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Lst>
  <p:sldIdLst>
    <p:sldId id="256" r:id="rId2"/>
    <p:sldId id="29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3" r:id="rId29"/>
    <p:sldId id="282" r:id="rId30"/>
    <p:sldId id="284" r:id="rId31"/>
    <p:sldId id="285" r:id="rId32"/>
    <p:sldId id="286" r:id="rId33"/>
    <p:sldId id="287" r:id="rId34"/>
    <p:sldId id="288" r:id="rId35"/>
    <p:sldId id="289" r:id="rId36"/>
    <p:sldId id="290" r:id="rId37"/>
    <p:sldId id="293"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FF66"/>
    <a:srgbClr val="66FFFF"/>
    <a:srgbClr val="99FF33"/>
    <a:srgbClr val="99FF66"/>
    <a:srgbClr val="FFCC99"/>
    <a:srgbClr val="00FF00"/>
    <a:srgbClr val="FF99CC"/>
    <a:srgbClr val="FFCCFF"/>
    <a:srgbClr val="00FFFF"/>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22.06.2026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22.06.2026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22.06.2026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B106E36-FD25-4E2D-B0AA-010F637433A0}" type="datetimeFigureOut">
              <a:rPr lang="ru-RU" smtClean="0"/>
              <a:pPr/>
              <a:t>22.06.2026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22.06.2026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6858000"/>
          </a:xfrm>
          <a:solidFill>
            <a:srgbClr val="92D050"/>
          </a:solidFill>
        </p:spPr>
        <p:txBody>
          <a:bodyPr>
            <a:normAutofit fontScale="55000" lnSpcReduction="20000"/>
          </a:bodyPr>
          <a:lstStyle/>
          <a:p>
            <a:pPr algn="ctr">
              <a:buNone/>
            </a:pPr>
            <a:endParaRPr lang="uk-UA" sz="1800" b="1" dirty="0" smtClean="0">
              <a:latin typeface="Times New Roman" pitchFamily="18" charset="0"/>
              <a:ea typeface="Times New Roman" pitchFamily="18" charset="0"/>
              <a:cs typeface="Times New Roman" pitchFamily="18" charset="0"/>
            </a:endParaRPr>
          </a:p>
          <a:p>
            <a:pPr algn="ctr">
              <a:buNone/>
            </a:pPr>
            <a:r>
              <a:rPr lang="uk-UA" sz="3800" b="1" dirty="0" smtClean="0">
                <a:solidFill>
                  <a:srgbClr val="FF0000"/>
                </a:solidFill>
                <a:latin typeface="Times New Roman" pitchFamily="18" charset="0"/>
                <a:ea typeface="Times New Roman" pitchFamily="18" charset="0"/>
                <a:cs typeface="Times New Roman" pitchFamily="18" charset="0"/>
              </a:rPr>
              <a:t>ОДЕСЬКИЙ НАЦІОНАЛЬНИЙ  МЕДИЧНИЙ  УНІВЕРСИТЕТ</a:t>
            </a:r>
            <a:r>
              <a:rPr lang="uk-UA" sz="3800" dirty="0" smtClean="0">
                <a:solidFill>
                  <a:srgbClr val="FF0000"/>
                </a:solidFill>
                <a:latin typeface="Times New Roman" pitchFamily="18" charset="0"/>
                <a:cs typeface="Times New Roman" pitchFamily="18" charset="0"/>
              </a:rPr>
              <a:t/>
            </a:r>
            <a:br>
              <a:rPr lang="uk-UA" sz="3800" dirty="0" smtClean="0">
                <a:solidFill>
                  <a:srgbClr val="FF0000"/>
                </a:solidFill>
                <a:latin typeface="Times New Roman" pitchFamily="18" charset="0"/>
                <a:cs typeface="Times New Roman" pitchFamily="18" charset="0"/>
              </a:rPr>
            </a:br>
            <a:r>
              <a:rPr lang="uk-UA" sz="3800" b="1" dirty="0" smtClean="0">
                <a:solidFill>
                  <a:srgbClr val="FF0000"/>
                </a:solidFill>
                <a:latin typeface="Times New Roman" pitchFamily="18" charset="0"/>
                <a:ea typeface="Times New Roman" pitchFamily="18" charset="0"/>
                <a:cs typeface="Times New Roman" pitchFamily="18" charset="0"/>
              </a:rPr>
              <a:t>Кафедра медицини катастроф та військової медицини</a:t>
            </a:r>
          </a:p>
          <a:p>
            <a:pPr algn="ctr"/>
            <a:endParaRPr lang="uk-UA" sz="3800" b="1" dirty="0" smtClean="0">
              <a:latin typeface="Times New Roman" pitchFamily="18" charset="0"/>
              <a:cs typeface="Times New Roman" pitchFamily="18" charset="0"/>
            </a:endParaRPr>
          </a:p>
          <a:p>
            <a:pPr algn="ctr"/>
            <a:endParaRPr lang="uk-UA" sz="3800" b="1" dirty="0" smtClean="0">
              <a:latin typeface="Times New Roman" pitchFamily="18" charset="0"/>
              <a:cs typeface="Times New Roman" pitchFamily="18" charset="0"/>
            </a:endParaRPr>
          </a:p>
          <a:p>
            <a:pPr algn="ctr"/>
            <a:r>
              <a:rPr lang="uk-UA" sz="3800" b="1" dirty="0" smtClean="0">
                <a:solidFill>
                  <a:srgbClr val="0070C0"/>
                </a:solidFill>
                <a:latin typeface="Times New Roman" pitchFamily="18" charset="0"/>
                <a:cs typeface="Times New Roman" pitchFamily="18" charset="0"/>
              </a:rPr>
              <a:t>Навчальна дисципліна:</a:t>
            </a:r>
            <a:r>
              <a:rPr lang="uk-UA" sz="3800" dirty="0" smtClean="0">
                <a:solidFill>
                  <a:srgbClr val="0070C0"/>
                </a:solidFill>
                <a:latin typeface="Times New Roman" pitchFamily="18" charset="0"/>
                <a:cs typeface="Times New Roman" pitchFamily="18" charset="0"/>
              </a:rPr>
              <a:t> </a:t>
            </a:r>
            <a:r>
              <a:rPr lang="uk-UA" sz="3800" b="1" i="1" dirty="0" smtClean="0">
                <a:solidFill>
                  <a:srgbClr val="0070C0"/>
                </a:solidFill>
                <a:latin typeface="Times New Roman" pitchFamily="18" charset="0"/>
                <a:cs typeface="Times New Roman" pitchFamily="18" charset="0"/>
              </a:rPr>
              <a:t>Підготовка офіцерів запасу галузі знань «Охорона здоров’я»</a:t>
            </a:r>
            <a:br>
              <a:rPr lang="uk-UA" sz="3800" b="1" i="1" dirty="0" smtClean="0">
                <a:solidFill>
                  <a:srgbClr val="0070C0"/>
                </a:solidFill>
                <a:latin typeface="Times New Roman" pitchFamily="18" charset="0"/>
                <a:cs typeface="Times New Roman" pitchFamily="18" charset="0"/>
              </a:rPr>
            </a:br>
            <a:r>
              <a:rPr lang="uk-UA" sz="3800" dirty="0" smtClean="0">
                <a:solidFill>
                  <a:srgbClr val="0070C0"/>
                </a:solidFill>
                <a:latin typeface="Times New Roman" pitchFamily="18" charset="0"/>
                <a:cs typeface="Times New Roman" pitchFamily="18" charset="0"/>
              </a:rPr>
              <a:t> </a:t>
            </a:r>
          </a:p>
          <a:p>
            <a:pPr algn="ctr">
              <a:buNone/>
            </a:pPr>
            <a:r>
              <a:rPr lang="uk-UA" sz="3800" b="1" dirty="0" smtClean="0">
                <a:latin typeface="Times New Roman" pitchFamily="18" charset="0"/>
                <a:cs typeface="Times New Roman" pitchFamily="18" charset="0"/>
              </a:rPr>
              <a:t>Розділ:</a:t>
            </a:r>
            <a:r>
              <a:rPr lang="uk-UA" sz="3800" dirty="0" smtClean="0">
                <a:latin typeface="Times New Roman" pitchFamily="18" charset="0"/>
                <a:cs typeface="Times New Roman" pitchFamily="18" charset="0"/>
              </a:rPr>
              <a:t> </a:t>
            </a:r>
            <a:r>
              <a:rPr lang="uk-UA" sz="3800" b="1" i="1" dirty="0" smtClean="0">
                <a:latin typeface="Times New Roman" pitchFamily="18" charset="0"/>
                <a:cs typeface="Times New Roman" pitchFamily="18" charset="0"/>
              </a:rPr>
              <a:t>«Військова епідеміологія».</a:t>
            </a:r>
          </a:p>
          <a:p>
            <a:pPr algn="ctr">
              <a:buNone/>
            </a:pPr>
            <a:r>
              <a:rPr lang="uk-UA" sz="3800" b="1" dirty="0" smtClean="0">
                <a:latin typeface="Times New Roman" pitchFamily="18" charset="0"/>
                <a:cs typeface="Times New Roman" pitchFamily="18" charset="0"/>
              </a:rPr>
              <a:t>	Тема лекції: «Протиепідемічний  захист військ, санітарно-епідеміологічна розвідка» </a:t>
            </a:r>
          </a:p>
          <a:p>
            <a:pPr algn="ctr">
              <a:buNone/>
            </a:pPr>
            <a:r>
              <a:rPr lang="uk-UA" sz="3800" b="1" dirty="0" smtClean="0">
                <a:latin typeface="Times New Roman" pitchFamily="18" charset="0"/>
                <a:cs typeface="Times New Roman" pitchFamily="18" charset="0"/>
              </a:rPr>
              <a:t>			</a:t>
            </a:r>
          </a:p>
          <a:p>
            <a:pPr algn="ctr">
              <a:buNone/>
            </a:pPr>
            <a:endParaRPr lang="uk-UA" sz="3800" b="1" dirty="0" smtClean="0">
              <a:latin typeface="Times New Roman" pitchFamily="18" charset="0"/>
              <a:cs typeface="Times New Roman" pitchFamily="18" charset="0"/>
            </a:endParaRPr>
          </a:p>
          <a:p>
            <a:pPr algn="ctr">
              <a:buNone/>
            </a:pPr>
            <a:r>
              <a:rPr lang="uk-UA" sz="3800" b="1" dirty="0" smtClean="0">
                <a:latin typeface="Times New Roman" pitchFamily="18" charset="0"/>
                <a:cs typeface="Times New Roman" pitchFamily="18" charset="0"/>
              </a:rPr>
              <a:t>		Курс 4. Факультети: медичний.</a:t>
            </a:r>
          </a:p>
          <a:p>
            <a:pPr algn="ctr">
              <a:buNone/>
            </a:pPr>
            <a:endParaRPr lang="uk-UA" sz="3800" b="1" dirty="0" smtClean="0">
              <a:latin typeface="Times New Roman" pitchFamily="18" charset="0"/>
              <a:cs typeface="Times New Roman" pitchFamily="18" charset="0"/>
            </a:endParaRPr>
          </a:p>
          <a:p>
            <a:pPr algn="ctr">
              <a:buNone/>
            </a:pPr>
            <a:endParaRPr lang="uk-UA" sz="3800" b="1" dirty="0" smtClean="0">
              <a:latin typeface="Times New Roman" pitchFamily="18" charset="0"/>
              <a:cs typeface="Times New Roman" pitchFamily="18" charset="0"/>
            </a:endParaRPr>
          </a:p>
          <a:p>
            <a:pPr algn="ctr">
              <a:buNone/>
            </a:pPr>
            <a:r>
              <a:rPr lang="uk-UA" sz="3800" b="1" dirty="0" smtClean="0">
                <a:latin typeface="Times New Roman" pitchFamily="18" charset="0"/>
                <a:cs typeface="Times New Roman" pitchFamily="18" charset="0"/>
              </a:rPr>
              <a:t> 				</a:t>
            </a:r>
          </a:p>
          <a:p>
            <a:pPr algn="ctr">
              <a:buNone/>
            </a:pPr>
            <a:endParaRPr lang="uk-UA" sz="3800" b="1" dirty="0" smtClean="0">
              <a:latin typeface="Times New Roman" pitchFamily="18" charset="0"/>
              <a:cs typeface="Times New Roman" pitchFamily="18" charset="0"/>
            </a:endParaRPr>
          </a:p>
          <a:p>
            <a:pPr algn="ctr">
              <a:buNone/>
            </a:pPr>
            <a:r>
              <a:rPr lang="uk-UA" sz="3800" b="1" dirty="0" smtClean="0">
                <a:solidFill>
                  <a:srgbClr val="FF0000"/>
                </a:solidFill>
                <a:latin typeface="Times New Roman" pitchFamily="18" charset="0"/>
                <a:cs typeface="Times New Roman" pitchFamily="18" charset="0"/>
              </a:rPr>
              <a:t>	Одеса – 2026 р.</a:t>
            </a:r>
            <a:endParaRPr lang="uk-UA" sz="3800" dirty="0" smtClean="0">
              <a:solidFill>
                <a:srgbClr val="FF0000"/>
              </a:solidFill>
              <a:latin typeface="Times New Roman" pitchFamily="18" charset="0"/>
              <a:cs typeface="Times New Roman" pitchFamily="18" charset="0"/>
            </a:endParaRPr>
          </a:p>
          <a:p>
            <a:pPr algn="ctr">
              <a:buNone/>
            </a:pPr>
            <a:r>
              <a:rPr lang="uk-UA" sz="1800" dirty="0" smtClean="0">
                <a:latin typeface="Arial" pitchFamily="34" charset="0"/>
                <a:cs typeface="Arial" pitchFamily="34" charset="0"/>
              </a:rPr>
              <a:t/>
            </a:r>
            <a:br>
              <a:rPr lang="uk-UA" sz="1800" dirty="0" smtClean="0">
                <a:latin typeface="Arial" pitchFamily="34" charset="0"/>
                <a:cs typeface="Arial" pitchFamily="34" charset="0"/>
              </a:rPr>
            </a:br>
            <a:endParaRPr lang="uk-UA" sz="1800" dirty="0"/>
          </a:p>
        </p:txBody>
      </p:sp>
      <p:pic>
        <p:nvPicPr>
          <p:cNvPr id="4"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179512" y="476672"/>
            <a:ext cx="1152128" cy="9361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sz="2800" dirty="0" err="1" smtClean="0"/>
              <a:t>Військова</a:t>
            </a:r>
            <a:r>
              <a:rPr lang="ru-RU" sz="2800" dirty="0" smtClean="0"/>
              <a:t> </a:t>
            </a:r>
            <a:r>
              <a:rPr lang="ru-RU" sz="2800" dirty="0" err="1" smtClean="0"/>
              <a:t>епідеміологія</a:t>
            </a:r>
            <a:r>
              <a:rPr lang="ru-RU" sz="2800" dirty="0" smtClean="0"/>
              <a:t>: </a:t>
            </a:r>
            <a:r>
              <a:rPr lang="ru-RU" sz="2800" dirty="0" err="1" smtClean="0"/>
              <a:t>визначення</a:t>
            </a:r>
            <a:r>
              <a:rPr lang="ru-RU" sz="2800" dirty="0" smtClean="0"/>
              <a:t> та </a:t>
            </a:r>
            <a:r>
              <a:rPr lang="ru-RU" sz="2800" dirty="0" err="1" smtClean="0"/>
              <a:t>завдання</a:t>
            </a:r>
            <a:r>
              <a:rPr lang="ru-RU" sz="2800" dirty="0" smtClean="0"/>
              <a:t> </a:t>
            </a:r>
            <a:endParaRPr lang="uk-UA" sz="2800" dirty="0"/>
          </a:p>
        </p:txBody>
      </p:sp>
      <p:sp>
        <p:nvSpPr>
          <p:cNvPr id="5" name="Содержимое 4"/>
          <p:cNvSpPr>
            <a:spLocks noGrp="1"/>
          </p:cNvSpPr>
          <p:nvPr>
            <p:ph idx="1"/>
          </p:nvPr>
        </p:nvSpPr>
        <p:spPr/>
        <p:txBody>
          <a:bodyPr>
            <a:normAutofit fontScale="85000" lnSpcReduction="20000"/>
          </a:bodyPr>
          <a:lstStyle/>
          <a:p>
            <a:pPr algn="just">
              <a:buNone/>
            </a:pPr>
            <a:r>
              <a:rPr lang="ru-RU" sz="2100" b="1" i="1" dirty="0" smtClean="0">
                <a:solidFill>
                  <a:srgbClr val="FF0000"/>
                </a:solidFill>
              </a:rPr>
              <a:t> </a:t>
            </a:r>
            <a:r>
              <a:rPr lang="ru-RU" sz="2100" b="1" i="1" dirty="0" err="1" smtClean="0">
                <a:solidFill>
                  <a:srgbClr val="FF0000"/>
                </a:solidFill>
              </a:rPr>
              <a:t>Військова</a:t>
            </a:r>
            <a:r>
              <a:rPr lang="ru-RU" sz="2100" b="1" i="1" dirty="0" smtClean="0">
                <a:solidFill>
                  <a:srgbClr val="FF0000"/>
                </a:solidFill>
              </a:rPr>
              <a:t> </a:t>
            </a:r>
            <a:r>
              <a:rPr lang="ru-RU" sz="2100" b="1" i="1" dirty="0" err="1" smtClean="0">
                <a:solidFill>
                  <a:srgbClr val="FF0000"/>
                </a:solidFill>
              </a:rPr>
              <a:t>епідеміологія</a:t>
            </a:r>
            <a:r>
              <a:rPr lang="ru-RU" sz="2100" dirty="0" smtClean="0">
                <a:solidFill>
                  <a:srgbClr val="FF0000"/>
                </a:solidFill>
              </a:rPr>
              <a:t> </a:t>
            </a:r>
            <a:r>
              <a:rPr lang="ru-RU" sz="2100" dirty="0" smtClean="0"/>
              <a:t>- </a:t>
            </a:r>
            <a:r>
              <a:rPr lang="ru-RU" sz="2100" dirty="0" err="1" smtClean="0"/>
              <a:t>галузь</a:t>
            </a:r>
            <a:r>
              <a:rPr lang="ru-RU" sz="2100" dirty="0" smtClean="0"/>
              <a:t> </a:t>
            </a:r>
            <a:r>
              <a:rPr lang="ru-RU" sz="2100" dirty="0" err="1" smtClean="0"/>
              <a:t>військової</a:t>
            </a:r>
            <a:r>
              <a:rPr lang="ru-RU" sz="2100" dirty="0" smtClean="0"/>
              <a:t> </a:t>
            </a:r>
            <a:r>
              <a:rPr lang="ru-RU" sz="2100" dirty="0" err="1" smtClean="0"/>
              <a:t>медицини</a:t>
            </a:r>
            <a:r>
              <a:rPr lang="ru-RU" sz="2100" dirty="0" smtClean="0"/>
              <a:t> </a:t>
            </a:r>
            <a:r>
              <a:rPr lang="ru-RU" sz="2100" dirty="0" err="1" smtClean="0"/>
              <a:t>і</a:t>
            </a:r>
            <a:r>
              <a:rPr lang="ru-RU" sz="2100" dirty="0" smtClean="0"/>
              <a:t> </a:t>
            </a:r>
            <a:r>
              <a:rPr lang="ru-RU" sz="2100" dirty="0" err="1" smtClean="0"/>
              <a:t>розділ</a:t>
            </a:r>
            <a:r>
              <a:rPr lang="ru-RU" sz="2100" dirty="0" smtClean="0"/>
              <a:t> </a:t>
            </a:r>
            <a:r>
              <a:rPr lang="ru-RU" sz="2100" dirty="0" err="1" smtClean="0"/>
              <a:t>епідеміології</a:t>
            </a:r>
            <a:r>
              <a:rPr lang="ru-RU" sz="2100" dirty="0" smtClean="0"/>
              <a:t>, </a:t>
            </a:r>
            <a:r>
              <a:rPr lang="ru-RU" sz="2100" dirty="0" err="1" smtClean="0"/>
              <a:t>які</a:t>
            </a:r>
            <a:r>
              <a:rPr lang="ru-RU" sz="2100" dirty="0" smtClean="0"/>
              <a:t> </a:t>
            </a:r>
            <a:r>
              <a:rPr lang="ru-RU" sz="2100" dirty="0" err="1" smtClean="0"/>
              <a:t>науково</a:t>
            </a:r>
            <a:r>
              <a:rPr lang="ru-RU" sz="2100" dirty="0" smtClean="0"/>
              <a:t> </a:t>
            </a:r>
            <a:r>
              <a:rPr lang="ru-RU" sz="2100" dirty="0" err="1" smtClean="0"/>
              <a:t>обгрунтовують</a:t>
            </a:r>
            <a:r>
              <a:rPr lang="ru-RU" sz="2100" dirty="0" smtClean="0"/>
              <a:t> </a:t>
            </a:r>
            <a:r>
              <a:rPr lang="ru-RU" sz="2100" dirty="0" err="1" smtClean="0"/>
              <a:t>питання</a:t>
            </a:r>
            <a:r>
              <a:rPr lang="ru-RU" sz="2100" dirty="0" smtClean="0"/>
              <a:t> </a:t>
            </a:r>
            <a:r>
              <a:rPr lang="ru-RU" sz="2100" dirty="0" err="1" smtClean="0"/>
              <a:t>попередження</a:t>
            </a:r>
            <a:r>
              <a:rPr lang="ru-RU" sz="2100" dirty="0" smtClean="0"/>
              <a:t> заносу у </a:t>
            </a:r>
            <a:r>
              <a:rPr lang="ru-RU" sz="2100" dirty="0" err="1" smtClean="0"/>
              <a:t>війська</a:t>
            </a:r>
            <a:r>
              <a:rPr lang="ru-RU" sz="2100" dirty="0" smtClean="0"/>
              <a:t> </a:t>
            </a:r>
            <a:r>
              <a:rPr lang="ru-RU" sz="2100" dirty="0" err="1" smtClean="0"/>
              <a:t>інфекційних</a:t>
            </a:r>
            <a:r>
              <a:rPr lang="ru-RU" sz="2100" dirty="0" smtClean="0"/>
              <a:t> </a:t>
            </a:r>
            <a:r>
              <a:rPr lang="ru-RU" sz="2100" dirty="0" err="1" smtClean="0"/>
              <a:t>захворювань</a:t>
            </a:r>
            <a:r>
              <a:rPr lang="ru-RU" sz="2100" dirty="0" smtClean="0"/>
              <a:t>, </a:t>
            </a:r>
            <a:r>
              <a:rPr lang="ru-RU" sz="2100" dirty="0" err="1" smtClean="0"/>
              <a:t>виникнення</a:t>
            </a:r>
            <a:r>
              <a:rPr lang="ru-RU" sz="2100" dirty="0" smtClean="0"/>
              <a:t> та </a:t>
            </a:r>
            <a:r>
              <a:rPr lang="ru-RU" sz="2100" dirty="0" err="1" smtClean="0"/>
              <a:t>поширення</a:t>
            </a:r>
            <a:r>
              <a:rPr lang="ru-RU" sz="2100" dirty="0" smtClean="0"/>
              <a:t> </a:t>
            </a:r>
            <a:r>
              <a:rPr lang="ru-RU" sz="2100" dirty="0" err="1" smtClean="0"/>
              <a:t>їх</a:t>
            </a:r>
            <a:r>
              <a:rPr lang="ru-RU" sz="2100" dirty="0" smtClean="0"/>
              <a:t> (</a:t>
            </a:r>
            <a:r>
              <a:rPr lang="ru-RU" sz="2100" dirty="0" err="1" smtClean="0"/>
              <a:t>закономірності</a:t>
            </a:r>
            <a:r>
              <a:rPr lang="ru-RU" sz="2100" dirty="0" smtClean="0"/>
              <a:t> </a:t>
            </a:r>
            <a:r>
              <a:rPr lang="ru-RU" sz="2100" dirty="0" err="1" smtClean="0"/>
              <a:t>епідемічного</a:t>
            </a:r>
            <a:r>
              <a:rPr lang="ru-RU" sz="2100" dirty="0" smtClean="0"/>
              <a:t> </a:t>
            </a:r>
            <a:r>
              <a:rPr lang="ru-RU" sz="2100" dirty="0" err="1" smtClean="0"/>
              <a:t>процесу</a:t>
            </a:r>
            <a:r>
              <a:rPr lang="ru-RU" sz="2100" dirty="0" smtClean="0"/>
              <a:t>) </a:t>
            </a:r>
            <a:r>
              <a:rPr lang="ru-RU" sz="2100" dirty="0" err="1" smtClean="0"/>
              <a:t>серед</a:t>
            </a:r>
            <a:r>
              <a:rPr lang="ru-RU" sz="2100" dirty="0" smtClean="0"/>
              <a:t> </a:t>
            </a:r>
            <a:r>
              <a:rPr lang="ru-RU" sz="2100" dirty="0" err="1" smtClean="0"/>
              <a:t>особового</a:t>
            </a:r>
            <a:r>
              <a:rPr lang="ru-RU" sz="2100" dirty="0" smtClean="0"/>
              <a:t> складу; </a:t>
            </a:r>
            <a:r>
              <a:rPr lang="ru-RU" sz="2100" dirty="0" err="1" smtClean="0"/>
              <a:t>розробляють</a:t>
            </a:r>
            <a:r>
              <a:rPr lang="ru-RU" sz="2100" dirty="0" smtClean="0"/>
              <a:t> заходи </a:t>
            </a:r>
            <a:r>
              <a:rPr lang="ru-RU" sz="2100" dirty="0" err="1" smtClean="0"/>
              <a:t>щодо</a:t>
            </a:r>
            <a:r>
              <a:rPr lang="ru-RU" sz="2100" dirty="0" smtClean="0"/>
              <a:t> </a:t>
            </a:r>
            <a:r>
              <a:rPr lang="ru-RU" sz="2100" dirty="0" err="1" smtClean="0"/>
              <a:t>недопущення</a:t>
            </a:r>
            <a:r>
              <a:rPr lang="ru-RU" sz="2100" dirty="0" smtClean="0"/>
              <a:t>, </a:t>
            </a:r>
            <a:r>
              <a:rPr lang="ru-RU" sz="2100" dirty="0" err="1" smtClean="0"/>
              <a:t>локалізації</a:t>
            </a:r>
            <a:r>
              <a:rPr lang="ru-RU" sz="2100" dirty="0" smtClean="0"/>
              <a:t> та </a:t>
            </a:r>
            <a:r>
              <a:rPr lang="ru-RU" sz="2100" dirty="0" err="1" smtClean="0"/>
              <a:t>ліквідації</a:t>
            </a:r>
            <a:r>
              <a:rPr lang="ru-RU" sz="2100" dirty="0" smtClean="0"/>
              <a:t> </a:t>
            </a:r>
            <a:r>
              <a:rPr lang="ru-RU" sz="2100" dirty="0" err="1" smtClean="0"/>
              <a:t>інфекційних</a:t>
            </a:r>
            <a:r>
              <a:rPr lang="ru-RU" sz="2100" dirty="0" smtClean="0"/>
              <a:t> </a:t>
            </a:r>
            <a:r>
              <a:rPr lang="ru-RU" sz="2100" dirty="0" err="1" smtClean="0"/>
              <a:t>захворювань</a:t>
            </a:r>
            <a:r>
              <a:rPr lang="ru-RU" sz="2100" dirty="0" smtClean="0"/>
              <a:t> (</a:t>
            </a:r>
            <a:r>
              <a:rPr lang="ru-RU" sz="2100" dirty="0" err="1" smtClean="0"/>
              <a:t>епідемічних</a:t>
            </a:r>
            <a:r>
              <a:rPr lang="ru-RU" sz="2100" dirty="0" smtClean="0"/>
              <a:t> </a:t>
            </a:r>
            <a:r>
              <a:rPr lang="ru-RU" sz="2100" dirty="0" err="1" smtClean="0"/>
              <a:t>осередків</a:t>
            </a:r>
            <a:r>
              <a:rPr lang="ru-RU" sz="2100" dirty="0" smtClean="0"/>
              <a:t>) у </a:t>
            </a:r>
            <a:r>
              <a:rPr lang="ru-RU" sz="2100" dirty="0" err="1" smtClean="0"/>
              <a:t>військах</a:t>
            </a:r>
            <a:r>
              <a:rPr lang="ru-RU" sz="2100" dirty="0" smtClean="0"/>
              <a:t> та </a:t>
            </a:r>
            <a:r>
              <a:rPr lang="ru-RU" sz="2100" dirty="0" err="1" smtClean="0"/>
              <a:t>попередження</a:t>
            </a:r>
            <a:r>
              <a:rPr lang="ru-RU" sz="2100" dirty="0" smtClean="0"/>
              <a:t> </a:t>
            </a:r>
            <a:r>
              <a:rPr lang="ru-RU" sz="2100" dirty="0" err="1" smtClean="0"/>
              <a:t>виносу</a:t>
            </a:r>
            <a:r>
              <a:rPr lang="ru-RU" sz="2100" dirty="0" smtClean="0"/>
              <a:t> </a:t>
            </a:r>
            <a:r>
              <a:rPr lang="ru-RU" sz="2100" dirty="0" err="1" smtClean="0"/>
              <a:t>інфекції</a:t>
            </a:r>
            <a:r>
              <a:rPr lang="ru-RU" sz="2100" dirty="0" smtClean="0"/>
              <a:t> </a:t>
            </a:r>
            <a:r>
              <a:rPr lang="ru-RU" sz="2100" dirty="0" err="1" smtClean="0"/>
              <a:t>з</a:t>
            </a:r>
            <a:r>
              <a:rPr lang="ru-RU" sz="2100" dirty="0" smtClean="0"/>
              <a:t> </a:t>
            </a:r>
            <a:r>
              <a:rPr lang="ru-RU" sz="2100" dirty="0" err="1" smtClean="0"/>
              <a:t>військ</a:t>
            </a:r>
            <a:r>
              <a:rPr lang="ru-RU" sz="2100" dirty="0" smtClean="0"/>
              <a:t>.</a:t>
            </a:r>
            <a:endParaRPr lang="uk-UA" sz="2100" dirty="0" smtClean="0"/>
          </a:p>
          <a:p>
            <a:pPr algn="just">
              <a:buNone/>
            </a:pPr>
            <a:r>
              <a:rPr lang="ru-RU" sz="2100" dirty="0" smtClean="0"/>
              <a:t>       </a:t>
            </a:r>
            <a:r>
              <a:rPr lang="ru-RU" sz="2100" dirty="0" err="1" smtClean="0"/>
              <a:t>Військова</a:t>
            </a:r>
            <a:r>
              <a:rPr lang="ru-RU" sz="2100" dirty="0" smtClean="0"/>
              <a:t> </a:t>
            </a:r>
            <a:r>
              <a:rPr lang="ru-RU" sz="2100" dirty="0" err="1" smtClean="0"/>
              <a:t>епідеміологія</a:t>
            </a:r>
            <a:r>
              <a:rPr lang="ru-RU" sz="2100" dirty="0" smtClean="0"/>
              <a:t> </a:t>
            </a:r>
            <a:r>
              <a:rPr lang="ru-RU" sz="2100" dirty="0" err="1" smtClean="0"/>
              <a:t>формується</a:t>
            </a:r>
            <a:r>
              <a:rPr lang="ru-RU" sz="2100" dirty="0" smtClean="0"/>
              <a:t> на </a:t>
            </a:r>
            <a:r>
              <a:rPr lang="ru-RU" sz="2100" dirty="0" err="1" smtClean="0"/>
              <a:t>стику</a:t>
            </a:r>
            <a:r>
              <a:rPr lang="ru-RU" sz="2100" dirty="0" smtClean="0"/>
              <a:t> </a:t>
            </a:r>
            <a:r>
              <a:rPr lang="ru-RU" sz="2100" dirty="0" err="1" smtClean="0"/>
              <a:t>епідеміології</a:t>
            </a:r>
            <a:r>
              <a:rPr lang="ru-RU" sz="2100" dirty="0" smtClean="0"/>
              <a:t> та </a:t>
            </a:r>
            <a:r>
              <a:rPr lang="ru-RU" sz="2100" dirty="0" err="1" smtClean="0"/>
              <a:t>військової</a:t>
            </a:r>
            <a:r>
              <a:rPr lang="ru-RU" sz="2100" dirty="0" smtClean="0"/>
              <a:t> </a:t>
            </a:r>
            <a:r>
              <a:rPr lang="ru-RU" sz="2100" dirty="0" err="1" smtClean="0"/>
              <a:t>медицини</a:t>
            </a:r>
            <a:r>
              <a:rPr lang="ru-RU" sz="2100" dirty="0" smtClean="0"/>
              <a:t> </a:t>
            </a:r>
            <a:r>
              <a:rPr lang="ru-RU" sz="2100" dirty="0" err="1" smtClean="0"/>
              <a:t>і</a:t>
            </a:r>
            <a:r>
              <a:rPr lang="ru-RU" sz="2100" dirty="0" smtClean="0"/>
              <a:t> </a:t>
            </a:r>
            <a:r>
              <a:rPr lang="ru-RU" sz="2100" dirty="0" err="1" smtClean="0"/>
              <a:t>являє</a:t>
            </a:r>
            <a:r>
              <a:rPr lang="ru-RU" sz="2100" dirty="0" smtClean="0"/>
              <a:t> собою </a:t>
            </a:r>
            <a:r>
              <a:rPr lang="ru-RU" sz="2100" dirty="0" err="1" smtClean="0"/>
              <a:t>теорію</a:t>
            </a:r>
            <a:r>
              <a:rPr lang="ru-RU" sz="2100" dirty="0" smtClean="0"/>
              <a:t> </a:t>
            </a:r>
            <a:r>
              <a:rPr lang="ru-RU" sz="2100" dirty="0" err="1" smtClean="0"/>
              <a:t>і</a:t>
            </a:r>
            <a:r>
              <a:rPr lang="ru-RU" sz="2100" dirty="0" smtClean="0"/>
              <a:t> практику </a:t>
            </a:r>
            <a:r>
              <a:rPr lang="ru-RU" sz="2100" dirty="0" err="1" smtClean="0"/>
              <a:t>протиепідемічного</a:t>
            </a:r>
            <a:r>
              <a:rPr lang="ru-RU" sz="2100" dirty="0" smtClean="0"/>
              <a:t> </a:t>
            </a:r>
            <a:r>
              <a:rPr lang="ru-RU" sz="2100" dirty="0" err="1" smtClean="0"/>
              <a:t>захисту</a:t>
            </a:r>
            <a:r>
              <a:rPr lang="ru-RU" sz="2100" dirty="0" smtClean="0"/>
              <a:t> </a:t>
            </a:r>
            <a:r>
              <a:rPr lang="ru-RU" sz="2100" dirty="0" err="1" smtClean="0"/>
              <a:t>військ</a:t>
            </a:r>
            <a:r>
              <a:rPr lang="ru-RU" sz="2100" dirty="0" smtClean="0"/>
              <a:t>. </a:t>
            </a:r>
            <a:r>
              <a:rPr lang="ru-RU" sz="2100" dirty="0" err="1" smtClean="0"/>
              <a:t>Ця</a:t>
            </a:r>
            <a:r>
              <a:rPr lang="ru-RU" sz="2100" dirty="0" smtClean="0"/>
              <a:t> система </a:t>
            </a:r>
            <a:r>
              <a:rPr lang="ru-RU" sz="2100" dirty="0" err="1" smtClean="0"/>
              <a:t>знань</a:t>
            </a:r>
            <a:r>
              <a:rPr lang="ru-RU" sz="2100" dirty="0" smtClean="0"/>
              <a:t> </a:t>
            </a:r>
            <a:r>
              <a:rPr lang="ru-RU" sz="2100" dirty="0" err="1" smtClean="0"/>
              <a:t>і</a:t>
            </a:r>
            <a:r>
              <a:rPr lang="ru-RU" sz="2100" dirty="0" smtClean="0"/>
              <a:t> </a:t>
            </a:r>
            <a:r>
              <a:rPr lang="ru-RU" sz="2100" dirty="0" err="1" smtClean="0"/>
              <a:t>практичної</a:t>
            </a:r>
            <a:r>
              <a:rPr lang="ru-RU" sz="2100" dirty="0" smtClean="0"/>
              <a:t> </a:t>
            </a:r>
            <a:r>
              <a:rPr lang="ru-RU" sz="2100" dirty="0" err="1" smtClean="0"/>
              <a:t>діяльності</a:t>
            </a:r>
            <a:r>
              <a:rPr lang="ru-RU" sz="2100" dirty="0" smtClean="0"/>
              <a:t> </a:t>
            </a:r>
            <a:r>
              <a:rPr lang="ru-RU" sz="2100" dirty="0" err="1" smtClean="0"/>
              <a:t>включає</a:t>
            </a:r>
            <a:r>
              <a:rPr lang="ru-RU" sz="2100" dirty="0" smtClean="0"/>
              <a:t> </a:t>
            </a:r>
            <a:r>
              <a:rPr lang="ru-RU" sz="2100" dirty="0" err="1" smtClean="0"/>
              <a:t>сукупність</a:t>
            </a:r>
            <a:r>
              <a:rPr lang="ru-RU" sz="2100" dirty="0" smtClean="0"/>
              <a:t> </a:t>
            </a:r>
            <a:r>
              <a:rPr lang="ru-RU" sz="2100" dirty="0" err="1" smtClean="0"/>
              <a:t>теоретичних</a:t>
            </a:r>
            <a:r>
              <a:rPr lang="ru-RU" sz="2100" dirty="0" smtClean="0"/>
              <a:t>, </a:t>
            </a:r>
            <a:r>
              <a:rPr lang="ru-RU" sz="2100" dirty="0" err="1" smtClean="0"/>
              <a:t>методичних</a:t>
            </a:r>
            <a:r>
              <a:rPr lang="ru-RU" sz="2100" dirty="0" smtClean="0"/>
              <a:t> та </a:t>
            </a:r>
            <a:r>
              <a:rPr lang="ru-RU" sz="2100" dirty="0" err="1" smtClean="0"/>
              <a:t>організаційних</a:t>
            </a:r>
            <a:r>
              <a:rPr lang="ru-RU" sz="2100" dirty="0" smtClean="0"/>
              <a:t> засад, </a:t>
            </a:r>
            <a:r>
              <a:rPr lang="ru-RU" sz="2100" dirty="0" err="1" smtClean="0"/>
              <a:t>які</a:t>
            </a:r>
            <a:r>
              <a:rPr lang="ru-RU" sz="2100" dirty="0" smtClean="0"/>
              <a:t> </a:t>
            </a:r>
            <a:r>
              <a:rPr lang="ru-RU" sz="2100" dirty="0" err="1" smtClean="0"/>
              <a:t>спрямовані</a:t>
            </a:r>
            <a:r>
              <a:rPr lang="ru-RU" sz="2100" dirty="0" smtClean="0"/>
              <a:t> на </a:t>
            </a:r>
            <a:r>
              <a:rPr lang="ru-RU" sz="2100" dirty="0" err="1" smtClean="0"/>
              <a:t>розробку</a:t>
            </a:r>
            <a:r>
              <a:rPr lang="ru-RU" sz="2100" dirty="0" smtClean="0"/>
              <a:t> </a:t>
            </a:r>
            <a:r>
              <a:rPr lang="ru-RU" sz="2100" dirty="0" err="1" smtClean="0"/>
              <a:t>і</a:t>
            </a:r>
            <a:r>
              <a:rPr lang="ru-RU" sz="2100" dirty="0" smtClean="0"/>
              <a:t> </a:t>
            </a:r>
            <a:r>
              <a:rPr lang="ru-RU" sz="2100" dirty="0" err="1" smtClean="0"/>
              <a:t>здійснення</a:t>
            </a:r>
            <a:r>
              <a:rPr lang="ru-RU" sz="2100" dirty="0" smtClean="0"/>
              <a:t> </a:t>
            </a:r>
            <a:r>
              <a:rPr lang="ru-RU" sz="2100" dirty="0" err="1" smtClean="0"/>
              <a:t>профілактичних</a:t>
            </a:r>
            <a:r>
              <a:rPr lang="ru-RU" sz="2100" dirty="0" smtClean="0"/>
              <a:t> </a:t>
            </a:r>
            <a:r>
              <a:rPr lang="ru-RU" sz="2100" dirty="0" err="1" smtClean="0"/>
              <a:t>і</a:t>
            </a:r>
            <a:r>
              <a:rPr lang="ru-RU" sz="2100" dirty="0" smtClean="0"/>
              <a:t> </a:t>
            </a:r>
            <a:r>
              <a:rPr lang="ru-RU" sz="2100" dirty="0" err="1" smtClean="0"/>
              <a:t>протиепідемічних</a:t>
            </a:r>
            <a:r>
              <a:rPr lang="ru-RU" sz="2100" dirty="0" smtClean="0"/>
              <a:t> </a:t>
            </a:r>
            <a:r>
              <a:rPr lang="ru-RU" sz="2100" dirty="0" err="1" smtClean="0"/>
              <a:t>заходів</a:t>
            </a:r>
            <a:r>
              <a:rPr lang="ru-RU" sz="2100" dirty="0" smtClean="0"/>
              <a:t> у </a:t>
            </a:r>
            <a:r>
              <a:rPr lang="ru-RU" sz="2100" dirty="0" err="1" smtClean="0"/>
              <a:t>військах</a:t>
            </a:r>
            <a:r>
              <a:rPr lang="ru-RU" sz="2100" dirty="0" smtClean="0"/>
              <a:t>.</a:t>
            </a:r>
            <a:endParaRPr lang="uk-UA" sz="2100" dirty="0" smtClean="0"/>
          </a:p>
          <a:p>
            <a:pPr algn="just">
              <a:buNone/>
            </a:pPr>
            <a:r>
              <a:rPr lang="uk-UA" sz="2100" i="1" dirty="0" smtClean="0"/>
              <a:t>       </a:t>
            </a:r>
            <a:r>
              <a:rPr lang="uk-UA" sz="2100" i="1" dirty="0" smtClean="0">
                <a:solidFill>
                  <a:srgbClr val="FF0000"/>
                </a:solidFill>
              </a:rPr>
              <a:t>Предметом вивчення</a:t>
            </a:r>
            <a:r>
              <a:rPr lang="uk-UA" sz="2100" dirty="0" smtClean="0">
                <a:solidFill>
                  <a:srgbClr val="FF0000"/>
                </a:solidFill>
              </a:rPr>
              <a:t> </a:t>
            </a:r>
            <a:r>
              <a:rPr lang="uk-UA" sz="2100" dirty="0" smtClean="0"/>
              <a:t>військової епідеміології є військовий колектив з притаманними йому особливостями комплектування, побуту та умов життя і діяльності особового складу в мирний час і в період ведення бойових дій.</a:t>
            </a:r>
          </a:p>
          <a:p>
            <a:pPr algn="just">
              <a:buNone/>
            </a:pPr>
            <a:r>
              <a:rPr lang="uk-UA" sz="2100" dirty="0" smtClean="0"/>
              <a:t>  </a:t>
            </a:r>
          </a:p>
          <a:p>
            <a:endParaRPr lang="uk-U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51520" y="623900"/>
            <a:ext cx="7632848" cy="5324535"/>
          </a:xfrm>
          <a:prstGeom prst="rect">
            <a:avLst/>
          </a:prstGeom>
          <a:solidFill>
            <a:srgbClr val="92D05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сучасних умовах перед військовою епідеміологією стоять такі </a:t>
            </a:r>
            <a:r>
              <a:rPr kumimoji="0" lang="uk-UA" sz="20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основні завдання:</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Попередження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виникнення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поширення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інфекційних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паразитарних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захворювань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Систематичний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санітарно-епідеміологічний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нагляд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всіма</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сторонами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життя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побуту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бойової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діяльності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метою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збереження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зміцнення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здоров'я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військовослужбовців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Проведення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заходів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медичної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служби</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захисту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також</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захист</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поранених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хворих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частин</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підрозділів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установ</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медичної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служби</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біологічної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зброї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Вивчення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особливостей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розвитку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епідемічного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процесу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воєнний</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час, 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також</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вивчення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узагальнення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досвіду</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протиепідемічного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забезпечення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в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різних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умовах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бойової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діяльності</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Однією</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основних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сформульованих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завдань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військової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епідеміології</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є</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попередження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виникнення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та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поширення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інфекційних</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захворювань</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серед</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особового</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складу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військ</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372656"/>
          </a:xfrm>
        </p:spPr>
        <p:txBody>
          <a:bodyPr>
            <a:normAutofit/>
          </a:bodyPr>
          <a:lstStyle/>
          <a:p>
            <a:r>
              <a:rPr lang="ru-RU" sz="2000" dirty="0" err="1" smtClean="0"/>
              <a:t>Протиепідемічні</a:t>
            </a:r>
            <a:r>
              <a:rPr lang="ru-RU" sz="2000" dirty="0" smtClean="0"/>
              <a:t> заходи у </a:t>
            </a:r>
            <a:r>
              <a:rPr lang="ru-RU" sz="2000" dirty="0" err="1" smtClean="0"/>
              <a:t>Збройних</a:t>
            </a:r>
            <a:r>
              <a:rPr lang="ru-RU" sz="2000" dirty="0" smtClean="0"/>
              <a:t> Силах </a:t>
            </a:r>
            <a:r>
              <a:rPr lang="ru-RU" sz="2000" dirty="0" err="1" smtClean="0"/>
              <a:t>України</a:t>
            </a:r>
            <a:r>
              <a:rPr lang="uk-UA" sz="2000" dirty="0" smtClean="0"/>
              <a:t>. </a:t>
            </a:r>
            <a:endParaRPr lang="uk-UA" sz="2000" dirty="0"/>
          </a:p>
        </p:txBody>
      </p:sp>
      <p:sp>
        <p:nvSpPr>
          <p:cNvPr id="3" name="Содержимое 2"/>
          <p:cNvSpPr>
            <a:spLocks noGrp="1"/>
          </p:cNvSpPr>
          <p:nvPr>
            <p:ph idx="1"/>
          </p:nvPr>
        </p:nvSpPr>
        <p:spPr>
          <a:xfrm>
            <a:off x="457200" y="908720"/>
            <a:ext cx="7239000" cy="5547016"/>
          </a:xfrm>
          <a:solidFill>
            <a:schemeClr val="bg2">
              <a:lumMod val="90000"/>
            </a:schemeClr>
          </a:solidFill>
        </p:spPr>
        <p:txBody>
          <a:bodyPr>
            <a:normAutofit/>
          </a:bodyPr>
          <a:lstStyle/>
          <a:p>
            <a:pPr algn="just">
              <a:buNone/>
            </a:pPr>
            <a:r>
              <a:rPr lang="uk-UA" sz="1800" i="1" dirty="0" smtClean="0"/>
              <a:t>    </a:t>
            </a:r>
            <a:r>
              <a:rPr lang="uk-UA" sz="1800" i="1" dirty="0" smtClean="0">
                <a:solidFill>
                  <a:srgbClr val="FF0000"/>
                </a:solidFill>
              </a:rPr>
              <a:t>Протиепідемічні заходи</a:t>
            </a:r>
            <a:r>
              <a:rPr lang="uk-UA" sz="1800" dirty="0" smtClean="0">
                <a:solidFill>
                  <a:srgbClr val="FF0000"/>
                </a:solidFill>
              </a:rPr>
              <a:t> </a:t>
            </a:r>
            <a:r>
              <a:rPr lang="uk-UA" sz="1800" dirty="0" smtClean="0"/>
              <a:t>- це комплекс організаційних, медичних,	ветеринарних,	інженерно-технічних, адміністративних, режимно-обмежувальних та інших заходів, що здійснюються з метою запобігання занесенню, виникненню, поширенню інфекційних та паразитарних хвороб серед особового складу військ, локалізації та ліквідації їх осередків і спалахів.</a:t>
            </a:r>
          </a:p>
          <a:p>
            <a:pPr algn="just">
              <a:buNone/>
            </a:pPr>
            <a:r>
              <a:rPr lang="uk-UA" sz="1800" i="1" dirty="0" smtClean="0"/>
              <a:t>    </a:t>
            </a:r>
            <a:r>
              <a:rPr lang="uk-UA" sz="1800" i="1" dirty="0" smtClean="0">
                <a:solidFill>
                  <a:srgbClr val="FF0000"/>
                </a:solidFill>
              </a:rPr>
              <a:t>Цей комплекс заходів спрямований на нейтралізацію джерел збудника інфекції, розрив механізму передачі інфекції і створення несприйнятливості організму до інфекційних захворювань.</a:t>
            </a:r>
            <a:endParaRPr lang="uk-UA" sz="1800" dirty="0" smtClean="0">
              <a:solidFill>
                <a:srgbClr val="FF0000"/>
              </a:solidFill>
            </a:endParaRPr>
          </a:p>
          <a:p>
            <a:pPr algn="just">
              <a:buNone/>
            </a:pPr>
            <a:r>
              <a:rPr lang="uk-UA" sz="1800" dirty="0" smtClean="0"/>
              <a:t>    Протиепідемічні заходи проводяться в комплексі із санітарними та профілактичними заходами.</a:t>
            </a:r>
          </a:p>
          <a:p>
            <a:pPr algn="just">
              <a:buNone/>
            </a:pPr>
            <a:r>
              <a:rPr lang="uk-UA" sz="1800" dirty="0" smtClean="0"/>
              <a:t>    Протиепідемічні заходи у Збройних Силах України проводяться відповідно до законодавчих, нормативно-правових актів та керівних документів з метою забезпечення епідемічного благополуччя у військових частинах.</a:t>
            </a:r>
          </a:p>
          <a:p>
            <a:endParaRPr lang="uk-UA"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9512" y="528373"/>
            <a:ext cx="7776864" cy="5170646"/>
          </a:xfrm>
          <a:prstGeom prst="rect">
            <a:avLst/>
          </a:prstGeom>
          <a:solidFill>
            <a:schemeClr val="accent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just" defTabSz="914400" rtl="0" eaLnBrk="1" fontAlgn="base" latinLnBrk="0" hangingPunct="1">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 </a:t>
            </a:r>
            <a:r>
              <a:rPr kumimoji="0" lang="uk-UA" sz="2200" b="1"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основу організації протиепідемічних заходів покладені:</a:t>
            </a:r>
            <a:endParaRPr kumimoji="0" lang="uk-UA" sz="2200" b="0" i="0" u="none" strike="noStrike" cap="none" normalizeH="0" baseline="0" dirty="0" smtClean="0">
              <a:ln>
                <a:noFill/>
              </a:ln>
              <a:solidFill>
                <a:srgbClr val="FF0000"/>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принцип профілактичної спрямованості заходів;</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єдиний підхід на всіх рівнях до виконання завдань з профілактики та ліквідації випадків інфекційних захворювань;</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комплексне здійснення профілактичних і протиепідемічних заходів відповідно до досягнень науки і практики;</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Char char="•"/>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відповідність змісту та обсягу заходів санітарно-епідемічній ситуації у військах та серед населення.</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 організацію та проведення протиепідемічних заходів у військах відповідають командувачі військ оперативних командувань та Командування Військово-Морських Сил, командири військових частин та начальники медичної служби (органу управління медичним забезпеченням).</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79512" y="749357"/>
            <a:ext cx="7848872" cy="5170646"/>
          </a:xfrm>
          <a:prstGeom prst="rect">
            <a:avLst/>
          </a:prstGeom>
          <a:solidFill>
            <a:schemeClr val="accent5">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Протиепідемічні заходи спрямовані на запобігання та ліквідацію інфекційних захворювань у військах. Це досягається проведенням медичною службою комплексу заходів щодо нейтралізації джерел інфекції, розриву механізму передачі збудника інфекції та створення несприятливості організму до інфекційних захворювань.</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Протиепідемічні заходи проводяться в тісній взаємодії з командуванням, посадовими особами продовольчої, ветеринарної, </a:t>
            </a:r>
            <a:r>
              <a:rPr kumimoji="0" lang="uk-UA" sz="2200" b="0" i="1" u="none" strike="noStrike" cap="none" normalizeH="0" baseline="0" dirty="0" err="1" smtClean="0">
                <a:ln>
                  <a:noFill/>
                </a:ln>
                <a:solidFill>
                  <a:srgbClr val="FF0000"/>
                </a:solidFill>
                <a:effectLst/>
                <a:latin typeface="Times New Roman" pitchFamily="18" charset="0"/>
                <a:ea typeface="Franklin Gothic Demi" pitchFamily="34" charset="0"/>
                <a:cs typeface="Times New Roman" pitchFamily="18" charset="0"/>
              </a:rPr>
              <a:t>квартирно-</a:t>
            </a: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експлуатаційної та інших служб.</a:t>
            </a:r>
            <a:endParaRPr kumimoji="0" lang="uk-UA" sz="22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Обов’язки командирів і начальників усіх рівнів, а також інших посадових осіб щодо проведення протиепідемічних заходів регламентовані статутами</a:t>
            </a:r>
            <a:r>
              <a:rPr kumimoji="0" lang="uk-UA"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Збройних Сил України, наказами Міністерства оборони України, Генерального штабу Збройних Сил України та іншими нормативно-правовими актами і керівними документами</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79512" y="887857"/>
            <a:ext cx="7776864" cy="4893647"/>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1"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З</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міст</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організація</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і</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порядок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проведення</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протиепідемічних</a:t>
            </a:r>
            <a:r>
              <a:rPr kumimoji="0" lang="ru-RU" sz="2400" b="0" i="1" u="none" strike="noStrike" cap="none" normalizeH="0" baseline="0" dirty="0" smtClean="0" bmk="">
                <a:ln>
                  <a:noFill/>
                </a:ln>
                <a:solidFill>
                  <a:srgbClr val="FF0000"/>
                </a:solidFill>
                <a:effectLst/>
                <a:latin typeface="Times New Roman" pitchFamily="18" charset="0"/>
                <a:ea typeface="Calibri" pitchFamily="34" charset="0"/>
                <a:cs typeface="Times New Roman" pitchFamily="18" charset="0"/>
              </a:rPr>
              <a:t> </a:t>
            </a:r>
            <a:r>
              <a:rPr kumimoji="0" lang="ru-RU" sz="2400" b="0" i="1" u="none" strike="noStrike" cap="none" normalizeH="0" baseline="0" dirty="0" err="1" smtClean="0" bmk="">
                <a:ln>
                  <a:noFill/>
                </a:ln>
                <a:solidFill>
                  <a:srgbClr val="FF0000"/>
                </a:solidFill>
                <a:effectLst/>
                <a:latin typeface="Times New Roman" pitchFamily="18" charset="0"/>
                <a:ea typeface="Calibri" pitchFamily="34" charset="0"/>
                <a:cs typeface="Times New Roman" pitchFamily="18" charset="0"/>
              </a:rPr>
              <a:t>заходів</a:t>
            </a:r>
            <a:endParaRPr kumimoji="0" lang="uk-UA" sz="2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Протиепідемічні заходи під час локалізації та ліквідації осередку інфекційного захворювання мають комплексний підхід і відповідають змісту та обсягу заходів залежно від джерела збудника інфекції, а саме:</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під час нейтралізації джерела збудника </a:t>
            </a:r>
            <a:r>
              <a:rPr kumimoji="0" lang="uk-UA" sz="24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антропонозних</a:t>
            </a: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інфекцій проводяться ізоляційні, лікувально-діагностичні, а в разі необхідності режимно-обмежувальні протиепідемічні заходи; </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при зоонозних інфекціях, крім перелічених заходів, застосовуються протиепізоотичні та ветеринарно-санітарні, дератизаційні та дезінсекційні заходи.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179512" y="241525"/>
            <a:ext cx="7776864" cy="6186309"/>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У військовій частині виявлення інфекційних хворих і носіїв інфекційних хвороб здійснюється:</a:t>
            </a:r>
            <a:endParaRPr kumimoji="0" lang="uk-UA"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на ранкових оглядах і вечірніх перевірках командирами підрозділів і медичними працівниками методом опитування особового складу;</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медичного обстеження працівників об’єктів харчування, водопостачання і банно-прального обслуговування; на амбулаторному прийомі;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проведення медичних оглядів військовослужбовців, що прибули у військову частину і повертаються з відряджень, відпусток та лікувальних закладів;</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тілесних оглядів військовослужбовців у лазні;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прийому поповнення і планових медичних оглядів та обстежень;</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осіб, які зазнали ризику зараження, організація за ними медичного спостереження.</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Виявлених інфекційних хворих і осіб з підозрою на інфекційне захворювання негайно ізолюють в ізолятор медичного пункту (медичної роти).</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військових частинах, де немає штатного ізолятора, інфекційних хворих ізолюють у заздалегідь передбаченому окремому приміщенні.</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 ізоляторі медичного пункту (медичної роти) дотримується протиепідемічний режим, зміст якого визначається епідеміологічними особливостями конкретної інфекції.</a:t>
            </a:r>
            <a:endParaRPr kumimoji="0" lang="uk-U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79512" y="672412"/>
            <a:ext cx="7776864" cy="5324535"/>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Вимоги до протиепідемічного режиму та обладнання ізолятора:</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наявність окремого входу і туалету;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окреме розміщення хворих з урахуванням механізму передачі інфекції;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забезпечення хворих натільною та постільною білизною, посудом і предметами догляду;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виділення ємкостей для замочування білизни, посуду для дезінфекції виділень хворих, а також мішків для зберігання одягу;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знезараження столового та чайного посуду;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хворих, що надходять до ізолятора;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створення умов для дотримання хворими та обслуговуючим персоналом правил особистої гігієни;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дотримання обслуговуючим персоналом вимог особистої безпеки (використання респіраторів, додаткових медичних халатів, знезараження рук після відвідування ізолятора тощо);</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проведення поточної дезінфекції, дезінсекції;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заборона допуску в ізолятор сторонніх осіб.</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79512" y="210749"/>
            <a:ext cx="7776864" cy="6247864"/>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Хворих тимчасово розміщують в ізоляторі не більше ніж на одну добу</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для огляду, обстеження, встановлення (підтвердження) діагнозу, </a:t>
            </a:r>
            <a:r>
              <a:rPr kumimoji="0" lang="uk-UA" sz="2000" b="0" i="0" u="none" strike="noStrike" cap="none" normalizeH="0" baseline="0" dirty="0" smtClean="0">
                <a:ln>
                  <a:noFill/>
                </a:ln>
                <a:solidFill>
                  <a:srgbClr val="000000"/>
                </a:solidFill>
                <a:effectLst/>
                <a:latin typeface="Times New Roman" pitchFamily="18" charset="0"/>
                <a:ea typeface="Franklin Gothic Heavy" pitchFamily="34" charset="0"/>
                <a:cs typeface="Times New Roman" pitchFamily="18" charset="0"/>
              </a:rPr>
              <a:t>надання</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невідкладної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медичної'</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допомоги і збору епідеміологічного анамнезу.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Дозволяється залишати для лікування в ізоляторі</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тільки хворих з неускладненими формами грипу і гострих респіраторних інфекцій легкого та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середньоважкого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неускладненого перебігу, а на кораблях в умовах автономного тривалого походу - і з іншими нозологічними формами інфекційних хвороб.</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Інфекційні хворі госпіталізуються, як правило, до інфекційних відділень ВМКЦ або військових госпіталів і лише у виняткових випадках - до інфекційних відділень лікарень МОЗ України.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Евакуація інфекційного хворого з ізолятора (підрозділу) військової частини до інфекційного відділення проводиться на санітарному або іншому спеціально виділеному для цієї мети транспорті військової частини чи ВМКЦ або військового госпіталю.</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Перевозити інфекційних хворих на громадському, а також не пристосованому для перевезення людей транспорті заборонено.</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Не допускається спільне транспортування на одному автомобілі хворих з різними інфекціями, а також інфекційних і соматичних хворих</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51520" y="1134078"/>
            <a:ext cx="7704856" cy="4401205"/>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Для супроводу інфекційного хворого призначається фельдшер або санітарний інструктор. Він забезпечується медикаментами для надання невідкладної медичної допомоги, а також предметами догляду за хворими відповідно до характеру інфекційного захворювання (підкладне судно, місткість для збору і знезараження виділень хворого, клейонка - при кишкових інфекціях,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ватно-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марлевий респіратор - при респіраторних інфекціях) і засобами дезінфекції.</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Транспорт, на якому інфекційний хворий перевозиться до інфекційного відділення, піддається дезінфекції силами цього лікувального закладу.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Евакуація інфекційних хворих з ешелонів здійснюється за заявкою начальника ешелону через військового коменданта залізничної станції</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79512" y="826301"/>
            <a:ext cx="7776864" cy="5016758"/>
          </a:xfrm>
          <a:prstGeom prst="rect">
            <a:avLst/>
          </a:prstGeom>
          <a:solidFill>
            <a:srgbClr val="00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 виявлення інфекційного хворого начальник медичної служби військової частини в установленому порядку доповідає командиру військової частини, старшому медичному начальнику та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не пізніше ніж через 12 годин після </a:t>
            </a:r>
            <a:r>
              <a:rPr lang="uk-UA" sz="2000" i="1" dirty="0" smtClean="0">
                <a:solidFill>
                  <a:srgbClr val="FF0000"/>
                </a:solidFill>
                <a:latin typeface="Times New Roman" pitchFamily="18" charset="0"/>
                <a:ea typeface="Franklin Gothic Demi" pitchFamily="34" charset="0"/>
                <a:cs typeface="Times New Roman" pitchFamily="18" charset="0"/>
              </a:rPr>
              <a:t>в</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иявлення хворого</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по телефону або у вигляді термінового повідомлення до</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установи служби превентивної медицини</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території відповідальності.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 виявлення хворого з особливо небезпечною інфекцією доповідається негайно</a:t>
            </a:r>
            <a:r>
              <a:rPr kumimoji="0" lang="uk-UA" sz="2000" b="0" i="1"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Після встановлення хворому діагнозу інфекційного захворювання начальник лікувального закладу інформує про це командира військової частини, звідки прибув хворий, начальника ВМКЦ та начальника закладу служби превентивної медицини території відповідальності.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Лікувальний заклад, у якому було змінено або відмінено діагноз інфекційного захворювання, зобов’язаний протягом 24 годин повідомити про це заклад служби </a:t>
            </a:r>
            <a:r>
              <a:rPr kumimoji="0" lang="uk-UA" sz="2000" b="0" i="0" u="none" strike="noStrike" cap="none" normalizeH="0" baseline="0" smtClean="0">
                <a:ln>
                  <a:noFill/>
                </a:ln>
                <a:solidFill>
                  <a:srgbClr val="000000"/>
                </a:solidFill>
                <a:effectLst/>
                <a:latin typeface="Times New Roman" pitchFamily="18" charset="0"/>
                <a:ea typeface="Franklin Gothic Demi" pitchFamily="34" charset="0"/>
                <a:cs typeface="Times New Roman" pitchFamily="18" charset="0"/>
              </a:rPr>
              <a:t>превентивної медицини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території відповідальності</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179512" y="56860"/>
            <a:ext cx="7776864" cy="6555641"/>
          </a:xfrm>
          <a:prstGeom prst="rect">
            <a:avLst/>
          </a:prstGeom>
          <a:solidFill>
            <a:srgbClr val="FFCC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Превентивна</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медична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служба КМС Міністерства оборони України надає інформацію про хворих на карантинні або особливо небезпечні інфекції, які мають здатність до епідемічного розповсюдження, до МОЗ України. Про випадки виникнення серед місцевого населення інфекційних захворювань, які можуть призвести до розвитку невідкладних станів (лептоспіроз, менінгіти,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геморагічні</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лихоманки тощо), або спалахів, установа</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служби превентивної медицини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інформує медичну службу військових частин, які розташовані у зоні, де виявлений хворий.</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разі встановлення діагнозу інфекційного захворювання цивільним особам, які отримують медичну допомогу у військово-медичному закладі, останній зобов’язаний протягом 24 годин повідомити про це Центр</a:t>
            </a:r>
            <a:r>
              <a:rPr kumimoji="0" lang="uk-UA" sz="2000" b="0" i="0" u="none" strike="noStrike" cap="none" normalizeH="0" dirty="0" smtClean="0">
                <a:ln>
                  <a:noFill/>
                </a:ln>
                <a:solidFill>
                  <a:srgbClr val="000000"/>
                </a:solidFill>
                <a:effectLst/>
                <a:latin typeface="Times New Roman" pitchFamily="18" charset="0"/>
                <a:ea typeface="Franklin Gothic Demi" pitchFamily="34" charset="0"/>
                <a:cs typeface="Times New Roman" pitchFamily="18" charset="0"/>
              </a:rPr>
              <a:t> контролю захворюваності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МОЗ України за місцем проживання хворого та військовий санітарно-епідеміологічний заклад території відповідальності.</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Військово-медичний заклад, медичний підрозділ, до якого прибув хворий (підозрілий) на особливо небезпечну інфекцію, яка має здатність до епідемічного розповсюдження, з метою запобігання розповсюдженню особливо небезпечних інфекцій організовує і проводить свою роботу в умовах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суворого протиепідемічного режиму</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179512" y="980190"/>
            <a:ext cx="7776864" cy="4708981"/>
          </a:xfrm>
          <a:prstGeom prst="rect">
            <a:avLst/>
          </a:prstGeom>
          <a:solidFill>
            <a:srgbClr val="FFCC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Місце (об’єкт, територія), де виявлено джерело збудника інфекції та </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відповідні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фактори передачі інфекції, вважають осередком інфекційного захворювання. В епідемічному осередку проводяться режимно-обмежувальні заходи, що забезпечують особливий режим життєдіяльності особового складу військової частини. Характер та обсяг цих заходів визначається епідеміологічними особливостями інфекції і конкретними умовами обстановки. У кожній військовій частині та військово-медичному закладі заздалегідь складається план заходів щодо запобігання занесенню та розповсюдженню особливо небезпечних інфекцій серед особового складу. У плані передбачаються і розробляються заходи, що проводяться в період епідемічного благополуччя, у разі загрози занесення особливо небезпечних інфекцій у військову частину (заклад), виникнення </a:t>
            </a:r>
            <a:r>
              <a:rPr kumimoji="0" lang="uk-UA" sz="20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випа</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дків особливо небезпечних інфекцій серед особового складу військової частини (закладу</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79512" y="456969"/>
            <a:ext cx="7848872" cy="5755422"/>
          </a:xfrm>
          <a:prstGeom prst="rect">
            <a:avLst/>
          </a:prstGeom>
          <a:solidFill>
            <a:srgbClr val="FF99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Визначаються такі види режимно-обмежувальних протиепідемічних заходів: посилене медичне спостереження, обсервація і карантин.</a:t>
            </a:r>
            <a:endParaRPr kumimoji="0" lang="uk-UA" sz="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Посилене медичне спостереження</a:t>
            </a:r>
            <a:r>
              <a:rPr kumimoji="0" lang="uk-UA" sz="16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комплекс </a:t>
            </a:r>
            <a:r>
              <a:rPr kumimoji="0" lang="uk-UA" sz="16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лікувально-</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профілактичних і режимно-обмежувальних протиепідемічних заходів, спрямованих на раннє активне виявлення хворих і осіб з підозрою на інфекційні захворювання шляхом опитування, огляду, термометрії і спеціальних досліджень (лабораторних, інструментальних) особового складу, що підпали під ризик </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зараження</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Обмежувальні заходи</a:t>
            </a:r>
            <a:r>
              <a:rPr kumimoji="0" lang="uk-UA" sz="16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під час виконання повсякденної діяльності передбачають: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тимчасове обмеження або скасування відряджень, відпусток, звільнень, масових культурно-просвітницьких заходів; </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проведення повної санітарної обробки особовому складу;</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проведення екстреної профілактики; проведення щеплень;</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розгортання ізоляторів для хворих та підозрілих;</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посилення дотримання санітарно-гігієнічних та дезінфекційних заходів на об’єктах військової частини тощо.</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Посилене медичне спостереження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за вказівкою начальника медичної служби військової частини або за поданням фахівця санітарно-епідеміологічної служби території відповідальності.</a:t>
            </a:r>
            <a:endParaRPr kumimoji="0" lang="uk-U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система ізоляційно-обмежувальних, лікувально-профілактичних і протиепідемічних заходів, спрямованих на локалізацію та ліквідацію осередку інфекційного захворювання. Обсервація проводиться з метою обстеження </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і </a:t>
            </a:r>
            <a:r>
              <a:rPr kumimoji="0" lang="uk-UA" sz="16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медичцого</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нагляду за особовим складом, який </a:t>
            </a:r>
            <a:r>
              <a:rPr kumimoji="0" lang="uk-UA" sz="1600" b="0" i="0" u="none" strike="noStrike" cap="none" normalizeH="0" baseline="0" dirty="0" smtClean="0">
                <a:ln>
                  <a:noFill/>
                </a:ln>
                <a:solidFill>
                  <a:srgbClr val="000000"/>
                </a:solidFill>
                <a:effectLst/>
                <a:latin typeface="Times New Roman" pitchFamily="18" charset="0"/>
                <a:ea typeface="Franklin Gothic Heavy" pitchFamily="34" charset="0"/>
                <a:cs typeface="Times New Roman" pitchFamily="18" charset="0"/>
              </a:rPr>
              <a:t>підпив під</a:t>
            </a:r>
            <a:r>
              <a:rPr kumimoji="0" lang="uk-UA" sz="1600" b="0" i="0"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 </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ризик зараження, та спрямована на запобігання винесення інфекції за межі району обсервації.</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9512" y="518525"/>
            <a:ext cx="7776864"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 передбачає: </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r>
              <a:rPr kumimoji="0" lang="uk-UA" sz="2000" b="0" i="0" u="none" strike="noStrike" cap="none" normalizeH="0" baseline="0" dirty="0" smtClean="0" bmk="">
                <a:ln>
                  <a:noFill/>
                </a:ln>
                <a:solidFill>
                  <a:srgbClr val="000000"/>
                </a:solidFill>
                <a:effectLst/>
                <a:latin typeface="Times New Roman" pitchFamily="18" charset="0"/>
                <a:ea typeface="Franklin Gothic Demi" pitchFamily="34" charset="0"/>
                <a:cs typeface="Times New Roman" pitchFamily="18" charset="0"/>
              </a:rPr>
              <a:t>  посилене медичне спостереження;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обмеження пересування і переміщення особового складу (скасування відряджень, відпусток, звільнень, введення казарменого розташування особового складу); </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тимчасове скасування масових культурно-просвітницьких заходів;</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повної санітарної </a:t>
            </a:r>
            <a:r>
              <a:rPr kumimoji="0" lang="uk-UA" sz="2000" b="0" i="0" u="none" strike="noStrike" cap="none" normalizeH="0" baseline="0" dirty="0" err="1" smtClean="0" bmk="_GoBack">
                <a:ln>
                  <a:noFill/>
                </a:ln>
                <a:solidFill>
                  <a:srgbClr val="000000"/>
                </a:solidFill>
                <a:effectLst/>
                <a:latin typeface="Times New Roman" pitchFamily="18" charset="0"/>
                <a:ea typeface="Franklin Gothic Demi" pitchFamily="34" charset="0"/>
                <a:cs typeface="Times New Roman" pitchFamily="18" charset="0"/>
              </a:rPr>
              <a:t>орбробки</a:t>
            </a: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особовому складу;</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екстреної профілактики; </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проведення щеплень;</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 розгортання ізоляторів (для хворих та з підозрою на хворобу) та обсерваторів (для контактних та здорових);</a:t>
            </a:r>
            <a:endParaRPr kumimoji="0" lang="uk-UA" sz="2000" b="0" i="0" u="none" strike="noStrike" cap="none" normalizeH="0" baseline="0" dirty="0" smtClean="0" bmk="_GoBack">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bmk="_GoBack">
                <a:ln>
                  <a:noFill/>
                </a:ln>
                <a:solidFill>
                  <a:srgbClr val="000000"/>
                </a:solidFill>
                <a:effectLst/>
                <a:latin typeface="Times New Roman" pitchFamily="18" charset="0"/>
                <a:ea typeface="Franklin Gothic Demi" pitchFamily="34" charset="0"/>
                <a:cs typeface="Times New Roman" pitchFamily="18" charset="0"/>
              </a:rPr>
              <a:t>- посилення дотримання санітарно-гігієнічних та дезінфекційних заходів на об’єктах військової частини;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-проведення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інших лікувально-профілактичних і протиепідемічних заходів.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Обсервація вводиться і скасовується наказом командира військової частини за поданням посадових осіб превентивної</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 медичної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служби Міністерства оборони України.</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79512" y="612844"/>
            <a:ext cx="7848872"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система режимних і протиепідемічних заходів, спрямованих на повну ізоляцію епідемічного осередку і ліквідацію інфекційних захворювань у ньому.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 передбачає</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повну ізоляцію військової частини із встановленням озброєної охорони (виведенням корабля на рейд);</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роз’єднання особового складу по підрозділах;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розгортання додаткових ізоляторів (обсерваторів), евакуацію хворих до спеціально визначеного лікувального закладу;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проведення дезінфекційних заходів і повної санітарної обробки особового складу; </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імунізацію, екстрену профілактику та інші спеціальні заходи.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Карантин установлюється та відміняється наказом начальника</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 генерального штабу ЗСУ за поданням </a:t>
            </a:r>
            <a:r>
              <a:rPr lang="uk-UA" sz="2000" i="1" dirty="0" smtClean="0">
                <a:solidFill>
                  <a:srgbClr val="FF0000"/>
                </a:solidFill>
                <a:latin typeface="Times New Roman" pitchFamily="18" charset="0"/>
                <a:ea typeface="Franklin Gothic Demi" pitchFamily="34" charset="0"/>
                <a:cs typeface="Times New Roman" pitchFamily="18" charset="0"/>
              </a:rPr>
              <a:t> начальника </a:t>
            </a:r>
            <a:r>
              <a:rPr kumimoji="0" lang="uk-UA" sz="2000" b="0" i="1" u="none" strike="noStrike" cap="none" normalizeH="0" dirty="0" smtClean="0">
                <a:ln>
                  <a:noFill/>
                </a:ln>
                <a:solidFill>
                  <a:srgbClr val="FF0000"/>
                </a:solidFill>
                <a:effectLst/>
                <a:latin typeface="Times New Roman" pitchFamily="18" charset="0"/>
                <a:ea typeface="Franklin Gothic Demi" pitchFamily="34" charset="0"/>
                <a:cs typeface="Times New Roman" pitchFamily="18" charset="0"/>
              </a:rPr>
              <a:t>управління  служби превентивної медицини КМС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МОУ.</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Загальне керівництво проведенням режимно-обмежувальних та інших заходів покладається на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надзвичайну протиепідемічну комісію військової частини (гарнізону).</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79512" y="518525"/>
            <a:ext cx="7776864"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Протиепізоотичні та ветеринарно-санітарні заходи проводяться з метою запобігання зараженню особового складу збудниками небезпечних для людини зоонозних інфекцій, що уражають тварин. Ці заходи спрямовані на підтримання епізоотичного благополуччя, забезпечення профілактики хвороб, у тому числі спільних для тварин і людей та запобігання постачанню до військ заражених харчових продуктів тваринного походження.</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Протиепізоотичні та ветеринарно-санітарні заходи</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військових частинах здійснюють фахівці служби ветеринарної медицини Збройних Сил України.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На начальників медичної служби військових частин і фахівців закладів  служби превентивної  медицини покладаються:</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організація взаємодії зі службою ветеринарної медицини для отримання інформації про епізоотичну обстановку і спільне проведення профілактичних заходів;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санітарний нагляд за транспортуванням, зберіганням і обробкою м’яса та інших продуктів тваринного походження, що надходять на постачання особового складу.</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79512" y="587602"/>
            <a:ext cx="7776864" cy="5909310"/>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Виділяють профілактичну, поточну і заключну дезінфекцію.</a:t>
            </a:r>
            <a:endParaRPr kumimoji="0" lang="uk-UA"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Профілактична дезінфекція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військовій частині проводиться відповідно плану.</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Поточна дезінфекція</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у військово-медичних закладах і медичних підрозділах, де перебуває інфекційний хворий з моменту його ізоляції (госпіталізації). Дезінфекції підлягають виділення хворих (харкотиння, блювотні маси, промивні води, кал, сеча, гній, кров тощо), посуд, залишки їжі, білизна, перев’язувальний матеріал, приміщення та інші предмети.</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Заключна дезінфекція</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проводиться не пізніше 3 годин після ізоляції, госпіталізації, одужання або смерті хворого з метою знищення збудників інфекційних хвороб у місцях, де він знаходився. Дезінфекції підлягають приміщення, постільна білизна, меблі, особисті речі хворого, інші предмети, а також транспорт, що використовувався для евакуації інфекційного хворого.</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У медичному підрозділі чи відділенні військово-медичного закладу обладнується </a:t>
            </a:r>
            <a:r>
              <a:rPr kumimoji="0" lang="uk-UA"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дезінфекційний пункт</a:t>
            </a:r>
            <a:r>
              <a:rPr kumimoji="0" lang="uk-UA"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(дезінфекційний куточок), у якому знаходяться: поточний запас дезінфекційних засобів; комплект спеціального одягу (халати, шапочки, респіратори, гумові чоботи, рукавички, фартухи); </a:t>
            </a:r>
            <a:endParaRPr kumimoji="0" lang="uk-UA"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апаратура для дезінфекції; ваги; ємності для приготування і збереження розчинів; інструкції з використання дезінфекційних засобів, план профілактичної дезінфекції, журнал обліку приготування дезінфікуючих розчинів і журнал проведення дезінфекції</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518525"/>
            <a:ext cx="7704856" cy="5632311"/>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Дезінсекція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 знищення переносників інфекційних захворювань і побутових паразитів на об’єктах зовнішнього середовища. Вона передбачає проведення заходів щодо запобігання виплоду членистоногих, їх знищення і захист особового складу від комах.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Розрізняють механічний, фізичний і хімічний методи дезінсекції.</a:t>
            </a:r>
            <a:endParaRPr kumimoji="0" lang="uk-UA" sz="20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До механічного методу</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відносяться видалення комах (їх личинок і лялечок) разом з відходами і нечистотами,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засітчування</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вікон та прорізів дверей, використання засобів індивідуального захисту (сіток і пологів).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Фізичний метод дезінсекції</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передбачає спалювання зібраних комах і кліщів, сміття і предметів, що не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становляють</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цінності (за наявності в них членистоногих); знищення вошей і гнид на білизні кип’ятінням і бученням, прасуванням гарячою праскою, а також камерну обробку обмундирування та постільної білизни.</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Хімічний метод</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дезінсекції передбачає застосування хімічних препаратів (інсектицидів), що викликають загибель комах та їх личинок. Інсектициди застосовують у вигляді дустів, порошків, що змочуються, суспензій, емульсій, розчинів і аерозолів.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79512" y="1087911"/>
            <a:ext cx="7776864" cy="4493538"/>
          </a:xfrm>
          <a:prstGeom prst="rect">
            <a:avLst/>
          </a:prstGeom>
          <a:solidFill>
            <a:srgbClr val="FFCC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2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Санітарна обробка </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є комплексом заходів, що передбачає: гігієнічне миття особового складу зі зміною натільної білизни; камерну обробку (дезінсекцію, дезінфекцію) натільної білизни, обмундирування і постільної білизни; кип’ятінням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бучінням</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білизни, що піддається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пранню.Санітарна</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обробка спрямована на знищення збудників інфекційних хвороб, комах і проводиться разом з дезінсекцією (дезінфекцією) житлових приміщень та інших об’єктів.</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проводиться у разі виявлення серед особового складу </a:t>
            </a:r>
            <a:r>
              <a:rPr kumimoji="0" lang="uk-UA" sz="22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педикульозу</a:t>
            </a:r>
            <a:r>
              <a:rPr kumimoji="0" lang="uk-UA" sz="22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корости, висипного, поворотного і черевного тифів, туберкульозу, дифтерії та особливо небезпечних інфекцій. Вона організовується відповідно до розпорядження командира військової частини.</a:t>
            </a:r>
            <a:endParaRPr kumimoji="0" lang="uk-UA" sz="2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51520" y="703191"/>
            <a:ext cx="7704856" cy="5262979"/>
          </a:xfrm>
          <a:prstGeom prst="rect">
            <a:avLst/>
          </a:prstGeom>
          <a:solidFill>
            <a:srgbClr val="99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Санітарна обробка особового складу проводиться в санітарних пропускниках. У польових умовах санітарна обробка особового складу проводиться з використанням спеціальної техніки (дезінфекційно-душового автомобіля, дезінфекційно-душового причепу). У цьому разі забезпечення спеціальної техніки водою і дизельним паливом, а особового складу милом, мочалками та чистою білизною покладається на відповідні служби матеріально-технічного забезпечення військової частини.</a:t>
            </a:r>
            <a:endParaRPr kumimoji="0" lang="uk-UA"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4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До експлуатації дезінфекційно-душових установок допускаються водії (оператори) і санітарні інструктори-дезінфектори, які мають спеціальну підготовку та отримали допуск на право керування агрегатами, що працюють під тиском</a:t>
            </a:r>
            <a:r>
              <a:rPr kumimoji="0" lang="uk-UA" sz="16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79512" y="980190"/>
            <a:ext cx="7776864" cy="4708981"/>
          </a:xfrm>
          <a:prstGeom prst="rect">
            <a:avLst/>
          </a:prstGeom>
          <a:solidFill>
            <a:srgbClr val="99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Дератизація</a:t>
            </a:r>
            <a:r>
              <a:rPr kumimoji="0" lang="uk-UA" sz="2000" b="0" i="0"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це комплекс заходів, спрямованих на боротьбу з гризунами, які є джерелами (переносниками) інфекційних захворювань. Розрізняють профілактичні і винищувальні заходи. </a:t>
            </a:r>
            <a:r>
              <a:rPr kumimoji="0" lang="uk-UA" sz="2000" b="0" i="1" u="none" strike="noStrike" cap="none" normalizeH="0" baseline="0" dirty="0" smtClean="0">
                <a:ln>
                  <a:noFill/>
                </a:ln>
                <a:solidFill>
                  <a:srgbClr val="FF0000"/>
                </a:solidFill>
                <a:effectLst/>
                <a:latin typeface="Times New Roman" pitchFamily="18" charset="0"/>
                <a:ea typeface="Franklin Gothic Demi" pitchFamily="34" charset="0"/>
                <a:cs typeface="Times New Roman" pitchFamily="18" charset="0"/>
              </a:rPr>
              <a:t>Відповідальний</a:t>
            </a:r>
            <a:r>
              <a:rPr kumimoji="0" lang="uk-UA" sz="2000" b="0" i="1"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заступник командира військової частини з матеріально-технічного забезпечення.</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Профілактичні заходи передбачають проведення: систематичного очищення території військової частини (табору) від господарського сміття і бур’янів; збір харчових відходів та сміття в недоступні для гризунів контейнери і ємності; зберігання запасів продовольства і води в місцях, недоступних для гризунів; захист складських, житлових і службових приміщень та спеціальних споруд від проникнення гризунів.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Заходи щодо винищення гризунів передбачають застосування механічних знарядь лову (капканів,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давилок</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a:t>
            </a:r>
            <a:r>
              <a:rPr kumimoji="0" lang="uk-UA" sz="2000" b="0" i="0" u="none" strike="noStrike" cap="none" normalizeH="0" baseline="0" dirty="0" err="1" smtClean="0">
                <a:ln>
                  <a:noFill/>
                </a:ln>
                <a:solidFill>
                  <a:srgbClr val="000000"/>
                </a:solidFill>
                <a:effectLst/>
                <a:latin typeface="Times New Roman" pitchFamily="18" charset="0"/>
                <a:ea typeface="Franklin Gothic Demi" pitchFamily="34" charset="0"/>
                <a:cs typeface="Times New Roman" pitchFamily="18" charset="0"/>
              </a:rPr>
              <a:t>вершів</a:t>
            </a:r>
            <a:r>
              <a:rPr kumimoji="0" lang="uk-UA" sz="2000" b="0" i="0" u="none" strike="noStrike" cap="none" normalizeH="0" baseline="0" dirty="0" smtClean="0">
                <a:ln>
                  <a:noFill/>
                </a:ln>
                <a:solidFill>
                  <a:srgbClr val="000000"/>
                </a:solidFill>
                <a:effectLst/>
                <a:latin typeface="Times New Roman" pitchFamily="18" charset="0"/>
                <a:ea typeface="Franklin Gothic Demi" pitchFamily="34" charset="0"/>
                <a:cs typeface="Times New Roman" pitchFamily="18" charset="0"/>
              </a:rPr>
              <a:t> і саморобних пасток), використання хімічних засобів (ратицидів).</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7848872" cy="5847755"/>
          </a:xfrm>
          <a:prstGeom prst="rect">
            <a:avLst/>
          </a:prstGeom>
          <a:solidFill>
            <a:srgbClr val="99FF33"/>
          </a:solidFill>
        </p:spPr>
        <p:txBody>
          <a:bodyPr wrap="square">
            <a:spAutoFit/>
          </a:bodyPr>
          <a:lstStyle/>
          <a:p>
            <a:pPr algn="just">
              <a:spcAft>
                <a:spcPts val="0"/>
              </a:spcAft>
            </a:pP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До комплексу протиепідемічних заходів, що забезпечують захист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особового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складу від інфекційних захворювань, входять </a:t>
            </a: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імунопрофілактика та </a:t>
            </a: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екстрена </a:t>
            </a: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профілактика.</a:t>
            </a:r>
            <a:endParaRPr lang="uk-UA" sz="22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Імунопрофілактика</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 це захід, що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здійснюється</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 метою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створення у військовослужбовців штучного імунітету шляхом проведення завчасної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вакцинації</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Для вакцинації (щеплень) особового складу використовуються живі, </a:t>
            </a:r>
            <a:r>
              <a:rPr lang="uk-UA" sz="22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інактивовані</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хімічні, </a:t>
            </a:r>
            <a:r>
              <a:rPr lang="uk-UA" sz="22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рекомбінантні</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вакцини та анатоксини.</a:t>
            </a:r>
            <a:endParaRPr lang="uk-UA" sz="2200" dirty="0">
              <a:latin typeface="Times New Roman" panose="02020603050405020304" pitchFamily="18" charset="0"/>
              <a:ea typeface="Calibri" panose="020F0502020204030204" pitchFamily="34" charset="0"/>
            </a:endParaRPr>
          </a:p>
          <a:p>
            <a:pPr algn="just">
              <a:spcAft>
                <a:spcPts val="0"/>
              </a:spcAft>
            </a:pPr>
            <a:r>
              <a:rPr lang="uk-UA" sz="22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Військовослужбовцям Збройних Сил України щеплення проводяться згідно з Календарем профілактичних щеплень в Україні, затвердженим наказом	МОЗ України від 16.09.2011 № 595, в плановому порядку (профілактичні) та за епідемічними показаннями.</a:t>
            </a:r>
            <a:endParaRPr lang="uk-UA" sz="22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У військовій частині для проведення щеплень видається наказ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командира </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військової частини, у якому визначаються підготовчі заходи, власне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вакцинація</a:t>
            </a:r>
            <a:r>
              <a:rPr lang="uk-UA"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спостереження за щепленими і реєстрація отриманих результатів</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r>
              <a:rPr lang="en-US"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22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4293616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7776864" cy="6247864"/>
          </a:xfrm>
          <a:prstGeom prst="rect">
            <a:avLst/>
          </a:prstGeom>
          <a:solidFill>
            <a:srgbClr val="99FF33"/>
          </a:solidFill>
        </p:spPr>
        <p:txBody>
          <a:bodyPr wrap="square">
            <a:spAutoFit/>
          </a:bodyPr>
          <a:lstStyle/>
          <a:p>
            <a:pPr algn="just">
              <a:spcAft>
                <a:spcPts val="0"/>
              </a:spcAft>
            </a:pP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Екстрена профілактика</a:t>
            </a: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передбачає застосування антибіотиків,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анатоксинів</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сироваток, бактеріофагів, хіміопрепаратів, імуноглобулінів,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інтерферонів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та інших засобів для зниження ризику захворювання особового складу інфекційними хворобами. Способи застосування цих препаратів викладені у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відповідних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інструкціях.</a:t>
            </a:r>
            <a:endParaRPr lang="uk-UA" sz="2000" dirty="0">
              <a:latin typeface="Times New Roman" panose="02020603050405020304" pitchFamily="18" charset="0"/>
              <a:ea typeface="Calibri" panose="020F0502020204030204" pitchFamily="34" charset="0"/>
            </a:endParaRPr>
          </a:p>
          <a:p>
            <a:pPr algn="just">
              <a:spcAft>
                <a:spcPts val="0"/>
              </a:spcAft>
            </a:pP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Антибіотики застосовуються для екстреної профілактики гострих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тонзилітів</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менінгококової інфекції, дифтерії, чуми, туляремії, холери, сибірської виразки, бруцельозу </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тощо.Хіміопрепарати</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використовуються для профілактики грипу,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туберкульозу</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малярії і </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гельмінтозів</a:t>
            </a:r>
            <a:r>
              <a:rPr lang="uk-UA" sz="2000" i="1"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r>
              <a:rPr lang="uk-UA" sz="2000" i="1" dirty="0" err="1"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Вакцини</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та анатоксини застосовуються для екстреної профілактики дифтерії, менінгококової інфекції, правця, ботулізму, ранових інфекцій, сказу, вірусних гепатитів “А” та “В” тощо.</a:t>
            </a:r>
            <a:endParaRPr lang="uk-UA" sz="2000" dirty="0">
              <a:solidFill>
                <a:srgbClr val="FF0000"/>
              </a:solidFill>
              <a:latin typeface="Times New Roman" panose="02020603050405020304" pitchFamily="18" charset="0"/>
              <a:ea typeface="Calibri" panose="020F0502020204030204" pitchFamily="34" charset="0"/>
            </a:endParaRPr>
          </a:p>
          <a:p>
            <a:pPr algn="just">
              <a:spcAft>
                <a:spcPts val="0"/>
              </a:spcAft>
            </a:pP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Специфічні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сироватки використовуються для екстреної профілактики (і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лікування</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дифтерії, правця, ранових інфекцій, ботулізму, сибірської виразки і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чуми.</a:t>
            </a:r>
            <a:r>
              <a:rPr lang="uk-UA" sz="2000" dirty="0">
                <a:solidFill>
                  <a:srgbClr val="FF0000"/>
                </a:solidFill>
                <a:latin typeface="Times New Roman" panose="02020603050405020304" pitchFamily="18" charset="0"/>
                <a:ea typeface="Franklin Gothic Demi" panose="020B0703020102020204" pitchFamily="34" charset="0"/>
              </a:rPr>
              <a:t> </a:t>
            </a:r>
            <a:r>
              <a:rPr lang="uk-UA" sz="20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Імуноглобуліни </a:t>
            </a:r>
            <a:r>
              <a:rPr lang="uk-UA" sz="2000"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(глобуліни) застосовуються для профілактики кору, грипу, коклюшу</a:t>
            </a:r>
            <a:r>
              <a:rPr lang="uk-UA" sz="2000"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менінгококової інфекції, сказу, кліщового енцефаліту, сибірської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виразки тощо.</a:t>
            </a:r>
            <a:r>
              <a:rPr lang="uk-UA" sz="2000" dirty="0">
                <a:latin typeface="Times New Roman" panose="02020603050405020304" pitchFamily="18" charset="0"/>
                <a:ea typeface="Franklin Gothic Demi" panose="020B0703020102020204" pitchFamily="34" charset="0"/>
              </a:rPr>
              <a:t>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Бактеріофаги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призначаються для екстреної профілактики (і лікування) </a:t>
            </a:r>
            <a:r>
              <a:rPr lang="uk-UA" sz="20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черевного </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тифу, паратифів, холери, </a:t>
            </a:r>
            <a:r>
              <a:rPr lang="uk-UA" sz="2000" dirty="0" err="1">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шигельозу</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протея та </a:t>
            </a:r>
            <a:r>
              <a:rPr lang="uk-UA" sz="2000"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коліінфекції</a:t>
            </a:r>
            <a:r>
              <a:rPr lang="uk-UA" sz="20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48769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116632"/>
            <a:ext cx="5932512" cy="936104"/>
          </a:xfrm>
        </p:spPr>
        <p:txBody>
          <a:bodyPr>
            <a:normAutofit fontScale="90000"/>
          </a:bodyPr>
          <a:lstStyle/>
          <a:p>
            <a:r>
              <a:rPr lang="ru-RU" sz="1800" i="1" dirty="0" err="1"/>
              <a:t>Епідеміологічна</a:t>
            </a:r>
            <a:r>
              <a:rPr lang="ru-RU" sz="1800" i="1" dirty="0"/>
              <a:t> </a:t>
            </a:r>
            <a:r>
              <a:rPr lang="ru-RU" sz="1800" i="1" dirty="0" err="1"/>
              <a:t>діагностика</a:t>
            </a:r>
            <a:r>
              <a:rPr lang="ru-RU" sz="1800" i="1" dirty="0"/>
              <a:t> в </a:t>
            </a:r>
            <a:r>
              <a:rPr lang="ru-RU" sz="1800" i="1" dirty="0" err="1"/>
              <a:t>системі</a:t>
            </a:r>
            <a:r>
              <a:rPr lang="ru-RU" sz="1800" i="1" dirty="0"/>
              <a:t> </a:t>
            </a:r>
            <a:r>
              <a:rPr lang="ru-RU" sz="1800" i="1" dirty="0" err="1"/>
              <a:t>протиепідемічних</a:t>
            </a:r>
            <a:r>
              <a:rPr lang="ru-RU" sz="1800" i="1" dirty="0"/>
              <a:t> </a:t>
            </a:r>
            <a:r>
              <a:rPr lang="ru-RU" sz="1800" i="1" dirty="0" err="1"/>
              <a:t>заходів</a:t>
            </a:r>
            <a:r>
              <a:rPr lang="uk-UA" dirty="0"/>
              <a:t/>
            </a:r>
            <a:br>
              <a:rPr lang="uk-UA" dirty="0"/>
            </a:br>
            <a:endParaRPr lang="uk-UA" sz="2800" dirty="0"/>
          </a:p>
        </p:txBody>
      </p:sp>
      <p:sp>
        <p:nvSpPr>
          <p:cNvPr id="3" name="Объект 2"/>
          <p:cNvSpPr>
            <a:spLocks noGrp="1"/>
          </p:cNvSpPr>
          <p:nvPr>
            <p:ph idx="1"/>
          </p:nvPr>
        </p:nvSpPr>
        <p:spPr>
          <a:xfrm>
            <a:off x="395536" y="980728"/>
            <a:ext cx="7300664" cy="5475008"/>
          </a:xfrm>
          <a:solidFill>
            <a:srgbClr val="99FF33"/>
          </a:solidFill>
        </p:spPr>
        <p:txBody>
          <a:bodyPr>
            <a:normAutofit fontScale="92500" lnSpcReduction="20000"/>
          </a:bodyPr>
          <a:lstStyle/>
          <a:p>
            <a:pPr algn="just"/>
            <a:r>
              <a:rPr lang="uk-UA" sz="2400" i="1" dirty="0">
                <a:solidFill>
                  <a:srgbClr val="FF0000"/>
                </a:solidFill>
              </a:rPr>
              <a:t>Епідеміологічна діагностика</a:t>
            </a:r>
            <a:r>
              <a:rPr lang="uk-UA" sz="2400" dirty="0">
                <a:solidFill>
                  <a:srgbClr val="FF0000"/>
                </a:solidFill>
              </a:rPr>
              <a:t> </a:t>
            </a:r>
            <a:r>
              <a:rPr lang="uk-UA" sz="2400" dirty="0"/>
              <a:t>- система методів виявлення причин і умов виникнення та поширення інфекційних захворювань у військовому колективі і </a:t>
            </a:r>
            <a:r>
              <a:rPr lang="uk-UA" sz="2400" dirty="0" smtClean="0"/>
              <a:t>розробки </a:t>
            </a:r>
            <a:r>
              <a:rPr lang="uk-UA" sz="2400" dirty="0"/>
              <a:t>науково обґрунтованих протиепідемічних заходів. Епідеміологічна </a:t>
            </a:r>
            <a:r>
              <a:rPr lang="uk-UA" sz="2400" dirty="0" smtClean="0"/>
              <a:t>діагностика </a:t>
            </a:r>
            <a:r>
              <a:rPr lang="uk-UA" sz="2400" dirty="0"/>
              <a:t>передбачає санітарно-епідеміологічну розвідку, санітарно-епідеміологічне спостереження, епідеміологічне обстеження та епідеміологічний аналіз.</a:t>
            </a:r>
          </a:p>
          <a:p>
            <a:pPr algn="just"/>
            <a:r>
              <a:rPr lang="uk-UA" sz="2400" i="1" dirty="0">
                <a:solidFill>
                  <a:srgbClr val="FF0000"/>
                </a:solidFill>
              </a:rPr>
              <a:t>Санітарно-епідеміологічна розвідка</a:t>
            </a:r>
            <a:r>
              <a:rPr lang="uk-UA" sz="2400" dirty="0">
                <a:solidFill>
                  <a:srgbClr val="FF0000"/>
                </a:solidFill>
              </a:rPr>
              <a:t> </a:t>
            </a:r>
            <a:r>
              <a:rPr lang="uk-UA" sz="2400" dirty="0"/>
              <a:t>- це збір і аналіз інформації про санітарно-епідемічний стан районів майбутнього розміщення і дії військ. Вона є складовою частиною медичної розвідки.</a:t>
            </a:r>
          </a:p>
          <a:p>
            <a:pPr algn="just"/>
            <a:r>
              <a:rPr lang="uk-UA" sz="2400" dirty="0">
                <a:solidFill>
                  <a:srgbClr val="FF0000"/>
                </a:solidFill>
              </a:rPr>
              <a:t>Санітарно-епідеміологічна розвідка </a:t>
            </a:r>
            <a:r>
              <a:rPr lang="uk-UA" sz="2400" dirty="0"/>
              <a:t>організовується і проводиться </a:t>
            </a:r>
            <a:r>
              <a:rPr lang="uk-UA" sz="2400" dirty="0" smtClean="0"/>
              <a:t>начальником </a:t>
            </a:r>
            <a:r>
              <a:rPr lang="uk-UA" sz="2400" dirty="0"/>
              <a:t>медичної служби військової частини, а в окремих випадках - спеціальними </a:t>
            </a:r>
            <a:r>
              <a:rPr lang="uk-UA" sz="2400" dirty="0" smtClean="0"/>
              <a:t>групами установ служби превентивної медицини. </a:t>
            </a:r>
            <a:r>
              <a:rPr lang="uk-UA" sz="2400" dirty="0"/>
              <a:t>До її проведення висуваються такі вимоги: безперервність, своєчасність, дієвість, наступність і вірогідність.</a:t>
            </a:r>
          </a:p>
          <a:p>
            <a:pPr marL="0" indent="0" algn="just">
              <a:buNone/>
            </a:pPr>
            <a:endParaRPr lang="uk-UA" sz="1800" dirty="0"/>
          </a:p>
        </p:txBody>
      </p:sp>
    </p:spTree>
    <p:extLst>
      <p:ext uri="{BB962C8B-B14F-4D97-AF65-F5344CB8AC3E}">
        <p14:creationId xmlns="" xmlns:p14="http://schemas.microsoft.com/office/powerpoint/2010/main" val="3086415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12845"/>
            <a:ext cx="7848872" cy="6309420"/>
          </a:xfrm>
          <a:prstGeom prst="rect">
            <a:avLst/>
          </a:prstGeom>
          <a:solidFill>
            <a:srgbClr val="99FF33"/>
          </a:solidFill>
        </p:spPr>
        <p:txBody>
          <a:bodyPr wrap="square">
            <a:spAutoFit/>
          </a:bodyPr>
          <a:lstStyle/>
          <a:p>
            <a:pPr indent="270510" algn="just">
              <a:spcAft>
                <a:spcPts val="0"/>
              </a:spcAft>
            </a:pP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Епідеміологічне обстеження осередку з множинними випадками інфекційних </a:t>
            </a:r>
            <a:r>
              <a:rPr lang="uk-UA" sz="2200"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Franklin Gothic Demi" panose="020B0703020102020204" pitchFamily="34" charset="0"/>
                <a:cs typeface="Times New Roman" panose="02020603050405020304" pitchFamily="18" charset="0"/>
              </a:rPr>
              <a:t>захворювань</a:t>
            </a:r>
            <a:r>
              <a:rPr lang="uk-UA" sz="2200"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проводиться фахівцями закладів служби превентивної медицини Міністерства оборони України спільно з начальником медичної служби військової частини.</a:t>
            </a:r>
            <a:endParaRPr lang="uk-UA" sz="22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sz="2200"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Обстеження осередку передбачає:</a:t>
            </a:r>
            <a:r>
              <a:rPr lang="uk-UA" sz="2200"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збір епідеміологічного анамнезу; аналіз динаміки і структури захворюваності особового складу в осередку; встановлення кола контактних осіб, обстеження об’єктів зовнішнього середовища; узагальнення отриманих даних; встановлення причин і умов виникнення осередку та обґрунтування протиепідемічних заходів. При цьому виявляються особливості служби і побуту військовослужбовців, що можуть мати безпосереднє відношення до </a:t>
            </a:r>
            <a:r>
              <a:rPr lang="uk-UA" sz="2200" dirty="0" err="1"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нричин</a:t>
            </a:r>
            <a:r>
              <a:rPr lang="uk-UA"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спалаху.</a:t>
            </a:r>
            <a:r>
              <a:rPr lang="en-US" sz="2200"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p>
          <a:p>
            <a:pPr algn="just">
              <a:spcAft>
                <a:spcPts val="0"/>
              </a:spcAft>
            </a:pPr>
            <a:r>
              <a:rPr lang="uk-UA" sz="2200" dirty="0">
                <a:latin typeface="Times New Roman" panose="02020603050405020304" pitchFamily="18" charset="0"/>
                <a:cs typeface="Times New Roman" panose="02020603050405020304" pitchFamily="18" charset="0"/>
              </a:rPr>
              <a:t>Акт обстеження епідемічного осередку з додатком цифрових і графічних </a:t>
            </a:r>
            <a:r>
              <a:rPr lang="uk-UA" sz="2200" dirty="0" smtClean="0">
                <a:latin typeface="Times New Roman" panose="02020603050405020304" pitchFamily="18" charset="0"/>
                <a:cs typeface="Times New Roman" panose="02020603050405020304" pitchFamily="18" charset="0"/>
              </a:rPr>
              <a:t>матеріалів </a:t>
            </a:r>
            <a:r>
              <a:rPr lang="uk-UA" sz="2200" dirty="0">
                <a:latin typeface="Times New Roman" panose="02020603050405020304" pitchFamily="18" charset="0"/>
                <a:cs typeface="Times New Roman" panose="02020603050405020304" pitchFamily="18" charset="0"/>
              </a:rPr>
              <a:t>подають вищому начальнику медичної служби не пізніше 10-ї доби </a:t>
            </a:r>
            <a:r>
              <a:rPr lang="uk-UA" sz="2200" dirty="0" smtClean="0">
                <a:latin typeface="Times New Roman" panose="02020603050405020304" pitchFamily="18" charset="0"/>
                <a:cs typeface="Times New Roman" panose="02020603050405020304" pitchFamily="18" charset="0"/>
              </a:rPr>
              <a:t>після </a:t>
            </a:r>
            <a:r>
              <a:rPr lang="uk-UA" sz="2200" dirty="0">
                <a:latin typeface="Times New Roman" panose="02020603050405020304" pitchFamily="18" charset="0"/>
                <a:cs typeface="Times New Roman" panose="02020603050405020304" pitchFamily="18" charset="0"/>
              </a:rPr>
              <a:t>ліквідації </a:t>
            </a:r>
            <a:r>
              <a:rPr lang="uk-UA" sz="2200" dirty="0" smtClean="0">
                <a:latin typeface="Times New Roman" panose="02020603050405020304" pitchFamily="18" charset="0"/>
                <a:cs typeface="Times New Roman" panose="02020603050405020304" pitchFamily="18" charset="0"/>
              </a:rPr>
              <a:t>осередку</a:t>
            </a:r>
            <a:r>
              <a:rPr lang="en-US" sz="2200" dirty="0" smtClean="0">
                <a:latin typeface="Times New Roman" panose="02020603050405020304" pitchFamily="18" charset="0"/>
                <a:cs typeface="Times New Roman" panose="02020603050405020304" pitchFamily="18" charset="0"/>
              </a:rPr>
              <a:t> </a:t>
            </a:r>
            <a:endParaRPr lang="en-US" sz="2200"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endParaRPr>
          </a:p>
          <a:p>
            <a:pPr algn="just">
              <a:spcAft>
                <a:spcPts val="0"/>
              </a:spcAft>
            </a:pPr>
            <a:endParaRPr lang="uk-UA" sz="1600" dirty="0"/>
          </a:p>
          <a:p>
            <a:pPr algn="just">
              <a:spcAft>
                <a:spcPts val="0"/>
              </a:spcAft>
            </a:pPr>
            <a:endParaRPr lang="uk-UA" sz="1400" b="1"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114225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7920880" cy="5909310"/>
          </a:xfrm>
          <a:prstGeom prst="rect">
            <a:avLst/>
          </a:prstGeom>
          <a:solidFill>
            <a:srgbClr val="66FFFF"/>
          </a:solidFill>
        </p:spPr>
        <p:txBody>
          <a:bodyPr wrap="square">
            <a:spAutoFit/>
          </a:bodyPr>
          <a:lstStyle/>
          <a:p>
            <a:pPr algn="just">
              <a:spcAft>
                <a:spcPts val="0"/>
              </a:spcAft>
            </a:pPr>
            <a:r>
              <a:rPr lang="uk-UA" b="1" i="1"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Епідеміологічний аналіз</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 це аналіз рівня, структури і динаміки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інфекційної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виявлення причин та умов виникнення і поширення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серед особового складу військової частини. Результати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епідеміологічного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аналізу використовуються для обґрунтування основних заходів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профілактичної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роботи. Методичне керівництво проведенням епідеміологічного аналізу у військовій ланці медичної служби здійснюється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фахівцями підрозділів  </a:t>
            </a:r>
            <a:r>
              <a:rPr lang="uk-UA"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служби превентивної медицини ЗСУ.</a:t>
            </a:r>
            <a:endParaRPr lang="uk-UA" sz="14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Епідеміологічний аналіз інфекційної захворюваності поділяється на </a:t>
            </a:r>
            <a:r>
              <a:rPr lang="uk-UA" i="1" dirty="0" smtClean="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ретроспективний </a:t>
            </a: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і оперативний.</a:t>
            </a:r>
            <a:r>
              <a:rPr lang="uk-UA"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Ретроспективний епідеміологічний аналіз</a:t>
            </a:r>
            <a:r>
              <a:rPr lang="uk-UA" dirty="0">
                <a:solidFill>
                  <a:srgbClr val="FF0000"/>
                </a:solidFill>
                <a:latin typeface="Times New Roman" panose="02020603050405020304" pitchFamily="18" charset="0"/>
                <a:ea typeface="Franklin Gothic Demi" panose="020B0703020102020204" pitchFamily="34" charset="0"/>
                <a:cs typeface="Times New Roman" panose="02020603050405020304" pitchFamily="18" charset="0"/>
              </a:rPr>
              <a:t>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це аналіз інфекційної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 декілька попередніх років, рік, що минув, окремі періоди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діяльності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служби і бойової підготовки військ. Він передбачає аналіз рівня та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структури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захворюваності за нозологічними формами, багаторічної і річної динаміки захворюваності, захворюваності за епідеміологічними факторами ризику та </a:t>
            </a:r>
            <a:r>
              <a:rPr lang="uk-UA" dirty="0" smtClean="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узагальнення </a:t>
            </a:r>
            <a:r>
              <a:rPr lang="uk-UA"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отриманих результатів.</a:t>
            </a:r>
            <a:endParaRPr lang="en-US"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endParaRPr>
          </a:p>
          <a:p>
            <a:pPr algn="just">
              <a:spcAft>
                <a:spcPts val="0"/>
              </a:spcAft>
            </a:pPr>
            <a:r>
              <a:rPr lang="uk-UA" i="1" dirty="0">
                <a:solidFill>
                  <a:srgbClr val="FF0000"/>
                </a:solidFill>
                <a:latin typeface="Times New Roman" panose="02020603050405020304" pitchFamily="18" charset="0"/>
                <a:cs typeface="Times New Roman" panose="02020603050405020304" pitchFamily="18" charset="0"/>
              </a:rPr>
              <a:t>Оперативний епідеміологічний аналіз</a:t>
            </a:r>
            <a:r>
              <a:rPr lang="uk-UA" dirty="0">
                <a:solidFill>
                  <a:srgbClr val="FF0000"/>
                </a:solidFill>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це безперервний збір і </a:t>
            </a:r>
            <a:r>
              <a:rPr lang="uk-UA" dirty="0" smtClean="0">
                <a:latin typeface="Times New Roman" panose="02020603050405020304" pitchFamily="18" charset="0"/>
                <a:cs typeface="Times New Roman" panose="02020603050405020304" pitchFamily="18" charset="0"/>
              </a:rPr>
              <a:t>вивчення </a:t>
            </a:r>
            <a:r>
              <a:rPr lang="uk-UA" dirty="0">
                <a:latin typeface="Times New Roman" panose="02020603050405020304" pitchFamily="18" charset="0"/>
                <a:cs typeface="Times New Roman" panose="02020603050405020304" pitchFamily="18" charset="0"/>
              </a:rPr>
              <a:t>інформації про інфекційну захворюваність особового складу з метою раннього виявлення епідемічного неблагополуччя у військових частинах і </a:t>
            </a:r>
            <a:r>
              <a:rPr lang="uk-UA" dirty="0" smtClean="0">
                <a:latin typeface="Times New Roman" panose="02020603050405020304" pitchFamily="18" charset="0"/>
                <a:cs typeface="Times New Roman" panose="02020603050405020304" pitchFamily="18" charset="0"/>
              </a:rPr>
              <a:t>підрозділах</a:t>
            </a:r>
            <a:r>
              <a:rPr lang="uk-UA" dirty="0">
                <a:latin typeface="Times New Roman" panose="02020603050405020304" pitchFamily="18" charset="0"/>
                <a:cs typeface="Times New Roman" panose="02020603050405020304" pitchFamily="18" charset="0"/>
              </a:rPr>
              <a:t>. Проведення аналізу має поєднуватись із санітарно-епідеміологічним спостереженням за районами дислокації і бойової підготовки військ та </a:t>
            </a:r>
            <a:r>
              <a:rPr lang="uk-UA" dirty="0" smtClean="0">
                <a:latin typeface="Times New Roman" panose="02020603050405020304" pitchFamily="18" charset="0"/>
                <a:cs typeface="Times New Roman" panose="02020603050405020304" pitchFamily="18" charset="0"/>
              </a:rPr>
              <a:t>обґрунтуванням </a:t>
            </a:r>
            <a:r>
              <a:rPr lang="uk-UA" dirty="0">
                <a:latin typeface="Times New Roman" panose="02020603050405020304" pitchFamily="18" charset="0"/>
                <a:cs typeface="Times New Roman" panose="02020603050405020304" pitchFamily="18" charset="0"/>
              </a:rPr>
              <a:t>оперативного проведення протиепідемічних заходів</a:t>
            </a:r>
            <a:r>
              <a:rPr lang="en-US" dirty="0">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ea typeface="Franklin Gothic Demi" panose="020B0703020102020204" pitchFamily="34" charset="0"/>
                <a:cs typeface="Times New Roman" panose="02020603050405020304" pitchFamily="18" charset="0"/>
              </a:rPr>
              <a:t> </a:t>
            </a:r>
            <a:endParaRPr lang="uk-UA" sz="14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406529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260647"/>
            <a:ext cx="7560840" cy="6186309"/>
          </a:xfrm>
          <a:prstGeom prst="rect">
            <a:avLst/>
          </a:prstGeom>
          <a:solidFill>
            <a:srgbClr val="66FFFF"/>
          </a:solidFill>
        </p:spPr>
        <p:txBody>
          <a:bodyPr wrap="square">
            <a:spAutoFit/>
          </a:bodyPr>
          <a:lstStyle/>
          <a:p>
            <a:pPr indent="450215" algn="just">
              <a:spcAft>
                <a:spcPts val="0"/>
              </a:spcAft>
            </a:pPr>
            <a:r>
              <a:rPr lang="ru-RU" b="1" i="1" dirty="0" err="1">
                <a:latin typeface="Times New Roman" panose="02020603050405020304" pitchFamily="18" charset="0"/>
                <a:ea typeface="Calibri" panose="020F0502020204030204" pitchFamily="34" charset="0"/>
              </a:rPr>
              <a:t>Санітарно-епідеміологічна</a:t>
            </a:r>
            <a:r>
              <a:rPr lang="ru-RU" b="1" i="1" dirty="0">
                <a:latin typeface="Times New Roman" panose="02020603050405020304" pitchFamily="18" charset="0"/>
                <a:ea typeface="Calibri" panose="020F0502020204030204" pitchFamily="34" charset="0"/>
              </a:rPr>
              <a:t> </a:t>
            </a:r>
            <a:r>
              <a:rPr lang="ru-RU" b="1" i="1" dirty="0" err="1">
                <a:latin typeface="Times New Roman" panose="02020603050405020304" pitchFamily="18" charset="0"/>
                <a:ea typeface="Calibri" panose="020F0502020204030204" pitchFamily="34" charset="0"/>
              </a:rPr>
              <a:t>розвідка</a:t>
            </a:r>
            <a:r>
              <a:rPr lang="ru-RU" b="1" i="1" dirty="0">
                <a:latin typeface="Times New Roman" panose="02020603050405020304" pitchFamily="18" charset="0"/>
                <a:ea typeface="Calibri" panose="020F0502020204030204" pitchFamily="34" charset="0"/>
              </a:rPr>
              <a:t> (СЕР)</a:t>
            </a:r>
            <a:r>
              <a:rPr lang="ru-RU" dirty="0">
                <a:latin typeface="Times New Roman" panose="02020603050405020304" pitchFamily="18" charset="0"/>
                <a:ea typeface="Calibri" panose="020F0502020204030204" pitchFamily="34" charset="0"/>
              </a:rPr>
              <a:t> - </a:t>
            </a:r>
            <a:r>
              <a:rPr lang="ru-RU" dirty="0" err="1">
                <a:latin typeface="Times New Roman" panose="02020603050405020304" pitchFamily="18" charset="0"/>
                <a:ea typeface="Calibri" panose="020F0502020204030204" pitchFamily="34" charset="0"/>
              </a:rPr>
              <a:t>складова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uk-UA" dirty="0">
                <a:latin typeface="Times New Roman" panose="02020603050405020304" pitchFamily="18" charset="0"/>
                <a:ea typeface="Calibri" panose="020F0502020204030204" pitchFamily="34" charset="0"/>
              </a:rPr>
              <a:t>. Ц</a:t>
            </a:r>
            <a:r>
              <a:rPr lang="ru-RU" dirty="0">
                <a:latin typeface="Times New Roman" panose="02020603050405020304" pitchFamily="18" charset="0"/>
                <a:ea typeface="Calibri" panose="020F0502020204030204" pitchFamily="34" charset="0"/>
              </a:rPr>
              <a:t>е комплекс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проводяться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медичною</a:t>
            </a:r>
            <a:r>
              <a:rPr lang="ru-RU" dirty="0">
                <a:latin typeface="Times New Roman" panose="02020603050405020304" pitchFamily="18" charset="0"/>
                <a:ea typeface="Calibri" panose="020F0502020204030204" pitchFamily="34" charset="0"/>
              </a:rPr>
              <a:t> службою по </a:t>
            </a:r>
            <a:r>
              <a:rPr lang="ru-RU" dirty="0" err="1">
                <a:latin typeface="Times New Roman" panose="02020603050405020304" pitchFamily="18" charset="0"/>
                <a:ea typeface="Calibri" panose="020F0502020204030204" pitchFamily="34" charset="0"/>
              </a:rPr>
              <a:t>збору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відомостей</a:t>
            </a:r>
            <a:r>
              <a:rPr lang="ru-RU" dirty="0">
                <a:latin typeface="Times New Roman" panose="02020603050405020304" pitchFamily="18" charset="0"/>
                <a:ea typeface="Calibri" panose="020F0502020204030204" pitchFamily="34" charset="0"/>
              </a:rPr>
              <a:t> про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своїх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районів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розміщення</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майбутніх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а </a:t>
            </a:r>
            <a:r>
              <a:rPr lang="ru-RU" dirty="0" err="1">
                <a:latin typeface="Times New Roman" panose="02020603050405020304" pitchFamily="18" charset="0"/>
                <a:ea typeface="Calibri" panose="020F0502020204030204" pitchFamily="34" charset="0"/>
              </a:rPr>
              <a:t>також</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маршрутів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пересування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противника, </a:t>
            </a:r>
            <a:r>
              <a:rPr lang="ru-RU" dirty="0" err="1">
                <a:latin typeface="Times New Roman" panose="02020603050405020304" pitchFamily="18" charset="0"/>
                <a:ea typeface="Calibri" panose="020F0502020204030204" pitchFamily="34" charset="0"/>
              </a:rPr>
              <a:t>районів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розміщення</a:t>
            </a:r>
            <a:r>
              <a:rPr lang="ru-RU" dirty="0">
                <a:latin typeface="Times New Roman" panose="02020603050405020304" pitchFamily="18" charset="0"/>
                <a:ea typeface="Calibri" panose="020F0502020204030204" pitchFamily="34" charset="0"/>
              </a:rPr>
              <a:t> і стан </a:t>
            </a:r>
            <a:r>
              <a:rPr lang="ru-RU" dirty="0" err="1">
                <a:latin typeface="Times New Roman" panose="02020603050405020304" pitchFamily="18" charset="0"/>
                <a:ea typeface="Calibri" panose="020F0502020204030204" pitchFamily="34" charset="0"/>
              </a:rPr>
              <a:t>його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можливі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джерела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занесення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інфекції</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цивільного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інших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контингентів</a:t>
            </a:r>
            <a:r>
              <a:rPr lang="ru-RU" dirty="0">
                <a:latin typeface="Times New Roman" panose="02020603050405020304" pitchFamily="18" charset="0"/>
                <a:ea typeface="Calibri" panose="020F0502020204030204" pitchFamily="34" charset="0"/>
              </a:rPr>
              <a:t>, з </a:t>
            </a:r>
            <a:r>
              <a:rPr lang="ru-RU" dirty="0" err="1">
                <a:latin typeface="Times New Roman" panose="02020603050405020304" pitchFamily="18" charset="0"/>
                <a:ea typeface="Calibri" panose="020F0502020204030204" pitchFamily="34" charset="0"/>
              </a:rPr>
              <a:t>природних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противника.</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i="1" dirty="0" err="1">
                <a:solidFill>
                  <a:srgbClr val="FF0000"/>
                </a:solidFill>
                <a:latin typeface="Times New Roman" panose="02020603050405020304" pitchFamily="18" charset="0"/>
                <a:ea typeface="Calibri" panose="020F0502020204030204" pitchFamily="34" charset="0"/>
              </a:rPr>
              <a:t>Санітарно-епідеміологічна</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розвідка</a:t>
            </a:r>
            <a:r>
              <a:rPr lang="ru-RU" i="1" dirty="0">
                <a:solidFill>
                  <a:srgbClr val="FF0000"/>
                </a:solidFill>
                <a:latin typeface="Times New Roman" panose="02020603050405020304" pitchFamily="18" charset="0"/>
                <a:ea typeface="Calibri" panose="020F0502020204030204" pitchFamily="34" charset="0"/>
              </a:rPr>
              <a:t> проводиться з метою</a:t>
            </a:r>
            <a:r>
              <a:rPr lang="ru-RU" dirty="0">
                <a:solidFill>
                  <a:srgbClr val="FF0000"/>
                </a:solidFill>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виявлення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факторів</a:t>
            </a:r>
            <a:r>
              <a:rPr lang="ru-RU" dirty="0">
                <a:latin typeface="Times New Roman" panose="02020603050405020304" pitchFamily="18" charset="0"/>
                <a:ea typeface="Calibri" panose="020F0502020204030204" pitchFamily="34" charset="0"/>
              </a:rPr>
              <a:t> обстановки, </a:t>
            </a:r>
            <a:r>
              <a:rPr lang="ru-RU" dirty="0" err="1">
                <a:latin typeface="Times New Roman" panose="02020603050405020304" pitchFamily="18" charset="0"/>
                <a:ea typeface="Calibri" panose="020F0502020204030204" pitchFamily="34" charset="0"/>
              </a:rPr>
              <a:t>які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можуть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несприятливий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вплив</a:t>
            </a:r>
            <a:r>
              <a:rPr lang="ru-RU" dirty="0">
                <a:latin typeface="Times New Roman" panose="02020603050405020304" pitchFamily="18" charset="0"/>
                <a:ea typeface="Calibri" panose="020F0502020204030204" pitchFamily="34" charset="0"/>
              </a:rPr>
              <a:t> на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своєчасної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організації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ефективних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необхідність</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проведенні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яких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встановлена</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процесі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Санітарно-епідеміологічна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розвідка</a:t>
            </a:r>
            <a:r>
              <a:rPr lang="ru-RU" dirty="0">
                <a:latin typeface="Times New Roman" panose="02020603050405020304" pitchFamily="18" charset="0"/>
                <a:ea typeface="Calibri" panose="020F0502020204030204" pitchFamily="34" charset="0"/>
              </a:rPr>
              <a:t> проводиться при </a:t>
            </a:r>
            <a:r>
              <a:rPr lang="ru-RU" dirty="0" err="1">
                <a:latin typeface="Times New Roman" panose="02020603050405020304" pitchFamily="18" charset="0"/>
                <a:ea typeface="Calibri" panose="020F0502020204030204" pitchFamily="34" charset="0"/>
              </a:rPr>
              <a:t>дислокації</a:t>
            </a:r>
            <a:r>
              <a:rPr lang="ru-RU" dirty="0">
                <a:latin typeface="Times New Roman" panose="02020603050405020304" pitchFamily="18" charset="0"/>
                <a:ea typeface="Calibri" panose="020F0502020204030204" pitchFamily="34" charset="0"/>
              </a:rPr>
              <a:t> і будь-</a:t>
            </a:r>
            <a:r>
              <a:rPr lang="ru-RU" dirty="0" err="1">
                <a:latin typeface="Times New Roman" panose="02020603050405020304" pitchFamily="18" charset="0"/>
                <a:ea typeface="Calibri" panose="020F0502020204030204" pitchFamily="34" charset="0"/>
              </a:rPr>
              <a:t>якому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переміщенні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підготовці</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ході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бойових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після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завершення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Санітарно-епідеміологічна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найважливіше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значення</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організації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санітарно-гігієнічних</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військах</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вимагає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усіх</a:t>
            </a:r>
            <a:r>
              <a:rPr lang="ru-RU" dirty="0">
                <a:latin typeface="Times New Roman" panose="02020603050405020304" pitchFamily="18" charset="0"/>
                <a:ea typeface="Calibri" panose="020F0502020204030204" pitchFamily="34" charset="0"/>
              </a:rPr>
              <a:t> ланок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знань</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умінь</a:t>
            </a:r>
            <a:r>
              <a:rPr lang="ru-RU" dirty="0">
                <a:latin typeface="Times New Roman" panose="02020603050405020304" pitchFamily="18" charset="0"/>
                <a:ea typeface="Calibri" panose="020F0502020204030204" pitchFamily="34" charset="0"/>
              </a:rPr>
              <a:t> з </a:t>
            </a:r>
            <a:r>
              <a:rPr lang="ru-RU" dirty="0" err="1">
                <a:latin typeface="Times New Roman" panose="02020603050405020304" pitchFamily="18" charset="0"/>
                <a:ea typeface="Calibri" panose="020F0502020204030204" pitchFamily="34" charset="0"/>
              </a:rPr>
              <a:t>її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проведення</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сучасних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умовах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може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виникнути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необхідність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розвідки</a:t>
            </a:r>
            <a:r>
              <a:rPr lang="ru-RU" dirty="0">
                <a:latin typeface="Times New Roman" panose="02020603050405020304" pitchFamily="18" charset="0"/>
                <a:ea typeface="Calibri" panose="020F0502020204030204" pitchFamily="34" charset="0"/>
              </a:rPr>
              <a:t>, яка проводиться з метою </a:t>
            </a:r>
            <a:r>
              <a:rPr lang="ru-RU" dirty="0" err="1">
                <a:latin typeface="Times New Roman" panose="02020603050405020304" pitchFamily="18" charset="0"/>
                <a:ea typeface="Calibri" panose="020F0502020204030204" pitchFamily="34" charset="0"/>
              </a:rPr>
              <a:t>своєчасного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виявлення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підготовки</a:t>
            </a:r>
            <a:r>
              <a:rPr lang="ru-RU" dirty="0">
                <a:latin typeface="Times New Roman" panose="02020603050405020304" pitchFamily="18" charset="0"/>
                <a:ea typeface="Calibri" panose="020F0502020204030204" pitchFamily="34" charset="0"/>
              </a:rPr>
              <a:t> противника до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його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застосуванні</a:t>
            </a:r>
            <a:r>
              <a:rPr lang="ru-RU" dirty="0">
                <a:latin typeface="Times New Roman" panose="02020603050405020304" pitchFamily="18" charset="0"/>
                <a:ea typeface="Calibri" panose="020F0502020204030204" pitchFamily="34" charset="0"/>
              </a:rPr>
              <a:t> та </a:t>
            </a:r>
            <a:r>
              <a:rPr lang="ru-RU" dirty="0" err="1">
                <a:latin typeface="Times New Roman" panose="02020603050405020304" pitchFamily="18" charset="0"/>
                <a:ea typeface="Calibri" panose="020F0502020204030204" pitchFamily="34" charset="0"/>
              </a:rPr>
              <a:t>ліквідації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наслідків</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противником БЗ.</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487752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7560840" cy="6247864"/>
          </a:xfrm>
          <a:prstGeom prst="rect">
            <a:avLst/>
          </a:prstGeom>
          <a:solidFill>
            <a:srgbClr val="66FFFF"/>
          </a:solidFill>
        </p:spPr>
        <p:txBody>
          <a:bodyPr wrap="square">
            <a:spAutoFit/>
          </a:bodyPr>
          <a:lstStyle/>
          <a:p>
            <a:pPr indent="450215" algn="just">
              <a:spcAft>
                <a:spcPts val="0"/>
              </a:spcAft>
            </a:pPr>
            <a:r>
              <a:rPr lang="ru-RU" sz="2000" i="1" dirty="0" err="1">
                <a:solidFill>
                  <a:srgbClr val="FF0000"/>
                </a:solidFill>
                <a:latin typeface="Times New Roman" panose="02020603050405020304" pitchFamily="18" charset="0"/>
                <a:ea typeface="Calibri" panose="020F0502020204030204" pitchFamily="34" charset="0"/>
              </a:rPr>
              <a:t>Етапи</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підготовки</a:t>
            </a:r>
            <a:r>
              <a:rPr lang="ru-RU" sz="2000" i="1" dirty="0">
                <a:solidFill>
                  <a:srgbClr val="FF0000"/>
                </a:solidFill>
                <a:latin typeface="Times New Roman" panose="02020603050405020304" pitchFamily="18" charset="0"/>
                <a:ea typeface="Calibri" panose="020F0502020204030204" pitchFamily="34" charset="0"/>
              </a:rPr>
              <a:t> і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підготовчий</a:t>
            </a:r>
            <a:r>
              <a:rPr lang="ru-RU" sz="2000" dirty="0">
                <a:solidFill>
                  <a:srgbClr val="FF0000"/>
                </a:solidFill>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в </a:t>
            </a:r>
            <a:r>
              <a:rPr lang="ru-RU" sz="2000" dirty="0" err="1">
                <a:latin typeface="Times New Roman" panose="02020603050405020304" pitchFamily="18" charset="0"/>
                <a:ea typeface="Calibri" panose="020F0502020204030204" pitchFamily="34" charset="0"/>
              </a:rPr>
              <a:t>ході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якого</a:t>
            </a:r>
            <a:r>
              <a:rPr lang="ru-RU" sz="2000" dirty="0">
                <a:latin typeface="Times New Roman" panose="02020603050405020304" pitchFamily="18" charset="0"/>
                <a:ea typeface="Calibri" panose="020F0502020204030204" pitchFamily="34" charset="0"/>
              </a:rPr>
              <a:t> проводиться </a:t>
            </a:r>
            <a:r>
              <a:rPr lang="ru-RU" sz="2000" dirty="0" err="1">
                <a:latin typeface="Times New Roman" panose="02020603050405020304" pitchFamily="18" charset="0"/>
                <a:ea typeface="Calibri" panose="020F0502020204030204" pitchFamily="34" charset="0"/>
              </a:rPr>
              <a:t>попереднє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ознайомлення</a:t>
            </a:r>
            <a:r>
              <a:rPr lang="ru-RU" sz="2000" dirty="0">
                <a:latin typeface="Times New Roman" panose="02020603050405020304" pitchFamily="18" charset="0"/>
                <a:ea typeface="Calibri" panose="020F0502020204030204" pitchFamily="34" charset="0"/>
              </a:rPr>
              <a:t> з районом </a:t>
            </a:r>
            <a:r>
              <a:rPr lang="ru-RU" sz="2000" dirty="0" err="1">
                <a:latin typeface="Times New Roman" panose="02020603050405020304" pitchFamily="18" charset="0"/>
                <a:ea typeface="Calibri" panose="020F0502020204030204" pitchFamily="34" charset="0"/>
              </a:rPr>
              <a:t>майбутньої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формуються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завдання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планування</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передбачає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виділення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необхідних</a:t>
            </a:r>
            <a:r>
              <a:rPr lang="ru-RU" sz="2000" dirty="0">
                <a:latin typeface="Times New Roman" panose="02020603050405020304" pitchFamily="18" charset="0"/>
                <a:ea typeface="Calibri" panose="020F0502020204030204" pitchFamily="34" charset="0"/>
              </a:rPr>
              <a:t> сил і </a:t>
            </a:r>
            <a:r>
              <a:rPr lang="ru-RU" sz="2000" dirty="0" err="1">
                <a:latin typeface="Times New Roman" panose="02020603050405020304" pitchFamily="18" charset="0"/>
                <a:ea typeface="Calibri" panose="020F0502020204030204" pitchFamily="34" charset="0"/>
              </a:rPr>
              <a:t>засобів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визначення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об'єктів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термінів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способів</a:t>
            </a:r>
            <a:r>
              <a:rPr lang="ru-RU" sz="2000" dirty="0">
                <a:latin typeface="Times New Roman" panose="02020603050405020304" pitchFamily="18" charset="0"/>
                <a:ea typeface="Calibri" panose="020F0502020204030204" pitchFamily="34" charset="0"/>
              </a:rPr>
              <a:t> і форм </a:t>
            </a:r>
            <a:r>
              <a:rPr lang="ru-RU" sz="2000" dirty="0" err="1">
                <a:latin typeface="Times New Roman" panose="02020603050405020304" pitchFamily="18" charset="0"/>
                <a:ea typeface="Calibri" panose="020F0502020204030204" pitchFamily="34" charset="0"/>
              </a:rPr>
              <a:t>зв'язку</a:t>
            </a:r>
            <a:r>
              <a:rPr lang="ru-RU" sz="2000" dirty="0">
                <a:latin typeface="Times New Roman" panose="02020603050405020304" pitchFamily="18" charset="0"/>
                <a:ea typeface="Calibri" panose="020F0502020204030204" pitchFamily="34" charset="0"/>
              </a:rPr>
              <a:t>, а </a:t>
            </a:r>
            <a:r>
              <a:rPr lang="ru-RU" sz="2000" dirty="0" err="1">
                <a:latin typeface="Times New Roman" panose="02020603050405020304" pitchFamily="18" charset="0"/>
                <a:ea typeface="Calibri" panose="020F0502020204030204" pitchFamily="34" charset="0"/>
              </a:rPr>
              <a:t>також</a:t>
            </a:r>
            <a:r>
              <a:rPr lang="ru-RU" sz="2000" dirty="0">
                <a:latin typeface="Times New Roman" panose="02020603050405020304" pitchFamily="18" charset="0"/>
                <a:ea typeface="Calibri" panose="020F0502020204030204" pitchFamily="34" charset="0"/>
              </a:rPr>
              <a:t> порядку </a:t>
            </a:r>
            <a:r>
              <a:rPr lang="ru-RU" sz="2000" dirty="0" err="1">
                <a:latin typeface="Times New Roman" panose="02020603050405020304" pitchFamily="18" charset="0"/>
                <a:ea typeface="Calibri" panose="020F0502020204030204" pitchFamily="34" charset="0"/>
              </a:rPr>
              <a:t>інформації</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ході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безпосереднє</a:t>
            </a:r>
            <a:r>
              <a:rPr lang="ru-RU" sz="2000"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dirty="0">
                <a:solidFill>
                  <a:srgbClr val="FF0000"/>
                </a:solidFill>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на </a:t>
            </a:r>
            <a:r>
              <a:rPr lang="ru-RU" sz="2000" dirty="0" err="1">
                <a:latin typeface="Times New Roman" panose="02020603050405020304" pitchFamily="18" charset="0"/>
                <a:ea typeface="Calibri" panose="020F0502020204030204" pitchFamily="34" charset="0"/>
              </a:rPr>
              <a:t>досліджуваній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місцевості</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підготовкою</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висновків</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пропозицій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щодо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недопущення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занесення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інфекції</a:t>
            </a:r>
            <a:r>
              <a:rPr lang="ru-RU" sz="2000" dirty="0">
                <a:latin typeface="Times New Roman" panose="02020603050405020304" pitchFamily="18" charset="0"/>
                <a:ea typeface="Calibri" panose="020F0502020204030204" pitchFamily="34" charset="0"/>
              </a:rPr>
              <a:t> у </a:t>
            </a:r>
            <a:r>
              <a:rPr lang="ru-RU" sz="2000" dirty="0" err="1">
                <a:latin typeface="Times New Roman" panose="02020603050405020304" pitchFamily="18" charset="0"/>
                <a:ea typeface="Calibri" panose="020F0502020204030204" pitchFamily="34" charset="0"/>
              </a:rPr>
              <a:t>війська</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оформлення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результатів</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 та </a:t>
            </a:r>
            <a:r>
              <a:rPr lang="ru-RU" sz="2000" dirty="0" err="1">
                <a:latin typeface="Times New Roman" panose="02020603050405020304" pitchFamily="18" charset="0"/>
                <a:ea typeface="Calibri" panose="020F0502020204030204" pitchFamily="34" charset="0"/>
              </a:rPr>
              <a:t>надання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звітної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картки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епідрозвідника</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i="1" dirty="0">
                <a:solidFill>
                  <a:srgbClr val="FF0000"/>
                </a:solidFill>
                <a:latin typeface="Times New Roman" panose="02020603050405020304" pitchFamily="18" charset="0"/>
                <a:ea typeface="Calibri" panose="020F0502020204030204" pitchFamily="34" charset="0"/>
              </a:rPr>
              <a:t>План </a:t>
            </a:r>
            <a:r>
              <a:rPr lang="ru-RU" sz="2000" i="1" dirty="0" err="1">
                <a:solidFill>
                  <a:srgbClr val="FF0000"/>
                </a:solidFill>
                <a:latin typeface="Times New Roman" panose="02020603050405020304" pitchFamily="18" charset="0"/>
                <a:ea typeface="Calibri" panose="020F0502020204030204" pitchFamily="34" charset="0"/>
              </a:rPr>
              <a:t>проведення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містить</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завдання</a:t>
            </a:r>
            <a:r>
              <a:rPr lang="ru-RU" sz="2000" dirty="0">
                <a:latin typeface="Times New Roman" panose="02020603050405020304" pitchFamily="18" charset="0"/>
                <a:ea typeface="Calibri" panose="020F0502020204030204" pitchFamily="34" charset="0"/>
              </a:rPr>
              <a:t> й </a:t>
            </a:r>
            <a:r>
              <a:rPr lang="ru-RU" sz="2000" dirty="0" err="1">
                <a:latin typeface="Times New Roman" panose="02020603050405020304" pitchFamily="18" charset="0"/>
                <a:ea typeface="Calibri" panose="020F0502020204030204" pitchFamily="34" charset="0"/>
              </a:rPr>
              <a:t>об'єкти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склад </a:t>
            </a:r>
            <a:r>
              <a:rPr lang="ru-RU" sz="2000" dirty="0" err="1">
                <a:latin typeface="Times New Roman" panose="02020603050405020304" pitchFamily="18" charset="0"/>
                <a:ea typeface="Calibri" panose="020F0502020204030204" pitchFamily="34" charset="0"/>
              </a:rPr>
              <a:t>розвідувальних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груп</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оснащення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маршрути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прямування</a:t>
            </a:r>
            <a:r>
              <a:rPr lang="ru-RU" sz="2000" dirty="0" smtClean="0">
                <a:latin typeface="Times New Roman" panose="02020603050405020304" pitchFamily="18" charset="0"/>
                <a:ea typeface="Calibri" panose="020F0502020204030204" pitchFamily="34" charset="0"/>
              </a:rPr>
              <a:t>; </a:t>
            </a:r>
            <a:r>
              <a:rPr lang="ru-RU" sz="2000" dirty="0">
                <a:latin typeface="Times New Roman" panose="02020603050405020304" pitchFamily="18" charset="0"/>
                <a:ea typeface="Calibri" panose="020F0502020204030204" pitchFamily="34" charset="0"/>
              </a:rPr>
              <a:t>час початку та </a:t>
            </a:r>
            <a:r>
              <a:rPr lang="ru-RU" sz="2000" dirty="0" err="1">
                <a:latin typeface="Times New Roman" panose="02020603050405020304" pitchFamily="18" charset="0"/>
                <a:ea typeface="Calibri" panose="020F0502020204030204" pitchFamily="34" charset="0"/>
              </a:rPr>
              <a:t>закінчення</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терміни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a:t>
            </a:r>
            <a:r>
              <a:rPr lang="ru-RU" sz="2000" dirty="0">
                <a:latin typeface="Times New Roman" panose="02020603050405020304" pitchFamily="18" charset="0"/>
                <a:ea typeface="Calibri" panose="020F0502020204030204" pitchFamily="34" charset="0"/>
              </a:rPr>
              <a:t> та порядок </a:t>
            </a:r>
            <a:r>
              <a:rPr lang="ru-RU" sz="2000" dirty="0" err="1">
                <a:latin typeface="Times New Roman" panose="02020603050405020304" pitchFamily="18" charset="0"/>
                <a:ea typeface="Calibri" panose="020F0502020204030204" pitchFamily="34" charset="0"/>
              </a:rPr>
              <a:t>надання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донесень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усних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доповідей</a:t>
            </a:r>
            <a:r>
              <a:rPr lang="ru-RU" sz="2000" dirty="0">
                <a:latin typeface="Times New Roman" panose="02020603050405020304" pitchFamily="18" charset="0"/>
                <a:ea typeface="Calibri" panose="020F0502020204030204" pitchFamily="34" charset="0"/>
              </a:rPr>
              <a:t>) про </a:t>
            </a:r>
            <a:r>
              <a:rPr lang="ru-RU" sz="2000" dirty="0" err="1">
                <a:latin typeface="Times New Roman" panose="02020603050405020304" pitchFamily="18" charset="0"/>
                <a:ea typeface="Calibri" panose="020F0502020204030204" pitchFamily="34" charset="0"/>
              </a:rPr>
              <a:t>результати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2687035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7776864" cy="5632311"/>
          </a:xfrm>
          <a:prstGeom prst="rect">
            <a:avLst/>
          </a:prstGeom>
          <a:solidFill>
            <a:srgbClr val="66FFFF"/>
          </a:solidFill>
        </p:spPr>
        <p:txBody>
          <a:bodyPr wrap="square">
            <a:spAutoFit/>
          </a:bodyPr>
          <a:lstStyle/>
          <a:p>
            <a:pPr indent="450215" algn="just">
              <a:spcAft>
                <a:spcPts val="0"/>
              </a:spcAft>
            </a:pPr>
            <a:r>
              <a:rPr lang="uk-UA" sz="2000" b="1" i="1" dirty="0">
                <a:latin typeface="Times New Roman" panose="02020603050405020304" pitchFamily="18" charset="0"/>
                <a:ea typeface="Calibri" panose="020F0502020204030204" pitchFamily="34" charset="0"/>
              </a:rPr>
              <a:t>Військова санітарно-епідеміологічна розвідка</a:t>
            </a:r>
            <a:r>
              <a:rPr lang="uk-UA" sz="2000" dirty="0">
                <a:latin typeface="Times New Roman" panose="02020603050405020304" pitchFamily="18" charset="0"/>
                <a:ea typeface="Calibri" panose="020F0502020204030204" pitchFamily="34" charset="0"/>
              </a:rPr>
              <a:t> (перший ешелон) - проводиться на всій території - від переднього краю до тилу з'єднання - всім медичним складом, включаючи </a:t>
            </a:r>
            <a:r>
              <a:rPr lang="uk-UA" sz="2000" dirty="0" err="1">
                <a:latin typeface="Times New Roman" panose="02020603050405020304" pitchFamily="18" charset="0"/>
                <a:ea typeface="Calibri" panose="020F0502020204030204" pitchFamily="34" charset="0"/>
              </a:rPr>
              <a:t>саніструкторів</a:t>
            </a:r>
            <a:r>
              <a:rPr lang="uk-UA" sz="2000" dirty="0">
                <a:latin typeface="Times New Roman" panose="02020603050405020304" pitchFamily="18" charset="0"/>
                <a:ea typeface="Calibri" panose="020F0502020204030204" pitchFamily="34" charset="0"/>
              </a:rPr>
              <a:t> рот, фельдшерів батальйонів</a:t>
            </a:r>
            <a:r>
              <a:rPr lang="uk-UA" sz="2000">
                <a:latin typeface="Times New Roman" panose="02020603050405020304" pitchFamily="18" charset="0"/>
                <a:ea typeface="Calibri" panose="020F0502020204030204" pitchFamily="34" charset="0"/>
              </a:rPr>
              <a:t>, </a:t>
            </a:r>
            <a:r>
              <a:rPr lang="uk-UA" sz="2000" smtClean="0">
                <a:latin typeface="Times New Roman" panose="02020603050405020304" pitchFamily="18" charset="0"/>
                <a:ea typeface="Calibri" panose="020F0502020204030204" pitchFamily="34" charset="0"/>
              </a:rPr>
              <a:t>фахівців </a:t>
            </a:r>
            <a:r>
              <a:rPr lang="uk-UA" sz="2000" dirty="0" smtClean="0">
                <a:latin typeface="Times New Roman" panose="02020603050405020304" pitchFamily="18" charset="0"/>
                <a:ea typeface="Calibri" panose="020F0502020204030204" pitchFamily="34" charset="0"/>
              </a:rPr>
              <a:t>підрозділів служби превентивної  медицини.</a:t>
            </a:r>
            <a:r>
              <a:rPr lang="uk-UA" sz="2000" dirty="0">
                <a:latin typeface="Times New Roman" panose="02020603050405020304" pitchFamily="18" charset="0"/>
                <a:ea typeface="Calibri" panose="020F0502020204030204" pitchFamily="34" charset="0"/>
              </a:rPr>
              <a:t> </a:t>
            </a:r>
            <a:r>
              <a:rPr lang="uk-UA" sz="2000" dirty="0" smtClean="0">
                <a:latin typeface="Times New Roman" panose="02020603050405020304" pitchFamily="18" charset="0"/>
                <a:ea typeface="Calibri" panose="020F0502020204030204" pitchFamily="34" charset="0"/>
              </a:rPr>
              <a:t>Вони </a:t>
            </a:r>
            <a:r>
              <a:rPr lang="uk-UA" sz="2000" dirty="0">
                <a:latin typeface="Times New Roman" panose="02020603050405020304" pitchFamily="18" charset="0"/>
                <a:ea typeface="Calibri" panose="020F0502020204030204" pitchFamily="34" charset="0"/>
              </a:rPr>
              <a:t>виконують, як правило, всі елементи медичної розвідки, включаючи санітарно-епідеміологічну розвідку, можуть діяти самостійно або в складі групи офіцерів, направлених командуванням для багатосторонньої розвідки. </a:t>
            </a:r>
            <a:r>
              <a:rPr lang="ru-RU" sz="2000" dirty="0" err="1">
                <a:latin typeface="Times New Roman" panose="02020603050405020304" pitchFamily="18" charset="0"/>
                <a:ea typeface="Calibri" panose="020F0502020204030204" pitchFamily="34" charset="0"/>
              </a:rPr>
              <a:t>Основним</a:t>
            </a:r>
            <a:r>
              <a:rPr lang="ru-RU" sz="2000" dirty="0">
                <a:latin typeface="Times New Roman" panose="02020603050405020304" pitchFamily="18" charset="0"/>
                <a:ea typeface="Calibri" panose="020F0502020204030204" pitchFamily="34" charset="0"/>
              </a:rPr>
              <a:t> методом </a:t>
            </a:r>
            <a:r>
              <a:rPr lang="ru-RU" sz="2000" dirty="0" err="1">
                <a:latin typeface="Times New Roman" panose="02020603050405020304" pitchFamily="18" charset="0"/>
                <a:ea typeface="Calibri" panose="020F0502020204030204" pitchFamily="34" charset="0"/>
              </a:rPr>
              <a:t>роботи</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даному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випадку</a:t>
            </a:r>
            <a:r>
              <a:rPr lang="ru-RU" sz="2000" dirty="0">
                <a:latin typeface="Times New Roman" panose="02020603050405020304" pitchFamily="18" charset="0"/>
                <a:ea typeface="Calibri" panose="020F0502020204030204" pitchFamily="34" charset="0"/>
              </a:rPr>
              <a:t> є </a:t>
            </a:r>
            <a:r>
              <a:rPr lang="ru-RU" sz="2000" dirty="0" err="1">
                <a:latin typeface="Times New Roman" panose="02020603050405020304" pitchFamily="18" charset="0"/>
                <a:ea typeface="Calibri" panose="020F0502020204030204" pitchFamily="34" charset="0"/>
              </a:rPr>
              <a:t>опитування</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візуальне</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обстеження</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можливим</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відбором</a:t>
            </a:r>
            <a:r>
              <a:rPr lang="ru-RU" sz="2000" dirty="0">
                <a:latin typeface="Times New Roman" panose="02020603050405020304" pitchFamily="18" charset="0"/>
                <a:ea typeface="Calibri" panose="020F0502020204030204" pitchFamily="34" charset="0"/>
              </a:rPr>
              <a:t> проб для </a:t>
            </a:r>
            <a:r>
              <a:rPr lang="ru-RU" sz="2000" dirty="0" err="1">
                <a:latin typeface="Times New Roman" panose="02020603050405020304" pitchFamily="18" charset="0"/>
                <a:ea typeface="Calibri" panose="020F0502020204030204" pitchFamily="34" charset="0"/>
              </a:rPr>
              <a:t>направлення</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лабораторію</a:t>
            </a:r>
            <a:r>
              <a:rPr lang="ru-RU" sz="2000" dirty="0" smtClean="0">
                <a:latin typeface="Times New Roman" panose="02020603050405020304" pitchFamily="18" charset="0"/>
                <a:ea typeface="Calibri" panose="020F0502020204030204" pitchFamily="34" charset="0"/>
              </a:rPr>
              <a:t>.</a:t>
            </a:r>
            <a:endParaRPr lang="en-US" sz="2000" dirty="0" smtClean="0">
              <a:latin typeface="Times New Roman" panose="02020603050405020304" pitchFamily="18" charset="0"/>
              <a:ea typeface="Calibri" panose="020F0502020204030204" pitchFamily="34" charset="0"/>
            </a:endParaRPr>
          </a:p>
          <a:p>
            <a:pPr indent="450215" algn="just">
              <a:spcAft>
                <a:spcPts val="0"/>
              </a:spcAft>
            </a:pPr>
            <a:r>
              <a:rPr lang="ru-RU" sz="2000" dirty="0" smtClean="0">
                <a:latin typeface="Times New Roman" panose="02020603050405020304" pitchFamily="18" charset="0"/>
                <a:ea typeface="Calibri" panose="020F0502020204030204" pitchFamily="34" charset="0"/>
              </a:rPr>
              <a:t> </a:t>
            </a:r>
            <a:r>
              <a:rPr lang="ru-RU" sz="2000" i="1" dirty="0" err="1" smtClean="0">
                <a:solidFill>
                  <a:srgbClr val="FF0000"/>
                </a:solidFill>
                <a:latin typeface="Times New Roman" panose="02020603050405020304" pitchFamily="18" charset="0"/>
                <a:ea typeface="Calibri" panose="020F0502020204030204" pitchFamily="34" charset="0"/>
              </a:rPr>
              <a:t>Завданнями</a:t>
            </a:r>
            <a:r>
              <a:rPr lang="ru-RU" sz="2000" i="1" dirty="0" smtClean="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військово</a:t>
            </a:r>
            <a:r>
              <a:rPr lang="uk-UA" sz="2000" i="1" dirty="0">
                <a:solidFill>
                  <a:srgbClr val="FF0000"/>
                </a:solidFill>
                <a:latin typeface="Times New Roman" panose="02020603050405020304" pitchFamily="18" charset="0"/>
                <a:ea typeface="Calibri" panose="020F0502020204030204" pitchFamily="34" charset="0"/>
              </a:rPr>
              <a:t>ї</a:t>
            </a:r>
            <a:r>
              <a:rPr lang="ru-RU" sz="2000" i="1" dirty="0">
                <a:solidFill>
                  <a:srgbClr val="FF0000"/>
                </a:solidFill>
                <a:latin typeface="Times New Roman" panose="02020603050405020304" pitchFamily="18" charset="0"/>
                <a:ea typeface="Calibri" panose="020F0502020204030204" pitchFamily="34" charset="0"/>
              </a:rPr>
              <a:t> ланки </a:t>
            </a:r>
            <a:r>
              <a:rPr lang="ru-RU" sz="2000" i="1" dirty="0" err="1">
                <a:solidFill>
                  <a:srgbClr val="FF0000"/>
                </a:solidFill>
                <a:latin typeface="Times New Roman" panose="02020603050405020304" pitchFamily="18" charset="0"/>
                <a:ea typeface="Calibri" panose="020F0502020204030204" pitchFamily="34" charset="0"/>
              </a:rPr>
              <a:t>медичної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служби</a:t>
            </a:r>
            <a:r>
              <a:rPr lang="ru-RU" sz="2000" i="1" dirty="0">
                <a:solidFill>
                  <a:srgbClr val="FF0000"/>
                </a:solidFill>
                <a:latin typeface="Times New Roman" panose="02020603050405020304" pitchFamily="18" charset="0"/>
                <a:ea typeface="Calibri" panose="020F0502020204030204" pitchFamily="34" charset="0"/>
              </a:rPr>
              <a:t> при </a:t>
            </a:r>
            <a:r>
              <a:rPr lang="ru-RU" sz="2000" i="1" dirty="0" err="1">
                <a:solidFill>
                  <a:srgbClr val="FF0000"/>
                </a:solidFill>
                <a:latin typeface="Times New Roman" panose="02020603050405020304" pitchFamily="18" charset="0"/>
                <a:ea typeface="Calibri" panose="020F0502020204030204" pitchFamily="34" charset="0"/>
              </a:rPr>
              <a:t>проведенні</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санітарно-епідеміологічної</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розвідки</a:t>
            </a:r>
            <a:r>
              <a:rPr lang="ru-RU" sz="2000" i="1" dirty="0">
                <a:solidFill>
                  <a:srgbClr val="FF0000"/>
                </a:solidFill>
                <a:latin typeface="Times New Roman" panose="02020603050405020304" pitchFamily="18" charset="0"/>
                <a:ea typeface="Calibri" panose="020F0502020204030204" pitchFamily="34" charset="0"/>
              </a:rPr>
              <a:t> є</a:t>
            </a:r>
            <a:r>
              <a:rPr lang="ru-RU" sz="2000" i="1" dirty="0" smtClean="0">
                <a:solidFill>
                  <a:srgbClr val="FF0000"/>
                </a:solidFill>
                <a:latin typeface="Times New Roman" panose="02020603050405020304" pitchFamily="18" charset="0"/>
                <a:ea typeface="Calibri" panose="020F0502020204030204" pitchFamily="34" charset="0"/>
              </a:rPr>
              <a:t>:</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виявлення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вогнищ</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захворювань</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попередження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військ</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зіткнення</a:t>
            </a:r>
            <a:r>
              <a:rPr lang="ru-RU" sz="2000" dirty="0">
                <a:latin typeface="Times New Roman" panose="02020603050405020304" pitchFamily="18" charset="0"/>
                <a:ea typeface="Calibri" panose="020F0502020204030204" pitchFamily="34" charset="0"/>
              </a:rPr>
              <a:t> з </a:t>
            </a:r>
            <a:r>
              <a:rPr lang="ru-RU" sz="2000" dirty="0" err="1">
                <a:latin typeface="Times New Roman" panose="02020603050405020304" pitchFamily="18" charset="0"/>
                <a:ea typeface="Calibri" panose="020F0502020204030204" pitchFamily="34" charset="0"/>
              </a:rPr>
              <a:t>вогнищами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захворювань</a:t>
            </a:r>
            <a:r>
              <a:rPr lang="ru-RU" sz="2000" dirty="0" smtClean="0">
                <a:latin typeface="Times New Roman" panose="02020603050405020304" pitchFamily="18" charset="0"/>
                <a:ea typeface="Calibri" panose="020F0502020204030204" pitchFamily="34" charset="0"/>
              </a:rPr>
              <a:t>;</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забезпечення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медичного</a:t>
            </a:r>
            <a:r>
              <a:rPr lang="ru-RU" sz="2000" dirty="0">
                <a:latin typeface="Times New Roman" panose="02020603050405020304" pitchFamily="18" charset="0"/>
                <a:ea typeface="Calibri" panose="020F0502020204030204" pitchFamily="34" charset="0"/>
              </a:rPr>
              <a:t> контролю за </a:t>
            </a:r>
            <a:r>
              <a:rPr lang="ru-RU" sz="2000" dirty="0" err="1">
                <a:latin typeface="Times New Roman" panose="02020603050405020304" pitchFamily="18" charset="0"/>
                <a:ea typeface="Calibri" panose="020F0502020204030204" pitchFamily="34" charset="0"/>
              </a:rPr>
              <a:t>постачанням</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військ</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доброякісними</a:t>
            </a:r>
            <a:r>
              <a:rPr lang="ru-RU" sz="2000" dirty="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 продуктами </a:t>
            </a:r>
            <a:r>
              <a:rPr lang="ru-RU" sz="2000" dirty="0" err="1">
                <a:latin typeface="Times New Roman" panose="02020603050405020304" pitchFamily="18" charset="0"/>
                <a:ea typeface="Calibri" panose="020F0502020204030204" pitchFamily="34" charset="0"/>
              </a:rPr>
              <a:t>харчування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a:t>
            </a:r>
            <a:r>
              <a:rPr lang="ru-RU" sz="2000" dirty="0">
                <a:latin typeface="Times New Roman" panose="02020603050405020304" pitchFamily="18" charset="0"/>
                <a:ea typeface="Calibri" panose="020F0502020204030204" pitchFamily="34" charset="0"/>
              </a:rPr>
              <a:t> </a:t>
            </a:r>
            <a:r>
              <a:rPr lang="ru-RU" sz="2000" dirty="0" smtClean="0">
                <a:latin typeface="Times New Roman" panose="02020603050405020304" pitchFamily="18" charset="0"/>
                <a:ea typeface="Calibri" panose="020F0502020204030204" pitchFamily="34" charset="0"/>
              </a:rPr>
              <a:t>водою;</a:t>
            </a:r>
            <a:r>
              <a:rPr lang="uk-UA"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інформування</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вищестоящого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ешелону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санітарно-епідеміологічної</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розвідки</a:t>
            </a:r>
            <a:r>
              <a:rPr lang="ru-RU" sz="2000" dirty="0" smtClean="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взяття</a:t>
            </a:r>
            <a:r>
              <a:rPr lang="ru-RU" sz="2000" dirty="0">
                <a:latin typeface="Times New Roman" panose="02020603050405020304" pitchFamily="18" charset="0"/>
                <a:ea typeface="Calibri" panose="020F0502020204030204" pitchFamily="34" charset="0"/>
              </a:rPr>
              <a:t> проб для </a:t>
            </a:r>
            <a:r>
              <a:rPr lang="ru-RU" sz="2000" dirty="0" err="1">
                <a:latin typeface="Times New Roman" panose="02020603050405020304" pitchFamily="18" charset="0"/>
                <a:ea typeface="Calibri" panose="020F0502020204030204" pitchFamily="34" charset="0"/>
              </a:rPr>
              <a:t>індикації</a:t>
            </a:r>
            <a:r>
              <a:rPr lang="ru-RU" sz="2000" dirty="0">
                <a:latin typeface="Times New Roman" panose="02020603050405020304" pitchFamily="18" charset="0"/>
                <a:ea typeface="Calibri" panose="020F0502020204030204" pitchFamily="34" charset="0"/>
              </a:rPr>
              <a:t> і </a:t>
            </a:r>
            <a:r>
              <a:rPr lang="ru-RU" sz="2000" dirty="0" err="1">
                <a:latin typeface="Times New Roman" panose="02020603050405020304" pitchFamily="18" charset="0"/>
                <a:ea typeface="Calibri" panose="020F0502020204030204" pitchFamily="34" charset="0"/>
              </a:rPr>
              <a:t>направлення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матеріалу</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дослідження</a:t>
            </a:r>
            <a:r>
              <a:rPr lang="ru-RU" sz="2000" dirty="0">
                <a:latin typeface="Times New Roman" panose="02020603050405020304" pitchFamily="18" charset="0"/>
                <a:ea typeface="Calibri" panose="020F0502020204030204" pitchFamily="34" charset="0"/>
              </a:rPr>
              <a:t> в </a:t>
            </a:r>
            <a:r>
              <a:rPr lang="ru-RU" sz="2000" dirty="0" err="1">
                <a:latin typeface="Times New Roman" panose="02020603050405020304" pitchFamily="18" charset="0"/>
                <a:ea typeface="Calibri" panose="020F0502020204030204" pitchFamily="34" charset="0"/>
              </a:rPr>
              <a:t>лабораторії</a:t>
            </a:r>
            <a:r>
              <a:rPr lang="ru-RU" sz="2000" dirty="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2365624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7920880" cy="6463308"/>
          </a:xfrm>
          <a:prstGeom prst="rect">
            <a:avLst/>
          </a:prstGeom>
          <a:solidFill>
            <a:srgbClr val="66FFFF"/>
          </a:solidFill>
        </p:spPr>
        <p:txBody>
          <a:bodyPr wrap="square">
            <a:spAutoFit/>
          </a:bodyPr>
          <a:lstStyle/>
          <a:p>
            <a:pPr indent="450215" algn="just">
              <a:spcAft>
                <a:spcPts val="0"/>
              </a:spcAft>
            </a:pPr>
            <a:r>
              <a:rPr lang="uk-UA"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Основні вимоги</a:t>
            </a:r>
            <a:r>
              <a:rPr lang="uk-UA"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що ставляться до санітарно-епідеміологічної розвідки</a:t>
            </a:r>
            <a:r>
              <a:rPr lang="uk-UA"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безперервність; своєчасність; достовірність; спадкоємність; цілеспрямованість; дієвість; ешелонування.</a:t>
            </a:r>
            <a:endParaRPr lang="uk-UA" sz="1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0"/>
              </a:spcAft>
            </a:pP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умовах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мінливої</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​​обстановки повинна проводиться </a:t>
            </a:r>
            <a:r>
              <a:rPr lang="ru-RU" i="1" dirty="0" err="1">
                <a:latin typeface="Times New Roman" panose="02020603050405020304" pitchFamily="18" charset="0"/>
                <a:ea typeface="Calibri" panose="020F0502020204030204" pitchFamily="34" charset="0"/>
                <a:cs typeface="Times New Roman" panose="02020603050405020304" pitchFamily="18" charset="0"/>
              </a:rPr>
              <a:t>безперервно</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оскільки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потрібна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постійна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обізнаність</a:t>
            </a:r>
            <a:r>
              <a:rPr lang="ru-RU" dirty="0">
                <a:latin typeface="Times New Roman" panose="02020603050405020304" pitchFamily="18" charset="0"/>
                <a:ea typeface="Calibri" panose="020F0502020204030204" pitchFamily="34" charset="0"/>
                <a:cs typeface="Times New Roman" panose="02020603050405020304" pitchFamily="18" charset="0"/>
              </a:rPr>
              <a:t> про </a:t>
            </a:r>
            <a:r>
              <a:rPr lang="ru-RU" dirty="0" err="1">
                <a:latin typeface="Times New Roman" panose="02020603050405020304" pitchFamily="18" charset="0"/>
                <a:ea typeface="Calibri" panose="020F0502020204030204" pitchFamily="34" charset="0"/>
                <a:cs typeface="Times New Roman" panose="02020603050405020304" pitchFamily="18" charset="0"/>
              </a:rPr>
              <a:t>медичну</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обстановку.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що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виявляються</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ході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повинні</a:t>
            </a:r>
            <a:r>
              <a:rPr lang="ru-RU" dirty="0">
                <a:latin typeface="Times New Roman" panose="02020603050405020304" pitchFamily="18" charset="0"/>
                <a:ea typeface="Calibri" panose="020F0502020204030204" pitchFamily="34" charset="0"/>
                <a:cs typeface="Times New Roman" panose="02020603050405020304" pitchFamily="18" charset="0"/>
              </a:rPr>
              <a:t>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достовірними</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Тому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зіставлення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відомостей</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що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надходять</a:t>
            </a:r>
            <a:r>
              <a:rPr lang="ru-RU" dirty="0">
                <a:latin typeface="Times New Roman" panose="02020603050405020304" pitchFamily="18" charset="0"/>
                <a:ea typeface="Calibri" panose="020F0502020204030204" pitchFamily="34" charset="0"/>
                <a:cs typeface="Times New Roman" panose="02020603050405020304" pitchFamily="18" charset="0"/>
              </a:rPr>
              <a:t> з </a:t>
            </a:r>
            <a:r>
              <a:rPr lang="ru-RU" dirty="0" err="1">
                <a:latin typeface="Times New Roman" panose="02020603050405020304" pitchFamily="18" charset="0"/>
                <a:ea typeface="Calibri" panose="020F0502020204030204" pitchFamily="34" charset="0"/>
                <a:cs typeface="Times New Roman" panose="02020603050405020304" pitchFamily="18" charset="0"/>
              </a:rPr>
              <a:t>різних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джерел</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проводитись</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i="1" dirty="0" err="1">
                <a:latin typeface="Times New Roman" panose="02020603050405020304" pitchFamily="18" charset="0"/>
                <a:ea typeface="Calibri" panose="020F0502020204030204" pitchFamily="34" charset="0"/>
                <a:cs typeface="Times New Roman" panose="02020603050405020304" pitchFamily="18" charset="0"/>
              </a:rPr>
              <a:t>своєчасно</a:t>
            </a:r>
            <a:r>
              <a:rPr lang="ru-RU" dirty="0">
                <a:latin typeface="Times New Roman" panose="02020603050405020304" pitchFamily="18" charset="0"/>
                <a:ea typeface="Calibri" panose="020F0502020204030204" pitchFamily="34" charset="0"/>
                <a:cs typeface="Times New Roman" panose="02020603050405020304" pitchFamily="18" charset="0"/>
              </a:rPr>
              <a:t> для того, </a:t>
            </a:r>
            <a:r>
              <a:rPr lang="ru-RU" dirty="0" err="1">
                <a:latin typeface="Times New Roman" panose="02020603050405020304" pitchFamily="18" charset="0"/>
                <a:ea typeface="Calibri" panose="020F0502020204030204" pitchFamily="34" charset="0"/>
                <a:cs typeface="Times New Roman" panose="02020603050405020304" pitchFamily="18" charset="0"/>
              </a:rPr>
              <a:t>щоб</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вчасно</a:t>
            </a:r>
            <a:r>
              <a:rPr lang="ru-RU" dirty="0">
                <a:latin typeface="Times New Roman" panose="02020603050405020304" pitchFamily="18" charset="0"/>
                <a:ea typeface="Calibri" panose="020F0502020204030204" pitchFamily="34" charset="0"/>
                <a:cs typeface="Times New Roman" panose="02020603050405020304" pitchFamily="18" charset="0"/>
              </a:rPr>
              <a:t> провести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протиепідемічні</a:t>
            </a:r>
            <a:r>
              <a:rPr lang="ru-RU" dirty="0">
                <a:latin typeface="Times New Roman" panose="02020603050405020304" pitchFamily="18" charset="0"/>
                <a:ea typeface="Calibri" panose="020F0502020204030204" pitchFamily="34" charset="0"/>
                <a:cs typeface="Times New Roman" panose="02020603050405020304" pitchFamily="18" charset="0"/>
              </a:rPr>
              <a:t> заходи. </a:t>
            </a:r>
            <a:r>
              <a:rPr lang="ru-RU" dirty="0" err="1">
                <a:latin typeface="Times New Roman" panose="02020603050405020304" pitchFamily="18" charset="0"/>
                <a:ea typeface="Calibri" panose="020F0502020204030204" pitchFamily="34" charset="0"/>
                <a:cs typeface="Times New Roman" panose="02020603050405020304" pitchFamily="18" charset="0"/>
              </a:rPr>
              <a:t>Важливою</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вимогою</a:t>
            </a:r>
            <a:r>
              <a:rPr lang="ru-RU" dirty="0">
                <a:latin typeface="Times New Roman" panose="02020603050405020304" pitchFamily="18" charset="0"/>
                <a:ea typeface="Calibri" panose="020F0502020204030204" pitchFamily="34" charset="0"/>
                <a:cs typeface="Times New Roman" panose="02020603050405020304" pitchFamily="18" charset="0"/>
              </a:rPr>
              <a:t> до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проведення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є </a:t>
            </a:r>
            <a:r>
              <a:rPr lang="ru-RU" dirty="0" err="1">
                <a:latin typeface="Times New Roman" panose="02020603050405020304" pitchFamily="18" charset="0"/>
                <a:ea typeface="Calibri" panose="020F0502020204030204" pitchFamily="34" charset="0"/>
                <a:cs typeface="Times New Roman" panose="02020603050405020304" pitchFamily="18" charset="0"/>
              </a:rPr>
              <a:t>її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i="1" dirty="0" err="1">
                <a:latin typeface="Times New Roman" panose="02020603050405020304" pitchFamily="18" charset="0"/>
                <a:ea typeface="Calibri" panose="020F0502020204030204" pitchFamily="34" charset="0"/>
                <a:cs typeface="Times New Roman" panose="02020603050405020304" pitchFamily="18" charset="0"/>
              </a:rPr>
              <a:t>спадкоємність</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При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проведенні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вищестоящими</a:t>
            </a:r>
            <a:r>
              <a:rPr lang="ru-RU" dirty="0">
                <a:latin typeface="Times New Roman" panose="02020603050405020304" pitchFamily="18" charset="0"/>
                <a:ea typeface="Calibri" panose="020F0502020204030204" pitchFamily="34" charset="0"/>
                <a:cs typeface="Times New Roman" panose="02020603050405020304" pitchFamily="18" charset="0"/>
              </a:rPr>
              <a:t> ланками </a:t>
            </a:r>
            <a:r>
              <a:rPr lang="ru-RU" dirty="0" err="1">
                <a:latin typeface="Times New Roman" panose="02020603050405020304" pitchFamily="18" charset="0"/>
                <a:ea typeface="Calibri" panose="020F0502020204030204" pitchFamily="34" charset="0"/>
                <a:cs typeface="Times New Roman" panose="02020603050405020304" pitchFamily="18" charset="0"/>
              </a:rPr>
              <a:t>медичної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служби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здобуті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нижчестоящими</a:t>
            </a:r>
            <a:r>
              <a:rPr lang="ru-RU" dirty="0">
                <a:latin typeface="Times New Roman" panose="02020603050405020304" pitchFamily="18" charset="0"/>
                <a:ea typeface="Calibri" panose="020F0502020204030204" pitchFamily="34" charset="0"/>
                <a:cs typeface="Times New Roman" panose="02020603050405020304" pitchFamily="18" charset="0"/>
              </a:rPr>
              <a:t> ланками.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цілеспрямованою</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одержання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розширення</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поглиблення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відомостей</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насамперед</a:t>
            </a:r>
            <a:r>
              <a:rPr lang="ru-RU" dirty="0">
                <a:latin typeface="Times New Roman" panose="02020603050405020304" pitchFamily="18" charset="0"/>
                <a:ea typeface="Calibri" panose="020F0502020204030204" pitchFamily="34" charset="0"/>
                <a:cs typeface="Times New Roman" panose="02020603050405020304" pitchFamily="18" charset="0"/>
              </a:rPr>
              <a:t> у </a:t>
            </a:r>
            <a:r>
              <a:rPr lang="ru-RU" dirty="0" err="1">
                <a:latin typeface="Times New Roman" panose="02020603050405020304" pitchFamily="18" charset="0"/>
                <a:ea typeface="Calibri" panose="020F0502020204030204" pitchFamily="34" charset="0"/>
                <a:cs typeface="Times New Roman" panose="02020603050405020304" pitchFamily="18" charset="0"/>
              </a:rPr>
              <a:t>відповідності</a:t>
            </a:r>
            <a:r>
              <a:rPr lang="ru-RU" dirty="0">
                <a:latin typeface="Times New Roman" panose="02020603050405020304" pitchFamily="18" charset="0"/>
                <a:ea typeface="Calibri" panose="020F0502020204030204" pitchFamily="34" charset="0"/>
                <a:cs typeface="Times New Roman" panose="02020603050405020304" pitchFamily="18" charset="0"/>
              </a:rPr>
              <a:t> з результатами </a:t>
            </a:r>
            <a:r>
              <a:rPr lang="ru-RU" dirty="0" err="1">
                <a:latin typeface="Times New Roman" panose="02020603050405020304" pitchFamily="18" charset="0"/>
                <a:ea typeface="Calibri" panose="020F0502020204030204" pitchFamily="34" charset="0"/>
                <a:cs typeface="Times New Roman" panose="02020603050405020304" pitchFamily="18" charset="0"/>
              </a:rPr>
              <a:t>аналізу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санітарно-епідеміологічної</a:t>
            </a:r>
            <a:r>
              <a:rPr lang="ru-RU" dirty="0">
                <a:latin typeface="Times New Roman" panose="02020603050405020304" pitchFamily="18" charset="0"/>
                <a:ea typeface="Calibri" panose="020F0502020204030204" pitchFamily="34" charset="0"/>
                <a:cs typeface="Times New Roman" panose="02020603050405020304" pitchFamily="18" charset="0"/>
              </a:rPr>
              <a:t> та </a:t>
            </a:r>
            <a:r>
              <a:rPr lang="ru-RU" dirty="0" err="1">
                <a:latin typeface="Times New Roman" panose="02020603050405020304" pitchFamily="18" charset="0"/>
                <a:ea typeface="Calibri" panose="020F0502020204030204" pitchFamily="34" charset="0"/>
                <a:cs typeface="Times New Roman" panose="02020603050405020304" pitchFamily="18" charset="0"/>
              </a:rPr>
              <a:t>особливостями</a:t>
            </a:r>
            <a:r>
              <a:rPr lang="ru-RU" dirty="0">
                <a:latin typeface="Times New Roman" panose="02020603050405020304" pitchFamily="18" charset="0"/>
                <a:ea typeface="Calibri" panose="020F0502020204030204" pitchFamily="34" charset="0"/>
                <a:cs typeface="Times New Roman" panose="02020603050405020304" pitchFamily="18" charset="0"/>
              </a:rPr>
              <a:t> оперативно-</a:t>
            </a:r>
            <a:r>
              <a:rPr lang="ru-RU" dirty="0" err="1">
                <a:latin typeface="Times New Roman" panose="02020603050405020304" pitchFamily="18" charset="0"/>
                <a:ea typeface="Calibri" panose="020F0502020204030204" pitchFamily="34" charset="0"/>
                <a:cs typeface="Times New Roman" panose="02020603050405020304" pitchFamily="18" charset="0"/>
              </a:rPr>
              <a:t>тактичної</a:t>
            </a:r>
            <a:r>
              <a:rPr lang="ru-RU" dirty="0">
                <a:latin typeface="Times New Roman" panose="02020603050405020304" pitchFamily="18" charset="0"/>
                <a:ea typeface="Calibri" panose="020F0502020204030204" pitchFamily="34" charset="0"/>
                <a:cs typeface="Times New Roman" panose="02020603050405020304" pitchFamily="18" charset="0"/>
              </a:rPr>
              <a:t> обстановки. У першу </a:t>
            </a:r>
            <a:r>
              <a:rPr lang="ru-RU" dirty="0" err="1">
                <a:latin typeface="Times New Roman" panose="02020603050405020304" pitchFamily="18" charset="0"/>
                <a:ea typeface="Calibri" panose="020F0502020204030204" pitchFamily="34" charset="0"/>
                <a:cs typeface="Times New Roman" panose="02020603050405020304" pitchFamily="18" charset="0"/>
              </a:rPr>
              <a:t>чергу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забезпечити</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протиепідемічному</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відношенні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основні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угруповання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дієвою</a:t>
            </a:r>
            <a:r>
              <a:rPr lang="ru-RU" i="1" dirty="0">
                <a:latin typeface="Times New Roman" panose="02020603050405020304" pitchFamily="18" charset="0"/>
                <a:ea typeface="Calibri" panose="020F0502020204030204" pitchFamily="34" charset="0"/>
                <a:cs typeface="Times New Roman" panose="02020603050405020304" pitchFamily="18" charset="0"/>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Вже</a:t>
            </a:r>
            <a:r>
              <a:rPr lang="ru-RU" dirty="0">
                <a:latin typeface="Times New Roman" panose="02020603050405020304" pitchFamily="18" charset="0"/>
                <a:ea typeface="Calibri" panose="020F0502020204030204" pitchFamily="34" charset="0"/>
                <a:cs typeface="Times New Roman" panose="02020603050405020304" pitchFamily="18" charset="0"/>
              </a:rPr>
              <a:t> в </a:t>
            </a:r>
            <a:r>
              <a:rPr lang="ru-RU" dirty="0" err="1">
                <a:latin typeface="Times New Roman" panose="02020603050405020304" pitchFamily="18" charset="0"/>
                <a:ea typeface="Calibri" panose="020F0502020204030204" pitchFamily="34" charset="0"/>
                <a:cs typeface="Times New Roman" panose="02020603050405020304" pitchFamily="18" charset="0"/>
              </a:rPr>
              <a:t>ході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розвідки</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повинні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проводитися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можливі</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необхідні</a:t>
            </a:r>
            <a:r>
              <a:rPr lang="ru-RU" dirty="0">
                <a:latin typeface="Times New Roman" panose="02020603050405020304" pitchFamily="18" charset="0"/>
                <a:ea typeface="Calibri" panose="020F0502020204030204" pitchFamily="34" charset="0"/>
                <a:cs typeface="Times New Roman" panose="02020603050405020304" pitchFamily="18" charset="0"/>
              </a:rPr>
              <a:t> заходи (</a:t>
            </a:r>
            <a:r>
              <a:rPr lang="ru-RU" dirty="0" err="1">
                <a:latin typeface="Times New Roman" panose="02020603050405020304" pitchFamily="18" charset="0"/>
                <a:ea typeface="Calibri" panose="020F0502020204030204" pitchFamily="34" charset="0"/>
                <a:cs typeface="Times New Roman" panose="02020603050405020304" pitchFamily="18" charset="0"/>
              </a:rPr>
              <a:t>позначення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або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локалізація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виявленого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епідемічного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вогнища</a:t>
            </a:r>
            <a:r>
              <a:rPr lang="ru-RU" dirty="0">
                <a:latin typeface="Times New Roman" panose="02020603050405020304" pitchFamily="18" charset="0"/>
                <a:ea typeface="Calibri" panose="020F0502020204030204" pitchFamily="34" charset="0"/>
                <a:cs typeface="Times New Roman" panose="02020603050405020304" pitchFamily="18" charset="0"/>
              </a:rPr>
              <a:t>). І, </a:t>
            </a:r>
            <a:r>
              <a:rPr lang="ru-RU" dirty="0" err="1">
                <a:latin typeface="Times New Roman" panose="02020603050405020304" pitchFamily="18" charset="0"/>
                <a:ea typeface="Calibri" panose="020F0502020204030204" pitchFamily="34" charset="0"/>
                <a:cs typeface="Times New Roman" panose="02020603050405020304" pitchFamily="18" charset="0"/>
              </a:rPr>
              <a:t>нарешті</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санітарно-епідеміологічна</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розвідка</a:t>
            </a:r>
            <a:r>
              <a:rPr lang="ru-RU" dirty="0">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i="1" dirty="0" err="1">
                <a:latin typeface="Times New Roman" panose="02020603050405020304" pitchFamily="18" charset="0"/>
                <a:ea typeface="Calibri" panose="020F0502020204030204" pitchFamily="34" charset="0"/>
                <a:cs typeface="Times New Roman" panose="02020603050405020304" pitchFamily="18" charset="0"/>
              </a:rPr>
              <a:t>ешелонованою</a:t>
            </a:r>
            <a:r>
              <a:rPr lang="ru-RU" i="1"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залежно</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від</a:t>
            </a:r>
            <a:r>
              <a:rPr lang="ru-RU" dirty="0">
                <a:latin typeface="Times New Roman" panose="02020603050405020304" pitchFamily="18" charset="0"/>
                <a:ea typeface="Calibri" panose="020F0502020204030204" pitchFamily="34" charset="0"/>
                <a:cs typeface="Times New Roman" panose="02020603050405020304" pitchFamily="18" charset="0"/>
              </a:rPr>
              <a:t> сил і </a:t>
            </a:r>
            <a:r>
              <a:rPr lang="ru-RU" dirty="0" err="1">
                <a:latin typeface="Times New Roman" panose="02020603050405020304" pitchFamily="18" charset="0"/>
                <a:ea typeface="Calibri" panose="020F0502020204030204" pitchFamily="34" charset="0"/>
                <a:cs typeface="Times New Roman" panose="02020603050405020304" pitchFamily="18" charset="0"/>
              </a:rPr>
              <a:t>засобів</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військового</a:t>
            </a:r>
            <a:r>
              <a:rPr lang="ru-RU" dirty="0">
                <a:latin typeface="Times New Roman" panose="02020603050405020304" pitchFamily="18" charset="0"/>
                <a:ea typeface="Calibri" panose="020F0502020204030204" pitchFamily="34" charset="0"/>
                <a:cs typeface="Times New Roman" panose="02020603050405020304" pitchFamily="18" charset="0"/>
              </a:rPr>
              <a:t> ланки </a:t>
            </a:r>
            <a:r>
              <a:rPr lang="ru-RU" dirty="0" err="1">
                <a:latin typeface="Times New Roman" panose="02020603050405020304" pitchFamily="18" charset="0"/>
                <a:ea typeface="Calibri" panose="020F0502020204030204" pitchFamily="34" charset="0"/>
                <a:cs typeface="Times New Roman" panose="02020603050405020304" pitchFamily="18" charset="0"/>
              </a:rPr>
              <a:t>військово-медичної</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служби</a:t>
            </a:r>
            <a:r>
              <a:rPr lang="ru-RU" dirty="0">
                <a:latin typeface="Times New Roman" panose="02020603050405020304" pitchFamily="18" charset="0"/>
                <a:ea typeface="Calibri" panose="020F0502020204030204" pitchFamily="34" charset="0"/>
                <a:cs typeface="Times New Roman" panose="02020603050405020304" pitchFamily="18" charset="0"/>
              </a:rPr>
              <a:t> та </a:t>
            </a:r>
            <a:r>
              <a:rPr lang="ru-RU" dirty="0" err="1">
                <a:latin typeface="Times New Roman" panose="02020603050405020304" pitchFamily="18" charset="0"/>
                <a:ea typeface="Calibri" panose="020F0502020204030204" pitchFamily="34" charset="0"/>
                <a:cs typeface="Times New Roman" panose="02020603050405020304" pitchFamily="18" charset="0"/>
              </a:rPr>
              <a:t>фахівців</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санітарно-епідеміологічних</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установ</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634071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7704856" cy="6186309"/>
          </a:xfrm>
          <a:prstGeom prst="rect">
            <a:avLst/>
          </a:prstGeom>
          <a:solidFill>
            <a:srgbClr val="66FF66"/>
          </a:solidFill>
        </p:spPr>
        <p:txBody>
          <a:bodyPr wrap="square">
            <a:spAutoFit/>
          </a:bodyPr>
          <a:lstStyle/>
          <a:p>
            <a:pPr indent="450215" algn="just">
              <a:spcAft>
                <a:spcPts val="0"/>
              </a:spcAft>
            </a:pPr>
            <a:r>
              <a:rPr lang="ru-RU" i="1" dirty="0" err="1">
                <a:solidFill>
                  <a:srgbClr val="FF0000"/>
                </a:solidFill>
                <a:latin typeface="Times New Roman" panose="02020603050405020304" pitchFamily="18" charset="0"/>
                <a:ea typeface="Calibri" panose="020F0502020204030204" pitchFamily="34" charset="0"/>
              </a:rPr>
              <a:t>Санітарно-епідемічний</a:t>
            </a:r>
            <a:r>
              <a:rPr lang="ru-RU" i="1" dirty="0">
                <a:solidFill>
                  <a:srgbClr val="FF0000"/>
                </a:solidFill>
                <a:latin typeface="Times New Roman" panose="02020603050405020304" pitchFamily="18" charset="0"/>
                <a:ea typeface="Calibri" panose="020F0502020204030204" pitchFamily="34" charset="0"/>
              </a:rPr>
              <a:t> стан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та району </a:t>
            </a:r>
            <a:r>
              <a:rPr lang="ru-RU" i="1" dirty="0" err="1">
                <a:solidFill>
                  <a:srgbClr val="FF0000"/>
                </a:solidFill>
                <a:latin typeface="Times New Roman" panose="02020603050405020304" pitchFamily="18" charset="0"/>
                <a:ea typeface="Calibri" panose="020F0502020204030204" pitchFamily="34" charset="0"/>
              </a:rPr>
              <a:t>її</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може</a:t>
            </a:r>
            <a:r>
              <a:rPr lang="ru-RU" i="1" dirty="0">
                <a:solidFill>
                  <a:srgbClr val="FF0000"/>
                </a:solidFill>
                <a:latin typeface="Times New Roman" panose="02020603050405020304" pitchFamily="18" charset="0"/>
                <a:ea typeface="Calibri" panose="020F0502020204030204" pitchFamily="34" charset="0"/>
              </a:rPr>
              <a:t> бути: </a:t>
            </a:r>
            <a:r>
              <a:rPr lang="ru-RU" i="1" dirty="0" err="1">
                <a:solidFill>
                  <a:srgbClr val="FF0000"/>
                </a:solidFill>
                <a:latin typeface="Times New Roman" panose="02020603050405020304" pitchFamily="18" charset="0"/>
                <a:ea typeface="Calibri" panose="020F0502020204030204" pitchFamily="34" charset="0"/>
              </a:rPr>
              <a:t>благополучним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неблагополучним</a:t>
            </a:r>
            <a:r>
              <a:rPr lang="ru-RU" i="1" dirty="0">
                <a:solidFill>
                  <a:srgbClr val="FF0000"/>
                </a:solidFill>
                <a:latin typeface="Times New Roman" panose="02020603050405020304" pitchFamily="18" charset="0"/>
                <a:ea typeface="Calibri" panose="020F0502020204030204" pitchFamily="34" charset="0"/>
              </a:rPr>
              <a:t> і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a:t>
            </a:r>
            <a:r>
              <a:rPr lang="ru-RU" i="1"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вважається</a:t>
            </a:r>
            <a:r>
              <a:rPr lang="ru-RU" i="1" dirty="0">
                <a:latin typeface="Times New Roman" panose="02020603050405020304" pitchFamily="18" charset="0"/>
                <a:ea typeface="Calibri" panose="020F0502020204030204" pitchFamily="34" charset="0"/>
              </a:rPr>
              <a:t> </a:t>
            </a:r>
            <a:r>
              <a:rPr lang="ru-RU" i="1" dirty="0" err="1">
                <a:latin typeface="Times New Roman" panose="02020603050405020304" pitchFamily="18" charset="0"/>
                <a:ea typeface="Calibri" panose="020F0502020204030204" pitchFamily="34" charset="0"/>
              </a:rPr>
              <a:t>благополучним</a:t>
            </a:r>
            <a:r>
              <a:rPr lang="ru-RU" i="1" dirty="0">
                <a:latin typeface="Times New Roman" panose="02020603050405020304" pitchFamily="18" charset="0"/>
                <a:ea typeface="Calibri" panose="020F0502020204030204" pitchFamily="34" charset="0"/>
              </a:rPr>
              <a:t>, </a:t>
            </a:r>
            <a:r>
              <a:rPr lang="ru-RU" i="1" dirty="0" err="1">
                <a:latin typeface="Times New Roman" panose="02020603050405020304" pitchFamily="18" charset="0"/>
                <a:ea typeface="Calibri" panose="020F0502020204030204" pitchFamily="34" charset="0"/>
              </a:rPr>
              <a:t>якщо</a:t>
            </a:r>
            <a:r>
              <a:rPr lang="ru-RU" i="1"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гострозаразні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особового</a:t>
            </a:r>
            <a:r>
              <a:rPr lang="ru-RU" dirty="0">
                <a:latin typeface="Times New Roman" panose="02020603050405020304" pitchFamily="18" charset="0"/>
                <a:ea typeface="Calibri" panose="020F0502020204030204" pitchFamily="34" charset="0"/>
              </a:rPr>
              <a:t> складу (</a:t>
            </a:r>
            <a:r>
              <a:rPr lang="ru-RU" dirty="0" err="1">
                <a:latin typeface="Times New Roman" panose="02020603050405020304" pitchFamily="18" charset="0"/>
                <a:ea typeface="Calibri" panose="020F0502020204030204" pitchFamily="34" charset="0"/>
              </a:rPr>
              <a:t>крім</a:t>
            </a:r>
            <a:r>
              <a:rPr lang="ru-RU" dirty="0">
                <a:latin typeface="Times New Roman" panose="02020603050405020304" pitchFamily="18" charset="0"/>
                <a:ea typeface="Calibri" panose="020F0502020204030204" pitchFamily="34" charset="0"/>
              </a:rPr>
              <a:t> тих,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даній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місцевості</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задовільному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благополучний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противник не </a:t>
            </a:r>
            <a:r>
              <a:rPr lang="ru-RU" dirty="0" err="1">
                <a:latin typeface="Times New Roman" panose="02020603050405020304" pitchFamily="18" charset="0"/>
                <a:ea typeface="Calibri" panose="020F0502020204030204" pitchFamily="34" charset="0"/>
              </a:rPr>
              <a:t>застосовував</a:t>
            </a:r>
            <a:r>
              <a:rPr lang="ru-RU" dirty="0">
                <a:latin typeface="Times New Roman" panose="02020603050405020304" pitchFamily="18" charset="0"/>
                <a:ea typeface="Calibri" panose="020F0502020204030204" pitchFamily="34" charset="0"/>
              </a:rPr>
              <a:t> по </a:t>
            </a:r>
            <a:r>
              <a:rPr lang="ru-RU" dirty="0" err="1">
                <a:latin typeface="Times New Roman" panose="02020603050405020304" pitchFamily="18" charset="0"/>
                <a:ea typeface="Calibri" panose="020F0502020204030204" pitchFamily="34" charset="0"/>
              </a:rPr>
              <a:t>військах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a:t>
            </a:r>
            <a:r>
              <a:rPr lang="ru-RU" i="1" dirty="0">
                <a:solidFill>
                  <a:srgbClr val="FF0000"/>
                </a:solidFill>
                <a:latin typeface="Times New Roman" panose="02020603050405020304" pitchFamily="18" charset="0"/>
                <a:ea typeface="Calibri" panose="020F0502020204030204" pitchFamily="34" charset="0"/>
              </a:rPr>
              <a:t>району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благополучним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гострозаразні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відсутні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умови</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подальшого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поширення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епізоотична</a:t>
            </a:r>
            <a:r>
              <a:rPr lang="ru-RU" dirty="0">
                <a:latin typeface="Times New Roman" panose="02020603050405020304" pitchFamily="18" charset="0"/>
                <a:ea typeface="Calibri" panose="020F0502020204030204" pitchFamily="34" charset="0"/>
              </a:rPr>
              <a:t> обстановка не </a:t>
            </a:r>
            <a:r>
              <a:rPr lang="ru-RU" dirty="0" err="1">
                <a:latin typeface="Times New Roman" panose="02020603050405020304" pitchFamily="18" charset="0"/>
                <a:ea typeface="Calibri" panose="020F0502020204030204" pitchFamily="34" charset="0"/>
              </a:rPr>
              <a:t>представляє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небезпеки</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противник не </a:t>
            </a:r>
            <a:r>
              <a:rPr lang="ru-RU" dirty="0" err="1">
                <a:latin typeface="Times New Roman" panose="02020603050405020304" pitchFamily="18" charset="0"/>
                <a:ea typeface="Calibri" panose="020F0502020204030204" pitchFamily="34" charset="0"/>
              </a:rPr>
              <a:t>застосовував</a:t>
            </a:r>
            <a:r>
              <a:rPr lang="ru-RU" dirty="0">
                <a:latin typeface="Times New Roman" panose="02020603050405020304" pitchFamily="18" charset="0"/>
                <a:ea typeface="Calibri" panose="020F0502020204030204" pitchFamily="34" charset="0"/>
              </a:rPr>
              <a:t> по району </a:t>
            </a:r>
            <a:r>
              <a:rPr lang="ru-RU" dirty="0" err="1">
                <a:latin typeface="Times New Roman" panose="02020603050405020304" pitchFamily="18" charset="0"/>
                <a:ea typeface="Calibri" panose="020F0502020204030204" pitchFamily="34" charset="0"/>
              </a:rPr>
              <a:t>дії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При благополучному </a:t>
            </a:r>
            <a:r>
              <a:rPr lang="ru-RU" dirty="0" err="1">
                <a:latin typeface="Times New Roman" panose="02020603050405020304" pitchFamily="18" charset="0"/>
                <a:ea typeface="Calibri" panose="020F0502020204030204" pitchFamily="34" charset="0"/>
              </a:rPr>
              <a:t>санітарно-епідемічному</a:t>
            </a:r>
            <a:r>
              <a:rPr lang="ru-RU" dirty="0">
                <a:latin typeface="Times New Roman" panose="02020603050405020304" pitchFamily="18" charset="0"/>
                <a:ea typeface="Calibri" panose="020F0502020204030204" pitchFamily="34" charset="0"/>
              </a:rPr>
              <a:t> стану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та району </a:t>
            </a:r>
            <a:r>
              <a:rPr lang="ru-RU" dirty="0" err="1">
                <a:latin typeface="Times New Roman" panose="02020603050405020304" pitchFamily="18" charset="0"/>
                <a:ea typeface="Calibri" panose="020F0502020204030204" pitchFamily="34" charset="0"/>
              </a:rPr>
              <a:t>її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проводяться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планові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протиепідемічні</a:t>
            </a:r>
            <a:r>
              <a:rPr lang="ru-RU" dirty="0">
                <a:latin typeface="Times New Roman" panose="02020603050405020304" pitchFamily="18" charset="0"/>
                <a:ea typeface="Calibri" panose="020F0502020204030204" pitchFamily="34" charset="0"/>
              </a:rPr>
              <a:t> заходи силами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2075386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7776864" cy="6463308"/>
          </a:xfrm>
          <a:prstGeom prst="rect">
            <a:avLst/>
          </a:prstGeom>
          <a:solidFill>
            <a:srgbClr val="66FF66"/>
          </a:solidFill>
        </p:spPr>
        <p:txBody>
          <a:bodyPr wrap="square">
            <a:spAutoFit/>
          </a:bodyPr>
          <a:lstStyle/>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a:t>
            </a:r>
            <a:r>
              <a:rPr lang="ru-RU" i="1" dirty="0">
                <a:solidFill>
                  <a:srgbClr val="FF0000"/>
                </a:solidFill>
                <a:latin typeface="Times New Roman" panose="02020603050405020304" pitchFamily="18" charset="0"/>
                <a:ea typeface="Calibri" panose="020F0502020204030204" pitchFamily="34" charset="0"/>
              </a:rPr>
              <a:t>стан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з'явилися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поодинокі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зростання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захворюваності</a:t>
            </a:r>
            <a:r>
              <a:rPr lang="ru-RU" dirty="0">
                <a:latin typeface="Times New Roman" panose="02020603050405020304" pitchFamily="18" charset="0"/>
                <a:ea typeface="Calibri" panose="020F0502020204030204" pitchFamily="34" charset="0"/>
              </a:rPr>
              <a:t>; </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без </a:t>
            </a:r>
            <a:r>
              <a:rPr lang="ru-RU" dirty="0" err="1">
                <a:latin typeface="Times New Roman" panose="02020603050405020304" pitchFamily="18" charset="0"/>
                <a:ea typeface="Calibri" panose="020F0502020204030204" pitchFamily="34" charset="0"/>
              </a:rPr>
              <a:t>тенденції</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подальшого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поширення</a:t>
            </a:r>
            <a:r>
              <a:rPr lang="ru-RU" dirty="0">
                <a:latin typeface="Times New Roman" panose="02020603050405020304" pitchFamily="18" charset="0"/>
                <a:ea typeface="Calibri" panose="020F0502020204030204" pitchFamily="34" charset="0"/>
              </a:rPr>
              <a:t> при </a:t>
            </a:r>
            <a:r>
              <a:rPr lang="ru-RU" dirty="0" err="1">
                <a:latin typeface="Times New Roman" panose="02020603050405020304" pitchFamily="18" charset="0"/>
                <a:ea typeface="Calibri" panose="020F0502020204030204" pitchFamily="34" charset="0"/>
              </a:rPr>
              <a:t>задовільному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санітарно-гігієнічному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нестійкий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неблагополучний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району </a:t>
            </a:r>
            <a:r>
              <a:rPr lang="ru-RU" dirty="0" err="1">
                <a:solidFill>
                  <a:srgbClr val="FF0000"/>
                </a:solidFill>
                <a:latin typeface="Times New Roman" panose="02020603050405020304" pitchFamily="18" charset="0"/>
                <a:ea typeface="Calibri" panose="020F0502020204030204" pitchFamily="34" charset="0"/>
              </a:rPr>
              <a:t>дій</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частини</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нестійким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виникли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не </a:t>
            </a:r>
            <a:r>
              <a:rPr lang="ru-RU" dirty="0" err="1">
                <a:latin typeface="Times New Roman" panose="02020603050405020304" pitchFamily="18" charset="0"/>
                <a:ea typeface="Calibri" panose="020F0502020204030204" pitchFamily="34" charset="0"/>
              </a:rPr>
              <a:t>спостерігалися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раніше</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епізоотичні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зоонозних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які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становлять</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загрозу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занесення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санітарно-гігієнічний</a:t>
            </a:r>
            <a:r>
              <a:rPr lang="ru-RU" dirty="0">
                <a:latin typeface="Times New Roman" panose="02020603050405020304" pitchFamily="18" charset="0"/>
                <a:ea typeface="Calibri" panose="020F0502020204030204" pitchFamily="34" charset="0"/>
              </a:rPr>
              <a:t> стан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незадовільний</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війська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розташовуються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поблизу</a:t>
            </a:r>
            <a:r>
              <a:rPr lang="ru-RU" dirty="0">
                <a:latin typeface="Times New Roman" panose="02020603050405020304" pitchFamily="18" charset="0"/>
                <a:ea typeface="Calibri" panose="020F0502020204030204" pitchFamily="34" charset="0"/>
              </a:rPr>
              <a:t> великих </a:t>
            </a:r>
            <a:r>
              <a:rPr lang="ru-RU" dirty="0" err="1">
                <a:latin typeface="Times New Roman" panose="02020603050405020304" pitchFamily="18" charset="0"/>
                <a:ea typeface="Calibri" panose="020F0502020204030204" pitchFamily="34" charset="0"/>
              </a:rPr>
              <a:t>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зараження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Про </a:t>
            </a:r>
            <a:r>
              <a:rPr lang="ru-RU" dirty="0" err="1">
                <a:latin typeface="Times New Roman" panose="02020603050405020304" pitchFamily="18" charset="0"/>
                <a:ea typeface="Calibri" panose="020F0502020204030204" pitchFamily="34" charset="0"/>
              </a:rPr>
              <a:t>нестійкий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та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начальник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доповідає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командирові</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вищестоящому</a:t>
            </a:r>
            <a:r>
              <a:rPr lang="ru-RU" dirty="0">
                <a:latin typeface="Times New Roman" panose="02020603050405020304" pitchFamily="18" charset="0"/>
                <a:ea typeface="Calibri" panose="020F0502020204030204" pitchFamily="34" charset="0"/>
              </a:rPr>
              <a:t> начальнику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подає</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пропозиції</a:t>
            </a:r>
            <a:r>
              <a:rPr lang="ru-RU" dirty="0">
                <a:latin typeface="Times New Roman" panose="02020603050405020304" pitchFamily="18" charset="0"/>
                <a:ea typeface="Calibri" panose="020F0502020204030204" pitchFamily="34" charset="0"/>
              </a:rPr>
              <a:t> про </a:t>
            </a:r>
            <a:r>
              <a:rPr lang="ru-RU" dirty="0" err="1">
                <a:latin typeface="Times New Roman" panose="02020603050405020304" pitchFamily="18" charset="0"/>
                <a:ea typeface="Calibri" panose="020F0502020204030204" pitchFamily="34" charset="0"/>
              </a:rPr>
              <a:t>необхідні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додаткові</a:t>
            </a:r>
            <a:r>
              <a:rPr lang="ru-RU" dirty="0">
                <a:latin typeface="Times New Roman" panose="02020603050405020304" pitchFamily="18" charset="0"/>
                <a:ea typeface="Calibri" panose="020F0502020204030204" pitchFamily="34" charset="0"/>
              </a:rPr>
              <a:t> заходи, </a:t>
            </a:r>
            <a:r>
              <a:rPr lang="ru-RU" dirty="0" err="1">
                <a:latin typeface="Times New Roman" panose="02020603050405020304" pitchFamily="18" charset="0"/>
                <a:ea typeface="Calibri" panose="020F0502020204030204" pitchFamily="34" charset="0"/>
              </a:rPr>
              <a:t>бере</a:t>
            </a:r>
            <a:r>
              <a:rPr lang="ru-RU" dirty="0">
                <a:latin typeface="Times New Roman" panose="02020603050405020304" pitchFamily="18" charset="0"/>
                <a:ea typeface="Calibri" panose="020F0502020204030204" pitchFamily="34" charset="0"/>
              </a:rPr>
              <a:t> участь у </a:t>
            </a:r>
            <a:r>
              <a:rPr lang="ru-RU" dirty="0" err="1">
                <a:latin typeface="Times New Roman" panose="02020603050405020304" pitchFamily="18" charset="0"/>
                <a:ea typeface="Calibri" panose="020F0502020204030204" pitchFamily="34" charset="0"/>
              </a:rPr>
              <a:t>їх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виконанні</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здійснює</a:t>
            </a:r>
            <a:r>
              <a:rPr lang="ru-RU" dirty="0">
                <a:latin typeface="Times New Roman" panose="02020603050405020304" pitchFamily="18" charset="0"/>
                <a:ea typeface="Calibri" panose="020F0502020204030204" pitchFamily="34" charset="0"/>
              </a:rPr>
              <a:t> контроль.</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2573353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24744"/>
            <a:ext cx="7632848" cy="5324535"/>
          </a:xfrm>
          <a:prstGeom prst="rect">
            <a:avLst/>
          </a:prstGeom>
          <a:solidFill>
            <a:srgbClr val="66FF66"/>
          </a:solidFill>
        </p:spPr>
        <p:txBody>
          <a:bodyPr wrap="square">
            <a:spAutoFit/>
          </a:bodyPr>
          <a:lstStyle/>
          <a:p>
            <a:pPr indent="450215" algn="just">
              <a:spcAft>
                <a:spcPts val="0"/>
              </a:spcAft>
            </a:pPr>
            <a:r>
              <a:rPr lang="ru-RU" sz="2000" dirty="0" err="1">
                <a:solidFill>
                  <a:srgbClr val="FF0000"/>
                </a:solidFill>
                <a:latin typeface="Times New Roman" panose="02020603050405020304" pitchFamily="18" charset="0"/>
                <a:ea typeface="Calibri" panose="020F0502020204030204" pitchFamily="34" charset="0"/>
              </a:rPr>
              <a:t>Санітарно-епідемічний</a:t>
            </a:r>
            <a:r>
              <a:rPr lang="ru-RU" sz="2000" dirty="0">
                <a:solidFill>
                  <a:srgbClr val="FF0000"/>
                </a:solidFill>
                <a:latin typeface="Times New Roman" panose="02020603050405020304" pitchFamily="18" charset="0"/>
                <a:ea typeface="Calibri" panose="020F0502020204030204" pitchFamily="34" charset="0"/>
              </a:rPr>
              <a:t> стан </a:t>
            </a:r>
            <a:r>
              <a:rPr lang="ru-RU" sz="2000" dirty="0" err="1">
                <a:solidFill>
                  <a:srgbClr val="FF0000"/>
                </a:solidFill>
                <a:latin typeface="Times New Roman" panose="02020603050405020304" pitchFamily="18" charset="0"/>
                <a:ea typeface="Calibri" panose="020F0502020204030204" pitchFamily="34" charset="0"/>
              </a:rPr>
              <a:t>частини</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вважається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неблагополучним</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якщо</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серед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особового</a:t>
            </a:r>
            <a:r>
              <a:rPr lang="ru-RU" sz="2000" dirty="0">
                <a:latin typeface="Times New Roman" panose="02020603050405020304" pitchFamily="18" charset="0"/>
                <a:ea typeface="Calibri" panose="020F0502020204030204" pitchFamily="34" charset="0"/>
              </a:rPr>
              <a:t> складу </a:t>
            </a:r>
            <a:r>
              <a:rPr lang="ru-RU" sz="2000" dirty="0" err="1">
                <a:latin typeface="Times New Roman" panose="02020603050405020304" pitchFamily="18" charset="0"/>
                <a:ea typeface="Calibri" panose="020F0502020204030204" pitchFamily="34" charset="0"/>
              </a:rPr>
              <a:t>з'явилися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групові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захворювання</a:t>
            </a:r>
            <a:r>
              <a:rPr lang="ru-RU" sz="2000" dirty="0">
                <a:latin typeface="Times New Roman" panose="02020603050405020304" pitchFamily="18" charset="0"/>
                <a:ea typeface="Calibri" panose="020F0502020204030204" pitchFamily="34" charset="0"/>
              </a:rPr>
              <a:t> і є </a:t>
            </a:r>
            <a:r>
              <a:rPr lang="ru-RU" sz="2000" dirty="0" err="1">
                <a:latin typeface="Times New Roman" panose="02020603050405020304" pitchFamily="18" charset="0"/>
                <a:ea typeface="Calibri" panose="020F0502020204030204" pitchFamily="34" charset="0"/>
              </a:rPr>
              <a:t>умови</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подальшого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поширення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противник </a:t>
            </a:r>
            <a:r>
              <a:rPr lang="ru-RU" sz="2000" dirty="0" err="1">
                <a:latin typeface="Times New Roman" panose="02020603050405020304" pitchFamily="18" charset="0"/>
                <a:ea typeface="Calibri" panose="020F0502020204030204" pitchFamily="34" charset="0"/>
              </a:rPr>
              <a:t>застосував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біологічну</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зброю</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що</a:t>
            </a:r>
            <a:r>
              <a:rPr lang="ru-RU" sz="2000" dirty="0">
                <a:latin typeface="Times New Roman" panose="02020603050405020304" pitchFamily="18" charset="0"/>
                <a:ea typeface="Calibri" panose="020F0502020204030204" pitchFamily="34" charset="0"/>
              </a:rPr>
              <a:t> не </a:t>
            </a:r>
            <a:r>
              <a:rPr lang="ru-RU" sz="2000" dirty="0" err="1">
                <a:latin typeface="Times New Roman" panose="02020603050405020304" pitchFamily="18" charset="0"/>
                <a:ea typeface="Calibri" panose="020F0502020204030204" pitchFamily="34" charset="0"/>
              </a:rPr>
              <a:t>включає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збудників</a:t>
            </a:r>
            <a:r>
              <a:rPr lang="ru-RU" sz="2000" dirty="0">
                <a:latin typeface="Times New Roman" panose="02020603050405020304" pitchFamily="18" charset="0"/>
                <a:ea typeface="Calibri" panose="020F0502020204030204" pitchFamily="34" charset="0"/>
              </a:rPr>
              <a:t> ОНІ.</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err="1">
                <a:solidFill>
                  <a:srgbClr val="FF0000"/>
                </a:solidFill>
                <a:latin typeface="Times New Roman" panose="02020603050405020304" pitchFamily="18" charset="0"/>
                <a:ea typeface="Calibri" panose="020F0502020204030204" pitchFamily="34" charset="0"/>
              </a:rPr>
              <a:t>Санітарно-епідемічний</a:t>
            </a:r>
            <a:r>
              <a:rPr lang="ru-RU" sz="2000" dirty="0">
                <a:solidFill>
                  <a:srgbClr val="FF0000"/>
                </a:solidFill>
                <a:latin typeface="Times New Roman" panose="02020603050405020304" pitchFamily="18" charset="0"/>
                <a:ea typeface="Calibri" panose="020F0502020204030204" pitchFamily="34" charset="0"/>
              </a:rPr>
              <a:t> стан району </a:t>
            </a:r>
            <a:r>
              <a:rPr lang="ru-RU" sz="2000" dirty="0" err="1">
                <a:solidFill>
                  <a:srgbClr val="FF0000"/>
                </a:solidFill>
                <a:latin typeface="Times New Roman" panose="02020603050405020304" pitchFamily="18" charset="0"/>
                <a:ea typeface="Calibri" panose="020F0502020204030204" pitchFamily="34" charset="0"/>
              </a:rPr>
              <a:t>дій</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розташування</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частини</a:t>
            </a:r>
            <a:r>
              <a:rPr lang="ru-RU" sz="2000" dirty="0">
                <a:solidFill>
                  <a:srgbClr val="FF0000"/>
                </a:solidFill>
                <a:latin typeface="Times New Roman" panose="02020603050405020304" pitchFamily="18" charset="0"/>
                <a:ea typeface="Calibri" panose="020F0502020204030204" pitchFamily="34" charset="0"/>
              </a:rPr>
              <a:t> </a:t>
            </a:r>
            <a:r>
              <a:rPr lang="ru-RU" sz="2000" dirty="0" err="1">
                <a:solidFill>
                  <a:srgbClr val="FF0000"/>
                </a:solidFill>
                <a:latin typeface="Times New Roman" panose="02020603050405020304" pitchFamily="18" charset="0"/>
                <a:ea typeface="Calibri" panose="020F0502020204030204" pitchFamily="34" charset="0"/>
              </a:rPr>
              <a:t>вважається</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неблагополучним</a:t>
            </a:r>
            <a:r>
              <a:rPr lang="ru-RU" sz="2000" i="1" dirty="0">
                <a:solidFill>
                  <a:srgbClr val="FF0000"/>
                </a:solidFill>
                <a:latin typeface="Times New Roman" panose="02020603050405020304" pitchFamily="18" charset="0"/>
                <a:ea typeface="Calibri" panose="020F0502020204030204" pitchFamily="34" charset="0"/>
              </a:rPr>
              <a:t>, </a:t>
            </a:r>
            <a:r>
              <a:rPr lang="ru-RU" sz="2000" i="1" dirty="0" err="1">
                <a:solidFill>
                  <a:srgbClr val="FF0000"/>
                </a:solidFill>
                <a:latin typeface="Times New Roman" panose="02020603050405020304" pitchFamily="18" charset="0"/>
                <a:ea typeface="Calibri" panose="020F0502020204030204" pitchFamily="34" charset="0"/>
              </a:rPr>
              <a:t>якщо</a:t>
            </a:r>
            <a:r>
              <a:rPr lang="ru-RU" sz="2000" i="1" dirty="0">
                <a:solidFill>
                  <a:srgbClr val="FF0000"/>
                </a:solidFill>
                <a:latin typeface="Times New Roman" panose="02020603050405020304" pitchFamily="18" charset="0"/>
                <a:ea typeface="Calibri" panose="020F0502020204030204" pitchFamily="34" charset="0"/>
              </a:rPr>
              <a:t>:</a:t>
            </a:r>
            <a:endParaRPr lang="uk-UA" sz="20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наростає</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кількість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інфекційних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захворювань</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епідемічний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спалах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серед</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місцевого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населення</a:t>
            </a:r>
            <a:r>
              <a:rPr lang="ru-RU" sz="2000" dirty="0">
                <a:latin typeface="Times New Roman" panose="02020603050405020304" pitchFamily="18" charset="0"/>
                <a:ea typeface="Calibri" panose="020F0502020204030204" pitchFamily="34" charset="0"/>
              </a:rPr>
              <a:t> і є </a:t>
            </a:r>
            <a:r>
              <a:rPr lang="ru-RU" sz="2000" dirty="0" err="1">
                <a:latin typeface="Times New Roman" panose="02020603050405020304" pitchFamily="18" charset="0"/>
                <a:ea typeface="Calibri" panose="020F0502020204030204" pitchFamily="34" charset="0"/>
              </a:rPr>
              <a:t>умови</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їх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подальшого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поширення</a:t>
            </a:r>
            <a:r>
              <a:rPr lang="ru-RU" sz="2000" dirty="0">
                <a:latin typeface="Times New Roman" panose="02020603050405020304" pitchFamily="18" charset="0"/>
                <a:ea typeface="Calibri" panose="020F0502020204030204" pitchFamily="34" charset="0"/>
              </a:rPr>
              <a:t>;</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виявлено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поодинокі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захворювання</a:t>
            </a:r>
            <a:r>
              <a:rPr lang="ru-RU" sz="2000" dirty="0">
                <a:latin typeface="Times New Roman" panose="02020603050405020304" pitchFamily="18" charset="0"/>
                <a:ea typeface="Calibri" panose="020F0502020204030204" pitchFamily="34" charset="0"/>
              </a:rPr>
              <a:t> ОНІ.</a:t>
            </a:r>
            <a:endParaRPr lang="uk-UA" sz="2000" dirty="0">
              <a:latin typeface="Times New Roman" panose="02020603050405020304" pitchFamily="18" charset="0"/>
              <a:ea typeface="Calibri" panose="020F0502020204030204" pitchFamily="34" charset="0"/>
            </a:endParaRPr>
          </a:p>
          <a:p>
            <a:pPr indent="450215" algn="just">
              <a:spcAft>
                <a:spcPts val="0"/>
              </a:spcAft>
            </a:pPr>
            <a:r>
              <a:rPr lang="ru-RU" sz="2000" i="1" dirty="0" err="1">
                <a:latin typeface="Times New Roman" panose="02020603050405020304" pitchFamily="18" charset="0"/>
                <a:ea typeface="Calibri" panose="020F0502020204030204" pitchFamily="34" charset="0"/>
              </a:rPr>
              <a:t>Неблагополучний</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санітарно-епідемічний</a:t>
            </a:r>
            <a:r>
              <a:rPr lang="ru-RU" sz="2000" dirty="0">
                <a:latin typeface="Times New Roman" panose="02020603050405020304" pitchFamily="18" charset="0"/>
                <a:ea typeface="Calibri" panose="020F0502020204030204" pitchFamily="34" charset="0"/>
              </a:rPr>
              <a:t> стан </a:t>
            </a:r>
            <a:r>
              <a:rPr lang="ru-RU" sz="2000" dirty="0" err="1">
                <a:latin typeface="Times New Roman" panose="02020603050405020304" pitchFamily="18" charset="0"/>
                <a:ea typeface="Calibri" panose="020F0502020204030204" pitchFamily="34" charset="0"/>
              </a:rPr>
              <a:t>частини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або</a:t>
            </a:r>
            <a:r>
              <a:rPr lang="ru-RU" sz="2000" dirty="0">
                <a:latin typeface="Times New Roman" panose="02020603050405020304" pitchFamily="18" charset="0"/>
                <a:ea typeface="Calibri" panose="020F0502020204030204" pitchFamily="34" charset="0"/>
              </a:rPr>
              <a:t> району </a:t>
            </a:r>
            <a:r>
              <a:rPr lang="ru-RU" sz="2000" dirty="0" err="1">
                <a:latin typeface="Times New Roman" panose="02020603050405020304" pitchFamily="18" charset="0"/>
                <a:ea typeface="Calibri" panose="020F0502020204030204" pitchFamily="34" charset="0"/>
              </a:rPr>
              <a:t>оголошуються</a:t>
            </a:r>
            <a:r>
              <a:rPr lang="ru-RU" sz="2000" dirty="0">
                <a:latin typeface="Times New Roman" panose="02020603050405020304" pitchFamily="18" charset="0"/>
                <a:ea typeface="Calibri" panose="020F0502020204030204" pitchFamily="34" charset="0"/>
              </a:rPr>
              <a:t> наказом </a:t>
            </a:r>
            <a:r>
              <a:rPr lang="ru-RU" sz="2000" dirty="0" err="1">
                <a:latin typeface="Times New Roman" panose="02020603050405020304" pitchFamily="18" charset="0"/>
                <a:ea typeface="Calibri" panose="020F0502020204030204" pitchFamily="34" charset="0"/>
              </a:rPr>
              <a:t>командуючого</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об'єднанням</a:t>
            </a:r>
            <a:r>
              <a:rPr lang="ru-RU" sz="2000" dirty="0">
                <a:latin typeface="Times New Roman" panose="02020603050405020304" pitchFamily="18" charset="0"/>
                <a:ea typeface="Calibri" panose="020F0502020204030204" pitchFamily="34" charset="0"/>
              </a:rPr>
              <a:t>. У </a:t>
            </a:r>
            <a:r>
              <a:rPr lang="ru-RU" sz="2000" dirty="0" err="1">
                <a:latin typeface="Times New Roman" panose="02020603050405020304" pitchFamily="18" charset="0"/>
                <a:ea typeface="Calibri" panose="020F0502020204030204" pitchFamily="34" charset="0"/>
              </a:rPr>
              <a:t>частині</a:t>
            </a:r>
            <a:r>
              <a:rPr lang="ru-RU" sz="2000" dirty="0">
                <a:latin typeface="Times New Roman" panose="02020603050405020304" pitchFamily="18" charset="0"/>
                <a:ea typeface="Calibri" panose="020F0502020204030204" pitchFamily="34" charset="0"/>
              </a:rPr>
              <a:t>, як правило, </a:t>
            </a:r>
            <a:r>
              <a:rPr lang="ru-RU" sz="2000" dirty="0" err="1">
                <a:latin typeface="Times New Roman" panose="02020603050405020304" pitchFamily="18" charset="0"/>
                <a:ea typeface="Calibri" panose="020F0502020204030204" pitchFamily="34" charset="0"/>
              </a:rPr>
              <a:t>встановлюється</a:t>
            </a:r>
            <a:r>
              <a:rPr lang="ru-RU" sz="2000" dirty="0">
                <a:latin typeface="Times New Roman" panose="02020603050405020304" pitchFamily="18" charset="0"/>
                <a:ea typeface="Calibri" panose="020F0502020204030204" pitchFamily="34" charset="0"/>
              </a:rPr>
              <a:t> </a:t>
            </a:r>
            <a:r>
              <a:rPr lang="ru-RU" sz="2000" i="1" dirty="0">
                <a:latin typeface="Times New Roman" panose="02020603050405020304" pitchFamily="18" charset="0"/>
                <a:ea typeface="Calibri" panose="020F0502020204030204" pitchFamily="34" charset="0"/>
              </a:rPr>
              <a:t>режим </a:t>
            </a:r>
            <a:r>
              <a:rPr lang="ru-RU" sz="2000" i="1" dirty="0" err="1">
                <a:latin typeface="Times New Roman" panose="02020603050405020304" pitchFamily="18" charset="0"/>
                <a:ea typeface="Calibri" panose="020F0502020204030204" pitchFamily="34" charset="0"/>
              </a:rPr>
              <a:t>обсервації</a:t>
            </a:r>
            <a:r>
              <a:rPr lang="ru-RU" sz="2000" i="1" dirty="0">
                <a:latin typeface="Times New Roman" panose="02020603050405020304" pitchFamily="18" charset="0"/>
                <a:ea typeface="Calibri" panose="020F0502020204030204" pitchFamily="34" charset="0"/>
              </a:rPr>
              <a:t>.</a:t>
            </a:r>
            <a:r>
              <a:rPr lang="ru-RU" sz="2000" dirty="0">
                <a:latin typeface="Times New Roman" panose="02020603050405020304" pitchFamily="18" charset="0"/>
                <a:ea typeface="Calibri" panose="020F0502020204030204" pitchFamily="34" charset="0"/>
              </a:rPr>
              <a:t> Для </a:t>
            </a:r>
            <a:r>
              <a:rPr lang="ru-RU" sz="2000" dirty="0" err="1">
                <a:latin typeface="Times New Roman" panose="02020603050405020304" pitchFamily="18" charset="0"/>
                <a:ea typeface="Calibri" panose="020F0502020204030204" pitchFamily="34" charset="0"/>
              </a:rPr>
              <a:t>проведення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протиепідемічних</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заходів</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залучаються</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протиепідемічні</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сили</a:t>
            </a:r>
            <a:r>
              <a:rPr lang="ru-RU" sz="2000" dirty="0">
                <a:latin typeface="Times New Roman" panose="02020603050405020304" pitchFamily="18" charset="0"/>
                <a:ea typeface="Calibri" panose="020F0502020204030204" pitchFamily="34" charset="0"/>
              </a:rPr>
              <a:t> </a:t>
            </a:r>
            <a:r>
              <a:rPr lang="ru-RU" sz="2000" dirty="0" err="1">
                <a:latin typeface="Times New Roman" panose="02020603050405020304" pitchFamily="18" charset="0"/>
                <a:ea typeface="Calibri" panose="020F0502020204030204" pitchFamily="34" charset="0"/>
              </a:rPr>
              <a:t>і</a:t>
            </a:r>
            <a:r>
              <a:rPr lang="ru-RU" sz="2000" dirty="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засоби</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військових</a:t>
            </a:r>
            <a:r>
              <a:rPr lang="ru-RU" sz="2000" dirty="0" smtClean="0">
                <a:latin typeface="Times New Roman" panose="02020603050405020304" pitchFamily="18" charset="0"/>
                <a:ea typeface="Calibri" panose="020F0502020204030204" pitchFamily="34" charset="0"/>
              </a:rPr>
              <a:t> </a:t>
            </a:r>
            <a:r>
              <a:rPr lang="ru-RU" sz="2000" dirty="0" err="1" smtClean="0">
                <a:latin typeface="Times New Roman" panose="02020603050405020304" pitchFamily="18" charset="0"/>
                <a:ea typeface="Calibri" panose="020F0502020204030204" pitchFamily="34" charset="0"/>
              </a:rPr>
              <a:t>угрупувань</a:t>
            </a:r>
            <a:r>
              <a:rPr lang="ru-RU" sz="2000" dirty="0" smtClean="0">
                <a:latin typeface="Times New Roman" panose="02020603050405020304" pitchFamily="18" charset="0"/>
                <a:ea typeface="Calibri" panose="020F0502020204030204" pitchFamily="34" charset="0"/>
              </a:rPr>
              <a:t>.</a:t>
            </a:r>
            <a:endParaRPr lang="uk-UA"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159500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76672"/>
            <a:ext cx="7704856" cy="5355312"/>
          </a:xfrm>
          <a:prstGeom prst="rect">
            <a:avLst/>
          </a:prstGeom>
          <a:solidFill>
            <a:srgbClr val="66FF66"/>
          </a:solidFill>
        </p:spPr>
        <p:txBody>
          <a:bodyPr wrap="square">
            <a:spAutoFit/>
          </a:bodyPr>
          <a:lstStyle/>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стан </a:t>
            </a:r>
            <a:r>
              <a:rPr lang="ru-RU" dirty="0" err="1">
                <a:solidFill>
                  <a:srgbClr val="FF0000"/>
                </a:solidFill>
                <a:latin typeface="Times New Roman" panose="02020603050405020304" pitchFamily="18" charset="0"/>
                <a:ea typeface="Calibri" panose="020F0502020204030204" pitchFamily="34" charset="0"/>
              </a:rPr>
              <a:t>частини</a:t>
            </a:r>
            <a:r>
              <a:rPr lang="ru-RU" dirty="0">
                <a:solidFill>
                  <a:srgbClr val="FF0000"/>
                </a:solidFill>
                <a:latin typeface="Times New Roman" panose="02020603050405020304" pitchFamily="18" charset="0"/>
                <a:ea typeface="Calibri" panose="020F0502020204030204" pitchFamily="34" charset="0"/>
              </a:rPr>
              <a:t> </a:t>
            </a:r>
            <a:r>
              <a:rPr lang="ru-RU"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наростає</a:t>
            </a:r>
            <a:r>
              <a:rPr lang="ru-RU" dirty="0">
                <a:latin typeface="Times New Roman" panose="02020603050405020304" pitchFamily="18" charset="0"/>
                <a:ea typeface="Calibri" panose="020F0502020204030204" pitchFamily="34" charset="0"/>
              </a:rPr>
              <a:t> число </a:t>
            </a:r>
            <a:r>
              <a:rPr lang="ru-RU" dirty="0" err="1">
                <a:latin typeface="Times New Roman" panose="02020603050405020304" pitchFamily="18" charset="0"/>
                <a:ea typeface="Calibri" panose="020F0502020204030204" pitchFamily="34" charset="0"/>
              </a:rPr>
              <a:t>інфекційних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хворих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особового</a:t>
            </a:r>
            <a:r>
              <a:rPr lang="ru-RU" dirty="0">
                <a:latin typeface="Times New Roman" panose="02020603050405020304" pitchFamily="18" charset="0"/>
                <a:ea typeface="Calibri" panose="020F0502020204030204" pitchFamily="34" charset="0"/>
              </a:rPr>
              <a:t> складу в короткий </a:t>
            </a:r>
            <a:r>
              <a:rPr lang="ru-RU" dirty="0" err="1">
                <a:latin typeface="Times New Roman" panose="02020603050405020304" pitchFamily="18" charset="0"/>
                <a:ea typeface="Calibri" panose="020F0502020204030204" pitchFamily="34" charset="0"/>
              </a:rPr>
              <a:t>термін</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що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призводить</a:t>
            </a:r>
            <a:r>
              <a:rPr lang="ru-RU" dirty="0">
                <a:latin typeface="Times New Roman" panose="02020603050405020304" pitchFamily="18" charset="0"/>
                <a:ea typeface="Calibri" panose="020F0502020204030204" pitchFamily="34" charset="0"/>
              </a:rPr>
              <a:t> до </a:t>
            </a:r>
            <a:r>
              <a:rPr lang="ru-RU" dirty="0" err="1">
                <a:latin typeface="Times New Roman" panose="02020603050405020304" pitchFamily="18" charset="0"/>
                <a:ea typeface="Calibri" panose="020F0502020204030204" pitchFamily="34" charset="0"/>
              </a:rPr>
              <a:t>втрати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боєздатності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реєструються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повторні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випадки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захворювань</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встановлено</a:t>
            </a:r>
            <a:r>
              <a:rPr lang="ru-RU" dirty="0">
                <a:latin typeface="Times New Roman" panose="02020603050405020304" pitchFamily="18" charset="0"/>
                <a:ea typeface="Calibri" panose="020F0502020204030204" pitchFamily="34" charset="0"/>
              </a:rPr>
              <a:t> факт </a:t>
            </a:r>
            <a:r>
              <a:rPr lang="ru-RU" dirty="0" err="1">
                <a:latin typeface="Times New Roman" panose="02020603050405020304" pitchFamily="18" charset="0"/>
                <a:ea typeface="Calibri" panose="020F0502020204030204" pitchFamily="34" charset="0"/>
              </a:rPr>
              <a:t>застосування</a:t>
            </a:r>
            <a:r>
              <a:rPr lang="ru-RU" dirty="0">
                <a:latin typeface="Times New Roman" panose="02020603050405020304" pitchFamily="18" charset="0"/>
                <a:ea typeface="Calibri" panose="020F0502020204030204" pitchFamily="34" charset="0"/>
              </a:rPr>
              <a:t> противником по </a:t>
            </a:r>
            <a:r>
              <a:rPr lang="ru-RU" dirty="0" err="1">
                <a:latin typeface="Times New Roman" panose="02020603050405020304" pitchFamily="18" charset="0"/>
                <a:ea typeface="Calibri" panose="020F0502020204030204" pitchFamily="34" charset="0"/>
              </a:rPr>
              <a:t>військовій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у </a:t>
            </a:r>
            <a:r>
              <a:rPr lang="ru-RU" dirty="0" err="1">
                <a:latin typeface="Times New Roman" panose="02020603050405020304" pitchFamily="18" charset="0"/>
                <a:ea typeface="Calibri" panose="020F0502020204030204" pitchFamily="34" charset="0"/>
              </a:rPr>
              <a:t>вигляді</a:t>
            </a:r>
            <a:r>
              <a:rPr lang="ru-RU" dirty="0">
                <a:latin typeface="Times New Roman" panose="02020603050405020304" pitchFamily="18" charset="0"/>
                <a:ea typeface="Calibri" panose="020F0502020204030204" pitchFamily="34" charset="0"/>
              </a:rPr>
              <a:t> рецептур </a:t>
            </a:r>
            <a:r>
              <a:rPr lang="ru-RU" dirty="0" err="1">
                <a:latin typeface="Times New Roman" panose="02020603050405020304" pitchFamily="18" charset="0"/>
                <a:ea typeface="Calibri" panose="020F0502020204030204" pitchFamily="34" charset="0"/>
              </a:rPr>
              <a:t>збудників</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solidFill>
                  <a:srgbClr val="FF0000"/>
                </a:solidFill>
                <a:latin typeface="Times New Roman" panose="02020603050405020304" pitchFamily="18" charset="0"/>
                <a:ea typeface="Calibri" panose="020F0502020204030204" pitchFamily="34" charset="0"/>
              </a:rPr>
              <a:t>Санітарно-епідемічний</a:t>
            </a:r>
            <a:r>
              <a:rPr lang="ru-RU" dirty="0">
                <a:solidFill>
                  <a:srgbClr val="FF0000"/>
                </a:solidFill>
                <a:latin typeface="Times New Roman" panose="02020603050405020304" pitchFamily="18" charset="0"/>
                <a:ea typeface="Calibri" panose="020F0502020204030204" pitchFamily="34" charset="0"/>
              </a:rPr>
              <a:t> </a:t>
            </a:r>
            <a:r>
              <a:rPr lang="ru-RU" i="1" dirty="0">
                <a:solidFill>
                  <a:srgbClr val="FF0000"/>
                </a:solidFill>
                <a:latin typeface="Times New Roman" panose="02020603050405020304" pitchFamily="18" charset="0"/>
                <a:ea typeface="Calibri" panose="020F0502020204030204" pitchFamily="34" charset="0"/>
              </a:rPr>
              <a:t>стан району </a:t>
            </a:r>
            <a:r>
              <a:rPr lang="ru-RU" i="1" dirty="0" err="1">
                <a:solidFill>
                  <a:srgbClr val="FF0000"/>
                </a:solidFill>
                <a:latin typeface="Times New Roman" panose="02020603050405020304" pitchFamily="18" charset="0"/>
                <a:ea typeface="Calibri" panose="020F0502020204030204" pitchFamily="34" charset="0"/>
              </a:rPr>
              <a:t>дій</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розташування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частини</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вважається</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надзвичайним</a:t>
            </a:r>
            <a:r>
              <a:rPr lang="ru-RU" i="1" dirty="0">
                <a:solidFill>
                  <a:srgbClr val="FF0000"/>
                </a:solidFill>
                <a:latin typeface="Times New Roman" panose="02020603050405020304" pitchFamily="18" charset="0"/>
                <a:ea typeface="Calibri" panose="020F0502020204030204" pitchFamily="34" charset="0"/>
              </a:rPr>
              <a:t>, </a:t>
            </a:r>
            <a:r>
              <a:rPr lang="ru-RU" i="1" dirty="0" err="1">
                <a:solidFill>
                  <a:srgbClr val="FF0000"/>
                </a:solidFill>
                <a:latin typeface="Times New Roman" panose="02020603050405020304" pitchFamily="18" charset="0"/>
                <a:ea typeface="Calibri" panose="020F0502020204030204" pitchFamily="34" charset="0"/>
              </a:rPr>
              <a:t>якщо</a:t>
            </a:r>
            <a:r>
              <a:rPr lang="ru-RU" i="1" dirty="0">
                <a:solidFill>
                  <a:srgbClr val="FF0000"/>
                </a:solidFill>
                <a:latin typeface="Times New Roman" panose="02020603050405020304" pitchFamily="18" charset="0"/>
                <a:ea typeface="Calibri" panose="020F0502020204030204" pitchFamily="34" charset="0"/>
              </a:rPr>
              <a:t>:</a:t>
            </a:r>
            <a:endParaRPr lang="uk-UA" sz="1400" dirty="0">
              <a:solidFill>
                <a:srgbClr val="FF0000"/>
              </a:solidFill>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місцевого</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 є </a:t>
            </a:r>
            <a:r>
              <a:rPr lang="ru-RU" dirty="0" err="1">
                <a:latin typeface="Times New Roman" panose="02020603050405020304" pitchFamily="18" charset="0"/>
                <a:ea typeface="Calibri" panose="020F0502020204030204" pitchFamily="34" charset="0"/>
              </a:rPr>
              <a:t>групові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ОНІ </a:t>
            </a:r>
            <a:r>
              <a:rPr lang="ru-RU" dirty="0" err="1">
                <a:latin typeface="Times New Roman" panose="02020603050405020304" pitchFamily="18" charset="0"/>
                <a:ea typeface="Calibri" panose="020F0502020204030204" pitchFamily="34" charset="0"/>
              </a:rPr>
              <a:t>або</a:t>
            </a:r>
            <a:r>
              <a:rPr lang="ru-RU" dirty="0">
                <a:latin typeface="Times New Roman" panose="02020603050405020304" pitchFamily="18" charset="0"/>
                <a:ea typeface="Calibri" panose="020F0502020204030204" pitchFamily="34" charset="0"/>
              </a:rPr>
              <a:t> широко </a:t>
            </a:r>
            <a:r>
              <a:rPr lang="ru-RU" dirty="0" err="1">
                <a:latin typeface="Times New Roman" panose="02020603050405020304" pitchFamily="18" charset="0"/>
                <a:ea typeface="Calibri" panose="020F0502020204030204" pitchFamily="34" charset="0"/>
              </a:rPr>
              <a:t>поширені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інші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небезпечні</a:t>
            </a:r>
            <a:r>
              <a:rPr lang="ru-RU" dirty="0">
                <a:latin typeface="Times New Roman" panose="02020603050405020304" pitchFamily="18" charset="0"/>
                <a:ea typeface="Calibri" panose="020F0502020204030204" pitchFamily="34" charset="0"/>
              </a:rPr>
              <a:t> для </a:t>
            </a:r>
            <a:r>
              <a:rPr lang="ru-RU" dirty="0" err="1">
                <a:latin typeface="Times New Roman" panose="02020603050405020304" pitchFamily="18" charset="0"/>
                <a:ea typeface="Calibri" panose="020F0502020204030204" pitchFamily="34" charset="0"/>
              </a:rPr>
              <a:t>військ</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інфекційні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по району </a:t>
            </a:r>
            <a:r>
              <a:rPr lang="ru-RU" dirty="0" err="1">
                <a:latin typeface="Times New Roman" panose="02020603050405020304" pitchFamily="18" charset="0"/>
                <a:ea typeface="Calibri" panose="020F0502020204030204" pitchFamily="34" charset="0"/>
              </a:rPr>
              <a:t>дій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розташування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якості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біологічної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зброї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застосовані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збудники</a:t>
            </a:r>
            <a:r>
              <a:rPr lang="ru-RU" dirty="0">
                <a:latin typeface="Times New Roman" panose="02020603050405020304" pitchFamily="18" charset="0"/>
                <a:ea typeface="Calibri" panose="020F0502020204030204" pitchFamily="34" charset="0"/>
              </a:rPr>
              <a:t> ОНІ;</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активізувалися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природні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вогнища</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чуми</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з'явилися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захворювання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цією</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інфекцією</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серед</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населення</a:t>
            </a:r>
            <a:r>
              <a:rPr lang="ru-RU" dirty="0">
                <a:latin typeface="Times New Roman" panose="02020603050405020304" pitchFamily="18" charset="0"/>
                <a:ea typeface="Calibri" panose="020F0502020204030204" pitchFamily="34" charset="0"/>
              </a:rPr>
              <a:t>.</a:t>
            </a:r>
            <a:endParaRPr lang="uk-UA" sz="1400" dirty="0">
              <a:latin typeface="Times New Roman" panose="02020603050405020304" pitchFamily="18" charset="0"/>
              <a:ea typeface="Calibri" panose="020F0502020204030204" pitchFamily="34" charset="0"/>
            </a:endParaRPr>
          </a:p>
          <a:p>
            <a:pPr indent="450215" algn="just">
              <a:spcAft>
                <a:spcPts val="0"/>
              </a:spcAft>
            </a:pPr>
            <a:r>
              <a:rPr lang="ru-RU" dirty="0" err="1">
                <a:latin typeface="Times New Roman" panose="02020603050405020304" pitchFamily="18" charset="0"/>
                <a:ea typeface="Calibri" panose="020F0502020204030204" pitchFamily="34" charset="0"/>
              </a:rPr>
              <a:t>Надзвичайний</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санітарно-епідемічний</a:t>
            </a:r>
            <a:r>
              <a:rPr lang="ru-RU" dirty="0">
                <a:latin typeface="Times New Roman" panose="02020603050405020304" pitchFamily="18" charset="0"/>
                <a:ea typeface="Calibri" panose="020F0502020204030204" pitchFamily="34" charset="0"/>
              </a:rPr>
              <a:t> стан </a:t>
            </a:r>
            <a:r>
              <a:rPr lang="ru-RU" dirty="0" err="1">
                <a:latin typeface="Times New Roman" panose="02020603050405020304" pitchFamily="18" charset="0"/>
                <a:ea typeface="Calibri" panose="020F0502020204030204" pitchFamily="34" charset="0"/>
              </a:rPr>
              <a:t>частини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оголошується</a:t>
            </a:r>
            <a:r>
              <a:rPr lang="ru-RU" dirty="0">
                <a:latin typeface="Times New Roman" panose="02020603050405020304" pitchFamily="18" charset="0"/>
                <a:ea typeface="Calibri" panose="020F0502020204030204" pitchFamily="34" charset="0"/>
              </a:rPr>
              <a:t> </a:t>
            </a:r>
            <a:r>
              <a:rPr lang="ru-RU" smtClean="0">
                <a:latin typeface="Times New Roman" panose="02020603050405020304" pitchFamily="18" charset="0"/>
                <a:ea typeface="Calibri" panose="020F0502020204030204" pitchFamily="34" charset="0"/>
              </a:rPr>
              <a:t>наказом начальником ГШ ЗСУ. </a:t>
            </a:r>
            <a:r>
              <a:rPr lang="ru-RU" dirty="0">
                <a:latin typeface="Times New Roman" panose="02020603050405020304" pitchFamily="18" charset="0"/>
                <a:ea typeface="Calibri" panose="020F0502020204030204" pitchFamily="34" charset="0"/>
              </a:rPr>
              <a:t>У </a:t>
            </a:r>
            <a:r>
              <a:rPr lang="ru-RU" dirty="0" err="1">
                <a:latin typeface="Times New Roman" panose="02020603050405020304" pitchFamily="18" charset="0"/>
                <a:ea typeface="Calibri" panose="020F0502020204030204" pitchFamily="34" charset="0"/>
              </a:rPr>
              <a:t>частині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встановлюється</a:t>
            </a:r>
            <a:r>
              <a:rPr lang="ru-RU" dirty="0">
                <a:latin typeface="Times New Roman" panose="02020603050405020304" pitchFamily="18" charset="0"/>
                <a:ea typeface="Calibri" panose="020F0502020204030204" pitchFamily="34" charset="0"/>
              </a:rPr>
              <a:t> карантин. Для </a:t>
            </a:r>
            <a:r>
              <a:rPr lang="ru-RU" dirty="0" err="1">
                <a:latin typeface="Times New Roman" panose="02020603050405020304" pitchFamily="18" charset="0"/>
                <a:ea typeface="Calibri" panose="020F0502020204030204" pitchFamily="34" charset="0"/>
              </a:rPr>
              <a:t>проведення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протиепідемічних</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заходів</a:t>
            </a:r>
            <a:r>
              <a:rPr lang="ru-RU" dirty="0">
                <a:latin typeface="Times New Roman" panose="02020603050405020304" pitchFamily="18" charset="0"/>
                <a:ea typeface="Calibri" panose="020F0502020204030204" pitchFamily="34" charset="0"/>
              </a:rPr>
              <a:t> начальником </a:t>
            </a:r>
            <a:r>
              <a:rPr lang="ru-RU" dirty="0" err="1">
                <a:latin typeface="Times New Roman" panose="02020603050405020304" pitchFamily="18" charset="0"/>
                <a:ea typeface="Calibri" panose="020F0502020204030204" pitchFamily="34" charset="0"/>
              </a:rPr>
              <a:t>медичної</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служби</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об'єднання</a:t>
            </a:r>
            <a:r>
              <a:rPr lang="ru-RU" dirty="0">
                <a:latin typeface="Times New Roman" panose="02020603050405020304" pitchFamily="18" charset="0"/>
                <a:ea typeface="Calibri" panose="020F0502020204030204" pitchFamily="34" charset="0"/>
              </a:rPr>
              <a:t> в </a:t>
            </a:r>
            <a:r>
              <a:rPr lang="ru-RU" dirty="0" err="1">
                <a:latin typeface="Times New Roman" panose="02020603050405020304" pitchFamily="18" charset="0"/>
                <a:ea typeface="Calibri" panose="020F0502020204030204" pitchFamily="34" charset="0"/>
              </a:rPr>
              <a:t>частину</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направляються</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необхідні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протиепідемічні</a:t>
            </a:r>
            <a:r>
              <a:rPr lang="ru-RU" dirty="0">
                <a:latin typeface="Times New Roman" panose="02020603050405020304" pitchFamily="18" charset="0"/>
                <a:ea typeface="Calibri" panose="020F0502020204030204" pitchFamily="34" charset="0"/>
              </a:rPr>
              <a:t> </a:t>
            </a:r>
            <a:r>
              <a:rPr lang="ru-RU" dirty="0" err="1">
                <a:latin typeface="Times New Roman" panose="02020603050405020304" pitchFamily="18" charset="0"/>
                <a:ea typeface="Calibri" panose="020F0502020204030204" pitchFamily="34" charset="0"/>
              </a:rPr>
              <a:t>сили</a:t>
            </a:r>
            <a:r>
              <a:rPr lang="ru-RU" dirty="0">
                <a:latin typeface="Times New Roman" panose="02020603050405020304" pitchFamily="18" charset="0"/>
                <a:ea typeface="Calibri" panose="020F0502020204030204" pitchFamily="34" charset="0"/>
              </a:rPr>
              <a:t> і </a:t>
            </a:r>
            <a:r>
              <a:rPr lang="ru-RU" dirty="0" err="1">
                <a:latin typeface="Times New Roman" panose="02020603050405020304" pitchFamily="18" charset="0"/>
                <a:ea typeface="Calibri" panose="020F0502020204030204" pitchFamily="34" charset="0"/>
              </a:rPr>
              <a:t>засоби</a:t>
            </a:r>
            <a:r>
              <a:rPr lang="ru-RU" dirty="0">
                <a:latin typeface="Times New Roman" panose="02020603050405020304" pitchFamily="18" charset="0"/>
                <a:ea typeface="Calibri" panose="020F0502020204030204" pitchFamily="34" charset="0"/>
              </a:rPr>
              <a:t>.</a:t>
            </a:r>
            <a:endParaRPr lang="uk-UA"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895862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204864"/>
            <a:ext cx="7848872" cy="1938992"/>
          </a:xfrm>
          <a:prstGeom prst="rect">
            <a:avLst/>
          </a:prstGeom>
          <a:solidFill>
            <a:srgbClr val="FFFF00"/>
          </a:solidFill>
        </p:spPr>
        <p:txBody>
          <a:bodyPr wrap="square">
            <a:spAutoFit/>
          </a:bodyPr>
          <a:lstStyle/>
          <a:p>
            <a:pPr indent="450215" algn="just">
              <a:spcAft>
                <a:spcPts val="0"/>
              </a:spcAft>
            </a:pPr>
            <a:endParaRPr lang="uk-UA" sz="4000" dirty="0" smtClean="0">
              <a:solidFill>
                <a:srgbClr val="0070C0"/>
              </a:solidFill>
              <a:latin typeface="Times New Roman" panose="02020603050405020304" pitchFamily="18" charset="0"/>
              <a:ea typeface="Calibri" panose="020F0502020204030204" pitchFamily="34" charset="0"/>
            </a:endParaRPr>
          </a:p>
          <a:p>
            <a:pPr indent="450215" algn="just">
              <a:spcAft>
                <a:spcPts val="0"/>
              </a:spcAft>
            </a:pPr>
            <a:r>
              <a:rPr lang="uk-UA" sz="4000" dirty="0" smtClean="0">
                <a:solidFill>
                  <a:srgbClr val="0070C0"/>
                </a:solidFill>
                <a:latin typeface="Times New Roman" panose="02020603050405020304" pitchFamily="18" charset="0"/>
                <a:ea typeface="Calibri" panose="020F0502020204030204" pitchFamily="34" charset="0"/>
              </a:rPr>
              <a:t>ДЯКУЮ ЗА УВАГУ!</a:t>
            </a:r>
          </a:p>
          <a:p>
            <a:pPr indent="450215" algn="just">
              <a:spcAft>
                <a:spcPts val="0"/>
              </a:spcAft>
            </a:pPr>
            <a:endParaRPr lang="uk-UA" sz="4000" dirty="0">
              <a:solidFill>
                <a:srgbClr val="0070C0"/>
              </a:solidFill>
              <a:effectLst/>
              <a:latin typeface="Times New Roman" panose="02020603050405020304" pitchFamily="18" charset="0"/>
              <a:ea typeface="Calibri" panose="020F0502020204030204" pitchFamily="34" charset="0"/>
            </a:endParaRPr>
          </a:p>
        </p:txBody>
      </p:sp>
    </p:spTree>
    <p:extLst>
      <p:ext uri="{BB962C8B-B14F-4D97-AF65-F5344CB8AC3E}">
        <p14:creationId xmlns="" xmlns:p14="http://schemas.microsoft.com/office/powerpoint/2010/main" val="9908604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741</TotalTime>
  <Words>4446</Words>
  <Application>Microsoft Office PowerPoint</Application>
  <PresentationFormat>Екран (4:3)</PresentationFormat>
  <Paragraphs>208</Paragraphs>
  <Slides>37</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37</vt:i4>
      </vt:variant>
    </vt:vector>
  </HeadingPairs>
  <TitlesOfParts>
    <vt:vector size="38" baseType="lpstr">
      <vt:lpstr>Изящная</vt:lpstr>
      <vt:lpstr>Слайд 1</vt:lpstr>
      <vt:lpstr>Військова епідеміологія: визначення та завдання </vt:lpstr>
      <vt:lpstr>Слайд 3</vt:lpstr>
      <vt:lpstr>Протиепідемічні заходи у Збройних Силах України. </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Епідеміологічна діагностика в системі протиепідемічних заходів </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Військова епідеміологія: визначення та завдання </dc:title>
  <dc:creator>Басюк Володимир Степанович</dc:creator>
  <cp:lastModifiedBy>e250859poe</cp:lastModifiedBy>
  <cp:revision>67</cp:revision>
  <dcterms:created xsi:type="dcterms:W3CDTF">2019-09-09T07:50:03Z</dcterms:created>
  <dcterms:modified xsi:type="dcterms:W3CDTF">2026-06-22T10:47:12Z</dcterms:modified>
</cp:coreProperties>
</file>