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92" r:id="rId2"/>
    <p:sldId id="293" r:id="rId3"/>
    <p:sldId id="25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4"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66FF66"/>
    <a:srgbClr val="99CCFF"/>
    <a:srgbClr val="FFFF66"/>
    <a:srgbClr val="FFCC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33FF68-44B1-4C4F-8908-839077A86433}" type="datetimeFigureOut">
              <a:rPr lang="uk-UA" smtClean="0"/>
              <a:pPr/>
              <a:t>23.06.2026</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0F860E-1734-4B96-BA48-4D9C9CA982BE}" type="slidenum">
              <a:rPr lang="uk-UA" smtClean="0"/>
              <a:pPr/>
              <a:t>‹№›</a:t>
            </a:fld>
            <a:endParaRPr lang="uk-UA"/>
          </a:p>
        </p:txBody>
      </p:sp>
    </p:spTree>
    <p:extLst>
      <p:ext uri="{BB962C8B-B14F-4D97-AF65-F5344CB8AC3E}">
        <p14:creationId xmlns="" xmlns:p14="http://schemas.microsoft.com/office/powerpoint/2010/main" val="577451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189418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1979293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3392595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2861316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169934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3315326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2555693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201053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4027182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1322444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121597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3577680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3286605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1973382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39271024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55E505B-5B75-4A07-BFAD-CCECBD46FE34}" type="datetimeFigureOut">
              <a:rPr lang="uk-UA" smtClean="0"/>
              <a:pPr/>
              <a:t>23.06.2026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4180701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5E505B-5B75-4A07-BFAD-CCECBD46FE34}" type="datetimeFigureOut">
              <a:rPr lang="uk-UA" smtClean="0"/>
              <a:pPr/>
              <a:t>23.06.2026</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818A69A-8C7B-4C37-86A5-3147685C947E}" type="slidenum">
              <a:rPr lang="uk-UA" smtClean="0"/>
              <a:pPr/>
              <a:t>‹№›</a:t>
            </a:fld>
            <a:endParaRPr lang="uk-UA"/>
          </a:p>
        </p:txBody>
      </p:sp>
    </p:spTree>
    <p:extLst>
      <p:ext uri="{BB962C8B-B14F-4D97-AF65-F5344CB8AC3E}">
        <p14:creationId xmlns="" xmlns:p14="http://schemas.microsoft.com/office/powerpoint/2010/main" val="34737089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10733648" cy="2208628"/>
          </a:xfrm>
          <a:solidFill>
            <a:srgbClr val="99CCFF"/>
          </a:solidFill>
        </p:spPr>
        <p:txBody>
          <a:bodyPr>
            <a:normAutofit/>
          </a:bodyPr>
          <a:lstStyle/>
          <a:p>
            <a:pPr algn="ctr">
              <a:lnSpc>
                <a:spcPct val="150000"/>
              </a:lnSpc>
            </a:pPr>
            <a:r>
              <a:rPr lang="ru-RU" altLang="ru-RU" sz="2000" b="1" dirty="0" smtClean="0">
                <a:solidFill>
                  <a:srgbClr val="FF0000"/>
                </a:solidFill>
                <a:latin typeface="Times New Roman" pitchFamily="18" charset="0"/>
                <a:cs typeface="Times New Roman" pitchFamily="18" charset="0"/>
              </a:rPr>
              <a:t/>
            </a:r>
            <a:br>
              <a:rPr lang="ru-RU" altLang="ru-RU" sz="2000" b="1" dirty="0" smtClean="0">
                <a:solidFill>
                  <a:srgbClr val="FF0000"/>
                </a:solidFill>
                <a:latin typeface="Times New Roman" pitchFamily="18" charset="0"/>
                <a:cs typeface="Times New Roman" pitchFamily="18" charset="0"/>
              </a:rPr>
            </a:br>
            <a:r>
              <a:rPr lang="ru-RU" altLang="ru-RU" sz="2000" b="1" dirty="0" smtClean="0">
                <a:solidFill>
                  <a:srgbClr val="C00000"/>
                </a:solidFill>
                <a:latin typeface="Times New Roman" pitchFamily="18" charset="0"/>
                <a:cs typeface="Times New Roman" pitchFamily="18" charset="0"/>
              </a:rPr>
              <a:t>ОДЕСЬКИЙ НАЦІОНАЛЬНИЙ МЕДИЧНИЙ УНІВЕРСИТЕТ</a:t>
            </a:r>
            <a:r>
              <a:rPr lang="ru-RU" altLang="ru-RU" b="1" dirty="0" smtClean="0">
                <a:solidFill>
                  <a:srgbClr val="C00000"/>
                </a:solidFill>
                <a:latin typeface="Times New Roman" pitchFamily="18" charset="0"/>
                <a:cs typeface="Times New Roman" pitchFamily="18" charset="0"/>
              </a:rPr>
              <a:t/>
            </a:r>
            <a:br>
              <a:rPr lang="ru-RU" altLang="ru-RU" b="1" dirty="0" smtClean="0">
                <a:solidFill>
                  <a:srgbClr val="C00000"/>
                </a:solidFill>
                <a:latin typeface="Times New Roman" pitchFamily="18" charset="0"/>
                <a:cs typeface="Times New Roman" pitchFamily="18" charset="0"/>
              </a:rPr>
            </a:br>
            <a:r>
              <a:rPr lang="uk-UA" altLang="ru-RU" sz="1800" b="1" dirty="0" smtClean="0">
                <a:solidFill>
                  <a:srgbClr val="C00000"/>
                </a:solidFill>
                <a:latin typeface="Times New Roman" pitchFamily="18" charset="0"/>
                <a:cs typeface="Times New Roman" pitchFamily="18" charset="0"/>
              </a:rPr>
              <a:t>КАФЕДРА МЕДИЦИНИ КАТАСТРОФ  ТА  ВІЙСЬКОВОЇ МЕДИЦИНИ</a:t>
            </a:r>
            <a:endParaRPr lang="ru-RU" sz="2800" dirty="0">
              <a:solidFill>
                <a:srgbClr val="C00000"/>
              </a:solidFill>
            </a:endParaRPr>
          </a:p>
        </p:txBody>
      </p:sp>
      <p:sp>
        <p:nvSpPr>
          <p:cNvPr id="3" name="Содержимое 2"/>
          <p:cNvSpPr>
            <a:spLocks noGrp="1"/>
          </p:cNvSpPr>
          <p:nvPr>
            <p:ph idx="1"/>
          </p:nvPr>
        </p:nvSpPr>
        <p:spPr>
          <a:xfrm>
            <a:off x="0" y="2160589"/>
            <a:ext cx="10789920" cy="4697411"/>
          </a:xfrm>
          <a:solidFill>
            <a:srgbClr val="FFFF66"/>
          </a:solidFill>
        </p:spPr>
        <p:txBody>
          <a:bodyPr>
            <a:normAutofit fontScale="25000" lnSpcReduction="20000"/>
          </a:bodyPr>
          <a:lstStyle/>
          <a:p>
            <a:pPr indent="457200" algn="ctr" eaLnBrk="0" hangingPunct="0">
              <a:spcBef>
                <a:spcPts val="1200"/>
              </a:spcBef>
              <a:buNone/>
            </a:pPr>
            <a:r>
              <a:rPr lang="uk-UA" altLang="ru-RU" sz="9600" b="1" dirty="0" smtClean="0">
                <a:solidFill>
                  <a:srgbClr val="0070C0"/>
                </a:solidFill>
                <a:latin typeface="Times New Roman" pitchFamily="18" charset="0"/>
              </a:rPr>
              <a:t>Навчальна </a:t>
            </a:r>
            <a:r>
              <a:rPr lang="uk-UA" altLang="ru-RU" sz="9600" b="1" dirty="0">
                <a:solidFill>
                  <a:srgbClr val="0070C0"/>
                </a:solidFill>
                <a:latin typeface="Times New Roman" pitchFamily="18" charset="0"/>
              </a:rPr>
              <a:t>дисципліна </a:t>
            </a:r>
            <a:endParaRPr lang="uk-UA" altLang="ru-RU" sz="9600" b="1" dirty="0" smtClean="0">
              <a:solidFill>
                <a:srgbClr val="0070C0"/>
              </a:solidFill>
              <a:latin typeface="Times New Roman" pitchFamily="18" charset="0"/>
            </a:endParaRPr>
          </a:p>
          <a:p>
            <a:pPr indent="457200" algn="ctr" eaLnBrk="0" hangingPunct="0">
              <a:spcBef>
                <a:spcPts val="1200"/>
              </a:spcBef>
              <a:buNone/>
            </a:pPr>
            <a:r>
              <a:rPr lang="uk-UA" sz="9600" b="1" dirty="0" smtClean="0">
                <a:solidFill>
                  <a:srgbClr val="0070C0"/>
                </a:solidFill>
                <a:latin typeface="Times New Roman" pitchFamily="18" charset="0"/>
              </a:rPr>
              <a:t>«</a:t>
            </a:r>
            <a:r>
              <a:rPr lang="uk-UA" sz="9600" b="1" dirty="0">
                <a:solidFill>
                  <a:srgbClr val="0070C0"/>
                </a:solidFill>
                <a:latin typeface="Times New Roman" pitchFamily="18" charset="0"/>
              </a:rPr>
              <a:t>Підготовка офіцерів запасу в галузі знань "охорона здоров'я" </a:t>
            </a:r>
          </a:p>
          <a:p>
            <a:pPr indent="457200" algn="ctr" eaLnBrk="0" hangingPunct="0">
              <a:spcBef>
                <a:spcPts val="1200"/>
              </a:spcBef>
              <a:buNone/>
            </a:pPr>
            <a:r>
              <a:rPr lang="uk-UA" altLang="ru-RU" sz="9600" b="1" dirty="0" smtClean="0">
                <a:solidFill>
                  <a:srgbClr val="0070C0"/>
                </a:solidFill>
                <a:latin typeface="Times New Roman" pitchFamily="18" charset="0"/>
                <a:cs typeface="Times New Roman" pitchFamily="18" charset="0"/>
              </a:rPr>
              <a:t>Змістовий </a:t>
            </a:r>
            <a:r>
              <a:rPr lang="uk-UA" altLang="ru-RU" sz="9600" b="1" dirty="0">
                <a:solidFill>
                  <a:srgbClr val="0070C0"/>
                </a:solidFill>
                <a:latin typeface="Times New Roman" pitchFamily="18" charset="0"/>
                <a:cs typeface="Times New Roman" pitchFamily="18" charset="0"/>
              </a:rPr>
              <a:t>модуль «</a:t>
            </a:r>
            <a:r>
              <a:rPr lang="uk-UA" sz="9600" b="1" dirty="0" smtClean="0">
                <a:solidFill>
                  <a:srgbClr val="0070C0"/>
                </a:solidFill>
                <a:latin typeface="Times New Roman" pitchFamily="18" charset="0"/>
                <a:cs typeface="Times New Roman" pitchFamily="18" charset="0"/>
              </a:rPr>
              <a:t>ВІЙСЬКОВА ТЕРАПІЯ</a:t>
            </a:r>
            <a:r>
              <a:rPr lang="uk-UA" altLang="ru-RU" sz="9600" b="1" dirty="0" smtClean="0">
                <a:solidFill>
                  <a:srgbClr val="0070C0"/>
                </a:solidFill>
                <a:latin typeface="Times New Roman" pitchFamily="18" charset="0"/>
                <a:cs typeface="Times New Roman" pitchFamily="18" charset="0"/>
              </a:rPr>
              <a:t>» </a:t>
            </a:r>
            <a:endParaRPr lang="ru-RU" altLang="ru-RU" sz="9600" b="1" dirty="0" smtClean="0">
              <a:solidFill>
                <a:srgbClr val="0070C0"/>
              </a:solidFill>
              <a:latin typeface="Times New Roman" pitchFamily="18" charset="0"/>
              <a:cs typeface="Times New Roman" pitchFamily="18" charset="0"/>
            </a:endParaRPr>
          </a:p>
          <a:p>
            <a:pPr indent="457200" algn="ctr" eaLnBrk="0" hangingPunct="0">
              <a:lnSpc>
                <a:spcPct val="150000"/>
              </a:lnSpc>
              <a:buNone/>
            </a:pPr>
            <a:r>
              <a:rPr lang="uk-UA" altLang="ru-RU" sz="9600" b="1" dirty="0" smtClean="0">
                <a:solidFill>
                  <a:schemeClr val="tx1"/>
                </a:solidFill>
                <a:latin typeface="Times New Roman" pitchFamily="18" charset="0"/>
                <a:cs typeface="Times New Roman" pitchFamily="18" charset="0"/>
              </a:rPr>
              <a:t>Лекція № 3 «</a:t>
            </a:r>
            <a:r>
              <a:rPr lang="uk-UA" sz="9600" b="1" dirty="0" smtClean="0">
                <a:solidFill>
                  <a:schemeClr val="tx1"/>
                </a:solidFill>
                <a:latin typeface="Times New Roman" pitchFamily="18" charset="0"/>
                <a:cs typeface="Times New Roman" pitchFamily="18" charset="0"/>
              </a:rPr>
              <a:t>Організація терапевтичної допомоги у воєнний час та при надзвичайних ситуаціях мирного часу</a:t>
            </a:r>
            <a:r>
              <a:rPr lang="uk-UA" altLang="ru-RU" sz="9600" b="1" dirty="0" smtClean="0">
                <a:solidFill>
                  <a:schemeClr val="tx1"/>
                </a:solidFill>
                <a:latin typeface="Times New Roman" pitchFamily="18" charset="0"/>
                <a:cs typeface="Times New Roman" pitchFamily="18" charset="0"/>
              </a:rPr>
              <a:t>» </a:t>
            </a:r>
          </a:p>
          <a:p>
            <a:pPr indent="457200" eaLnBrk="0" hangingPunct="0">
              <a:lnSpc>
                <a:spcPct val="150000"/>
              </a:lnSpc>
              <a:buNone/>
            </a:pPr>
            <a:r>
              <a:rPr lang="uk-UA" sz="9600" b="1" dirty="0" smtClean="0">
                <a:solidFill>
                  <a:schemeClr val="tx1"/>
                </a:solidFill>
                <a:latin typeface="Times New Roman" pitchFamily="18" charset="0"/>
                <a:cs typeface="Times New Roman" pitchFamily="18" charset="0"/>
              </a:rPr>
              <a:t>   </a:t>
            </a:r>
            <a:r>
              <a:rPr lang="uk-UA" sz="8000" b="1" dirty="0" smtClean="0">
                <a:solidFill>
                  <a:schemeClr val="tx1"/>
                </a:solidFill>
                <a:latin typeface="Times New Roman" pitchFamily="18" charset="0"/>
                <a:cs typeface="Times New Roman" pitchFamily="18" charset="0"/>
              </a:rPr>
              <a:t>Курс 4, Факультет:  медичний.</a:t>
            </a:r>
            <a:endParaRPr lang="ru-RU" altLang="ru-RU" sz="7200" b="1" dirty="0" smtClean="0">
              <a:solidFill>
                <a:schemeClr val="tx1"/>
              </a:solidFill>
              <a:latin typeface="Times New Roman" pitchFamily="18" charset="0"/>
              <a:cs typeface="Times New Roman" pitchFamily="18" charset="0"/>
            </a:endParaRPr>
          </a:p>
          <a:p>
            <a:pPr algn="ctr">
              <a:buNone/>
              <a:defRPr/>
            </a:pPr>
            <a:r>
              <a:rPr lang="ru-RU" altLang="ru-RU" sz="9600" b="1" dirty="0" smtClean="0">
                <a:solidFill>
                  <a:srgbClr val="FF0000"/>
                </a:solidFill>
                <a:latin typeface="Times New Roman" pitchFamily="18" charset="0"/>
                <a:cs typeface="Times New Roman" pitchFamily="18" charset="0"/>
              </a:rPr>
              <a:t>Одеса – 2026</a:t>
            </a:r>
          </a:p>
          <a:p>
            <a:pPr indent="457200" algn="ctr" eaLnBrk="0" hangingPunct="0">
              <a:lnSpc>
                <a:spcPct val="150000"/>
              </a:lnSpc>
            </a:pPr>
            <a:endParaRPr lang="uk-UA" sz="2400" dirty="0" smtClean="0">
              <a:solidFill>
                <a:srgbClr val="FF0000"/>
              </a:solidFill>
            </a:endParaRPr>
          </a:p>
          <a:p>
            <a:pPr indent="457200" algn="ctr" eaLnBrk="0" hangingPunct="0">
              <a:lnSpc>
                <a:spcPct val="150000"/>
              </a:lnSpc>
            </a:pPr>
            <a:endParaRPr lang="uk-UA" altLang="ru-RU" sz="2000" b="1" dirty="0" smtClean="0">
              <a:latin typeface="Times New Roman" pitchFamily="18" charset="0"/>
              <a:cs typeface="Times New Roman" pitchFamily="18" charset="0"/>
            </a:endParaRPr>
          </a:p>
          <a:p>
            <a:pPr indent="457200" algn="ctr" eaLnBrk="0" hangingPunct="0">
              <a:lnSpc>
                <a:spcPct val="150000"/>
              </a:lnSpc>
            </a:pPr>
            <a:endParaRPr lang="uk-UA" altLang="ru-RU" b="1" dirty="0" smtClean="0">
              <a:latin typeface="Times New Roman" pitchFamily="18" charset="0"/>
              <a:cs typeface="Times New Roman" pitchFamily="18" charset="0"/>
            </a:endParaRPr>
          </a:p>
          <a:p>
            <a:endParaRPr lang="ru-RU" dirty="0"/>
          </a:p>
        </p:txBody>
      </p:sp>
      <p:pic>
        <p:nvPicPr>
          <p:cNvPr id="4" name="Picture 8" descr="ОНМедУ Одеський національний медичний університет"/>
          <p:cNvPicPr>
            <a:picLocks noChangeAspect="1" noChangeArrowheads="1"/>
          </p:cNvPicPr>
          <p:nvPr/>
        </p:nvPicPr>
        <p:blipFill>
          <a:blip r:embed="rId2" cstate="print"/>
          <a:srcRect/>
          <a:stretch>
            <a:fillRect/>
          </a:stretch>
        </p:blipFill>
        <p:spPr bwMode="auto">
          <a:xfrm>
            <a:off x="276045" y="602989"/>
            <a:ext cx="1219200"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8903399" cy="5478423"/>
          </a:xfrm>
          <a:prstGeom prst="rect">
            <a:avLst/>
          </a:prstGeom>
          <a:solidFill>
            <a:srgbClr val="99CC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uk-UA" sz="14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Викладення лекційного матеріалу за планом:</a:t>
            </a:r>
            <a:endParaRPr lang="uk-UA" sz="2800" b="1" dirty="0" smtClean="0">
              <a:latin typeface="Times New Roman" pitchFamily="18" charset="0"/>
              <a:ea typeface="Times New Roman" pitchFamily="18" charset="0"/>
              <a:cs typeface="Times New Roman" pitchFamily="18" charset="0"/>
            </a:endParaRP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Загальні питання організації терапевтичної допомоги у воєнний час.</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2.Характеристика сучасної бойової терапевтичної патології.</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3.Санітарні втрати терапевтичного профілю.</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4.Медичне сортування уражених на етапах надання першої лікарської </a:t>
            </a: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 спеціалізованої терапевтичної допомоги та уражених </a:t>
            </a: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при надзвичайних ситуаціях у мирний час</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1"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Резюме лекції. Загальні висновки.</a:t>
            </a:r>
            <a:endParaRPr kumimoji="0" lang="uk-UA"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63047"/>
            <a:ext cx="8957154" cy="964504"/>
          </a:xfrm>
          <a:solidFill>
            <a:srgbClr val="99CCFF"/>
          </a:solidFill>
        </p:spPr>
        <p:txBody>
          <a:bodyPr>
            <a:normAutofit fontScale="90000"/>
          </a:bodyPr>
          <a:lstStyle/>
          <a:p>
            <a:r>
              <a:rPr lang="uk-UA" sz="3200" b="1" dirty="0" smtClean="0">
                <a:solidFill>
                  <a:schemeClr val="tx1"/>
                </a:solidFill>
                <a:latin typeface="Times New Roman" pitchFamily="18" charset="0"/>
                <a:cs typeface="Times New Roman" pitchFamily="18" charset="0"/>
              </a:rPr>
              <a:t>«</a:t>
            </a:r>
            <a:r>
              <a:rPr lang="uk-UA" sz="3200" b="1" dirty="0">
                <a:solidFill>
                  <a:schemeClr val="tx1"/>
                </a:solidFill>
                <a:latin typeface="Times New Roman" pitchFamily="18" charset="0"/>
                <a:cs typeface="Times New Roman" pitchFamily="18" charset="0"/>
              </a:rPr>
              <a:t>Організація терапевтичної допомоги у воєнний час та при надзвичайних ситуаціях мирного часу» </a:t>
            </a:r>
          </a:p>
        </p:txBody>
      </p:sp>
      <p:sp>
        <p:nvSpPr>
          <p:cNvPr id="3" name="Объект 2"/>
          <p:cNvSpPr>
            <a:spLocks noGrp="1"/>
          </p:cNvSpPr>
          <p:nvPr>
            <p:ph idx="1"/>
          </p:nvPr>
        </p:nvSpPr>
        <p:spPr>
          <a:xfrm>
            <a:off x="677334" y="1352811"/>
            <a:ext cx="9118020" cy="5273457"/>
          </a:xfrm>
          <a:solidFill>
            <a:srgbClr val="66FF66"/>
          </a:solidFill>
        </p:spPr>
        <p:txBody>
          <a:bodyPr>
            <a:normAutofit/>
          </a:bodyPr>
          <a:lstStyle/>
          <a:p>
            <a:r>
              <a:rPr lang="uk-UA" dirty="0">
                <a:solidFill>
                  <a:schemeClr val="tx1"/>
                </a:solidFill>
                <a:cs typeface="Microsoft New Tai Lue" pitchFamily="34" charset="0"/>
              </a:rPr>
              <a:t>Оцінка накопиченого людством досвіду переконливо </a:t>
            </a:r>
            <a:r>
              <a:rPr lang="uk-UA" dirty="0" smtClean="0">
                <a:solidFill>
                  <a:schemeClr val="tx1"/>
                </a:solidFill>
                <a:cs typeface="Microsoft New Tai Lue" pitchFamily="34" charset="0"/>
              </a:rPr>
              <a:t>засвідчує </a:t>
            </a:r>
            <a:r>
              <a:rPr lang="uk-UA" dirty="0">
                <a:solidFill>
                  <a:schemeClr val="tx1"/>
                </a:solidFill>
                <a:cs typeface="Microsoft New Tai Lue" pitchFamily="34" charset="0"/>
              </a:rPr>
              <a:t>про те, що всі війни закономірно характеризувалися високим рівнем санітарних втрат хворими, що значно перевищують розміри втрат пораненими. Тому увага лікарів усіх часів і тим більше передових вчених-клініцистів останніх двох століть постійно привертала ідея вивчення особливостей виникнення та перебігу захворювань внутрішніх органів у воєнний час, а також створення </a:t>
            </a:r>
            <a:r>
              <a:rPr lang="uk-UA" dirty="0" err="1" smtClean="0">
                <a:solidFill>
                  <a:schemeClr val="tx1"/>
                </a:solidFill>
                <a:cs typeface="Microsoft New Tai Lue" pitchFamily="34" charset="0"/>
              </a:rPr>
              <a:t>системип</a:t>
            </a:r>
            <a:r>
              <a:rPr lang="uk-UA" dirty="0" smtClean="0">
                <a:solidFill>
                  <a:schemeClr val="tx1"/>
                </a:solidFill>
                <a:cs typeface="Microsoft New Tai Lue" pitchFamily="34" charset="0"/>
              </a:rPr>
              <a:t>, </a:t>
            </a:r>
            <a:r>
              <a:rPr lang="uk-UA" dirty="0">
                <a:solidFill>
                  <a:schemeClr val="tx1"/>
                </a:solidFill>
                <a:cs typeface="Microsoft New Tai Lue" pitchFamily="34" charset="0"/>
              </a:rPr>
              <a:t>що забезпечує надання терапевтичної допомоги хворим і пораненим. </a:t>
            </a:r>
            <a:r>
              <a:rPr lang="ru-RU" dirty="0" err="1">
                <a:solidFill>
                  <a:schemeClr val="tx1"/>
                </a:solidFill>
                <a:cs typeface="Microsoft New Tai Lue" pitchFamily="34" charset="0"/>
              </a:rPr>
              <a:t>Значною</a:t>
            </a:r>
            <a:r>
              <a:rPr lang="ru-RU" dirty="0">
                <a:solidFill>
                  <a:schemeClr val="tx1"/>
                </a:solidFill>
                <a:cs typeface="Microsoft New Tai Lue" pitchFamily="34" charset="0"/>
              </a:rPr>
              <a:t> </a:t>
            </a:r>
            <a:r>
              <a:rPr lang="ru-RU" dirty="0" err="1">
                <a:solidFill>
                  <a:schemeClr val="tx1"/>
                </a:solidFill>
                <a:cs typeface="Microsoft New Tai Lue" pitchFamily="34" charset="0"/>
              </a:rPr>
              <a:t>мірою</a:t>
            </a:r>
            <a:r>
              <a:rPr lang="ru-RU" dirty="0">
                <a:solidFill>
                  <a:schemeClr val="tx1"/>
                </a:solidFill>
                <a:cs typeface="Microsoft New Tai Lue" pitchFamily="34" charset="0"/>
              </a:rPr>
              <a:t> </a:t>
            </a:r>
            <a:r>
              <a:rPr lang="ru-RU" dirty="0" err="1">
                <a:solidFill>
                  <a:schemeClr val="tx1"/>
                </a:solidFill>
                <a:cs typeface="Microsoft New Tai Lue" pitchFamily="34" charset="0"/>
              </a:rPr>
              <a:t>ці</a:t>
            </a:r>
            <a:r>
              <a:rPr lang="ru-RU" dirty="0">
                <a:solidFill>
                  <a:schemeClr val="tx1"/>
                </a:solidFill>
                <a:cs typeface="Microsoft New Tai Lue" pitchFamily="34" charset="0"/>
              </a:rPr>
              <a:t> </a:t>
            </a:r>
            <a:r>
              <a:rPr lang="ru-RU" dirty="0" err="1">
                <a:solidFill>
                  <a:schemeClr val="tx1"/>
                </a:solidFill>
                <a:cs typeface="Microsoft New Tai Lue" pitchFamily="34" charset="0"/>
              </a:rPr>
              <a:t>проблеми</a:t>
            </a:r>
            <a:r>
              <a:rPr lang="ru-RU" dirty="0">
                <a:solidFill>
                  <a:schemeClr val="tx1"/>
                </a:solidFill>
                <a:cs typeface="Microsoft New Tai Lue" pitchFamily="34" charset="0"/>
              </a:rPr>
              <a:t> </a:t>
            </a:r>
            <a:r>
              <a:rPr lang="ru-RU" dirty="0" err="1">
                <a:solidFill>
                  <a:schemeClr val="tx1"/>
                </a:solidFill>
                <a:cs typeface="Microsoft New Tai Lue" pitchFamily="34" charset="0"/>
              </a:rPr>
              <a:t>були</a:t>
            </a:r>
            <a:r>
              <a:rPr lang="ru-RU" dirty="0">
                <a:solidFill>
                  <a:schemeClr val="tx1"/>
                </a:solidFill>
                <a:cs typeface="Microsoft New Tai Lue" pitchFamily="34" charset="0"/>
              </a:rPr>
              <a:t> </a:t>
            </a:r>
            <a:r>
              <a:rPr lang="ru-RU" dirty="0" err="1">
                <a:solidFill>
                  <a:schemeClr val="tx1"/>
                </a:solidFill>
                <a:cs typeface="Microsoft New Tai Lue" pitchFamily="34" charset="0"/>
              </a:rPr>
              <a:t>вирішені</a:t>
            </a:r>
            <a:r>
              <a:rPr lang="ru-RU" dirty="0">
                <a:solidFill>
                  <a:schemeClr val="tx1"/>
                </a:solidFill>
                <a:cs typeface="Microsoft New Tai Lue" pitchFamily="34" charset="0"/>
              </a:rPr>
              <a:t> в </a:t>
            </a:r>
            <a:r>
              <a:rPr lang="ru-RU" dirty="0" err="1">
                <a:solidFill>
                  <a:schemeClr val="tx1"/>
                </a:solidFill>
                <a:cs typeface="Microsoft New Tai Lue" pitchFamily="34" charset="0"/>
              </a:rPr>
              <a:t>ході</a:t>
            </a:r>
            <a:r>
              <a:rPr lang="ru-RU" dirty="0">
                <a:solidFill>
                  <a:schemeClr val="tx1"/>
                </a:solidFill>
                <a:cs typeface="Microsoft New Tai Lue" pitchFamily="34" charset="0"/>
              </a:rPr>
              <a:t> </a:t>
            </a:r>
            <a:r>
              <a:rPr lang="ru-RU" dirty="0" err="1">
                <a:solidFill>
                  <a:schemeClr val="tx1"/>
                </a:solidFill>
                <a:cs typeface="Microsoft New Tai Lue" pitchFamily="34" charset="0"/>
              </a:rPr>
              <a:t>Великої</a:t>
            </a:r>
            <a:r>
              <a:rPr lang="ru-RU" dirty="0">
                <a:solidFill>
                  <a:schemeClr val="tx1"/>
                </a:solidFill>
                <a:cs typeface="Microsoft New Tai Lue" pitchFamily="34" charset="0"/>
              </a:rPr>
              <a:t> </a:t>
            </a:r>
            <a:r>
              <a:rPr lang="ru-RU" dirty="0" err="1">
                <a:solidFill>
                  <a:schemeClr val="tx1"/>
                </a:solidFill>
                <a:cs typeface="Microsoft New Tai Lue" pitchFamily="34" charset="0"/>
              </a:rPr>
              <a:t>Вітчизняної</a:t>
            </a:r>
            <a:r>
              <a:rPr lang="ru-RU" dirty="0">
                <a:solidFill>
                  <a:schemeClr val="tx1"/>
                </a:solidFill>
                <a:cs typeface="Microsoft New Tai Lue" pitchFamily="34" charset="0"/>
              </a:rPr>
              <a:t> </a:t>
            </a:r>
            <a:r>
              <a:rPr lang="ru-RU" dirty="0" err="1">
                <a:solidFill>
                  <a:schemeClr val="tx1"/>
                </a:solidFill>
                <a:cs typeface="Microsoft New Tai Lue" pitchFamily="34" charset="0"/>
              </a:rPr>
              <a:t>війни</a:t>
            </a:r>
            <a:r>
              <a:rPr lang="ru-RU" dirty="0">
                <a:solidFill>
                  <a:schemeClr val="tx1"/>
                </a:solidFill>
                <a:cs typeface="Microsoft New Tai Lue" pitchFamily="34" charset="0"/>
              </a:rPr>
              <a:t>. </a:t>
            </a:r>
            <a:r>
              <a:rPr lang="ru-RU" dirty="0" err="1">
                <a:solidFill>
                  <a:schemeClr val="tx1"/>
                </a:solidFill>
                <a:cs typeface="Microsoft New Tai Lue" pitchFamily="34" charset="0"/>
              </a:rPr>
              <a:t>Результати</a:t>
            </a:r>
            <a:r>
              <a:rPr lang="ru-RU" dirty="0">
                <a:solidFill>
                  <a:schemeClr val="tx1"/>
                </a:solidFill>
                <a:cs typeface="Microsoft New Tai Lue" pitchFamily="34" charset="0"/>
              </a:rPr>
              <a:t> </a:t>
            </a:r>
            <a:r>
              <a:rPr lang="ru-RU" dirty="0" err="1">
                <a:solidFill>
                  <a:schemeClr val="tx1"/>
                </a:solidFill>
                <a:cs typeface="Microsoft New Tai Lue" pitchFamily="34" charset="0"/>
              </a:rPr>
              <a:t>діяльності</a:t>
            </a:r>
            <a:r>
              <a:rPr lang="ru-RU" dirty="0">
                <a:solidFill>
                  <a:schemeClr val="tx1"/>
                </a:solidFill>
                <a:cs typeface="Microsoft New Tai Lue" pitchFamily="34" charset="0"/>
              </a:rPr>
              <a:t> </a:t>
            </a:r>
            <a:r>
              <a:rPr lang="ru-RU" dirty="0" err="1">
                <a:solidFill>
                  <a:schemeClr val="tx1"/>
                </a:solidFill>
                <a:cs typeface="Microsoft New Tai Lue" pitchFamily="34" charset="0"/>
              </a:rPr>
              <a:t>медичної</a:t>
            </a:r>
            <a:r>
              <a:rPr lang="ru-RU" dirty="0">
                <a:solidFill>
                  <a:schemeClr val="tx1"/>
                </a:solidFill>
                <a:cs typeface="Microsoft New Tai Lue" pitchFamily="34" charset="0"/>
              </a:rPr>
              <a:t> </a:t>
            </a:r>
            <a:r>
              <a:rPr lang="ru-RU" dirty="0" err="1">
                <a:solidFill>
                  <a:schemeClr val="tx1"/>
                </a:solidFill>
                <a:cs typeface="Microsoft New Tai Lue" pitchFamily="34" charset="0"/>
              </a:rPr>
              <a:t>служби</a:t>
            </a:r>
            <a:r>
              <a:rPr lang="ru-RU" dirty="0">
                <a:solidFill>
                  <a:schemeClr val="tx1"/>
                </a:solidFill>
                <a:cs typeface="Microsoft New Tai Lue" pitchFamily="34" charset="0"/>
              </a:rPr>
              <a:t> в </a:t>
            </a:r>
            <a:r>
              <a:rPr lang="ru-RU" dirty="0" err="1">
                <a:solidFill>
                  <a:schemeClr val="tx1"/>
                </a:solidFill>
                <a:cs typeface="Microsoft New Tai Lue" pitchFamily="34" charset="0"/>
              </a:rPr>
              <a:t>цей</a:t>
            </a:r>
            <a:r>
              <a:rPr lang="ru-RU" dirty="0">
                <a:solidFill>
                  <a:schemeClr val="tx1"/>
                </a:solidFill>
                <a:cs typeface="Microsoft New Tai Lue" pitchFamily="34" charset="0"/>
              </a:rPr>
              <a:t> час </a:t>
            </a:r>
            <a:r>
              <a:rPr lang="ru-RU" dirty="0" err="1">
                <a:solidFill>
                  <a:schemeClr val="tx1"/>
                </a:solidFill>
                <a:cs typeface="Microsoft New Tai Lue" pitchFamily="34" charset="0"/>
              </a:rPr>
              <a:t>загальновідомі</a:t>
            </a:r>
            <a:r>
              <a:rPr lang="ru-RU" dirty="0">
                <a:solidFill>
                  <a:schemeClr val="tx1"/>
                </a:solidFill>
                <a:cs typeface="Microsoft New Tai Lue" pitchFamily="34" charset="0"/>
              </a:rPr>
              <a:t>. </a:t>
            </a:r>
            <a:r>
              <a:rPr lang="ru-RU" dirty="0" err="1">
                <a:solidFill>
                  <a:schemeClr val="tx1"/>
                </a:solidFill>
                <a:cs typeface="Microsoft New Tai Lue" pitchFamily="34" charset="0"/>
              </a:rPr>
              <a:t>Вперше</a:t>
            </a:r>
            <a:r>
              <a:rPr lang="ru-RU" dirty="0">
                <a:solidFill>
                  <a:schemeClr val="tx1"/>
                </a:solidFill>
                <a:cs typeface="Microsoft New Tai Lue" pitchFamily="34" charset="0"/>
              </a:rPr>
              <a:t> в </a:t>
            </a:r>
            <a:r>
              <a:rPr lang="ru-RU" dirty="0" err="1">
                <a:solidFill>
                  <a:schemeClr val="tx1"/>
                </a:solidFill>
                <a:cs typeface="Microsoft New Tai Lue" pitchFamily="34" charset="0"/>
              </a:rPr>
              <a:t>історії</a:t>
            </a:r>
            <a:r>
              <a:rPr lang="ru-RU" dirty="0">
                <a:solidFill>
                  <a:schemeClr val="tx1"/>
                </a:solidFill>
                <a:cs typeface="Microsoft New Tai Lue" pitchFamily="34" charset="0"/>
              </a:rPr>
              <a:t> в </a:t>
            </a:r>
            <a:r>
              <a:rPr lang="ru-RU" dirty="0" err="1">
                <a:solidFill>
                  <a:schemeClr val="tx1"/>
                </a:solidFill>
                <a:cs typeface="Microsoft New Tai Lue" pitchFamily="34" charset="0"/>
              </a:rPr>
              <a:t>умовах</a:t>
            </a:r>
            <a:r>
              <a:rPr lang="ru-RU" dirty="0">
                <a:solidFill>
                  <a:schemeClr val="tx1"/>
                </a:solidFill>
                <a:cs typeface="Microsoft New Tai Lue" pitchFamily="34" charset="0"/>
              </a:rPr>
              <a:t> </a:t>
            </a:r>
            <a:r>
              <a:rPr lang="ru-RU" dirty="0" err="1">
                <a:solidFill>
                  <a:schemeClr val="tx1"/>
                </a:solidFill>
                <a:cs typeface="Microsoft New Tai Lue" pitchFamily="34" charset="0"/>
              </a:rPr>
              <a:t>небувалої</a:t>
            </a:r>
            <a:r>
              <a:rPr lang="ru-RU" dirty="0">
                <a:solidFill>
                  <a:schemeClr val="tx1"/>
                </a:solidFill>
                <a:cs typeface="Microsoft New Tai Lue" pitchFamily="34" charset="0"/>
              </a:rPr>
              <a:t> за масштабами і </a:t>
            </a:r>
            <a:r>
              <a:rPr lang="ru-RU" dirty="0" err="1">
                <a:solidFill>
                  <a:schemeClr val="tx1"/>
                </a:solidFill>
                <a:cs typeface="Microsoft New Tai Lue" pitchFamily="34" charset="0"/>
              </a:rPr>
              <a:t>напруженості</a:t>
            </a:r>
            <a:r>
              <a:rPr lang="ru-RU" dirty="0">
                <a:solidFill>
                  <a:schemeClr val="tx1"/>
                </a:solidFill>
                <a:cs typeface="Microsoft New Tai Lue" pitchFamily="34" charset="0"/>
              </a:rPr>
              <a:t> </a:t>
            </a:r>
            <a:r>
              <a:rPr lang="ru-RU" dirty="0" err="1">
                <a:solidFill>
                  <a:schemeClr val="tx1"/>
                </a:solidFill>
                <a:cs typeface="Microsoft New Tai Lue" pitchFamily="34" charset="0"/>
              </a:rPr>
              <a:t>війни</a:t>
            </a:r>
            <a:r>
              <a:rPr lang="ru-RU" dirty="0">
                <a:solidFill>
                  <a:schemeClr val="tx1"/>
                </a:solidFill>
                <a:cs typeface="Microsoft New Tai Lue" pitchFamily="34" charset="0"/>
              </a:rPr>
              <a:t> </a:t>
            </a:r>
            <a:r>
              <a:rPr lang="ru-RU" dirty="0" err="1">
                <a:solidFill>
                  <a:schemeClr val="tx1"/>
                </a:solidFill>
                <a:cs typeface="Microsoft New Tai Lue" pitchFamily="34" charset="0"/>
              </a:rPr>
              <a:t>були</a:t>
            </a:r>
            <a:r>
              <a:rPr lang="ru-RU" dirty="0">
                <a:solidFill>
                  <a:schemeClr val="tx1"/>
                </a:solidFill>
                <a:cs typeface="Microsoft New Tai Lue" pitchFamily="34" charset="0"/>
              </a:rPr>
              <a:t> </a:t>
            </a:r>
            <a:r>
              <a:rPr lang="ru-RU" dirty="0" err="1">
                <a:solidFill>
                  <a:schemeClr val="tx1"/>
                </a:solidFill>
                <a:cs typeface="Microsoft New Tai Lue" pitchFamily="34" charset="0"/>
              </a:rPr>
              <a:t>досягнуті</a:t>
            </a:r>
            <a:r>
              <a:rPr lang="ru-RU" dirty="0">
                <a:solidFill>
                  <a:schemeClr val="tx1"/>
                </a:solidFill>
                <a:cs typeface="Microsoft New Tai Lue" pitchFamily="34" charset="0"/>
              </a:rPr>
              <a:t> </a:t>
            </a:r>
            <a:r>
              <a:rPr lang="ru-RU" dirty="0" err="1">
                <a:solidFill>
                  <a:schemeClr val="tx1"/>
                </a:solidFill>
                <a:cs typeface="Microsoft New Tai Lue" pitchFamily="34" charset="0"/>
              </a:rPr>
              <a:t>виключно</a:t>
            </a:r>
            <a:r>
              <a:rPr lang="ru-RU" dirty="0">
                <a:solidFill>
                  <a:schemeClr val="tx1"/>
                </a:solidFill>
                <a:cs typeface="Microsoft New Tai Lue" pitchFamily="34" charset="0"/>
              </a:rPr>
              <a:t> </a:t>
            </a:r>
            <a:r>
              <a:rPr lang="ru-RU" dirty="0" err="1">
                <a:solidFill>
                  <a:schemeClr val="tx1"/>
                </a:solidFill>
                <a:cs typeface="Microsoft New Tai Lue" pitchFamily="34" charset="0"/>
              </a:rPr>
              <a:t>високі</a:t>
            </a:r>
            <a:r>
              <a:rPr lang="ru-RU" dirty="0">
                <a:solidFill>
                  <a:schemeClr val="tx1"/>
                </a:solidFill>
                <a:cs typeface="Microsoft New Tai Lue" pitchFamily="34" charset="0"/>
              </a:rPr>
              <a:t> </a:t>
            </a:r>
            <a:r>
              <a:rPr lang="ru-RU" dirty="0" err="1">
                <a:solidFill>
                  <a:schemeClr val="tx1"/>
                </a:solidFill>
                <a:cs typeface="Microsoft New Tai Lue" pitchFamily="34" charset="0"/>
              </a:rPr>
              <a:t>показники</a:t>
            </a:r>
            <a:r>
              <a:rPr lang="ru-RU" dirty="0">
                <a:solidFill>
                  <a:schemeClr val="tx1"/>
                </a:solidFill>
                <a:cs typeface="Microsoft New Tai Lue" pitchFamily="34" charset="0"/>
              </a:rPr>
              <a:t> </a:t>
            </a:r>
            <a:r>
              <a:rPr lang="ru-RU" dirty="0" err="1">
                <a:solidFill>
                  <a:schemeClr val="tx1"/>
                </a:solidFill>
                <a:cs typeface="Microsoft New Tai Lue" pitchFamily="34" charset="0"/>
              </a:rPr>
              <a:t>діяльності</a:t>
            </a:r>
            <a:r>
              <a:rPr lang="ru-RU" dirty="0">
                <a:solidFill>
                  <a:schemeClr val="tx1"/>
                </a:solidFill>
                <a:cs typeface="Microsoft New Tai Lue" pitchFamily="34" charset="0"/>
              </a:rPr>
              <a:t> </a:t>
            </a:r>
            <a:r>
              <a:rPr lang="ru-RU" dirty="0" err="1">
                <a:solidFill>
                  <a:schemeClr val="tx1"/>
                </a:solidFill>
                <a:cs typeface="Microsoft New Tai Lue" pitchFamily="34" charset="0"/>
              </a:rPr>
              <a:t>терапевтичної</a:t>
            </a:r>
            <a:r>
              <a:rPr lang="ru-RU" dirty="0">
                <a:solidFill>
                  <a:schemeClr val="tx1"/>
                </a:solidFill>
                <a:cs typeface="Microsoft New Tai Lue" pitchFamily="34" charset="0"/>
              </a:rPr>
              <a:t> </a:t>
            </a:r>
            <a:r>
              <a:rPr lang="ru-RU" dirty="0" err="1">
                <a:solidFill>
                  <a:schemeClr val="tx1"/>
                </a:solidFill>
                <a:cs typeface="Microsoft New Tai Lue" pitchFamily="34" charset="0"/>
              </a:rPr>
              <a:t>служби</a:t>
            </a:r>
            <a:r>
              <a:rPr lang="ru-RU" dirty="0">
                <a:solidFill>
                  <a:schemeClr val="tx1"/>
                </a:solidFill>
                <a:cs typeface="Microsoft New Tai Lue" pitchFamily="34" charset="0"/>
              </a:rPr>
              <a:t>. Одним з </a:t>
            </a:r>
            <a:r>
              <a:rPr lang="ru-RU" dirty="0" err="1">
                <a:solidFill>
                  <a:schemeClr val="tx1"/>
                </a:solidFill>
                <a:cs typeface="Microsoft New Tai Lue" pitchFamily="34" charset="0"/>
              </a:rPr>
              <a:t>обставин</a:t>
            </a:r>
            <a:r>
              <a:rPr lang="ru-RU" dirty="0">
                <a:solidFill>
                  <a:schemeClr val="tx1"/>
                </a:solidFill>
                <a:cs typeface="Microsoft New Tai Lue" pitchFamily="34" charset="0"/>
              </a:rPr>
              <a:t>, </a:t>
            </a:r>
            <a:r>
              <a:rPr lang="ru-RU" dirty="0" err="1">
                <a:solidFill>
                  <a:schemeClr val="tx1"/>
                </a:solidFill>
                <a:cs typeface="Microsoft New Tai Lue" pitchFamily="34" charset="0"/>
              </a:rPr>
              <a:t>що</a:t>
            </a:r>
            <a:r>
              <a:rPr lang="ru-RU" dirty="0">
                <a:solidFill>
                  <a:schemeClr val="tx1"/>
                </a:solidFill>
                <a:cs typeface="Microsoft New Tai Lue" pitchFamily="34" charset="0"/>
              </a:rPr>
              <a:t> </a:t>
            </a:r>
            <a:r>
              <a:rPr lang="ru-RU" dirty="0" err="1">
                <a:solidFill>
                  <a:schemeClr val="tx1"/>
                </a:solidFill>
                <a:cs typeface="Microsoft New Tai Lue" pitchFamily="34" charset="0"/>
              </a:rPr>
              <a:t>забезпечили</a:t>
            </a:r>
            <a:r>
              <a:rPr lang="ru-RU" dirty="0">
                <a:solidFill>
                  <a:schemeClr val="tx1"/>
                </a:solidFill>
                <a:cs typeface="Microsoft New Tai Lue" pitchFamily="34" charset="0"/>
              </a:rPr>
              <a:t> </a:t>
            </a:r>
            <a:r>
              <a:rPr lang="ru-RU" dirty="0" err="1">
                <a:solidFill>
                  <a:schemeClr val="tx1"/>
                </a:solidFill>
                <a:cs typeface="Microsoft New Tai Lue" pitchFamily="34" charset="0"/>
              </a:rPr>
              <a:t>успішність</a:t>
            </a:r>
            <a:r>
              <a:rPr lang="ru-RU" dirty="0">
                <a:solidFill>
                  <a:schemeClr val="tx1"/>
                </a:solidFill>
                <a:cs typeface="Microsoft New Tai Lue" pitchFamily="34" charset="0"/>
              </a:rPr>
              <a:t> </a:t>
            </a:r>
            <a:r>
              <a:rPr lang="ru-RU" dirty="0" err="1">
                <a:solidFill>
                  <a:schemeClr val="tx1"/>
                </a:solidFill>
                <a:cs typeface="Microsoft New Tai Lue" pitchFamily="34" charset="0"/>
              </a:rPr>
              <a:t>вирішення</a:t>
            </a:r>
            <a:r>
              <a:rPr lang="ru-RU" dirty="0">
                <a:solidFill>
                  <a:schemeClr val="tx1"/>
                </a:solidFill>
                <a:cs typeface="Microsoft New Tai Lue" pitchFamily="34" charset="0"/>
              </a:rPr>
              <a:t> </a:t>
            </a:r>
            <a:r>
              <a:rPr lang="ru-RU" dirty="0" err="1">
                <a:solidFill>
                  <a:schemeClr val="tx1"/>
                </a:solidFill>
                <a:cs typeface="Microsoft New Tai Lue" pitchFamily="34" charset="0"/>
              </a:rPr>
              <a:t>що</a:t>
            </a:r>
            <a:r>
              <a:rPr lang="ru-RU" dirty="0">
                <a:solidFill>
                  <a:schemeClr val="tx1"/>
                </a:solidFill>
                <a:cs typeface="Microsoft New Tai Lue" pitchFamily="34" charset="0"/>
              </a:rPr>
              <a:t> стояли перед </a:t>
            </a:r>
            <a:r>
              <a:rPr lang="ru-RU" dirty="0" err="1">
                <a:solidFill>
                  <a:schemeClr val="tx1"/>
                </a:solidFill>
                <a:cs typeface="Microsoft New Tai Lue" pitchFamily="34" charset="0"/>
              </a:rPr>
              <a:t>медичною</a:t>
            </a:r>
            <a:r>
              <a:rPr lang="ru-RU" dirty="0">
                <a:solidFill>
                  <a:schemeClr val="tx1"/>
                </a:solidFill>
                <a:cs typeface="Microsoft New Tai Lue" pitchFamily="34" charset="0"/>
              </a:rPr>
              <a:t> службою </a:t>
            </a:r>
            <a:r>
              <a:rPr lang="ru-RU" dirty="0" err="1">
                <a:solidFill>
                  <a:schemeClr val="tx1"/>
                </a:solidFill>
                <a:cs typeface="Microsoft New Tai Lue" pitchFamily="34" charset="0"/>
              </a:rPr>
              <a:t>завдань</a:t>
            </a:r>
            <a:r>
              <a:rPr lang="ru-RU" dirty="0">
                <a:solidFill>
                  <a:schemeClr val="tx1"/>
                </a:solidFill>
                <a:cs typeface="Microsoft New Tai Lue" pitchFamily="34" charset="0"/>
              </a:rPr>
              <a:t>, в </a:t>
            </a:r>
            <a:r>
              <a:rPr lang="ru-RU" dirty="0" err="1">
                <a:solidFill>
                  <a:schemeClr val="tx1"/>
                </a:solidFill>
                <a:cs typeface="Microsoft New Tai Lue" pitchFamily="34" charset="0"/>
              </a:rPr>
              <a:t>ці</a:t>
            </a:r>
            <a:r>
              <a:rPr lang="ru-RU" dirty="0">
                <a:solidFill>
                  <a:schemeClr val="tx1"/>
                </a:solidFill>
                <a:cs typeface="Microsoft New Tai Lue" pitchFamily="34" charset="0"/>
              </a:rPr>
              <a:t> роки </a:t>
            </a:r>
            <a:r>
              <a:rPr lang="ru-RU" dirty="0" err="1">
                <a:solidFill>
                  <a:schemeClr val="tx1"/>
                </a:solidFill>
                <a:cs typeface="Microsoft New Tai Lue" pitchFamily="34" charset="0"/>
              </a:rPr>
              <a:t>слід</a:t>
            </a:r>
            <a:r>
              <a:rPr lang="ru-RU" dirty="0">
                <a:solidFill>
                  <a:schemeClr val="tx1"/>
                </a:solidFill>
                <a:cs typeface="Microsoft New Tai Lue" pitchFamily="34" charset="0"/>
              </a:rPr>
              <a:t> </a:t>
            </a:r>
            <a:r>
              <a:rPr lang="ru-RU" dirty="0" err="1">
                <a:solidFill>
                  <a:schemeClr val="tx1"/>
                </a:solidFill>
                <a:cs typeface="Microsoft New Tai Lue" pitchFamily="34" charset="0"/>
              </a:rPr>
              <a:t>вважати</a:t>
            </a:r>
            <a:r>
              <a:rPr lang="ru-RU" dirty="0">
                <a:solidFill>
                  <a:schemeClr val="tx1"/>
                </a:solidFill>
                <a:cs typeface="Microsoft New Tai Lue" pitchFamily="34" charset="0"/>
              </a:rPr>
              <a:t> </a:t>
            </a:r>
            <a:r>
              <a:rPr lang="ru-RU" dirty="0" err="1">
                <a:solidFill>
                  <a:schemeClr val="tx1"/>
                </a:solidFill>
                <a:cs typeface="Microsoft New Tai Lue" pitchFamily="34" charset="0"/>
              </a:rPr>
              <a:t>завершення</a:t>
            </a:r>
            <a:r>
              <a:rPr lang="ru-RU" dirty="0">
                <a:solidFill>
                  <a:schemeClr val="tx1"/>
                </a:solidFill>
                <a:cs typeface="Microsoft New Tai Lue" pitchFamily="34" charset="0"/>
              </a:rPr>
              <a:t> </a:t>
            </a:r>
            <a:r>
              <a:rPr lang="ru-RU" dirty="0" err="1">
                <a:solidFill>
                  <a:schemeClr val="tx1"/>
                </a:solidFill>
                <a:cs typeface="Microsoft New Tai Lue" pitchFamily="34" charset="0"/>
              </a:rPr>
              <a:t>розробки</a:t>
            </a:r>
            <a:r>
              <a:rPr lang="ru-RU" dirty="0">
                <a:solidFill>
                  <a:schemeClr val="tx1"/>
                </a:solidFill>
                <a:cs typeface="Microsoft New Tai Lue" pitchFamily="34" charset="0"/>
              </a:rPr>
              <a:t> </a:t>
            </a:r>
            <a:r>
              <a:rPr lang="ru-RU" dirty="0" err="1">
                <a:solidFill>
                  <a:schemeClr val="tx1"/>
                </a:solidFill>
                <a:cs typeface="Microsoft New Tai Lue" pitchFamily="34" charset="0"/>
              </a:rPr>
              <a:t>теоретичних</a:t>
            </a:r>
            <a:r>
              <a:rPr lang="ru-RU" dirty="0">
                <a:solidFill>
                  <a:schemeClr val="tx1"/>
                </a:solidFill>
                <a:cs typeface="Microsoft New Tai Lue" pitchFamily="34" charset="0"/>
              </a:rPr>
              <a:t> і </a:t>
            </a:r>
            <a:r>
              <a:rPr lang="ru-RU" dirty="0" err="1">
                <a:solidFill>
                  <a:schemeClr val="tx1"/>
                </a:solidFill>
                <a:cs typeface="Microsoft New Tai Lue" pitchFamily="34" charset="0"/>
              </a:rPr>
              <a:t>організаційних</a:t>
            </a:r>
            <a:r>
              <a:rPr lang="ru-RU" dirty="0">
                <a:solidFill>
                  <a:schemeClr val="tx1"/>
                </a:solidFill>
                <a:cs typeface="Microsoft New Tai Lue" pitchFamily="34" charset="0"/>
              </a:rPr>
              <a:t> основ </a:t>
            </a:r>
            <a:r>
              <a:rPr lang="ru-RU" dirty="0" err="1">
                <a:solidFill>
                  <a:schemeClr val="tx1"/>
                </a:solidFill>
                <a:cs typeface="Microsoft New Tai Lue" pitchFamily="34" charset="0"/>
              </a:rPr>
              <a:t>військово-польової</a:t>
            </a:r>
            <a:r>
              <a:rPr lang="ru-RU" dirty="0">
                <a:solidFill>
                  <a:schemeClr val="tx1"/>
                </a:solidFill>
                <a:cs typeface="Microsoft New Tai Lue" pitchFamily="34" charset="0"/>
              </a:rPr>
              <a:t> </a:t>
            </a:r>
            <a:r>
              <a:rPr lang="ru-RU" dirty="0" err="1">
                <a:solidFill>
                  <a:schemeClr val="tx1"/>
                </a:solidFill>
                <a:cs typeface="Microsoft New Tai Lue" pitchFamily="34" charset="0"/>
              </a:rPr>
              <a:t>терапії</a:t>
            </a:r>
            <a:r>
              <a:rPr lang="ru-RU" dirty="0">
                <a:solidFill>
                  <a:schemeClr val="tx1"/>
                </a:solidFill>
                <a:cs typeface="Microsoft New Tai Lue" pitchFamily="34" charset="0"/>
              </a:rPr>
              <a:t> (ВПТ). </a:t>
            </a:r>
            <a:r>
              <a:rPr lang="ru-RU" dirty="0" err="1">
                <a:solidFill>
                  <a:schemeClr val="tx1"/>
                </a:solidFill>
                <a:cs typeface="Microsoft New Tai Lue" pitchFamily="34" charset="0"/>
              </a:rPr>
              <a:t>Розробка</a:t>
            </a:r>
            <a:r>
              <a:rPr lang="ru-RU" dirty="0">
                <a:solidFill>
                  <a:schemeClr val="tx1"/>
                </a:solidFill>
                <a:cs typeface="Microsoft New Tai Lue" pitchFamily="34" charset="0"/>
              </a:rPr>
              <a:t> </a:t>
            </a:r>
            <a:r>
              <a:rPr lang="ru-RU" dirty="0" err="1">
                <a:solidFill>
                  <a:schemeClr val="tx1"/>
                </a:solidFill>
                <a:cs typeface="Microsoft New Tai Lue" pitchFamily="34" charset="0"/>
              </a:rPr>
              <a:t>нових</a:t>
            </a:r>
            <a:r>
              <a:rPr lang="ru-RU" dirty="0">
                <a:solidFill>
                  <a:schemeClr val="tx1"/>
                </a:solidFill>
                <a:cs typeface="Microsoft New Tai Lue" pitchFamily="34" charset="0"/>
              </a:rPr>
              <a:t> </a:t>
            </a:r>
            <a:r>
              <a:rPr lang="ru-RU" dirty="0" err="1">
                <a:solidFill>
                  <a:schemeClr val="tx1"/>
                </a:solidFill>
                <a:cs typeface="Microsoft New Tai Lue" pitchFamily="34" charset="0"/>
              </a:rPr>
              <a:t>видів</a:t>
            </a:r>
            <a:r>
              <a:rPr lang="ru-RU" dirty="0">
                <a:solidFill>
                  <a:schemeClr val="tx1"/>
                </a:solidFill>
                <a:cs typeface="Microsoft New Tai Lue" pitchFamily="34" charset="0"/>
              </a:rPr>
              <a:t> </a:t>
            </a:r>
            <a:r>
              <a:rPr lang="ru-RU" dirty="0" err="1">
                <a:solidFill>
                  <a:schemeClr val="tx1"/>
                </a:solidFill>
                <a:cs typeface="Microsoft New Tai Lue" pitchFamily="34" charset="0"/>
              </a:rPr>
              <a:t>зброї</a:t>
            </a:r>
            <a:r>
              <a:rPr lang="ru-RU" dirty="0">
                <a:solidFill>
                  <a:schemeClr val="tx1"/>
                </a:solidFill>
                <a:cs typeface="Microsoft New Tai Lue" pitchFamily="34" charset="0"/>
              </a:rPr>
              <a:t>, особливо </a:t>
            </a:r>
            <a:r>
              <a:rPr lang="ru-RU" dirty="0" err="1">
                <a:solidFill>
                  <a:schemeClr val="tx1"/>
                </a:solidFill>
                <a:cs typeface="Microsoft New Tai Lue" pitchFamily="34" charset="0"/>
              </a:rPr>
              <a:t>масового</a:t>
            </a:r>
            <a:r>
              <a:rPr lang="ru-RU" dirty="0">
                <a:solidFill>
                  <a:schemeClr val="tx1"/>
                </a:solidFill>
                <a:cs typeface="Microsoft New Tai Lue" pitchFamily="34" charset="0"/>
              </a:rPr>
              <a:t> </a:t>
            </a:r>
            <a:r>
              <a:rPr lang="ru-RU" dirty="0" err="1">
                <a:solidFill>
                  <a:schemeClr val="tx1"/>
                </a:solidFill>
                <a:cs typeface="Microsoft New Tai Lue" pitchFamily="34" charset="0"/>
              </a:rPr>
              <a:t>ураження</a:t>
            </a:r>
            <a:r>
              <a:rPr lang="ru-RU" dirty="0">
                <a:solidFill>
                  <a:schemeClr val="tx1"/>
                </a:solidFill>
                <a:cs typeface="Microsoft New Tai Lue" pitchFamily="34" charset="0"/>
              </a:rPr>
              <a:t>, </a:t>
            </a:r>
            <a:r>
              <a:rPr lang="ru-RU" dirty="0" err="1">
                <a:solidFill>
                  <a:schemeClr val="tx1"/>
                </a:solidFill>
                <a:cs typeface="Microsoft New Tai Lue" pitchFamily="34" charset="0"/>
              </a:rPr>
              <a:t>збільшення</a:t>
            </a:r>
            <a:r>
              <a:rPr lang="ru-RU" dirty="0">
                <a:solidFill>
                  <a:schemeClr val="tx1"/>
                </a:solidFill>
                <a:cs typeface="Microsoft New Tai Lue" pitchFamily="34" charset="0"/>
              </a:rPr>
              <a:t> </a:t>
            </a:r>
            <a:r>
              <a:rPr lang="ru-RU" dirty="0" err="1">
                <a:solidFill>
                  <a:schemeClr val="tx1"/>
                </a:solidFill>
                <a:cs typeface="Microsoft New Tai Lue" pitchFamily="34" charset="0"/>
              </a:rPr>
              <a:t>масштабів</a:t>
            </a:r>
            <a:r>
              <a:rPr lang="ru-RU" dirty="0">
                <a:solidFill>
                  <a:schemeClr val="tx1"/>
                </a:solidFill>
                <a:cs typeface="Microsoft New Tai Lue" pitchFamily="34" charset="0"/>
              </a:rPr>
              <a:t> </a:t>
            </a:r>
            <a:r>
              <a:rPr lang="ru-RU" dirty="0" err="1">
                <a:solidFill>
                  <a:schemeClr val="tx1"/>
                </a:solidFill>
                <a:cs typeface="Microsoft New Tai Lue" pitchFamily="34" charset="0"/>
              </a:rPr>
              <a:t>санітарних</a:t>
            </a:r>
            <a:r>
              <a:rPr lang="ru-RU" dirty="0">
                <a:solidFill>
                  <a:schemeClr val="tx1"/>
                </a:solidFill>
                <a:cs typeface="Microsoft New Tai Lue" pitchFamily="34" charset="0"/>
              </a:rPr>
              <a:t> </a:t>
            </a:r>
            <a:r>
              <a:rPr lang="ru-RU" dirty="0" err="1">
                <a:solidFill>
                  <a:schemeClr val="tx1"/>
                </a:solidFill>
                <a:cs typeface="Microsoft New Tai Lue" pitchFamily="34" charset="0"/>
              </a:rPr>
              <a:t>втрат</a:t>
            </a:r>
            <a:r>
              <a:rPr lang="ru-RU" dirty="0">
                <a:solidFill>
                  <a:schemeClr val="tx1"/>
                </a:solidFill>
                <a:cs typeface="Microsoft New Tai Lue" pitchFamily="34" charset="0"/>
              </a:rPr>
              <a:t> і </a:t>
            </a:r>
            <a:r>
              <a:rPr lang="ru-RU" dirty="0" err="1">
                <a:solidFill>
                  <a:schemeClr val="tx1"/>
                </a:solidFill>
                <a:cs typeface="Microsoft New Tai Lue" pitchFamily="34" charset="0"/>
              </a:rPr>
              <a:t>зміна</a:t>
            </a:r>
            <a:r>
              <a:rPr lang="ru-RU" dirty="0">
                <a:solidFill>
                  <a:schemeClr val="tx1"/>
                </a:solidFill>
                <a:cs typeface="Microsoft New Tai Lue" pitchFamily="34" charset="0"/>
              </a:rPr>
              <a:t> </a:t>
            </a:r>
            <a:r>
              <a:rPr lang="ru-RU" dirty="0" err="1">
                <a:solidFill>
                  <a:schemeClr val="tx1"/>
                </a:solidFill>
                <a:cs typeface="Microsoft New Tai Lue" pitchFamily="34" charset="0"/>
              </a:rPr>
              <a:t>їх</a:t>
            </a:r>
            <a:r>
              <a:rPr lang="ru-RU" dirty="0">
                <a:solidFill>
                  <a:schemeClr val="tx1"/>
                </a:solidFill>
                <a:cs typeface="Microsoft New Tai Lue" pitchFamily="34" charset="0"/>
              </a:rPr>
              <a:t> </a:t>
            </a:r>
            <a:r>
              <a:rPr lang="ru-RU" dirty="0" err="1">
                <a:solidFill>
                  <a:schemeClr val="tx1"/>
                </a:solidFill>
                <a:cs typeface="Microsoft New Tai Lue" pitchFamily="34" charset="0"/>
              </a:rPr>
              <a:t>структури</a:t>
            </a:r>
            <a:r>
              <a:rPr lang="ru-RU" dirty="0">
                <a:solidFill>
                  <a:schemeClr val="tx1"/>
                </a:solidFill>
                <a:cs typeface="Microsoft New Tai Lue" pitchFamily="34" charset="0"/>
              </a:rPr>
              <a:t> </a:t>
            </a:r>
            <a:r>
              <a:rPr lang="ru-RU" dirty="0" err="1">
                <a:solidFill>
                  <a:schemeClr val="tx1"/>
                </a:solidFill>
                <a:cs typeface="Microsoft New Tai Lue" pitchFamily="34" charset="0"/>
              </a:rPr>
              <a:t>неухильно</a:t>
            </a:r>
            <a:r>
              <a:rPr lang="ru-RU" dirty="0">
                <a:solidFill>
                  <a:schemeClr val="tx1"/>
                </a:solidFill>
                <a:cs typeface="Microsoft New Tai Lue" pitchFamily="34" charset="0"/>
              </a:rPr>
              <a:t> </a:t>
            </a:r>
            <a:r>
              <a:rPr lang="ru-RU" dirty="0" err="1">
                <a:solidFill>
                  <a:schemeClr val="tx1"/>
                </a:solidFill>
                <a:cs typeface="Microsoft New Tai Lue" pitchFamily="34" charset="0"/>
              </a:rPr>
              <a:t>підвищують</a:t>
            </a:r>
            <a:r>
              <a:rPr lang="ru-RU" dirty="0">
                <a:solidFill>
                  <a:schemeClr val="tx1"/>
                </a:solidFill>
                <a:cs typeface="Microsoft New Tai Lue" pitchFamily="34" charset="0"/>
              </a:rPr>
              <a:t> </a:t>
            </a:r>
            <a:r>
              <a:rPr lang="ru-RU" dirty="0" err="1">
                <a:solidFill>
                  <a:schemeClr val="tx1"/>
                </a:solidFill>
                <a:cs typeface="Microsoft New Tai Lue" pitchFamily="34" charset="0"/>
              </a:rPr>
              <a:t>значення</a:t>
            </a:r>
            <a:r>
              <a:rPr lang="ru-RU" dirty="0">
                <a:solidFill>
                  <a:schemeClr val="tx1"/>
                </a:solidFill>
                <a:cs typeface="Microsoft New Tai Lue" pitchFamily="34" charset="0"/>
              </a:rPr>
              <a:t> </a:t>
            </a:r>
            <a:r>
              <a:rPr lang="ru-RU" dirty="0" err="1">
                <a:solidFill>
                  <a:schemeClr val="tx1"/>
                </a:solidFill>
                <a:cs typeface="Microsoft New Tai Lue" pitchFamily="34" charset="0"/>
              </a:rPr>
              <a:t>організації</a:t>
            </a:r>
            <a:r>
              <a:rPr lang="ru-RU" dirty="0">
                <a:solidFill>
                  <a:schemeClr val="tx1"/>
                </a:solidFill>
                <a:cs typeface="Microsoft New Tai Lue" pitchFamily="34" charset="0"/>
              </a:rPr>
              <a:t> </a:t>
            </a:r>
            <a:r>
              <a:rPr lang="ru-RU" dirty="0" err="1">
                <a:solidFill>
                  <a:schemeClr val="tx1"/>
                </a:solidFill>
                <a:cs typeface="Microsoft New Tai Lue" pitchFamily="34" charset="0"/>
              </a:rPr>
              <a:t>терапевтичної</a:t>
            </a:r>
            <a:r>
              <a:rPr lang="ru-RU" dirty="0">
                <a:solidFill>
                  <a:schemeClr val="tx1"/>
                </a:solidFill>
                <a:cs typeface="Microsoft New Tai Lue" pitchFamily="34" charset="0"/>
              </a:rPr>
              <a:t> </a:t>
            </a:r>
            <a:r>
              <a:rPr lang="ru-RU" dirty="0" err="1">
                <a:solidFill>
                  <a:schemeClr val="tx1"/>
                </a:solidFill>
                <a:cs typeface="Microsoft New Tai Lue" pitchFamily="34" charset="0"/>
              </a:rPr>
              <a:t>допомоги</a:t>
            </a:r>
            <a:r>
              <a:rPr lang="ru-RU" dirty="0">
                <a:solidFill>
                  <a:schemeClr val="tx1"/>
                </a:solidFill>
                <a:cs typeface="Microsoft New Tai Lue" pitchFamily="34" charset="0"/>
              </a:rPr>
              <a:t> </a:t>
            </a:r>
            <a:r>
              <a:rPr lang="ru-RU" dirty="0" err="1">
                <a:solidFill>
                  <a:schemeClr val="tx1"/>
                </a:solidFill>
                <a:cs typeface="Microsoft New Tai Lue" pitchFamily="34" charset="0"/>
              </a:rPr>
              <a:t>хворим</a:t>
            </a:r>
            <a:r>
              <a:rPr lang="ru-RU" dirty="0">
                <a:solidFill>
                  <a:schemeClr val="tx1"/>
                </a:solidFill>
                <a:cs typeface="Microsoft New Tai Lue" pitchFamily="34" charset="0"/>
              </a:rPr>
              <a:t> і </a:t>
            </a:r>
            <a:r>
              <a:rPr lang="ru-RU" dirty="0" err="1">
                <a:solidFill>
                  <a:schemeClr val="tx1"/>
                </a:solidFill>
                <a:cs typeface="Microsoft New Tai Lue" pitchFamily="34" charset="0"/>
              </a:rPr>
              <a:t>пораненим</a:t>
            </a:r>
            <a:r>
              <a:rPr lang="ru-RU" dirty="0">
                <a:solidFill>
                  <a:schemeClr val="tx1"/>
                </a:solidFill>
                <a:cs typeface="Microsoft New Tai Lue" pitchFamily="34" charset="0"/>
              </a:rPr>
              <a:t>. </a:t>
            </a:r>
            <a:r>
              <a:rPr lang="ru-RU" dirty="0" err="1">
                <a:solidFill>
                  <a:schemeClr val="tx1"/>
                </a:solidFill>
                <a:cs typeface="Microsoft New Tai Lue" pitchFamily="34" charset="0"/>
              </a:rPr>
              <a:t>Ці</a:t>
            </a:r>
            <a:r>
              <a:rPr lang="ru-RU" dirty="0">
                <a:solidFill>
                  <a:schemeClr val="tx1"/>
                </a:solidFill>
                <a:cs typeface="Microsoft New Tai Lue" pitchFamily="34" charset="0"/>
              </a:rPr>
              <a:t> </a:t>
            </a:r>
            <a:r>
              <a:rPr lang="ru-RU" dirty="0" err="1">
                <a:solidFill>
                  <a:schemeClr val="tx1"/>
                </a:solidFill>
                <a:cs typeface="Microsoft New Tai Lue" pitchFamily="34" charset="0"/>
              </a:rPr>
              <a:t>обставини</a:t>
            </a:r>
            <a:r>
              <a:rPr lang="ru-RU" dirty="0">
                <a:solidFill>
                  <a:schemeClr val="tx1"/>
                </a:solidFill>
                <a:cs typeface="Microsoft New Tai Lue" pitchFamily="34" charset="0"/>
              </a:rPr>
              <a:t> і </a:t>
            </a:r>
            <a:r>
              <a:rPr lang="ru-RU" dirty="0" err="1">
                <a:solidFill>
                  <a:schemeClr val="tx1"/>
                </a:solidFill>
                <a:cs typeface="Microsoft New Tai Lue" pitchFamily="34" charset="0"/>
              </a:rPr>
              <a:t>обумовлюють</a:t>
            </a:r>
            <a:r>
              <a:rPr lang="ru-RU" dirty="0">
                <a:solidFill>
                  <a:schemeClr val="tx1"/>
                </a:solidFill>
                <a:cs typeface="Microsoft New Tai Lue" pitchFamily="34" charset="0"/>
              </a:rPr>
              <a:t> </a:t>
            </a:r>
            <a:r>
              <a:rPr lang="ru-RU" dirty="0" err="1">
                <a:solidFill>
                  <a:schemeClr val="tx1"/>
                </a:solidFill>
                <a:cs typeface="Microsoft New Tai Lue" pitchFamily="34" charset="0"/>
              </a:rPr>
              <a:t>актуальність</a:t>
            </a:r>
            <a:r>
              <a:rPr lang="ru-RU" dirty="0">
                <a:solidFill>
                  <a:schemeClr val="tx1"/>
                </a:solidFill>
                <a:cs typeface="Microsoft New Tai Lue" pitchFamily="34" charset="0"/>
              </a:rPr>
              <a:t> </a:t>
            </a:r>
            <a:r>
              <a:rPr lang="ru-RU" dirty="0" err="1">
                <a:solidFill>
                  <a:schemeClr val="tx1"/>
                </a:solidFill>
                <a:cs typeface="Microsoft New Tai Lue" pitchFamily="34" charset="0"/>
              </a:rPr>
              <a:t>вивчення</a:t>
            </a:r>
            <a:r>
              <a:rPr lang="ru-RU" dirty="0">
                <a:solidFill>
                  <a:schemeClr val="tx1"/>
                </a:solidFill>
                <a:cs typeface="Microsoft New Tai Lue" pitchFamily="34" charset="0"/>
              </a:rPr>
              <a:t> </a:t>
            </a:r>
            <a:r>
              <a:rPr lang="ru-RU" dirty="0" err="1">
                <a:solidFill>
                  <a:schemeClr val="tx1"/>
                </a:solidFill>
                <a:cs typeface="Microsoft New Tai Lue" pitchFamily="34" charset="0"/>
              </a:rPr>
              <a:t>військово-польової</a:t>
            </a:r>
            <a:r>
              <a:rPr lang="ru-RU" dirty="0">
                <a:solidFill>
                  <a:schemeClr val="tx1"/>
                </a:solidFill>
                <a:cs typeface="Microsoft New Tai Lue" pitchFamily="34" charset="0"/>
              </a:rPr>
              <a:t> </a:t>
            </a:r>
            <a:r>
              <a:rPr lang="ru-RU" dirty="0" err="1">
                <a:solidFill>
                  <a:schemeClr val="tx1"/>
                </a:solidFill>
                <a:cs typeface="Microsoft New Tai Lue" pitchFamily="34" charset="0"/>
              </a:rPr>
              <a:t>терапії</a:t>
            </a:r>
            <a:r>
              <a:rPr lang="ru-RU" dirty="0">
                <a:solidFill>
                  <a:schemeClr val="tx1"/>
                </a:solidFill>
                <a:cs typeface="Microsoft New Tai Lue" pitchFamily="34" charset="0"/>
              </a:rPr>
              <a:t>. </a:t>
            </a:r>
            <a:r>
              <a:rPr lang="ru-RU" dirty="0" smtClean="0">
                <a:solidFill>
                  <a:schemeClr val="tx1"/>
                </a:solidFill>
                <a:cs typeface="Microsoft New Tai Lue" pitchFamily="34" charset="0"/>
              </a:rPr>
              <a:t> </a:t>
            </a:r>
            <a:endParaRPr lang="uk-UA" sz="1400" dirty="0">
              <a:solidFill>
                <a:schemeClr val="tx1"/>
              </a:solidFill>
              <a:latin typeface="Оцінка накопиченого людством досвіду переконливо засвідчуе про те, що всі війни закономірно характеризувалися високим рівнем санітарних втрат хворими, що значно перевищують розміри втрат пораненими. Тому увага лікарів усіх часів і тим більшTimes New Roman"/>
              <a:cs typeface="Microsoft New Tai Lue" pitchFamily="34" charset="0"/>
            </a:endParaRPr>
          </a:p>
        </p:txBody>
      </p:sp>
    </p:spTree>
    <p:extLst>
      <p:ext uri="{BB962C8B-B14F-4D97-AF65-F5344CB8AC3E}">
        <p14:creationId xmlns="" xmlns:p14="http://schemas.microsoft.com/office/powerpoint/2010/main" val="22861958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6614" y="206306"/>
            <a:ext cx="9081370" cy="6463308"/>
          </a:xfrm>
          <a:prstGeom prst="rect">
            <a:avLst/>
          </a:prstGeom>
          <a:solidFill>
            <a:srgbClr val="FFFF66"/>
          </a:solidFill>
        </p:spPr>
        <p:txBody>
          <a:bodyPr wrap="square">
            <a:spAutoFit/>
          </a:bodyPr>
          <a:lstStyle/>
          <a:p>
            <a:pPr>
              <a:spcAft>
                <a:spcPts val="0"/>
              </a:spcAft>
            </a:pPr>
            <a:r>
              <a:rPr lang="uk-UA" b="1" dirty="0">
                <a:latin typeface="Times New Roman" panose="02020603050405020304" pitchFamily="18" charset="0"/>
                <a:ea typeface="Times New Roman" panose="02020603050405020304" pitchFamily="18" charset="0"/>
              </a:rPr>
              <a:t> Етап надання терапевтичної</a:t>
            </a:r>
            <a:r>
              <a:rPr lang="uk-UA" dirty="0">
                <a:latin typeface="Times New Roman" panose="02020603050405020304" pitchFamily="18" charset="0"/>
                <a:ea typeface="Times New Roman" panose="02020603050405020304" pitchFamily="18" charset="0"/>
              </a:rPr>
              <a:t> допомоги - це сили i засоби терапевтичної служби (</a:t>
            </a:r>
            <a:r>
              <a:rPr lang="uk-UA" dirty="0" err="1">
                <a:latin typeface="Times New Roman" panose="02020603050405020304" pitchFamily="18" charset="0"/>
                <a:ea typeface="Times New Roman" panose="02020603050405020304" pitchFamily="18" charset="0"/>
              </a:rPr>
              <a:t>госпіальні</a:t>
            </a:r>
            <a:r>
              <a:rPr lang="uk-UA" dirty="0">
                <a:latin typeface="Times New Roman" panose="02020603050405020304" pitchFamily="18" charset="0"/>
                <a:ea typeface="Times New Roman" panose="02020603050405020304" pitchFamily="18" charset="0"/>
              </a:rPr>
              <a:t> відділення медичних рот i лікувальні заклади), що розгорнуті на шляхах медичної евакуації для прийому, сортування поранених, уражених i хворих, надання їм терапевтичної допомоги, лікування i підготовки до подальшої евакуації тих з них, хто цього потребує.</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Відповідно до сучасної системи лікувально-евакуаційного забезпечення етапами надання терапевтичної допомоги є</a:t>
            </a:r>
            <a:r>
              <a:rPr lang="uk-UA" b="1" i="1" dirty="0">
                <a:solidFill>
                  <a:srgbClr val="FF0000"/>
                </a:solidFill>
                <a:latin typeface="Times New Roman" panose="02020603050405020304" pitchFamily="18" charset="0"/>
                <a:ea typeface="Times New Roman" panose="02020603050405020304" pitchFamily="18" charset="0"/>
              </a:rPr>
              <a:t>: етап надання кваліфікованої терапевтичної допомоги; етап надання спеціалізованої терапевтичної допомоги</a:t>
            </a:r>
            <a:r>
              <a:rPr lang="uk-UA" b="1" i="1" dirty="0" smtClean="0">
                <a:solidFill>
                  <a:srgbClr val="FF0000"/>
                </a:solidFill>
                <a:latin typeface="Times New Roman" panose="02020603050405020304" pitchFamily="18" charset="0"/>
                <a:ea typeface="Times New Roman" panose="02020603050405020304" pitchFamily="18" charset="0"/>
              </a:rPr>
              <a:t>.</a:t>
            </a:r>
          </a:p>
          <a:p>
            <a:pPr>
              <a:spcAft>
                <a:spcPts val="0"/>
              </a:spcAft>
            </a:pP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До закладів, які розгортають відповідні етапи надання терапевтичної допомоги відносяться: </a:t>
            </a:r>
            <a:endParaRPr lang="uk-UA" dirty="0" smtClean="0">
              <a:latin typeface="Times New Roman" panose="02020603050405020304" pitchFamily="18" charset="0"/>
              <a:ea typeface="Times New Roman" panose="02020603050405020304" pitchFamily="18" charset="0"/>
            </a:endParaRPr>
          </a:p>
          <a:p>
            <a:pPr marL="285750" indent="-285750">
              <a:spcAft>
                <a:spcPts val="0"/>
              </a:spcAft>
              <a:buFontTx/>
              <a:buChar char="-"/>
            </a:pPr>
            <a:r>
              <a:rPr lang="uk-UA" b="1" i="1" dirty="0" smtClean="0">
                <a:solidFill>
                  <a:srgbClr val="FF0000"/>
                </a:solidFill>
                <a:latin typeface="Times New Roman" panose="02020603050405020304" pitchFamily="18" charset="0"/>
                <a:ea typeface="Times New Roman" panose="02020603050405020304" pitchFamily="18" charset="0"/>
              </a:rPr>
              <a:t>медична </a:t>
            </a:r>
            <a:r>
              <a:rPr lang="uk-UA" b="1" i="1" dirty="0">
                <a:solidFill>
                  <a:srgbClr val="FF0000"/>
                </a:solidFill>
                <a:latin typeface="Times New Roman" panose="02020603050405020304" pitchFamily="18" charset="0"/>
                <a:ea typeface="Times New Roman" panose="02020603050405020304" pitchFamily="18" charset="0"/>
              </a:rPr>
              <a:t>рота бригади</a:t>
            </a:r>
            <a:r>
              <a:rPr lang="uk-UA" b="1" i="1" dirty="0" smtClean="0">
                <a:solidFill>
                  <a:srgbClr val="FF0000"/>
                </a:solidFill>
                <a:latin typeface="Times New Roman" panose="02020603050405020304" pitchFamily="18" charset="0"/>
                <a:ea typeface="Times New Roman" panose="02020603050405020304" pitchFamily="18" charset="0"/>
              </a:rPr>
              <a:t>; </a:t>
            </a:r>
          </a:p>
          <a:p>
            <a:pPr marL="285750" indent="-285750">
              <a:spcAft>
                <a:spcPts val="0"/>
              </a:spcAft>
              <a:buFontTx/>
              <a:buChar char="-"/>
            </a:pPr>
            <a:r>
              <a:rPr lang="uk-UA" b="1" i="1" dirty="0" smtClean="0">
                <a:solidFill>
                  <a:srgbClr val="FF0000"/>
                </a:solidFill>
                <a:latin typeface="Times New Roman" panose="02020603050405020304" pitchFamily="18" charset="0"/>
                <a:ea typeface="Times New Roman" panose="02020603050405020304" pitchFamily="18" charset="0"/>
              </a:rPr>
              <a:t>військовий </a:t>
            </a:r>
            <a:r>
              <a:rPr lang="uk-UA" b="1" i="1" dirty="0">
                <a:solidFill>
                  <a:srgbClr val="FF0000"/>
                </a:solidFill>
                <a:latin typeface="Times New Roman" panose="02020603050405020304" pitchFamily="18" charset="0"/>
                <a:ea typeface="Times New Roman" panose="02020603050405020304" pitchFamily="18" charset="0"/>
              </a:rPr>
              <a:t>мобільний госпіталь</a:t>
            </a:r>
            <a:r>
              <a:rPr lang="uk-UA" b="1" i="1" dirty="0" smtClean="0">
                <a:solidFill>
                  <a:srgbClr val="FF0000"/>
                </a:solidFill>
                <a:latin typeface="Times New Roman" panose="02020603050405020304" pitchFamily="18" charset="0"/>
                <a:ea typeface="Times New Roman" panose="02020603050405020304" pitchFamily="18" charset="0"/>
              </a:rPr>
              <a:t>; </a:t>
            </a:r>
          </a:p>
          <a:p>
            <a:pPr marL="285750" indent="-285750">
              <a:spcAft>
                <a:spcPts val="0"/>
              </a:spcAft>
              <a:buFontTx/>
              <a:buChar char="-"/>
            </a:pPr>
            <a:r>
              <a:rPr lang="uk-UA" b="1" i="1" dirty="0" smtClean="0">
                <a:solidFill>
                  <a:srgbClr val="FF0000"/>
                </a:solidFill>
                <a:latin typeface="Times New Roman" panose="02020603050405020304" pitchFamily="18" charset="0"/>
                <a:ea typeface="Times New Roman" panose="02020603050405020304" pitchFamily="18" charset="0"/>
              </a:rPr>
              <a:t>стаціонарні </a:t>
            </a:r>
            <a:r>
              <a:rPr lang="uk-UA" b="1" i="1" dirty="0">
                <a:solidFill>
                  <a:srgbClr val="FF0000"/>
                </a:solidFill>
                <a:latin typeface="Times New Roman" panose="02020603050405020304" pitchFamily="18" charset="0"/>
                <a:ea typeface="Times New Roman" panose="02020603050405020304" pitchFamily="18" charset="0"/>
              </a:rPr>
              <a:t>військові госпіталі, військово-медичні клінічні центри; </a:t>
            </a:r>
            <a:endParaRPr lang="uk-UA" b="1" i="1" dirty="0" smtClean="0">
              <a:solidFill>
                <a:srgbClr val="FF0000"/>
              </a:solidFill>
              <a:latin typeface="Times New Roman" panose="02020603050405020304" pitchFamily="18" charset="0"/>
              <a:ea typeface="Times New Roman" panose="02020603050405020304" pitchFamily="18" charset="0"/>
            </a:endParaRPr>
          </a:p>
          <a:p>
            <a:pPr marL="285750" indent="-285750">
              <a:spcAft>
                <a:spcPts val="0"/>
              </a:spcAft>
              <a:buFontTx/>
              <a:buChar char="-"/>
            </a:pPr>
            <a:r>
              <a:rPr lang="uk-UA" b="1" i="1" dirty="0" smtClean="0">
                <a:solidFill>
                  <a:srgbClr val="FF0000"/>
                </a:solidFill>
                <a:latin typeface="Times New Roman" panose="02020603050405020304" pitchFamily="18" charset="0"/>
                <a:ea typeface="Times New Roman" panose="02020603050405020304" pitchFamily="18" charset="0"/>
              </a:rPr>
              <a:t>лікувальні </a:t>
            </a:r>
            <a:r>
              <a:rPr lang="uk-UA" b="1" i="1" dirty="0">
                <a:solidFill>
                  <a:srgbClr val="FF0000"/>
                </a:solidFill>
                <a:latin typeface="Times New Roman" panose="02020603050405020304" pitchFamily="18" charset="0"/>
                <a:ea typeface="Times New Roman" panose="02020603050405020304" pitchFamily="18" charset="0"/>
              </a:rPr>
              <a:t>заклади Територіальної госпітальної бази Міністерства охорони здоров’я України</a:t>
            </a:r>
            <a:r>
              <a:rPr lang="uk-UA" b="1" i="1" dirty="0" smtClean="0">
                <a:solidFill>
                  <a:srgbClr val="FF0000"/>
                </a:solidFill>
                <a:latin typeface="Times New Roman" panose="02020603050405020304" pitchFamily="18" charset="0"/>
                <a:ea typeface="Times New Roman" panose="02020603050405020304" pitchFamily="18" charset="0"/>
              </a:rPr>
              <a:t>.</a:t>
            </a:r>
          </a:p>
          <a:p>
            <a:pPr>
              <a:spcAft>
                <a:spcPts val="0"/>
              </a:spcAft>
            </a:pP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В сучасній системі лікувально-евакуаційних заходів окремі етапи терапевтичної допомоги можуть розгортатись на базі заздалегідь визначених стаціонарних закладів охорони здоров’я МОЗ України (цивільних лікарень), розташованих на основних евакуаційних напрямках в зоні забезпечення військ (сил). На кожному етапі терапевтичної допомоги здійснюються певні лікувально- профілактичні (лікувально-діагностичні) заходи, які в сукупності складають обсяг медичної допомоги, властивий даному етапу. Обсяг цих заходів на етапах терапевтичної допомоги не є постійним і може змінюватися залежно від обстановки.</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33922818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0728" y="0"/>
            <a:ext cx="11498893" cy="6771084"/>
          </a:xfrm>
          <a:prstGeom prst="rect">
            <a:avLst/>
          </a:prstGeom>
          <a:solidFill>
            <a:srgbClr val="FFFF66"/>
          </a:solidFill>
        </p:spPr>
        <p:txBody>
          <a:bodyPr wrap="square">
            <a:spAutoFit/>
          </a:bodyPr>
          <a:lstStyle/>
          <a:p>
            <a:pPr>
              <a:spcAft>
                <a:spcPts val="0"/>
              </a:spcAft>
            </a:pPr>
            <a:r>
              <a:rPr lang="uk-UA" sz="2000" dirty="0">
                <a:solidFill>
                  <a:srgbClr val="FF0000"/>
                </a:solidFill>
                <a:latin typeface="Times New Roman" panose="02020603050405020304" pitchFamily="18" charset="0"/>
                <a:ea typeface="Times New Roman" panose="02020603050405020304" pitchFamily="18" charset="0"/>
              </a:rPr>
              <a:t> Види та обсяг терапевтичної допомоги</a:t>
            </a:r>
          </a:p>
          <a:p>
            <a:pPr>
              <a:spcAft>
                <a:spcPts val="0"/>
              </a:spcAft>
            </a:pPr>
            <a:r>
              <a:rPr lang="uk-UA" b="1" dirty="0">
                <a:latin typeface="Times New Roman" panose="02020603050405020304" pitchFamily="18" charset="0"/>
                <a:ea typeface="Times New Roman" panose="02020603050405020304" pitchFamily="18" charset="0"/>
              </a:rPr>
              <a:t> Під видом</a:t>
            </a:r>
            <a:r>
              <a:rPr lang="uk-UA" dirty="0">
                <a:latin typeface="Times New Roman" panose="02020603050405020304" pitchFamily="18" charset="0"/>
                <a:ea typeface="Times New Roman" panose="02020603050405020304" pitchFamily="18" charset="0"/>
              </a:rPr>
              <a:t> </a:t>
            </a:r>
            <a:r>
              <a:rPr lang="uk-UA" b="1" dirty="0">
                <a:latin typeface="Times New Roman" panose="02020603050405020304" pitchFamily="18" charset="0"/>
                <a:ea typeface="Times New Roman" panose="02020603050405020304" pitchFamily="18" charset="0"/>
              </a:rPr>
              <a:t>терапевтичної допомоги</a:t>
            </a:r>
            <a:r>
              <a:rPr lang="uk-UA" dirty="0">
                <a:latin typeface="Times New Roman" panose="02020603050405020304" pitchFamily="18" charset="0"/>
                <a:ea typeface="Times New Roman" panose="02020603050405020304" pitchFamily="18" charset="0"/>
              </a:rPr>
              <a:t> розуміють перелік (комплекс) лікувально- профілактичних (лікувально-діагностичних) заходів, що надаються пораненим та хворим на етапах медичної евакуації. Вид терапевтичної допомоги визначається місцем її надання, підготовкою осіб, що її надають, і наявністю відповідного оснащення.</a:t>
            </a:r>
            <a:endParaRPr lang="uk-UA" sz="1600" dirty="0">
              <a:latin typeface="Times New Roman" panose="02020603050405020304" pitchFamily="18" charset="0"/>
              <a:ea typeface="Times New Roman" panose="02020603050405020304" pitchFamily="18" charset="0"/>
            </a:endParaRPr>
          </a:p>
          <a:p>
            <a:pPr>
              <a:spcAft>
                <a:spcPts val="0"/>
              </a:spcAft>
            </a:pPr>
            <a:r>
              <a:rPr lang="uk-UA" b="1" dirty="0">
                <a:latin typeface="Times New Roman" panose="02020603050405020304" pitchFamily="18" charset="0"/>
                <a:ea typeface="Times New Roman" panose="02020603050405020304" pitchFamily="18" charset="0"/>
              </a:rPr>
              <a:t> Обсяг терапевтичної допомоги</a:t>
            </a:r>
            <a:r>
              <a:rPr lang="uk-UA" dirty="0">
                <a:latin typeface="Times New Roman" panose="02020603050405020304" pitchFamily="18" charset="0"/>
                <a:ea typeface="Times New Roman" panose="02020603050405020304" pitchFamily="18" charset="0"/>
              </a:rPr>
              <a:t> – це сукупність лікувально-профілактичних (лікувально-діагностичних) заходів, що проводяться на даному етапі надання терапевтичної допомоги пораненим, ураженим та хворим. Обсяг терапевтичної допомоги залежить від виду терапевтичної допомоги і умов бойової та медичної обстановки. Обсяг терапевтичної допомоги і терміни лікування поранених, уражених і хворих на різних етапах надання терапевтичної допомоги встановлюються розпорядженням старшого начальника терапевтичної служби згідно затвердженого плану медичного забезпечення.</a:t>
            </a:r>
            <a:endParaRPr lang="uk-UA" sz="1600" dirty="0">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В Збройних Силах України на особливий період передбачається надання наступних типових видів терапевтичної допомоги: </a:t>
            </a:r>
            <a:endParaRPr lang="uk-UA" b="1" i="1" dirty="0" smtClean="0">
              <a:latin typeface="Times New Roman" panose="02020603050405020304" pitchFamily="18" charset="0"/>
              <a:ea typeface="Times New Roman" panose="02020603050405020304" pitchFamily="18" charset="0"/>
            </a:endParaRPr>
          </a:p>
          <a:p>
            <a:pPr>
              <a:spcAft>
                <a:spcPts val="0"/>
              </a:spcAft>
            </a:pPr>
            <a:r>
              <a:rPr lang="uk-UA" i="1" dirty="0" smtClean="0">
                <a:solidFill>
                  <a:srgbClr val="FF0000"/>
                </a:solidFill>
                <a:latin typeface="Times New Roman" panose="02020603050405020304" pitchFamily="18" charset="0"/>
                <a:ea typeface="Times New Roman" panose="02020603050405020304" pitchFamily="18" charset="0"/>
              </a:rPr>
              <a:t>-</a:t>
            </a:r>
            <a:r>
              <a:rPr lang="uk-UA" i="1" dirty="0">
                <a:solidFill>
                  <a:srgbClr val="FF0000"/>
                </a:solidFill>
                <a:latin typeface="Times New Roman" panose="02020603050405020304" pitchFamily="18" charset="0"/>
                <a:ea typeface="Times New Roman" panose="02020603050405020304" pitchFamily="18" charset="0"/>
              </a:rPr>
              <a:t>кваліфікована терапевтична допомога; </a:t>
            </a:r>
            <a:endParaRPr lang="uk-UA" i="1" dirty="0" smtClean="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smtClean="0">
                <a:solidFill>
                  <a:srgbClr val="FF0000"/>
                </a:solidFill>
                <a:latin typeface="Times New Roman" panose="02020603050405020304" pitchFamily="18" charset="0"/>
                <a:ea typeface="Times New Roman" panose="02020603050405020304" pitchFamily="18" charset="0"/>
              </a:rPr>
              <a:t>-</a:t>
            </a:r>
            <a:r>
              <a:rPr lang="uk-UA" i="1" dirty="0">
                <a:solidFill>
                  <a:srgbClr val="FF0000"/>
                </a:solidFill>
                <a:latin typeface="Times New Roman" panose="02020603050405020304" pitchFamily="18" charset="0"/>
                <a:ea typeface="Times New Roman" panose="02020603050405020304" pitchFamily="18" charset="0"/>
              </a:rPr>
              <a:t>спеціалізована терапевтична допомога; </a:t>
            </a:r>
            <a:endParaRPr lang="uk-UA" i="1" dirty="0" smtClean="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smtClean="0">
                <a:solidFill>
                  <a:srgbClr val="FF0000"/>
                </a:solidFill>
                <a:latin typeface="Times New Roman" panose="02020603050405020304" pitchFamily="18" charset="0"/>
                <a:ea typeface="Times New Roman" panose="02020603050405020304" pitchFamily="18" charset="0"/>
              </a:rPr>
              <a:t>-</a:t>
            </a:r>
            <a:r>
              <a:rPr lang="uk-UA" i="1" dirty="0">
                <a:solidFill>
                  <a:srgbClr val="FF0000"/>
                </a:solidFill>
                <a:latin typeface="Times New Roman" panose="02020603050405020304" pitchFamily="18" charset="0"/>
                <a:ea typeface="Times New Roman" panose="02020603050405020304" pitchFamily="18" charset="0"/>
              </a:rPr>
              <a:t>медична реабілітація. </a:t>
            </a:r>
            <a:endParaRPr lang="uk-UA" i="1" dirty="0" smtClean="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smtClean="0">
                <a:latin typeface="Times New Roman" panose="02020603050405020304" pitchFamily="18" charset="0"/>
                <a:ea typeface="Times New Roman" panose="02020603050405020304" pitchFamily="18" charset="0"/>
              </a:rPr>
              <a:t>Кожному </a:t>
            </a:r>
            <a:r>
              <a:rPr lang="uk-UA" dirty="0">
                <a:latin typeface="Times New Roman" panose="02020603050405020304" pitchFamily="18" charset="0"/>
                <a:ea typeface="Times New Roman" panose="02020603050405020304" pitchFamily="18" charset="0"/>
              </a:rPr>
              <a:t>етапу надання терапевтичної допомоги характерний визначений (типовий) вид терапевтичної допомоги: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медичній роті бригади – перша лікарська і невідкладні заходи кваліфікованої терапевтичної допомоги,</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військовому мобільному госпіталю – кваліфікована терапевтична допомога,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лікувальним закладам військово-медичних клінічних центрів (ВМКЦ) і Територіальних госпітальних баз – кваліфікована і спеціалізована терапевтична допомога.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Кваліфікована терапевтична допомога надається лікарями терапевтами у медичних ротах бригад, мобільних військових госпіталях не пізніше як за 4-5 годин з моменту поранення, ураження, хвороби. Кваліфікована терапевтична допомога за обставинами може також надаватися у лікувальних закладах госпітальних баз та стаціонарних військових госпіталях і визначених цивільних лікарнях.</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39342696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9036" y="1097794"/>
            <a:ext cx="8492646" cy="5355312"/>
          </a:xfrm>
          <a:prstGeom prst="rect">
            <a:avLst/>
          </a:prstGeom>
          <a:solidFill>
            <a:srgbClr val="FFFF66"/>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Кваліфікована терапевтична допомога </a:t>
            </a:r>
            <a:r>
              <a:rPr lang="uk-UA" dirty="0">
                <a:latin typeface="Times New Roman" panose="02020603050405020304" pitchFamily="18" charset="0"/>
                <a:ea typeface="Times New Roman" panose="02020603050405020304" pitchFamily="18" charset="0"/>
              </a:rPr>
              <a:t>надається з метою усунення тяжких, загрозливих для життя поранених, уражених i хворих наслідків поранень, уражень i захворювань, попередження розвитку у них ускладнень, а також в інтересах забезпечення подальшої евакуації і створення сприятливих умов для наступного лікування. Кваліфікована терапевтична допомога надається лише при неможливості реалізації в оптимальні терміни евакуації поранених та хворих в лікувальні заклади, що забезпечують спеціалізовану терапевтичну допомогу в обхід етапів кваліфікованої терапевтичної допомоги. При цьому в першу чергу виконуються ті лікувальні заходи, без виконання яких хворий неминуче загине або у нього </a:t>
            </a:r>
            <a:r>
              <a:rPr lang="uk-UA" dirty="0" err="1">
                <a:latin typeface="Times New Roman" panose="02020603050405020304" pitchFamily="18" charset="0"/>
                <a:ea typeface="Times New Roman" panose="02020603050405020304" pitchFamily="18" charset="0"/>
              </a:rPr>
              <a:t>розвинуться</a:t>
            </a:r>
            <a:r>
              <a:rPr lang="uk-UA" dirty="0">
                <a:latin typeface="Times New Roman" panose="02020603050405020304" pitchFamily="18" charset="0"/>
                <a:ea typeface="Times New Roman" panose="02020603050405020304" pitchFamily="18" charset="0"/>
              </a:rPr>
              <a:t> ускладнення, що загрожують життю.  </a:t>
            </a:r>
            <a:endParaRPr lang="uk-UA" dirty="0" smtClean="0">
              <a:latin typeface="Times New Roman" panose="02020603050405020304" pitchFamily="18" charset="0"/>
              <a:ea typeface="Times New Roman" panose="02020603050405020304" pitchFamily="18" charset="0"/>
            </a:endParaRPr>
          </a:p>
          <a:p>
            <a:pPr>
              <a:spcAft>
                <a:spcPts val="0"/>
              </a:spcAft>
            </a:pPr>
            <a:r>
              <a:rPr lang="uk-UA" i="1" dirty="0" smtClean="0">
                <a:solidFill>
                  <a:srgbClr val="FF0000"/>
                </a:solidFill>
                <a:latin typeface="Times New Roman" panose="02020603050405020304" pitchFamily="18" charset="0"/>
                <a:ea typeface="Times New Roman" panose="02020603050405020304" pitchFamily="18" charset="0"/>
              </a:rPr>
              <a:t>За </a:t>
            </a:r>
            <a:r>
              <a:rPr lang="uk-UA" i="1" dirty="0">
                <a:solidFill>
                  <a:srgbClr val="FF0000"/>
                </a:solidFill>
                <a:latin typeface="Times New Roman" panose="02020603050405020304" pitchFamily="18" charset="0"/>
                <a:ea typeface="Times New Roman" panose="02020603050405020304" pitchFamily="18" charset="0"/>
              </a:rPr>
              <a:t>терміновістю надання заходи кваліфікованої терапевтичної допомоги поділяються на невідкладні заходи і заходи, виконання яких може бути відтерміновано.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Невідкладні заходи проводяться при станах, що загрожують життю пораненого або хворого (кома, гостра серцево-судинна недостатність, гостра дихальна недостатність, судомний або </a:t>
            </a:r>
            <a:r>
              <a:rPr lang="uk-UA" dirty="0" err="1">
                <a:latin typeface="Times New Roman" panose="02020603050405020304" pitchFamily="18" charset="0"/>
                <a:ea typeface="Times New Roman" panose="02020603050405020304" pitchFamily="18" charset="0"/>
              </a:rPr>
              <a:t>бронхоспастичний</a:t>
            </a:r>
            <a:r>
              <a:rPr lang="uk-UA" dirty="0">
                <a:latin typeface="Times New Roman" panose="02020603050405020304" pitchFamily="18" charset="0"/>
                <a:ea typeface="Times New Roman" panose="02020603050405020304" pitchFamily="18" charset="0"/>
              </a:rPr>
              <a:t> синдром, триваюча блювота з різким зневодненням і </a:t>
            </a:r>
            <a:r>
              <a:rPr lang="uk-UA" dirty="0" err="1">
                <a:latin typeface="Times New Roman" panose="02020603050405020304" pitchFamily="18" charset="0"/>
                <a:ea typeface="Times New Roman" panose="02020603050405020304" pitchFamily="18" charset="0"/>
              </a:rPr>
              <a:t>т.п</a:t>
            </a:r>
            <a:r>
              <a:rPr lang="uk-UA" dirty="0">
                <a:latin typeface="Times New Roman" panose="02020603050405020304" pitchFamily="18" charset="0"/>
                <a:ea typeface="Times New Roman" panose="02020603050405020304" pitchFamily="18" charset="0"/>
              </a:rPr>
              <a:t>.), при різкому психомоторному збудженні, при розвитку нестерпної сверблячки шкіри і при ураженнях із загрозою формування тяжкої інвалідності.</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40142182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099" y="419651"/>
            <a:ext cx="11574049" cy="6309420"/>
          </a:xfrm>
          <a:prstGeom prst="rect">
            <a:avLst/>
          </a:prstGeom>
          <a:solidFill>
            <a:srgbClr val="FFFF66"/>
          </a:solidFill>
        </p:spPr>
        <p:txBody>
          <a:bodyPr wrap="square">
            <a:spAutoFit/>
          </a:bodyPr>
          <a:lstStyle/>
          <a:p>
            <a:pPr>
              <a:spcAft>
                <a:spcPts val="0"/>
              </a:spcAft>
            </a:pPr>
            <a:r>
              <a:rPr lang="uk-UA" b="1" i="1"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До невідкладних заходів кваліфікованої терапевтичної допомоги</a:t>
            </a:r>
            <a:r>
              <a:rPr lang="uk-UA" dirty="0">
                <a:solidFill>
                  <a:srgbClr val="FF0000"/>
                </a:solidFill>
                <a:latin typeface="Times New Roman" panose="02020603050405020304" pitchFamily="18" charset="0"/>
                <a:ea typeface="Times New Roman" panose="02020603050405020304" pitchFamily="18" charset="0"/>
              </a:rPr>
              <a:t> відносяться:</a:t>
            </a:r>
          </a:p>
          <a:p>
            <a:pPr>
              <a:spcAft>
                <a:spcPts val="0"/>
              </a:spcAft>
            </a:pPr>
            <a:r>
              <a:rPr lang="uk-UA" sz="1600" dirty="0">
                <a:latin typeface="Times New Roman" panose="02020603050405020304" pitchFamily="18" charset="0"/>
                <a:ea typeface="Times New Roman" panose="02020603050405020304" pitchFamily="18" charset="0"/>
              </a:rPr>
              <a:t> -повна санітарна обробка (ПСО) уражених отруйними речовинами i осіб, що мають забруднення шкіри радіонуклідами вище гранично допустимих рівнів;</a:t>
            </a:r>
          </a:p>
          <a:p>
            <a:pPr>
              <a:spcAft>
                <a:spcPts val="0"/>
              </a:spcAft>
            </a:pPr>
            <a:r>
              <a:rPr lang="uk-UA" sz="1600" dirty="0">
                <a:latin typeface="Times New Roman" panose="02020603050405020304" pitchFamily="18" charset="0"/>
                <a:ea typeface="Times New Roman" panose="02020603050405020304" pitchFamily="18" charset="0"/>
              </a:rPr>
              <a:t> -введення антидотів i </a:t>
            </a:r>
            <a:r>
              <a:rPr lang="uk-UA" sz="1600" dirty="0" err="1">
                <a:latin typeface="Times New Roman" panose="02020603050405020304" pitchFamily="18" charset="0"/>
                <a:ea typeface="Times New Roman" panose="02020603050405020304" pitchFamily="18" charset="0"/>
              </a:rPr>
              <a:t>протиботулінічної</a:t>
            </a:r>
            <a:r>
              <a:rPr lang="uk-UA" sz="1600" dirty="0">
                <a:latin typeface="Times New Roman" panose="02020603050405020304" pitchFamily="18" charset="0"/>
                <a:ea typeface="Times New Roman" panose="02020603050405020304" pitchFamily="18" charset="0"/>
              </a:rPr>
              <a:t> сироватки;</a:t>
            </a:r>
          </a:p>
          <a:p>
            <a:pPr>
              <a:spcAft>
                <a:spcPts val="0"/>
              </a:spcAft>
            </a:pPr>
            <a:r>
              <a:rPr lang="uk-UA" sz="1600" dirty="0">
                <a:latin typeface="Times New Roman" panose="02020603050405020304" pitchFamily="18" charset="0"/>
                <a:ea typeface="Times New Roman" panose="02020603050405020304" pitchFamily="18" charset="0"/>
              </a:rPr>
              <a:t> -комплексна терапія гострої серцево-судинної недостатності;</a:t>
            </a:r>
          </a:p>
          <a:p>
            <a:pPr>
              <a:spcAft>
                <a:spcPts val="0"/>
              </a:spcAft>
            </a:pPr>
            <a:r>
              <a:rPr lang="uk-UA" sz="1600" dirty="0">
                <a:latin typeface="Times New Roman" panose="02020603050405020304" pitchFamily="18" charset="0"/>
                <a:ea typeface="Times New Roman" panose="02020603050405020304" pitchFamily="18" charset="0"/>
              </a:rPr>
              <a:t> -застосування дихальних аналептиків і проведення штучної вентиляції легень з використанням кисневої апаратури при тяжких порушеннях дихання;</a:t>
            </a:r>
          </a:p>
          <a:p>
            <a:pPr>
              <a:spcAft>
                <a:spcPts val="0"/>
              </a:spcAft>
            </a:pPr>
            <a:r>
              <a:rPr lang="uk-UA" sz="1600" dirty="0">
                <a:latin typeface="Times New Roman" panose="02020603050405020304" pitchFamily="18" charset="0"/>
                <a:ea typeface="Times New Roman" panose="02020603050405020304" pitchFamily="18" charset="0"/>
              </a:rPr>
              <a:t> -лікування токсичного набряку легень; </a:t>
            </a:r>
          </a:p>
          <a:p>
            <a:pPr>
              <a:spcAft>
                <a:spcPts val="0"/>
              </a:spcAft>
            </a:pPr>
            <a:r>
              <a:rPr lang="uk-UA" sz="1600" dirty="0">
                <a:latin typeface="Times New Roman" panose="02020603050405020304" pitchFamily="18" charset="0"/>
                <a:ea typeface="Times New Roman" panose="02020603050405020304" pitchFamily="18" charset="0"/>
              </a:rPr>
              <a:t>-боротьба з гострою нирковою недостатністю;</a:t>
            </a:r>
          </a:p>
          <a:p>
            <a:pPr>
              <a:spcAft>
                <a:spcPts val="0"/>
              </a:spcAft>
            </a:pPr>
            <a:r>
              <a:rPr lang="uk-UA" sz="1600" dirty="0">
                <a:latin typeface="Times New Roman" panose="02020603050405020304" pitchFamily="18" charset="0"/>
                <a:ea typeface="Times New Roman" panose="02020603050405020304" pitchFamily="18" charset="0"/>
              </a:rPr>
              <a:t> -купування вираженого больового синдрому, судом, </a:t>
            </a:r>
            <a:r>
              <a:rPr lang="uk-UA" sz="1600" dirty="0" err="1">
                <a:latin typeface="Times New Roman" panose="02020603050405020304" pitchFamily="18" charset="0"/>
                <a:ea typeface="Times New Roman" panose="02020603050405020304" pitchFamily="18" charset="0"/>
              </a:rPr>
              <a:t>бронхоспазму</a:t>
            </a:r>
            <a:r>
              <a:rPr lang="uk-UA" sz="1600" dirty="0">
                <a:latin typeface="Times New Roman" panose="02020603050405020304" pitchFamily="18" charset="0"/>
                <a:ea typeface="Times New Roman" panose="02020603050405020304" pitchFamily="18" charset="0"/>
              </a:rPr>
              <a:t>, триваючої блювоти, тяжких алергічних реакцій та ін.; </a:t>
            </a:r>
          </a:p>
          <a:p>
            <a:pPr>
              <a:spcAft>
                <a:spcPts val="0"/>
              </a:spcAft>
            </a:pPr>
            <a:r>
              <a:rPr lang="uk-UA" sz="1600" dirty="0">
                <a:latin typeface="Times New Roman" panose="02020603050405020304" pitchFamily="18" charset="0"/>
                <a:ea typeface="Times New Roman" panose="02020603050405020304" pitchFamily="18" charset="0"/>
              </a:rPr>
              <a:t>-застосування нейролептиків, транквілізаторів і седативних засобів при гострих реактивних станах; </a:t>
            </a:r>
          </a:p>
          <a:p>
            <a:pPr>
              <a:spcAft>
                <a:spcPts val="0"/>
              </a:spcAft>
            </a:pPr>
            <a:r>
              <a:rPr lang="uk-UA" sz="1600" dirty="0">
                <a:latin typeface="Times New Roman" panose="02020603050405020304" pitchFamily="18" charset="0"/>
                <a:ea typeface="Times New Roman" panose="02020603050405020304" pitchFamily="18" charset="0"/>
              </a:rPr>
              <a:t>-призначення десенсибілізуючих, </a:t>
            </a:r>
            <a:r>
              <a:rPr lang="uk-UA" sz="1600" dirty="0" err="1">
                <a:latin typeface="Times New Roman" panose="02020603050405020304" pitchFamily="18" charset="0"/>
                <a:ea typeface="Times New Roman" panose="02020603050405020304" pitchFamily="18" charset="0"/>
              </a:rPr>
              <a:t>протисверблячних</a:t>
            </a:r>
            <a:r>
              <a:rPr lang="uk-UA" sz="1600" dirty="0">
                <a:latin typeface="Times New Roman" panose="02020603050405020304" pitchFamily="18" charset="0"/>
                <a:ea typeface="Times New Roman" panose="02020603050405020304" pitchFamily="18" charset="0"/>
              </a:rPr>
              <a:t> та седативних засобів при поширених </a:t>
            </a:r>
            <a:r>
              <a:rPr lang="uk-UA" sz="1600" dirty="0" err="1">
                <a:latin typeface="Times New Roman" panose="02020603050405020304" pitchFamily="18" charset="0"/>
                <a:ea typeface="Times New Roman" panose="02020603050405020304" pitchFamily="18" charset="0"/>
              </a:rPr>
              <a:t>іпритних</a:t>
            </a:r>
            <a:r>
              <a:rPr lang="uk-UA" sz="1600" dirty="0">
                <a:latin typeface="Times New Roman" panose="02020603050405020304" pitchFamily="18" charset="0"/>
                <a:ea typeface="Times New Roman" panose="02020603050405020304" pitchFamily="18" charset="0"/>
              </a:rPr>
              <a:t> дерматитах;</a:t>
            </a:r>
          </a:p>
          <a:p>
            <a:pPr>
              <a:spcAft>
                <a:spcPts val="0"/>
              </a:spcAft>
            </a:pPr>
            <a:r>
              <a:rPr lang="uk-UA" sz="1600" dirty="0">
                <a:latin typeface="Times New Roman" panose="02020603050405020304" pitchFamily="18" charset="0"/>
                <a:ea typeface="Times New Roman" panose="02020603050405020304" pitchFamily="18" charset="0"/>
              </a:rPr>
              <a:t> -комплексні лікувальні заходи при попаданні всередину організму радіоактивних речовин; </a:t>
            </a:r>
          </a:p>
          <a:p>
            <a:pPr>
              <a:spcAft>
                <a:spcPts val="0"/>
              </a:spcAft>
            </a:pPr>
            <a:r>
              <a:rPr lang="uk-UA" sz="1600" dirty="0">
                <a:latin typeface="Times New Roman" panose="02020603050405020304" pitchFamily="18" charset="0"/>
                <a:ea typeface="Times New Roman" panose="02020603050405020304" pitchFamily="18" charset="0"/>
              </a:rPr>
              <a:t>-використання специфічних засобів при ураженнях очей іпритом та інші заходи. </a:t>
            </a: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До заходів кваліфікованої терапевтичної допомоги, виконання яких може бути відтерміновано</a:t>
            </a:r>
            <a:r>
              <a:rPr lang="uk-UA" sz="1600" dirty="0">
                <a:latin typeface="Times New Roman" panose="02020603050405020304" pitchFamily="18" charset="0"/>
                <a:ea typeface="Times New Roman" panose="02020603050405020304" pitchFamily="18" charset="0"/>
              </a:rPr>
              <a:t>, відносяться:</a:t>
            </a:r>
            <a:r>
              <a:rPr lang="uk-UA" sz="1600" b="1" i="1" dirty="0">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spcAft>
                <a:spcPts val="0"/>
              </a:spcAft>
            </a:pPr>
            <a:r>
              <a:rPr lang="uk-UA" sz="1600" dirty="0">
                <a:latin typeface="Times New Roman" panose="02020603050405020304" pitchFamily="18" charset="0"/>
                <a:ea typeface="Times New Roman" panose="02020603050405020304" pitchFamily="18" charset="0"/>
              </a:rPr>
              <a:t> -введення симптоматичних лікарських засобів при станах, що не становлять загрози для життя; </a:t>
            </a:r>
          </a:p>
          <a:p>
            <a:pPr>
              <a:spcAft>
                <a:spcPts val="0"/>
              </a:spcAft>
            </a:pPr>
            <a:r>
              <a:rPr lang="uk-UA" sz="1600" dirty="0">
                <a:latin typeface="Times New Roman" panose="02020603050405020304" pitchFamily="18" charset="0"/>
                <a:ea typeface="Times New Roman" panose="02020603050405020304" pitchFamily="18" charset="0"/>
              </a:rPr>
              <a:t>-застосування антибіотиків і сульфаніламідів з метою профілактики інфекційних ускладнень при радіаційних і хімічних пошкодженнях;</a:t>
            </a:r>
          </a:p>
          <a:p>
            <a:pPr>
              <a:spcAft>
                <a:spcPts val="0"/>
              </a:spcAft>
            </a:pPr>
            <a:r>
              <a:rPr lang="uk-UA" sz="1600" dirty="0">
                <a:latin typeface="Times New Roman" panose="02020603050405020304" pitchFamily="18" charset="0"/>
                <a:ea typeface="Times New Roman" panose="02020603050405020304" pitchFamily="18" charset="0"/>
              </a:rPr>
              <a:t> -</a:t>
            </a:r>
            <a:r>
              <a:rPr lang="uk-UA" sz="1600" dirty="0" err="1">
                <a:latin typeface="Times New Roman" panose="02020603050405020304" pitchFamily="18" charset="0"/>
                <a:ea typeface="Times New Roman" panose="02020603050405020304" pitchFamily="18" charset="0"/>
              </a:rPr>
              <a:t>гемотрансфузії</a:t>
            </a:r>
            <a:r>
              <a:rPr lang="uk-UA" sz="1600" dirty="0">
                <a:latin typeface="Times New Roman" panose="02020603050405020304" pitchFamily="18" charset="0"/>
                <a:ea typeface="Times New Roman" panose="02020603050405020304" pitchFamily="18" charset="0"/>
              </a:rPr>
              <a:t> із замінною метою (при помірній </a:t>
            </a:r>
            <a:r>
              <a:rPr lang="uk-UA" sz="1600" dirty="0" err="1">
                <a:latin typeface="Times New Roman" panose="02020603050405020304" pitchFamily="18" charset="0"/>
                <a:ea typeface="Times New Roman" panose="02020603050405020304" pitchFamily="18" charset="0"/>
              </a:rPr>
              <a:t>анемізації</a:t>
            </a:r>
            <a:r>
              <a:rPr lang="uk-UA" sz="1600" dirty="0">
                <a:latin typeface="Times New Roman" panose="02020603050405020304" pitchFamily="18" charset="0"/>
                <a:ea typeface="Times New Roman" panose="02020603050405020304" pitchFamily="18" charset="0"/>
              </a:rPr>
              <a:t>);</a:t>
            </a:r>
          </a:p>
          <a:p>
            <a:pPr>
              <a:spcAft>
                <a:spcPts val="0"/>
              </a:spcAft>
            </a:pPr>
            <a:r>
              <a:rPr lang="uk-UA" sz="1600" dirty="0">
                <a:latin typeface="Times New Roman" panose="02020603050405020304" pitchFamily="18" charset="0"/>
                <a:ea typeface="Times New Roman" panose="02020603050405020304" pitchFamily="18" charset="0"/>
              </a:rPr>
              <a:t> -проведення фізіотерапевтичних процедур та інші заходи.</a:t>
            </a:r>
          </a:p>
          <a:p>
            <a:pPr>
              <a:spcAft>
                <a:spcPts val="0"/>
              </a:spcAft>
            </a:pPr>
            <a:r>
              <a:rPr lang="uk-UA" sz="1600" dirty="0">
                <a:latin typeface="Times New Roman" panose="02020603050405020304" pitchFamily="18" charset="0"/>
                <a:ea typeface="Times New Roman" panose="02020603050405020304" pitchFamily="18" charset="0"/>
              </a:rPr>
              <a:t> Після надання кваліфікованої терапевтичної допомоги поранені та хворі з врахуванням стану їх транспортабельності евакуюються у лікувальні заклади, що забезпечують надання спеціалізованої терапевтичної допомоги. Скорочення обсягу кваліфікованої терапевтичної допомоги може здійснюватися за рахунок виключення заходів, виконання яких може бути відстрочено, а в окремих випадках – навіть за рахунок відмови від найбільш трудомістких лікувальних процедур невідкладних заходів.</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608929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3983" y="371997"/>
            <a:ext cx="8655485" cy="6247864"/>
          </a:xfrm>
          <a:prstGeom prst="rect">
            <a:avLst/>
          </a:prstGeom>
          <a:solidFill>
            <a:srgbClr val="FFCCFF"/>
          </a:solidFill>
        </p:spPr>
        <p:txBody>
          <a:bodyPr wrap="square">
            <a:spAutoFit/>
          </a:bodyPr>
          <a:lstStyle/>
          <a:p>
            <a:pPr>
              <a:spcAft>
                <a:spcPts val="0"/>
              </a:spcAft>
            </a:pPr>
            <a:r>
              <a:rPr lang="uk-UA" sz="2000" dirty="0">
                <a:latin typeface="Times New Roman" panose="02020603050405020304" pitchFamily="18" charset="0"/>
                <a:ea typeface="Times New Roman" panose="02020603050405020304" pitchFamily="18" charset="0"/>
              </a:rPr>
              <a:t> </a:t>
            </a:r>
            <a:r>
              <a:rPr lang="uk-UA" sz="2000" b="1" i="1" dirty="0">
                <a:solidFill>
                  <a:srgbClr val="FF0000"/>
                </a:solidFill>
                <a:latin typeface="Times New Roman" panose="02020603050405020304" pitchFamily="18" charset="0"/>
                <a:ea typeface="Times New Roman" panose="02020603050405020304" pitchFamily="18" charset="0"/>
              </a:rPr>
              <a:t>Спеціалізована терапевтична допомога </a:t>
            </a:r>
            <a:r>
              <a:rPr lang="uk-UA" sz="2000" dirty="0">
                <a:latin typeface="Times New Roman" panose="02020603050405020304" pitchFamily="18" charset="0"/>
                <a:ea typeface="Times New Roman" panose="02020603050405020304" pitchFamily="18" charset="0"/>
              </a:rPr>
              <a:t>носить вичерпний характер і надається лікарями-спеціалістами (терапевтами-радіологами, токсикологами, інфекціоністами та ін.) з використанням спеціального лікувально- діагностичного обладнання в лікувальних закладах Територіальних госпітальних баз Міністерства охорони здоров’я України, стаціонарних військових госпіталях та військово-медичних клінічних центрах. Спеціалізація терапевтичної допомоги забезпечується наявністю лікувальних закладів, які мають постійно закріплену штатом спеціалізацію, а також шляхом підсилення госпіталів відповідними спеціалізованими групами. </a:t>
            </a:r>
          </a:p>
          <a:p>
            <a:pPr>
              <a:spcAft>
                <a:spcPts val="0"/>
              </a:spcAft>
            </a:pPr>
            <a:r>
              <a:rPr lang="uk-UA" sz="2000" dirty="0">
                <a:latin typeface="Times New Roman" panose="02020603050405020304" pitchFamily="18" charset="0"/>
                <a:ea typeface="Times New Roman" panose="02020603050405020304" pitchFamily="18" charset="0"/>
              </a:rPr>
              <a:t>У ВМКЦ регіонів, Територіальних госпітальних базах МОЗ України передбачається надання спеціалізованої терапевтичної допомоги наступним контингентам:</a:t>
            </a:r>
          </a:p>
          <a:p>
            <a:pPr>
              <a:spcAft>
                <a:spcPts val="0"/>
              </a:spcAft>
            </a:pPr>
            <a:r>
              <a:rPr lang="uk-UA" sz="2000" i="1" dirty="0">
                <a:latin typeface="Times New Roman" panose="02020603050405020304" pitchFamily="18" charset="0"/>
                <a:ea typeface="Times New Roman" panose="02020603050405020304" pitchFamily="18" charset="0"/>
              </a:rPr>
              <a:t> - легкопораненим i </a:t>
            </a:r>
            <a:r>
              <a:rPr lang="uk-UA" sz="2000" i="1" dirty="0" err="1">
                <a:latin typeface="Times New Roman" panose="02020603050405020304" pitchFamily="18" charset="0"/>
                <a:ea typeface="Times New Roman" panose="02020603050405020304" pitchFamily="18" charset="0"/>
              </a:rPr>
              <a:t>легкохворим</a:t>
            </a:r>
            <a:r>
              <a:rPr lang="uk-UA" sz="2000" i="1" dirty="0">
                <a:latin typeface="Times New Roman" panose="02020603050405020304" pitchFamily="18" charset="0"/>
                <a:ea typeface="Times New Roman" panose="02020603050405020304" pitchFamily="18" charset="0"/>
              </a:rPr>
              <a:t>;</a:t>
            </a:r>
          </a:p>
          <a:p>
            <a:pPr>
              <a:spcAft>
                <a:spcPts val="0"/>
              </a:spcAft>
            </a:pPr>
            <a:r>
              <a:rPr lang="uk-UA" sz="2000" i="1" dirty="0">
                <a:latin typeface="Times New Roman" panose="02020603050405020304" pitchFamily="18" charset="0"/>
                <a:ea typeface="Times New Roman" panose="02020603050405020304" pitchFamily="18" charset="0"/>
              </a:rPr>
              <a:t> - ураженим іонізуючим випромінюванням;</a:t>
            </a:r>
          </a:p>
          <a:p>
            <a:pPr>
              <a:spcAft>
                <a:spcPts val="0"/>
              </a:spcAft>
            </a:pPr>
            <a:r>
              <a:rPr lang="uk-UA" sz="2000" i="1" dirty="0">
                <a:latin typeface="Times New Roman" panose="02020603050405020304" pitchFamily="18" charset="0"/>
                <a:ea typeface="Times New Roman" panose="02020603050405020304" pitchFamily="18" charset="0"/>
              </a:rPr>
              <a:t> - ураженим отруйними речовинами; </a:t>
            </a:r>
          </a:p>
          <a:p>
            <a:pPr>
              <a:spcAft>
                <a:spcPts val="0"/>
              </a:spcAft>
            </a:pPr>
            <a:r>
              <a:rPr lang="uk-UA" sz="2000" i="1" dirty="0">
                <a:latin typeface="Times New Roman" panose="02020603050405020304" pitchFamily="18" charset="0"/>
                <a:ea typeface="Times New Roman" panose="02020603050405020304" pitchFamily="18" charset="0"/>
              </a:rPr>
              <a:t>- неврологічним хворим, контуженим та особам з психічними розладами;</a:t>
            </a:r>
          </a:p>
          <a:p>
            <a:pPr>
              <a:spcAft>
                <a:spcPts val="0"/>
              </a:spcAft>
            </a:pPr>
            <a:r>
              <a:rPr lang="uk-UA" sz="2000" i="1" dirty="0">
                <a:latin typeface="Times New Roman" panose="02020603050405020304" pitchFamily="18" charset="0"/>
                <a:ea typeface="Times New Roman" panose="02020603050405020304" pitchFamily="18" charset="0"/>
              </a:rPr>
              <a:t> - </a:t>
            </a:r>
            <a:r>
              <a:rPr lang="uk-UA" sz="2000" i="1" dirty="0" err="1">
                <a:latin typeface="Times New Roman" panose="02020603050405020304" pitchFamily="18" charset="0"/>
                <a:ea typeface="Times New Roman" panose="02020603050405020304" pitchFamily="18" charset="0"/>
              </a:rPr>
              <a:t>загальносоматичним</a:t>
            </a:r>
            <a:r>
              <a:rPr lang="uk-UA" sz="2000" i="1" dirty="0">
                <a:latin typeface="Times New Roman" panose="02020603050405020304" pitchFamily="18" charset="0"/>
                <a:ea typeface="Times New Roman" panose="02020603050405020304" pitchFamily="18" charset="0"/>
              </a:rPr>
              <a:t> хворим; </a:t>
            </a:r>
          </a:p>
          <a:p>
            <a:pPr>
              <a:spcAft>
                <a:spcPts val="0"/>
              </a:spcAft>
            </a:pPr>
            <a:r>
              <a:rPr lang="uk-UA" sz="2000" i="1" dirty="0">
                <a:latin typeface="Times New Roman" panose="02020603050405020304" pitchFamily="18" charset="0"/>
                <a:ea typeface="Times New Roman" panose="02020603050405020304" pitchFamily="18" charset="0"/>
              </a:rPr>
              <a:t>- хворим з шкірними та венеричними захворюваннями;</a:t>
            </a:r>
          </a:p>
          <a:p>
            <a:pPr>
              <a:spcAft>
                <a:spcPts val="0"/>
              </a:spcAft>
            </a:pPr>
            <a:r>
              <a:rPr lang="uk-UA" sz="2000" i="1" dirty="0">
                <a:latin typeface="Times New Roman" panose="02020603050405020304" pitchFamily="18" charset="0"/>
                <a:ea typeface="Times New Roman" panose="02020603050405020304" pitchFamily="18" charset="0"/>
              </a:rPr>
              <a:t> - інфекційним хворим;</a:t>
            </a:r>
          </a:p>
          <a:p>
            <a:pPr>
              <a:spcAft>
                <a:spcPts val="0"/>
              </a:spcAft>
            </a:pPr>
            <a:r>
              <a:rPr lang="uk-UA" sz="2000" i="1" dirty="0">
                <a:latin typeface="Times New Roman" panose="02020603050405020304" pitchFamily="18" charset="0"/>
                <a:ea typeface="Times New Roman" panose="02020603050405020304" pitchFamily="18" charset="0"/>
              </a:rPr>
              <a:t> - хворим на туберкульоз</a:t>
            </a:r>
            <a:r>
              <a:rPr lang="uk-UA" sz="2000" dirty="0">
                <a:latin typeface="Times New Roman" panose="02020603050405020304" pitchFamily="18" charset="0"/>
                <a:ea typeface="Times New Roman" panose="02020603050405020304" pitchFamily="18" charset="0"/>
              </a:rPr>
              <a:t>. </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12474447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9037" y="900230"/>
            <a:ext cx="8329808" cy="5324535"/>
          </a:xfrm>
          <a:prstGeom prst="rect">
            <a:avLst/>
          </a:prstGeom>
          <a:solidFill>
            <a:srgbClr val="FFCCFF"/>
          </a:solidFill>
          <a:ln>
            <a:solidFill>
              <a:schemeClr val="accent1"/>
            </a:solidFill>
          </a:ln>
          <a:scene3d>
            <a:camera prst="orthographicFront"/>
            <a:lightRig rig="threePt" dir="t"/>
          </a:scene3d>
          <a:sp3d>
            <a:bevelT w="152400" h="50800" prst="softRound"/>
          </a:sp3d>
        </p:spPr>
        <p:txBody>
          <a:bodyPr wrap="square">
            <a:spAutoFit/>
          </a:bodyPr>
          <a:lstStyle/>
          <a:p>
            <a:pPr>
              <a:spcAft>
                <a:spcPts val="0"/>
              </a:spcAft>
            </a:pPr>
            <a:r>
              <a:rPr lang="uk-UA" sz="2000" b="1" i="1" dirty="0">
                <a:solidFill>
                  <a:srgbClr val="FF0000"/>
                </a:solidFill>
                <a:latin typeface="Times New Roman" panose="02020603050405020304" pitchFamily="18" charset="0"/>
                <a:ea typeface="Times New Roman" panose="02020603050405020304" pitchFamily="18" charset="0"/>
              </a:rPr>
              <a:t>Медична реабілітація </a:t>
            </a:r>
            <a:r>
              <a:rPr lang="uk-UA" sz="2000" dirty="0">
                <a:latin typeface="Times New Roman" panose="02020603050405020304" pitchFamily="18" charset="0"/>
                <a:ea typeface="Times New Roman" panose="02020603050405020304" pitchFamily="18" charset="0"/>
              </a:rPr>
              <a:t>- комплекс організаційних, лікувальних, медико- психологічних і військово-професійних заходів, що проводяться у відношенні до поранених, уражених та хворих з метою підтримання та відновлення їх </a:t>
            </a:r>
            <a:r>
              <a:rPr lang="uk-UA" sz="2000" dirty="0" err="1">
                <a:latin typeface="Times New Roman" panose="02020603050405020304" pitchFamily="18" charset="0"/>
                <a:ea typeface="Times New Roman" panose="02020603050405020304" pitchFamily="18" charset="0"/>
              </a:rPr>
              <a:t>боє</a:t>
            </a:r>
            <a:r>
              <a:rPr lang="uk-UA" sz="2000" dirty="0">
                <a:latin typeface="Times New Roman" panose="02020603050405020304" pitchFamily="18" charset="0"/>
                <a:ea typeface="Times New Roman" panose="02020603050405020304" pitchFamily="18" charset="0"/>
              </a:rPr>
              <a:t>- та працездатності, швидкого повернення до строю.</a:t>
            </a:r>
          </a:p>
          <a:p>
            <a:pPr>
              <a:spcAft>
                <a:spcPts val="0"/>
              </a:spcAft>
            </a:pPr>
            <a:r>
              <a:rPr lang="uk-UA" sz="2000" dirty="0">
                <a:latin typeface="Times New Roman" panose="02020603050405020304" pitchFamily="18" charset="0"/>
                <a:ea typeface="Times New Roman" panose="02020603050405020304" pitchFamily="18" charset="0"/>
              </a:rPr>
              <a:t> Медична реабілітація повинна здійснюватися не лише на заключних етапах лікування, а починатися з передових етапів медичної евакуації. Вона стосується не лише поранених та хворих, але й усіх військовослужбовців, що мають різні форми нервово-психічних порушень, прояви бойового стресу, утоми, психоемоційної напруги. Рання медична реабілітація поряд із своєчасним відпочинком і сном, включає застосування </a:t>
            </a:r>
            <a:r>
              <a:rPr lang="uk-UA" sz="2000" dirty="0" err="1">
                <a:latin typeface="Times New Roman" panose="02020603050405020304" pitchFamily="18" charset="0"/>
                <a:ea typeface="Times New Roman" panose="02020603050405020304" pitchFamily="18" charset="0"/>
              </a:rPr>
              <a:t>актопротекторів</a:t>
            </a:r>
            <a:r>
              <a:rPr lang="uk-UA" sz="2000" dirty="0">
                <a:latin typeface="Times New Roman" panose="02020603050405020304" pitchFamily="18" charset="0"/>
                <a:ea typeface="Times New Roman" panose="02020603050405020304" pitchFamily="18" charset="0"/>
              </a:rPr>
              <a:t>, транквілізаторів та інших психотропних засобів.</a:t>
            </a:r>
          </a:p>
          <a:p>
            <a:pPr>
              <a:spcAft>
                <a:spcPts val="0"/>
              </a:spcAft>
            </a:pPr>
            <a:r>
              <a:rPr lang="uk-UA" sz="2000" dirty="0">
                <a:latin typeface="Times New Roman" panose="02020603050405020304" pitchFamily="18" charset="0"/>
                <a:ea typeface="Times New Roman" panose="02020603050405020304" pitchFamily="18" charset="0"/>
              </a:rPr>
              <a:t> Надання терапевтичної допомоги військовополоненим здійснюється особовим складом терапевтичної служби із залученням медичного персоналу із числа військовополонених. Терапевтичне забезпечення військовополонених здійснюють відповідно до вимог Женевських Конвенцій. </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1889042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7994" y="443369"/>
            <a:ext cx="10797436" cy="6186309"/>
          </a:xfrm>
          <a:prstGeom prst="rect">
            <a:avLst/>
          </a:prstGeom>
          <a:solidFill>
            <a:srgbClr val="FFCCFF"/>
          </a:solidFill>
        </p:spPr>
        <p:txBody>
          <a:bodyPr wrap="square">
            <a:spAutoFit/>
          </a:bodyPr>
          <a:lstStyle/>
          <a:p>
            <a:pPr>
              <a:spcAft>
                <a:spcPts val="0"/>
              </a:spcAft>
            </a:pPr>
            <a:r>
              <a:rPr lang="uk-UA" b="1" dirty="0">
                <a:solidFill>
                  <a:srgbClr val="FF0000"/>
                </a:solidFill>
                <a:latin typeface="Times New Roman" panose="02020603050405020304" pitchFamily="18" charset="0"/>
                <a:ea typeface="Times New Roman" panose="02020603050405020304" pitchFamily="18" charset="0"/>
              </a:rPr>
              <a:t>Медична евакуація</a:t>
            </a:r>
            <a:r>
              <a:rPr lang="uk-UA" dirty="0">
                <a:solidFill>
                  <a:srgbClr val="FF0000"/>
                </a:solidFill>
                <a:latin typeface="Times New Roman" panose="02020603050405020304" pitchFamily="18" charset="0"/>
                <a:ea typeface="Times New Roman" panose="02020603050405020304" pitchFamily="18" charset="0"/>
              </a:rPr>
              <a:t> . </a:t>
            </a:r>
            <a:r>
              <a:rPr lang="uk-UA" dirty="0">
                <a:latin typeface="Times New Roman" panose="02020603050405020304" pitchFamily="18" charset="0"/>
                <a:ea typeface="Times New Roman" panose="02020603050405020304" pitchFamily="18" charset="0"/>
              </a:rPr>
              <a:t>Складовою частиною лікувально-діагностичних заходів, тісно пов’язаною з процесом надання терапевтичної допомоги пораненим та хворим, є медична евакуація.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Під медичною евакуацією </a:t>
            </a:r>
            <a:r>
              <a:rPr lang="uk-UA" dirty="0">
                <a:latin typeface="Times New Roman" panose="02020603050405020304" pitchFamily="18" charset="0"/>
                <a:ea typeface="Times New Roman" panose="02020603050405020304" pitchFamily="18" charset="0"/>
              </a:rPr>
              <a:t>розуміють сукупність заходів щодо доставки поранених, уражених та хворих з району виникнення санітарних втрат в лікувальні заклади з метою своєчасного і повного надання медичної допомоги. Для евакуації поранених, уражених та хворих необхідно використовувати найбільш щадні та швидкохідні засоби медичної евакуації, в першу чергу повітряні транспортні засоби. </a:t>
            </a:r>
            <a:endParaRPr lang="uk-UA" sz="1600" dirty="0">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Маршрути, за якими здійснюється транспортування поранених, уражених та хворих в тил, </a:t>
            </a:r>
            <a:r>
              <a:rPr lang="uk-UA" b="1" i="1" dirty="0">
                <a:solidFill>
                  <a:srgbClr val="FF0000"/>
                </a:solidFill>
                <a:latin typeface="Times New Roman" panose="02020603050405020304" pitchFamily="18" charset="0"/>
                <a:ea typeface="Times New Roman" panose="02020603050405020304" pitchFamily="18" charset="0"/>
              </a:rPr>
              <a:t>називаються шляхами медичної евакуації</a:t>
            </a:r>
            <a:r>
              <a:rPr lang="uk-UA" i="1" dirty="0">
                <a:solidFill>
                  <a:srgbClr val="FF0000"/>
                </a:solidFill>
                <a:latin typeface="Times New Roman" panose="02020603050405020304" pitchFamily="18" charset="0"/>
                <a:ea typeface="Times New Roman" panose="02020603050405020304" pitchFamily="18" charset="0"/>
              </a:rPr>
              <a:t>.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Сукупність шляхів евакуації, розгорнутих на них етапів надання медичної допомоги і працюючих санітарно-транспортних засобів, що забезпечують певне угруповання військ, </a:t>
            </a:r>
            <a:r>
              <a:rPr lang="uk-UA" dirty="0">
                <a:solidFill>
                  <a:srgbClr val="FF0000"/>
                </a:solidFill>
                <a:latin typeface="Times New Roman" panose="02020603050405020304" pitchFamily="18" charset="0"/>
                <a:ea typeface="Times New Roman" panose="02020603050405020304" pitchFamily="18" charset="0"/>
              </a:rPr>
              <a:t>називається </a:t>
            </a:r>
            <a:r>
              <a:rPr lang="uk-UA" b="1" i="1" dirty="0">
                <a:solidFill>
                  <a:srgbClr val="FF0000"/>
                </a:solidFill>
                <a:latin typeface="Times New Roman" panose="02020603050405020304" pitchFamily="18" charset="0"/>
                <a:ea typeface="Times New Roman" panose="02020603050405020304" pitchFamily="18" charset="0"/>
              </a:rPr>
              <a:t>евакуаційним напрямком</a:t>
            </a:r>
            <a:r>
              <a:rPr lang="uk-UA"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 В сучасних воєнних конфліктах значно зростають вимоги до використання з метою евакуації поранених, уражених та хворих санітарного авіаційного транспорту, що дозволяє усунути багатоетапність в евакуації і крім того, значно ширше розосередити потоки поранених та хворих по лікувальним закладам. Для медичної евакуації в тил використовується також залізничний санітарний транспорт (військові санітарні летючки), а на морському узбережжі і річках - морський і річковий санітарний транспорт (санітарно-транспортні човни). Суміщення шляхів медичної евакуації з шляхами підвозу дозволяє використовувати для евакуації поранених та хворих транспорт загального призначення (автомобільний та авіаційний). Застосування транспорту загального призначення для медичної евакуації обумовлюється неможливістю у ряді випадків забезпечити евакуацію усіх поранених та хворим тільки за рахунок санітарного транспорту. Автомобільний транспорт загального призначення повинний використовуватися переважно для евакуації легкопоранених та </a:t>
            </a:r>
            <a:r>
              <a:rPr lang="uk-UA" dirty="0" err="1">
                <a:latin typeface="Times New Roman" panose="02020603050405020304" pitchFamily="18" charset="0"/>
                <a:ea typeface="Times New Roman" panose="02020603050405020304" pitchFamily="18" charset="0"/>
              </a:rPr>
              <a:t>легкохворих</a:t>
            </a:r>
            <a:r>
              <a:rPr lang="uk-UA" dirty="0">
                <a:latin typeface="Times New Roman" panose="02020603050405020304" pitchFamily="18" charset="0"/>
                <a:ea typeface="Times New Roman" panose="02020603050405020304" pitchFamily="18" charset="0"/>
              </a:rPr>
              <a:t>, а авіаційний – для евакуації тяжкопоранених та тяжкохворих</a:t>
            </a:r>
            <a:endParaRPr lang="uk-UA" dirty="0"/>
          </a:p>
        </p:txBody>
      </p:sp>
    </p:spTree>
    <p:extLst>
      <p:ext uri="{BB962C8B-B14F-4D97-AF65-F5344CB8AC3E}">
        <p14:creationId xmlns="" xmlns:p14="http://schemas.microsoft.com/office/powerpoint/2010/main" val="15800039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8722" y="229001"/>
            <a:ext cx="11123114" cy="6463308"/>
          </a:xfrm>
          <a:prstGeom prst="rect">
            <a:avLst/>
          </a:prstGeom>
          <a:solidFill>
            <a:srgbClr val="FFCCFF"/>
          </a:solidFill>
        </p:spPr>
        <p:txBody>
          <a:bodyPr wrap="square">
            <a:spAutoFit/>
          </a:bodyPr>
          <a:lstStyle/>
          <a:p>
            <a:pPr>
              <a:spcAft>
                <a:spcPts val="0"/>
              </a:spcAft>
            </a:pPr>
            <a:r>
              <a:rPr lang="uk-UA" i="1" dirty="0">
                <a:solidFill>
                  <a:srgbClr val="FF0000"/>
                </a:solidFill>
                <a:latin typeface="Times New Roman" panose="02020603050405020304" pitchFamily="18" charset="0"/>
                <a:ea typeface="Times New Roman" panose="02020603050405020304" pitchFamily="18" charset="0"/>
              </a:rPr>
              <a:t>Транспорт загального призначення </a:t>
            </a:r>
            <a:r>
              <a:rPr lang="uk-UA" dirty="0">
                <a:latin typeface="Times New Roman" panose="02020603050405020304" pitchFamily="18" charset="0"/>
                <a:ea typeface="Times New Roman" panose="02020603050405020304" pitchFamily="18" charset="0"/>
              </a:rPr>
              <a:t>при його використанні для евакуації поранених, уражених та хворих потребує додаткового обладнання, зокрема, оснащення спеціальними засобами для установки нош, облаштуванні сидінь, настилів, обладнанні кузовів автомобілів тентами, засобами захисту від пилу, несприятливих кліматичних факторів.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Для медичного супроводження поранених, уражених та хворих виділяється медичний персонал, особливо якщо евакуація здійснюється на значні відстані. Супроводжуючий медичний персонал під час транспортування спостерігає за станом поранених, уражених та хворих та у разі необхідності надає їм медичну допомогу.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Інфекційні хворі з медичних підрозділів і частин евакуюються санітарними транспортними засобами окремо від поранених та інших хворих.</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Водії санітарного автомобільного транспорту повинні знати і володіти навичками переносу, завантаження, розвантаження поранених та хворих, надання їм </a:t>
            </a:r>
            <a:r>
              <a:rPr lang="uk-UA" dirty="0" smtClean="0">
                <a:latin typeface="Times New Roman" panose="02020603050405020304" pitchFamily="18" charset="0"/>
                <a:ea typeface="Times New Roman" panose="02020603050405020304" pitchFamily="18" charset="0"/>
              </a:rPr>
              <a:t> </a:t>
            </a:r>
            <a:r>
              <a:rPr lang="uk-UA" dirty="0" err="1" smtClean="0">
                <a:latin typeface="Times New Roman" panose="02020603050405020304" pitchFamily="18" charset="0"/>
                <a:ea typeface="Times New Roman" panose="02020603050405020304" pitchFamily="18" charset="0"/>
              </a:rPr>
              <a:t>домедичної</a:t>
            </a: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допомоги й нагляду за ними в процесі транспортування. Водії автомобілів та супроводжувальний медичний персонал повинні добре знати маршрути (шляхи) евакуації, розташування медичних пунктів, військових госпіталів, лікувальних </a:t>
            </a:r>
            <a:r>
              <a:rPr lang="uk-UA" dirty="0" smtClean="0">
                <a:latin typeface="Times New Roman" panose="02020603050405020304" pitchFamily="18" charset="0"/>
                <a:ea typeface="Times New Roman" panose="02020603050405020304" pitchFamily="18" charset="0"/>
              </a:rPr>
              <a:t>закладів. </a:t>
            </a:r>
            <a:r>
              <a:rPr lang="uk-UA" dirty="0">
                <a:latin typeface="Times New Roman" panose="02020603050405020304" pitchFamily="18" charset="0"/>
                <a:ea typeface="Times New Roman" panose="02020603050405020304" pitchFamily="18" charset="0"/>
              </a:rPr>
              <a:t>Для охорони транспортних засобів з хворими у разі необхідності розпорядженням командира з’єднання (частини, підрозділу) призначається особовий склад. Евакуація хворих </a:t>
            </a:r>
            <a:r>
              <a:rPr lang="uk-UA" dirty="0" err="1">
                <a:latin typeface="Times New Roman" panose="02020603050405020304" pitchFamily="18" charset="0"/>
                <a:ea typeface="Times New Roman" panose="02020603050405020304" pitchFamily="18" charset="0"/>
              </a:rPr>
              <a:t>організується</a:t>
            </a:r>
            <a:r>
              <a:rPr lang="uk-UA" dirty="0">
                <a:latin typeface="Times New Roman" panose="02020603050405020304" pitchFamily="18" charset="0"/>
                <a:ea typeface="Times New Roman" panose="02020603050405020304" pitchFamily="18" charset="0"/>
              </a:rPr>
              <a:t> старшим начальником терапевтичної служби і здійснюється транспортними засобами, що є в його розпорядженні. Такий порядок евакуації називається "евакуацією на себе". В окремих випадках начальник терапевтичної служби організовує евакуацію хворих в тил наявними транспортними засобами ("евакуація від себе"). Перевага "евакуації на себе" полягає в тому, що старший начальник терапевтичної служби, що направляє транспорт вперед, має можливість більш ефективно його використовувати та маневрувати ним відповідно до умов бойової та медичної обстановки. Організація лікувально-евакуаційних заходів у разі застосування противником зброї масового ураження буде визначатися, перш за все, особливостями санітарних втрат. Як правило, уражені будуть знаходитися на відносно обмеженій території (осередку ураження).</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24193154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3671" y="504573"/>
            <a:ext cx="10008296" cy="5909310"/>
          </a:xfrm>
          <a:prstGeom prst="rect">
            <a:avLst/>
          </a:prstGeom>
          <a:solidFill>
            <a:srgbClr val="FFCCFF"/>
          </a:solidFill>
        </p:spPr>
        <p:txBody>
          <a:bodyPr wrap="square">
            <a:spAutoFit/>
          </a:bodyPr>
          <a:lstStyle/>
          <a:p>
            <a:pPr>
              <a:spcAft>
                <a:spcPts val="0"/>
              </a:spcAft>
            </a:pPr>
            <a:r>
              <a:rPr lang="uk-UA" b="1"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Під осередком масового ураження </a:t>
            </a:r>
            <a:r>
              <a:rPr lang="uk-UA" dirty="0">
                <a:latin typeface="Times New Roman" panose="02020603050405020304" pitchFamily="18" charset="0"/>
                <a:ea typeface="Times New Roman" panose="02020603050405020304" pitchFamily="18" charset="0"/>
              </a:rPr>
              <a:t>розуміють територію з особовим складом, бойовою технікою, транспортом, різним майном та спорудами на ній, що зазнала впливу </a:t>
            </a:r>
            <a:r>
              <a:rPr lang="uk-UA" dirty="0" err="1">
                <a:latin typeface="Times New Roman" panose="02020603050405020304" pitchFamily="18" charset="0"/>
                <a:ea typeface="Times New Roman" panose="02020603050405020304" pitchFamily="18" charset="0"/>
              </a:rPr>
              <a:t>уражаючих</a:t>
            </a:r>
            <a:r>
              <a:rPr lang="uk-UA" dirty="0">
                <a:latin typeface="Times New Roman" panose="02020603050405020304" pitchFamily="18" charset="0"/>
                <a:ea typeface="Times New Roman" panose="02020603050405020304" pitchFamily="18" charset="0"/>
              </a:rPr>
              <a:t> факторів ядерної, хімічної та біологічної зброї. Визначальний вплив на організацію лікувально-евакуаційних заходів має характер бойової обстановки і, в першу чергу, наявність або відсутність загрози виходу противника в район осередку масового ураження. При наявності такої загрози основним завданням стає найшвидша евакуація всіх уражених з району осередку. Обсяг терапевтичної допомоги на цих етапах медичної евакуації, як правило, скорочується. У разі відсутності загрози виходу військ в район осередку масових санітарних втрат сили і засоби терапевтичної служби </a:t>
            </a: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можуть наближуватися до осередку ураження з метою забезпечення терапевтичної допомоги в більш широкому обсязі. Територія осередку ураження в ряді випадків може бути заражена радіоактивними, отруйними і високотоксичними речовинами або біологічними засобами. Це суттєво утруднює роботу в осередку ураження, обумовлює необхідність використання спеціальних засобів для захисту уражених і особового складу медичної служби, потребує проведення санітарної обробки уражених, дезактивації, дегазації і дезінфекції їх обмундирування, медичного майна і техніки на етапах медичної евакуації.</a:t>
            </a:r>
            <a:endParaRPr lang="uk-UA" sz="1600" dirty="0">
              <a:latin typeface="Times New Roman" panose="02020603050405020304" pitchFamily="18" charset="0"/>
              <a:ea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 Важливою умовою діяльності терапевтичної служби при загрозі застосування противником зброї масового ураження є складність завчасного передбачення часу, місця та масштабів її застосування. У зв’язку з цим необхідна своєчасна інформація про загрозу застосування таких засобів, підтримка постійної готовності медичної служби до участі в роботі з ліквідації наслідків застосування противником зброї масового ураження, наявність резерву терапевтичних сил і засобів, визначення порядку його використання. </a:t>
            </a:r>
            <a:endParaRPr lang="uk-UA" dirty="0"/>
          </a:p>
        </p:txBody>
      </p:sp>
    </p:spTree>
    <p:extLst>
      <p:ext uri="{BB962C8B-B14F-4D97-AF65-F5344CB8AC3E}">
        <p14:creationId xmlns="" xmlns:p14="http://schemas.microsoft.com/office/powerpoint/2010/main" val="15473246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6196" y="524138"/>
            <a:ext cx="10722279" cy="5909310"/>
          </a:xfrm>
          <a:prstGeom prst="rect">
            <a:avLst/>
          </a:prstGeom>
          <a:solidFill>
            <a:srgbClr val="99CCFF"/>
          </a:solidFill>
        </p:spPr>
        <p:txBody>
          <a:bodyPr wrap="square">
            <a:spAutoFit/>
          </a:bodyPr>
          <a:lstStyle/>
          <a:p>
            <a:pPr>
              <a:spcAft>
                <a:spcPts val="0"/>
              </a:spcAft>
            </a:pPr>
            <a:r>
              <a:rPr lang="uk-UA" dirty="0" smtClean="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При застосуванні противником зброї масового ураження </a:t>
            </a:r>
            <a:r>
              <a:rPr lang="uk-UA" dirty="0">
                <a:latin typeface="Times New Roman" panose="02020603050405020304" pitchFamily="18" charset="0"/>
                <a:ea typeface="Times New Roman" panose="02020603050405020304" pitchFamily="18" charset="0"/>
              </a:rPr>
              <a:t>терапевтична служба повинна здійснити у вкрай стислі терміни значний за обсягом комплекс лікувально-евакуаційних заходів, частина з яких проводиться безпосередньо в осередках ураження. Рятувальні роботи в осередках організують командири і штаби усіх рівнів, і здійснюється вони силами постраждалих військових частин, а також спеціально виділеними підрозділами інженерної служби, служби радіаційного, хімічного та біологічного захисту, медичної служби. Особовий склад підрозділів, що беруть участь в ліквідації наслідків застосування противником зброї масового ураження, розподіляється на окремі групи, що працюють в певному секторі осередку ураження. До складу кожної такої групи як правило входять фельдшер або санітарний інструктор і санітари з необхідним медичним майном. Основне їх завдання полягає у безпосередньому керівництві наданням  </a:t>
            </a:r>
            <a:r>
              <a:rPr lang="uk-UA" dirty="0" err="1">
                <a:latin typeface="Times New Roman" panose="02020603050405020304" pitchFamily="18" charset="0"/>
                <a:ea typeface="Times New Roman" panose="02020603050405020304" pitchFamily="18" charset="0"/>
              </a:rPr>
              <a:t>домедичної</a:t>
            </a:r>
            <a:r>
              <a:rPr lang="uk-UA" dirty="0">
                <a:latin typeface="Times New Roman" panose="02020603050405020304" pitchFamily="18" charset="0"/>
                <a:ea typeface="Times New Roman" panose="02020603050405020304" pitchFamily="18" charset="0"/>
              </a:rPr>
              <a:t> допомоги в порядку само та взаємодопомоги, її надання найбільш тяжким ураженим, участь у виносі (вивозі) за межі осередку або в безпосередньо розгорнуті медичні пункти (медичні роти) військових частин, що залучаються до ліквідації наслідків застосування противником зброї масового ураження. Ці медичні пункти (медичні роти) розгортаються в безпечних місцях, але, за можливості, якомога ближче до меж осередку ураження. Організація та зміст лікувально-евакуаційних заходів в різних осередках ураження (ядерному, хімічному, біологічному) має свої суттєві особливості, які обумовлені як характером дії відповідних видів зброї, так і умовами роботи в тому чи іншому осередку. Так, в залежності від виду вибуху і потужності ядерного </a:t>
            </a:r>
            <a:r>
              <a:rPr lang="uk-UA" dirty="0" err="1">
                <a:latin typeface="Times New Roman" panose="02020603050405020304" pitchFamily="18" charset="0"/>
                <a:ea typeface="Times New Roman" panose="02020603050405020304" pitchFamily="18" charset="0"/>
              </a:rPr>
              <a:t>боєприпасу</a:t>
            </a:r>
            <a:r>
              <a:rPr lang="uk-UA" dirty="0">
                <a:latin typeface="Times New Roman" panose="02020603050405020304" pitchFamily="18" charset="0"/>
                <a:ea typeface="Times New Roman" panose="02020603050405020304" pitchFamily="18" charset="0"/>
              </a:rPr>
              <a:t> значно змінюється структура уражень і умови діяльності медичної служби. Найбільші труднощі пов’язані зі складністю розшуку уражених в зруйнованих фортифікаційних спорудах, пошкодженій бойовій техніці, з роботою в умовах пожеж з необхідністю термінового виносу уражених за межі осередку, з проведенням заходів щодо захисту уражених і особового складу, що бере участь в рятувальних роботах та ін.</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13297373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0833" y="503366"/>
            <a:ext cx="9770301" cy="5909310"/>
          </a:xfrm>
          <a:prstGeom prst="rect">
            <a:avLst/>
          </a:prstGeom>
          <a:solidFill>
            <a:srgbClr val="99CCFF"/>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Особливості проведення лікувально-евакуаційних заходів в осередках хімічного ураження </a:t>
            </a:r>
            <a:r>
              <a:rPr lang="uk-UA" dirty="0">
                <a:latin typeface="Times New Roman" panose="02020603050405020304" pitchFamily="18" charset="0"/>
                <a:ea typeface="Times New Roman" panose="02020603050405020304" pitchFamily="18" charset="0"/>
              </a:rPr>
              <a:t>визначаються, головним чином, необхідністю надання терапевтичної допомоги (введення антидотів) великій кількості уражених в стислі терміни і роботою особового складу, що бере участь в рятувальних заходах, в засобах захисту, а також можливістю вторинного ураження оточуючих в результаті десорбції отруйних речовин із зараженого обмундирування уражених. </a:t>
            </a:r>
            <a:endParaRPr lang="uk-UA" sz="1600" dirty="0">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Зміст та порядок виконання заходів терапевтичної допомоги в осередках біологічного ураження залежить, перш за все, від виду біологічних засобів, застосованих противником</a:t>
            </a:r>
            <a:r>
              <a:rPr lang="uk-UA" b="1" i="1" dirty="0" smtClean="0">
                <a:solidFill>
                  <a:srgbClr val="FF0000"/>
                </a:solidFill>
                <a:latin typeface="Times New Roman" panose="02020603050405020304" pitchFamily="18" charset="0"/>
                <a:ea typeface="Times New Roman" panose="02020603050405020304" pitchFamily="18" charset="0"/>
              </a:rPr>
              <a:t>.</a:t>
            </a:r>
          </a:p>
          <a:p>
            <a:pPr>
              <a:spcAft>
                <a:spcPts val="0"/>
              </a:spcAft>
            </a:pPr>
            <a:r>
              <a:rPr lang="uk-UA" b="1" i="1" dirty="0" smtClean="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У зв’язку цим визначальне значення в системі лікувально-евакуаційних заходів має якомога скоріша ідентифікація біологічних засобів. Негайно після виявлення факту застосування противником біологічної зброї у військах, що знаходяться в районі можливого зараження, проводиться екстрена неспецифічна профілактика. Особовий склад по команді приймає антибіотик із індивідуальних аптечок. Після встановлення виду застосованих противником біологічних засобів здійснюються заходи щодо специфічної профілактики, особовому складу проводяться за необхідністю запобіжні щеплення. При встановленні режиму обсервації або карантину ведеться активний нагляд за особовим складом з метою найшвидшого виявлення захворілих та підозрілих на захворювання, їх ізоляції та евакуації в інфекційні госпіталі. При надходженні уражених з біологічного осередку на етапи медичної евакуації, останні переводяться на суворий протиепідемічний режим роботи, який передбачає своєчасне виявлення і ізоляцію інфекційних хворих та підозрілих на інфекційне захворювання, санітарну обробку усіх поранених та хворих, що надходять, дезінфекцію їх обмундирування, а також захист від зараження медичного персоналу.</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581122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21502"/>
            <a:ext cx="9407045" cy="643003"/>
          </a:xfrm>
        </p:spPr>
        <p:txBody>
          <a:bodyPr>
            <a:normAutofit fontScale="90000"/>
          </a:bodyPr>
          <a:lstStyle/>
          <a:p>
            <a:r>
              <a:rPr lang="uk-UA" sz="2700" b="1" dirty="0"/>
              <a:t>2. Характеристика сучасної бойової терапевтичної патології</a:t>
            </a:r>
            <a:r>
              <a:rPr lang="uk-UA" sz="2700" dirty="0"/>
              <a:t>.</a:t>
            </a:r>
            <a:r>
              <a:rPr lang="uk-UA" dirty="0"/>
              <a:t/>
            </a:r>
            <a:br>
              <a:rPr lang="uk-UA" dirty="0"/>
            </a:br>
            <a:endParaRPr lang="uk-UA" sz="2800" dirty="0"/>
          </a:p>
        </p:txBody>
      </p:sp>
      <p:sp>
        <p:nvSpPr>
          <p:cNvPr id="3" name="Объект 2"/>
          <p:cNvSpPr>
            <a:spLocks noGrp="1"/>
          </p:cNvSpPr>
          <p:nvPr>
            <p:ph idx="1"/>
          </p:nvPr>
        </p:nvSpPr>
        <p:spPr>
          <a:xfrm>
            <a:off x="677333" y="964505"/>
            <a:ext cx="9407045" cy="5636711"/>
          </a:xfrm>
          <a:solidFill>
            <a:srgbClr val="99CCFF"/>
          </a:solidFill>
        </p:spPr>
        <p:txBody>
          <a:bodyPr/>
          <a:lstStyle/>
          <a:p>
            <a:r>
              <a:rPr lang="uk-UA" sz="2000" dirty="0">
                <a:latin typeface="Times New Roman" pitchFamily="18" charset="0"/>
                <a:cs typeface="Times New Roman" pitchFamily="18" charset="0"/>
              </a:rPr>
              <a:t> Досвід медичного забезпечення війн останніх десятиліть свідчить про постійне переваження терапевтичної патології в структурі санітарних втрат. Так, втрати радянських військ хворими в Афганістані склали 89% усіх санітарних утрат (у ВВВ 34.2%), що значною мірою було пов'язано зі збільшенням інфекційної, нервово-психічної, шкірної захворюваності, а також із ростом числа соматичних </a:t>
            </a:r>
            <a:r>
              <a:rPr lang="uk-UA" sz="2000" dirty="0" err="1">
                <a:latin typeface="Times New Roman" pitchFamily="18" charset="0"/>
                <a:cs typeface="Times New Roman" pitchFamily="18" charset="0"/>
              </a:rPr>
              <a:t>хвороб</a:t>
            </a:r>
            <a:r>
              <a:rPr lang="uk-UA" sz="2000" dirty="0">
                <a:latin typeface="Times New Roman" pitchFamily="18" charset="0"/>
                <a:cs typeface="Times New Roman" pitchFamily="18" charset="0"/>
              </a:rPr>
              <a:t> із переваженням серед останніх патології органів дихання, шлунково-кишкового тракту і серцево-судинної системи. Наявність у військових арсеналах ряду країн запасів ядерного, хімічного та інших видів зброї масового ураження, прагнення деяких держав до володіння цією зброєю не дозволяють сьогодні цілком виключити можливість її застосування в сучасних війнах. Варто враховувати, що і при застосуванні звичайної зброї, у тому числі в диверсійних акціях, можлива руйнація об'єктів ядерної енергетики, хімічних підприємств і транспортних </a:t>
            </a:r>
            <a:r>
              <a:rPr lang="uk-UA" sz="2000" dirty="0" err="1">
                <a:latin typeface="Times New Roman" pitchFamily="18" charset="0"/>
                <a:cs typeface="Times New Roman" pitchFamily="18" charset="0"/>
              </a:rPr>
              <a:t>ємностей</a:t>
            </a:r>
            <a:r>
              <a:rPr lang="uk-UA" sz="2000" dirty="0">
                <a:latin typeface="Times New Roman" pitchFamily="18" charset="0"/>
                <a:cs typeface="Times New Roman" pitchFamily="18" charset="0"/>
              </a:rPr>
              <a:t> із виникненням масових уражень населення та особового складу військ, забрудненням значних територій радіонуклідами, токсичними хімічними речовинами (ТХР) як у зоні бойових дій, так і в тилових районах. </a:t>
            </a:r>
          </a:p>
          <a:p>
            <a:endParaRPr lang="uk-UA" dirty="0"/>
          </a:p>
        </p:txBody>
      </p:sp>
    </p:spTree>
    <p:extLst>
      <p:ext uri="{BB962C8B-B14F-4D97-AF65-F5344CB8AC3E}">
        <p14:creationId xmlns="" xmlns:p14="http://schemas.microsoft.com/office/powerpoint/2010/main" val="13635659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1041" y="280750"/>
            <a:ext cx="8642959" cy="6186309"/>
          </a:xfrm>
          <a:prstGeom prst="rect">
            <a:avLst/>
          </a:prstGeom>
          <a:solidFill>
            <a:srgbClr val="99CCFF"/>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Терапевтична патологія включає такі групи санітарних втрат:</a:t>
            </a:r>
          </a:p>
          <a:p>
            <a:pPr>
              <a:spcAft>
                <a:spcPts val="0"/>
              </a:spcAft>
            </a:pPr>
            <a:r>
              <a:rPr lang="uk-UA" dirty="0">
                <a:latin typeface="Times New Roman" panose="02020603050405020304" pitchFamily="18" charset="0"/>
                <a:ea typeface="Times New Roman" panose="02020603050405020304" pitchFamily="18" charset="0"/>
              </a:rPr>
              <a:t> </a:t>
            </a:r>
            <a:r>
              <a:rPr lang="uk-UA" i="1" dirty="0">
                <a:latin typeface="Times New Roman" panose="02020603050405020304" pitchFamily="18" charset="0"/>
                <a:ea typeface="Times New Roman" panose="02020603050405020304" pitchFamily="18" charset="0"/>
              </a:rPr>
              <a:t>-ураження іонізуючими </a:t>
            </a:r>
            <a:r>
              <a:rPr lang="uk-UA" i="1" dirty="0" err="1">
                <a:latin typeface="Times New Roman" panose="02020603050405020304" pitchFamily="18" charset="0"/>
                <a:ea typeface="Times New Roman" panose="02020603050405020304" pitchFamily="18" charset="0"/>
              </a:rPr>
              <a:t>випромінюваннями</a:t>
            </a:r>
            <a:r>
              <a:rPr lang="uk-UA" i="1" dirty="0">
                <a:latin typeface="Times New Roman" panose="02020603050405020304" pitchFamily="18" charset="0"/>
                <a:ea typeface="Times New Roman" panose="02020603050405020304" pitchFamily="18" charset="0"/>
              </a:rPr>
              <a:t> (гостра променева хвороба);</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-комбіновані ураження від різноманітних чинників ядерного вибуху з перевагою радіаційного впливу;</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-ураження отруйними речовинами; </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ураження бактеріальними токсинами і мікробними рецептурами;</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-ураження продуктами горіння в осередках застосування напалму і в результаті ядерних вибухів;</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-закриті травми головного мозку; </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a:t>
            </a:r>
            <a:r>
              <a:rPr lang="uk-UA" i="1" dirty="0" err="1">
                <a:latin typeface="Times New Roman" panose="02020603050405020304" pitchFamily="18" charset="0"/>
                <a:ea typeface="Times New Roman" panose="02020603050405020304" pitchFamily="18" charset="0"/>
              </a:rPr>
              <a:t>психогенії</a:t>
            </a:r>
            <a:r>
              <a:rPr lang="uk-UA" i="1" dirty="0">
                <a:latin typeface="Times New Roman" panose="02020603050405020304" pitchFamily="18" charset="0"/>
                <a:ea typeface="Times New Roman" panose="02020603050405020304" pitchFamily="18" charset="0"/>
              </a:rPr>
              <a:t> військового часу (реактивні стани).</a:t>
            </a:r>
            <a:endParaRPr lang="uk-UA" sz="1600" i="1"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В даній ситуації бойова терапевтична патологія буде мати деякі особливості: </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-масовість і одночасність санітарних утрат;</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-комбінований характер ураження;</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 -висока питома вага важких форм; </a:t>
            </a:r>
            <a:endParaRPr lang="uk-UA" sz="1600" i="1" dirty="0">
              <a:latin typeface="Times New Roman" panose="02020603050405020304" pitchFamily="18" charset="0"/>
              <a:ea typeface="Times New Roman" panose="02020603050405020304" pitchFamily="18" charset="0"/>
            </a:endParaRPr>
          </a:p>
          <a:p>
            <a:pPr>
              <a:spcAft>
                <a:spcPts val="0"/>
              </a:spcAft>
            </a:pPr>
            <a:r>
              <a:rPr lang="uk-UA" i="1" dirty="0">
                <a:latin typeface="Times New Roman" panose="02020603050405020304" pitchFamily="18" charset="0"/>
                <a:ea typeface="Times New Roman" panose="02020603050405020304" pitchFamily="18" charset="0"/>
              </a:rPr>
              <a:t>-швидкий перебіг клінічної картини.</a:t>
            </a:r>
            <a:endParaRPr lang="uk-UA" sz="1600" i="1"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Отже, очікується збільшення частки постраждалих, які потребують невідкладної допомоги, включаючи заходи інтенсивної терапії і реанімації на етапах евакуації. Тут же необхідно відзначити, що медичний склад недостатньо ознайомлений з окремими формами бойової терапевтичної патології, тому що в умовах мирного часу вона зустрічається </a:t>
            </a:r>
            <a:r>
              <a:rPr lang="uk-UA" dirty="0" err="1">
                <a:latin typeface="Times New Roman" panose="02020603050405020304" pitchFamily="18" charset="0"/>
                <a:ea typeface="Times New Roman" panose="02020603050405020304" pitchFamily="18" charset="0"/>
              </a:rPr>
              <a:t>рідко</a:t>
            </a:r>
            <a:r>
              <a:rPr lang="uk-UA" dirty="0">
                <a:latin typeface="Times New Roman" panose="02020603050405020304" pitchFamily="18" charset="0"/>
                <a:ea typeface="Times New Roman" panose="02020603050405020304" pitchFamily="18" charset="0"/>
              </a:rPr>
              <a:t>. Бойова терапевтична патологія характеризується перевагою важких уражень, високим відсотком нужденних у невідкладній терапевтичній допомозі.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29898119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8307" y="366787"/>
            <a:ext cx="11285950" cy="6186309"/>
          </a:xfrm>
          <a:prstGeom prst="rect">
            <a:avLst/>
          </a:prstGeom>
          <a:solidFill>
            <a:srgbClr val="99CCFF"/>
          </a:solidFill>
        </p:spPr>
        <p:txBody>
          <a:bodyPr wrap="square">
            <a:spAutoFit/>
          </a:bodyPr>
          <a:lstStyle/>
          <a:p>
            <a:pPr>
              <a:spcAft>
                <a:spcPts val="0"/>
              </a:spcAft>
            </a:pPr>
            <a:r>
              <a:rPr lang="uk-UA" dirty="0" smtClean="0">
                <a:latin typeface="Times New Roman" panose="02020603050405020304" pitchFamily="18" charset="0"/>
                <a:ea typeface="Times New Roman" panose="02020603050405020304" pitchFamily="18" charset="0"/>
              </a:rPr>
              <a:t>  </a:t>
            </a:r>
            <a:r>
              <a:rPr lang="uk-UA" b="1" i="1" dirty="0" smtClean="0">
                <a:solidFill>
                  <a:srgbClr val="FF0000"/>
                </a:solidFill>
                <a:latin typeface="Times New Roman" panose="02020603050405020304" pitchFamily="18" charset="0"/>
                <a:ea typeface="Times New Roman" panose="02020603050405020304" pitchFamily="18" charset="0"/>
              </a:rPr>
              <a:t>Серед </a:t>
            </a:r>
            <a:r>
              <a:rPr lang="uk-UA" b="1" i="1" dirty="0">
                <a:solidFill>
                  <a:srgbClr val="FF0000"/>
                </a:solidFill>
                <a:latin typeface="Times New Roman" panose="02020603050405020304" pitchFamily="18" charset="0"/>
                <a:ea typeface="Times New Roman" panose="02020603050405020304" pitchFamily="18" charset="0"/>
              </a:rPr>
              <a:t>радіаційних уражених біля однієї третини </a:t>
            </a:r>
            <a:r>
              <a:rPr lang="uk-UA" dirty="0">
                <a:latin typeface="Times New Roman" panose="02020603050405020304" pitchFamily="18" charset="0"/>
                <a:ea typeface="Times New Roman" panose="02020603050405020304" pitchFamily="18" charset="0"/>
              </a:rPr>
              <a:t>будуть потребувати в проведенні невідкладних заходів.</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Для уражених ОР нервово-паралітичної дії або токсинами ці цифри будуть більш високими</a:t>
            </a:r>
            <a:r>
              <a:rPr lang="uk-UA" b="1" i="1" dirty="0" smtClean="0">
                <a:solidFill>
                  <a:srgbClr val="FF0000"/>
                </a:solidFill>
                <a:latin typeface="Times New Roman" panose="02020603050405020304" pitchFamily="18" charset="0"/>
                <a:ea typeface="Times New Roman" panose="02020603050405020304" pitchFamily="18" charset="0"/>
              </a:rPr>
              <a:t>.</a:t>
            </a:r>
          </a:p>
          <a:p>
            <a:pPr>
              <a:spcAft>
                <a:spcPts val="0"/>
              </a:spcAft>
            </a:pPr>
            <a:r>
              <a:rPr lang="uk-UA" b="1" i="1" dirty="0" smtClean="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Крім того, практично всім ураженим отруйними речовинами і </a:t>
            </a:r>
            <a:r>
              <a:rPr lang="uk-UA" dirty="0" err="1">
                <a:latin typeface="Times New Roman" panose="02020603050405020304" pitchFamily="18" charset="0"/>
                <a:ea typeface="Times New Roman" panose="02020603050405020304" pitchFamily="18" charset="0"/>
              </a:rPr>
              <a:t>ботулотоксином</a:t>
            </a:r>
            <a:r>
              <a:rPr lang="uk-UA" dirty="0">
                <a:latin typeface="Times New Roman" panose="02020603050405020304" pitchFamily="18" charset="0"/>
                <a:ea typeface="Times New Roman" panose="02020603050405020304" pitchFamily="18" charset="0"/>
              </a:rPr>
              <a:t> необхідно буде вводити антидоти або специфічні сироватки. Відзначені особливості бойової терапевтичної патології диктують необхідність іншого, ніж у Велику Вітчизняну війну, підходу до організації надання терапевтичної допомоги, причому найбільш важливими питаннями будуть такі: </a:t>
            </a:r>
            <a:r>
              <a:rPr lang="uk-UA" b="1" i="1" dirty="0">
                <a:solidFill>
                  <a:srgbClr val="FF0000"/>
                </a:solidFill>
                <a:latin typeface="Times New Roman" panose="02020603050405020304" pitchFamily="18" charset="0"/>
                <a:ea typeface="Times New Roman" panose="02020603050405020304" pitchFamily="18" charset="0"/>
              </a:rPr>
              <a:t>удосконалювання само- і взаємодопомоги, способів сортування уражених, впровадження </a:t>
            </a:r>
            <a:r>
              <a:rPr lang="uk-UA" b="1" i="1" dirty="0" err="1">
                <a:solidFill>
                  <a:srgbClr val="FF0000"/>
                </a:solidFill>
                <a:latin typeface="Times New Roman" panose="02020603050405020304" pitchFamily="18" charset="0"/>
                <a:ea typeface="Times New Roman" panose="02020603050405020304" pitchFamily="18" charset="0"/>
              </a:rPr>
              <a:t>безігольних</a:t>
            </a:r>
            <a:r>
              <a:rPr lang="uk-UA" b="1" i="1" dirty="0">
                <a:solidFill>
                  <a:srgbClr val="FF0000"/>
                </a:solidFill>
                <a:latin typeface="Times New Roman" panose="02020603050405020304" pitchFamily="18" charset="0"/>
                <a:ea typeface="Times New Roman" panose="02020603050405020304" pitchFamily="18" charset="0"/>
              </a:rPr>
              <a:t> методів уведення ліків і експрес-методів діагностики.</a:t>
            </a:r>
            <a:endParaRPr lang="uk-UA" sz="1600" b="1" i="1" dirty="0">
              <a:solidFill>
                <a:srgbClr val="FF0000"/>
              </a:solidFill>
              <a:latin typeface="Times New Roman" panose="02020603050405020304" pitchFamily="18" charset="0"/>
              <a:ea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 При організації терапевтичної допомоги необхідно буде передбачити </a:t>
            </a:r>
            <a:r>
              <a:rPr lang="uk-UA" b="1" i="1" dirty="0">
                <a:solidFill>
                  <a:srgbClr val="FF0000"/>
                </a:solidFill>
                <a:latin typeface="Times New Roman" panose="02020603050405020304" pitchFamily="18" charset="0"/>
                <a:ea typeface="Times New Roman" panose="02020603050405020304" pitchFamily="18" charset="0"/>
              </a:rPr>
              <a:t>надання терапевтичної допомоги при комбінованих ураженнях,</a:t>
            </a:r>
            <a:r>
              <a:rPr lang="uk-UA" dirty="0">
                <a:latin typeface="Times New Roman" panose="02020603050405020304" pitchFamily="18" charset="0"/>
                <a:ea typeface="Times New Roman" panose="02020603050405020304" pitchFamily="18" charset="0"/>
              </a:rPr>
              <a:t> найбільше типовим прикладом яких можуть бути комбіновані радіаційні ураження, коли одночасно виникають механічна травма, опік і променева хвороба або іншої їхньої комбінації. </a:t>
            </a:r>
            <a:endParaRPr lang="uk-UA" dirty="0" smtClean="0">
              <a:latin typeface="Times New Roman" panose="02020603050405020304" pitchFamily="18" charset="0"/>
              <a:ea typeface="Times New Roman" panose="02020603050405020304" pitchFamily="18" charset="0"/>
            </a:endParaRPr>
          </a:p>
          <a:p>
            <a:r>
              <a:rPr lang="uk-UA" b="1" i="1" dirty="0" smtClean="0">
                <a:solidFill>
                  <a:srgbClr val="FF0000"/>
                </a:solidFill>
                <a:latin typeface="Times New Roman" panose="02020603050405020304" pitchFamily="18" charset="0"/>
                <a:ea typeface="Times New Roman" panose="02020603050405020304" pitchFamily="18" charset="0"/>
              </a:rPr>
              <a:t>При </a:t>
            </a:r>
            <a:r>
              <a:rPr lang="uk-UA" b="1" i="1" dirty="0">
                <a:solidFill>
                  <a:srgbClr val="FF0000"/>
                </a:solidFill>
                <a:latin typeface="Times New Roman" panose="02020603050405020304" pitchFamily="18" charset="0"/>
                <a:ea typeface="Times New Roman" panose="02020603050405020304" pitchFamily="18" charset="0"/>
              </a:rPr>
              <a:t>комбінованих радіаційних ураженнях невідкладна медична допомога визначається по провідному синдрому, а лікування проводиться за участю різноманітних фахівців як хірургічного, так і терапевтичного профілю. </a:t>
            </a:r>
            <a:endParaRPr lang="uk-UA" b="1" i="1" dirty="0" smtClean="0">
              <a:solidFill>
                <a:srgbClr val="FF0000"/>
              </a:solidFill>
              <a:latin typeface="Times New Roman" panose="02020603050405020304" pitchFamily="18" charset="0"/>
              <a:ea typeface="Times New Roman" panose="02020603050405020304" pitchFamily="18" charset="0"/>
            </a:endParaRPr>
          </a:p>
          <a:p>
            <a:r>
              <a:rPr lang="uk-UA" dirty="0" smtClean="0">
                <a:latin typeface="Times New Roman" panose="02020603050405020304" pitchFamily="18" charset="0"/>
                <a:ea typeface="Times New Roman" panose="02020603050405020304" pitchFamily="18" charset="0"/>
              </a:rPr>
              <a:t>На </a:t>
            </a:r>
            <a:r>
              <a:rPr lang="uk-UA" dirty="0">
                <a:latin typeface="Times New Roman" panose="02020603050405020304" pitchFamily="18" charset="0"/>
                <a:ea typeface="Times New Roman" panose="02020603050405020304" pitchFamily="18" charset="0"/>
              </a:rPr>
              <a:t>відміну від хірургічних втрат, добре знайомих лікарям за досвідом війн, лікування травм і поранень мирного часу, бойові терапевтичні втрати будуть подані новими нозологічними формами, які практично не зустрічаються в мирний час. Вони недостатньо вивчені, у їхній діагностиці і лікуванні лікарський склад не має практичного досвіду. Крім того, в осередках масових санітарних втрат бойові ураження терапевтичного профілю від хімічної або бактеріологічної зброї формуються на зараженій місцевості (у зараженій атмосфері). Такі ураження будуть супроводжуватися зараженням одягу і відкритих ділянок шкіри токсичними продуктами, внаслідок чого уражені стають небезпечними для навколишніх (у тому числі і для особового складу медичних пунктів і лікувальних закладів). Надання медичної допомоги в таких випадках </a:t>
            </a:r>
            <a:r>
              <a:rPr lang="uk-UA" dirty="0" err="1">
                <a:latin typeface="Times New Roman" panose="02020603050405020304" pitchFamily="18" charset="0"/>
                <a:ea typeface="Times New Roman" panose="02020603050405020304" pitchFamily="18" charset="0"/>
              </a:rPr>
              <a:t>ускладнюється</a:t>
            </a:r>
            <a:r>
              <a:rPr lang="uk-UA" dirty="0">
                <a:latin typeface="Times New Roman" panose="02020603050405020304" pitchFamily="18" charset="0"/>
                <a:ea typeface="Times New Roman" panose="02020603050405020304" pitchFamily="18" charset="0"/>
              </a:rPr>
              <a:t> необхідністю проведення часткової або повної санітарної обробки. </a:t>
            </a:r>
            <a:endParaRPr lang="uk-UA" dirty="0"/>
          </a:p>
        </p:txBody>
      </p:sp>
    </p:spTree>
    <p:extLst>
      <p:ext uri="{BB962C8B-B14F-4D97-AF65-F5344CB8AC3E}">
        <p14:creationId xmlns="" xmlns:p14="http://schemas.microsoft.com/office/powerpoint/2010/main" val="27162377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0937" y="373826"/>
            <a:ext cx="10985326" cy="6186309"/>
          </a:xfrm>
          <a:prstGeom prst="rect">
            <a:avLst/>
          </a:prstGeom>
          <a:solidFill>
            <a:srgbClr val="99CCFF"/>
          </a:solidFill>
        </p:spPr>
        <p:txBody>
          <a:bodyPr wrap="square">
            <a:spAutoFit/>
          </a:bodyPr>
          <a:lstStyle/>
          <a:p>
            <a:pPr>
              <a:spcAft>
                <a:spcPts val="0"/>
              </a:spcAft>
            </a:pPr>
            <a:r>
              <a:rPr lang="uk-UA" dirty="0" smtClean="0">
                <a:latin typeface="Times New Roman" panose="02020603050405020304" pitchFamily="18" charset="0"/>
                <a:ea typeface="Times New Roman" panose="02020603050405020304" pitchFamily="18" charset="0"/>
              </a:rPr>
              <a:t> </a:t>
            </a:r>
            <a:r>
              <a:rPr lang="uk-UA" b="1" i="1" dirty="0" smtClean="0">
                <a:solidFill>
                  <a:srgbClr val="FF0000"/>
                </a:solidFill>
                <a:latin typeface="Times New Roman" panose="02020603050405020304" pitchFamily="18" charset="0"/>
                <a:ea typeface="Times New Roman" panose="02020603050405020304" pitchFamily="18" charset="0"/>
              </a:rPr>
              <a:t>В таких </a:t>
            </a:r>
            <a:r>
              <a:rPr lang="uk-UA" b="1" i="1" dirty="0">
                <a:solidFill>
                  <a:srgbClr val="FF0000"/>
                </a:solidFill>
                <a:latin typeface="Times New Roman" panose="02020603050405020304" pitchFamily="18" charset="0"/>
                <a:ea typeface="Times New Roman" panose="02020603050405020304" pitchFamily="18" charset="0"/>
              </a:rPr>
              <a:t>складних умовах стануть необхідними такі організаційні заходи:</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 наближення медичних підрозділів, частин і закладів до осередків масових санітарних втрат; </a:t>
            </a:r>
            <a:endParaRPr lang="uk-UA" sz="1600" b="1" i="1" dirty="0">
              <a:latin typeface="Times New Roman" panose="02020603050405020304" pitchFamily="18" charset="0"/>
              <a:ea typeface="Times New Roman" panose="02020603050405020304" pitchFamily="18" charset="0"/>
            </a:endParaRPr>
          </a:p>
          <a:p>
            <a:pPr>
              <a:spcAft>
                <a:spcPts val="0"/>
              </a:spcAft>
            </a:pPr>
            <a:r>
              <a:rPr lang="uk-UA" b="1" i="1" dirty="0" smtClean="0">
                <a:latin typeface="Times New Roman" panose="02020603050405020304" pitchFamily="18" charset="0"/>
                <a:ea typeface="Times New Roman" panose="02020603050405020304" pitchFamily="18" charset="0"/>
              </a:rPr>
              <a:t> - </a:t>
            </a:r>
            <a:r>
              <a:rPr lang="uk-UA" b="1" i="1" dirty="0">
                <a:latin typeface="Times New Roman" panose="02020603050405020304" pitchFamily="18" charset="0"/>
                <a:ea typeface="Times New Roman" panose="02020603050405020304" pitchFamily="18" charset="0"/>
              </a:rPr>
              <a:t>постійна готовність медичних частин і закладів до масового прийому уражених і до роботи в умовах значних перевантажень функціональних підрозділів;</a:t>
            </a:r>
            <a:endParaRPr lang="uk-UA" sz="1600" b="1" i="1" dirty="0">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 необхідність здійснення маневру силами і засобами медичної служби (перерозподіл персоналу і майна в середині медичного пункту, лікувального закладу;</a:t>
            </a:r>
            <a:endParaRPr lang="uk-UA" sz="1600" b="1" i="1" dirty="0">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посилення найбільше завантажених етапів медичної евакуації за рахунок резерву, груп посилення й ін.), зміни обсягу терапевтичної допомоги при масовому надходженні уражених (скорочення до невідкладних заходів);</a:t>
            </a:r>
            <a:endParaRPr lang="uk-UA" sz="1600" b="1" i="1" dirty="0">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 розгортання в лікувальних закладах відділень спеціальної обробки(для людей, що небезпечні для навколишніх), </a:t>
            </a:r>
            <a:r>
              <a:rPr lang="uk-UA" b="1" i="1" dirty="0" err="1">
                <a:latin typeface="Times New Roman" panose="02020603050405020304" pitchFamily="18" charset="0"/>
                <a:ea typeface="Times New Roman" panose="02020603050405020304" pitchFamily="18" charset="0"/>
              </a:rPr>
              <a:t>психоізоляторів</a:t>
            </a:r>
            <a:r>
              <a:rPr lang="uk-UA" b="1" i="1" dirty="0">
                <a:latin typeface="Times New Roman" panose="02020603050405020304" pitchFamily="18" charset="0"/>
                <a:ea typeface="Times New Roman" panose="02020603050405020304" pitchFamily="18" charset="0"/>
              </a:rPr>
              <a:t>, а також відділень (палат) інтенсивної терапії і реанімації;</a:t>
            </a:r>
            <a:endParaRPr lang="uk-UA" sz="1600" b="1" i="1" dirty="0">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 постійне удосконалювання спеціальних знань медичного складу з бойової терапевтичної патології. </a:t>
            </a:r>
            <a:endParaRPr lang="uk-UA" sz="1600" b="1" i="1"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У зв'язку зі сказаним велике значення має проблема відповідності сил і засобів медичної служби, наявних у зоні відповідальності, розміру і структурі санітарних утрат. Безсумнівно, зростає значення чіткого знання лікарями принципів організації терапевтичної допомоги на війні. Насамперед важливо ясно усвідомити лікувально-евакуаційні характеристики різноманітних категорій хворих і уражених терапевтичного профілю, порядок їхнього сортування на етапах медичної евакуації з обов'язковим виділенням осіб, небезпечних для навколишніх, тих, які потребують в невідкладній допомозі у відповідних функціональних підрозділах, нетранспортабельних, а також осіб, які направляються в команду видужуючих. Крім клінічних і організаційних питань військової терапії особовий склад медичної служби повинний добре орієнтуватися в медичній і </a:t>
            </a:r>
            <a:r>
              <a:rPr lang="uk-UA" dirty="0" err="1">
                <a:latin typeface="Times New Roman" panose="02020603050405020304" pitchFamily="18" charset="0"/>
                <a:ea typeface="Times New Roman" panose="02020603050405020304" pitchFamily="18" charset="0"/>
              </a:rPr>
              <a:t>оперативно</a:t>
            </a:r>
            <a:r>
              <a:rPr lang="uk-UA" dirty="0">
                <a:latin typeface="Times New Roman" panose="02020603050405020304" pitchFamily="18" charset="0"/>
                <a:ea typeface="Times New Roman" panose="02020603050405020304" pitchFamily="18" charset="0"/>
              </a:rPr>
              <a:t>- тактичній обстановці, обсягах допомоги і термінах лікування на конкретних етапах медичної евакуації, знати шляхи і засоби евакуації, її тимчасові параметри і </a:t>
            </a:r>
            <a:r>
              <a:rPr lang="uk-UA" dirty="0" err="1">
                <a:latin typeface="Times New Roman" panose="02020603050405020304" pitchFamily="18" charset="0"/>
                <a:ea typeface="Times New Roman" panose="02020603050405020304" pitchFamily="18" charset="0"/>
              </a:rPr>
              <a:t>т.п</a:t>
            </a:r>
            <a:r>
              <a:rPr lang="uk-UA"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20068970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3567" y="404895"/>
            <a:ext cx="8655485" cy="6217087"/>
          </a:xfrm>
          <a:prstGeom prst="rect">
            <a:avLst/>
          </a:prstGeom>
          <a:solidFill>
            <a:srgbClr val="FFFF00"/>
          </a:solidFill>
        </p:spPr>
        <p:txBody>
          <a:bodyPr wrap="square">
            <a:spAutoFit/>
          </a:bodyPr>
          <a:lstStyle/>
          <a:p>
            <a:r>
              <a:rPr lang="uk-UA" dirty="0">
                <a:latin typeface="Times New Roman" panose="02020603050405020304" pitchFamily="18" charset="0"/>
                <a:ea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Крім санітарних втрат терапевтичного профілю, терапевтичної допомоги потребує значна частина уражених із хірургічною травмою. Організація терапевтичної допомоги при цій патології передбачає профілактику, діагностику і лікування захворювань внутрішніх органів у поранених і обпечених. В умовах сучасної війни, в зв'язку зі збільшенням вражаючої сили старих видів зброї і з застосуванням нових, зміниться характер бойової хірургічної травми убік переобтяження, з'являться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політравми</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комбіновані ураження. Це, безсумнівно, призведе до збільшення відсотка захворювань внутрішніх органів у поранених і обпечених і зажадає удосконалення терапевтичної допомоги в хірургічних закладах. </a:t>
            </a:r>
            <a:endParaRPr lang="uk-UA" sz="2000"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uk-UA" sz="2000" dirty="0">
                <a:latin typeface="Times New Roman" panose="02020603050405020304" pitchFamily="18" charset="0"/>
                <a:cs typeface="Times New Roman" panose="02020603050405020304" pitchFamily="18" charset="0"/>
              </a:rPr>
              <a:t>Традиційно гострою проблемою для терапевтів на воєнний час залишається організація лікування хворих. Розмір СВ хворими залежить від таких факторів як санітарно-епідемічна обстановка, рівень здоров'я призовного контингенту, </a:t>
            </a:r>
            <a:r>
              <a:rPr lang="uk-UA" sz="2000" dirty="0" err="1">
                <a:latin typeface="Times New Roman" panose="02020603050405020304" pitchFamily="18" charset="0"/>
                <a:cs typeface="Times New Roman" panose="02020603050405020304" pitchFamily="18" charset="0"/>
              </a:rPr>
              <a:t>клімато</a:t>
            </a:r>
            <a:r>
              <a:rPr lang="uk-UA" sz="2000" dirty="0">
                <a:latin typeface="Times New Roman" panose="02020603050405020304" pitchFamily="18" charset="0"/>
                <a:cs typeface="Times New Roman" panose="02020603050405020304" pitchFamily="18" charset="0"/>
              </a:rPr>
              <a:t>-географічні умови ТВД, напруженість та тривалість бойових дій, організація харчування, водопостачання та ін.</a:t>
            </a:r>
          </a:p>
          <a:p>
            <a:r>
              <a:rPr lang="uk-UA" sz="2000" dirty="0">
                <a:latin typeface="Times New Roman" panose="02020603050405020304" pitchFamily="18" charset="0"/>
                <a:cs typeface="Times New Roman" panose="02020603050405020304" pitchFamily="18" charset="0"/>
              </a:rPr>
              <a:t> Так, у війнах ХІХ - початку ХХ ст. СВ хворими у 2-4 рази перевищували СВ пораненими. Під час війни 1941- 1945 рр. вони складали 34,7% усіх СВ. У 40 Армії під час війни в Афганістані співвідношення цих втрат становило 10:1 - 8:1. </a:t>
            </a:r>
          </a:p>
          <a:p>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4880214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5676" y="250521"/>
            <a:ext cx="11361107" cy="6463308"/>
          </a:xfrm>
          <a:prstGeom prst="rect">
            <a:avLst/>
          </a:prstGeom>
          <a:solidFill>
            <a:srgbClr val="FFFF00"/>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У сучасній війні з застосуванням зброї масового знищення серед бойової терапевтичної патології найбільшу питому вагу </a:t>
            </a:r>
            <a:r>
              <a:rPr lang="uk-UA" b="1" i="1" dirty="0">
                <a:solidFill>
                  <a:srgbClr val="FF0000"/>
                </a:solidFill>
                <a:latin typeface="Times New Roman" panose="02020603050405020304" pitchFamily="18" charset="0"/>
                <a:ea typeface="Times New Roman" panose="02020603050405020304" pitchFamily="18" charset="0"/>
              </a:rPr>
              <a:t>складуть уражені іонізуючими </a:t>
            </a:r>
            <a:r>
              <a:rPr lang="uk-UA" b="1" i="1" dirty="0" err="1">
                <a:solidFill>
                  <a:srgbClr val="FF0000"/>
                </a:solidFill>
                <a:latin typeface="Times New Roman" panose="02020603050405020304" pitchFamily="18" charset="0"/>
                <a:ea typeface="Times New Roman" panose="02020603050405020304" pitchFamily="18" charset="0"/>
              </a:rPr>
              <a:t>випромінюваннями</a:t>
            </a:r>
            <a:r>
              <a:rPr lang="uk-UA" dirty="0">
                <a:latin typeface="Times New Roman" panose="02020603050405020304" pitchFamily="18" charset="0"/>
                <a:ea typeface="Times New Roman" panose="02020603050405020304" pitchFamily="18" charset="0"/>
              </a:rPr>
              <a:t>, у яких гостра променева хвороба (ГПХ) може виникнути в результаті зовнішнього гамма-нейтронного опромінення при ядерному вибуху або внаслідок змішаного гамма-бета-випромінювання на місцевості, зараженої радіоактивними речовинами (продуктами ядерного вибуху). Процентне співвідношення між ураженими з ГПХ різноманітного ступеня важкості буде залежати від потужності, виду ядерного вибуху, ефективності засобів захисту. При цьому можлива зміна убік як переобтяження, так і більш легкого перебігу хвороби. При комбінованих радіаційних ураженнях (КРУ) (травма, опік і ГПХ, травма й ГПХ, опік і ГПХ) у залежності від провідного синдрому уражених відносять до хірургічного або терапевтичного профілю. Проте в усіх випадках вони будуть потребувати в терапевтичній допомозі (діагностика і лікування ГПХ) відповідно в хірургічних або спеціалізованих терапевтичних відділеннях (госпіталях). В результаті змішаного гамма-нейтронного опромінення в момент вибуху при збільшенні частки останнього компонента зростає питома вага ізольованих радіаційних уражень, відбувається зсув структури уражень убік більш важких форм ГПХ. Можливо розвиток кишкової і церебральної форм ГПХ, коли захворювання супроводжується швидкою втратою праце- і боєздатності.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Значну групу бойової терапевтичної патології </a:t>
            </a:r>
            <a:r>
              <a:rPr lang="uk-UA" b="1" i="1" dirty="0">
                <a:solidFill>
                  <a:srgbClr val="FF0000"/>
                </a:solidFill>
                <a:latin typeface="Times New Roman" panose="02020603050405020304" pitchFamily="18" charset="0"/>
                <a:ea typeface="Times New Roman" panose="02020603050405020304" pitchFamily="18" charset="0"/>
              </a:rPr>
              <a:t>складають уражені отруйними речовинами</a:t>
            </a:r>
            <a:r>
              <a:rPr lang="uk-UA" dirty="0">
                <a:latin typeface="Times New Roman" panose="02020603050405020304" pitchFamily="18" charset="0"/>
                <a:ea typeface="Times New Roman" panose="02020603050405020304" pitchFamily="18" charset="0"/>
              </a:rPr>
              <a:t>. Розподіл уражених за видами ОР і ступеню ваги буде знаходитися в залежності від багатьох обставин: умов застосування ОР, шляхів надходження в організм, концентрації й експозиції та дози ОР, ефективності засобів протихімічного і медичного захисту. Своєчасне і правильне надання медичної допомоги (у першу чергу - застосування антидотів) може вплинути на розподіл по вазі у бік зменшення її ступеня.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При застосуванні </a:t>
            </a:r>
            <a:r>
              <a:rPr lang="uk-UA" b="1" i="1" dirty="0">
                <a:solidFill>
                  <a:srgbClr val="FF0000"/>
                </a:solidFill>
                <a:latin typeface="Times New Roman" panose="02020603050405020304" pitchFamily="18" charset="0"/>
                <a:ea typeface="Times New Roman" panose="02020603050405020304" pitchFamily="18" charset="0"/>
              </a:rPr>
              <a:t>бактеріологічної зброї розподіл санітарних втрат по окремих нозологічних формах і по ступеню важкості буде визначатися різноманітними чинниками</a:t>
            </a:r>
            <a:r>
              <a:rPr lang="uk-UA" dirty="0">
                <a:latin typeface="Times New Roman" panose="02020603050405020304" pitchFamily="18" charset="0"/>
                <a:ea typeface="Times New Roman" panose="02020603050405020304" pitchFamily="18" charset="0"/>
              </a:rPr>
              <a:t>. На ці співвідношення впливають різноманітні умови застосування бактеріальних рецептур, а також вакцинація особового складу. Діагностика таких уражень потребує багато часу і дуже важка.</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3343653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8827" y="784643"/>
            <a:ext cx="8718115" cy="5355312"/>
          </a:xfrm>
          <a:prstGeom prst="rect">
            <a:avLst/>
          </a:prstGeom>
          <a:solidFill>
            <a:srgbClr val="FFFF00"/>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Постраждалі з гострими реактивними станами (нервово-психічними розладами), </a:t>
            </a:r>
            <a:r>
              <a:rPr lang="uk-UA" dirty="0">
                <a:latin typeface="Times New Roman" panose="02020603050405020304" pitchFamily="18" charset="0"/>
                <a:ea typeface="Times New Roman" panose="02020603050405020304" pitchFamily="18" charset="0"/>
              </a:rPr>
              <a:t>що виникають у зв'язку з переживаннями несприятливих (негативних) обставин і ситуацій, у ракетно-ядерній і хімічній війні можуть скласти значну групу санітарних втрат терапевтичного профілю. Ця категорія санітарних втрат дуже різноманітна по </a:t>
            </a:r>
            <a:r>
              <a:rPr lang="uk-UA" dirty="0" err="1">
                <a:latin typeface="Times New Roman" panose="02020603050405020304" pitchFamily="18" charset="0"/>
                <a:ea typeface="Times New Roman" panose="02020603050405020304" pitchFamily="18" charset="0"/>
              </a:rPr>
              <a:t>синдромологічних</a:t>
            </a:r>
            <a:r>
              <a:rPr lang="uk-UA" dirty="0">
                <a:latin typeface="Times New Roman" panose="02020603050405020304" pitchFamily="18" charset="0"/>
                <a:ea typeface="Times New Roman" panose="02020603050405020304" pitchFamily="18" charset="0"/>
              </a:rPr>
              <a:t> проявах (</a:t>
            </a:r>
            <a:r>
              <a:rPr lang="uk-UA" dirty="0" err="1">
                <a:latin typeface="Times New Roman" panose="02020603050405020304" pitchFamily="18" charset="0"/>
                <a:ea typeface="Times New Roman" panose="02020603050405020304" pitchFamily="18" charset="0"/>
              </a:rPr>
              <a:t>фугіформні</a:t>
            </a:r>
            <a:r>
              <a:rPr lang="uk-UA" dirty="0">
                <a:latin typeface="Times New Roman" panose="02020603050405020304" pitchFamily="18" charset="0"/>
                <a:ea typeface="Times New Roman" panose="02020603050405020304" pitchFamily="18" charset="0"/>
              </a:rPr>
              <a:t> реакції, реактивний ступор, психогенний сутінковий стан і ін.). Такі постраждалі потребують раннього прогнозування глибини розладів і термінів лікування, кваліфікованого медичного сортування і проведення коригуючої терапії. При оптимальних умовах надання допомоги частина хворих із психогенними розладами різного ступеня може бути вилікувана протягом першого тижня.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При проведенні бойових операцій на території зі значними промисловими комплексами можливе виникнення значного числа отруєних різноманітними хімічними речовинами, як проміжними, так і кінцевими продуктами виробництва: високотоксичними </a:t>
            </a:r>
            <a:r>
              <a:rPr lang="uk-UA" dirty="0" err="1">
                <a:latin typeface="Times New Roman" panose="02020603050405020304" pitchFamily="18" charset="0"/>
                <a:ea typeface="Times New Roman" panose="02020603050405020304" pitchFamily="18" charset="0"/>
              </a:rPr>
              <a:t>ядохімікатами</a:t>
            </a:r>
            <a:r>
              <a:rPr lang="uk-UA" dirty="0">
                <a:latin typeface="Times New Roman" panose="02020603050405020304" pitchFamily="18" charset="0"/>
                <a:ea typeface="Times New Roman" panose="02020603050405020304" pitchFamily="18" charset="0"/>
              </a:rPr>
              <a:t>, агресивними технічними рідинами, отрутними димами і чадним газом.</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Крім перерахованих вище груп уражень, до санітарних утрат терапевтичного профілю відносяться терапевтичні, інфекційні, психоневрологічні, шкірно- венеричні, хірургічні хворі. Оскільки ці втрати не є бойовими, то їхні розміри визначаються чисельністю військ.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34824187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5885" y="326575"/>
            <a:ext cx="9607463" cy="6186309"/>
          </a:xfrm>
          <a:prstGeom prst="rect">
            <a:avLst/>
          </a:prstGeom>
          <a:solidFill>
            <a:srgbClr val="FFFF00"/>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В сучасних </a:t>
            </a:r>
            <a:r>
              <a:rPr lang="uk-UA" dirty="0">
                <a:solidFill>
                  <a:srgbClr val="FF0000"/>
                </a:solidFill>
                <a:latin typeface="Times New Roman" panose="02020603050405020304" pitchFamily="18" charset="0"/>
                <a:ea typeface="Times New Roman" panose="02020603050405020304" pitchFamily="18" charset="0"/>
              </a:rPr>
              <a:t>умовах розміри і структура втрат хворими будуть залежати від багатьох причин: </a:t>
            </a:r>
            <a:r>
              <a:rPr lang="uk-UA" b="1" i="1" dirty="0">
                <a:solidFill>
                  <a:srgbClr val="FF0000"/>
                </a:solidFill>
                <a:latin typeface="Times New Roman" panose="02020603050405020304" pitchFamily="18" charset="0"/>
                <a:ea typeface="Times New Roman" panose="02020603050405020304" pitchFamily="18" charset="0"/>
              </a:rPr>
              <a:t>фізичного стану особового складу, епідемічної обстановки, ступеня фізичного й емоційного навантаження, ефективності профілактичних заходів, погодних і кліматичних умов, а також сукупності багатьох чинників військової служби і сучасної бойової обстановки</a:t>
            </a:r>
            <a:r>
              <a:rPr lang="uk-UA" dirty="0" smtClean="0">
                <a:latin typeface="Times New Roman" panose="02020603050405020304" pitchFamily="18" charset="0"/>
                <a:ea typeface="Times New Roman" panose="02020603050405020304" pitchFamily="18" charset="0"/>
              </a:rPr>
              <a:t>.</a:t>
            </a:r>
          </a:p>
          <a:p>
            <a:pPr>
              <a:spcAft>
                <a:spcPts val="0"/>
              </a:spcAft>
            </a:pP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На захворюваність може впливати застосування засобів масового ураження (ядерного, хімічного). Так, вплив </a:t>
            </a:r>
            <a:r>
              <a:rPr lang="uk-UA" dirty="0" err="1">
                <a:latin typeface="Times New Roman" panose="02020603050405020304" pitchFamily="18" charset="0"/>
                <a:ea typeface="Times New Roman" panose="02020603050405020304" pitchFamily="18" charset="0"/>
              </a:rPr>
              <a:t>субпорогових</a:t>
            </a:r>
            <a:r>
              <a:rPr lang="uk-UA" dirty="0">
                <a:latin typeface="Times New Roman" panose="02020603050405020304" pitchFamily="18" charset="0"/>
                <a:ea typeface="Times New Roman" panose="02020603050405020304" pitchFamily="18" charset="0"/>
              </a:rPr>
              <a:t> доз </a:t>
            </a:r>
            <a:r>
              <a:rPr lang="uk-UA" dirty="0" err="1">
                <a:latin typeface="Times New Roman" panose="02020603050405020304" pitchFamily="18" charset="0"/>
                <a:ea typeface="Times New Roman" panose="02020603050405020304" pitchFamily="18" charset="0"/>
              </a:rPr>
              <a:t>випромінювань</a:t>
            </a:r>
            <a:r>
              <a:rPr lang="uk-UA" dirty="0">
                <a:latin typeface="Times New Roman" panose="02020603050405020304" pitchFamily="18" charset="0"/>
                <a:ea typeface="Times New Roman" panose="02020603050405020304" pitchFamily="18" charset="0"/>
              </a:rPr>
              <a:t>, що іонізують, низьких концентрацій ОР, хоча і не викликає гострих уражень, може призвести до зниження імунологічних захисних реакцій організму, у зв'язку з чим зростає ризик виникнення інфекційних захворювань. За даними досвіду ведення бойових дій оборонного характеру санітарні втрати складають 2,2% на 1-ий день операції. З них на частку поранених і хворих терапевтичного профілю припадає 8,2% від загальної кількості санітарних втрат. На 2-7 добу бойових дій санітарні втрати відповідно будуть складати: - 2-ий день - 2,1%; - 3-ий день - 2,0%; - 4-ий день - 1,9%; - 5-ий день - 1,8%; - 6-ий день - 1,7%; - 7-ий день - 1,6%.</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Досвід медичного забезпечення локальних війн останніх десятиліть свідчить про перевагу бойової терапевтичної патології (БТП) у структурі СВ, що в значній мірі було пов'язано зі збільшенням нервово - психічної, інфекційної, шкірної захворюваності, а також ростом числа соматичних </a:t>
            </a:r>
            <a:r>
              <a:rPr lang="uk-UA" dirty="0" err="1">
                <a:latin typeface="Times New Roman" panose="02020603050405020304" pitchFamily="18" charset="0"/>
                <a:ea typeface="Times New Roman" panose="02020603050405020304" pitchFamily="18" charset="0"/>
              </a:rPr>
              <a:t>хвороб</a:t>
            </a:r>
            <a:r>
              <a:rPr lang="uk-UA" dirty="0">
                <a:latin typeface="Times New Roman" panose="02020603050405020304" pitchFamily="18" charset="0"/>
                <a:ea typeface="Times New Roman" panose="02020603050405020304" pitchFamily="18" charset="0"/>
              </a:rPr>
              <a:t> з перевагою серед останніх патології органів дихання, шлунково - кишкового тракту і серцево - судинної системи. Варто також враховувати, що навіть при застосуванні звичайної зброї можливе руйнування об'єктів ядерної енергетики, хімічних підприємств, що може призвести до виникнення масових уражень населення і особового складу військ, забруднення значної території радіонуклідами, токсичними хімічними речовинами як у зоні бойових дій, так і в тилу.</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37191554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3" y="250522"/>
            <a:ext cx="10658721" cy="1089764"/>
          </a:xfrm>
        </p:spPr>
        <p:txBody>
          <a:bodyPr>
            <a:noAutofit/>
          </a:bodyPr>
          <a:lstStyle/>
          <a:p>
            <a:r>
              <a:rPr lang="uk-UA" sz="2000" b="1" dirty="0"/>
              <a:t>4. Медичне сортування уражених на етапах надання першої лікарської та спеціалізованої терапевтичної допомоги та уражених при надзвичайних ситуаціях у мирний час.</a:t>
            </a:r>
            <a:r>
              <a:rPr lang="uk-UA" dirty="0"/>
              <a:t/>
            </a:r>
            <a:br>
              <a:rPr lang="uk-UA" dirty="0"/>
            </a:br>
            <a:endParaRPr lang="uk-UA" sz="2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490598"/>
            <a:ext cx="10345570" cy="5073040"/>
          </a:xfrm>
          <a:solidFill>
            <a:srgbClr val="66FF66"/>
          </a:solidFill>
        </p:spPr>
        <p:txBody>
          <a:bodyPr>
            <a:normAutofit fontScale="85000" lnSpcReduction="20000"/>
          </a:bodyPr>
          <a:lstStyle/>
          <a:p>
            <a:r>
              <a:rPr lang="uk-UA" dirty="0"/>
              <a:t> </a:t>
            </a:r>
            <a:r>
              <a:rPr lang="uk-UA" b="1" i="1" dirty="0"/>
              <a:t>Медичне сортування представляє собою розподіл поранених, уражених та хворих на однорідні групи за ознакою потреби в лікувально-евакуаційних і лікувально-профілактичних заходах.</a:t>
            </a:r>
            <a:r>
              <a:rPr lang="uk-UA" dirty="0"/>
              <a:t> </a:t>
            </a:r>
          </a:p>
          <a:p>
            <a:r>
              <a:rPr lang="uk-UA" dirty="0"/>
              <a:t>Зміст цих заходів визначається відповідно до медичних показань та обсягу медичної допомоги, яка може бути надана на даному етапі надання медичної допомоги в конкретних умовах.</a:t>
            </a:r>
          </a:p>
          <a:p>
            <a:r>
              <a:rPr lang="uk-UA" dirty="0"/>
              <a:t> </a:t>
            </a:r>
            <a:r>
              <a:rPr lang="uk-UA" i="1" dirty="0"/>
              <a:t>Принципи медичного сортування і вимоги до його проведення:</a:t>
            </a:r>
            <a:endParaRPr lang="uk-UA" dirty="0"/>
          </a:p>
          <a:p>
            <a:r>
              <a:rPr lang="uk-UA" dirty="0"/>
              <a:t> -медичне сортування розпочинається у процесі надання першої лікарської допомоги і продовжується на всіх етапах медичної евакуації; </a:t>
            </a:r>
          </a:p>
          <a:p>
            <a:r>
              <a:rPr lang="uk-UA" dirty="0"/>
              <a:t>-у процесі сортування в першу чергу мають бути виявлені поранені, уражені і хворі, які потребують надання невідкладної медичної допомоги;</a:t>
            </a:r>
          </a:p>
          <a:p>
            <a:r>
              <a:rPr lang="uk-UA" dirty="0"/>
              <a:t> -у разі потреби, якщо це можливо, постраждалих сортують на кожному етапі медичної евакуації неодноразово (при надходженні, після надання медичної допомоги, перед посадкою в транспортний засіб для евакуації), з метою вчасного виявлення змін у стані пораненого (хворого), що можуть потребувати переведення його до іншої категорії;</a:t>
            </a:r>
          </a:p>
          <a:p>
            <a:r>
              <a:rPr lang="uk-UA" dirty="0"/>
              <a:t> -медичне сортування повинен виконувати найбільш кваліфікований медичний працівник, який є на даному етапі медичної евакуації;</a:t>
            </a:r>
          </a:p>
          <a:p>
            <a:r>
              <a:rPr lang="uk-UA" dirty="0"/>
              <a:t> -результати медичного сортування обов’язково фіксуються спеціальними позначеннями поранених і хворих, а також відповідними записами в їхніх медичних документах; </a:t>
            </a:r>
          </a:p>
          <a:p>
            <a:r>
              <a:rPr lang="uk-UA" dirty="0"/>
              <a:t>-медичне сортування здійснюється в інтересах більшості постраждалих і спрямовується на надання першочергової допомоги пораненим, які перебувають у критичному, але не безнадійному стані, та перспективним пацієнтам, що мають більше шансів повернутися до строю.</a:t>
            </a:r>
          </a:p>
          <a:p>
            <a:r>
              <a:rPr lang="uk-UA" sz="1600" dirty="0" smtClean="0">
                <a:latin typeface=" Медичне сортування представляє собою розподіл поранених, уражених та хворих на однорідні групи за ознакою потреби в лікувально-евакуаційних і лікувально-профілактичних заходах. Times New Roman"/>
                <a:cs typeface="Times New Roman" panose="02020603050405020304" pitchFamily="18" charset="0"/>
              </a:rPr>
              <a:t> </a:t>
            </a:r>
            <a:endParaRPr lang="uk-UA" sz="1600" dirty="0">
              <a:latin typeface=" Медичне сортування представляє собою розподіл поранених, уражених та хворих на однорідні групи за ознакою потреби в лікувально-евакуаційних і лікувально-профілактичних заходах. Times New Roman"/>
              <a:cs typeface="Times New Roman" panose="02020603050405020304" pitchFamily="18" charset="0"/>
            </a:endParaRPr>
          </a:p>
        </p:txBody>
      </p:sp>
    </p:spTree>
    <p:extLst>
      <p:ext uri="{BB962C8B-B14F-4D97-AF65-F5344CB8AC3E}">
        <p14:creationId xmlns="" xmlns:p14="http://schemas.microsoft.com/office/powerpoint/2010/main" val="15243487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406" y="492266"/>
            <a:ext cx="8417490" cy="5909310"/>
          </a:xfrm>
          <a:prstGeom prst="rect">
            <a:avLst/>
          </a:prstGeom>
          <a:solidFill>
            <a:srgbClr val="66FF66"/>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 В результаті сортування на етапах надання медичної допомоги виділяються основні групи поранених, уражених та хворих:</a:t>
            </a:r>
            <a:r>
              <a:rPr lang="uk-UA" b="1" dirty="0">
                <a:solidFill>
                  <a:srgbClr val="FF0000"/>
                </a:solidFill>
                <a:latin typeface="Times New Roman" panose="02020603050405020304" pitchFamily="18" charset="0"/>
                <a:ea typeface="Times New Roman" panose="02020603050405020304" pitchFamily="18" charset="0"/>
              </a:rPr>
              <a:t> </a:t>
            </a:r>
            <a:endParaRPr lang="uk-UA" sz="1600" b="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-ті, які становлять загрозу для оточуючих, а відповідно потребують спеціальної обробки або ізоляції (інфекційні хворі, заражені отруйними або високотоксичними речовинами, біологічними засобами, ті, що мають забруднення шкірних покривів та обмундирування радіоактивними речовинами з потужністю доз, що перевищують безпечні рівні, ті, що знаходяться в стані різкого психомоторного збудження);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-ті, які потребують надання медичної допомоги на даному етапі медичної евакуації;</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-ті, які підлягають подальшій евакуації, так як медична допомога на цьому етапі медичної евакуації їм не може бути надана;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-ті, які отримали ураження, несумісні з життям, і потребують лише заходів симптоматичної терапії (</a:t>
            </a:r>
            <a:r>
              <a:rPr lang="uk-UA" dirty="0" err="1">
                <a:latin typeface="Times New Roman" panose="02020603050405020304" pitchFamily="18" charset="0"/>
                <a:ea typeface="Times New Roman" panose="02020603050405020304" pitchFamily="18" charset="0"/>
              </a:rPr>
              <a:t>агонуючі</a:t>
            </a:r>
            <a:r>
              <a:rPr lang="uk-UA" dirty="0">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-ті, які підлягають поверненню у свої підрозділи після отримання відповідної медичної допомоги і короткочасного відпочинку.</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 процесі сортування виділяються також поранені, уражені та хворі, лікування яких на даному етапі медичної евакуації повинно проводитися до повного одужання, і ті, хто підлягає тимчасовій затримці з причини тяжкості стану (нетранспортабельні).</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Ті, які підлягають подальшій евакуації в свою чергу поділяються на групи відповідно до того, на які етапи вони направляються, а також відповідно до черговості, засобів і способів їх евакуації.</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40496984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8723" y="299383"/>
            <a:ext cx="10121030" cy="6186309"/>
          </a:xfrm>
          <a:prstGeom prst="rect">
            <a:avLst/>
          </a:prstGeom>
          <a:solidFill>
            <a:srgbClr val="66FF66"/>
          </a:solidFill>
        </p:spPr>
        <p:txBody>
          <a:bodyPr wrap="square">
            <a:spAutoFit/>
          </a:bodyPr>
          <a:lstStyle/>
          <a:p>
            <a:pPr>
              <a:spcAft>
                <a:spcPts val="0"/>
              </a:spcAft>
            </a:pPr>
            <a:r>
              <a:rPr lang="uk-UA" i="1"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В залежності від завдань медичного сортування розрізняють два його види: </a:t>
            </a:r>
            <a:r>
              <a:rPr lang="uk-UA" b="1" i="1" dirty="0" err="1">
                <a:solidFill>
                  <a:srgbClr val="FF0000"/>
                </a:solidFill>
                <a:latin typeface="Times New Roman" panose="02020603050405020304" pitchFamily="18" charset="0"/>
                <a:ea typeface="Times New Roman" panose="02020603050405020304" pitchFamily="18" charset="0"/>
              </a:rPr>
              <a:t>внутрішньопунктове</a:t>
            </a:r>
            <a:r>
              <a:rPr lang="uk-UA" b="1" i="1" dirty="0">
                <a:solidFill>
                  <a:srgbClr val="FF0000"/>
                </a:solidFill>
                <a:latin typeface="Times New Roman" panose="02020603050405020304" pitchFamily="18" charset="0"/>
                <a:ea typeface="Times New Roman" panose="02020603050405020304" pitchFamily="18" charset="0"/>
              </a:rPr>
              <a:t> та </a:t>
            </a:r>
            <a:r>
              <a:rPr lang="uk-UA" b="1" i="1" dirty="0" err="1">
                <a:solidFill>
                  <a:srgbClr val="FF0000"/>
                </a:solidFill>
                <a:latin typeface="Times New Roman" panose="02020603050405020304" pitchFamily="18" charset="0"/>
                <a:ea typeface="Times New Roman" panose="02020603050405020304" pitchFamily="18" charset="0"/>
              </a:rPr>
              <a:t>евакуаційно</a:t>
            </a:r>
            <a:r>
              <a:rPr lang="uk-UA" b="1" i="1" dirty="0">
                <a:solidFill>
                  <a:srgbClr val="FF0000"/>
                </a:solidFill>
                <a:latin typeface="Times New Roman" panose="02020603050405020304" pitchFamily="18" charset="0"/>
                <a:ea typeface="Times New Roman" panose="02020603050405020304" pitchFamily="18" charset="0"/>
              </a:rPr>
              <a:t>-транспортне.</a:t>
            </a:r>
            <a:r>
              <a:rPr lang="uk-UA" b="1" dirty="0">
                <a:solidFill>
                  <a:srgbClr val="FF0000"/>
                </a:solidFill>
                <a:latin typeface="Times New Roman" panose="02020603050405020304" pitchFamily="18" charset="0"/>
                <a:ea typeface="Times New Roman" panose="02020603050405020304" pitchFamily="18" charset="0"/>
              </a:rPr>
              <a:t> </a:t>
            </a:r>
            <a:endParaRPr lang="uk-UA" sz="1600" b="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b="1" i="1" dirty="0" err="1">
                <a:latin typeface="Times New Roman" panose="02020603050405020304" pitchFamily="18" charset="0"/>
                <a:ea typeface="Times New Roman" panose="02020603050405020304" pitchFamily="18" charset="0"/>
              </a:rPr>
              <a:t>Внутрішньопунктове</a:t>
            </a:r>
            <a:r>
              <a:rPr lang="uk-UA" b="1" i="1" dirty="0">
                <a:latin typeface="Times New Roman" panose="02020603050405020304" pitchFamily="18" charset="0"/>
                <a:ea typeface="Times New Roman" panose="02020603050405020304" pitchFamily="18" charset="0"/>
              </a:rPr>
              <a:t> сортування</a:t>
            </a:r>
            <a:r>
              <a:rPr lang="uk-UA" dirty="0">
                <a:latin typeface="Times New Roman" panose="02020603050405020304" pitchFamily="18" charset="0"/>
                <a:ea typeface="Times New Roman" panose="02020603050405020304" pitchFamily="18" charset="0"/>
              </a:rPr>
              <a:t> призначене для розподілу поранених, уражених та хворих, що надходять, на групи для направлення у відповідні функціональні підрозділи даного етапу медичної евакуації і встановлення черговості їх направлення в ці підрозділи.</a:t>
            </a:r>
            <a:endParaRPr lang="uk-UA" sz="1600" dirty="0">
              <a:latin typeface="Times New Roman" panose="02020603050405020304" pitchFamily="18" charset="0"/>
              <a:ea typeface="Times New Roman" panose="02020603050405020304" pitchFamily="18" charset="0"/>
            </a:endParaRPr>
          </a:p>
          <a:p>
            <a:pPr>
              <a:spcAft>
                <a:spcPts val="0"/>
              </a:spcAft>
            </a:pPr>
            <a:r>
              <a:rPr lang="uk-UA" b="1" i="1" dirty="0">
                <a:latin typeface="Times New Roman" panose="02020603050405020304" pitchFamily="18" charset="0"/>
                <a:ea typeface="Times New Roman" panose="02020603050405020304" pitchFamily="18" charset="0"/>
              </a:rPr>
              <a:t> </a:t>
            </a:r>
            <a:r>
              <a:rPr lang="uk-UA" b="1" i="1" dirty="0" err="1">
                <a:latin typeface="Times New Roman" panose="02020603050405020304" pitchFamily="18" charset="0"/>
                <a:ea typeface="Times New Roman" panose="02020603050405020304" pitchFamily="18" charset="0"/>
              </a:rPr>
              <a:t>Евакуаційно</a:t>
            </a:r>
            <a:r>
              <a:rPr lang="uk-UA" b="1" i="1" dirty="0">
                <a:latin typeface="Times New Roman" panose="02020603050405020304" pitchFamily="18" charset="0"/>
                <a:ea typeface="Times New Roman" panose="02020603050405020304" pitchFamily="18" charset="0"/>
              </a:rPr>
              <a:t>-транспортне сортування</a:t>
            </a:r>
            <a:r>
              <a:rPr lang="uk-UA" dirty="0">
                <a:latin typeface="Times New Roman" panose="02020603050405020304" pitchFamily="18" charset="0"/>
                <a:ea typeface="Times New Roman" panose="02020603050405020304" pitchFamily="18" charset="0"/>
              </a:rPr>
              <a:t> проводиться з метою розподілення поранених, уражених та хворих на групи відповідно до направлення, черговості, засобів і способів їх подальшої евакуації.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В умовах масового надходження поранених, уражених та хворих на етапи надання медичної допомоги та скорочення обсягу медичної допомоги </a:t>
            </a:r>
            <a:r>
              <a:rPr lang="uk-UA" dirty="0" err="1">
                <a:latin typeface="Times New Roman" panose="02020603050405020304" pitchFamily="18" charset="0"/>
                <a:ea typeface="Times New Roman" panose="02020603050405020304" pitchFamily="18" charset="0"/>
              </a:rPr>
              <a:t>внутрішньопунктове</a:t>
            </a:r>
            <a:r>
              <a:rPr lang="uk-UA" dirty="0">
                <a:latin typeface="Times New Roman" panose="02020603050405020304" pitchFamily="18" charset="0"/>
                <a:ea typeface="Times New Roman" panose="02020603050405020304" pitchFamily="18" charset="0"/>
              </a:rPr>
              <a:t> та </a:t>
            </a:r>
            <a:r>
              <a:rPr lang="uk-UA" dirty="0" err="1">
                <a:latin typeface="Times New Roman" panose="02020603050405020304" pitchFamily="18" charset="0"/>
                <a:ea typeface="Times New Roman" panose="02020603050405020304" pitchFamily="18" charset="0"/>
              </a:rPr>
              <a:t>евакуаційно</a:t>
            </a:r>
            <a:r>
              <a:rPr lang="uk-UA" dirty="0">
                <a:latin typeface="Times New Roman" panose="02020603050405020304" pitchFamily="18" charset="0"/>
                <a:ea typeface="Times New Roman" panose="02020603050405020304" pitchFamily="18" charset="0"/>
              </a:rPr>
              <a:t>-транспортне сортування поранених, уражених та хворих, які направляються на евакуацію безпосередньо після сортування, надання медичної допомоги повинні здійснюватися одночасно в інтересах максимальної економії сил та засобів. У такому випадку, в процесі </a:t>
            </a:r>
            <a:r>
              <a:rPr lang="uk-UA" dirty="0" err="1">
                <a:latin typeface="Times New Roman" panose="02020603050405020304" pitchFamily="18" charset="0"/>
                <a:ea typeface="Times New Roman" panose="02020603050405020304" pitchFamily="18" charset="0"/>
              </a:rPr>
              <a:t>внутрішньопунктового</a:t>
            </a:r>
            <a:r>
              <a:rPr lang="uk-UA" dirty="0">
                <a:latin typeface="Times New Roman" panose="02020603050405020304" pitchFamily="18" charset="0"/>
                <a:ea typeface="Times New Roman" panose="02020603050405020304" pitchFamily="18" charset="0"/>
              </a:rPr>
              <a:t> сортування, поряд з вирішенням питання в потребі медичної допомоги, її характері, терміновості та місці надання, визначається евакуаційне призначення, черговість, спосіб та засоби подальшої евакуації поранених, уражених та хворих, що не потребують надання медичної допомоги на даному етапі надання медичної допомоги. </a:t>
            </a:r>
            <a:endParaRPr lang="uk-UA" sz="1600" dirty="0">
              <a:latin typeface="Times New Roman" panose="02020603050405020304" pitchFamily="18" charset="0"/>
              <a:ea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Медичне сортування, як правило, проводиться на основі діагнозу ураження (захворювання) та його прогнозу, і тому завжди носить діагностичний і прогностичний характер. Для фіксування результатів медичного сортування на етапах медичної евакуації використовуються кольорові або фігурні сортувальні марки, виконуються записи в первинній медичній картці та в інших медичних документах. Організація терапевтичної допомоги у військовий час передбачає надання допомоги всім ураженим терапевтичного профілю перерахованих вище категорій і хворим. </a:t>
            </a:r>
            <a:endParaRPr lang="uk-UA" dirty="0"/>
          </a:p>
        </p:txBody>
      </p:sp>
    </p:spTree>
    <p:extLst>
      <p:ext uri="{BB962C8B-B14F-4D97-AF65-F5344CB8AC3E}">
        <p14:creationId xmlns="" xmlns:p14="http://schemas.microsoft.com/office/powerpoint/2010/main" val="6851975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0833" y="452548"/>
            <a:ext cx="10471759" cy="5632311"/>
          </a:xfrm>
          <a:prstGeom prst="rect">
            <a:avLst/>
          </a:prstGeom>
          <a:solidFill>
            <a:srgbClr val="66FF66"/>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Медичне сортування - один із найважливіших методів організації медичної допомоги постраждалим при масовому надходженні їх у медичні заклади.</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Ціль сортування полягає в тому, щоб забезпечити постраждалим своєчасне надання медичної допомоги і раціональної подальшої евакуації. </a:t>
            </a:r>
            <a:r>
              <a:rPr lang="uk-UA" dirty="0">
                <a:latin typeface="Times New Roman" panose="02020603050405020304" pitchFamily="18" charset="0"/>
                <a:ea typeface="Times New Roman" panose="02020603050405020304" pitchFamily="18" charset="0"/>
              </a:rPr>
              <a:t>Це набуває особливої важливості в ситуаціях, коли кількість нужденних у медичній допомозі (або евакуації) перевищує можливості місцевого (територіального) закладу охорони здоров'я. В процесі медичного сортування визначається обсяг медичної допомоги і кількість постраждалих, котрим вона повинна бути надана.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Медичне сортування є конкретним, безперервним і спадкоємним процесом при наданні постраждалим усіх видів терапевтичної допомоги. </a:t>
            </a:r>
            <a:r>
              <a:rPr lang="uk-UA" dirty="0">
                <a:latin typeface="Times New Roman" panose="02020603050405020304" pitchFamily="18" charset="0"/>
                <a:ea typeface="Times New Roman" panose="02020603050405020304" pitchFamily="18" charset="0"/>
              </a:rPr>
              <a:t>Вона провадиться, починаючи з моменту надання  </a:t>
            </a:r>
            <a:r>
              <a:rPr lang="uk-UA" dirty="0" err="1">
                <a:latin typeface="Times New Roman" panose="02020603050405020304" pitchFamily="18" charset="0"/>
                <a:ea typeface="Times New Roman" panose="02020603050405020304" pitchFamily="18" charset="0"/>
              </a:rPr>
              <a:t>домедичної</a:t>
            </a:r>
            <a:r>
              <a:rPr lang="uk-UA" dirty="0">
                <a:latin typeface="Times New Roman" panose="02020603050405020304" pitchFamily="18" charset="0"/>
                <a:ea typeface="Times New Roman" panose="02020603050405020304" pitchFamily="18" charset="0"/>
              </a:rPr>
              <a:t> допомоги (первинне сортування) на місці (у зоні ураження) і в </a:t>
            </a:r>
            <a:r>
              <a:rPr lang="uk-UA" dirty="0" err="1">
                <a:latin typeface="Times New Roman" panose="02020603050405020304" pitchFamily="18" charset="0"/>
                <a:ea typeface="Times New Roman" panose="02020603050405020304" pitchFamily="18" charset="0"/>
              </a:rPr>
              <a:t>догоспітальний</a:t>
            </a:r>
            <a:r>
              <a:rPr lang="uk-UA" dirty="0">
                <a:latin typeface="Times New Roman" panose="02020603050405020304" pitchFamily="18" charset="0"/>
                <a:ea typeface="Times New Roman" panose="02020603050405020304" pitchFamily="18" charset="0"/>
              </a:rPr>
              <a:t> період за межами зони ураження, а також при надходженні постраждалих у лікувальні заклади.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Принципи медичного сортування уражених </a:t>
            </a:r>
            <a:r>
              <a:rPr lang="uk-UA" i="1" dirty="0">
                <a:solidFill>
                  <a:srgbClr val="FF0000"/>
                </a:solidFill>
                <a:latin typeface="Times New Roman" panose="02020603050405020304" pitchFamily="18" charset="0"/>
                <a:ea typeface="Times New Roman" panose="02020603050405020304" pitchFamily="18" charset="0"/>
              </a:rPr>
              <a:t>терапевтичного профілю мають деякі відмінності </a:t>
            </a:r>
            <a:r>
              <a:rPr lang="uk-UA" dirty="0">
                <a:latin typeface="Times New Roman" panose="02020603050405020304" pitchFamily="18" charset="0"/>
                <a:ea typeface="Times New Roman" panose="02020603050405020304" pitchFamily="18" charset="0"/>
              </a:rPr>
              <a:t>від узвичаєних положень, вироблених при проведенні сортування поранених. </a:t>
            </a:r>
            <a:endParaRPr lang="uk-UA" sz="1600" dirty="0">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По-перше, </a:t>
            </a:r>
            <a:r>
              <a:rPr lang="uk-UA" dirty="0">
                <a:latin typeface="Times New Roman" panose="02020603050405020304" pitchFamily="18" charset="0"/>
                <a:ea typeface="Times New Roman" panose="02020603050405020304" pitchFamily="18" charset="0"/>
              </a:rPr>
              <a:t>при масовому надходженні уражених найбільш раціонально користуватися </a:t>
            </a:r>
            <a:r>
              <a:rPr lang="uk-UA" i="1" dirty="0" err="1">
                <a:solidFill>
                  <a:srgbClr val="FF0000"/>
                </a:solidFill>
                <a:latin typeface="Times New Roman" panose="02020603050405020304" pitchFamily="18" charset="0"/>
                <a:ea typeface="Times New Roman" panose="02020603050405020304" pitchFamily="18" charset="0"/>
              </a:rPr>
              <a:t>синдромологічним</a:t>
            </a:r>
            <a:r>
              <a:rPr lang="uk-UA" i="1" dirty="0">
                <a:solidFill>
                  <a:srgbClr val="FF0000"/>
                </a:solidFill>
                <a:latin typeface="Times New Roman" panose="02020603050405020304" pitchFamily="18" charset="0"/>
                <a:ea typeface="Times New Roman" panose="02020603050405020304" pitchFamily="18" charset="0"/>
              </a:rPr>
              <a:t> принципом у діагностиці </a:t>
            </a:r>
            <a:r>
              <a:rPr lang="uk-UA" dirty="0">
                <a:latin typeface="Times New Roman" panose="02020603050405020304" pitchFamily="18" charset="0"/>
                <a:ea typeface="Times New Roman" panose="02020603050405020304" pitchFamily="18" charset="0"/>
              </a:rPr>
              <a:t>(визначення провідного синдрому ураження). В процесі медичного сортування прийдеться обмежитися оцінкою загального стану ураженого, стислим оглядом (стан шкірних покровів і видимих слизуватих, зіничні реакції), визначенням частоти дихання і пульсу, рівня артеріального тиску, пальпацією живота для виявлення симптомів подразнення очеревини. В результаті такого скороченого обстеження встановлюється </a:t>
            </a:r>
            <a:r>
              <a:rPr lang="uk-UA" dirty="0" err="1">
                <a:latin typeface="Times New Roman" panose="02020603050405020304" pitchFamily="18" charset="0"/>
                <a:ea typeface="Times New Roman" panose="02020603050405020304" pitchFamily="18" charset="0"/>
              </a:rPr>
              <a:t>синдромологічний</a:t>
            </a:r>
            <a:r>
              <a:rPr lang="uk-UA" dirty="0">
                <a:latin typeface="Times New Roman" panose="02020603050405020304" pitchFamily="18" charset="0"/>
                <a:ea typeface="Times New Roman" panose="02020603050405020304" pitchFamily="18" charset="0"/>
              </a:rPr>
              <a:t> діагноз і приймається вирішення про засоби невідкладної допомоги і місці її проведення.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28123517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0833" y="261092"/>
            <a:ext cx="10659649" cy="6186309"/>
          </a:xfrm>
          <a:prstGeom prst="rect">
            <a:avLst/>
          </a:prstGeom>
          <a:solidFill>
            <a:srgbClr val="66FF66"/>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По-друге, </a:t>
            </a:r>
            <a:r>
              <a:rPr lang="uk-UA" dirty="0">
                <a:latin typeface="Times New Roman" panose="02020603050405020304" pitchFamily="18" charset="0"/>
                <a:ea typeface="Times New Roman" panose="02020603050405020304" pitchFamily="18" charset="0"/>
              </a:rPr>
              <a:t>у більшості випадків для уражених терапевтичного </a:t>
            </a:r>
            <a:r>
              <a:rPr lang="uk-UA" i="1" dirty="0">
                <a:solidFill>
                  <a:srgbClr val="FF0000"/>
                </a:solidFill>
                <a:latin typeface="Times New Roman" panose="02020603050405020304" pitchFamily="18" charset="0"/>
                <a:ea typeface="Times New Roman" panose="02020603050405020304" pitchFamily="18" charset="0"/>
              </a:rPr>
              <a:t>профілю проведення медичного сортування може цілком успішно поєднуватися з наданням медичної допомоги в цьому ж приймально-сортувальному (</a:t>
            </a:r>
            <a:r>
              <a:rPr lang="uk-UA" i="1" dirty="0" err="1">
                <a:solidFill>
                  <a:srgbClr val="FF0000"/>
                </a:solidFill>
                <a:latin typeface="Times New Roman" panose="02020603050405020304" pitchFamily="18" charset="0"/>
                <a:ea typeface="Times New Roman" panose="02020603050405020304" pitchFamily="18" charset="0"/>
              </a:rPr>
              <a:t>сортувально</a:t>
            </a:r>
            <a:r>
              <a:rPr lang="uk-UA" i="1" dirty="0">
                <a:solidFill>
                  <a:srgbClr val="FF0000"/>
                </a:solidFill>
                <a:latin typeface="Times New Roman" panose="02020603050405020304" pitchFamily="18" charset="0"/>
                <a:ea typeface="Times New Roman" panose="02020603050405020304" pitchFamily="18" charset="0"/>
              </a:rPr>
              <a:t>-евакуаційному) відділенні,</a:t>
            </a:r>
            <a:r>
              <a:rPr lang="uk-UA" dirty="0">
                <a:latin typeface="Times New Roman" panose="02020603050405020304" pitchFamily="18" charset="0"/>
                <a:ea typeface="Times New Roman" panose="02020603050405020304" pitchFamily="18" charset="0"/>
              </a:rPr>
              <a:t> на відміну від сортування ранених, хірургічна допомога котрим (у тому числі і невідкладна) буде здійснюватися за межами сортувальних палат - у перев'язувальній або операційній. Для хворих із бойовою терапевтичною патологією невідкладні заходи це, в основному, </a:t>
            </a:r>
            <a:r>
              <a:rPr lang="uk-UA" dirty="0" err="1">
                <a:latin typeface="Times New Roman" panose="02020603050405020304" pitchFamily="18" charset="0"/>
                <a:ea typeface="Times New Roman" panose="02020603050405020304" pitchFamily="18" charset="0"/>
              </a:rPr>
              <a:t>внутрішкірні</a:t>
            </a:r>
            <a:r>
              <a:rPr lang="uk-UA" dirty="0">
                <a:latin typeface="Times New Roman" panose="02020603050405020304" pitchFamily="18" charset="0"/>
                <a:ea typeface="Times New Roman" panose="02020603050405020304" pitchFamily="18" charset="0"/>
              </a:rPr>
              <a:t>, підшкірні, внутрішньовенні ін'єкції лікарських засобів, оксигенотерапія, тобто маніпуляції, що можуть бути проведені в приймально- сортувальних палатах. На етапах медичної евакуації в більшості випадків такі уражені після надання їм невідкладної допомоги підлягають подальшій евакуації. Це дозволить поєднати медичне сортування з наданням невідкладної допомоги в приймально-сортувальних відділеннях.</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По-третє, </a:t>
            </a:r>
            <a:r>
              <a:rPr lang="uk-UA" dirty="0">
                <a:latin typeface="Times New Roman" panose="02020603050405020304" pitchFamily="18" charset="0"/>
                <a:ea typeface="Times New Roman" panose="02020603050405020304" pitchFamily="18" charset="0"/>
              </a:rPr>
              <a:t>важливим заходом, що забезпечує проведення медичного сортування уражених і хворих терапевтичного профілю</a:t>
            </a:r>
            <a:r>
              <a:rPr lang="uk-UA" i="1" dirty="0">
                <a:solidFill>
                  <a:srgbClr val="FF0000"/>
                </a:solidFill>
                <a:latin typeface="Times New Roman" panose="02020603050405020304" pitchFamily="18" charset="0"/>
                <a:ea typeface="Times New Roman" panose="02020603050405020304" pitchFamily="18" charset="0"/>
              </a:rPr>
              <a:t>, є створення необхідної кількості лікарсько-сестринських бригад.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У залежності від розв'язуваних задач прийнято виділяти </a:t>
            </a:r>
            <a:r>
              <a:rPr lang="uk-UA" i="1" dirty="0">
                <a:solidFill>
                  <a:srgbClr val="FF0000"/>
                </a:solidFill>
                <a:latin typeface="Times New Roman" panose="02020603050405020304" pitchFamily="18" charset="0"/>
                <a:ea typeface="Times New Roman" panose="02020603050405020304" pitchFamily="18" charset="0"/>
              </a:rPr>
              <a:t>два види медичного сортування: </a:t>
            </a:r>
            <a:r>
              <a:rPr lang="uk-UA" b="1" i="1" dirty="0" err="1">
                <a:solidFill>
                  <a:srgbClr val="FF0000"/>
                </a:solidFill>
                <a:latin typeface="Times New Roman" panose="02020603050405020304" pitchFamily="18" charset="0"/>
                <a:ea typeface="Times New Roman" panose="02020603050405020304" pitchFamily="18" charset="0"/>
              </a:rPr>
              <a:t>внутрішньопунктове</a:t>
            </a:r>
            <a:r>
              <a:rPr lang="uk-UA" b="1" i="1" dirty="0">
                <a:solidFill>
                  <a:srgbClr val="FF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внутрішньоетапне</a:t>
            </a:r>
            <a:r>
              <a:rPr lang="uk-UA" b="1" i="1" dirty="0">
                <a:solidFill>
                  <a:srgbClr val="FF0000"/>
                </a:solidFill>
                <a:latin typeface="Times New Roman" panose="02020603050405020304" pitchFamily="18" charset="0"/>
                <a:ea typeface="Times New Roman" panose="02020603050405020304" pitchFamily="18" charset="0"/>
              </a:rPr>
              <a:t>) і </a:t>
            </a:r>
            <a:r>
              <a:rPr lang="uk-UA" b="1" i="1" dirty="0" err="1">
                <a:solidFill>
                  <a:srgbClr val="FF0000"/>
                </a:solidFill>
                <a:latin typeface="Times New Roman" panose="02020603050405020304" pitchFamily="18" charset="0"/>
                <a:ea typeface="Times New Roman" panose="02020603050405020304" pitchFamily="18" charset="0"/>
              </a:rPr>
              <a:t>евакуаційно</a:t>
            </a:r>
            <a:r>
              <a:rPr lang="uk-UA" b="1" i="1" dirty="0">
                <a:solidFill>
                  <a:srgbClr val="FF0000"/>
                </a:solidFill>
                <a:latin typeface="Times New Roman" panose="02020603050405020304" pitchFamily="18" charset="0"/>
                <a:ea typeface="Times New Roman" panose="02020603050405020304" pitchFamily="18" charset="0"/>
              </a:rPr>
              <a:t>-транспортне.</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err="1">
                <a:solidFill>
                  <a:srgbClr val="FF0000"/>
                </a:solidFill>
                <a:latin typeface="Times New Roman" panose="02020603050405020304" pitchFamily="18" charset="0"/>
                <a:ea typeface="Times New Roman" panose="02020603050405020304" pitchFamily="18" charset="0"/>
              </a:rPr>
              <a:t>Внутрішньопунктове</a:t>
            </a:r>
            <a:r>
              <a:rPr lang="uk-UA" i="1" dirty="0">
                <a:solidFill>
                  <a:srgbClr val="FF0000"/>
                </a:solidFill>
                <a:latin typeface="Times New Roman" panose="02020603050405020304" pitchFamily="18" charset="0"/>
                <a:ea typeface="Times New Roman" panose="02020603050405020304" pitchFamily="18" charset="0"/>
              </a:rPr>
              <a:t> сортування </a:t>
            </a:r>
            <a:r>
              <a:rPr lang="uk-UA" dirty="0">
                <a:latin typeface="Times New Roman" panose="02020603050405020304" pitchFamily="18" charset="0"/>
                <a:ea typeface="Times New Roman" panose="02020603050405020304" pitchFamily="18" charset="0"/>
              </a:rPr>
              <a:t>постраждалих проводиться з метою розподілу їх по групах у залежності від ступеня небезпеки для оточуючих, а також для встановлення черговості надання медичної допомоги і визначення функціонального відділення даного етапу медичної евакуації або лікувального закладу, де повинна бути надана допомога.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err="1">
                <a:solidFill>
                  <a:srgbClr val="FF0000"/>
                </a:solidFill>
                <a:latin typeface="Times New Roman" panose="02020603050405020304" pitchFamily="18" charset="0"/>
                <a:ea typeface="Times New Roman" panose="02020603050405020304" pitchFamily="18" charset="0"/>
              </a:rPr>
              <a:t>Евакуаційно</a:t>
            </a:r>
            <a:r>
              <a:rPr lang="uk-UA" i="1" dirty="0">
                <a:solidFill>
                  <a:srgbClr val="FF0000"/>
                </a:solidFill>
                <a:latin typeface="Times New Roman" panose="02020603050405020304" pitchFamily="18" charset="0"/>
                <a:ea typeface="Times New Roman" panose="02020603050405020304" pitchFamily="18" charset="0"/>
              </a:rPr>
              <a:t>-транспортне сортування </a:t>
            </a:r>
            <a:r>
              <a:rPr lang="uk-UA" dirty="0">
                <a:latin typeface="Times New Roman" panose="02020603050405020304" pitchFamily="18" charset="0"/>
                <a:ea typeface="Times New Roman" panose="02020603050405020304" pitchFamily="18" charset="0"/>
              </a:rPr>
              <a:t>проводиться з метою розподілу уражених на однорідні групи по черговості евакуації і виду транспорту (залізничний, автомобільний і ін.), для визначення положення уражених на транспорті (лежачи, сидячи) і вирішення питання про місце евакуації (визначення пункту проходження) з урахуванням локалізації, характеру і важкості ураження.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26872107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6093" y="165163"/>
            <a:ext cx="10584493" cy="6186309"/>
          </a:xfrm>
          <a:prstGeom prst="rect">
            <a:avLst/>
          </a:prstGeom>
          <a:solidFill>
            <a:srgbClr val="66FF66"/>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У основі сортування лежать три головні сортувальні ознаки:</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 небезпека для навколишніх;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-лікувальна ознака;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-евакуаційна ознака.</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 За ознакою потреби уражених у санітарній або спеціальній обробці, а також необхідності ізоляції від навколишніх їх розподіляють на групи:</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тих, хто потребує спеціальної (санітарної) обробки (часткової або повної);</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тих, хто підлягає тимчасовій ізоляції;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тих, хто не потребує спеціальної санітарної обробки (часткової або повної) і ізоляції.</a:t>
            </a:r>
            <a:endParaRPr lang="uk-UA" sz="1600" dirty="0">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 У залежності від ступеня потреби постраждалих у медичній допомозі, черговості і місці її надання їх можна розподілити на такі групи: </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тих, хто потребує невідкладної медичної допомоги;</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тих, хто не потребує у даний момент медичної допомоги (тобто допомога може бути відстрочена);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уражених у термінальних станах, що потребують симптоматичної терапії</a:t>
            </a:r>
            <a:r>
              <a:rPr lang="uk-UA" dirty="0" smtClean="0">
                <a:latin typeface="Times New Roman" panose="02020603050405020304" pitchFamily="18" charset="0"/>
                <a:ea typeface="Times New Roman" panose="02020603050405020304" pitchFamily="18" charset="0"/>
              </a:rPr>
              <a:t>.</a:t>
            </a:r>
          </a:p>
          <a:p>
            <a:pPr>
              <a:spcAft>
                <a:spcPts val="0"/>
              </a:spcAft>
            </a:pPr>
            <a:r>
              <a:rPr lang="uk-UA" b="1" dirty="0" smtClean="0">
                <a:solidFill>
                  <a:srgbClr val="FF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Виходячи з евакуаційної ознаки (необхідність і черговість евакуації, вид транспорту і положення на транспорті),</a:t>
            </a:r>
            <a:r>
              <a:rPr lang="uk-UA" b="1" dirty="0">
                <a:solidFill>
                  <a:srgbClr val="FF0000"/>
                </a:solidFill>
                <a:latin typeface="Times New Roman" panose="02020603050405020304" pitchFamily="18" charset="0"/>
                <a:ea typeface="Times New Roman" panose="02020603050405020304" pitchFamily="18" charset="0"/>
              </a:rPr>
              <a:t> постраждалих поділяють на групи: </a:t>
            </a:r>
            <a:endParaRPr lang="uk-UA" sz="1600" b="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тих, хто підлягає евакуації в інші лікувальні заклади або центри з урахуванням евакуаційного призначення, черговості, способу евакуації (лежачи, сидячи), виду транспорту;</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тих, хто підлягає перебуванню в даному лікувальному закладі (за важкістю стану) тимчасово або до остаточного виходу;</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тих, хто підлягає поверненню за місцем проживання (розселення) для амбулаторно-поліклінічного лікування або медичного спостереження.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41781386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5677" y="529845"/>
            <a:ext cx="9645041" cy="5909310"/>
          </a:xfrm>
          <a:prstGeom prst="rect">
            <a:avLst/>
          </a:prstGeom>
          <a:solidFill>
            <a:srgbClr val="66FF66"/>
          </a:solidFill>
        </p:spPr>
        <p:txBody>
          <a:bodyPr wrap="square">
            <a:spAutoFit/>
          </a:bodyPr>
          <a:lstStyle/>
          <a:p>
            <a:pPr>
              <a:spcAft>
                <a:spcPts val="0"/>
              </a:spcAft>
            </a:pPr>
            <a:r>
              <a:rPr lang="uk-UA" dirty="0" smtClean="0">
                <a:latin typeface="Times New Roman" panose="02020603050405020304" pitchFamily="18" charset="0"/>
                <a:ea typeface="Times New Roman" panose="02020603050405020304" pitchFamily="18" charset="0"/>
              </a:rPr>
              <a:t>  </a:t>
            </a:r>
            <a:r>
              <a:rPr lang="uk-UA" b="1" i="1" dirty="0" smtClean="0">
                <a:solidFill>
                  <a:srgbClr val="FF0000"/>
                </a:solidFill>
                <a:latin typeface="Times New Roman" panose="02020603050405020304" pitchFamily="18" charset="0"/>
                <a:ea typeface="Times New Roman" panose="02020603050405020304" pitchFamily="18" charset="0"/>
              </a:rPr>
              <a:t>Медичне </a:t>
            </a:r>
            <a:r>
              <a:rPr lang="uk-UA" b="1" i="1" dirty="0">
                <a:solidFill>
                  <a:srgbClr val="FF0000"/>
                </a:solidFill>
                <a:latin typeface="Times New Roman" panose="02020603050405020304" pitchFamily="18" charset="0"/>
                <a:ea typeface="Times New Roman" panose="02020603050405020304" pitchFamily="18" charset="0"/>
              </a:rPr>
              <a:t>сортування </a:t>
            </a:r>
            <a:r>
              <a:rPr lang="uk-UA" dirty="0">
                <a:latin typeface="Times New Roman" panose="02020603050405020304" pitchFamily="18" charset="0"/>
                <a:ea typeface="Times New Roman" panose="02020603050405020304" pitchFamily="18" charset="0"/>
              </a:rPr>
              <a:t>звичайно проводиться на основі даних зовнішнього огляду постраждалих (хворих), їхнього опитування, ознайомлення з медичною документацією (при її наявності), застосування нескладних методів дослідження і найпростішої діагностичної апаратури. На підставі отриманих даних установлюється діагноз і дається прогноз ураження, визначаються ступінь загрози для життя ураженого в момент сортування, терміновість, черговість надання і вид медичної допомоги в даний момент і на наступному етапі евакуації, необхідність створення особливих умов (ізоляція від оточуючих і ін.) і порядок подальшої евакуації. </a:t>
            </a:r>
            <a:endParaRPr lang="uk-UA" sz="1600" dirty="0">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При наданні медичної допомоги в зоні ураження силами лікарсько- сестринських бригад і бригад швидкої медичної допомоги можуть виділятися такі групи уражених:</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тих, хто потребує медичної допомоги в зоні ураження в першу або в другу чергу;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тих, хто потребує виносу або вивозу в першу або в другу чергу (лежачи або сидячи);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ходячі (легко уражені), що можуть слідувати з осередку ураження самостійно або зі сторонньою допомогою.</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Відразу ж при надходженні постраждалих на перший етап медичної евакуації проводиться медичне сортування з метою:</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виявлення постраждалих, що представляють небезпеку для навколишніх і нужденних у проведенні спеціальних заходів (санітарна обробка);</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виявлення нужденних у невідкладній першій лікарській допомозі для направлення їх у відповідні функціональні відділення;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підготування до подальшої евакуації.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24233122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3567" y="720588"/>
            <a:ext cx="8693063" cy="5355312"/>
          </a:xfrm>
          <a:prstGeom prst="rect">
            <a:avLst/>
          </a:prstGeom>
          <a:solidFill>
            <a:srgbClr val="66FF66"/>
          </a:solidFill>
        </p:spPr>
        <p:txBody>
          <a:bodyPr wrap="square">
            <a:spAutoFit/>
          </a:bodyPr>
          <a:lstStyle/>
          <a:p>
            <a:pPr>
              <a:spcAft>
                <a:spcPts val="0"/>
              </a:spcAft>
            </a:pPr>
            <a:r>
              <a:rPr lang="uk-UA" b="1" i="1" dirty="0" smtClean="0">
                <a:solidFill>
                  <a:srgbClr val="FF0000"/>
                </a:solidFill>
                <a:latin typeface="Times New Roman" panose="02020603050405020304" pitchFamily="18" charset="0"/>
                <a:ea typeface="Times New Roman" panose="02020603050405020304" pitchFamily="18" charset="0"/>
              </a:rPr>
              <a:t>Медичне </a:t>
            </a:r>
            <a:r>
              <a:rPr lang="uk-UA" b="1" i="1" dirty="0">
                <a:solidFill>
                  <a:srgbClr val="FF0000"/>
                </a:solidFill>
                <a:latin typeface="Times New Roman" panose="02020603050405020304" pitchFamily="18" charset="0"/>
                <a:ea typeface="Times New Roman" panose="02020603050405020304" pitchFamily="18" charset="0"/>
              </a:rPr>
              <a:t>сортування починається на сортувальній площадці (розподільному посту), </a:t>
            </a:r>
            <a:r>
              <a:rPr lang="uk-UA" dirty="0">
                <a:latin typeface="Times New Roman" panose="02020603050405020304" pitchFamily="18" charset="0"/>
                <a:ea typeface="Times New Roman" panose="02020603050405020304" pitchFamily="18" charset="0"/>
              </a:rPr>
              <a:t>де виділяються постраждалі, нужденні в санітарній обробці (із забрудненням шкірних покровів і одягу РР, СДОР) і підлягають направленню на площадку спеціальної обробки, а також виявляються інфекційні хворі й особи в стані сильного психомоторного порушення, що підлягають ізоляції. Всі інші постраждалі направляються в приймальне відділення.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У приймально-сортувальному відділенні </a:t>
            </a:r>
            <a:r>
              <a:rPr lang="uk-UA" dirty="0">
                <a:latin typeface="Times New Roman" panose="02020603050405020304" pitchFamily="18" charset="0"/>
                <a:ea typeface="Times New Roman" panose="02020603050405020304" pitchFamily="18" charset="0"/>
              </a:rPr>
              <a:t>серед доставлених постраждалих виділяють на підставі оцінки загального стану, характеру травми, що виникнули ускладнень </a:t>
            </a:r>
            <a:r>
              <a:rPr lang="uk-UA" b="1" i="1" dirty="0">
                <a:solidFill>
                  <a:srgbClr val="FF0000"/>
                </a:solidFill>
                <a:latin typeface="Times New Roman" panose="02020603050405020304" pitchFamily="18" charset="0"/>
                <a:ea typeface="Times New Roman" panose="02020603050405020304" pitchFamily="18" charset="0"/>
              </a:rPr>
              <a:t>такі сортувальні групи:</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 постраждалі у важкому стані, що потребують медичної допомоги за життєвими (невідкладними) показаннями, їхня кількість може складати до 20% всіх уражених;</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 - постраждалі середньої важкості, медична допомога яким надається в другу чергу або може бути відстрочена, їхня кількість може складати до 20%;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 легкопоранені, медична допомога яким може бути значно відстрочена, їхня кількість може складати до 40% всіх уражених;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 постраждалі, що втратили перспективи на виживання (</a:t>
            </a:r>
            <a:r>
              <a:rPr lang="uk-UA" i="1" dirty="0" err="1">
                <a:solidFill>
                  <a:srgbClr val="FF0000"/>
                </a:solidFill>
                <a:latin typeface="Times New Roman" panose="02020603050405020304" pitchFamily="18" charset="0"/>
                <a:ea typeface="Times New Roman" panose="02020603050405020304" pitchFamily="18" charset="0"/>
              </a:rPr>
              <a:t>агонуючі</a:t>
            </a:r>
            <a:r>
              <a:rPr lang="uk-UA" i="1" dirty="0">
                <a:solidFill>
                  <a:srgbClr val="FF0000"/>
                </a:solidFill>
                <a:latin typeface="Times New Roman" panose="02020603050405020304" pitchFamily="18" charset="0"/>
                <a:ea typeface="Times New Roman" panose="02020603050405020304" pitchFamily="18" charset="0"/>
              </a:rPr>
              <a:t>) і потребують полегшення стану – до 20% всіх уражених. </a:t>
            </a:r>
            <a:endParaRPr lang="uk-UA" sz="1600" i="1" dirty="0">
              <a:solidFill>
                <a:srgbClr val="FF0000"/>
              </a:solidFill>
              <a:latin typeface="Times New Roman" panose="02020603050405020304" pitchFamily="18" charset="0"/>
              <a:ea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Для з'ясування місця, де буде продовжувати лікування даний хворий треба чітко визначитися з терміном лікування наявної нозології. </a:t>
            </a:r>
            <a:endParaRPr lang="uk-UA" dirty="0"/>
          </a:p>
        </p:txBody>
      </p:sp>
    </p:spTree>
    <p:extLst>
      <p:ext uri="{BB962C8B-B14F-4D97-AF65-F5344CB8AC3E}">
        <p14:creationId xmlns="" xmlns:p14="http://schemas.microsoft.com/office/powerpoint/2010/main" val="30605120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859" y="0"/>
            <a:ext cx="11974881" cy="6986528"/>
          </a:xfrm>
          <a:prstGeom prst="rect">
            <a:avLst/>
          </a:prstGeom>
          <a:solidFill>
            <a:srgbClr val="66FF66"/>
          </a:solidFill>
        </p:spPr>
        <p:txBody>
          <a:bodyPr wrap="square">
            <a:spAutoFit/>
          </a:bodyPr>
          <a:lstStyle/>
          <a:p>
            <a:pPr>
              <a:spcAft>
                <a:spcPts val="0"/>
              </a:spcAft>
            </a:pPr>
            <a:r>
              <a:rPr lang="uk-UA" sz="1600" b="1" i="1" dirty="0">
                <a:solidFill>
                  <a:srgbClr val="FF0000"/>
                </a:solidFill>
                <a:latin typeface="Times New Roman" panose="02020603050405020304" pitchFamily="18" charset="0"/>
                <a:ea typeface="Times New Roman" panose="02020603050405020304" pitchFamily="18" charset="0"/>
              </a:rPr>
              <a:t>Термін до 10 діб установлений для хворих</a:t>
            </a:r>
            <a:r>
              <a:rPr lang="uk-UA" sz="1600" dirty="0">
                <a:latin typeface="Times New Roman" panose="02020603050405020304" pitchFamily="18" charset="0"/>
                <a:ea typeface="Times New Roman" panose="02020603050405020304" pitchFamily="18" charset="0"/>
              </a:rPr>
              <a:t>, у яких </a:t>
            </a:r>
            <a:r>
              <a:rPr lang="uk-UA" sz="1600" dirty="0" err="1">
                <a:latin typeface="Times New Roman" panose="02020603050405020304" pitchFamily="18" charset="0"/>
                <a:ea typeface="Times New Roman" panose="02020603050405020304" pitchFamily="18" charset="0"/>
              </a:rPr>
              <a:t>діагностовані</a:t>
            </a:r>
            <a:r>
              <a:rPr lang="uk-UA" sz="1600" dirty="0">
                <a:latin typeface="Times New Roman" panose="02020603050405020304" pitchFamily="18" charset="0"/>
                <a:ea typeface="Times New Roman" panose="02020603050405020304" pitchFamily="18" charset="0"/>
              </a:rPr>
              <a:t> такі нозологічні форми: </a:t>
            </a:r>
          </a:p>
          <a:p>
            <a:pPr>
              <a:spcAft>
                <a:spcPts val="0"/>
              </a:spcAft>
            </a:pPr>
            <a:r>
              <a:rPr lang="uk-UA" sz="1600" dirty="0">
                <a:latin typeface="Times New Roman" panose="02020603050405020304" pitchFamily="18" charset="0"/>
                <a:ea typeface="Times New Roman" panose="02020603050405020304" pitchFamily="18" charset="0"/>
              </a:rPr>
              <a:t>- </a:t>
            </a:r>
            <a:r>
              <a:rPr lang="uk-UA" sz="1600" dirty="0" err="1">
                <a:latin typeface="Times New Roman" panose="02020603050405020304" pitchFamily="18" charset="0"/>
                <a:ea typeface="Times New Roman" panose="02020603050405020304" pitchFamily="18" charset="0"/>
              </a:rPr>
              <a:t>нейроциркуляторна</a:t>
            </a:r>
            <a:r>
              <a:rPr lang="uk-UA" sz="1600" dirty="0">
                <a:latin typeface="Times New Roman" panose="02020603050405020304" pitchFamily="18" charset="0"/>
                <a:ea typeface="Times New Roman" panose="02020603050405020304" pitchFamily="18" charset="0"/>
              </a:rPr>
              <a:t> дистонія без порушень ритму серця; </a:t>
            </a:r>
          </a:p>
          <a:p>
            <a:pPr>
              <a:spcAft>
                <a:spcPts val="0"/>
              </a:spcAft>
            </a:pPr>
            <a:r>
              <a:rPr lang="uk-UA" sz="1600" dirty="0">
                <a:latin typeface="Times New Roman" panose="02020603050405020304" pitchFamily="18" charset="0"/>
                <a:ea typeface="Times New Roman" panose="02020603050405020304" pitchFamily="18" charset="0"/>
              </a:rPr>
              <a:t>- бронхіт гострий; </a:t>
            </a:r>
          </a:p>
          <a:p>
            <a:pPr>
              <a:spcAft>
                <a:spcPts val="0"/>
              </a:spcAft>
            </a:pPr>
            <a:r>
              <a:rPr lang="uk-UA" sz="1600" dirty="0">
                <a:latin typeface="Times New Roman" panose="02020603050405020304" pitchFamily="18" charset="0"/>
                <a:ea typeface="Times New Roman" panose="02020603050405020304" pitchFamily="18" charset="0"/>
              </a:rPr>
              <a:t>- функціональний розлад </a:t>
            </a:r>
            <a:r>
              <a:rPr lang="uk-UA" sz="1600" dirty="0" err="1">
                <a:latin typeface="Times New Roman" panose="02020603050405020304" pitchFamily="18" charset="0"/>
                <a:ea typeface="Times New Roman" panose="02020603050405020304" pitchFamily="18" charset="0"/>
              </a:rPr>
              <a:t>шлунка</a:t>
            </a:r>
            <a:r>
              <a:rPr lang="uk-UA" sz="1600" dirty="0">
                <a:latin typeface="Times New Roman" panose="02020603050405020304" pitchFamily="18" charset="0"/>
                <a:ea typeface="Times New Roman" panose="02020603050405020304" pitchFamily="18" charset="0"/>
              </a:rPr>
              <a:t>;</a:t>
            </a:r>
          </a:p>
          <a:p>
            <a:pPr>
              <a:spcAft>
                <a:spcPts val="0"/>
              </a:spcAft>
            </a:pPr>
            <a:r>
              <a:rPr lang="uk-UA" sz="1600" dirty="0">
                <a:latin typeface="Times New Roman" panose="02020603050405020304" pitchFamily="18" charset="0"/>
                <a:ea typeface="Times New Roman" panose="02020603050405020304" pitchFamily="18" charset="0"/>
              </a:rPr>
              <a:t> - грип і інші ГРВІ, ангіна; </a:t>
            </a:r>
          </a:p>
          <a:p>
            <a:pPr>
              <a:spcAft>
                <a:spcPts val="0"/>
              </a:spcAft>
            </a:pPr>
            <a:r>
              <a:rPr lang="uk-UA" sz="1600" dirty="0">
                <a:latin typeface="Times New Roman" panose="02020603050405020304" pitchFamily="18" charset="0"/>
                <a:ea typeface="Times New Roman" panose="02020603050405020304" pitchFamily="18" charset="0"/>
              </a:rPr>
              <a:t>- </a:t>
            </a:r>
            <a:r>
              <a:rPr lang="uk-UA" sz="1600" dirty="0" err="1">
                <a:latin typeface="Times New Roman" panose="02020603050405020304" pitchFamily="18" charset="0"/>
                <a:ea typeface="Times New Roman" panose="02020603050405020304" pitchFamily="18" charset="0"/>
              </a:rPr>
              <a:t>піодерміти</a:t>
            </a:r>
            <a:r>
              <a:rPr lang="uk-UA" sz="1600" dirty="0">
                <a:latin typeface="Times New Roman" panose="02020603050405020304" pitchFamily="18" charset="0"/>
                <a:ea typeface="Times New Roman" panose="02020603050405020304" pitchFamily="18" charset="0"/>
              </a:rPr>
              <a:t> обмежені; </a:t>
            </a:r>
          </a:p>
          <a:p>
            <a:pPr>
              <a:spcAft>
                <a:spcPts val="0"/>
              </a:spcAft>
            </a:pPr>
            <a:r>
              <a:rPr lang="uk-UA" sz="1600" dirty="0">
                <a:latin typeface="Times New Roman" panose="02020603050405020304" pitchFamily="18" charset="0"/>
                <a:ea typeface="Times New Roman" panose="02020603050405020304" pitchFamily="18" charset="0"/>
              </a:rPr>
              <a:t>- неврози реактивні легкого ступеня;</a:t>
            </a:r>
          </a:p>
          <a:p>
            <a:pPr>
              <a:spcAft>
                <a:spcPts val="0"/>
              </a:spcAft>
            </a:pPr>
            <a:r>
              <a:rPr lang="uk-UA" sz="1600" dirty="0">
                <a:latin typeface="Times New Roman" panose="02020603050405020304" pitchFamily="18" charset="0"/>
                <a:ea typeface="Times New Roman" panose="02020603050405020304" pitchFamily="18" charset="0"/>
              </a:rPr>
              <a:t> - ураження ОР задушливої дії легкого ступеня (</a:t>
            </a:r>
            <a:r>
              <a:rPr lang="uk-UA" sz="1600" dirty="0" err="1">
                <a:latin typeface="Times New Roman" panose="02020603050405020304" pitchFamily="18" charset="0"/>
                <a:ea typeface="Times New Roman" panose="02020603050405020304" pitchFamily="18" charset="0"/>
              </a:rPr>
              <a:t>рінофарингіт</a:t>
            </a:r>
            <a:r>
              <a:rPr lang="uk-UA" sz="1600" dirty="0">
                <a:latin typeface="Times New Roman" panose="02020603050405020304" pitchFamily="18" charset="0"/>
                <a:ea typeface="Times New Roman" panose="02020603050405020304" pitchFamily="18" charset="0"/>
              </a:rPr>
              <a:t>);</a:t>
            </a:r>
          </a:p>
          <a:p>
            <a:pPr>
              <a:spcAft>
                <a:spcPts val="0"/>
              </a:spcAft>
            </a:pPr>
            <a:r>
              <a:rPr lang="uk-UA" sz="1600" dirty="0">
                <a:latin typeface="Times New Roman" panose="02020603050405020304" pitchFamily="18" charset="0"/>
                <a:ea typeface="Times New Roman" panose="02020603050405020304" pitchFamily="18" charset="0"/>
              </a:rPr>
              <a:t> - перегрівання або переохолодження гостре легкого ступеня.</a:t>
            </a:r>
          </a:p>
          <a:p>
            <a:pPr>
              <a:spcAft>
                <a:spcPts val="0"/>
              </a:spcAft>
            </a:pPr>
            <a:r>
              <a:rPr lang="uk-UA" sz="1600" dirty="0">
                <a:latin typeface="Times New Roman" panose="02020603050405020304" pitchFamily="18" charset="0"/>
                <a:ea typeface="Times New Roman" panose="02020603050405020304" pitchFamily="18" charset="0"/>
              </a:rPr>
              <a:t> Очевидно, що хворі з вказаною патологією повинні лікуватися на етапі кваліфікованої медичної допомоги в медичній роті, із наступним повернення в частину. </a:t>
            </a:r>
          </a:p>
          <a:p>
            <a:pPr>
              <a:spcAft>
                <a:spcPts val="0"/>
              </a:spcAft>
            </a:pPr>
            <a:r>
              <a:rPr lang="uk-UA" sz="1600" b="1" i="1" dirty="0">
                <a:solidFill>
                  <a:srgbClr val="FF0000"/>
                </a:solidFill>
                <a:latin typeface="Times New Roman" panose="02020603050405020304" pitchFamily="18" charset="0"/>
                <a:ea typeface="Times New Roman" panose="02020603050405020304" pitchFamily="18" charset="0"/>
              </a:rPr>
              <a:t>Лікуванню у терапевтичному госпіталі з термінами до 20 діб </a:t>
            </a:r>
            <a:r>
              <a:rPr lang="uk-UA" sz="1600" dirty="0">
                <a:latin typeface="Times New Roman" panose="02020603050405020304" pitchFamily="18" charset="0"/>
                <a:ea typeface="Times New Roman" panose="02020603050405020304" pitchFamily="18" charset="0"/>
              </a:rPr>
              <a:t>підлягають особи, у яких виявлені: </a:t>
            </a:r>
          </a:p>
          <a:p>
            <a:pPr>
              <a:spcAft>
                <a:spcPts val="0"/>
              </a:spcAft>
            </a:pPr>
            <a:r>
              <a:rPr lang="uk-UA" sz="1600" dirty="0">
                <a:latin typeface="Times New Roman" panose="02020603050405020304" pitchFamily="18" charset="0"/>
                <a:ea typeface="Times New Roman" panose="02020603050405020304" pitchFamily="18" charset="0"/>
              </a:rPr>
              <a:t>- </a:t>
            </a:r>
            <a:r>
              <a:rPr lang="uk-UA" sz="1600" dirty="0" err="1">
                <a:latin typeface="Times New Roman" panose="02020603050405020304" pitchFamily="18" charset="0"/>
                <a:ea typeface="Times New Roman" panose="02020603050405020304" pitchFamily="18" charset="0"/>
              </a:rPr>
              <a:t>нейроциркуляторна</a:t>
            </a:r>
            <a:r>
              <a:rPr lang="uk-UA" sz="1600" dirty="0">
                <a:latin typeface="Times New Roman" panose="02020603050405020304" pitchFamily="18" charset="0"/>
                <a:ea typeface="Times New Roman" panose="02020603050405020304" pitchFamily="18" charset="0"/>
              </a:rPr>
              <a:t> дистонія з порушеннями ритму серця;</a:t>
            </a:r>
          </a:p>
          <a:p>
            <a:pPr>
              <a:spcAft>
                <a:spcPts val="0"/>
              </a:spcAft>
            </a:pPr>
            <a:r>
              <a:rPr lang="uk-UA" sz="1600" dirty="0">
                <a:latin typeface="Times New Roman" panose="02020603050405020304" pitchFamily="18" charset="0"/>
                <a:ea typeface="Times New Roman" panose="02020603050405020304" pitchFamily="18" charset="0"/>
              </a:rPr>
              <a:t> - гіпертонічна хвороба I стадії;</a:t>
            </a:r>
          </a:p>
          <a:p>
            <a:pPr>
              <a:spcAft>
                <a:spcPts val="0"/>
              </a:spcAft>
            </a:pPr>
            <a:r>
              <a:rPr lang="uk-UA" sz="1600" dirty="0">
                <a:latin typeface="Times New Roman" panose="02020603050405020304" pitchFamily="18" charset="0"/>
                <a:ea typeface="Times New Roman" panose="02020603050405020304" pitchFamily="18" charset="0"/>
              </a:rPr>
              <a:t> -стенокардія напруги I-II функціонального класу без порушення ритму серця і недостатності кровообігу;</a:t>
            </a:r>
          </a:p>
          <a:p>
            <a:pPr>
              <a:spcAft>
                <a:spcPts val="0"/>
              </a:spcAft>
            </a:pPr>
            <a:r>
              <a:rPr lang="uk-UA" sz="1600" dirty="0">
                <a:latin typeface="Times New Roman" panose="02020603050405020304" pitchFamily="18" charset="0"/>
                <a:ea typeface="Times New Roman" panose="02020603050405020304" pitchFamily="18" charset="0"/>
              </a:rPr>
              <a:t> - </a:t>
            </a:r>
            <a:r>
              <a:rPr lang="uk-UA" sz="1600" dirty="0" err="1">
                <a:latin typeface="Times New Roman" panose="02020603050405020304" pitchFamily="18" charset="0"/>
                <a:ea typeface="Times New Roman" panose="02020603050405020304" pitchFamily="18" charset="0"/>
              </a:rPr>
              <a:t>міокардіодистрофія</a:t>
            </a:r>
            <a:r>
              <a:rPr lang="uk-UA" sz="1600" dirty="0">
                <a:latin typeface="Times New Roman" panose="02020603050405020304" pitchFamily="18" charset="0"/>
                <a:ea typeface="Times New Roman" panose="02020603050405020304" pitchFamily="18" charset="0"/>
              </a:rPr>
              <a:t> фізичної перенапруги без порушень серцевого ритму;</a:t>
            </a:r>
          </a:p>
          <a:p>
            <a:pPr>
              <a:spcAft>
                <a:spcPts val="0"/>
              </a:spcAft>
            </a:pPr>
            <a:r>
              <a:rPr lang="uk-UA" sz="1600" dirty="0">
                <a:latin typeface="Times New Roman" panose="02020603050405020304" pitchFamily="18" charset="0"/>
                <a:ea typeface="Times New Roman" panose="02020603050405020304" pitchFamily="18" charset="0"/>
              </a:rPr>
              <a:t> - гастрит хронічний, </a:t>
            </a:r>
            <a:r>
              <a:rPr lang="uk-UA" sz="1600" dirty="0" err="1">
                <a:latin typeface="Times New Roman" panose="02020603050405020304" pitchFamily="18" charset="0"/>
                <a:ea typeface="Times New Roman" panose="02020603050405020304" pitchFamily="18" charset="0"/>
              </a:rPr>
              <a:t>гастродуоденіт</a:t>
            </a:r>
            <a:r>
              <a:rPr lang="uk-UA" sz="1600" dirty="0">
                <a:latin typeface="Times New Roman" panose="02020603050405020304" pitchFamily="18" charset="0"/>
                <a:ea typeface="Times New Roman" panose="02020603050405020304" pitchFamily="18" charset="0"/>
              </a:rPr>
              <a:t>; </a:t>
            </a:r>
          </a:p>
          <a:p>
            <a:pPr>
              <a:spcAft>
                <a:spcPts val="0"/>
              </a:spcAft>
            </a:pPr>
            <a:r>
              <a:rPr lang="uk-UA" sz="1600" dirty="0">
                <a:latin typeface="Times New Roman" panose="02020603050405020304" pitchFamily="18" charset="0"/>
                <a:ea typeface="Times New Roman" panose="02020603050405020304" pitchFamily="18" charset="0"/>
              </a:rPr>
              <a:t>- бронхіт хронічний необструктивний у фазі загострення;</a:t>
            </a:r>
          </a:p>
          <a:p>
            <a:pPr>
              <a:spcAft>
                <a:spcPts val="0"/>
              </a:spcAft>
            </a:pPr>
            <a:r>
              <a:rPr lang="uk-UA" sz="1600" dirty="0">
                <a:latin typeface="Times New Roman" panose="02020603050405020304" pitchFamily="18" charset="0"/>
                <a:ea typeface="Times New Roman" panose="02020603050405020304" pitchFamily="18" charset="0"/>
              </a:rPr>
              <a:t> - </a:t>
            </a:r>
            <a:r>
              <a:rPr lang="uk-UA" sz="1600" dirty="0" err="1">
                <a:latin typeface="Times New Roman" panose="02020603050405020304" pitchFamily="18" charset="0"/>
                <a:ea typeface="Times New Roman" panose="02020603050405020304" pitchFamily="18" charset="0"/>
              </a:rPr>
              <a:t>ентероколіти</a:t>
            </a:r>
            <a:r>
              <a:rPr lang="uk-UA" sz="1600" dirty="0">
                <a:latin typeface="Times New Roman" panose="02020603050405020304" pitchFamily="18" charset="0"/>
                <a:ea typeface="Times New Roman" panose="02020603050405020304" pitchFamily="18" charset="0"/>
              </a:rPr>
              <a:t> гострі; </a:t>
            </a:r>
          </a:p>
          <a:p>
            <a:pPr>
              <a:spcAft>
                <a:spcPts val="0"/>
              </a:spcAft>
            </a:pPr>
            <a:r>
              <a:rPr lang="uk-UA" sz="1600" dirty="0">
                <a:latin typeface="Times New Roman" panose="02020603050405020304" pitchFamily="18" charset="0"/>
                <a:ea typeface="Times New Roman" panose="02020603050405020304" pitchFamily="18" charset="0"/>
              </a:rPr>
              <a:t>- дистрофія елементарна і </a:t>
            </a:r>
            <a:r>
              <a:rPr lang="uk-UA" sz="1600" dirty="0" err="1">
                <a:latin typeface="Times New Roman" panose="02020603050405020304" pitchFamily="18" charset="0"/>
                <a:ea typeface="Times New Roman" panose="02020603050405020304" pitchFamily="18" charset="0"/>
              </a:rPr>
              <a:t>гіповітаминози</a:t>
            </a:r>
            <a:r>
              <a:rPr lang="uk-UA" sz="1600" dirty="0">
                <a:latin typeface="Times New Roman" panose="02020603050405020304" pitchFamily="18" charset="0"/>
                <a:ea typeface="Times New Roman" panose="02020603050405020304" pitchFamily="18" charset="0"/>
              </a:rPr>
              <a:t> легкого ступеня;</a:t>
            </a:r>
          </a:p>
          <a:p>
            <a:pPr>
              <a:spcAft>
                <a:spcPts val="0"/>
              </a:spcAft>
            </a:pPr>
            <a:r>
              <a:rPr lang="uk-UA" sz="1600" dirty="0">
                <a:latin typeface="Times New Roman" panose="02020603050405020304" pitchFamily="18" charset="0"/>
                <a:ea typeface="Times New Roman" panose="02020603050405020304" pitchFamily="18" charset="0"/>
              </a:rPr>
              <a:t> - дизентерія гостра; </a:t>
            </a:r>
          </a:p>
          <a:p>
            <a:pPr>
              <a:spcAft>
                <a:spcPts val="0"/>
              </a:spcAft>
            </a:pPr>
            <a:r>
              <a:rPr lang="uk-UA" sz="1600" dirty="0">
                <a:latin typeface="Times New Roman" panose="02020603050405020304" pitchFamily="18" charset="0"/>
                <a:ea typeface="Times New Roman" panose="02020603050405020304" pitchFamily="18" charset="0"/>
              </a:rPr>
              <a:t>- кір, вітряна віспа; </a:t>
            </a:r>
          </a:p>
          <a:p>
            <a:pPr>
              <a:spcAft>
                <a:spcPts val="0"/>
              </a:spcAft>
            </a:pPr>
            <a:r>
              <a:rPr lang="uk-UA" sz="1600" dirty="0">
                <a:latin typeface="Times New Roman" panose="02020603050405020304" pitchFamily="18" charset="0"/>
                <a:ea typeface="Times New Roman" panose="02020603050405020304" pitchFamily="18" charset="0"/>
              </a:rPr>
              <a:t>- холера; </a:t>
            </a:r>
          </a:p>
          <a:p>
            <a:pPr>
              <a:spcAft>
                <a:spcPts val="0"/>
              </a:spcAft>
            </a:pPr>
            <a:r>
              <a:rPr lang="uk-UA" sz="1600" dirty="0">
                <a:latin typeface="Times New Roman" panose="02020603050405020304" pitchFamily="18" charset="0"/>
                <a:ea typeface="Times New Roman" panose="02020603050405020304" pitchFamily="18" charset="0"/>
              </a:rPr>
              <a:t>- гонорея гостра; </a:t>
            </a:r>
          </a:p>
          <a:p>
            <a:pPr>
              <a:spcAft>
                <a:spcPts val="0"/>
              </a:spcAft>
            </a:pPr>
            <a:r>
              <a:rPr lang="uk-UA" sz="1600" dirty="0">
                <a:latin typeface="Times New Roman" panose="02020603050405020304" pitchFamily="18" charset="0"/>
                <a:ea typeface="Times New Roman" panose="02020603050405020304" pitchFamily="18" charset="0"/>
              </a:rPr>
              <a:t>- дерматомікози неускладнені; </a:t>
            </a:r>
          </a:p>
          <a:p>
            <a:pPr>
              <a:spcAft>
                <a:spcPts val="0"/>
              </a:spcAft>
            </a:pPr>
            <a:r>
              <a:rPr lang="uk-UA" sz="1600" dirty="0">
                <a:latin typeface="Times New Roman" panose="02020603050405020304" pitchFamily="18" charset="0"/>
                <a:ea typeface="Times New Roman" panose="02020603050405020304" pitchFamily="18" charset="0"/>
              </a:rPr>
              <a:t>- струс головного мозку без виражених клінічних проявів;</a:t>
            </a:r>
          </a:p>
          <a:p>
            <a:pPr>
              <a:spcAft>
                <a:spcPts val="0"/>
              </a:spcAft>
            </a:pPr>
            <a:r>
              <a:rPr lang="uk-UA" sz="1600" dirty="0">
                <a:latin typeface="Times New Roman" panose="02020603050405020304" pitchFamily="18" charset="0"/>
                <a:ea typeface="Times New Roman" panose="02020603050405020304" pitchFamily="18" charset="0"/>
              </a:rPr>
              <a:t> - ураження речовинами задушливої дії середнього ступеня ваги;</a:t>
            </a:r>
          </a:p>
          <a:p>
            <a:pPr>
              <a:spcAft>
                <a:spcPts val="0"/>
              </a:spcAft>
            </a:pPr>
            <a:r>
              <a:rPr lang="uk-UA" sz="1600" dirty="0">
                <a:latin typeface="Times New Roman" panose="02020603050405020304" pitchFamily="18" charset="0"/>
                <a:ea typeface="Times New Roman" panose="02020603050405020304" pitchFamily="18" charset="0"/>
              </a:rPr>
              <a:t> - гостра променева хвороба легкого ступеня (у період розпалу).</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2022038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5025" y="335846"/>
            <a:ext cx="7928975" cy="5909310"/>
          </a:xfrm>
          <a:prstGeom prst="rect">
            <a:avLst/>
          </a:prstGeom>
          <a:solidFill>
            <a:srgbClr val="66FF66"/>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Термін лікування до 30 діб </a:t>
            </a:r>
            <a:r>
              <a:rPr lang="uk-UA" dirty="0">
                <a:latin typeface="Times New Roman" panose="02020603050405020304" pitchFamily="18" charset="0"/>
                <a:ea typeface="Times New Roman" panose="02020603050405020304" pitchFamily="18" charset="0"/>
              </a:rPr>
              <a:t>визначений для таких видів нозологій: </a:t>
            </a:r>
          </a:p>
          <a:p>
            <a:pPr>
              <a:spcAft>
                <a:spcPts val="0"/>
              </a:spcAft>
            </a:pPr>
            <a:r>
              <a:rPr lang="uk-UA" dirty="0">
                <a:latin typeface="Times New Roman" panose="02020603050405020304" pitchFamily="18" charset="0"/>
                <a:ea typeface="Times New Roman" panose="02020603050405020304" pitchFamily="18" charset="0"/>
              </a:rPr>
              <a:t>- гіпертонічна хвороба II стадії;</a:t>
            </a:r>
          </a:p>
          <a:p>
            <a:pPr>
              <a:spcAft>
                <a:spcPts val="0"/>
              </a:spcAft>
            </a:pPr>
            <a:r>
              <a:rPr lang="uk-UA" dirty="0">
                <a:latin typeface="Times New Roman" panose="02020603050405020304" pitchFamily="18" charset="0"/>
                <a:ea typeface="Times New Roman" panose="02020603050405020304" pitchFamily="18" charset="0"/>
              </a:rPr>
              <a:t> - стенокардія напруги II-III функціонального класу; </a:t>
            </a:r>
          </a:p>
          <a:p>
            <a:pPr>
              <a:spcAft>
                <a:spcPts val="0"/>
              </a:spcAft>
            </a:pPr>
            <a:r>
              <a:rPr lang="uk-UA" dirty="0">
                <a:latin typeface="Times New Roman" panose="02020603050405020304" pitchFamily="18" charset="0"/>
                <a:ea typeface="Times New Roman" panose="02020603050405020304" pitchFamily="18" charset="0"/>
              </a:rPr>
              <a:t>- міокардит </a:t>
            </a:r>
            <a:r>
              <a:rPr lang="uk-UA" dirty="0" err="1">
                <a:latin typeface="Times New Roman" panose="02020603050405020304" pitchFamily="18" charset="0"/>
                <a:ea typeface="Times New Roman" panose="02020603050405020304" pitchFamily="18" charset="0"/>
              </a:rPr>
              <a:t>інфекційно</a:t>
            </a:r>
            <a:r>
              <a:rPr lang="uk-UA" dirty="0">
                <a:latin typeface="Times New Roman" panose="02020603050405020304" pitchFamily="18" charset="0"/>
                <a:ea typeface="Times New Roman" panose="02020603050405020304" pitchFamily="18" charset="0"/>
              </a:rPr>
              <a:t>-алергічний;</a:t>
            </a:r>
          </a:p>
          <a:p>
            <a:pPr>
              <a:spcAft>
                <a:spcPts val="0"/>
              </a:spcAft>
            </a:pPr>
            <a:r>
              <a:rPr lang="uk-UA" dirty="0">
                <a:latin typeface="Times New Roman" panose="02020603050405020304" pitchFamily="18" charset="0"/>
                <a:ea typeface="Times New Roman" panose="02020603050405020304" pitchFamily="18" charset="0"/>
              </a:rPr>
              <a:t> - пневмонія гостра; </a:t>
            </a:r>
          </a:p>
          <a:p>
            <a:pPr>
              <a:spcAft>
                <a:spcPts val="0"/>
              </a:spcAft>
            </a:pPr>
            <a:r>
              <a:rPr lang="uk-UA" dirty="0">
                <a:latin typeface="Times New Roman" panose="02020603050405020304" pitchFamily="18" charset="0"/>
                <a:ea typeface="Times New Roman" panose="02020603050405020304" pitchFamily="18" charset="0"/>
              </a:rPr>
              <a:t>- бронхіальна астма середньої ступеня важкості; </a:t>
            </a:r>
          </a:p>
          <a:p>
            <a:pPr>
              <a:spcAft>
                <a:spcPts val="0"/>
              </a:spcAft>
            </a:pPr>
            <a:r>
              <a:rPr lang="uk-UA" dirty="0">
                <a:latin typeface="Times New Roman" panose="02020603050405020304" pitchFamily="18" charset="0"/>
                <a:ea typeface="Times New Roman" panose="02020603050405020304" pitchFamily="18" charset="0"/>
              </a:rPr>
              <a:t>- хронічні неспецифічні захворювання легень без виражених порушень функції зовнішнього дихання;</a:t>
            </a:r>
          </a:p>
          <a:p>
            <a:pPr>
              <a:spcAft>
                <a:spcPts val="0"/>
              </a:spcAft>
            </a:pPr>
            <a:r>
              <a:rPr lang="uk-UA" dirty="0">
                <a:latin typeface="Times New Roman" panose="02020603050405020304" pitchFamily="18" charset="0"/>
                <a:ea typeface="Times New Roman" panose="02020603050405020304" pitchFamily="18" charset="0"/>
              </a:rPr>
              <a:t> - </a:t>
            </a:r>
            <a:r>
              <a:rPr lang="uk-UA" dirty="0" err="1">
                <a:latin typeface="Times New Roman" panose="02020603050405020304" pitchFamily="18" charset="0"/>
                <a:ea typeface="Times New Roman" panose="02020603050405020304" pitchFamily="18" charset="0"/>
              </a:rPr>
              <a:t>гастродуоденіт</a:t>
            </a:r>
            <a:r>
              <a:rPr lang="uk-UA" dirty="0">
                <a:latin typeface="Times New Roman" panose="02020603050405020304" pitchFamily="18" charset="0"/>
                <a:ea typeface="Times New Roman" panose="02020603050405020304" pitchFamily="18" charset="0"/>
              </a:rPr>
              <a:t> ерозивний;</a:t>
            </a:r>
          </a:p>
          <a:p>
            <a:pPr>
              <a:spcAft>
                <a:spcPts val="0"/>
              </a:spcAft>
            </a:pPr>
            <a:r>
              <a:rPr lang="uk-UA" dirty="0">
                <a:latin typeface="Times New Roman" panose="02020603050405020304" pitchFamily="18" charset="0"/>
                <a:ea typeface="Times New Roman" panose="02020603050405020304" pitchFamily="18" charset="0"/>
              </a:rPr>
              <a:t> - виразкова хвороба дванадцятипалої кишки; </a:t>
            </a:r>
          </a:p>
          <a:p>
            <a:pPr>
              <a:spcAft>
                <a:spcPts val="0"/>
              </a:spcAft>
            </a:pPr>
            <a:r>
              <a:rPr lang="uk-UA" dirty="0">
                <a:latin typeface="Times New Roman" panose="02020603050405020304" pitchFamily="18" charset="0"/>
                <a:ea typeface="Times New Roman" panose="02020603050405020304" pitchFamily="18" charset="0"/>
              </a:rPr>
              <a:t>- ентероколіт хронічний без занепаду харчування;</a:t>
            </a:r>
          </a:p>
          <a:p>
            <a:pPr>
              <a:spcAft>
                <a:spcPts val="0"/>
              </a:spcAft>
            </a:pPr>
            <a:r>
              <a:rPr lang="uk-UA" dirty="0">
                <a:latin typeface="Times New Roman" panose="02020603050405020304" pitchFamily="18" charset="0"/>
                <a:ea typeface="Times New Roman" panose="02020603050405020304" pitchFamily="18" charset="0"/>
              </a:rPr>
              <a:t> - пієлонефрит у фазі загострення;</a:t>
            </a:r>
          </a:p>
          <a:p>
            <a:pPr>
              <a:spcAft>
                <a:spcPts val="0"/>
              </a:spcAft>
            </a:pPr>
            <a:r>
              <a:rPr lang="uk-UA" dirty="0">
                <a:latin typeface="Times New Roman" panose="02020603050405020304" pitchFamily="18" charset="0"/>
                <a:ea typeface="Times New Roman" panose="02020603050405020304" pitchFamily="18" charset="0"/>
              </a:rPr>
              <a:t> - поліартрит реактивний;</a:t>
            </a:r>
          </a:p>
          <a:p>
            <a:pPr>
              <a:spcAft>
                <a:spcPts val="0"/>
              </a:spcAft>
            </a:pPr>
            <a:r>
              <a:rPr lang="uk-UA" dirty="0">
                <a:latin typeface="Times New Roman" panose="02020603050405020304" pitchFamily="18" charset="0"/>
                <a:ea typeface="Times New Roman" panose="02020603050405020304" pitchFamily="18" charset="0"/>
              </a:rPr>
              <a:t> - паротит епідемічний;</a:t>
            </a:r>
          </a:p>
          <a:p>
            <a:pPr>
              <a:spcAft>
                <a:spcPts val="0"/>
              </a:spcAft>
            </a:pPr>
            <a:r>
              <a:rPr lang="uk-UA" dirty="0">
                <a:latin typeface="Times New Roman" panose="02020603050405020304" pitchFamily="18" charset="0"/>
                <a:ea typeface="Times New Roman" panose="02020603050405020304" pitchFamily="18" charset="0"/>
              </a:rPr>
              <a:t> - малярія; </a:t>
            </a:r>
          </a:p>
          <a:p>
            <a:pPr>
              <a:spcAft>
                <a:spcPts val="0"/>
              </a:spcAft>
            </a:pP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піодерміти</a:t>
            </a:r>
            <a:r>
              <a:rPr lang="uk-UA" dirty="0">
                <a:latin typeface="Times New Roman" panose="02020603050405020304" pitchFamily="18" charset="0"/>
                <a:ea typeface="Times New Roman" panose="02020603050405020304" pitchFamily="18" charset="0"/>
              </a:rPr>
              <a:t> поширені; </a:t>
            </a:r>
          </a:p>
          <a:p>
            <a:pPr>
              <a:spcAft>
                <a:spcPts val="0"/>
              </a:spcAft>
            </a:pPr>
            <a:r>
              <a:rPr lang="uk-UA" dirty="0">
                <a:latin typeface="Times New Roman" panose="02020603050405020304" pitchFamily="18" charset="0"/>
                <a:ea typeface="Times New Roman" panose="02020603050405020304" pitchFamily="18" charset="0"/>
              </a:rPr>
              <a:t>- екзема гостра; </a:t>
            </a:r>
          </a:p>
          <a:p>
            <a:pPr>
              <a:spcAft>
                <a:spcPts val="0"/>
              </a:spcAft>
            </a:pPr>
            <a:r>
              <a:rPr lang="uk-UA" dirty="0">
                <a:latin typeface="Times New Roman" panose="02020603050405020304" pitchFamily="18" charset="0"/>
                <a:ea typeface="Times New Roman" panose="02020603050405020304" pitchFamily="18" charset="0"/>
              </a:rPr>
              <a:t>- еритема вузлувата; </a:t>
            </a:r>
          </a:p>
          <a:p>
            <a:pPr>
              <a:spcAft>
                <a:spcPts val="0"/>
              </a:spcAft>
            </a:pPr>
            <a:r>
              <a:rPr lang="uk-UA" dirty="0">
                <a:latin typeface="Times New Roman" panose="02020603050405020304" pitchFamily="18" charset="0"/>
                <a:ea typeface="Times New Roman" panose="02020603050405020304" pitchFamily="18" charset="0"/>
              </a:rPr>
              <a:t>- забій головного мозку легкого і середнього ступеня ваги; </a:t>
            </a:r>
          </a:p>
          <a:p>
            <a:pPr>
              <a:spcAft>
                <a:spcPts val="0"/>
              </a:spcAft>
            </a:pPr>
            <a:r>
              <a:rPr lang="uk-UA" dirty="0">
                <a:latin typeface="Times New Roman" panose="02020603050405020304" pitchFamily="18" charset="0"/>
                <a:ea typeface="Times New Roman" panose="02020603050405020304" pitchFamily="18" charset="0"/>
              </a:rPr>
              <a:t>- периферичні неврити; </a:t>
            </a:r>
          </a:p>
          <a:p>
            <a:pPr>
              <a:spcAft>
                <a:spcPts val="0"/>
              </a:spcAft>
            </a:pPr>
            <a:r>
              <a:rPr lang="uk-UA" dirty="0">
                <a:latin typeface="Times New Roman" panose="02020603050405020304" pitchFamily="18" charset="0"/>
                <a:ea typeface="Times New Roman" panose="02020603050405020304" pitchFamily="18" charset="0"/>
              </a:rPr>
              <a:t>- реактивні неврози і психози середнього ступеня важкості.</a:t>
            </a:r>
            <a:endParaRPr lang="uk-UA"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31266881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8411" y="303662"/>
            <a:ext cx="8680537" cy="6463308"/>
          </a:xfrm>
          <a:prstGeom prst="rect">
            <a:avLst/>
          </a:prstGeom>
          <a:solidFill>
            <a:srgbClr val="66FF66"/>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Уражених і хворих, малоперспективних для повернення до строю із термінами лікування більш 30 діб</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госпіталізувають</a:t>
            </a:r>
            <a:r>
              <a:rPr lang="uk-UA" dirty="0">
                <a:latin typeface="Times New Roman" panose="02020603050405020304" pitchFamily="18" charset="0"/>
                <a:ea typeface="Times New Roman" panose="02020603050405020304" pitchFamily="18" charset="0"/>
              </a:rPr>
              <a:t> у лікувальні заклади територіальної госпітальної </a:t>
            </a:r>
            <a:r>
              <a:rPr lang="uk-UA" dirty="0" smtClean="0">
                <a:latin typeface="Times New Roman" panose="02020603050405020304" pitchFamily="18" charset="0"/>
                <a:ea typeface="Times New Roman" panose="02020603050405020304" pitchFamily="18" charset="0"/>
              </a:rPr>
              <a:t>бази(</a:t>
            </a:r>
            <a:r>
              <a:rPr lang="uk-UA" dirty="0" err="1" smtClean="0">
                <a:latin typeface="Times New Roman" panose="02020603050405020304" pitchFamily="18" charset="0"/>
                <a:ea typeface="Times New Roman" panose="02020603050405020304" pitchFamily="18" charset="0"/>
              </a:rPr>
              <a:t>ВМКЦ,обласні</a:t>
            </a:r>
            <a:r>
              <a:rPr lang="uk-UA" dirty="0" smtClean="0">
                <a:latin typeface="Times New Roman" panose="02020603050405020304" pitchFamily="18" charset="0"/>
                <a:ea typeface="Times New Roman" panose="02020603050405020304" pitchFamily="18" charset="0"/>
              </a:rPr>
              <a:t> і міські лікарні).</a:t>
            </a:r>
          </a:p>
          <a:p>
            <a:pPr>
              <a:spcAft>
                <a:spcPts val="0"/>
              </a:spcAft>
            </a:pP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Сюди відносяться постраждалі з такими нозологічними формами: - інфаркт міокарда; - гіпертонічна хвороба III стадії; -хронічні неспецифічні захворювання легень із </a:t>
            </a:r>
            <a:r>
              <a:rPr lang="uk-UA" dirty="0" err="1">
                <a:latin typeface="Times New Roman" panose="02020603050405020304" pitchFamily="18" charset="0"/>
                <a:ea typeface="Times New Roman" panose="02020603050405020304" pitchFamily="18" charset="0"/>
              </a:rPr>
              <a:t>легенево</a:t>
            </a:r>
            <a:r>
              <a:rPr lang="uk-UA" dirty="0">
                <a:latin typeface="Times New Roman" panose="02020603050405020304" pitchFamily="18" charset="0"/>
                <a:ea typeface="Times New Roman" panose="02020603050405020304" pitchFamily="18" charset="0"/>
              </a:rPr>
              <a:t>-серцевою недостатністю II-III ступеня; - бронхіальна астма з важким плином; - виразкова хвороба </a:t>
            </a:r>
            <a:r>
              <a:rPr lang="uk-UA" dirty="0" err="1">
                <a:latin typeface="Times New Roman" panose="02020603050405020304" pitchFamily="18" charset="0"/>
                <a:ea typeface="Times New Roman" panose="02020603050405020304" pitchFamily="18" charset="0"/>
              </a:rPr>
              <a:t>шлунка</a:t>
            </a:r>
            <a:r>
              <a:rPr lang="uk-UA" dirty="0">
                <a:latin typeface="Times New Roman" panose="02020603050405020304" pitchFamily="18" charset="0"/>
                <a:ea typeface="Times New Roman" panose="02020603050405020304" pitchFamily="18" charset="0"/>
              </a:rPr>
              <a:t>; - хронічний активний гепатит; - цироз печінки; - хронічні захворювання шлунково-кишкового тракту зі зниженням харчування і болючим синдромом (хронічний ентероколіт, панкреатит); - </a:t>
            </a:r>
            <a:r>
              <a:rPr lang="uk-UA" dirty="0" err="1">
                <a:latin typeface="Times New Roman" panose="02020603050405020304" pitchFamily="18" charset="0"/>
                <a:ea typeface="Times New Roman" panose="02020603050405020304" pitchFamily="18" charset="0"/>
              </a:rPr>
              <a:t>гломерулонефрит</a:t>
            </a:r>
            <a:r>
              <a:rPr lang="uk-UA" dirty="0">
                <a:latin typeface="Times New Roman" panose="02020603050405020304" pitchFamily="18" charset="0"/>
                <a:ea typeface="Times New Roman" panose="02020603050405020304" pitchFamily="18" charset="0"/>
              </a:rPr>
              <a:t> гострий; - </a:t>
            </a:r>
            <a:r>
              <a:rPr lang="uk-UA" dirty="0" err="1">
                <a:latin typeface="Times New Roman" panose="02020603050405020304" pitchFamily="18" charset="0"/>
                <a:ea typeface="Times New Roman" panose="02020603050405020304" pitchFamily="18" charset="0"/>
              </a:rPr>
              <a:t>колагенози</a:t>
            </a:r>
            <a:r>
              <a:rPr lang="uk-UA" dirty="0">
                <a:latin typeface="Times New Roman" panose="02020603050405020304" pitchFamily="18" charset="0"/>
                <a:ea typeface="Times New Roman" panose="02020603050405020304" pitchFamily="18" charset="0"/>
              </a:rPr>
              <a:t>; - системні захворювання крові (</a:t>
            </a:r>
            <a:r>
              <a:rPr lang="uk-UA" dirty="0" err="1">
                <a:latin typeface="Times New Roman" panose="02020603050405020304" pitchFamily="18" charset="0"/>
                <a:ea typeface="Times New Roman" panose="02020603050405020304" pitchFamily="18" charset="0"/>
              </a:rPr>
              <a:t>гемобластоз</a:t>
            </a:r>
            <a:r>
              <a:rPr lang="uk-UA" dirty="0">
                <a:latin typeface="Times New Roman" panose="02020603050405020304" pitchFamily="18" charset="0"/>
                <a:ea typeface="Times New Roman" panose="02020603050405020304" pitchFamily="18" charset="0"/>
              </a:rPr>
              <a:t>, лімфома, </a:t>
            </a:r>
            <a:r>
              <a:rPr lang="uk-UA" dirty="0" err="1">
                <a:latin typeface="Times New Roman" panose="02020603050405020304" pitchFamily="18" charset="0"/>
                <a:ea typeface="Times New Roman" panose="02020603050405020304" pitchFamily="18" charset="0"/>
              </a:rPr>
              <a:t>гіпопластична</a:t>
            </a:r>
            <a:r>
              <a:rPr lang="uk-UA" dirty="0">
                <a:latin typeface="Times New Roman" panose="02020603050405020304" pitchFamily="18" charset="0"/>
                <a:ea typeface="Times New Roman" panose="02020603050405020304" pitchFamily="18" charset="0"/>
              </a:rPr>
              <a:t> і гемолітична анемія); - захворювання ендокринної системи (цукровий діабет, </a:t>
            </a:r>
            <a:r>
              <a:rPr lang="uk-UA" dirty="0" err="1">
                <a:latin typeface="Times New Roman" panose="02020603050405020304" pitchFamily="18" charset="0"/>
                <a:ea typeface="Times New Roman" panose="02020603050405020304" pitchFamily="18" charset="0"/>
              </a:rPr>
              <a:t>тиреотоксичний</a:t>
            </a:r>
            <a:r>
              <a:rPr lang="uk-UA" dirty="0">
                <a:latin typeface="Times New Roman" panose="02020603050405020304" pitchFamily="18" charset="0"/>
                <a:ea typeface="Times New Roman" panose="02020603050405020304" pitchFamily="18" charset="0"/>
              </a:rPr>
              <a:t> зоб і ін.); - СНІД; - туберкульоз легень в активній формі; - важкі форми екземи, псоріазу, </a:t>
            </a:r>
            <a:r>
              <a:rPr lang="uk-UA" dirty="0" err="1">
                <a:latin typeface="Times New Roman" panose="02020603050405020304" pitchFamily="18" charset="0"/>
                <a:ea typeface="Times New Roman" panose="02020603050405020304" pitchFamily="18" charset="0"/>
              </a:rPr>
              <a:t>атопічного</a:t>
            </a:r>
            <a:r>
              <a:rPr lang="uk-UA" dirty="0">
                <a:latin typeface="Times New Roman" panose="02020603050405020304" pitchFamily="18" charset="0"/>
                <a:ea typeface="Times New Roman" panose="02020603050405020304" pitchFamily="18" charset="0"/>
              </a:rPr>
              <a:t> дерматозу; - </a:t>
            </a:r>
            <a:r>
              <a:rPr lang="uk-UA" dirty="0" err="1">
                <a:latin typeface="Times New Roman" panose="02020603050405020304" pitchFamily="18" charset="0"/>
                <a:ea typeface="Times New Roman" panose="02020603050405020304" pitchFamily="18" charset="0"/>
              </a:rPr>
              <a:t>енцефаломіелополірадікулоневрити</a:t>
            </a:r>
            <a:r>
              <a:rPr lang="uk-UA" dirty="0">
                <a:latin typeface="Times New Roman" panose="02020603050405020304" pitchFamily="18" charset="0"/>
                <a:ea typeface="Times New Roman" panose="02020603050405020304" pitchFamily="18" charset="0"/>
              </a:rPr>
              <a:t>; - забиті місця головного і спинного мозку важкого ступеня; - затяжні форми реактивних неврозів і психози; - важкі психічні захворювання (шизофренія, маніакально-депресивний психоз, епілепсія); - важкі соматичні і неврологічні ускладнення гострих екзогенних інтоксикацій; - гостра променева хвороба середнього і важкого ступеня.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У ході сортування уражених і хворих терапевтичного профілю на етапах медичної евакуації потрібно швидко виявити контингенти, які є небезпечними для навколишніх і в цьому зв'язку потребують санітарної обробки або ізоляції. До них відносяться: </a:t>
            </a:r>
            <a:endParaRPr lang="uk-UA" dirty="0" smtClean="0">
              <a:latin typeface="Times New Roman" panose="02020603050405020304" pitchFamily="18" charset="0"/>
              <a:ea typeface="Times New Roman" panose="02020603050405020304" pitchFamily="18" charset="0"/>
            </a:endParaRPr>
          </a:p>
          <a:p>
            <a:pPr>
              <a:spcAft>
                <a:spcPts val="0"/>
              </a:spcAft>
            </a:pPr>
            <a:r>
              <a:rPr lang="uk-UA" dirty="0" smtClean="0">
                <a:latin typeface="Times New Roman" panose="02020603050405020304" pitchFamily="18" charset="0"/>
                <a:ea typeface="Times New Roman" panose="02020603050405020304" pitchFamily="18" charset="0"/>
              </a:rPr>
              <a:t>-</a:t>
            </a:r>
            <a:r>
              <a:rPr lang="uk-UA" dirty="0">
                <a:latin typeface="Times New Roman" panose="02020603050405020304" pitchFamily="18" charset="0"/>
                <a:ea typeface="Times New Roman" panose="02020603050405020304" pitchFamily="18" charset="0"/>
              </a:rPr>
              <a:t>інфекційні хворі і підозрілі на наявність інфекційного захворювання; </a:t>
            </a:r>
            <a:endParaRPr lang="uk-UA" dirty="0" smtClean="0">
              <a:latin typeface="Times New Roman" panose="02020603050405020304" pitchFamily="18" charset="0"/>
              <a:ea typeface="Times New Roman" panose="02020603050405020304" pitchFamily="18" charset="0"/>
            </a:endParaRPr>
          </a:p>
          <a:p>
            <a:pPr>
              <a:spcAft>
                <a:spcPts val="0"/>
              </a:spcAft>
            </a:pPr>
            <a:r>
              <a:rPr lang="uk-UA" dirty="0" smtClean="0">
                <a:latin typeface="Times New Roman" panose="02020603050405020304" pitchFamily="18" charset="0"/>
                <a:ea typeface="Times New Roman" panose="02020603050405020304" pitchFamily="18" charset="0"/>
              </a:rPr>
              <a:t>-уражені </a:t>
            </a:r>
            <a:r>
              <a:rPr lang="uk-UA" dirty="0">
                <a:latin typeface="Times New Roman" panose="02020603050405020304" pitchFamily="18" charset="0"/>
                <a:ea typeface="Times New Roman" panose="02020603050405020304" pitchFamily="18" charset="0"/>
              </a:rPr>
              <a:t>стійкими отруйними речовинами; </a:t>
            </a:r>
            <a:endParaRPr lang="uk-UA" dirty="0" smtClean="0">
              <a:latin typeface="Times New Roman" panose="02020603050405020304" pitchFamily="18" charset="0"/>
              <a:ea typeface="Times New Roman" panose="02020603050405020304" pitchFamily="18" charset="0"/>
            </a:endParaRPr>
          </a:p>
          <a:p>
            <a:pPr>
              <a:spcAft>
                <a:spcPts val="0"/>
              </a:spcAft>
            </a:pPr>
            <a:r>
              <a:rPr lang="uk-UA" dirty="0" smtClean="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особи з вираженими розладами психіки.</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30588515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1666" y="458254"/>
            <a:ext cx="8292230" cy="6186309"/>
          </a:xfrm>
          <a:prstGeom prst="rect">
            <a:avLst/>
          </a:prstGeom>
          <a:solidFill>
            <a:srgbClr val="66FF66"/>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 Дуже важливо виділити осіб, які потребують невідкладної допомоги і встановити підрозділ етапу, де ця допомога буде надана, а починаючи з етапу кваліфікованої медичної допомоги визначити нетранспортабельних, що потребують тимчасової госпіталізації і проведення інтенсивної терапії. При розробці критеріїв </a:t>
            </a:r>
            <a:r>
              <a:rPr lang="uk-UA" dirty="0" err="1">
                <a:latin typeface="Times New Roman" panose="02020603050405020304" pitchFamily="18" charset="0"/>
                <a:ea typeface="Times New Roman" panose="02020603050405020304" pitchFamily="18" charset="0"/>
              </a:rPr>
              <a:t>нетранспортабельності</a:t>
            </a:r>
            <a:r>
              <a:rPr lang="uk-UA" dirty="0">
                <a:latin typeface="Times New Roman" panose="02020603050405020304" pitchFamily="18" charset="0"/>
                <a:ea typeface="Times New Roman" panose="02020603050405020304" pitchFamily="18" charset="0"/>
              </a:rPr>
              <a:t> необхідно керуватися не стільки нозологічним, скільки </a:t>
            </a:r>
            <a:r>
              <a:rPr lang="uk-UA" dirty="0" err="1">
                <a:latin typeface="Times New Roman" panose="02020603050405020304" pitchFamily="18" charset="0"/>
                <a:ea typeface="Times New Roman" panose="02020603050405020304" pitchFamily="18" charset="0"/>
              </a:rPr>
              <a:t>синдромологічним</a:t>
            </a:r>
            <a:r>
              <a:rPr lang="uk-UA" dirty="0">
                <a:latin typeface="Times New Roman" panose="02020603050405020304" pitchFamily="18" charset="0"/>
                <a:ea typeface="Times New Roman" panose="02020603050405020304" pitchFamily="18" charset="0"/>
              </a:rPr>
              <a:t> принципом.</a:t>
            </a:r>
            <a:endParaRPr lang="uk-UA" sz="1600" dirty="0">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 У групу нетранспортабельних включаються уражені і хворі з такими клінічними синдромами:</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гостра дихальна недостатність ІІ-ІІІ ступеня (виражений </a:t>
            </a:r>
            <a:r>
              <a:rPr lang="uk-UA" dirty="0" err="1">
                <a:latin typeface="Times New Roman" panose="02020603050405020304" pitchFamily="18" charset="0"/>
                <a:ea typeface="Times New Roman" panose="02020603050405020304" pitchFamily="18" charset="0"/>
              </a:rPr>
              <a:t>бронхоспазм</a:t>
            </a:r>
            <a:r>
              <a:rPr lang="uk-UA" dirty="0">
                <a:latin typeface="Times New Roman" panose="02020603050405020304" pitchFamily="18" charset="0"/>
                <a:ea typeface="Times New Roman" panose="02020603050405020304" pitchFamily="18" charset="0"/>
              </a:rPr>
              <a:t>, токсичний набряк легень, парез і параліч дихання, масивний </a:t>
            </a:r>
            <a:r>
              <a:rPr lang="uk-UA" dirty="0" err="1">
                <a:latin typeface="Times New Roman" panose="02020603050405020304" pitchFamily="18" charset="0"/>
                <a:ea typeface="Times New Roman" panose="02020603050405020304" pitchFamily="18" charset="0"/>
              </a:rPr>
              <a:t>випотний</a:t>
            </a:r>
            <a:r>
              <a:rPr lang="uk-UA" dirty="0">
                <a:latin typeface="Times New Roman" panose="02020603050405020304" pitchFamily="18" charset="0"/>
                <a:ea typeface="Times New Roman" panose="02020603050405020304" pitchFamily="18" charset="0"/>
              </a:rPr>
              <a:t> плеврит, двостороння зливна пневмонія, напружений пневмоторакс);</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гостра серцево-судинна недостатність (</a:t>
            </a:r>
            <a:r>
              <a:rPr lang="uk-UA" dirty="0" err="1">
                <a:latin typeface="Times New Roman" panose="02020603050405020304" pitchFamily="18" charset="0"/>
                <a:ea typeface="Times New Roman" panose="02020603050405020304" pitchFamily="18" charset="0"/>
              </a:rPr>
              <a:t>циркуляторний</a:t>
            </a:r>
            <a:r>
              <a:rPr lang="uk-UA" dirty="0">
                <a:latin typeface="Times New Roman" panose="02020603050405020304" pitchFamily="18" charset="0"/>
                <a:ea typeface="Times New Roman" panose="02020603050405020304" pitchFamily="18" charset="0"/>
              </a:rPr>
              <a:t> колапс, серцева астма, </a:t>
            </a:r>
            <a:r>
              <a:rPr lang="uk-UA" dirty="0" err="1">
                <a:latin typeface="Times New Roman" panose="02020603050405020304" pitchFamily="18" charset="0"/>
                <a:ea typeface="Times New Roman" panose="02020603050405020304" pitchFamily="18" charset="0"/>
              </a:rPr>
              <a:t>кардіогенний</a:t>
            </a:r>
            <a:r>
              <a:rPr lang="uk-UA" dirty="0">
                <a:latin typeface="Times New Roman" panose="02020603050405020304" pitchFamily="18" charset="0"/>
                <a:ea typeface="Times New Roman" panose="02020603050405020304" pitchFamily="18" charset="0"/>
              </a:rPr>
              <a:t> набряк легень);</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важкі порушення серцевого ритму і провідності (пароксизмальна тахікардія, пароксизмальна </a:t>
            </a:r>
            <a:r>
              <a:rPr lang="uk-UA" dirty="0" err="1">
                <a:latin typeface="Times New Roman" panose="02020603050405020304" pitchFamily="18" charset="0"/>
                <a:ea typeface="Times New Roman" panose="02020603050405020304" pitchFamily="18" charset="0"/>
              </a:rPr>
              <a:t>тахісистолічна</a:t>
            </a:r>
            <a:r>
              <a:rPr lang="uk-UA" dirty="0">
                <a:latin typeface="Times New Roman" panose="02020603050405020304" pitchFamily="18" charset="0"/>
                <a:ea typeface="Times New Roman" panose="02020603050405020304" pitchFamily="18" charset="0"/>
              </a:rPr>
              <a:t> форма миготливої аритмії, повна </a:t>
            </a:r>
            <a:r>
              <a:rPr lang="uk-UA" dirty="0" err="1">
                <a:latin typeface="Times New Roman" panose="02020603050405020304" pitchFamily="18" charset="0"/>
                <a:ea typeface="Times New Roman" panose="02020603050405020304" pitchFamily="18" charset="0"/>
              </a:rPr>
              <a:t>атріовентрикулярна</a:t>
            </a:r>
            <a:r>
              <a:rPr lang="uk-UA" dirty="0">
                <a:latin typeface="Times New Roman" panose="02020603050405020304" pitchFamily="18" charset="0"/>
                <a:ea typeface="Times New Roman" panose="02020603050405020304" pitchFamily="18" charset="0"/>
              </a:rPr>
              <a:t> блокада, часті </a:t>
            </a:r>
            <a:r>
              <a:rPr lang="uk-UA" dirty="0" err="1">
                <a:latin typeface="Times New Roman" panose="02020603050405020304" pitchFamily="18" charset="0"/>
                <a:ea typeface="Times New Roman" panose="02020603050405020304" pitchFamily="18" charset="0"/>
              </a:rPr>
              <a:t>політопні</a:t>
            </a:r>
            <a:r>
              <a:rPr lang="uk-UA" dirty="0">
                <a:latin typeface="Times New Roman" panose="02020603050405020304" pitchFamily="18" charset="0"/>
                <a:ea typeface="Times New Roman" panose="02020603050405020304" pitchFamily="18" charset="0"/>
              </a:rPr>
              <a:t>, групові і ранні екстрасистоли);</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судомний синдром;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коматозний стан;</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 неприборкана блювота;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некупірований</a:t>
            </a:r>
            <a:r>
              <a:rPr lang="uk-UA" dirty="0">
                <a:latin typeface="Times New Roman" panose="02020603050405020304" pitchFamily="18" charset="0"/>
                <a:ea typeface="Times New Roman" panose="02020603050405020304" pitchFamily="18" charset="0"/>
              </a:rPr>
              <a:t> больовий синдром (стенокардія, інфаркт міокарда, печінкова і ниркова </a:t>
            </a:r>
            <a:r>
              <a:rPr lang="uk-UA" dirty="0" err="1">
                <a:latin typeface="Times New Roman" panose="02020603050405020304" pitchFamily="18" charset="0"/>
                <a:ea typeface="Times New Roman" panose="02020603050405020304" pitchFamily="18" charset="0"/>
              </a:rPr>
              <a:t>коліка</a:t>
            </a:r>
            <a:r>
              <a:rPr lang="uk-UA" dirty="0">
                <a:latin typeface="Times New Roman" panose="02020603050405020304" pitchFamily="18" charset="0"/>
                <a:ea typeface="Times New Roman" panose="02020603050405020304" pitchFamily="18" charset="0"/>
              </a:rPr>
              <a:t> та ін.); </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важкий гіпертонічний криз.</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10663320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3360" y="349084"/>
            <a:ext cx="8379912" cy="5940088"/>
          </a:xfrm>
          <a:prstGeom prst="rect">
            <a:avLst/>
          </a:prstGeom>
          <a:solidFill>
            <a:srgbClr val="66FF66"/>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                                      </a:t>
            </a:r>
            <a:r>
              <a:rPr lang="uk-UA" sz="2000" b="1" i="1" dirty="0" smtClean="0">
                <a:solidFill>
                  <a:srgbClr val="FF0000"/>
                </a:solidFill>
                <a:latin typeface="Times New Roman" panose="02020603050405020304" pitchFamily="18" charset="0"/>
                <a:ea typeface="Times New Roman" panose="02020603050405020304" pitchFamily="18" charset="0"/>
              </a:rPr>
              <a:t>Медична </a:t>
            </a:r>
            <a:r>
              <a:rPr lang="uk-UA" sz="2000" b="1" i="1" dirty="0">
                <a:solidFill>
                  <a:srgbClr val="FF0000"/>
                </a:solidFill>
                <a:latin typeface="Times New Roman" panose="02020603050405020304" pitchFamily="18" charset="0"/>
                <a:ea typeface="Times New Roman" panose="02020603050405020304" pitchFamily="18" charset="0"/>
              </a:rPr>
              <a:t>документація</a:t>
            </a:r>
            <a:r>
              <a:rPr lang="uk-UA" sz="2000" b="1" i="1" dirty="0" smtClean="0">
                <a:solidFill>
                  <a:srgbClr val="FF0000"/>
                </a:solidFill>
                <a:latin typeface="Times New Roman" panose="02020603050405020304" pitchFamily="18" charset="0"/>
                <a:ea typeface="Times New Roman" panose="02020603050405020304" pitchFamily="18" charset="0"/>
              </a:rPr>
              <a:t>.</a:t>
            </a:r>
          </a:p>
          <a:p>
            <a:pPr>
              <a:spcAft>
                <a:spcPts val="0"/>
              </a:spcAft>
            </a:pPr>
            <a:r>
              <a:rPr lang="uk-UA" sz="2000" b="1" i="1" dirty="0" smtClean="0">
                <a:solidFill>
                  <a:srgbClr val="FF0000"/>
                </a:solidFill>
                <a:latin typeface="Times New Roman" panose="02020603050405020304" pitchFamily="18" charset="0"/>
                <a:ea typeface="Times New Roman" panose="02020603050405020304" pitchFamily="18" charset="0"/>
              </a:rPr>
              <a:t> </a:t>
            </a:r>
            <a:r>
              <a:rPr lang="uk-UA" sz="2000" i="1" dirty="0">
                <a:solidFill>
                  <a:srgbClr val="FF0000"/>
                </a:solidFill>
                <a:latin typeface="Times New Roman" panose="02020603050405020304" pitchFamily="18" charset="0"/>
                <a:ea typeface="Times New Roman" panose="02020603050405020304" pitchFamily="18" charset="0"/>
              </a:rPr>
              <a:t>Оформлення результатів медичного сортування включає використання таких документів: </a:t>
            </a:r>
          </a:p>
          <a:p>
            <a:pPr>
              <a:spcAft>
                <a:spcPts val="0"/>
              </a:spcAft>
            </a:pPr>
            <a:r>
              <a:rPr lang="uk-UA" sz="2000" dirty="0">
                <a:latin typeface="Times New Roman" panose="02020603050405020304" pitchFamily="18" charset="0"/>
                <a:ea typeface="Times New Roman" panose="02020603050405020304" pitchFamily="18" charset="0"/>
              </a:rPr>
              <a:t>- медичної картки первинного обліку уражених із відривними сигнальними смугами, що полегшують сортування на даному і наступних етапах медичної евакуації;</a:t>
            </a:r>
          </a:p>
          <a:p>
            <a:pPr>
              <a:spcAft>
                <a:spcPts val="0"/>
              </a:spcAft>
            </a:pPr>
            <a:r>
              <a:rPr lang="uk-UA" sz="2000" dirty="0">
                <a:latin typeface="Times New Roman" panose="02020603050405020304" pitchFamily="18" charset="0"/>
                <a:ea typeface="Times New Roman" panose="02020603050405020304" pitchFamily="18" charset="0"/>
              </a:rPr>
              <a:t> - сортувальних марок, що прикріплюються до одягу, до ручки нош постраждалого і служать вказівкою черговості і місця його призначення</a:t>
            </a:r>
            <a:r>
              <a:rPr lang="uk-UA" sz="2000" dirty="0" smtClean="0">
                <a:latin typeface="Times New Roman" panose="02020603050405020304" pitchFamily="18" charset="0"/>
                <a:ea typeface="Times New Roman" panose="02020603050405020304" pitchFamily="18" charset="0"/>
              </a:rPr>
              <a:t>.</a:t>
            </a:r>
          </a:p>
          <a:p>
            <a:pPr>
              <a:spcAft>
                <a:spcPts val="0"/>
              </a:spcAft>
            </a:pPr>
            <a:r>
              <a:rPr lang="uk-UA" sz="2000" dirty="0" smtClean="0">
                <a:latin typeface="Times New Roman" panose="02020603050405020304" pitchFamily="18" charset="0"/>
                <a:ea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rPr>
              <a:t>Наприклад, марка червоного кольору вказує на необхідність надання невідкладної допомоги в операційній, протишоковій палаті, синього кольору - у перев’язочній і </a:t>
            </a:r>
            <a:r>
              <a:rPr lang="uk-UA" sz="2000" dirty="0" err="1">
                <a:latin typeface="Times New Roman" panose="02020603050405020304" pitchFamily="18" charset="0"/>
                <a:ea typeface="Times New Roman" panose="02020603050405020304" pitchFamily="18" charset="0"/>
              </a:rPr>
              <a:t>т.д</a:t>
            </a:r>
            <a:r>
              <a:rPr lang="uk-UA" sz="2000" dirty="0">
                <a:latin typeface="Times New Roman" panose="02020603050405020304" pitchFamily="18" charset="0"/>
                <a:ea typeface="Times New Roman" panose="02020603050405020304" pitchFamily="18" charset="0"/>
              </a:rPr>
              <a:t>. Цифри на марці (1,2) </a:t>
            </a:r>
            <a:r>
              <a:rPr lang="uk-UA" sz="2000" dirty="0" smtClean="0">
                <a:latin typeface="Times New Roman" panose="02020603050405020304" pitchFamily="18" charset="0"/>
                <a:ea typeface="Times New Roman" panose="02020603050405020304" pitchFamily="18" charset="0"/>
              </a:rPr>
              <a:t>свідчать:</a:t>
            </a:r>
          </a:p>
          <a:p>
            <a:pPr>
              <a:spcAft>
                <a:spcPts val="0"/>
              </a:spcAft>
            </a:pPr>
            <a:r>
              <a:rPr lang="uk-UA" sz="2000" dirty="0" smtClean="0">
                <a:latin typeface="Times New Roman" panose="02020603050405020304" pitchFamily="18" charset="0"/>
                <a:ea typeface="Times New Roman" panose="02020603050405020304" pitchFamily="18" charset="0"/>
              </a:rPr>
              <a:t>-про </a:t>
            </a:r>
            <a:r>
              <a:rPr lang="uk-UA" sz="2000" dirty="0">
                <a:latin typeface="Times New Roman" panose="02020603050405020304" pitchFamily="18" charset="0"/>
                <a:ea typeface="Times New Roman" panose="02020603050405020304" pitchFamily="18" charset="0"/>
              </a:rPr>
              <a:t>черговість надання медичної допомоги або евакуації; </a:t>
            </a:r>
            <a:endParaRPr lang="uk-UA" sz="2000" dirty="0" smtClean="0">
              <a:latin typeface="Times New Roman" panose="02020603050405020304" pitchFamily="18" charset="0"/>
              <a:ea typeface="Times New Roman" panose="02020603050405020304" pitchFamily="18" charset="0"/>
            </a:endParaRPr>
          </a:p>
          <a:p>
            <a:pPr>
              <a:spcAft>
                <a:spcPts val="0"/>
              </a:spcAft>
            </a:pPr>
            <a:r>
              <a:rPr lang="uk-UA" sz="2000" dirty="0" smtClean="0">
                <a:latin typeface="Times New Roman" panose="02020603050405020304" pitchFamily="18" charset="0"/>
                <a:ea typeface="Times New Roman" panose="02020603050405020304" pitchFamily="18" charset="0"/>
              </a:rPr>
              <a:t>-евакуаційного </a:t>
            </a:r>
            <a:r>
              <a:rPr lang="uk-UA" sz="2000" dirty="0">
                <a:latin typeface="Times New Roman" panose="02020603050405020304" pitchFamily="18" charset="0"/>
                <a:ea typeface="Times New Roman" panose="02020603050405020304" pitchFamily="18" charset="0"/>
              </a:rPr>
              <a:t>паспорту, у якому відображаються відомості про профіль постраждалих, що транспортуються, їх кількість а також спосіб транспортування, час відправлення і прибуття транспорту та ін.; </a:t>
            </a:r>
            <a:endParaRPr lang="uk-UA" sz="2000" dirty="0" smtClean="0">
              <a:latin typeface="Times New Roman" panose="02020603050405020304" pitchFamily="18" charset="0"/>
              <a:ea typeface="Times New Roman" panose="02020603050405020304" pitchFamily="18" charset="0"/>
            </a:endParaRPr>
          </a:p>
          <a:p>
            <a:pPr>
              <a:spcAft>
                <a:spcPts val="0"/>
              </a:spcAft>
            </a:pPr>
            <a:r>
              <a:rPr lang="uk-UA" sz="2000" dirty="0" smtClean="0">
                <a:latin typeface="Times New Roman" panose="02020603050405020304" pitchFamily="18" charset="0"/>
                <a:ea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rPr>
              <a:t>історії хвороби, що заповнюються на етапі госпіталізації і разом з медичною картою є найважливішим документом, що відображає результати медичного сортування, надання допомоги і лікування постраждалого.</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25253560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91490"/>
            <a:ext cx="9975273" cy="1569660"/>
          </a:xfrm>
          <a:prstGeom prst="rect">
            <a:avLst/>
          </a:prstGeom>
          <a:solidFill>
            <a:srgbClr val="FFFF00"/>
          </a:solidFill>
        </p:spPr>
        <p:txBody>
          <a:bodyPr wrap="square">
            <a:spAutoFit/>
          </a:bodyPr>
          <a:lstStyle/>
          <a:p>
            <a:pPr algn="ctr"/>
            <a:r>
              <a:rPr lang="uk-UA" sz="9600" dirty="0" smtClean="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rPr>
              <a:t>Дякую за увагу</a:t>
            </a:r>
            <a:endParaRPr lang="ru-RU" sz="9600" dirty="0"/>
          </a:p>
        </p:txBody>
      </p:sp>
    </p:spTree>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7837</TotalTime>
  <Words>7633</Words>
  <Application>Microsoft Office PowerPoint</Application>
  <PresentationFormat>Довільний</PresentationFormat>
  <Paragraphs>271</Paragraphs>
  <Slides>36</Slides>
  <Notes>0</Notes>
  <HiddenSlides>0</HiddenSlides>
  <MMClips>0</MMClips>
  <ScaleCrop>false</ScaleCrop>
  <HeadingPairs>
    <vt:vector size="4" baseType="variant">
      <vt:variant>
        <vt:lpstr>Тема</vt:lpstr>
      </vt:variant>
      <vt:variant>
        <vt:i4>1</vt:i4>
      </vt:variant>
      <vt:variant>
        <vt:lpstr>Заголовки слайдів</vt:lpstr>
      </vt:variant>
      <vt:variant>
        <vt:i4>36</vt:i4>
      </vt:variant>
    </vt:vector>
  </HeadingPairs>
  <TitlesOfParts>
    <vt:vector size="37" baseType="lpstr">
      <vt:lpstr>Аспект</vt:lpstr>
      <vt:lpstr> ОДЕСЬКИЙ НАЦІОНАЛЬНИЙ МЕДИЧНИЙ УНІВЕРСИТЕТ КАФЕДРА МЕДИЦИНИ КАТАСТРОФ  ТА  ВІЙСЬКОВОЇ МЕДИЦИНИ</vt:lpstr>
      <vt:lpstr>Слайд 2</vt:lpstr>
      <vt:lpstr>«Організація терапевтичної допомоги у воєнний час та при надзвичайних ситуаціях мирного часу» </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2. Характеристика сучасної бойової терапевтичної патології. </vt:lpstr>
      <vt:lpstr>Слайд 16</vt:lpstr>
      <vt:lpstr>Слайд 17</vt:lpstr>
      <vt:lpstr>Слайд 18</vt:lpstr>
      <vt:lpstr>Слайд 19</vt:lpstr>
      <vt:lpstr>Слайд 20</vt:lpstr>
      <vt:lpstr>Слайд 21</vt:lpstr>
      <vt:lpstr>Слайд 22</vt:lpstr>
      <vt:lpstr>4. Медичне сортування уражених на етапах надання першої лікарської та спеціалізованої терапевтичної допомоги та уражених при надзвичайних ситуаціях у мирний час. </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Владимир Басюк</dc:creator>
  <cp:lastModifiedBy>e250859poe</cp:lastModifiedBy>
  <cp:revision>78</cp:revision>
  <dcterms:created xsi:type="dcterms:W3CDTF">2019-11-16T06:18:31Z</dcterms:created>
  <dcterms:modified xsi:type="dcterms:W3CDTF">2026-06-23T06:43:54Z</dcterms:modified>
</cp:coreProperties>
</file>