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5" r:id="rId1"/>
  </p:sldMasterIdLst>
  <p:sldIdLst>
    <p:sldId id="309"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10" r:id="rId5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99FF"/>
    <a:srgbClr val="FF66FF"/>
    <a:srgbClr val="99FF33"/>
    <a:srgbClr val="66FFFF"/>
    <a:srgbClr val="FFFF00"/>
    <a:srgbClr val="99CC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8"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D4AA7EEA-4CB1-4AB3-8985-0A6C190ED99A}" type="datetimeFigureOut">
              <a:rPr lang="uk-UA" smtClean="0"/>
              <a:pPr/>
              <a:t>22.06.2026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48D1E0F-4C44-4ACF-B7F7-7B413F861488}" type="slidenum">
              <a:rPr lang="uk-UA" smtClean="0"/>
              <a:pPr/>
              <a:t>‹№›</a:t>
            </a:fld>
            <a:endParaRPr lang="uk-UA"/>
          </a:p>
        </p:txBody>
      </p:sp>
    </p:spTree>
    <p:extLst>
      <p:ext uri="{BB962C8B-B14F-4D97-AF65-F5344CB8AC3E}">
        <p14:creationId xmlns:p14="http://schemas.microsoft.com/office/powerpoint/2010/main" xmlns="" val="5443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4AA7EEA-4CB1-4AB3-8985-0A6C190ED99A}" type="datetimeFigureOut">
              <a:rPr lang="uk-UA" smtClean="0"/>
              <a:pPr/>
              <a:t>22.06.2026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48D1E0F-4C44-4ACF-B7F7-7B413F861488}" type="slidenum">
              <a:rPr lang="uk-UA" smtClean="0"/>
              <a:pPr/>
              <a:t>‹№›</a:t>
            </a:fld>
            <a:endParaRPr lang="uk-UA"/>
          </a:p>
        </p:txBody>
      </p:sp>
    </p:spTree>
    <p:extLst>
      <p:ext uri="{BB962C8B-B14F-4D97-AF65-F5344CB8AC3E}">
        <p14:creationId xmlns:p14="http://schemas.microsoft.com/office/powerpoint/2010/main" xmlns="" val="24876322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4AA7EEA-4CB1-4AB3-8985-0A6C190ED99A}" type="datetimeFigureOut">
              <a:rPr lang="uk-UA" smtClean="0"/>
              <a:pPr/>
              <a:t>22.06.2026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48D1E0F-4C44-4ACF-B7F7-7B413F861488}" type="slidenum">
              <a:rPr lang="uk-UA" smtClean="0"/>
              <a:pPr/>
              <a:t>‹№›</a:t>
            </a:fld>
            <a:endParaRPr lang="uk-UA"/>
          </a:p>
        </p:txBody>
      </p:sp>
    </p:spTree>
    <p:extLst>
      <p:ext uri="{BB962C8B-B14F-4D97-AF65-F5344CB8AC3E}">
        <p14:creationId xmlns:p14="http://schemas.microsoft.com/office/powerpoint/2010/main" xmlns="" val="15414588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D4AA7EEA-4CB1-4AB3-8985-0A6C190ED99A}" type="datetimeFigureOut">
              <a:rPr lang="uk-UA" smtClean="0"/>
              <a:pPr/>
              <a:t>22.06.2026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548D1E0F-4C44-4ACF-B7F7-7B413F861488}" type="slidenum">
              <a:rPr lang="uk-UA" smtClean="0"/>
              <a:pPr/>
              <a:t>‹№›</a:t>
            </a:fld>
            <a:endParaRPr lang="uk-UA"/>
          </a:p>
        </p:txBody>
      </p:sp>
    </p:spTree>
    <p:extLst>
      <p:ext uri="{BB962C8B-B14F-4D97-AF65-F5344CB8AC3E}">
        <p14:creationId xmlns:p14="http://schemas.microsoft.com/office/powerpoint/2010/main" xmlns="" val="485243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D4AA7EEA-4CB1-4AB3-8985-0A6C190ED99A}" type="datetimeFigureOut">
              <a:rPr lang="uk-UA" smtClean="0"/>
              <a:pPr/>
              <a:t>22.06.2026</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548D1E0F-4C44-4ACF-B7F7-7B413F861488}" type="slidenum">
              <a:rPr lang="uk-UA" smtClean="0"/>
              <a:pPr/>
              <a:t>‹№›</a:t>
            </a:fld>
            <a:endParaRPr lang="uk-UA"/>
          </a:p>
        </p:txBody>
      </p:sp>
    </p:spTree>
    <p:extLst>
      <p:ext uri="{BB962C8B-B14F-4D97-AF65-F5344CB8AC3E}">
        <p14:creationId xmlns:p14="http://schemas.microsoft.com/office/powerpoint/2010/main" xmlns="" val="538432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D4AA7EEA-4CB1-4AB3-8985-0A6C190ED99A}" type="datetimeFigureOut">
              <a:rPr lang="uk-UA" smtClean="0"/>
              <a:pPr/>
              <a:t>22.06.2026</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548D1E0F-4C44-4ACF-B7F7-7B413F861488}" type="slidenum">
              <a:rPr lang="uk-UA" smtClean="0"/>
              <a:pPr/>
              <a:t>‹№›</a:t>
            </a:fld>
            <a:endParaRPr lang="uk-UA"/>
          </a:p>
        </p:txBody>
      </p:sp>
    </p:spTree>
    <p:extLst>
      <p:ext uri="{BB962C8B-B14F-4D97-AF65-F5344CB8AC3E}">
        <p14:creationId xmlns:p14="http://schemas.microsoft.com/office/powerpoint/2010/main" xmlns="" val="3226605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AA7EEA-4CB1-4AB3-8985-0A6C190ED99A}" type="datetimeFigureOut">
              <a:rPr lang="uk-UA" smtClean="0"/>
              <a:pPr/>
              <a:t>22.06.2026</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548D1E0F-4C44-4ACF-B7F7-7B413F861488}" type="slidenum">
              <a:rPr lang="uk-UA" smtClean="0"/>
              <a:pPr/>
              <a:t>‹№›</a:t>
            </a:fld>
            <a:endParaRPr lang="uk-UA"/>
          </a:p>
        </p:txBody>
      </p:sp>
    </p:spTree>
    <p:extLst>
      <p:ext uri="{BB962C8B-B14F-4D97-AF65-F5344CB8AC3E}">
        <p14:creationId xmlns:p14="http://schemas.microsoft.com/office/powerpoint/2010/main" xmlns="" val="4256436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D4AA7EEA-4CB1-4AB3-8985-0A6C190ED99A}" type="datetimeFigureOut">
              <a:rPr lang="uk-UA" smtClean="0"/>
              <a:pPr/>
              <a:t>22.06.2026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548D1E0F-4C44-4ACF-B7F7-7B413F861488}" type="slidenum">
              <a:rPr lang="uk-UA" smtClean="0"/>
              <a:pPr/>
              <a:t>‹№›</a:t>
            </a:fld>
            <a:endParaRPr lang="uk-UA"/>
          </a:p>
        </p:txBody>
      </p:sp>
    </p:spTree>
    <p:extLst>
      <p:ext uri="{BB962C8B-B14F-4D97-AF65-F5344CB8AC3E}">
        <p14:creationId xmlns:p14="http://schemas.microsoft.com/office/powerpoint/2010/main" xmlns="" val="3772076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548D1E0F-4C44-4ACF-B7F7-7B413F861488}" type="slidenum">
              <a:rPr lang="uk-UA" smtClean="0"/>
              <a:pPr/>
              <a:t>‹№›</a:t>
            </a:fld>
            <a:endParaRPr lang="uk-UA"/>
          </a:p>
        </p:txBody>
      </p:sp>
      <p:sp>
        <p:nvSpPr>
          <p:cNvPr id="5" name="Date Placeholder 4"/>
          <p:cNvSpPr>
            <a:spLocks noGrp="1"/>
          </p:cNvSpPr>
          <p:nvPr>
            <p:ph type="dt" sz="half" idx="10"/>
          </p:nvPr>
        </p:nvSpPr>
        <p:spPr/>
        <p:txBody>
          <a:bodyPr/>
          <a:lstStyle/>
          <a:p>
            <a:fld id="{D4AA7EEA-4CB1-4AB3-8985-0A6C190ED99A}" type="datetimeFigureOut">
              <a:rPr lang="uk-UA" smtClean="0"/>
              <a:pPr/>
              <a:t>22.06.2026</a:t>
            </a:fld>
            <a:endParaRPr lang="uk-UA"/>
          </a:p>
        </p:txBody>
      </p:sp>
    </p:spTree>
    <p:extLst>
      <p:ext uri="{BB962C8B-B14F-4D97-AF65-F5344CB8AC3E}">
        <p14:creationId xmlns:p14="http://schemas.microsoft.com/office/powerpoint/2010/main" xmlns="" val="2583346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4AA7EEA-4CB1-4AB3-8985-0A6C190ED99A}" type="datetimeFigureOut">
              <a:rPr lang="uk-UA" smtClean="0"/>
              <a:pPr/>
              <a:t>22.06.2026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48D1E0F-4C44-4ACF-B7F7-7B413F861488}" type="slidenum">
              <a:rPr lang="uk-UA" smtClean="0"/>
              <a:pPr/>
              <a:t>‹№›</a:t>
            </a:fld>
            <a:endParaRPr lang="uk-UA"/>
          </a:p>
        </p:txBody>
      </p:sp>
    </p:spTree>
    <p:extLst>
      <p:ext uri="{BB962C8B-B14F-4D97-AF65-F5344CB8AC3E}">
        <p14:creationId xmlns:p14="http://schemas.microsoft.com/office/powerpoint/2010/main" xmlns="" val="42004990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4AA7EEA-4CB1-4AB3-8985-0A6C190ED99A}" type="datetimeFigureOut">
              <a:rPr lang="uk-UA" smtClean="0"/>
              <a:pPr/>
              <a:t>22.06.2026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48D1E0F-4C44-4ACF-B7F7-7B413F861488}" type="slidenum">
              <a:rPr lang="uk-UA" smtClean="0"/>
              <a:pPr/>
              <a:t>‹№›</a:t>
            </a:fld>
            <a:endParaRPr lang="uk-UA"/>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14969923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4AA7EEA-4CB1-4AB3-8985-0A6C190ED99A}" type="datetimeFigureOut">
              <a:rPr lang="uk-UA" smtClean="0"/>
              <a:pPr/>
              <a:t>22.06.2026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48D1E0F-4C44-4ACF-B7F7-7B413F861488}" type="slidenum">
              <a:rPr lang="uk-UA" smtClean="0"/>
              <a:pPr/>
              <a:t>‹№›</a:t>
            </a:fld>
            <a:endParaRPr lang="uk-UA"/>
          </a:p>
        </p:txBody>
      </p:sp>
    </p:spTree>
    <p:extLst>
      <p:ext uri="{BB962C8B-B14F-4D97-AF65-F5344CB8AC3E}">
        <p14:creationId xmlns:p14="http://schemas.microsoft.com/office/powerpoint/2010/main" xmlns="" val="39184681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4AA7EEA-4CB1-4AB3-8985-0A6C190ED99A}" type="datetimeFigureOut">
              <a:rPr lang="uk-UA" smtClean="0"/>
              <a:pPr/>
              <a:t>22.06.2026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48D1E0F-4C44-4ACF-B7F7-7B413F861488}" type="slidenum">
              <a:rPr lang="uk-UA" smtClean="0"/>
              <a:pPr/>
              <a:t>‹№›</a:t>
            </a:fld>
            <a:endParaRPr lang="uk-UA"/>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38732443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4AA7EEA-4CB1-4AB3-8985-0A6C190ED99A}" type="datetimeFigureOut">
              <a:rPr lang="uk-UA" smtClean="0"/>
              <a:pPr/>
              <a:t>22.06.2026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48D1E0F-4C44-4ACF-B7F7-7B413F861488}" type="slidenum">
              <a:rPr lang="uk-UA" smtClean="0"/>
              <a:pPr/>
              <a:t>‹№›</a:t>
            </a:fld>
            <a:endParaRPr lang="uk-UA"/>
          </a:p>
        </p:txBody>
      </p:sp>
    </p:spTree>
    <p:extLst>
      <p:ext uri="{BB962C8B-B14F-4D97-AF65-F5344CB8AC3E}">
        <p14:creationId xmlns:p14="http://schemas.microsoft.com/office/powerpoint/2010/main" xmlns="" val="11048829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4AA7EEA-4CB1-4AB3-8985-0A6C190ED99A}" type="datetimeFigureOut">
              <a:rPr lang="uk-UA" smtClean="0"/>
              <a:pPr/>
              <a:t>22.06.2026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48D1E0F-4C44-4ACF-B7F7-7B413F861488}" type="slidenum">
              <a:rPr lang="uk-UA" smtClean="0"/>
              <a:pPr/>
              <a:t>‹№›</a:t>
            </a:fld>
            <a:endParaRPr lang="uk-UA"/>
          </a:p>
        </p:txBody>
      </p:sp>
    </p:spTree>
    <p:extLst>
      <p:ext uri="{BB962C8B-B14F-4D97-AF65-F5344CB8AC3E}">
        <p14:creationId xmlns:p14="http://schemas.microsoft.com/office/powerpoint/2010/main" xmlns="" val="26814976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4AA7EEA-4CB1-4AB3-8985-0A6C190ED99A}" type="datetimeFigureOut">
              <a:rPr lang="uk-UA" smtClean="0"/>
              <a:pPr/>
              <a:t>22.06.2026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48D1E0F-4C44-4ACF-B7F7-7B413F861488}" type="slidenum">
              <a:rPr lang="uk-UA" smtClean="0"/>
              <a:pPr/>
              <a:t>‹№›</a:t>
            </a:fld>
            <a:endParaRPr lang="uk-UA"/>
          </a:p>
        </p:txBody>
      </p:sp>
    </p:spTree>
    <p:extLst>
      <p:ext uri="{BB962C8B-B14F-4D97-AF65-F5344CB8AC3E}">
        <p14:creationId xmlns:p14="http://schemas.microsoft.com/office/powerpoint/2010/main" xmlns="" val="2488473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4AA7EEA-4CB1-4AB3-8985-0A6C190ED99A}" type="datetimeFigureOut">
              <a:rPr lang="uk-UA" smtClean="0"/>
              <a:pPr/>
              <a:t>22.06.2026</a:t>
            </a:fld>
            <a:endParaRPr lang="uk-UA"/>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48D1E0F-4C44-4ACF-B7F7-7B413F861488}" type="slidenum">
              <a:rPr lang="uk-UA" smtClean="0"/>
              <a:pPr/>
              <a:t>‹№›</a:t>
            </a:fld>
            <a:endParaRPr lang="uk-UA"/>
          </a:p>
        </p:txBody>
      </p:sp>
    </p:spTree>
    <p:extLst>
      <p:ext uri="{BB962C8B-B14F-4D97-AF65-F5344CB8AC3E}">
        <p14:creationId xmlns:p14="http://schemas.microsoft.com/office/powerpoint/2010/main" xmlns="" val="1393175302"/>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 id="2147483829" r:id="rId14"/>
    <p:sldLayoutId id="2147483830" r:id="rId15"/>
    <p:sldLayoutId id="214748383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07067" y="2861734"/>
            <a:ext cx="7766936" cy="1646302"/>
          </a:xfrm>
        </p:spPr>
        <p:txBody>
          <a:bodyPr/>
          <a:lstStyle/>
          <a:p>
            <a:pPr algn="ctr"/>
            <a:r>
              <a:rPr lang="uk-UA" sz="2400" b="1" dirty="0" smtClean="0">
                <a:solidFill>
                  <a:prstClr val="black"/>
                </a:solidFill>
                <a:latin typeface="Calibri"/>
              </a:rPr>
              <a:t/>
            </a:r>
            <a:br>
              <a:rPr lang="uk-UA" sz="2400" b="1" dirty="0" smtClean="0">
                <a:solidFill>
                  <a:prstClr val="black"/>
                </a:solidFill>
                <a:latin typeface="Calibri"/>
              </a:rPr>
            </a:br>
            <a:r>
              <a:rPr lang="uk-UA" sz="2400" b="1" dirty="0">
                <a:solidFill>
                  <a:prstClr val="black"/>
                </a:solidFill>
                <a:latin typeface="Calibri"/>
              </a:rPr>
              <a:t/>
            </a:r>
            <a:br>
              <a:rPr lang="uk-UA" sz="2400" b="1" dirty="0">
                <a:solidFill>
                  <a:prstClr val="black"/>
                </a:solidFill>
                <a:latin typeface="Calibri"/>
              </a:rPr>
            </a:br>
            <a:r>
              <a:rPr lang="uk-UA" sz="2400" b="1" dirty="0" smtClean="0">
                <a:solidFill>
                  <a:srgbClr val="0070C0"/>
                </a:solidFill>
                <a:latin typeface="Times New Roman" pitchFamily="18" charset="0"/>
                <a:cs typeface="Times New Roman" pitchFamily="18" charset="0"/>
              </a:rPr>
              <a:t>Навчальна </a:t>
            </a:r>
            <a:r>
              <a:rPr lang="uk-UA" sz="2400" b="1" dirty="0">
                <a:solidFill>
                  <a:srgbClr val="0070C0"/>
                </a:solidFill>
                <a:latin typeface="Times New Roman" pitchFamily="18" charset="0"/>
                <a:cs typeface="Times New Roman" pitchFamily="18" charset="0"/>
              </a:rPr>
              <a:t>дисципліна:</a:t>
            </a:r>
            <a:r>
              <a:rPr lang="uk-UA" sz="2400" dirty="0">
                <a:solidFill>
                  <a:srgbClr val="0070C0"/>
                </a:solidFill>
                <a:latin typeface="Times New Roman" pitchFamily="18" charset="0"/>
                <a:cs typeface="Times New Roman" pitchFamily="18" charset="0"/>
              </a:rPr>
              <a:t> </a:t>
            </a:r>
            <a:r>
              <a:rPr lang="uk-UA" sz="2400" b="1" i="1" dirty="0">
                <a:solidFill>
                  <a:srgbClr val="0070C0"/>
                </a:solidFill>
                <a:latin typeface="Times New Roman" pitchFamily="18" charset="0"/>
                <a:cs typeface="Times New Roman" pitchFamily="18" charset="0"/>
              </a:rPr>
              <a:t>Підготовка офіцерів запасу галузі знань «Охорона здоров’я</a:t>
            </a:r>
            <a:r>
              <a:rPr lang="uk-UA" sz="2400" b="1" i="1" dirty="0" smtClean="0">
                <a:solidFill>
                  <a:srgbClr val="0070C0"/>
                </a:solidFill>
                <a:latin typeface="Times New Roman" pitchFamily="18" charset="0"/>
                <a:cs typeface="Times New Roman" pitchFamily="18" charset="0"/>
              </a:rPr>
              <a:t>» </a:t>
            </a:r>
            <a:br>
              <a:rPr lang="uk-UA" sz="2400" b="1" i="1" dirty="0" smtClean="0">
                <a:solidFill>
                  <a:srgbClr val="0070C0"/>
                </a:solidFill>
                <a:latin typeface="Times New Roman" pitchFamily="18" charset="0"/>
                <a:cs typeface="Times New Roman" pitchFamily="18" charset="0"/>
              </a:rPr>
            </a:br>
            <a:r>
              <a:rPr lang="uk-UA" sz="2400" b="1" i="1" dirty="0" smtClean="0">
                <a:solidFill>
                  <a:srgbClr val="0070C0"/>
                </a:solidFill>
                <a:latin typeface="Times New Roman" pitchFamily="18" charset="0"/>
                <a:cs typeface="Times New Roman" pitchFamily="18" charset="0"/>
              </a:rPr>
              <a:t>Спеціальність «Медицина»</a:t>
            </a:r>
            <a:r>
              <a:rPr lang="uk-UA" sz="2400" b="1" i="1" dirty="0">
                <a:solidFill>
                  <a:prstClr val="black"/>
                </a:solidFill>
                <a:latin typeface="Times New Roman" pitchFamily="18" charset="0"/>
                <a:cs typeface="Times New Roman" pitchFamily="18" charset="0"/>
              </a:rPr>
              <a:t/>
            </a:r>
            <a:br>
              <a:rPr lang="uk-UA" sz="2400" b="1" i="1" dirty="0">
                <a:solidFill>
                  <a:prstClr val="black"/>
                </a:solidFill>
                <a:latin typeface="Times New Roman" pitchFamily="18" charset="0"/>
                <a:cs typeface="Times New Roman" pitchFamily="18" charset="0"/>
              </a:rPr>
            </a:br>
            <a:r>
              <a:rPr lang="uk-UA" sz="2400" dirty="0">
                <a:solidFill>
                  <a:prstClr val="black"/>
                </a:solidFill>
                <a:latin typeface="Times New Roman" pitchFamily="18" charset="0"/>
                <a:cs typeface="Times New Roman" pitchFamily="18" charset="0"/>
              </a:rPr>
              <a:t> </a:t>
            </a:r>
            <a:r>
              <a:rPr lang="uk-UA" sz="1400" dirty="0">
                <a:solidFill>
                  <a:prstClr val="black"/>
                </a:solidFill>
                <a:latin typeface="Times New Roman" pitchFamily="18" charset="0"/>
                <a:cs typeface="Times New Roman" pitchFamily="18" charset="0"/>
              </a:rPr>
              <a:t/>
            </a:r>
            <a:br>
              <a:rPr lang="uk-UA" sz="1400" dirty="0">
                <a:solidFill>
                  <a:prstClr val="black"/>
                </a:solidFill>
                <a:latin typeface="Times New Roman" pitchFamily="18" charset="0"/>
                <a:cs typeface="Times New Roman" pitchFamily="18" charset="0"/>
              </a:rPr>
            </a:br>
            <a:r>
              <a:rPr lang="uk-UA" sz="2400" b="1" dirty="0">
                <a:solidFill>
                  <a:srgbClr val="00B050"/>
                </a:solidFill>
                <a:latin typeface="Times New Roman" pitchFamily="18" charset="0"/>
                <a:cs typeface="Times New Roman" pitchFamily="18" charset="0"/>
              </a:rPr>
              <a:t>Розділ:</a:t>
            </a:r>
            <a:r>
              <a:rPr lang="uk-UA" sz="2400" dirty="0">
                <a:solidFill>
                  <a:srgbClr val="00B050"/>
                </a:solidFill>
                <a:latin typeface="Times New Roman" pitchFamily="18" charset="0"/>
                <a:cs typeface="Times New Roman" pitchFamily="18" charset="0"/>
              </a:rPr>
              <a:t> </a:t>
            </a:r>
            <a:r>
              <a:rPr lang="uk-UA" sz="2400" b="1" i="1" dirty="0">
                <a:solidFill>
                  <a:srgbClr val="00B050"/>
                </a:solidFill>
                <a:latin typeface="Times New Roman" pitchFamily="18" charset="0"/>
                <a:cs typeface="Times New Roman" pitchFamily="18" charset="0"/>
              </a:rPr>
              <a:t>«Військова </a:t>
            </a:r>
            <a:r>
              <a:rPr lang="uk-UA" sz="2400" b="1" i="1" dirty="0" smtClean="0">
                <a:solidFill>
                  <a:srgbClr val="00B050"/>
                </a:solidFill>
                <a:latin typeface="Times New Roman" pitchFamily="18" charset="0"/>
                <a:cs typeface="Times New Roman" pitchFamily="18" charset="0"/>
              </a:rPr>
              <a:t>терапія».</a:t>
            </a:r>
            <a:r>
              <a:rPr lang="uk-UA" sz="2400" b="1" i="1" dirty="0">
                <a:solidFill>
                  <a:prstClr val="black"/>
                </a:solidFill>
                <a:latin typeface="Calibri"/>
              </a:rPr>
              <a:t/>
            </a:r>
            <a:br>
              <a:rPr lang="uk-UA" sz="2400" b="1" i="1" dirty="0">
                <a:solidFill>
                  <a:prstClr val="black"/>
                </a:solidFill>
                <a:latin typeface="Calibri"/>
              </a:rPr>
            </a:br>
            <a:endParaRPr lang="uk-UA" dirty="0"/>
          </a:p>
        </p:txBody>
      </p:sp>
      <p:sp>
        <p:nvSpPr>
          <p:cNvPr id="3" name="Подзаголовок 2"/>
          <p:cNvSpPr>
            <a:spLocks noGrp="1"/>
          </p:cNvSpPr>
          <p:nvPr>
            <p:ph type="subTitle" idx="1"/>
          </p:nvPr>
        </p:nvSpPr>
        <p:spPr/>
        <p:txBody>
          <a:bodyPr>
            <a:noAutofit/>
          </a:bodyPr>
          <a:lstStyle/>
          <a:p>
            <a:pPr algn="ctr"/>
            <a:r>
              <a:rPr lang="uk-UA" sz="2400" dirty="0">
                <a:solidFill>
                  <a:srgbClr val="FF0000"/>
                </a:solidFill>
                <a:latin typeface="Times New Roman" pitchFamily="18" charset="0"/>
                <a:cs typeface="Times New Roman" pitchFamily="18" charset="0"/>
              </a:rPr>
              <a:t>Лекція </a:t>
            </a:r>
            <a:r>
              <a:rPr lang="uk-UA" sz="2400" dirty="0" smtClean="0">
                <a:solidFill>
                  <a:srgbClr val="FF0000"/>
                </a:solidFill>
                <a:latin typeface="Times New Roman" pitchFamily="18" charset="0"/>
                <a:cs typeface="Times New Roman" pitchFamily="18" charset="0"/>
              </a:rPr>
              <a:t>5 «Захворювання </a:t>
            </a:r>
            <a:r>
              <a:rPr lang="uk-UA" sz="2400" dirty="0" err="1">
                <a:solidFill>
                  <a:srgbClr val="FF0000"/>
                </a:solidFill>
                <a:latin typeface="Times New Roman" pitchFamily="18" charset="0"/>
                <a:cs typeface="Times New Roman" pitchFamily="18" charset="0"/>
              </a:rPr>
              <a:t>внутрiшнiх</a:t>
            </a:r>
            <a:r>
              <a:rPr lang="uk-UA" sz="2400" dirty="0">
                <a:solidFill>
                  <a:srgbClr val="FF0000"/>
                </a:solidFill>
                <a:latin typeface="Times New Roman" pitchFamily="18" charset="0"/>
                <a:cs typeface="Times New Roman" pitchFamily="18" charset="0"/>
              </a:rPr>
              <a:t> </a:t>
            </a:r>
            <a:r>
              <a:rPr lang="uk-UA" sz="2400" dirty="0" err="1">
                <a:solidFill>
                  <a:srgbClr val="FF0000"/>
                </a:solidFill>
                <a:latin typeface="Times New Roman" pitchFamily="18" charset="0"/>
                <a:cs typeface="Times New Roman" pitchFamily="18" charset="0"/>
              </a:rPr>
              <a:t>органiв</a:t>
            </a:r>
            <a:r>
              <a:rPr lang="uk-UA" sz="2400" dirty="0">
                <a:solidFill>
                  <a:srgbClr val="FF0000"/>
                </a:solidFill>
                <a:latin typeface="Times New Roman" pitchFamily="18" charset="0"/>
                <a:cs typeface="Times New Roman" pitchFamily="18" charset="0"/>
              </a:rPr>
              <a:t> при бойовій хірургічній травмі та травмах при надзвичайних ситуаціях. Ускладнення. Профілактика та етапне </a:t>
            </a:r>
            <a:r>
              <a:rPr lang="uk-UA" sz="2400" dirty="0" smtClean="0">
                <a:solidFill>
                  <a:srgbClr val="FF0000"/>
                </a:solidFill>
                <a:latin typeface="Times New Roman" pitchFamily="18" charset="0"/>
                <a:cs typeface="Times New Roman" pitchFamily="18" charset="0"/>
              </a:rPr>
              <a:t>лікування</a:t>
            </a:r>
            <a:r>
              <a:rPr lang="uk-UA" sz="2400" dirty="0" smtClean="0">
                <a:solidFill>
                  <a:srgbClr val="FF0000"/>
                </a:solidFill>
                <a:latin typeface="Times New Roman" pitchFamily="18" charset="0"/>
                <a:cs typeface="Times New Roman" pitchFamily="18" charset="0"/>
              </a:rPr>
              <a:t>»</a:t>
            </a:r>
          </a:p>
          <a:p>
            <a:pPr algn="ctr"/>
            <a:r>
              <a:rPr lang="uk-UA" sz="2000" b="1" dirty="0" smtClean="0">
                <a:solidFill>
                  <a:schemeClr val="tx1"/>
                </a:solidFill>
                <a:latin typeface="Times New Roman" pitchFamily="18" charset="0"/>
                <a:cs typeface="Times New Roman" pitchFamily="18" charset="0"/>
              </a:rPr>
              <a:t>Одеса - 2026</a:t>
            </a:r>
            <a:r>
              <a:rPr lang="uk-UA" sz="2000" b="1" dirty="0" smtClean="0">
                <a:solidFill>
                  <a:schemeClr val="tx1"/>
                </a:solidFill>
                <a:latin typeface="Times New Roman" pitchFamily="18" charset="0"/>
                <a:cs typeface="Times New Roman" pitchFamily="18" charset="0"/>
              </a:rPr>
              <a:t> </a:t>
            </a:r>
            <a:endParaRPr lang="uk-UA" sz="2000" b="1" dirty="0">
              <a:solidFill>
                <a:schemeClr val="tx1"/>
              </a:solidFill>
              <a:latin typeface="Times New Roman" pitchFamily="18" charset="0"/>
              <a:cs typeface="Times New Roman" pitchFamily="18" charset="0"/>
            </a:endParaRPr>
          </a:p>
        </p:txBody>
      </p:sp>
      <p:pic>
        <p:nvPicPr>
          <p:cNvPr id="4" name="Рисунок 3"/>
          <p:cNvPicPr>
            <a:picLocks noChangeAspect="1"/>
          </p:cNvPicPr>
          <p:nvPr/>
        </p:nvPicPr>
        <p:blipFill>
          <a:blip r:embed="rId2" cstate="print"/>
          <a:stretch>
            <a:fillRect/>
          </a:stretch>
        </p:blipFill>
        <p:spPr>
          <a:xfrm>
            <a:off x="1264479" y="590450"/>
            <a:ext cx="8693649" cy="932769"/>
          </a:xfrm>
          <a:prstGeom prst="rect">
            <a:avLst/>
          </a:prstGeom>
        </p:spPr>
      </p:pic>
      <p:pic>
        <p:nvPicPr>
          <p:cNvPr id="6" name="Picture 8" descr="ОНМедУ Одеський національний медичний університет"/>
          <p:cNvPicPr>
            <a:picLocks noChangeAspect="1" noChangeArrowheads="1"/>
          </p:cNvPicPr>
          <p:nvPr/>
        </p:nvPicPr>
        <p:blipFill>
          <a:blip r:embed="rId3" cstate="print"/>
          <a:srcRect/>
          <a:stretch>
            <a:fillRect/>
          </a:stretch>
        </p:blipFill>
        <p:spPr bwMode="auto">
          <a:xfrm>
            <a:off x="377484" y="0"/>
            <a:ext cx="1219200" cy="1066800"/>
          </a:xfrm>
          <a:prstGeom prst="rect">
            <a:avLst/>
          </a:prstGeom>
          <a:noFill/>
          <a:ln w="9525">
            <a:noFill/>
            <a:miter lim="800000"/>
            <a:headEnd/>
            <a:tailEnd/>
          </a:ln>
        </p:spPr>
      </p:pic>
    </p:spTree>
    <p:extLst>
      <p:ext uri="{BB962C8B-B14F-4D97-AF65-F5344CB8AC3E}">
        <p14:creationId xmlns:p14="http://schemas.microsoft.com/office/powerpoint/2010/main" xmlns="" val="888379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2931" y="0"/>
            <a:ext cx="8596668" cy="1118937"/>
          </a:xfrm>
          <a:solidFill>
            <a:srgbClr val="FFFF00"/>
          </a:solidFill>
        </p:spPr>
        <p:txBody>
          <a:bodyPr>
            <a:normAutofit fontScale="90000"/>
          </a:bodyPr>
          <a:lstStyle/>
          <a:p>
            <a:r>
              <a:rPr lang="uk-UA" sz="2200" dirty="0" smtClean="0">
                <a:latin typeface="Times New Roman" panose="02020603050405020304" pitchFamily="18" charset="0"/>
                <a:cs typeface="Times New Roman" panose="02020603050405020304" pitchFamily="18" charset="0"/>
              </a:rPr>
              <a:t>Лекція 5:«</a:t>
            </a:r>
            <a:r>
              <a:rPr lang="uk-UA" sz="2200" dirty="0"/>
              <a:t>Захворювання </a:t>
            </a:r>
            <a:r>
              <a:rPr lang="uk-UA" sz="2200" dirty="0" err="1"/>
              <a:t>внутрiшнiх</a:t>
            </a:r>
            <a:r>
              <a:rPr lang="uk-UA" sz="2200" dirty="0"/>
              <a:t> </a:t>
            </a:r>
            <a:r>
              <a:rPr lang="uk-UA" sz="2200" dirty="0" err="1"/>
              <a:t>органiв</a:t>
            </a:r>
            <a:r>
              <a:rPr lang="uk-UA" sz="2200" dirty="0"/>
              <a:t> при бойовій хірургічній травмі та травмах при надзвичайних ситуаціях. Ускладнення. Профілактика та етапне </a:t>
            </a:r>
            <a:r>
              <a:rPr lang="uk-UA" sz="2200" dirty="0" smtClean="0"/>
              <a:t>лікування</a:t>
            </a:r>
            <a:r>
              <a:rPr lang="uk-UA" sz="2200" dirty="0" smtClean="0">
                <a:latin typeface="Times New Roman" panose="02020603050405020304" pitchFamily="18" charset="0"/>
                <a:cs typeface="Times New Roman" panose="02020603050405020304" pitchFamily="18" charset="0"/>
              </a:rPr>
              <a:t>»</a:t>
            </a:r>
            <a:r>
              <a:rPr lang="uk-UA" dirty="0"/>
              <a:t/>
            </a:r>
            <a:br>
              <a:rPr lang="uk-UA" dirty="0"/>
            </a:br>
            <a:endParaRPr lang="uk-UA"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04537" y="1263317"/>
            <a:ext cx="9697452" cy="5450304"/>
          </a:xfrm>
          <a:solidFill>
            <a:schemeClr val="accent2">
              <a:lumMod val="60000"/>
              <a:lumOff val="40000"/>
            </a:schemeClr>
          </a:solidFill>
        </p:spPr>
        <p:txBody>
          <a:bodyPr>
            <a:normAutofit fontScale="77500" lnSpcReduction="20000"/>
          </a:bodyPr>
          <a:lstStyle/>
          <a:p>
            <a:r>
              <a:rPr lang="ru-RU" sz="2100" b="1" dirty="0">
                <a:solidFill>
                  <a:srgbClr val="FF0000"/>
                </a:solidFill>
              </a:rPr>
              <a:t>1. </a:t>
            </a:r>
            <a:r>
              <a:rPr lang="ru-RU" sz="2100" b="1" dirty="0" err="1">
                <a:solidFill>
                  <a:srgbClr val="FF0000"/>
                </a:solidFill>
              </a:rPr>
              <a:t>Класифікація</a:t>
            </a:r>
            <a:r>
              <a:rPr lang="ru-RU" sz="2100" b="1" dirty="0">
                <a:solidFill>
                  <a:srgbClr val="FF0000"/>
                </a:solidFill>
              </a:rPr>
              <a:t> </a:t>
            </a:r>
            <a:r>
              <a:rPr lang="ru-RU" sz="2100" b="1" dirty="0" err="1">
                <a:solidFill>
                  <a:srgbClr val="FF0000"/>
                </a:solidFill>
              </a:rPr>
              <a:t>патологічних</a:t>
            </a:r>
            <a:r>
              <a:rPr lang="ru-RU" sz="2100" b="1" dirty="0">
                <a:solidFill>
                  <a:srgbClr val="FF0000"/>
                </a:solidFill>
              </a:rPr>
              <a:t> </a:t>
            </a:r>
            <a:r>
              <a:rPr lang="ru-RU" sz="2100" b="1" dirty="0" err="1">
                <a:solidFill>
                  <a:srgbClr val="FF0000"/>
                </a:solidFill>
              </a:rPr>
              <a:t>змін</a:t>
            </a:r>
            <a:r>
              <a:rPr lang="ru-RU" sz="2100" b="1" dirty="0">
                <a:solidFill>
                  <a:srgbClr val="FF0000"/>
                </a:solidFill>
              </a:rPr>
              <a:t> </a:t>
            </a:r>
            <a:r>
              <a:rPr lang="ru-RU" sz="2100" b="1" dirty="0" err="1">
                <a:solidFill>
                  <a:srgbClr val="FF0000"/>
                </a:solidFill>
              </a:rPr>
              <a:t>внутрішніх</a:t>
            </a:r>
            <a:r>
              <a:rPr lang="ru-RU" sz="2100" b="1" dirty="0">
                <a:solidFill>
                  <a:srgbClr val="FF0000"/>
                </a:solidFill>
              </a:rPr>
              <a:t> </a:t>
            </a:r>
            <a:r>
              <a:rPr lang="ru-RU" sz="2100" b="1" dirty="0" err="1">
                <a:solidFill>
                  <a:srgbClr val="FF0000"/>
                </a:solidFill>
              </a:rPr>
              <a:t>органів</a:t>
            </a:r>
            <a:r>
              <a:rPr lang="ru-RU" sz="2100" b="1" dirty="0">
                <a:solidFill>
                  <a:srgbClr val="FF0000"/>
                </a:solidFill>
              </a:rPr>
              <a:t> при </a:t>
            </a:r>
            <a:r>
              <a:rPr lang="ru-RU" sz="2100" b="1" dirty="0" err="1">
                <a:solidFill>
                  <a:srgbClr val="FF0000"/>
                </a:solidFill>
              </a:rPr>
              <a:t>травмі</a:t>
            </a:r>
            <a:r>
              <a:rPr lang="ru-RU" sz="2100" b="1" dirty="0">
                <a:solidFill>
                  <a:srgbClr val="FF0000"/>
                </a:solidFill>
              </a:rPr>
              <a:t>.</a:t>
            </a:r>
            <a:r>
              <a:rPr lang="ru-RU" sz="2100" dirty="0">
                <a:solidFill>
                  <a:srgbClr val="FF0000"/>
                </a:solidFill>
              </a:rPr>
              <a:t> </a:t>
            </a:r>
            <a:endParaRPr lang="ru-RU" sz="2100" dirty="0" smtClean="0">
              <a:solidFill>
                <a:srgbClr val="FF0000"/>
              </a:solidFill>
            </a:endParaRPr>
          </a:p>
          <a:p>
            <a:r>
              <a:rPr lang="ru-RU" dirty="0" smtClean="0"/>
              <a:t> </a:t>
            </a:r>
            <a:r>
              <a:rPr lang="ru-RU" dirty="0" err="1"/>
              <a:t>Різноманітність</a:t>
            </a:r>
            <a:r>
              <a:rPr lang="ru-RU" dirty="0"/>
              <a:t> </a:t>
            </a:r>
            <a:r>
              <a:rPr lang="ru-RU" dirty="0" err="1"/>
              <a:t>вісцеральних</a:t>
            </a:r>
            <a:r>
              <a:rPr lang="ru-RU" dirty="0"/>
              <a:t> </a:t>
            </a:r>
            <a:r>
              <a:rPr lang="ru-RU" dirty="0" err="1"/>
              <a:t>змін</a:t>
            </a:r>
            <a:r>
              <a:rPr lang="ru-RU" dirty="0"/>
              <a:t> при </a:t>
            </a:r>
            <a:r>
              <a:rPr lang="ru-RU" dirty="0" err="1"/>
              <a:t>травмі</a:t>
            </a:r>
            <a:r>
              <a:rPr lang="ru-RU" dirty="0"/>
              <a:t>, </a:t>
            </a:r>
            <a:r>
              <a:rPr lang="ru-RU" dirty="0" err="1"/>
              <a:t>їх</a:t>
            </a:r>
            <a:r>
              <a:rPr lang="ru-RU" dirty="0"/>
              <a:t> </a:t>
            </a:r>
            <a:r>
              <a:rPr lang="ru-RU" dirty="0" err="1"/>
              <a:t>зв'язок</a:t>
            </a:r>
            <a:r>
              <a:rPr lang="ru-RU" dirty="0"/>
              <a:t> з травмою і </a:t>
            </a:r>
            <a:r>
              <a:rPr lang="ru-RU" dirty="0" err="1"/>
              <a:t>визначеною</a:t>
            </a:r>
            <a:r>
              <a:rPr lang="ru-RU" dirty="0"/>
              <a:t> </a:t>
            </a:r>
            <a:r>
              <a:rPr lang="ru-RU" dirty="0" err="1"/>
              <a:t>еволюцією</a:t>
            </a:r>
            <a:r>
              <a:rPr lang="ru-RU" dirty="0"/>
              <a:t> раневого (</a:t>
            </a:r>
            <a:r>
              <a:rPr lang="ru-RU" dirty="0" err="1"/>
              <a:t>опікового</a:t>
            </a:r>
            <a:r>
              <a:rPr lang="ru-RU" dirty="0"/>
              <a:t>) </a:t>
            </a:r>
            <a:r>
              <a:rPr lang="ru-RU" dirty="0" err="1"/>
              <a:t>процесу</a:t>
            </a:r>
            <a:r>
              <a:rPr lang="ru-RU" dirty="0"/>
              <a:t> не </a:t>
            </a:r>
            <a:r>
              <a:rPr lang="ru-RU" dirty="0" err="1"/>
              <a:t>залишають</a:t>
            </a:r>
            <a:r>
              <a:rPr lang="ru-RU" dirty="0"/>
              <a:t> </a:t>
            </a:r>
            <a:r>
              <a:rPr lang="ru-RU" dirty="0" err="1"/>
              <a:t>сумнівів</a:t>
            </a:r>
            <a:r>
              <a:rPr lang="ru-RU" dirty="0"/>
              <a:t> у </a:t>
            </a:r>
            <a:r>
              <a:rPr lang="ru-RU" dirty="0" err="1"/>
              <a:t>доцільності</a:t>
            </a:r>
            <a:r>
              <a:rPr lang="ru-RU" dirty="0"/>
              <a:t> </a:t>
            </a:r>
            <a:r>
              <a:rPr lang="ru-RU" dirty="0" err="1"/>
              <a:t>їх</a:t>
            </a:r>
            <a:r>
              <a:rPr lang="ru-RU" dirty="0"/>
              <a:t> </a:t>
            </a:r>
            <a:r>
              <a:rPr lang="ru-RU" dirty="0" err="1"/>
              <a:t>групування</a:t>
            </a:r>
            <a:r>
              <a:rPr lang="ru-RU" dirty="0"/>
              <a:t>, </a:t>
            </a:r>
            <a:r>
              <a:rPr lang="ru-RU" dirty="0" err="1"/>
              <a:t>класифікації</a:t>
            </a:r>
            <a:r>
              <a:rPr lang="ru-RU" dirty="0"/>
              <a:t>.</a:t>
            </a:r>
            <a:endParaRPr lang="uk-UA" dirty="0"/>
          </a:p>
          <a:p>
            <a:r>
              <a:rPr lang="ru-RU" dirty="0"/>
              <a:t> </a:t>
            </a:r>
            <a:r>
              <a:rPr lang="ru-RU" dirty="0" err="1"/>
              <a:t>Виокревмлюють</a:t>
            </a:r>
            <a:r>
              <a:rPr lang="ru-RU" dirty="0"/>
              <a:t>:</a:t>
            </a:r>
            <a:r>
              <a:rPr lang="ru-RU" b="1" dirty="0"/>
              <a:t/>
            </a:r>
            <a:br>
              <a:rPr lang="ru-RU" b="1" dirty="0"/>
            </a:br>
            <a:r>
              <a:rPr lang="ru-RU" b="1" dirty="0"/>
              <a:t> </a:t>
            </a:r>
            <a:r>
              <a:rPr lang="ru-RU" b="1" i="1" dirty="0">
                <a:solidFill>
                  <a:srgbClr val="FF0000"/>
                </a:solidFill>
              </a:rPr>
              <a:t>1. </a:t>
            </a:r>
            <a:r>
              <a:rPr lang="ru-RU" b="1" i="1" dirty="0" err="1">
                <a:solidFill>
                  <a:srgbClr val="FF0000"/>
                </a:solidFill>
              </a:rPr>
              <a:t>Зміни</a:t>
            </a:r>
            <a:r>
              <a:rPr lang="ru-RU" b="1" i="1" dirty="0">
                <a:solidFill>
                  <a:srgbClr val="FF0000"/>
                </a:solidFill>
              </a:rPr>
              <a:t>, </a:t>
            </a:r>
            <a:r>
              <a:rPr lang="ru-RU" b="1" i="1" dirty="0" err="1">
                <a:solidFill>
                  <a:srgbClr val="FF0000"/>
                </a:solidFill>
              </a:rPr>
              <a:t>патогенетично</a:t>
            </a:r>
            <a:r>
              <a:rPr lang="ru-RU" b="1" i="1" dirty="0">
                <a:solidFill>
                  <a:srgbClr val="FF0000"/>
                </a:solidFill>
              </a:rPr>
              <a:t> </a:t>
            </a:r>
            <a:r>
              <a:rPr lang="ru-RU" b="1" i="1" dirty="0" err="1">
                <a:solidFill>
                  <a:srgbClr val="FF0000"/>
                </a:solidFill>
              </a:rPr>
              <a:t>пов'язані</a:t>
            </a:r>
            <a:r>
              <a:rPr lang="ru-RU" b="1" i="1" dirty="0">
                <a:solidFill>
                  <a:srgbClr val="FF0000"/>
                </a:solidFill>
              </a:rPr>
              <a:t> з травмою:</a:t>
            </a:r>
            <a:endParaRPr lang="uk-UA" b="1" i="1" dirty="0">
              <a:solidFill>
                <a:srgbClr val="FF0000"/>
              </a:solidFill>
            </a:endParaRPr>
          </a:p>
          <a:p>
            <a:r>
              <a:rPr lang="ru-RU" dirty="0"/>
              <a:t> а. </a:t>
            </a:r>
            <a:r>
              <a:rPr lang="ru-RU" dirty="0" err="1"/>
              <a:t>органопатологічні</a:t>
            </a:r>
            <a:r>
              <a:rPr lang="ru-RU" dirty="0"/>
              <a:t> </a:t>
            </a:r>
            <a:r>
              <a:rPr lang="ru-RU" dirty="0" err="1"/>
              <a:t>синдроми</a:t>
            </a:r>
            <a:r>
              <a:rPr lang="ru-RU" dirty="0"/>
              <a:t>: </a:t>
            </a:r>
            <a:r>
              <a:rPr lang="ru-RU" dirty="0" err="1"/>
              <a:t>первинні</a:t>
            </a:r>
            <a:r>
              <a:rPr lang="ru-RU" dirty="0"/>
              <a:t>, </a:t>
            </a:r>
            <a:r>
              <a:rPr lang="ru-RU" dirty="0" err="1"/>
              <a:t>вторинні</a:t>
            </a:r>
            <a:r>
              <a:rPr lang="ru-RU" dirty="0"/>
              <a:t>;</a:t>
            </a:r>
            <a:endParaRPr lang="uk-UA" dirty="0"/>
          </a:p>
          <a:p>
            <a:r>
              <a:rPr lang="ru-RU" dirty="0"/>
              <a:t> б. </a:t>
            </a:r>
            <a:r>
              <a:rPr lang="ru-RU" dirty="0" err="1"/>
              <a:t>загальні</a:t>
            </a:r>
            <a:r>
              <a:rPr lang="ru-RU" dirty="0"/>
              <a:t> </a:t>
            </a:r>
            <a:r>
              <a:rPr lang="ru-RU" dirty="0" err="1"/>
              <a:t>синдроми</a:t>
            </a:r>
            <a:r>
              <a:rPr lang="ru-RU" dirty="0"/>
              <a:t>.</a:t>
            </a:r>
            <a:endParaRPr lang="uk-UA" dirty="0"/>
          </a:p>
          <a:p>
            <a:r>
              <a:rPr lang="ru-RU" b="1" i="1" dirty="0">
                <a:solidFill>
                  <a:srgbClr val="FF0000"/>
                </a:solidFill>
              </a:rPr>
              <a:t> 2. </a:t>
            </a:r>
            <a:r>
              <a:rPr lang="ru-RU" b="1" i="1" dirty="0" err="1">
                <a:solidFill>
                  <a:srgbClr val="FF0000"/>
                </a:solidFill>
              </a:rPr>
              <a:t>Захворювання</a:t>
            </a:r>
            <a:r>
              <a:rPr lang="ru-RU" b="1" i="1" dirty="0">
                <a:solidFill>
                  <a:srgbClr val="FF0000"/>
                </a:solidFill>
              </a:rPr>
              <a:t>, </a:t>
            </a:r>
            <a:r>
              <a:rPr lang="ru-RU" b="1" i="1" dirty="0" err="1">
                <a:solidFill>
                  <a:srgbClr val="FF0000"/>
                </a:solidFill>
              </a:rPr>
              <a:t>що</a:t>
            </a:r>
            <a:r>
              <a:rPr lang="ru-RU" b="1" i="1" dirty="0">
                <a:solidFill>
                  <a:srgbClr val="FF0000"/>
                </a:solidFill>
              </a:rPr>
              <a:t> не </a:t>
            </a:r>
            <a:r>
              <a:rPr lang="ru-RU" b="1" i="1" dirty="0" err="1">
                <a:solidFill>
                  <a:srgbClr val="FF0000"/>
                </a:solidFill>
              </a:rPr>
              <a:t>мають</a:t>
            </a:r>
            <a:r>
              <a:rPr lang="ru-RU" b="1" i="1" dirty="0">
                <a:solidFill>
                  <a:srgbClr val="FF0000"/>
                </a:solidFill>
              </a:rPr>
              <a:t> </a:t>
            </a:r>
            <a:r>
              <a:rPr lang="ru-RU" b="1" i="1" dirty="0" err="1">
                <a:solidFill>
                  <a:srgbClr val="FF0000"/>
                </a:solidFill>
              </a:rPr>
              <a:t>патогенетичного</a:t>
            </a:r>
            <a:r>
              <a:rPr lang="ru-RU" b="1" i="1" dirty="0">
                <a:solidFill>
                  <a:srgbClr val="FF0000"/>
                </a:solidFill>
              </a:rPr>
              <a:t> </a:t>
            </a:r>
            <a:r>
              <a:rPr lang="ru-RU" b="1" i="1" dirty="0" err="1">
                <a:solidFill>
                  <a:srgbClr val="FF0000"/>
                </a:solidFill>
              </a:rPr>
              <a:t>зв'язку</a:t>
            </a:r>
            <a:r>
              <a:rPr lang="ru-RU" b="1" i="1" dirty="0">
                <a:solidFill>
                  <a:srgbClr val="FF0000"/>
                </a:solidFill>
              </a:rPr>
              <a:t> з травмою:</a:t>
            </a:r>
            <a:endParaRPr lang="uk-UA" b="1" i="1" dirty="0">
              <a:solidFill>
                <a:srgbClr val="FF0000"/>
              </a:solidFill>
            </a:endParaRPr>
          </a:p>
          <a:p>
            <a:r>
              <a:rPr lang="ru-RU" dirty="0"/>
              <a:t> а. </a:t>
            </a:r>
            <a:r>
              <a:rPr lang="ru-RU" dirty="0" err="1"/>
              <a:t>передіснуючі</a:t>
            </a:r>
            <a:r>
              <a:rPr lang="ru-RU" dirty="0"/>
              <a:t>: </a:t>
            </a:r>
            <a:r>
              <a:rPr lang="ru-RU" dirty="0" err="1"/>
              <a:t>фонові</a:t>
            </a:r>
            <a:r>
              <a:rPr lang="ru-RU" dirty="0"/>
              <a:t> </a:t>
            </a:r>
            <a:r>
              <a:rPr lang="ru-RU" dirty="0" err="1"/>
              <a:t>хвороби</a:t>
            </a:r>
            <a:r>
              <a:rPr lang="ru-RU" dirty="0"/>
              <a:t>; </a:t>
            </a:r>
            <a:r>
              <a:rPr lang="ru-RU" dirty="0" err="1"/>
              <a:t>екологічно</a:t>
            </a:r>
            <a:r>
              <a:rPr lang="ru-RU" dirty="0"/>
              <a:t> </a:t>
            </a:r>
            <a:r>
              <a:rPr lang="ru-RU" dirty="0" err="1"/>
              <a:t>зумовлені</a:t>
            </a:r>
            <a:r>
              <a:rPr lang="ru-RU" dirty="0"/>
              <a:t> </a:t>
            </a:r>
            <a:r>
              <a:rPr lang="ru-RU" dirty="0" err="1"/>
              <a:t>різні</a:t>
            </a:r>
            <a:r>
              <a:rPr lang="ru-RU" dirty="0"/>
              <a:t> </a:t>
            </a:r>
            <a:r>
              <a:rPr lang="ru-RU" dirty="0" err="1"/>
              <a:t>види</a:t>
            </a:r>
            <a:r>
              <a:rPr lang="ru-RU" dirty="0"/>
              <a:t> </a:t>
            </a:r>
            <a:r>
              <a:rPr lang="ru-RU" dirty="0" err="1"/>
              <a:t>патології</a:t>
            </a:r>
            <a:r>
              <a:rPr lang="ru-RU" dirty="0"/>
              <a:t>;</a:t>
            </a:r>
            <a:endParaRPr lang="uk-UA" dirty="0"/>
          </a:p>
          <a:p>
            <a:r>
              <a:rPr lang="ru-RU" dirty="0"/>
              <a:t> б. </a:t>
            </a:r>
            <a:r>
              <a:rPr lang="ru-RU" dirty="0" err="1"/>
              <a:t>інтеркурентні</a:t>
            </a:r>
            <a:r>
              <a:rPr lang="ru-RU" dirty="0"/>
              <a:t>.</a:t>
            </a:r>
            <a:endParaRPr lang="uk-UA" dirty="0"/>
          </a:p>
          <a:p>
            <a:r>
              <a:rPr lang="ru-RU" b="1" i="1" dirty="0">
                <a:solidFill>
                  <a:srgbClr val="FF0000"/>
                </a:solidFill>
              </a:rPr>
              <a:t> 3. </a:t>
            </a:r>
            <a:r>
              <a:rPr lang="ru-RU" b="1" i="1" dirty="0" err="1">
                <a:solidFill>
                  <a:srgbClr val="FF0000"/>
                </a:solidFill>
              </a:rPr>
              <a:t>Декомпенсовані</a:t>
            </a:r>
            <a:r>
              <a:rPr lang="ru-RU" b="1" i="1" dirty="0">
                <a:solidFill>
                  <a:srgbClr val="FF0000"/>
                </a:solidFill>
              </a:rPr>
              <a:t> </a:t>
            </a:r>
            <a:r>
              <a:rPr lang="ru-RU" b="1" i="1" dirty="0" err="1">
                <a:solidFill>
                  <a:srgbClr val="FF0000"/>
                </a:solidFill>
              </a:rPr>
              <a:t>форми</a:t>
            </a:r>
            <a:r>
              <a:rPr lang="ru-RU" b="1" i="1" dirty="0">
                <a:solidFill>
                  <a:srgbClr val="FF0000"/>
                </a:solidFill>
              </a:rPr>
              <a:t> при </a:t>
            </a:r>
            <a:r>
              <a:rPr lang="ru-RU" b="1" i="1" dirty="0" err="1">
                <a:solidFill>
                  <a:srgbClr val="FF0000"/>
                </a:solidFill>
              </a:rPr>
              <a:t>опіках</a:t>
            </a:r>
            <a:r>
              <a:rPr lang="ru-RU" b="1" i="1" dirty="0">
                <a:solidFill>
                  <a:srgbClr val="FF0000"/>
                </a:solidFill>
              </a:rPr>
              <a:t> і </a:t>
            </a:r>
            <a:r>
              <a:rPr lang="ru-RU" b="1" i="1" dirty="0" err="1">
                <a:solidFill>
                  <a:srgbClr val="FF0000"/>
                </a:solidFill>
              </a:rPr>
              <a:t>механічних</a:t>
            </a:r>
            <a:r>
              <a:rPr lang="ru-RU" b="1" i="1" dirty="0">
                <a:solidFill>
                  <a:srgbClr val="FF0000"/>
                </a:solidFill>
              </a:rPr>
              <a:t> </a:t>
            </a:r>
            <a:r>
              <a:rPr lang="ru-RU" b="1" i="1" dirty="0" err="1">
                <a:solidFill>
                  <a:srgbClr val="FF0000"/>
                </a:solidFill>
              </a:rPr>
              <a:t>ушкодженнях</a:t>
            </a:r>
            <a:r>
              <a:rPr lang="ru-RU" b="1" i="1" dirty="0">
                <a:solidFill>
                  <a:srgbClr val="FF0000"/>
                </a:solidFill>
              </a:rPr>
              <a:t>.</a:t>
            </a:r>
            <a:endParaRPr lang="uk-UA" b="1" i="1" dirty="0">
              <a:solidFill>
                <a:srgbClr val="FF0000"/>
              </a:solidFill>
            </a:endParaRPr>
          </a:p>
          <a:p>
            <a:r>
              <a:rPr lang="ru-RU" dirty="0"/>
              <a:t> Основу </a:t>
            </a:r>
            <a:r>
              <a:rPr lang="ru-RU" dirty="0" err="1"/>
              <a:t>класифікації</a:t>
            </a:r>
            <a:r>
              <a:rPr lang="ru-RU" dirty="0"/>
              <a:t> </a:t>
            </a:r>
            <a:r>
              <a:rPr lang="ru-RU" dirty="0" err="1"/>
              <a:t>складає</a:t>
            </a:r>
            <a:r>
              <a:rPr lang="ru-RU" dirty="0"/>
              <a:t> </a:t>
            </a:r>
            <a:r>
              <a:rPr lang="ru-RU" dirty="0" err="1"/>
              <a:t>послідовний</a:t>
            </a:r>
            <a:r>
              <a:rPr lang="ru-RU" dirty="0"/>
              <a:t> </a:t>
            </a:r>
            <a:r>
              <a:rPr lang="ru-RU" dirty="0" err="1"/>
              <a:t>розподіл</a:t>
            </a:r>
            <a:r>
              <a:rPr lang="ru-RU" dirty="0"/>
              <a:t> </a:t>
            </a:r>
            <a:r>
              <a:rPr lang="ru-RU" dirty="0" err="1"/>
              <a:t>патологічних</a:t>
            </a:r>
            <a:r>
              <a:rPr lang="ru-RU" dirty="0"/>
              <a:t> </a:t>
            </a:r>
            <a:r>
              <a:rPr lang="ru-RU" dirty="0" err="1"/>
              <a:t>станів</a:t>
            </a:r>
            <a:r>
              <a:rPr lang="ru-RU" dirty="0"/>
              <a:t> і </a:t>
            </a:r>
            <a:r>
              <a:rPr lang="ru-RU" dirty="0" err="1"/>
              <a:t>процесів</a:t>
            </a:r>
            <a:r>
              <a:rPr lang="ru-RU" dirty="0"/>
              <a:t>, </a:t>
            </a:r>
            <a:r>
              <a:rPr lang="ru-RU" dirty="0" err="1"/>
              <a:t>що</a:t>
            </a:r>
            <a:r>
              <a:rPr lang="ru-RU" dirty="0"/>
              <a:t> </a:t>
            </a:r>
            <a:r>
              <a:rPr lang="ru-RU" dirty="0" err="1"/>
              <a:t>перебігають</a:t>
            </a:r>
            <a:r>
              <a:rPr lang="ru-RU" dirty="0"/>
              <a:t> в </a:t>
            </a:r>
            <a:r>
              <a:rPr lang="ru-RU" dirty="0" err="1"/>
              <a:t>організмі</a:t>
            </a:r>
            <a:r>
              <a:rPr lang="ru-RU" dirty="0"/>
              <a:t> </a:t>
            </a:r>
            <a:r>
              <a:rPr lang="ru-RU" dirty="0" err="1"/>
              <a:t>пораненого</a:t>
            </a:r>
            <a:r>
              <a:rPr lang="ru-RU" dirty="0"/>
              <a:t>,</a:t>
            </a:r>
            <a:endParaRPr lang="uk-UA" dirty="0"/>
          </a:p>
          <a:p>
            <a:r>
              <a:rPr lang="ru-RU" dirty="0"/>
              <a:t> </a:t>
            </a:r>
            <a:r>
              <a:rPr lang="ru-RU" dirty="0" err="1"/>
              <a:t>по-перше</a:t>
            </a:r>
            <a:r>
              <a:rPr lang="ru-RU" dirty="0"/>
              <a:t> - за принципом </a:t>
            </a:r>
            <a:r>
              <a:rPr lang="ru-RU" dirty="0" err="1"/>
              <a:t>їх</a:t>
            </a:r>
            <a:r>
              <a:rPr lang="ru-RU" dirty="0"/>
              <a:t> </a:t>
            </a:r>
            <a:r>
              <a:rPr lang="ru-RU" dirty="0" err="1"/>
              <a:t>патогенетичного</a:t>
            </a:r>
            <a:r>
              <a:rPr lang="ru-RU" dirty="0"/>
              <a:t> </a:t>
            </a:r>
            <a:r>
              <a:rPr lang="ru-RU" dirty="0" err="1"/>
              <a:t>зв'язку</a:t>
            </a:r>
            <a:r>
              <a:rPr lang="ru-RU" dirty="0"/>
              <a:t> з травмою; </a:t>
            </a:r>
            <a:endParaRPr lang="uk-UA" dirty="0"/>
          </a:p>
          <a:p>
            <a:r>
              <a:rPr lang="ru-RU" dirty="0" err="1"/>
              <a:t>по-друге</a:t>
            </a:r>
            <a:r>
              <a:rPr lang="ru-RU" dirty="0"/>
              <a:t> - за </a:t>
            </a:r>
            <a:r>
              <a:rPr lang="ru-RU" dirty="0" err="1"/>
              <a:t>залученням</a:t>
            </a:r>
            <a:r>
              <a:rPr lang="ru-RU" dirty="0"/>
              <a:t> </a:t>
            </a:r>
            <a:r>
              <a:rPr lang="ru-RU" dirty="0" err="1"/>
              <a:t>органів</a:t>
            </a:r>
            <a:r>
              <a:rPr lang="ru-RU" dirty="0"/>
              <a:t> (</a:t>
            </a:r>
            <a:r>
              <a:rPr lang="ru-RU" dirty="0" err="1"/>
              <a:t>органопатологія</a:t>
            </a:r>
            <a:r>
              <a:rPr lang="ru-RU" dirty="0"/>
              <a:t>) </a:t>
            </a:r>
            <a:r>
              <a:rPr lang="ru-RU" dirty="0" err="1"/>
              <a:t>або</a:t>
            </a:r>
            <a:r>
              <a:rPr lang="ru-RU" dirty="0"/>
              <a:t> </a:t>
            </a:r>
            <a:r>
              <a:rPr lang="ru-RU" dirty="0" err="1"/>
              <a:t>виникненням</a:t>
            </a:r>
            <a:r>
              <a:rPr lang="ru-RU" dirty="0"/>
              <a:t> </a:t>
            </a:r>
            <a:r>
              <a:rPr lang="ru-RU" dirty="0" err="1"/>
              <a:t>загальних</a:t>
            </a:r>
            <a:r>
              <a:rPr lang="ru-RU" dirty="0"/>
              <a:t> </a:t>
            </a:r>
            <a:r>
              <a:rPr lang="ru-RU" dirty="0" err="1"/>
              <a:t>синдромів</a:t>
            </a:r>
            <a:r>
              <a:rPr lang="ru-RU" dirty="0"/>
              <a:t>. </a:t>
            </a:r>
            <a:endParaRPr lang="uk-UA" dirty="0"/>
          </a:p>
          <a:p>
            <a:r>
              <a:rPr lang="ru-RU" dirty="0" err="1"/>
              <a:t>Різноманітні</a:t>
            </a:r>
            <a:r>
              <a:rPr lang="ru-RU" dirty="0"/>
              <a:t> </a:t>
            </a:r>
            <a:r>
              <a:rPr lang="ru-RU" dirty="0" err="1"/>
              <a:t>види</a:t>
            </a:r>
            <a:r>
              <a:rPr lang="ru-RU" dirty="0"/>
              <a:t> травм є </a:t>
            </a:r>
            <a:r>
              <a:rPr lang="ru-RU" dirty="0" err="1"/>
              <a:t>своєрідним</a:t>
            </a:r>
            <a:r>
              <a:rPr lang="ru-RU" dirty="0"/>
              <a:t> «</a:t>
            </a:r>
            <a:r>
              <a:rPr lang="ru-RU" dirty="0" err="1"/>
              <a:t>первинним</a:t>
            </a:r>
            <a:r>
              <a:rPr lang="ru-RU" dirty="0"/>
              <a:t> </a:t>
            </a:r>
            <a:r>
              <a:rPr lang="ru-RU" dirty="0" err="1"/>
              <a:t>ефектом</a:t>
            </a:r>
            <a:r>
              <a:rPr lang="ru-RU" dirty="0"/>
              <a:t>» </a:t>
            </a:r>
            <a:r>
              <a:rPr lang="ru-RU" dirty="0" err="1"/>
              <a:t>патологічного</a:t>
            </a:r>
            <a:r>
              <a:rPr lang="ru-RU" dirty="0"/>
              <a:t> </a:t>
            </a:r>
            <a:r>
              <a:rPr lang="ru-RU" dirty="0" err="1"/>
              <a:t>процесу</a:t>
            </a:r>
            <a:r>
              <a:rPr lang="ru-RU" dirty="0"/>
              <a:t>, </a:t>
            </a:r>
            <a:r>
              <a:rPr lang="ru-RU" dirty="0" err="1"/>
              <a:t>що</a:t>
            </a:r>
            <a:r>
              <a:rPr lang="ru-RU" dirty="0"/>
              <a:t> </a:t>
            </a:r>
            <a:r>
              <a:rPr lang="ru-RU" dirty="0" err="1"/>
              <a:t>охоплює</a:t>
            </a:r>
            <a:r>
              <a:rPr lang="ru-RU" dirty="0"/>
              <a:t> </a:t>
            </a:r>
            <a:r>
              <a:rPr lang="ru-RU" dirty="0" err="1"/>
              <a:t>цілісний</a:t>
            </a:r>
            <a:r>
              <a:rPr lang="ru-RU" dirty="0"/>
              <a:t> </a:t>
            </a:r>
            <a:r>
              <a:rPr lang="ru-RU" dirty="0" err="1"/>
              <a:t>організм</a:t>
            </a:r>
            <a:r>
              <a:rPr lang="ru-RU" dirty="0"/>
              <a:t>. </a:t>
            </a:r>
            <a:r>
              <a:rPr lang="ru-RU" dirty="0" err="1"/>
              <a:t>Еволюція</a:t>
            </a:r>
            <a:r>
              <a:rPr lang="ru-RU" dirty="0"/>
              <a:t> раневого </a:t>
            </a:r>
            <a:r>
              <a:rPr lang="ru-RU" dirty="0" err="1"/>
              <a:t>процесу</a:t>
            </a:r>
            <a:r>
              <a:rPr lang="ru-RU" dirty="0"/>
              <a:t> </a:t>
            </a:r>
            <a:r>
              <a:rPr lang="ru-RU" dirty="0" err="1"/>
              <a:t>детермінує</a:t>
            </a:r>
            <a:r>
              <a:rPr lang="ru-RU" dirty="0"/>
              <a:t> </a:t>
            </a:r>
            <a:r>
              <a:rPr lang="ru-RU" dirty="0" err="1"/>
              <a:t>розвиток</a:t>
            </a:r>
            <a:r>
              <a:rPr lang="ru-RU" dirty="0"/>
              <a:t> </a:t>
            </a:r>
            <a:r>
              <a:rPr lang="ru-RU" dirty="0" err="1"/>
              <a:t>причинно</a:t>
            </a:r>
            <a:r>
              <a:rPr lang="ru-RU" dirty="0"/>
              <a:t> </a:t>
            </a:r>
            <a:r>
              <a:rPr lang="ru-RU" dirty="0" err="1"/>
              <a:t>зумовленої</a:t>
            </a:r>
            <a:r>
              <a:rPr lang="ru-RU" dirty="0"/>
              <a:t> нею </a:t>
            </a:r>
            <a:r>
              <a:rPr lang="ru-RU" dirty="0" err="1"/>
              <a:t>хвороби</a:t>
            </a:r>
            <a:r>
              <a:rPr lang="ru-RU" dirty="0"/>
              <a:t>, </a:t>
            </a:r>
            <a:r>
              <a:rPr lang="ru-RU" dirty="0" err="1"/>
              <a:t>що</a:t>
            </a:r>
            <a:r>
              <a:rPr lang="ru-RU" dirty="0"/>
              <a:t> </a:t>
            </a:r>
            <a:r>
              <a:rPr lang="ru-RU" dirty="0" err="1"/>
              <a:t>складають</a:t>
            </a:r>
            <a:r>
              <a:rPr lang="ru-RU" dirty="0"/>
              <a:t> </a:t>
            </a:r>
            <a:r>
              <a:rPr lang="ru-RU" dirty="0" err="1"/>
              <a:t>її</a:t>
            </a:r>
            <a:r>
              <a:rPr lang="ru-RU" dirty="0"/>
              <a:t> </a:t>
            </a:r>
            <a:r>
              <a:rPr lang="ru-RU" dirty="0" err="1"/>
              <a:t>симптоми</a:t>
            </a:r>
            <a:r>
              <a:rPr lang="ru-RU" dirty="0"/>
              <a:t> і </a:t>
            </a:r>
            <a:r>
              <a:rPr lang="ru-RU" dirty="0" err="1"/>
              <a:t>синдроми</a:t>
            </a:r>
            <a:r>
              <a:rPr lang="ru-RU" dirty="0"/>
              <a:t>. </a:t>
            </a:r>
            <a:r>
              <a:rPr lang="ru-RU" dirty="0" err="1"/>
              <a:t>Закономірності</a:t>
            </a:r>
            <a:r>
              <a:rPr lang="ru-RU" dirty="0"/>
              <a:t> </a:t>
            </a:r>
            <a:r>
              <a:rPr lang="ru-RU" dirty="0" err="1"/>
              <a:t>перебігу</a:t>
            </a:r>
            <a:r>
              <a:rPr lang="ru-RU" dirty="0"/>
              <a:t> </a:t>
            </a:r>
            <a:r>
              <a:rPr lang="ru-RU" dirty="0" err="1"/>
              <a:t>цієї</a:t>
            </a:r>
            <a:r>
              <a:rPr lang="ru-RU" dirty="0"/>
              <a:t> </a:t>
            </a:r>
            <a:r>
              <a:rPr lang="ru-RU" dirty="0" err="1"/>
              <a:t>хвороби</a:t>
            </a:r>
            <a:r>
              <a:rPr lang="ru-RU" dirty="0"/>
              <a:t>, </a:t>
            </a:r>
            <a:r>
              <a:rPr lang="ru-RU" dirty="0" err="1"/>
              <a:t>взаємозв'язок</a:t>
            </a:r>
            <a:r>
              <a:rPr lang="ru-RU" dirty="0"/>
              <a:t> </a:t>
            </a:r>
            <a:r>
              <a:rPr lang="ru-RU" dirty="0" err="1"/>
              <a:t>місцевих</a:t>
            </a:r>
            <a:r>
              <a:rPr lang="ru-RU" dirty="0"/>
              <a:t> і </a:t>
            </a:r>
            <a:r>
              <a:rPr lang="ru-RU" dirty="0" err="1"/>
              <a:t>загальних</a:t>
            </a:r>
            <a:r>
              <a:rPr lang="ru-RU" dirty="0"/>
              <a:t> </a:t>
            </a:r>
            <a:r>
              <a:rPr lang="ru-RU" dirty="0" err="1"/>
              <a:t>її</a:t>
            </a:r>
            <a:r>
              <a:rPr lang="ru-RU" dirty="0"/>
              <a:t> </a:t>
            </a:r>
            <a:r>
              <a:rPr lang="ru-RU" dirty="0" err="1"/>
              <a:t>проявів</a:t>
            </a:r>
            <a:r>
              <a:rPr lang="ru-RU" dirty="0"/>
              <a:t> </a:t>
            </a:r>
            <a:r>
              <a:rPr lang="ru-RU" dirty="0" err="1"/>
              <a:t>цілком</a:t>
            </a:r>
            <a:r>
              <a:rPr lang="ru-RU" dirty="0"/>
              <a:t> </a:t>
            </a:r>
            <a:r>
              <a:rPr lang="ru-RU" dirty="0" err="1"/>
              <a:t>виправдовують</a:t>
            </a:r>
            <a:r>
              <a:rPr lang="ru-RU" dirty="0"/>
              <a:t> </a:t>
            </a:r>
            <a:r>
              <a:rPr lang="ru-RU" dirty="0" err="1"/>
              <a:t>уявлення</a:t>
            </a:r>
            <a:r>
              <a:rPr lang="ru-RU" dirty="0"/>
              <a:t> про </a:t>
            </a:r>
            <a:r>
              <a:rPr lang="ru-RU" dirty="0" err="1"/>
              <a:t>неї</a:t>
            </a:r>
            <a:r>
              <a:rPr lang="ru-RU" dirty="0"/>
              <a:t> як </a:t>
            </a:r>
            <a:r>
              <a:rPr lang="ru-RU" dirty="0" err="1"/>
              <a:t>своєрідну</a:t>
            </a:r>
            <a:r>
              <a:rPr lang="ru-RU" dirty="0"/>
              <a:t> </a:t>
            </a:r>
            <a:r>
              <a:rPr lang="ru-RU" dirty="0" err="1"/>
              <a:t>нозологічну</a:t>
            </a:r>
            <a:r>
              <a:rPr lang="ru-RU" dirty="0"/>
              <a:t> форму «</a:t>
            </a:r>
            <a:r>
              <a:rPr lang="ru-RU" dirty="0" err="1"/>
              <a:t>травматична</a:t>
            </a:r>
            <a:r>
              <a:rPr lang="ru-RU" dirty="0"/>
              <a:t>», «</a:t>
            </a:r>
            <a:r>
              <a:rPr lang="ru-RU" dirty="0" err="1"/>
              <a:t>ранева</a:t>
            </a:r>
            <a:r>
              <a:rPr lang="ru-RU" dirty="0"/>
              <a:t>», «</a:t>
            </a:r>
            <a:r>
              <a:rPr lang="ru-RU" dirty="0" err="1"/>
              <a:t>опікова</a:t>
            </a:r>
            <a:r>
              <a:rPr lang="ru-RU" dirty="0"/>
              <a:t>» хвороба. </a:t>
            </a:r>
            <a:r>
              <a:rPr lang="ru-RU" dirty="0" err="1"/>
              <a:t>Багато</a:t>
            </a:r>
            <a:r>
              <a:rPr lang="ru-RU" dirty="0"/>
              <a:t> </a:t>
            </a:r>
            <a:r>
              <a:rPr lang="ru-RU" dirty="0" err="1"/>
              <a:t>істотних</a:t>
            </a:r>
            <a:r>
              <a:rPr lang="ru-RU" dirty="0"/>
              <a:t> </a:t>
            </a:r>
            <a:r>
              <a:rPr lang="ru-RU" dirty="0" err="1"/>
              <a:t>компонентів</a:t>
            </a:r>
            <a:r>
              <a:rPr lang="ru-RU" dirty="0"/>
              <a:t> </a:t>
            </a:r>
            <a:r>
              <a:rPr lang="ru-RU" dirty="0" err="1"/>
              <a:t>цього</a:t>
            </a:r>
            <a:r>
              <a:rPr lang="ru-RU" dirty="0"/>
              <a:t> </a:t>
            </a:r>
            <a:r>
              <a:rPr lang="ru-RU" dirty="0" err="1"/>
              <a:t>процесу</a:t>
            </a:r>
            <a:r>
              <a:rPr lang="ru-RU" dirty="0"/>
              <a:t> </a:t>
            </a:r>
            <a:r>
              <a:rPr lang="ru-RU" dirty="0" err="1"/>
              <a:t>мають</a:t>
            </a:r>
            <a:r>
              <a:rPr lang="ru-RU" dirty="0"/>
              <a:t> </a:t>
            </a:r>
            <a:r>
              <a:rPr lang="ru-RU" dirty="0" err="1"/>
              <a:t>подібні</a:t>
            </a:r>
            <a:r>
              <a:rPr lang="ru-RU" dirty="0"/>
              <a:t> </a:t>
            </a:r>
            <a:r>
              <a:rPr lang="ru-RU" dirty="0" err="1"/>
              <a:t>загальнобіологічні</a:t>
            </a:r>
            <a:r>
              <a:rPr lang="ru-RU" dirty="0"/>
              <a:t> </a:t>
            </a:r>
            <a:r>
              <a:rPr lang="ru-RU" dirty="0" err="1"/>
              <a:t>патогенетичні</a:t>
            </a:r>
            <a:r>
              <a:rPr lang="ru-RU" dirty="0"/>
              <a:t> </a:t>
            </a:r>
            <a:r>
              <a:rPr lang="ru-RU" dirty="0" err="1"/>
              <a:t>механізми</a:t>
            </a:r>
            <a:r>
              <a:rPr lang="ru-RU" dirty="0"/>
              <a:t> (шок, сепсис, </a:t>
            </a:r>
            <a:r>
              <a:rPr lang="ru-RU" dirty="0" err="1"/>
              <a:t>токсемія</a:t>
            </a:r>
            <a:r>
              <a:rPr lang="ru-RU" dirty="0"/>
              <a:t>, </a:t>
            </a:r>
            <a:r>
              <a:rPr lang="ru-RU" dirty="0" err="1"/>
              <a:t>виснаження</a:t>
            </a:r>
            <a:r>
              <a:rPr lang="ru-RU" dirty="0"/>
              <a:t> й </a:t>
            </a:r>
            <a:r>
              <a:rPr lang="ru-RU" dirty="0" err="1"/>
              <a:t>ін</a:t>
            </a:r>
            <a:r>
              <a:rPr lang="ru-RU" dirty="0"/>
              <a:t>.). </a:t>
            </a:r>
            <a:r>
              <a:rPr lang="ru-RU" dirty="0" err="1"/>
              <a:t>Проте</a:t>
            </a:r>
            <a:r>
              <a:rPr lang="ru-RU" dirty="0"/>
              <a:t> </a:t>
            </a:r>
            <a:r>
              <a:rPr lang="ru-RU" dirty="0" err="1"/>
              <a:t>конкретні</a:t>
            </a:r>
            <a:r>
              <a:rPr lang="ru-RU" dirty="0"/>
              <a:t> </a:t>
            </a:r>
            <a:r>
              <a:rPr lang="ru-RU" dirty="0" err="1"/>
              <a:t>клінічні</a:t>
            </a:r>
            <a:r>
              <a:rPr lang="ru-RU" dirty="0"/>
              <a:t> прояви </a:t>
            </a:r>
            <a:r>
              <a:rPr lang="ru-RU" dirty="0" err="1"/>
              <a:t>раневої</a:t>
            </a:r>
            <a:r>
              <a:rPr lang="ru-RU" dirty="0"/>
              <a:t> </a:t>
            </a:r>
            <a:r>
              <a:rPr lang="ru-RU" dirty="0" err="1"/>
              <a:t>хвороби</a:t>
            </a:r>
            <a:r>
              <a:rPr lang="ru-RU" dirty="0"/>
              <a:t> при </a:t>
            </a:r>
            <a:r>
              <a:rPr lang="ru-RU" dirty="0" err="1"/>
              <a:t>різноманітних</a:t>
            </a:r>
            <a:r>
              <a:rPr lang="ru-RU" dirty="0"/>
              <a:t> видах </a:t>
            </a:r>
            <a:r>
              <a:rPr lang="ru-RU" dirty="0" err="1"/>
              <a:t>травми</a:t>
            </a:r>
            <a:r>
              <a:rPr lang="ru-RU" dirty="0"/>
              <a:t> </a:t>
            </a:r>
            <a:r>
              <a:rPr lang="ru-RU" dirty="0" err="1"/>
              <a:t>характеризуються</a:t>
            </a:r>
            <a:r>
              <a:rPr lang="ru-RU" dirty="0"/>
              <a:t> великою </a:t>
            </a:r>
            <a:r>
              <a:rPr lang="ru-RU" dirty="0" err="1"/>
              <a:t>розмаїтістю</a:t>
            </a:r>
            <a:r>
              <a:rPr lang="ru-RU" dirty="0"/>
              <a:t>, </a:t>
            </a:r>
            <a:r>
              <a:rPr lang="ru-RU" dirty="0" err="1"/>
              <a:t>навіть</a:t>
            </a:r>
            <a:r>
              <a:rPr lang="ru-RU" dirty="0"/>
              <a:t> </a:t>
            </a:r>
            <a:r>
              <a:rPr lang="ru-RU" dirty="0" err="1"/>
              <a:t>специфічністю</a:t>
            </a:r>
            <a:r>
              <a:rPr lang="ru-RU" dirty="0"/>
              <a:t>. </a:t>
            </a:r>
            <a:endParaRPr lang="uk-UA" dirty="0"/>
          </a:p>
        </p:txBody>
      </p:sp>
    </p:spTree>
    <p:extLst>
      <p:ext uri="{BB962C8B-B14F-4D97-AF65-F5344CB8AC3E}">
        <p14:creationId xmlns:p14="http://schemas.microsoft.com/office/powerpoint/2010/main" xmlns="" val="34751574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0789" y="756134"/>
            <a:ext cx="8831179" cy="5632311"/>
          </a:xfrm>
          <a:prstGeom prst="rect">
            <a:avLst/>
          </a:prstGeom>
          <a:solidFill>
            <a:schemeClr val="accent2">
              <a:lumMod val="60000"/>
              <a:lumOff val="40000"/>
            </a:schemeClr>
          </a:solidFill>
        </p:spPr>
        <p:txBody>
          <a:bodyPr wrap="square">
            <a:spAutoFit/>
          </a:bodyPr>
          <a:lstStyle/>
          <a:p>
            <a:pPr>
              <a:spcAft>
                <a:spcPts val="0"/>
              </a:spcAft>
            </a:pP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числі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змін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патогенетично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пов'язаних</a:t>
            </a:r>
            <a:r>
              <a:rPr lang="ru-RU" dirty="0">
                <a:latin typeface="Times New Roman" panose="02020603050405020304" pitchFamily="18" charset="0"/>
                <a:ea typeface="Times New Roman" panose="02020603050405020304" pitchFamily="18" charset="0"/>
              </a:rPr>
              <a:t> з травмою, </a:t>
            </a:r>
            <a:r>
              <a:rPr lang="ru-RU" dirty="0" err="1">
                <a:latin typeface="Times New Roman" panose="02020603050405020304" pitchFamily="18" charset="0"/>
                <a:ea typeface="Times New Roman" panose="02020603050405020304" pitchFamily="18" charset="0"/>
              </a:rPr>
              <a:t>виділяються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насамперед</a:t>
            </a:r>
            <a:r>
              <a:rPr lang="ru-RU" dirty="0">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органопатологічні</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зміни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розгортаються</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окремих</a:t>
            </a:r>
            <a:r>
              <a:rPr lang="ru-RU" dirty="0">
                <a:latin typeface="Times New Roman" panose="02020603050405020304" pitchFamily="18" charset="0"/>
                <a:ea typeface="Times New Roman" panose="02020603050405020304" pitchFamily="18" charset="0"/>
              </a:rPr>
              <a:t> органах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системах. </a:t>
            </a:r>
            <a:endParaRPr lang="ru-RU" dirty="0" smtClean="0">
              <a:latin typeface="Times New Roman" panose="02020603050405020304" pitchFamily="18" charset="0"/>
              <a:ea typeface="Times New Roman" panose="02020603050405020304" pitchFamily="18" charset="0"/>
            </a:endParaRPr>
          </a:p>
          <a:p>
            <a:pPr>
              <a:spcAft>
                <a:spcPts val="0"/>
              </a:spcAft>
            </a:pPr>
            <a:r>
              <a:rPr lang="ru-RU" b="1" i="1" dirty="0" err="1" smtClean="0">
                <a:latin typeface="Times New Roman" panose="02020603050405020304" pitchFamily="18" charset="0"/>
                <a:ea typeface="Times New Roman" panose="02020603050405020304" pitchFamily="18" charset="0"/>
              </a:rPr>
              <a:t>Первинні</a:t>
            </a:r>
            <a:r>
              <a:rPr lang="ru-RU" b="1" i="1" dirty="0" smtClean="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органопатологічні</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зміни</a:t>
            </a:r>
            <a:r>
              <a:rPr lang="ru-RU" b="1" i="1"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виникають</a:t>
            </a:r>
            <a:r>
              <a:rPr lang="ru-RU" dirty="0">
                <a:latin typeface="Times New Roman" panose="02020603050405020304" pitchFamily="18" charset="0"/>
                <a:ea typeface="Times New Roman" panose="02020603050405020304" pitchFamily="18" charset="0"/>
              </a:rPr>
              <a:t> </a:t>
            </a:r>
            <a:r>
              <a:rPr lang="ru-RU" b="1" i="1" dirty="0">
                <a:solidFill>
                  <a:srgbClr val="FF0000"/>
                </a:solidFill>
                <a:latin typeface="Times New Roman" panose="02020603050405020304" pitchFamily="18" charset="0"/>
                <a:ea typeface="Times New Roman" panose="02020603050405020304" pitchFamily="18" charset="0"/>
              </a:rPr>
              <a:t>як </a:t>
            </a:r>
            <a:r>
              <a:rPr lang="ru-RU" b="1" i="1" dirty="0" err="1">
                <a:solidFill>
                  <a:srgbClr val="FF0000"/>
                </a:solidFill>
                <a:latin typeface="Times New Roman" panose="02020603050405020304" pitchFamily="18" charset="0"/>
                <a:ea typeface="Times New Roman" panose="02020603050405020304" pitchFamily="18" charset="0"/>
              </a:rPr>
              <a:t>наслідок</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безпосереднього</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травматичного</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ушкодження</a:t>
            </a:r>
            <a:r>
              <a:rPr lang="ru-RU" b="1" i="1" dirty="0">
                <a:solidFill>
                  <a:srgbClr val="FF0000"/>
                </a:solidFill>
                <a:latin typeface="Times New Roman" panose="02020603050405020304" pitchFamily="18" charset="0"/>
                <a:ea typeface="Times New Roman" panose="02020603050405020304" pitchFamily="18" charset="0"/>
              </a:rPr>
              <a:t> того </a:t>
            </a:r>
            <a:r>
              <a:rPr lang="ru-RU" b="1" i="1" dirty="0" err="1">
                <a:solidFill>
                  <a:srgbClr val="FF0000"/>
                </a:solidFill>
                <a:latin typeface="Times New Roman" panose="02020603050405020304" pitchFamily="18" charset="0"/>
                <a:ea typeface="Times New Roman" panose="02020603050405020304" pitchFamily="18" charset="0"/>
              </a:rPr>
              <a:t>або</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іншого</a:t>
            </a:r>
            <a:r>
              <a:rPr lang="ru-RU" b="1" i="1" dirty="0">
                <a:solidFill>
                  <a:srgbClr val="FF0000"/>
                </a:solidFill>
                <a:latin typeface="Times New Roman" panose="02020603050405020304" pitchFamily="18" charset="0"/>
                <a:ea typeface="Times New Roman" panose="02020603050405020304" pitchFamily="18" charset="0"/>
              </a:rPr>
              <a:t> органу. </a:t>
            </a:r>
            <a:r>
              <a:rPr lang="ru-RU" dirty="0" err="1">
                <a:latin typeface="Times New Roman" panose="02020603050405020304" pitchFamily="18" charset="0"/>
                <a:ea typeface="Times New Roman" panose="02020603050405020304" pitchFamily="18" charset="0"/>
              </a:rPr>
              <a:t>Зі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збільшенням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руйнівної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сили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сучасної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зброї</a:t>
            </a:r>
            <a:r>
              <a:rPr lang="ru-RU" dirty="0">
                <a:latin typeface="Times New Roman" panose="02020603050405020304" pitchFamily="18" charset="0"/>
                <a:ea typeface="Times New Roman" panose="02020603050405020304" pitchFamily="18" charset="0"/>
              </a:rPr>
              <a:t> вага </a:t>
            </a:r>
            <a:r>
              <a:rPr lang="ru-RU" dirty="0" err="1">
                <a:latin typeface="Times New Roman" panose="02020603050405020304" pitchFamily="18" charset="0"/>
                <a:ea typeface="Times New Roman" panose="02020603050405020304" pitchFamily="18" charset="0"/>
              </a:rPr>
              <a:t>первинних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змін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зростає</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т.ч</a:t>
            </a:r>
            <a:r>
              <a:rPr lang="ru-RU" dirty="0">
                <a:latin typeface="Times New Roman" panose="02020603050405020304" pitchFamily="18" charset="0"/>
                <a:ea typeface="Times New Roman" panose="02020603050405020304" pitchFamily="18" charset="0"/>
              </a:rPr>
              <a:t>. й таких, як </a:t>
            </a:r>
            <a:r>
              <a:rPr lang="ru-RU" dirty="0" err="1">
                <a:latin typeface="Times New Roman" panose="02020603050405020304" pitchFamily="18" charset="0"/>
                <a:ea typeface="Times New Roman" panose="02020603050405020304" pitchFamily="18" charset="0"/>
              </a:rPr>
              <a:t>забиття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розриви</a:t>
            </a:r>
            <a:r>
              <a:rPr lang="ru-RU" dirty="0">
                <a:latin typeface="Times New Roman" panose="02020603050405020304" pitchFamily="18" charset="0"/>
                <a:ea typeface="Times New Roman" panose="02020603050405020304" pitchFamily="18" charset="0"/>
              </a:rPr>
              <a:t>, струси, </a:t>
            </a:r>
            <a:r>
              <a:rPr lang="ru-RU" dirty="0" err="1">
                <a:latin typeface="Times New Roman" panose="02020603050405020304" pitchFamily="18" charset="0"/>
                <a:ea typeface="Times New Roman" panose="02020603050405020304" pitchFamily="18" charset="0"/>
              </a:rPr>
              <a:t>тощо</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перебігу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травматичної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хвороби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первинні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зміни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трансформуються</a:t>
            </a:r>
            <a:r>
              <a:rPr lang="ru-RU" dirty="0">
                <a:latin typeface="Times New Roman" panose="02020603050405020304" pitchFamily="18" charset="0"/>
                <a:ea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rPr>
              <a:t>рахунок</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запальних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нагнійних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дистрофічних</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склеротичних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процесів</a:t>
            </a:r>
            <a:r>
              <a:rPr lang="ru-RU" dirty="0">
                <a:latin typeface="Times New Roman" panose="02020603050405020304" pitchFamily="18" charset="0"/>
                <a:ea typeface="Times New Roman" panose="02020603050405020304" pitchFamily="18" charset="0"/>
              </a:rPr>
              <a:t>, а </a:t>
            </a:r>
            <a:r>
              <a:rPr lang="ru-RU" dirty="0" err="1">
                <a:latin typeface="Times New Roman" panose="02020603050405020304" pitchFamily="18" charset="0"/>
                <a:ea typeface="Times New Roman" panose="02020603050405020304" pitchFamily="18" charset="0"/>
              </a:rPr>
              <a:t>їх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зв'язок</a:t>
            </a:r>
            <a:r>
              <a:rPr lang="ru-RU" dirty="0">
                <a:latin typeface="Times New Roman" panose="02020603050405020304" pitchFamily="18" charset="0"/>
                <a:ea typeface="Times New Roman" panose="02020603050405020304" pitchFamily="18" charset="0"/>
              </a:rPr>
              <a:t> з раною </a:t>
            </a:r>
            <a:r>
              <a:rPr lang="ru-RU" dirty="0" err="1">
                <a:latin typeface="Times New Roman" panose="02020603050405020304" pitchFamily="18" charset="0"/>
                <a:ea typeface="Times New Roman" panose="02020603050405020304" pitchFamily="18" charset="0"/>
              </a:rPr>
              <a:t>втрачає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очевидність</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Вторинні</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органопатологічні</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зміни</a:t>
            </a:r>
            <a:r>
              <a:rPr lang="ru-RU" b="1" i="1" dirty="0">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не є </a:t>
            </a:r>
            <a:r>
              <a:rPr lang="ru-RU" dirty="0" err="1">
                <a:latin typeface="Times New Roman" panose="02020603050405020304" pitchFamily="18" charset="0"/>
                <a:ea typeface="Times New Roman" panose="02020603050405020304" pitchFamily="18" charset="0"/>
              </a:rPr>
              <a:t>прямими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наслідками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травматичного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ушкодження</a:t>
            </a:r>
            <a:r>
              <a:rPr lang="ru-RU" dirty="0">
                <a:latin typeface="Times New Roman" panose="02020603050405020304" pitchFamily="18" charset="0"/>
                <a:ea typeface="Times New Roman" panose="02020603050405020304" pitchFamily="18" charset="0"/>
              </a:rPr>
              <a:t> органу, </a:t>
            </a:r>
            <a:r>
              <a:rPr lang="ru-RU" dirty="0" err="1">
                <a:latin typeface="Times New Roman" panose="02020603050405020304" pitchFamily="18" charset="0"/>
                <a:ea typeface="Times New Roman" panose="02020603050405020304" pitchFamily="18" charset="0"/>
              </a:rPr>
              <a:t>проте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цілком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визначений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хоча</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непрямий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патогенетичний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зв'язок</a:t>
            </a:r>
            <a:r>
              <a:rPr lang="ru-RU" dirty="0">
                <a:latin typeface="Times New Roman" panose="02020603050405020304" pitchFamily="18" charset="0"/>
                <a:ea typeface="Times New Roman" panose="02020603050405020304" pitchFamily="18" charset="0"/>
              </a:rPr>
              <a:t> з травмою. </a:t>
            </a:r>
            <a:r>
              <a:rPr lang="ru-RU" b="1" i="1" dirty="0" err="1">
                <a:solidFill>
                  <a:srgbClr val="FF0000"/>
                </a:solidFill>
                <a:latin typeface="Times New Roman" panose="02020603050405020304" pitchFamily="18" charset="0"/>
                <a:ea typeface="Times New Roman" panose="02020603050405020304" pitchFamily="18" charset="0"/>
              </a:rPr>
              <a:t>Зміни</a:t>
            </a:r>
            <a:r>
              <a:rPr lang="ru-RU" b="1" i="1" dirty="0">
                <a:solidFill>
                  <a:srgbClr val="FF0000"/>
                </a:solidFill>
                <a:latin typeface="Times New Roman" panose="02020603050405020304" pitchFamily="18" charset="0"/>
                <a:ea typeface="Times New Roman" panose="02020603050405020304" pitchFamily="18" charset="0"/>
              </a:rPr>
              <a:t> в </a:t>
            </a:r>
            <a:r>
              <a:rPr lang="ru-RU" b="1" i="1" dirty="0" err="1">
                <a:solidFill>
                  <a:srgbClr val="FF0000"/>
                </a:solidFill>
                <a:latin typeface="Times New Roman" panose="02020603050405020304" pitchFamily="18" charset="0"/>
                <a:ea typeface="Times New Roman" panose="02020603050405020304" pitchFamily="18" charset="0"/>
              </a:rPr>
              <a:t>неушкоджених</a:t>
            </a:r>
            <a:r>
              <a:rPr lang="ru-RU" b="1" i="1" dirty="0">
                <a:solidFill>
                  <a:srgbClr val="FF0000"/>
                </a:solidFill>
                <a:latin typeface="Times New Roman" panose="02020603050405020304" pitchFamily="18" charset="0"/>
                <a:ea typeface="Times New Roman" panose="02020603050405020304" pitchFamily="18" charset="0"/>
              </a:rPr>
              <a:t> органах і системах </a:t>
            </a:r>
            <a:r>
              <a:rPr lang="ru-RU" b="1" i="1" dirty="0" err="1">
                <a:solidFill>
                  <a:srgbClr val="FF0000"/>
                </a:solidFill>
                <a:latin typeface="Times New Roman" panose="02020603050405020304" pitchFamily="18" charset="0"/>
                <a:ea typeface="Times New Roman" panose="02020603050405020304" pitchFamily="18" charset="0"/>
              </a:rPr>
              <a:t>розвиваються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під</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впливом</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поширення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раневої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інфекції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токсинів</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тромбоемболій</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порушень</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нервової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трофіки</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мікроциркуляції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бронхіальної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прохідності</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гіподинамії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обмінних</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розладів</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тощо</a:t>
            </a:r>
            <a:r>
              <a:rPr lang="ru-RU" b="1" i="1" dirty="0">
                <a:solidFill>
                  <a:srgbClr val="FF0000"/>
                </a:solidFill>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Патогенетична</a:t>
            </a:r>
            <a:r>
              <a:rPr lang="ru-RU" dirty="0">
                <a:latin typeface="Times New Roman" panose="02020603050405020304" pitchFamily="18" charset="0"/>
                <a:ea typeface="Times New Roman" panose="02020603050405020304" pitchFamily="18" charset="0"/>
              </a:rPr>
              <a:t> основа </a:t>
            </a:r>
            <a:r>
              <a:rPr lang="ru-RU" dirty="0" err="1">
                <a:latin typeface="Times New Roman" panose="02020603050405020304" pitchFamily="18" charset="0"/>
                <a:ea typeface="Times New Roman" panose="02020603050405020304" pitchFamily="18" charset="0"/>
              </a:rPr>
              <a:t>їх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ширша</a:t>
            </a:r>
            <a:r>
              <a:rPr lang="ru-RU" dirty="0">
                <a:latin typeface="Times New Roman" panose="02020603050405020304" pitchFamily="18" charset="0"/>
                <a:ea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rPr>
              <a:t>первинні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зміни</a:t>
            </a: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відповідно</a:t>
            </a:r>
            <a:r>
              <a:rPr lang="ru-RU" dirty="0">
                <a:latin typeface="Times New Roman" panose="02020603050405020304" pitchFamily="18" charset="0"/>
                <a:ea typeface="Times New Roman" panose="02020603050405020304" pitchFamily="18" charset="0"/>
              </a:rPr>
              <a:t> і прояви </a:t>
            </a:r>
            <a:r>
              <a:rPr lang="ru-RU" dirty="0" err="1">
                <a:latin typeface="Times New Roman" panose="02020603050405020304" pitchFamily="18" charset="0"/>
                <a:ea typeface="Times New Roman" panose="02020603050405020304" pitchFamily="18" charset="0"/>
              </a:rPr>
              <a:t>більш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різноманітні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Органопатологічні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зміни</a:t>
            </a:r>
            <a:r>
              <a:rPr lang="ru-RU" dirty="0">
                <a:latin typeface="Times New Roman" panose="02020603050405020304" pitchFamily="18" charset="0"/>
                <a:ea typeface="Times New Roman" panose="02020603050405020304" pitchFamily="18" charset="0"/>
              </a:rPr>
              <a:t>, як </a:t>
            </a:r>
            <a:r>
              <a:rPr lang="ru-RU" dirty="0" err="1">
                <a:latin typeface="Times New Roman" panose="02020603050405020304" pitchFamily="18" charset="0"/>
                <a:ea typeface="Times New Roman" panose="02020603050405020304" pitchFamily="18" charset="0"/>
              </a:rPr>
              <a:t>первинні</a:t>
            </a:r>
            <a:r>
              <a:rPr lang="ru-RU" dirty="0">
                <a:latin typeface="Times New Roman" panose="02020603050405020304" pitchFamily="18" charset="0"/>
                <a:ea typeface="Times New Roman" panose="02020603050405020304" pitchFamily="18" charset="0"/>
              </a:rPr>
              <a:t>, так і </a:t>
            </a:r>
            <a:r>
              <a:rPr lang="ru-RU" dirty="0" err="1">
                <a:latin typeface="Times New Roman" panose="02020603050405020304" pitchFamily="18" charset="0"/>
                <a:ea typeface="Times New Roman" panose="02020603050405020304" pitchFamily="18" charset="0"/>
              </a:rPr>
              <a:t>вторинні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рідко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бувають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ізольованими</a:t>
            </a:r>
            <a:r>
              <a:rPr lang="ru-RU" dirty="0">
                <a:latin typeface="Times New Roman" panose="02020603050405020304" pitchFamily="18" charset="0"/>
                <a:ea typeface="Times New Roman" panose="02020603050405020304" pitchFamily="18" charset="0"/>
              </a:rPr>
              <a:t>. Вони, як правило, </a:t>
            </a:r>
            <a:r>
              <a:rPr lang="ru-RU" dirty="0" err="1">
                <a:latin typeface="Times New Roman" panose="02020603050405020304" pitchFamily="18" charset="0"/>
                <a:ea typeface="Times New Roman" panose="02020603050405020304" pitchFamily="18" charset="0"/>
              </a:rPr>
              <a:t>поєднуються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між</a:t>
            </a:r>
            <a:r>
              <a:rPr lang="ru-RU" dirty="0">
                <a:latin typeface="Times New Roman" panose="02020603050405020304" pitchFamily="18" charset="0"/>
                <a:ea typeface="Times New Roman" panose="02020603050405020304" pitchFamily="18" charset="0"/>
              </a:rPr>
              <a:t> собою і </a:t>
            </a:r>
            <a:r>
              <a:rPr lang="ru-RU" dirty="0" err="1">
                <a:latin typeface="Times New Roman" panose="02020603050405020304" pitchFamily="18" charset="0"/>
                <a:ea typeface="Times New Roman" panose="02020603050405020304" pitchFamily="18" charset="0"/>
              </a:rPr>
              <a:t>утворюють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загальні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синдроми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тобто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стійкі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комбінації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симптомів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об'єднані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загальним</a:t>
            </a:r>
            <a:r>
              <a:rPr lang="ru-RU" dirty="0">
                <a:latin typeface="Times New Roman" panose="02020603050405020304" pitchFamily="18" charset="0"/>
                <a:ea typeface="Times New Roman" panose="02020603050405020304" pitchFamily="18" charset="0"/>
              </a:rPr>
              <a:t> патогенезом, </a:t>
            </a:r>
            <a:r>
              <a:rPr lang="ru-RU" dirty="0" err="1">
                <a:latin typeface="Times New Roman" panose="02020603050405020304" pitchFamily="18" charset="0"/>
                <a:ea typeface="Times New Roman" panose="02020603050405020304" pitchFamily="18" charset="0"/>
              </a:rPr>
              <a:t>які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істотне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значення</a:t>
            </a:r>
            <a:r>
              <a:rPr lang="ru-RU" dirty="0">
                <a:latin typeface="Times New Roman" panose="02020603050405020304" pitchFamily="18" charset="0"/>
                <a:ea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rPr>
              <a:t>розвитку</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перебігу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травматичної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хвороби</a:t>
            </a:r>
            <a:r>
              <a:rPr lang="ru-RU" dirty="0">
                <a:latin typeface="Times New Roman" panose="02020603050405020304" pitchFamily="18" charset="0"/>
                <a:ea typeface="Times New Roman" panose="02020603050405020304" pitchFamily="18" charset="0"/>
              </a:rPr>
              <a:t> на тому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іншому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етапі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періоді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стадії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перебігу</a:t>
            </a:r>
            <a:r>
              <a:rPr lang="ru-RU" dirty="0">
                <a:latin typeface="Times New Roman" panose="02020603050405020304" pitchFamily="18" charset="0"/>
                <a:ea typeface="Times New Roman" panose="02020603050405020304" pitchFamily="18" charset="0"/>
              </a:rPr>
              <a:t>.</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21426275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2821" y="661737"/>
            <a:ext cx="8927432" cy="6032421"/>
          </a:xfrm>
          <a:prstGeom prst="rect">
            <a:avLst/>
          </a:prstGeom>
          <a:solidFill>
            <a:schemeClr val="accent2">
              <a:lumMod val="60000"/>
              <a:lumOff val="40000"/>
            </a:schemeClr>
          </a:solidFill>
        </p:spPr>
        <p:txBody>
          <a:bodyPr wrap="square">
            <a:spAutoFit/>
          </a:bodyPr>
          <a:lstStyle/>
          <a:p>
            <a:pPr>
              <a:spcAft>
                <a:spcPts val="0"/>
              </a:spcAft>
            </a:pPr>
            <a:r>
              <a:rPr lang="ru-RU"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Синдромальна</a:t>
            </a:r>
            <a:r>
              <a:rPr lang="ru-RU"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характеристика </a:t>
            </a:r>
            <a:r>
              <a:rPr lang="ru-RU" sz="1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різноманітних</a:t>
            </a:r>
            <a:r>
              <a:rPr lang="ru-RU"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видів</a:t>
            </a:r>
            <a:r>
              <a:rPr lang="ru-RU"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травми</a:t>
            </a:r>
            <a:r>
              <a:rPr lang="ru-RU" sz="16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p>
          <a:p>
            <a:pPr>
              <a:spcAft>
                <a:spcPts val="0"/>
              </a:spcAft>
            </a:pP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До числа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найбільш</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типових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загальних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синдромів</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різноманітних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видів</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травми</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відносять</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наступні</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загальнопатологічні</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стани</a:t>
            </a:r>
            <a:r>
              <a:rPr lang="ru-RU" sz="1600" b="1" i="1"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ru-RU" sz="1600" b="1" i="1"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Травматичний</a:t>
            </a:r>
            <a:r>
              <a:rPr lang="ru-RU" sz="16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шок</a:t>
            </a:r>
            <a:r>
              <a:rPr lang="ru-RU" sz="16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безпосередня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реакція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організму</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на травму, на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її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психічні</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нервово-больові</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чинники</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крово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або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плазмовтрату</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Його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патогенез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пов'язаний</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з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розладом</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життєвоважливих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функцій</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розвитком</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гострої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судинної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дихальної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ниркової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й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ендокринної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недостатності</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гіпоксії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і ацидозу,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зі</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збудженням</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потім</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позамежовим</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гальмуванням</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ЦНС у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вигляді</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торпідного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синдрому. Шок -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хірургічна</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проблема,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проте</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складова</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клінічної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картини</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його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різноманітність</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органопатологія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входить у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компетенцію</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терапевта.</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r>
              <a:rPr lang="ru-RU" sz="1600" b="1" i="1"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Гнійно-резорбтивна</a:t>
            </a:r>
            <a:r>
              <a:rPr lang="ru-RU" sz="16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лихоманка</a:t>
            </a:r>
            <a:r>
              <a:rPr lang="ru-RU" sz="16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загальний</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прояв</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гнійного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запалення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зумовлений</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резорбцією</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у кров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інфікованих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продуктів</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гнійного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розпаду</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тканин з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наступною</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інтоксикацією</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організму</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Можлива</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транзиторна</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бактеріємія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Принципово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важливо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загальні</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явища</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інтоксикації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суворо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пропорційні</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інтенсивності</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місцевому</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нагноєнню</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припиняються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санації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вогнища</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a:t>
            </a:r>
          </a:p>
          <a:p>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Раневий</a:t>
            </a:r>
            <a:r>
              <a:rPr lang="ru-RU" sz="16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сепсис</a:t>
            </a:r>
            <a:r>
              <a:rPr lang="ru-RU" sz="16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на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відміну</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від</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гнійно-резорбтивної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лихоманки -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це</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загальне</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інфекційне</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захворювання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зумовлене</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генералізацією</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гноєтворної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мікрофлори</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з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місцевого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вогнища</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у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зв'язку</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зі</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зміненою</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імунологічною</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реактивністю</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до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інфекції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Важкість</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сепсису неадекватна стану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місцевого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вогнища</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Хірургічна</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санація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вогнища</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сепсисі</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обов'язкова</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хоча</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може</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вже</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не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чинити</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остаточного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впливу</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лікування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септичного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процесу</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sz="1600" dirty="0" smtClean="0">
              <a:latin typeface="Times New Roman" panose="02020603050405020304" pitchFamily="18" charset="0"/>
              <a:ea typeface="Times New Roman" panose="02020603050405020304" pitchFamily="18" charset="0"/>
              <a:cs typeface="Times New Roman" panose="02020603050405020304" pitchFamily="18" charset="0"/>
            </a:endParaRPr>
          </a:p>
          <a:p>
            <a:r>
              <a:rPr lang="ru-RU" sz="1600" b="1" i="1" dirty="0" err="1">
                <a:solidFill>
                  <a:srgbClr val="FF0000"/>
                </a:solidFill>
                <a:latin typeface="Times New Roman" panose="02020603050405020304" pitchFamily="18" charset="0"/>
                <a:cs typeface="Times New Roman" panose="02020603050405020304" pitchFamily="18" charset="0"/>
              </a:rPr>
              <a:t>Травматичне</a:t>
            </a:r>
            <a:r>
              <a:rPr lang="ru-RU" sz="1600" b="1" i="1" dirty="0">
                <a:solidFill>
                  <a:srgbClr val="FF0000"/>
                </a:solidFill>
                <a:latin typeface="Times New Roman" panose="02020603050405020304" pitchFamily="18" charset="0"/>
                <a:cs typeface="Times New Roman" panose="02020603050405020304" pitchFamily="18" charset="0"/>
              </a:rPr>
              <a:t> (</a:t>
            </a:r>
            <a:r>
              <a:rPr lang="ru-RU" sz="1600" b="1" i="1" dirty="0" err="1">
                <a:solidFill>
                  <a:srgbClr val="FF0000"/>
                </a:solidFill>
                <a:latin typeface="Times New Roman" panose="02020603050405020304" pitchFamily="18" charset="0"/>
                <a:cs typeface="Times New Roman" panose="02020603050405020304" pitchFamily="18" charset="0"/>
              </a:rPr>
              <a:t>раневе</a:t>
            </a:r>
            <a:r>
              <a:rPr lang="ru-RU" sz="1600" b="1" i="1" dirty="0">
                <a:solidFill>
                  <a:srgbClr val="FF0000"/>
                </a:solidFill>
                <a:latin typeface="Times New Roman" panose="02020603050405020304" pitchFamily="18" charset="0"/>
                <a:cs typeface="Times New Roman" panose="02020603050405020304" pitchFamily="18" charset="0"/>
              </a:rPr>
              <a:t>, </a:t>
            </a:r>
            <a:r>
              <a:rPr lang="ru-RU" sz="1600" b="1" i="1" dirty="0" err="1">
                <a:solidFill>
                  <a:srgbClr val="FF0000"/>
                </a:solidFill>
                <a:latin typeface="Times New Roman" panose="02020603050405020304" pitchFamily="18" charset="0"/>
                <a:cs typeface="Times New Roman" panose="02020603050405020304" pitchFamily="18" charset="0"/>
              </a:rPr>
              <a:t>опікове</a:t>
            </a:r>
            <a:r>
              <a:rPr lang="ru-RU" sz="1600" b="1" i="1" dirty="0">
                <a:solidFill>
                  <a:srgbClr val="FF0000"/>
                </a:solidFill>
                <a:latin typeface="Times New Roman" panose="02020603050405020304" pitchFamily="18" charset="0"/>
                <a:cs typeface="Times New Roman" panose="02020603050405020304" pitchFamily="18" charset="0"/>
              </a:rPr>
              <a:t>) </a:t>
            </a:r>
            <a:r>
              <a:rPr lang="ru-RU" sz="1600" b="1" i="1" dirty="0" err="1">
                <a:solidFill>
                  <a:srgbClr val="FF0000"/>
                </a:solidFill>
                <a:latin typeface="Times New Roman" panose="02020603050405020304" pitchFamily="18" charset="0"/>
                <a:cs typeface="Times New Roman" panose="02020603050405020304" pitchFamily="18" charset="0"/>
              </a:rPr>
              <a:t>виснаження</a:t>
            </a:r>
            <a:r>
              <a:rPr lang="ru-RU" sz="1600" dirty="0">
                <a:solidFill>
                  <a:srgbClr val="FF0000"/>
                </a:solidFill>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це</a:t>
            </a:r>
            <a:r>
              <a:rPr lang="ru-RU" sz="1600" dirty="0">
                <a:latin typeface="Times New Roman" panose="02020603050405020304" pitchFamily="18" charset="0"/>
                <a:cs typeface="Times New Roman" panose="02020603050405020304" pitchFamily="18" charset="0"/>
              </a:rPr>
              <a:t> результат </a:t>
            </a:r>
            <a:r>
              <a:rPr lang="ru-RU" sz="1600" dirty="0" err="1">
                <a:latin typeface="Times New Roman" panose="02020603050405020304" pitchFamily="18" charset="0"/>
                <a:cs typeface="Times New Roman" panose="02020603050405020304" pitchFamily="18" charset="0"/>
              </a:rPr>
              <a:t>довготривалої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гнійно-резорбтивної</a:t>
            </a:r>
            <a:r>
              <a:rPr lang="ru-RU" sz="1600" dirty="0">
                <a:latin typeface="Times New Roman" panose="02020603050405020304" pitchFamily="18" charset="0"/>
                <a:cs typeface="Times New Roman" panose="02020603050405020304" pitchFamily="18" charset="0"/>
              </a:rPr>
              <a:t> лихоманки </a:t>
            </a:r>
            <a:r>
              <a:rPr lang="ru-RU" sz="1600" dirty="0" err="1">
                <a:latin typeface="Times New Roman" panose="02020603050405020304" pitchFamily="18" charset="0"/>
                <a:cs typeface="Times New Roman" panose="02020603050405020304" pitchFamily="18" charset="0"/>
              </a:rPr>
              <a:t>або</a:t>
            </a:r>
            <a:r>
              <a:rPr lang="ru-RU" sz="1600" dirty="0">
                <a:latin typeface="Times New Roman" panose="02020603050405020304" pitchFamily="18" charset="0"/>
                <a:cs typeface="Times New Roman" panose="02020603050405020304" pitchFamily="18" charset="0"/>
              </a:rPr>
              <a:t> сепсису, </a:t>
            </a:r>
            <a:r>
              <a:rPr lang="ru-RU" sz="1600" dirty="0" err="1">
                <a:latin typeface="Times New Roman" panose="02020603050405020304" pitchFamily="18" charset="0"/>
                <a:cs typeface="Times New Roman" panose="02020603050405020304" pitchFamily="18" charset="0"/>
              </a:rPr>
              <a:t>що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призводить</a:t>
            </a:r>
            <a:r>
              <a:rPr lang="ru-RU" sz="1600" dirty="0">
                <a:latin typeface="Times New Roman" panose="02020603050405020304" pitchFamily="18" charset="0"/>
                <a:cs typeface="Times New Roman" panose="02020603050405020304" pitchFamily="18" charset="0"/>
              </a:rPr>
              <a:t> до </a:t>
            </a:r>
            <a:r>
              <a:rPr lang="ru-RU" sz="1600" dirty="0" err="1">
                <a:latin typeface="Times New Roman" panose="02020603050405020304" pitchFamily="18" charset="0"/>
                <a:cs typeface="Times New Roman" panose="02020603050405020304" pitchFamily="18" charset="0"/>
              </a:rPr>
              <a:t>зниження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опірності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трофічних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розладів</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атрофії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паренхіматозних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органів</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різкого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розладу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обмінних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процесів</a:t>
            </a:r>
            <a:r>
              <a:rPr lang="ru-RU" sz="1600" dirty="0">
                <a:latin typeface="Times New Roman" panose="02020603050405020304" pitchFamily="18" charset="0"/>
                <a:cs typeface="Times New Roman" panose="02020603050405020304" pitchFamily="18" charset="0"/>
              </a:rPr>
              <a:t>. В </a:t>
            </a:r>
            <a:r>
              <a:rPr lang="ru-RU" sz="1600" dirty="0" err="1">
                <a:latin typeface="Times New Roman" panose="02020603050405020304" pitchFamily="18" charset="0"/>
                <a:cs typeface="Times New Roman" panose="02020603050405020304" pitchFamily="18" charset="0"/>
              </a:rPr>
              <a:t>основі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виснаження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лежить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глибокий</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білковий</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дефіцит</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внаслідок</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генералізованого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розпаду</a:t>
            </a:r>
            <a:r>
              <a:rPr lang="ru-RU" sz="1600" dirty="0">
                <a:latin typeface="Times New Roman" panose="02020603050405020304" pitchFamily="18" charset="0"/>
                <a:cs typeface="Times New Roman" panose="02020603050405020304" pitchFamily="18" charset="0"/>
              </a:rPr>
              <a:t> тканин, </a:t>
            </a:r>
            <a:r>
              <a:rPr lang="ru-RU" sz="1600" dirty="0" err="1">
                <a:latin typeface="Times New Roman" panose="02020603050405020304" pitchFamily="18" charset="0"/>
                <a:cs typeface="Times New Roman" panose="02020603050405020304" pitchFamily="18" charset="0"/>
              </a:rPr>
              <a:t>постійної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втрати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білків</a:t>
            </a:r>
            <a:r>
              <a:rPr lang="ru-RU" sz="1600" dirty="0">
                <a:latin typeface="Times New Roman" panose="02020603050405020304" pitchFamily="18" charset="0"/>
                <a:cs typeface="Times New Roman" panose="02020603050405020304" pitchFamily="18" charset="0"/>
              </a:rPr>
              <a:t> через </a:t>
            </a:r>
            <a:r>
              <a:rPr lang="ru-RU" sz="1600" dirty="0" err="1">
                <a:latin typeface="Times New Roman" panose="02020603050405020304" pitchFamily="18" charset="0"/>
                <a:cs typeface="Times New Roman" panose="02020603050405020304" pitchFamily="18" charset="0"/>
              </a:rPr>
              <a:t>раневу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поверхню</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недостатнього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надходження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їх</a:t>
            </a:r>
            <a:r>
              <a:rPr lang="ru-RU" sz="1600" dirty="0">
                <a:latin typeface="Times New Roman" panose="02020603050405020304" pitchFamily="18" charset="0"/>
                <a:cs typeface="Times New Roman" panose="02020603050405020304" pitchFamily="18" charset="0"/>
              </a:rPr>
              <a:t> з </a:t>
            </a:r>
            <a:r>
              <a:rPr lang="ru-RU" sz="1600" dirty="0" err="1">
                <a:latin typeface="Times New Roman" panose="02020603050405020304" pitchFamily="18" charset="0"/>
                <a:cs typeface="Times New Roman" panose="02020603050405020304" pitchFamily="18" charset="0"/>
              </a:rPr>
              <a:t>їжею</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розлади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травлення</a:t>
            </a:r>
            <a:r>
              <a:rPr lang="ru-RU" sz="1600" dirty="0">
                <a:latin typeface="Times New Roman" panose="02020603050405020304" pitchFamily="18" charset="0"/>
                <a:cs typeface="Times New Roman" panose="02020603050405020304" pitchFamily="18" charset="0"/>
              </a:rPr>
              <a:t> й </a:t>
            </a:r>
            <a:r>
              <a:rPr lang="ru-RU" sz="1600" dirty="0" err="1">
                <a:latin typeface="Times New Roman" panose="02020603050405020304" pitchFamily="18" charset="0"/>
                <a:cs typeface="Times New Roman" panose="02020603050405020304" pitchFamily="18" charset="0"/>
              </a:rPr>
              <a:t>всмоктування</a:t>
            </a:r>
            <a:r>
              <a:rPr lang="ru-RU" sz="1600" dirty="0">
                <a:latin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cs typeface="Times New Roman" panose="02020603050405020304" pitchFamily="18" charset="0"/>
            </a:endParaRPr>
          </a:p>
          <a:p>
            <a:endParaRPr lang="uk-UA" dirty="0"/>
          </a:p>
        </p:txBody>
      </p:sp>
    </p:spTree>
    <p:extLst>
      <p:ext uri="{BB962C8B-B14F-4D97-AF65-F5344CB8AC3E}">
        <p14:creationId xmlns:p14="http://schemas.microsoft.com/office/powerpoint/2010/main" xmlns="" val="29937129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60947" y="93903"/>
            <a:ext cx="9733548" cy="6463308"/>
          </a:xfrm>
          <a:prstGeom prst="rect">
            <a:avLst/>
          </a:prstGeom>
          <a:solidFill>
            <a:schemeClr val="accent2">
              <a:lumMod val="60000"/>
              <a:lumOff val="40000"/>
            </a:schemeClr>
          </a:solidFill>
        </p:spPr>
        <p:txBody>
          <a:bodyPr wrap="square">
            <a:spAutoFit/>
          </a:bodyPr>
          <a:lstStyle/>
          <a:p>
            <a:pPr>
              <a:spcAft>
                <a:spcPts val="0"/>
              </a:spcAft>
            </a:pPr>
            <a:r>
              <a:rPr lang="uk-UA" b="1" dirty="0" smtClean="0">
                <a:solidFill>
                  <a:srgbClr val="FF0000"/>
                </a:solidFill>
              </a:rPr>
              <a:t>2.Захворювання </a:t>
            </a:r>
            <a:r>
              <a:rPr lang="uk-UA" b="1" dirty="0">
                <a:solidFill>
                  <a:srgbClr val="FF0000"/>
                </a:solidFill>
              </a:rPr>
              <a:t>внутрішніх органів при бойовій хірургічній травмі.</a:t>
            </a:r>
            <a:r>
              <a:rPr lang="uk-UA" b="1" dirty="0"/>
              <a:t/>
            </a:r>
            <a:br>
              <a:rPr lang="uk-UA" b="1" dirty="0"/>
            </a:br>
            <a:r>
              <a:rPr lang="ru-RU" b="1" i="1"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Захворювання</a:t>
            </a:r>
            <a:r>
              <a:rPr lang="ru-RU" b="1" i="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серцево-судинної</a:t>
            </a:r>
            <a:r>
              <a:rPr lang="ru-RU"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системи</a:t>
            </a:r>
            <a:r>
              <a:rPr lang="uk-UA"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Захворювання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серцево-судинної</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системи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спостерігаються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нерідко</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причому</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як в </a:t>
            </a:r>
            <a:r>
              <a:rPr lang="ru-RU"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ранні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так і </a:t>
            </a:r>
            <a:r>
              <a:rPr lang="ru-RU"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 </a:t>
            </a:r>
            <a:r>
              <a:rPr lang="ru-RU"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пізні</a:t>
            </a:r>
            <a:r>
              <a:rPr lang="ru-RU"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після</a:t>
            </a:r>
            <a:r>
              <a:rPr lang="ru-RU"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поранення</a:t>
            </a:r>
            <a:r>
              <a:rPr lang="ru-RU"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терміни</a:t>
            </a:r>
            <a:r>
              <a:rPr lang="ru-RU"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i="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r>
              <a:rPr lang="ru-RU" i="1" dirty="0" err="1"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Ранніми</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зазвичай</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є </a:t>
            </a:r>
            <a:r>
              <a:rPr lang="ru-RU"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функціональні</a:t>
            </a:r>
            <a:r>
              <a:rPr lang="ru-RU"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порушення</a:t>
            </a:r>
            <a:r>
              <a:rPr lang="ru-RU"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діяльності</a:t>
            </a:r>
            <a:r>
              <a:rPr lang="ru-RU"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системи</a:t>
            </a:r>
            <a:r>
              <a:rPr lang="ru-RU"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кровообігу</a:t>
            </a:r>
            <a:r>
              <a:rPr lang="ru-RU" i="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p>
          <a:p>
            <a:r>
              <a:rPr lang="ru-RU" i="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У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більш</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пізні</a:t>
            </a:r>
            <a:r>
              <a:rPr lang="ru-RU"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періоди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випадках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приєднання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ранової</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інфекції</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спостерігається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розвиток</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запальних</a:t>
            </a:r>
            <a:r>
              <a:rPr lang="ru-RU"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процесів</a:t>
            </a:r>
            <a:r>
              <a:rPr lang="ru-RU"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у </a:t>
            </a:r>
            <a:r>
              <a:rPr lang="ru-RU"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серці</a:t>
            </a:r>
            <a:r>
              <a:rPr lang="ru-RU"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та </a:t>
            </a:r>
            <a:r>
              <a:rPr lang="ru-RU"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судинах</a:t>
            </a:r>
            <a:r>
              <a:rPr lang="ru-RU"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br>
              <a:rPr lang="ru-RU"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br>
            <a:r>
              <a:rPr lang="ru-RU"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Ангіодістонія</a:t>
            </a:r>
            <a:r>
              <a:rPr lang="ru-RU"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дистрофії</a:t>
            </a:r>
            <a:r>
              <a:rPr lang="ru-RU"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міокарда</a:t>
            </a:r>
            <a:r>
              <a:rPr lang="ru-RU"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Уже в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перші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хвилини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години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бойової</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травми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більшості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можна</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спостерігати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певні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зміни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функції</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циркуляторного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апарату</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Негайно</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поранення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з'являються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загальна</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слабкість</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почастішання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пульсу,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іноді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задишка</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біль</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ділянці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серця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зниження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артеріального</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тиску</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іноді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ціаноз</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важкопоранених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нерідко</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настає</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колапс</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шок.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Ці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явища</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в основному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мають</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рефлекторний</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генез і при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наданні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відповідної</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допомоги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значної</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частини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швидко</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зникають</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Однак</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окремих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груп</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функції</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циркуляторного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апарату</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виявляються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більш</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глибокими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приймають</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затяжний</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характер.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Це</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особливо часто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спостерігається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пораненні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головного та спинного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мозку</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грудної</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клітки</a:t>
            </a:r>
            <a:endPar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У </a:t>
            </a:r>
            <a:r>
              <a:rPr lang="ru-RU" dirty="0" err="1">
                <a:latin typeface="Times New Roman" panose="02020603050405020304" pitchFamily="18" charset="0"/>
                <a:cs typeface="Times New Roman" panose="02020603050405020304" pitchFamily="18" charset="0"/>
              </a:rPr>
              <a:t>поранених</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грудну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клітку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зміни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серцево-судинної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системи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зазвичай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розвиваються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дуже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швидко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після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поранення</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виражаються</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порушенні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функції</a:t>
            </a:r>
            <a:r>
              <a:rPr lang="ru-RU" dirty="0">
                <a:latin typeface="Times New Roman" panose="02020603050405020304" pitchFamily="18" charset="0"/>
                <a:cs typeface="Times New Roman" panose="02020603050405020304" pitchFamily="18" charset="0"/>
              </a:rPr>
              <a:t> як </a:t>
            </a:r>
            <a:r>
              <a:rPr lang="ru-RU" dirty="0" err="1">
                <a:latin typeface="Times New Roman" panose="02020603050405020304" pitchFamily="18" charset="0"/>
                <a:cs typeface="Times New Roman" panose="02020603050405020304" pitchFamily="18" charset="0"/>
              </a:rPr>
              <a:t>міокарда</a:t>
            </a:r>
            <a:r>
              <a:rPr lang="ru-RU" dirty="0">
                <a:latin typeface="Times New Roman" panose="02020603050405020304" pitchFamily="18" charset="0"/>
                <a:cs typeface="Times New Roman" panose="02020603050405020304" pitchFamily="18" charset="0"/>
              </a:rPr>
              <a:t>, так і </a:t>
            </a:r>
            <a:r>
              <a:rPr lang="ru-RU" dirty="0" err="1">
                <a:latin typeface="Times New Roman" panose="02020603050405020304" pitchFamily="18" charset="0"/>
                <a:cs typeface="Times New Roman" panose="02020603050405020304" pitchFamily="18" charset="0"/>
              </a:rPr>
              <a:t>судинної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системи</a:t>
            </a:r>
            <a:r>
              <a:rPr lang="ru-RU" dirty="0">
                <a:latin typeface="Times New Roman" panose="02020603050405020304" pitchFamily="18" charset="0"/>
                <a:cs typeface="Times New Roman" panose="02020603050405020304" pitchFamily="18" charset="0"/>
              </a:rPr>
              <a:t>. Уже </a:t>
            </a:r>
            <a:r>
              <a:rPr lang="ru-RU" dirty="0" err="1">
                <a:latin typeface="Times New Roman" panose="02020603050405020304" pitchFamily="18" charset="0"/>
                <a:cs typeface="Times New Roman" panose="02020603050405020304" pitchFamily="18" charset="0"/>
              </a:rPr>
              <a:t>незабаром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після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поранення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з'являються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задишка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серцебиття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іноді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біль</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ділянці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серця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загальна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слабкість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Задишка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посилюється</a:t>
            </a:r>
            <a:r>
              <a:rPr lang="ru-RU" dirty="0">
                <a:latin typeface="Times New Roman" panose="02020603050405020304" pitchFamily="18" charset="0"/>
                <a:cs typeface="Times New Roman" panose="02020603050405020304" pitchFamily="18" charset="0"/>
              </a:rPr>
              <a:t> при </a:t>
            </a:r>
            <a:r>
              <a:rPr lang="ru-RU" dirty="0" err="1">
                <a:latin typeface="Times New Roman" panose="02020603050405020304" pitchFamily="18" charset="0"/>
                <a:cs typeface="Times New Roman" panose="02020603050405020304" pitchFamily="18" charset="0"/>
              </a:rPr>
              <a:t>найменших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рухах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пораненого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який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зазвичай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приймає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вимушене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положення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Дихання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поверхневе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часте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відзначається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ціаноз</a:t>
            </a:r>
            <a:r>
              <a:rPr lang="ru-RU" dirty="0">
                <a:latin typeface="Times New Roman" panose="02020603050405020304" pitchFamily="18" charset="0"/>
                <a:cs typeface="Times New Roman" panose="02020603050405020304" pitchFamily="18" charset="0"/>
              </a:rPr>
              <a:t> губ, </a:t>
            </a:r>
            <a:r>
              <a:rPr lang="ru-RU" dirty="0" err="1">
                <a:latin typeface="Times New Roman" panose="02020603050405020304" pitchFamily="18" charset="0"/>
                <a:cs typeface="Times New Roman" panose="02020603050405020304" pitchFamily="18" charset="0"/>
              </a:rPr>
              <a:t>обличчя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шийні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вени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набухають</a:t>
            </a:r>
            <a:r>
              <a:rPr lang="ru-RU" dirty="0">
                <a:latin typeface="Times New Roman" panose="02020603050405020304" pitchFamily="18" charset="0"/>
                <a:cs typeface="Times New Roman" panose="02020603050405020304" pitchFamily="18" charset="0"/>
              </a:rPr>
              <a:t>, пульс </a:t>
            </a:r>
            <a:r>
              <a:rPr lang="ru-RU" dirty="0" err="1">
                <a:latin typeface="Times New Roman" panose="02020603050405020304" pitchFamily="18" charset="0"/>
                <a:cs typeface="Times New Roman" panose="02020603050405020304" pitchFamily="18" charset="0"/>
              </a:rPr>
              <a:t>різко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прискорений</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нерідко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аритмічний</a:t>
            </a:r>
            <a:r>
              <a:rPr lang="ru-RU" dirty="0">
                <a:latin typeface="Times New Roman" panose="02020603050405020304" pitchFamily="18" charset="0"/>
                <a:cs typeface="Times New Roman" panose="02020603050405020304" pitchFamily="18" charset="0"/>
              </a:rPr>
              <a:t>.</a:t>
            </a:r>
            <a:r>
              <a:rPr lang="ru-RU" dirty="0"/>
              <a:t/>
            </a:r>
            <a:br>
              <a:rPr lang="ru-RU" dirty="0"/>
            </a:br>
            <a:endParaRPr lang="uk-UA" dirty="0"/>
          </a:p>
        </p:txBody>
      </p:sp>
    </p:spTree>
    <p:extLst>
      <p:ext uri="{BB962C8B-B14F-4D97-AF65-F5344CB8AC3E}">
        <p14:creationId xmlns:p14="http://schemas.microsoft.com/office/powerpoint/2010/main" xmlns="" val="12546973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29390" y="228599"/>
            <a:ext cx="8698831" cy="6463308"/>
          </a:xfrm>
          <a:prstGeom prst="rect">
            <a:avLst/>
          </a:prstGeom>
          <a:solidFill>
            <a:schemeClr val="accent2">
              <a:lumMod val="60000"/>
              <a:lumOff val="40000"/>
            </a:schemeClr>
          </a:solidFill>
        </p:spPr>
        <p:txBody>
          <a:bodyPr wrap="square">
            <a:spAutoFit/>
          </a:bodyPr>
          <a:lstStyle/>
          <a:p>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Спостереження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останніх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десятиліть</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показали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можливість</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появи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екстрасистол</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мерехтіння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передсердь</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часткового</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повного</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блоку,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брадикардії</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внаслідок</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струсу</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серця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закритій</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травмі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грудної</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клітки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різноманітні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аритмії</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були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отримані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і в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експериментах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тваринах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Відмічені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ритму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серця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які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пояснюються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крововиливами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міокард</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вогнищевими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некрозами,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дистрофією</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міокарда</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іншими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зазначеними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вище</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факторами</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r>
              <a:rPr lang="ru-RU" dirty="0">
                <a:latin typeface="Times New Roman" panose="02020603050405020304" pitchFamily="18" charset="0"/>
                <a:cs typeface="Times New Roman" panose="02020603050405020304" pitchFamily="18" charset="0"/>
              </a:rPr>
              <a:t>При </a:t>
            </a:r>
            <a:r>
              <a:rPr lang="ru-RU" dirty="0" err="1">
                <a:latin typeface="Times New Roman" panose="02020603050405020304" pitchFamily="18" charset="0"/>
                <a:cs typeface="Times New Roman" panose="02020603050405020304" pitchFamily="18" charset="0"/>
              </a:rPr>
              <a:t>пораненнях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ускладнених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інфекційно-токсичними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процесами</a:t>
            </a:r>
            <a:r>
              <a:rPr lang="ru-RU" dirty="0">
                <a:latin typeface="Times New Roman" panose="02020603050405020304" pitchFamily="18" charset="0"/>
                <a:cs typeface="Times New Roman" panose="02020603050405020304" pitchFamily="18" charset="0"/>
              </a:rPr>
              <a:t> (сепсис, </a:t>
            </a:r>
            <a:r>
              <a:rPr lang="ru-RU" dirty="0" err="1">
                <a:latin typeface="Times New Roman" panose="02020603050405020304" pitchFamily="18" charset="0"/>
                <a:cs typeface="Times New Roman" panose="02020603050405020304" pitchFamily="18" charset="0"/>
              </a:rPr>
              <a:t>анаеробна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інфекція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зміни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серцево-судинної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системи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спостерігаються</a:t>
            </a:r>
            <a:r>
              <a:rPr lang="ru-RU" dirty="0">
                <a:latin typeface="Times New Roman" panose="02020603050405020304" pitchFamily="18" charset="0"/>
                <a:cs typeface="Times New Roman" panose="02020603050405020304" pitchFamily="18" charset="0"/>
              </a:rPr>
              <a:t> особливо часто. </a:t>
            </a:r>
            <a:r>
              <a:rPr lang="ru-RU" dirty="0" err="1">
                <a:latin typeface="Times New Roman" panose="02020603050405020304" pitchFamily="18" charset="0"/>
                <a:cs typeface="Times New Roman" panose="02020603050405020304" pitchFamily="18" charset="0"/>
              </a:rPr>
              <a:t>Найбільш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ранніми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загальними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проявами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цих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ускладнень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слід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вважати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погіршення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самопочуття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тахікардію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підвищення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температури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збільшення</a:t>
            </a:r>
            <a:r>
              <a:rPr lang="ru-RU" dirty="0">
                <a:latin typeface="Times New Roman" panose="02020603050405020304" pitchFamily="18" charset="0"/>
                <a:cs typeface="Times New Roman" panose="02020603050405020304" pitchFamily="18" charset="0"/>
              </a:rPr>
              <a:t> числа </a:t>
            </a:r>
            <a:r>
              <a:rPr lang="ru-RU" dirty="0" err="1">
                <a:latin typeface="Times New Roman" panose="02020603050405020304" pitchFamily="18" charset="0"/>
                <a:cs typeface="Times New Roman" panose="02020603050405020304" pitchFamily="18" charset="0"/>
              </a:rPr>
              <a:t>лейкоцитів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підвищення</a:t>
            </a:r>
            <a:r>
              <a:rPr lang="ru-RU" dirty="0">
                <a:latin typeface="Times New Roman" panose="02020603050405020304" pitchFamily="18" charset="0"/>
                <a:cs typeface="Times New Roman" panose="02020603050405020304" pitchFamily="18" charset="0"/>
              </a:rPr>
              <a:t> ШОЕ та </a:t>
            </a:r>
            <a:r>
              <a:rPr lang="ru-RU" dirty="0" err="1">
                <a:latin typeface="Times New Roman" panose="02020603050405020304" pitchFamily="18" charset="0"/>
                <a:cs typeface="Times New Roman" panose="02020603050405020304" pitchFamily="18" charset="0"/>
              </a:rPr>
              <a:t>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Клінічні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спостереження</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електрокардіографічні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дані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свідчили</a:t>
            </a:r>
            <a:r>
              <a:rPr lang="ru-RU" dirty="0">
                <a:latin typeface="Times New Roman" panose="02020603050405020304" pitchFamily="18" charset="0"/>
                <a:cs typeface="Times New Roman" panose="02020603050405020304" pitchFamily="18" charset="0"/>
              </a:rPr>
              <a:t> про те,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при </a:t>
            </a:r>
            <a:r>
              <a:rPr lang="ru-RU" dirty="0" err="1">
                <a:latin typeface="Times New Roman" panose="02020603050405020304" pitchFamily="18" charset="0"/>
                <a:cs typeface="Times New Roman" panose="02020603050405020304" pitchFamily="18" charset="0"/>
              </a:rPr>
              <a:t>раньовій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інфекції</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значному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відсотку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випадків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спостерігалися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явища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дистрофії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міокарда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Проте</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ряді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випадків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розвивалися</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запальні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процеси</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вигляді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міокардиту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ендокардиту</a:t>
            </a:r>
            <a:r>
              <a:rPr lang="ru-RU" dirty="0">
                <a:latin typeface="Times New Roman" panose="02020603050405020304" pitchFamily="18" charset="0"/>
                <a:cs typeface="Times New Roman" panose="02020603050405020304" pitchFamily="18" charset="0"/>
              </a:rPr>
              <a:t>, перикардиту і </a:t>
            </a:r>
            <a:r>
              <a:rPr lang="ru-RU" dirty="0" err="1">
                <a:latin typeface="Times New Roman" panose="02020603050405020304" pitchFamily="18" charset="0"/>
                <a:cs typeface="Times New Roman" panose="02020603050405020304" pitchFamily="18" charset="0"/>
              </a:rPr>
              <a:t>навіть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панкардиту</a:t>
            </a:r>
            <a:r>
              <a:rPr lang="ru-RU" dirty="0" smtClean="0">
                <a:latin typeface="Times New Roman" panose="02020603050405020304" pitchFamily="18" charset="0"/>
                <a:cs typeface="Times New Roman" panose="02020603050405020304" pitchFamily="18" charset="0"/>
              </a:rPr>
              <a:t>.</a:t>
            </a:r>
          </a:p>
          <a:p>
            <a:r>
              <a:rPr lang="ru-RU" dirty="0" err="1">
                <a:latin typeface="Times New Roman" panose="02020603050405020304" pitchFamily="18" charset="0"/>
                <a:cs typeface="Times New Roman" panose="02020603050405020304" pitchFamily="18" charset="0"/>
              </a:rPr>
              <a:t>Симптоматологія</a:t>
            </a:r>
            <a:r>
              <a:rPr lang="ru-RU" dirty="0">
                <a:latin typeface="Times New Roman" panose="02020603050405020304" pitchFamily="18" charset="0"/>
                <a:cs typeface="Times New Roman" panose="02020603050405020304" pitchFamily="18" charset="0"/>
              </a:rPr>
              <a:t> перикардиту у </a:t>
            </a:r>
            <a:r>
              <a:rPr lang="ru-RU" dirty="0" err="1">
                <a:latin typeface="Times New Roman" panose="02020603050405020304" pitchFamily="18" charset="0"/>
                <a:cs typeface="Times New Roman" panose="02020603050405020304" pitchFamily="18" charset="0"/>
              </a:rPr>
              <a:t>поранених</a:t>
            </a:r>
            <a:r>
              <a:rPr lang="ru-RU" dirty="0">
                <a:latin typeface="Times New Roman" panose="02020603050405020304" pitchFamily="18" charset="0"/>
                <a:cs typeface="Times New Roman" panose="02020603050405020304" pitchFamily="18" charset="0"/>
              </a:rPr>
              <a:t> мало </a:t>
            </a:r>
            <a:r>
              <a:rPr lang="ru-RU" dirty="0" err="1">
                <a:latin typeface="Times New Roman" panose="02020603050405020304" pitchFamily="18" charset="0"/>
                <a:cs typeface="Times New Roman" panose="02020603050405020304" pitchFamily="18" charset="0"/>
              </a:rPr>
              <a:t>чим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відрізняється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клінічної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картини</a:t>
            </a:r>
            <a:r>
              <a:rPr lang="ru-RU" dirty="0">
                <a:latin typeface="Times New Roman" panose="02020603050405020304" pitchFamily="18" charset="0"/>
                <a:cs typeface="Times New Roman" panose="02020603050405020304" pitchFamily="18" charset="0"/>
              </a:rPr>
              <a:t> перикардиту, </a:t>
            </a:r>
            <a:r>
              <a:rPr lang="ru-RU" dirty="0" err="1">
                <a:latin typeface="Times New Roman" panose="02020603050405020304" pitchFamily="18" charset="0"/>
                <a:cs typeface="Times New Roman" panose="02020603050405020304" pitchFamily="18" charset="0"/>
              </a:rPr>
              <a:t>наявного</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мирний</a:t>
            </a:r>
            <a:r>
              <a:rPr lang="ru-RU" dirty="0">
                <a:latin typeface="Times New Roman" panose="02020603050405020304" pitchFamily="18" charset="0"/>
                <a:cs typeface="Times New Roman" panose="02020603050405020304" pitchFamily="18" charset="0"/>
              </a:rPr>
              <a:t> час. </a:t>
            </a:r>
            <a:r>
              <a:rPr lang="ru-RU" dirty="0" err="1">
                <a:latin typeface="Times New Roman" panose="02020603050405020304" pitchFamily="18" charset="0"/>
                <a:cs typeface="Times New Roman" panose="02020603050405020304" pitchFamily="18" charset="0"/>
              </a:rPr>
              <a:t>Слід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тільки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мати</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увазі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запальний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процес</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перикарді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розвивається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тлі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інфікованого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поранення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іноді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ускладненого</a:t>
            </a:r>
            <a:r>
              <a:rPr lang="ru-RU" dirty="0">
                <a:latin typeface="Times New Roman" panose="02020603050405020304" pitchFamily="18" charset="0"/>
                <a:cs typeface="Times New Roman" panose="02020603050405020304" pitchFamily="18" charset="0"/>
              </a:rPr>
              <a:t> сепсисом. </a:t>
            </a:r>
            <a:r>
              <a:rPr lang="ru-RU" dirty="0" err="1">
                <a:latin typeface="Times New Roman" panose="02020603050405020304" pitchFamily="18" charset="0"/>
                <a:cs typeface="Times New Roman" panose="02020603050405020304" pitchFamily="18" charset="0"/>
              </a:rPr>
              <a:t>Ця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остання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обставина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трохи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змінює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клінічну</a:t>
            </a:r>
            <a:r>
              <a:rPr lang="ru-RU" dirty="0">
                <a:latin typeface="Times New Roman" panose="02020603050405020304" pitchFamily="18" charset="0"/>
                <a:cs typeface="Times New Roman" panose="02020603050405020304" pitchFamily="18" charset="0"/>
              </a:rPr>
              <a:t> симптоматику і, </a:t>
            </a:r>
            <a:r>
              <a:rPr lang="ru-RU" dirty="0" err="1">
                <a:latin typeface="Times New Roman" panose="02020603050405020304" pitchFamily="18" charset="0"/>
                <a:cs typeface="Times New Roman" panose="02020603050405020304" pitchFamily="18" charset="0"/>
              </a:rPr>
              <a:t>звичайно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ускладнює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діагностику</a:t>
            </a:r>
            <a:r>
              <a:rPr lang="ru-RU" dirty="0">
                <a:latin typeface="Times New Roman" panose="02020603050405020304" pitchFamily="18" charset="0"/>
                <a:cs typeface="Times New Roman" panose="02020603050405020304" pitchFamily="18" charset="0"/>
              </a:rPr>
              <a:t>.</a:t>
            </a:r>
            <a:br>
              <a:rPr lang="ru-RU" dirty="0">
                <a:latin typeface="Times New Roman" panose="02020603050405020304" pitchFamily="18" charset="0"/>
                <a:cs typeface="Times New Roman" panose="02020603050405020304" pitchFamily="18" charset="0"/>
              </a:rPr>
            </a:br>
            <a:r>
              <a:rPr lang="ru-RU" dirty="0" err="1">
                <a:latin typeface="Times New Roman" panose="02020603050405020304" pitchFamily="18" charset="0"/>
                <a:cs typeface="Times New Roman" panose="02020603050405020304" pitchFamily="18" charset="0"/>
              </a:rPr>
              <a:t>Перебіг</a:t>
            </a:r>
            <a:r>
              <a:rPr lang="ru-RU" dirty="0">
                <a:latin typeface="Times New Roman" panose="02020603050405020304" pitchFamily="18" charset="0"/>
                <a:cs typeface="Times New Roman" panose="02020603050405020304" pitchFamily="18" charset="0"/>
              </a:rPr>
              <a:t> перикардиту у </a:t>
            </a:r>
            <a:r>
              <a:rPr lang="ru-RU" dirty="0" err="1">
                <a:latin typeface="Times New Roman" panose="02020603050405020304" pitchFamily="18" charset="0"/>
                <a:cs typeface="Times New Roman" panose="02020603050405020304" pitchFamily="18" charset="0"/>
              </a:rPr>
              <a:t>поранених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нерідко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закінчується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облітерацією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порожнини</a:t>
            </a:r>
            <a:r>
              <a:rPr lang="ru-RU" dirty="0">
                <a:latin typeface="Times New Roman" panose="02020603050405020304" pitchFamily="18" charset="0"/>
                <a:cs typeface="Times New Roman" panose="02020603050405020304" pitchFamily="18" charset="0"/>
              </a:rPr>
              <a:t> перикарда, а </a:t>
            </a:r>
            <a:r>
              <a:rPr lang="ru-RU" dirty="0" err="1">
                <a:latin typeface="Times New Roman" panose="02020603050405020304" pitchFamily="18" charset="0"/>
                <a:cs typeface="Times New Roman" panose="02020603050405020304" pitchFamily="18" charset="0"/>
              </a:rPr>
              <a:t>іноді</a:t>
            </a:r>
            <a:r>
              <a:rPr lang="ru-RU" dirty="0">
                <a:latin typeface="Times New Roman" panose="02020603050405020304" pitchFamily="18" charset="0"/>
                <a:cs typeface="Times New Roman" panose="02020603050405020304" pitchFamily="18" charset="0"/>
              </a:rPr>
              <a:t> й «</a:t>
            </a:r>
            <a:r>
              <a:rPr lang="ru-RU" dirty="0" err="1">
                <a:latin typeface="Times New Roman" panose="02020603050405020304" pitchFamily="18" charset="0"/>
                <a:cs typeface="Times New Roman" panose="02020603050405020304" pitchFamily="18" charset="0"/>
              </a:rPr>
              <a:t>панцирним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серцем</a:t>
            </a:r>
            <a:r>
              <a:rPr lang="ru-RU" dirty="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a:p>
            <a:r>
              <a:rPr lang="ru-RU" dirty="0"/>
              <a:t/>
            </a:r>
            <a:br>
              <a:rPr lang="ru-RU" dirty="0"/>
            </a:br>
            <a:endParaRPr lang="uk-UA" dirty="0"/>
          </a:p>
        </p:txBody>
      </p:sp>
    </p:spTree>
    <p:extLst>
      <p:ext uri="{BB962C8B-B14F-4D97-AF65-F5344CB8AC3E}">
        <p14:creationId xmlns:p14="http://schemas.microsoft.com/office/powerpoint/2010/main" xmlns="" val="16148833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7041" y="1033132"/>
            <a:ext cx="8843211" cy="4801314"/>
          </a:xfrm>
          <a:prstGeom prst="rect">
            <a:avLst/>
          </a:prstGeom>
          <a:solidFill>
            <a:srgbClr val="66FFFF"/>
          </a:solidFill>
        </p:spPr>
        <p:txBody>
          <a:bodyPr wrap="square">
            <a:spAutoFit/>
          </a:bodyPr>
          <a:lstStyle/>
          <a:p>
            <a:pPr>
              <a:spcAft>
                <a:spcPts val="0"/>
              </a:spcAft>
            </a:pPr>
            <a:r>
              <a:rPr lang="ru-RU" b="1" i="1" dirty="0" err="1">
                <a:solidFill>
                  <a:srgbClr val="000000"/>
                </a:solidFill>
                <a:latin typeface="Times New Roman" panose="02020603050405020304" pitchFamily="18" charset="0"/>
                <a:ea typeface="Times New Roman" panose="02020603050405020304" pitchFamily="18" charset="0"/>
              </a:rPr>
              <a:t>Хвороби</a:t>
            </a:r>
            <a:r>
              <a:rPr lang="ru-RU" b="1" i="1"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000000"/>
                </a:solidFill>
                <a:latin typeface="Times New Roman" panose="02020603050405020304" pitchFamily="18" charset="0"/>
                <a:ea typeface="Times New Roman" panose="02020603050405020304" pitchFamily="18" charset="0"/>
              </a:rPr>
              <a:t>легенів</a:t>
            </a:r>
            <a:r>
              <a:rPr lang="ru-RU" b="1" i="1" dirty="0">
                <a:solidFill>
                  <a:srgbClr val="000000"/>
                </a:solidFill>
                <a:latin typeface="Times New Roman" panose="02020603050405020304" pitchFamily="18" charset="0"/>
                <a:ea typeface="Times New Roman" panose="02020603050405020304" pitchFamily="18" charset="0"/>
              </a:rPr>
              <a:t> і </a:t>
            </a:r>
            <a:r>
              <a:rPr lang="ru-RU" b="1" i="1" dirty="0" err="1">
                <a:solidFill>
                  <a:srgbClr val="000000"/>
                </a:solidFill>
                <a:latin typeface="Times New Roman" panose="02020603050405020304" pitchFamily="18" charset="0"/>
                <a:ea typeface="Times New Roman" panose="02020603050405020304" pitchFamily="18" charset="0"/>
              </a:rPr>
              <a:t>плеври</a:t>
            </a:r>
            <a:r>
              <a:rPr lang="uk-UA" b="1" i="1"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err="1">
                <a:solidFill>
                  <a:srgbClr val="000000"/>
                </a:solidFill>
                <a:latin typeface="Times New Roman" panose="02020603050405020304" pitchFamily="18" charset="0"/>
                <a:ea typeface="Times New Roman" panose="02020603050405020304" pitchFamily="18" charset="0"/>
              </a:rPr>
              <a:t>Хвороби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легенів</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плеври</a:t>
            </a:r>
            <a:r>
              <a:rPr lang="ru-RU" dirty="0">
                <a:solidFill>
                  <a:srgbClr val="000000"/>
                </a:solidFill>
                <a:latin typeface="Times New Roman" panose="02020603050405020304" pitchFamily="18" charset="0"/>
                <a:ea typeface="Times New Roman" panose="02020603050405020304" pitchFamily="18" charset="0"/>
              </a:rPr>
              <a:t> є вельми </a:t>
            </a:r>
            <a:r>
              <a:rPr lang="ru-RU" dirty="0" err="1">
                <a:solidFill>
                  <a:srgbClr val="000000"/>
                </a:solidFill>
                <a:latin typeface="Times New Roman" panose="02020603050405020304" pitchFamily="18" charset="0"/>
                <a:ea typeface="Times New Roman" panose="02020603050405020304" pitchFamily="18" charset="0"/>
              </a:rPr>
              <a:t>частими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ускладненнями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різної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локалізації</a:t>
            </a:r>
            <a:r>
              <a:rPr lang="ru-RU" dirty="0">
                <a:solidFill>
                  <a:srgbClr val="000000"/>
                </a:solidFill>
                <a:latin typeface="Times New Roman" panose="02020603050405020304" pitchFamily="18" charset="0"/>
                <a:ea typeface="Times New Roman" panose="02020603050405020304" pitchFamily="18" charset="0"/>
              </a:rPr>
              <a:t>. Вони </a:t>
            </a:r>
            <a:r>
              <a:rPr lang="ru-RU" dirty="0" err="1">
                <a:solidFill>
                  <a:srgbClr val="000000"/>
                </a:solidFill>
                <a:latin typeface="Times New Roman" panose="02020603050405020304" pitchFamily="18" charset="0"/>
                <a:ea typeface="Times New Roman" panose="02020603050405020304" pitchFamily="18" charset="0"/>
              </a:rPr>
              <a:t>проявляються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запальним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процесом</a:t>
            </a:r>
            <a:r>
              <a:rPr lang="ru-RU" dirty="0">
                <a:solidFill>
                  <a:srgbClr val="000000"/>
                </a:solidFill>
                <a:latin typeface="Times New Roman" panose="02020603050405020304" pitchFamily="18" charset="0"/>
                <a:ea typeface="Times New Roman" panose="02020603050405020304" pitchFamily="18" charset="0"/>
              </a:rPr>
              <a:t> раневого каналу при </a:t>
            </a:r>
            <a:r>
              <a:rPr lang="ru-RU" dirty="0" err="1">
                <a:solidFill>
                  <a:srgbClr val="000000"/>
                </a:solidFill>
                <a:latin typeface="Times New Roman" panose="02020603050405020304" pitchFamily="18" charset="0"/>
                <a:ea typeface="Times New Roman" panose="02020603050405020304" pitchFamily="18" charset="0"/>
              </a:rPr>
              <a:t>проникаючих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пораненнях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грудної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клітки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пульмоніт</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крововиливами</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легені</a:t>
            </a:r>
            <a:r>
              <a:rPr lang="ru-RU" dirty="0">
                <a:solidFill>
                  <a:srgbClr val="000000"/>
                </a:solidFill>
                <a:latin typeface="Times New Roman" panose="02020603050405020304" pitchFamily="18" charset="0"/>
                <a:ea typeface="Times New Roman" panose="02020603050405020304" pitchFamily="18" charset="0"/>
              </a:rPr>
              <a:t>, ателектазами, </a:t>
            </a:r>
            <a:r>
              <a:rPr lang="ru-RU" dirty="0" err="1">
                <a:solidFill>
                  <a:srgbClr val="000000"/>
                </a:solidFill>
                <a:latin typeface="Times New Roman" panose="02020603050405020304" pitchFamily="18" charset="0"/>
                <a:ea typeface="Times New Roman" panose="02020603050405020304" pitchFamily="18" charset="0"/>
              </a:rPr>
              <a:t>пневмонією</a:t>
            </a:r>
            <a:r>
              <a:rPr lang="ru-RU" dirty="0">
                <a:solidFill>
                  <a:srgbClr val="000000"/>
                </a:solidFill>
                <a:latin typeface="Times New Roman" panose="02020603050405020304" pitchFamily="18" charset="0"/>
                <a:ea typeface="Times New Roman" panose="02020603050405020304" pitchFamily="18" charset="0"/>
              </a:rPr>
              <a:t>, пневмотораксом та плевритом і, </a:t>
            </a:r>
            <a:r>
              <a:rPr lang="ru-RU" dirty="0" err="1">
                <a:solidFill>
                  <a:srgbClr val="000000"/>
                </a:solidFill>
                <a:latin typeface="Times New Roman" panose="02020603050405020304" pitchFamily="18" charset="0"/>
                <a:ea typeface="Times New Roman" panose="02020603050405020304" pitchFamily="18" charset="0"/>
              </a:rPr>
              <a:t>нарешті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гнійними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захворюваннями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легенів</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плеври</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Крововиливи</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легені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значно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частіше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ніж</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інших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локалізаціях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спостерігаються</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пошкодженні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грудної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клітки</a:t>
            </a:r>
            <a:r>
              <a:rPr lang="ru-RU" dirty="0">
                <a:solidFill>
                  <a:srgbClr val="000000"/>
                </a:solidFill>
                <a:latin typeface="Times New Roman" panose="02020603050405020304" pitchFamily="18" charset="0"/>
                <a:ea typeface="Times New Roman" panose="02020603050405020304" pitchFamily="18" charset="0"/>
              </a:rPr>
              <a:t> і черепа. При </a:t>
            </a:r>
            <a:r>
              <a:rPr lang="ru-RU" dirty="0" err="1">
                <a:solidFill>
                  <a:srgbClr val="000000"/>
                </a:solidFill>
                <a:latin typeface="Times New Roman" panose="02020603050405020304" pitchFamily="18" charset="0"/>
                <a:ea typeface="Times New Roman" panose="02020603050405020304" pitchFamily="18" charset="0"/>
              </a:rPr>
              <a:t>пораненнях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легені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крововиливи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локалізуються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навколо</a:t>
            </a:r>
            <a:r>
              <a:rPr lang="ru-RU" dirty="0">
                <a:solidFill>
                  <a:srgbClr val="000000"/>
                </a:solidFill>
                <a:latin typeface="Times New Roman" panose="02020603050405020304" pitchFamily="18" charset="0"/>
                <a:ea typeface="Times New Roman" panose="02020603050405020304" pitchFamily="18" charset="0"/>
              </a:rPr>
              <a:t> раневого каналу,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інших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ділянках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ушкодженого</a:t>
            </a:r>
            <a:r>
              <a:rPr lang="ru-RU" dirty="0">
                <a:solidFill>
                  <a:srgbClr val="000000"/>
                </a:solidFill>
                <a:latin typeface="Times New Roman" panose="02020603050405020304" pitchFamily="18" charset="0"/>
                <a:ea typeface="Times New Roman" panose="02020603050405020304" pitchFamily="18" charset="0"/>
              </a:rPr>
              <a:t> легкого, а </a:t>
            </a:r>
            <a:r>
              <a:rPr lang="ru-RU" dirty="0" err="1">
                <a:solidFill>
                  <a:srgbClr val="000000"/>
                </a:solidFill>
                <a:latin typeface="Times New Roman" panose="02020603050405020304" pitchFamily="18" charset="0"/>
                <a:ea typeface="Times New Roman" panose="02020603050405020304" pitchFamily="18" charset="0"/>
              </a:rPr>
              <a:t>нерідко</a:t>
            </a:r>
            <a:r>
              <a:rPr lang="ru-RU" dirty="0">
                <a:solidFill>
                  <a:srgbClr val="000000"/>
                </a:solidFill>
                <a:latin typeface="Times New Roman" panose="02020603050405020304" pitchFamily="18" charset="0"/>
                <a:ea typeface="Times New Roman" panose="02020603050405020304" pitchFamily="18" charset="0"/>
              </a:rPr>
              <a:t> і в </a:t>
            </a:r>
            <a:r>
              <a:rPr lang="ru-RU" dirty="0" err="1">
                <a:solidFill>
                  <a:srgbClr val="000000"/>
                </a:solidFill>
                <a:latin typeface="Times New Roman" panose="02020603050405020304" pitchFamily="18" charset="0"/>
                <a:ea typeface="Times New Roman" panose="02020603050405020304" pitchFamily="18" charset="0"/>
              </a:rPr>
              <a:t>непошкодженому</a:t>
            </a:r>
            <a:r>
              <a:rPr lang="ru-RU" dirty="0">
                <a:solidFill>
                  <a:srgbClr val="000000"/>
                </a:solidFill>
                <a:latin typeface="Times New Roman" panose="02020603050405020304" pitchFamily="18" charset="0"/>
                <a:ea typeface="Times New Roman" panose="02020603050405020304" pitchFamily="18" charset="0"/>
              </a:rPr>
              <a:t> легкому; вони </a:t>
            </a:r>
            <a:r>
              <a:rPr lang="ru-RU" dirty="0" err="1">
                <a:solidFill>
                  <a:srgbClr val="000000"/>
                </a:solidFill>
                <a:latin typeface="Times New Roman" panose="02020603050405020304" pitchFamily="18" charset="0"/>
                <a:ea typeface="Times New Roman" panose="02020603050405020304" pitchFamily="18" charset="0"/>
              </a:rPr>
              <a:t>бувають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різноманітної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величини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іноді</a:t>
            </a:r>
            <a:r>
              <a:rPr lang="ru-RU" dirty="0">
                <a:solidFill>
                  <a:srgbClr val="000000"/>
                </a:solidFill>
                <a:latin typeface="Times New Roman" panose="02020603050405020304" pitchFamily="18" charset="0"/>
                <a:ea typeface="Times New Roman" panose="02020603050405020304" pitchFamily="18" charset="0"/>
              </a:rPr>
              <a:t> вельми </a:t>
            </a:r>
            <a:r>
              <a:rPr lang="ru-RU" dirty="0" err="1">
                <a:solidFill>
                  <a:srgbClr val="000000"/>
                </a:solidFill>
                <a:latin typeface="Times New Roman" panose="02020603050405020304" pitchFamily="18" charset="0"/>
                <a:ea typeface="Times New Roman" panose="02020603050405020304" pitchFamily="18" charset="0"/>
              </a:rPr>
              <a:t>масивні</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пошкодженнях</a:t>
            </a:r>
            <a:r>
              <a:rPr lang="ru-RU" dirty="0">
                <a:solidFill>
                  <a:srgbClr val="000000"/>
                </a:solidFill>
                <a:latin typeface="Times New Roman" panose="02020603050405020304" pitchFamily="18" charset="0"/>
                <a:ea typeface="Times New Roman" panose="02020603050405020304" pitchFamily="18" charset="0"/>
              </a:rPr>
              <a:t> черепа </a:t>
            </a:r>
            <a:r>
              <a:rPr lang="ru-RU" dirty="0" err="1">
                <a:solidFill>
                  <a:srgbClr val="000000"/>
                </a:solidFill>
                <a:latin typeface="Times New Roman" panose="02020603050405020304" pitchFamily="18" charset="0"/>
                <a:ea typeface="Times New Roman" panose="02020603050405020304" pitchFamily="18" charset="0"/>
              </a:rPr>
              <a:t>зазвичай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спостерігаються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невеликі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крововиливи</a:t>
            </a:r>
            <a:r>
              <a:rPr lang="ru-RU" dirty="0">
                <a:solidFill>
                  <a:srgbClr val="000000"/>
                </a:solidFill>
                <a:latin typeface="Times New Roman" panose="02020603050405020304" pitchFamily="18" charset="0"/>
                <a:ea typeface="Times New Roman" panose="02020603050405020304" pitchFamily="18" charset="0"/>
              </a:rPr>
              <a:t> (1-3 см в </a:t>
            </a:r>
            <a:r>
              <a:rPr lang="ru-RU" dirty="0" err="1">
                <a:solidFill>
                  <a:srgbClr val="000000"/>
                </a:solidFill>
                <a:latin typeface="Times New Roman" panose="02020603050405020304" pitchFamily="18" charset="0"/>
                <a:ea typeface="Times New Roman" panose="02020603050405020304" pitchFamily="18" charset="0"/>
              </a:rPr>
              <a:t>діаметрі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розкидані</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обох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легенях</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Поряд</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крововиливами</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легенях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виявляються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rPr>
              <a:t>ателектазовані</a:t>
            </a:r>
            <a:r>
              <a:rPr lang="ru-RU" dirty="0" smtClean="0">
                <a:solidFill>
                  <a:srgbClr val="00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і </a:t>
            </a:r>
            <a:r>
              <a:rPr lang="ru-RU" dirty="0" err="1" smtClean="0">
                <a:solidFill>
                  <a:srgbClr val="000000"/>
                </a:solidFill>
                <a:latin typeface="Times New Roman" panose="02020603050405020304" pitchFamily="18" charset="0"/>
                <a:ea typeface="Times New Roman" panose="02020603050405020304" pitchFamily="18" charset="0"/>
              </a:rPr>
              <a:t>емфізематозні</a:t>
            </a:r>
            <a:r>
              <a:rPr lang="ru-RU" dirty="0" smtClean="0">
                <a:solidFill>
                  <a:srgbClr val="000000"/>
                </a:solidFill>
                <a:latin typeface="Times New Roman" panose="02020603050405020304" pitchFamily="18" charset="0"/>
                <a:ea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rPr>
              <a:t>ділянки</a:t>
            </a:r>
            <a:r>
              <a:rPr lang="ru-RU" dirty="0" smtClean="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r>
              <a:rPr lang="ru-RU" dirty="0" err="1">
                <a:solidFill>
                  <a:srgbClr val="000000"/>
                </a:solidFill>
                <a:latin typeface="Times New Roman" panose="02020603050405020304" pitchFamily="18" charset="0"/>
                <a:ea typeface="Times New Roman" panose="02020603050405020304" pitchFamily="18" charset="0"/>
              </a:rPr>
              <a:t>Найбільш</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частими</a:t>
            </a:r>
            <a:r>
              <a:rPr lang="ru-RU" dirty="0">
                <a:solidFill>
                  <a:srgbClr val="000000"/>
                </a:solidFill>
                <a:latin typeface="Times New Roman" panose="02020603050405020304" pitchFamily="18" charset="0"/>
                <a:ea typeface="Times New Roman" panose="02020603050405020304" pitchFamily="18" charset="0"/>
              </a:rPr>
              <a:t> симптомами </a:t>
            </a:r>
            <a:r>
              <a:rPr lang="ru-RU" dirty="0" err="1">
                <a:solidFill>
                  <a:srgbClr val="000000"/>
                </a:solidFill>
                <a:latin typeface="Times New Roman" panose="02020603050405020304" pitchFamily="18" charset="0"/>
                <a:ea typeface="Times New Roman" panose="02020603050405020304" pitchFamily="18" charset="0"/>
              </a:rPr>
              <a:t>крововиливи</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легені</a:t>
            </a:r>
            <a:r>
              <a:rPr lang="ru-RU" dirty="0">
                <a:solidFill>
                  <a:srgbClr val="000000"/>
                </a:solidFill>
                <a:latin typeface="Times New Roman" panose="02020603050405020304" pitchFamily="18" charset="0"/>
                <a:ea typeface="Times New Roman" panose="02020603050405020304" pitchFamily="18" charset="0"/>
              </a:rPr>
              <a:t> є </a:t>
            </a:r>
            <a:r>
              <a:rPr lang="ru-RU" dirty="0" err="1">
                <a:solidFill>
                  <a:srgbClr val="000000"/>
                </a:solidFill>
                <a:latin typeface="Times New Roman" panose="02020603050405020304" pitchFamily="18" charset="0"/>
                <a:ea typeface="Times New Roman" panose="02020603050405020304" pitchFamily="18" charset="0"/>
              </a:rPr>
              <a:t>кровохаркання</a:t>
            </a:r>
            <a:r>
              <a:rPr lang="ru-RU" dirty="0">
                <a:solidFill>
                  <a:srgbClr val="000000"/>
                </a:solidFill>
                <a:latin typeface="Times New Roman" panose="02020603050405020304" pitchFamily="18" charset="0"/>
                <a:ea typeface="Times New Roman" panose="02020603050405020304" pitchFamily="18" charset="0"/>
              </a:rPr>
              <a:t>, кашель, </a:t>
            </a:r>
            <a:r>
              <a:rPr lang="ru-RU" dirty="0" err="1">
                <a:solidFill>
                  <a:srgbClr val="000000"/>
                </a:solidFill>
                <a:latin typeface="Times New Roman" panose="02020603050405020304" pitchFamily="18" charset="0"/>
                <a:ea typeface="Times New Roman" panose="02020603050405020304" pitchFamily="18" charset="0"/>
              </a:rPr>
              <a:t>біль</a:t>
            </a:r>
            <a:r>
              <a:rPr lang="ru-RU" dirty="0">
                <a:solidFill>
                  <a:srgbClr val="000000"/>
                </a:solidFill>
                <a:latin typeface="Times New Roman" panose="02020603050405020304" pitchFamily="18" charset="0"/>
                <a:ea typeface="Times New Roman" panose="02020603050405020304" pitchFamily="18" charset="0"/>
              </a:rPr>
              <a:t> в грудях, </a:t>
            </a:r>
            <a:r>
              <a:rPr lang="ru-RU" dirty="0" err="1">
                <a:solidFill>
                  <a:srgbClr val="000000"/>
                </a:solidFill>
                <a:latin typeface="Times New Roman" panose="02020603050405020304" pitchFamily="18" charset="0"/>
                <a:ea typeface="Times New Roman" panose="02020603050405020304" pitchFamily="18" charset="0"/>
              </a:rPr>
              <a:t>задишка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Кровохаркання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спостерігається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майже</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всіх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випадках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поранень</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легені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Кровохаркання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починається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відразу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поранення</a:t>
            </a:r>
            <a:r>
              <a:rPr lang="ru-RU" dirty="0">
                <a:solidFill>
                  <a:srgbClr val="000000"/>
                </a:solidFill>
                <a:latin typeface="Times New Roman" panose="02020603050405020304" pitchFamily="18" charset="0"/>
                <a:ea typeface="Times New Roman" panose="02020603050405020304" pitchFamily="18" charset="0"/>
              </a:rPr>
              <a:t> і при невеликих </a:t>
            </a:r>
            <a:r>
              <a:rPr lang="ru-RU" dirty="0" err="1">
                <a:solidFill>
                  <a:srgbClr val="000000"/>
                </a:solidFill>
                <a:latin typeface="Times New Roman" panose="02020603050405020304" pitchFamily="18" charset="0"/>
                <a:ea typeface="Times New Roman" panose="02020603050405020304" pitchFamily="18" charset="0"/>
              </a:rPr>
              <a:t>крововиливах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закінчується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протягом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першої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доби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крововиливи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супроводжуються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рясним</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тривалішим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кровохарканням</a:t>
            </a:r>
            <a:r>
              <a:rPr lang="ru-RU" dirty="0">
                <a:solidFill>
                  <a:srgbClr val="000000"/>
                </a:solidFill>
                <a:latin typeface="Times New Roman" panose="02020603050405020304" pitchFamily="18" charset="0"/>
                <a:ea typeface="Times New Roman" panose="02020603050405020304" pitchFamily="18" charset="0"/>
              </a:rPr>
              <a:t> (до 10 </a:t>
            </a:r>
            <a:r>
              <a:rPr lang="ru-RU" dirty="0" err="1">
                <a:solidFill>
                  <a:srgbClr val="000000"/>
                </a:solidFill>
                <a:latin typeface="Times New Roman" panose="02020603050405020304" pitchFamily="18" charset="0"/>
                <a:ea typeface="Times New Roman" panose="02020603050405020304" pitchFamily="18" charset="0"/>
              </a:rPr>
              <a:t>днів</a:t>
            </a:r>
            <a:r>
              <a:rPr lang="ru-RU" dirty="0">
                <a:solidFill>
                  <a:srgbClr val="000000"/>
                </a:solidFill>
                <a:latin typeface="Times New Roman" panose="02020603050405020304" pitchFamily="18" charset="0"/>
                <a:ea typeface="Times New Roman" panose="02020603050405020304" pitchFamily="18" charset="0"/>
              </a:rPr>
              <a:t>). </a:t>
            </a:r>
            <a:endParaRPr lang="uk-UA" dirty="0"/>
          </a:p>
        </p:txBody>
      </p:sp>
    </p:spTree>
    <p:extLst>
      <p:ext uri="{BB962C8B-B14F-4D97-AF65-F5344CB8AC3E}">
        <p14:creationId xmlns:p14="http://schemas.microsoft.com/office/powerpoint/2010/main" xmlns="" val="23860522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8757" y="208015"/>
            <a:ext cx="8807116" cy="6463308"/>
          </a:xfrm>
          <a:prstGeom prst="rect">
            <a:avLst/>
          </a:prstGeom>
          <a:solidFill>
            <a:srgbClr val="66FFFF"/>
          </a:solidFill>
        </p:spPr>
        <p:txBody>
          <a:bodyPr wrap="square">
            <a:spAutoFit/>
          </a:bodyPr>
          <a:lstStyle/>
          <a:p>
            <a:pPr>
              <a:spcAft>
                <a:spcPts val="0"/>
              </a:spcAft>
            </a:pPr>
            <a:r>
              <a:rPr lang="uk-UA" dirty="0">
                <a:solidFill>
                  <a:srgbClr val="000000"/>
                </a:solidFill>
                <a:latin typeface="Times New Roman" panose="02020603050405020304" pitchFamily="18" charset="0"/>
                <a:ea typeface="Times New Roman" panose="02020603050405020304" pitchFamily="18" charset="0"/>
              </a:rPr>
              <a:t> У ділянці крововиливу в </a:t>
            </a:r>
            <a:r>
              <a:rPr lang="uk-UA" dirty="0" smtClean="0">
                <a:solidFill>
                  <a:srgbClr val="000000"/>
                </a:solidFill>
                <a:latin typeface="Times New Roman" panose="02020603050405020304" pitchFamily="18" charset="0"/>
                <a:ea typeface="Times New Roman" panose="02020603050405020304" pitchFamily="18" charset="0"/>
              </a:rPr>
              <a:t>легеневу тканину </a:t>
            </a:r>
            <a:r>
              <a:rPr lang="uk-UA" dirty="0">
                <a:solidFill>
                  <a:srgbClr val="000000"/>
                </a:solidFill>
                <a:latin typeface="Times New Roman" panose="02020603050405020304" pitchFamily="18" charset="0"/>
                <a:ea typeface="Times New Roman" panose="02020603050405020304" pitchFamily="18" charset="0"/>
              </a:rPr>
              <a:t>і </a:t>
            </a:r>
            <a:r>
              <a:rPr lang="uk-UA" dirty="0" err="1" smtClean="0">
                <a:solidFill>
                  <a:srgbClr val="000000"/>
                </a:solidFill>
                <a:latin typeface="Times New Roman" panose="02020603050405020304" pitchFamily="18" charset="0"/>
                <a:ea typeface="Times New Roman" panose="02020603050405020304" pitchFamily="18" charset="0"/>
              </a:rPr>
              <a:t>гемоаспіраційного</a:t>
            </a:r>
            <a:r>
              <a:rPr lang="uk-UA" dirty="0" smtClean="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ателектазу часто виникає гострий запальний процес – пневмонія</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Пневмонії вельми часте ускладнення різних по локалізації поранень. </a:t>
            </a:r>
            <a:r>
              <a:rPr lang="ru-RU" dirty="0" err="1">
                <a:solidFill>
                  <a:srgbClr val="000000"/>
                </a:solidFill>
                <a:latin typeface="Times New Roman" panose="02020603050405020304" pitchFamily="18" charset="0"/>
                <a:ea typeface="Times New Roman" panose="02020603050405020304" pitchFamily="18" charset="0"/>
              </a:rPr>
              <a:t>Наявні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дані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свідчать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середньому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пневмонії</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пораненнях</a:t>
            </a:r>
            <a:r>
              <a:rPr lang="ru-RU" dirty="0">
                <a:solidFill>
                  <a:srgbClr val="000000"/>
                </a:solidFill>
                <a:latin typeface="Times New Roman" panose="02020603050405020304" pitchFamily="18" charset="0"/>
                <a:ea typeface="Times New Roman" panose="02020603050405020304" pitchFamily="18" charset="0"/>
              </a:rPr>
              <a:t> черепа </a:t>
            </a:r>
            <a:r>
              <a:rPr lang="ru-RU" dirty="0" err="1">
                <a:solidFill>
                  <a:srgbClr val="000000"/>
                </a:solidFill>
                <a:latin typeface="Times New Roman" panose="02020603050405020304" pitchFamily="18" charset="0"/>
                <a:ea typeface="Times New Roman" panose="02020603050405020304" pitchFamily="18" charset="0"/>
              </a:rPr>
              <a:t>спостерігалися</a:t>
            </a:r>
            <a:r>
              <a:rPr lang="ru-RU" dirty="0">
                <a:solidFill>
                  <a:srgbClr val="000000"/>
                </a:solidFill>
                <a:latin typeface="Times New Roman" panose="02020603050405020304" pitchFamily="18" charset="0"/>
                <a:ea typeface="Times New Roman" panose="02020603050405020304" pitchFamily="18" charset="0"/>
              </a:rPr>
              <a:t> в 17,5% </a:t>
            </a:r>
            <a:r>
              <a:rPr lang="ru-RU" dirty="0" err="1">
                <a:solidFill>
                  <a:srgbClr val="000000"/>
                </a:solidFill>
                <a:latin typeface="Times New Roman" panose="02020603050405020304" pitchFamily="18" charset="0"/>
                <a:ea typeface="Times New Roman" panose="02020603050405020304" pitchFamily="18" charset="0"/>
              </a:rPr>
              <a:t>випадків</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пораненні</a:t>
            </a:r>
            <a:r>
              <a:rPr lang="ru-RU" dirty="0">
                <a:solidFill>
                  <a:srgbClr val="000000"/>
                </a:solidFill>
                <a:latin typeface="Times New Roman" panose="02020603050405020304" pitchFamily="18" charset="0"/>
                <a:ea typeface="Times New Roman" panose="02020603050405020304" pitchFamily="18" charset="0"/>
              </a:rPr>
              <a:t> грудей - в 18%, живота-в 35,8%, </a:t>
            </a:r>
            <a:r>
              <a:rPr lang="ru-RU" dirty="0" err="1">
                <a:solidFill>
                  <a:srgbClr val="000000"/>
                </a:solidFill>
                <a:latin typeface="Times New Roman" panose="02020603050405020304" pitchFamily="18" charset="0"/>
                <a:ea typeface="Times New Roman" panose="02020603050405020304" pitchFamily="18" charset="0"/>
              </a:rPr>
              <a:t>верхніх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кінцівок</a:t>
            </a:r>
            <a:r>
              <a:rPr lang="ru-RU" dirty="0">
                <a:solidFill>
                  <a:srgbClr val="000000"/>
                </a:solidFill>
                <a:latin typeface="Times New Roman" panose="02020603050405020304" pitchFamily="18" charset="0"/>
                <a:ea typeface="Times New Roman" panose="02020603050405020304" pitchFamily="18" charset="0"/>
              </a:rPr>
              <a:t>:-в 12,8%, </a:t>
            </a:r>
            <a:r>
              <a:rPr lang="ru-RU" dirty="0" err="1">
                <a:solidFill>
                  <a:srgbClr val="000000"/>
                </a:solidFill>
                <a:latin typeface="Times New Roman" panose="02020603050405020304" pitchFamily="18" charset="0"/>
                <a:ea typeface="Times New Roman" panose="02020603050405020304" pitchFamily="18" charset="0"/>
              </a:rPr>
              <a:t>нижніх</a:t>
            </a:r>
            <a:r>
              <a:rPr lang="ru-RU" dirty="0">
                <a:solidFill>
                  <a:srgbClr val="000000"/>
                </a:solidFill>
                <a:latin typeface="Times New Roman" panose="02020603050405020304" pitchFamily="18" charset="0"/>
                <a:ea typeface="Times New Roman" panose="02020603050405020304" pitchFamily="18" charset="0"/>
              </a:rPr>
              <a:t> - в 17,7% </a:t>
            </a:r>
            <a:r>
              <a:rPr lang="ru-RU" dirty="0" err="1">
                <a:solidFill>
                  <a:srgbClr val="000000"/>
                </a:solidFill>
                <a:latin typeface="Times New Roman" panose="02020603050405020304" pitchFamily="18" charset="0"/>
                <a:ea typeface="Times New Roman" panose="02020603050405020304" pitchFamily="18" charset="0"/>
              </a:rPr>
              <a:t>випадків</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групі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хворих</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більш</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важкими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пораненнями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пневмонії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зустрічалися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значно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частіше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ніж</a:t>
            </a:r>
            <a:r>
              <a:rPr lang="ru-RU" dirty="0">
                <a:solidFill>
                  <a:srgbClr val="000000"/>
                </a:solidFill>
                <a:latin typeface="Times New Roman" panose="02020603050405020304" pitchFamily="18" charset="0"/>
                <a:ea typeface="Times New Roman" panose="02020603050405020304" pitchFamily="18" charset="0"/>
              </a:rPr>
              <a:t> при легких </a:t>
            </a:r>
            <a:r>
              <a:rPr lang="ru-RU" dirty="0" err="1">
                <a:solidFill>
                  <a:srgbClr val="000000"/>
                </a:solidFill>
                <a:latin typeface="Times New Roman" panose="02020603050405020304" pitchFamily="18" charset="0"/>
                <a:ea typeface="Times New Roman" panose="02020603050405020304" pitchFamily="18" charset="0"/>
              </a:rPr>
              <a:t>пошкодженнях</a:t>
            </a:r>
            <a:r>
              <a:rPr lang="ru-RU" dirty="0">
                <a:solidFill>
                  <a:srgbClr val="000000"/>
                </a:solidFill>
                <a:latin typeface="Times New Roman" panose="02020603050405020304" pitchFamily="18" charset="0"/>
                <a:ea typeface="Times New Roman" panose="02020603050405020304" pitchFamily="18" charset="0"/>
              </a:rPr>
              <a:t>. Так, при </a:t>
            </a:r>
            <a:r>
              <a:rPr lang="ru-RU" dirty="0" err="1">
                <a:solidFill>
                  <a:srgbClr val="000000"/>
                </a:solidFill>
                <a:latin typeface="Times New Roman" panose="02020603050405020304" pitchFamily="18" charset="0"/>
                <a:ea typeface="Times New Roman" panose="02020603050405020304" pitchFamily="18" charset="0"/>
              </a:rPr>
              <a:t>пораненнях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нижніх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кінцівок</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ушкодженням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тільки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м'яких</a:t>
            </a:r>
            <a:r>
              <a:rPr lang="ru-RU" dirty="0">
                <a:solidFill>
                  <a:srgbClr val="000000"/>
                </a:solidFill>
                <a:latin typeface="Times New Roman" panose="02020603050405020304" pitchFamily="18" charset="0"/>
                <a:ea typeface="Times New Roman" panose="02020603050405020304" pitchFamily="18" charset="0"/>
              </a:rPr>
              <a:t> тканин </a:t>
            </a:r>
            <a:r>
              <a:rPr lang="ru-RU" dirty="0" err="1">
                <a:solidFill>
                  <a:srgbClr val="000000"/>
                </a:solidFill>
                <a:latin typeface="Times New Roman" panose="02020603050405020304" pitchFamily="18" charset="0"/>
                <a:ea typeface="Times New Roman" panose="02020603050405020304" pitchFamily="18" charset="0"/>
              </a:rPr>
              <a:t>пневмонії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спостерігалися</a:t>
            </a:r>
            <a:r>
              <a:rPr lang="ru-RU" dirty="0">
                <a:solidFill>
                  <a:srgbClr val="000000"/>
                </a:solidFill>
                <a:latin typeface="Times New Roman" panose="02020603050405020304" pitchFamily="18" charset="0"/>
                <a:ea typeface="Times New Roman" panose="02020603050405020304" pitchFamily="18" charset="0"/>
              </a:rPr>
              <a:t> в 5,6 %, при </a:t>
            </a:r>
            <a:r>
              <a:rPr lang="ru-RU" dirty="0" err="1">
                <a:solidFill>
                  <a:srgbClr val="000000"/>
                </a:solidFill>
                <a:latin typeface="Times New Roman" panose="02020603050405020304" pitchFamily="18" charset="0"/>
                <a:ea typeface="Times New Roman" panose="02020603050405020304" pitchFamily="18" charset="0"/>
              </a:rPr>
              <a:t>наявності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одночасно</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кісткових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ушкоджень</a:t>
            </a:r>
            <a:r>
              <a:rPr lang="ru-RU" dirty="0">
                <a:solidFill>
                  <a:srgbClr val="000000"/>
                </a:solidFill>
                <a:latin typeface="Times New Roman" panose="02020603050405020304" pitchFamily="18" charset="0"/>
                <a:ea typeface="Times New Roman" panose="02020603050405020304" pitchFamily="18" charset="0"/>
              </a:rPr>
              <a:t> - в 20% - </a:t>
            </a:r>
            <a:r>
              <a:rPr lang="ru-RU" dirty="0" err="1">
                <a:solidFill>
                  <a:srgbClr val="000000"/>
                </a:solidFill>
                <a:latin typeface="Times New Roman" panose="02020603050405020304" pitchFamily="18" charset="0"/>
                <a:ea typeface="Times New Roman" panose="02020603050405020304" pitchFamily="18" charset="0"/>
              </a:rPr>
              <a:t>випадків</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непроникаючих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пораненнях</a:t>
            </a:r>
            <a:r>
              <a:rPr lang="ru-RU" dirty="0">
                <a:solidFill>
                  <a:srgbClr val="000000"/>
                </a:solidFill>
                <a:latin typeface="Times New Roman" panose="02020603050405020304" pitchFamily="18" charset="0"/>
                <a:ea typeface="Times New Roman" panose="02020603050405020304" pitchFamily="18" charset="0"/>
              </a:rPr>
              <a:t> черепа без </a:t>
            </a:r>
            <a:r>
              <a:rPr lang="ru-RU" dirty="0" err="1">
                <a:solidFill>
                  <a:srgbClr val="000000"/>
                </a:solidFill>
                <a:latin typeface="Times New Roman" panose="02020603050405020304" pitchFamily="18" charset="0"/>
                <a:ea typeface="Times New Roman" panose="02020603050405020304" pitchFamily="18" charset="0"/>
              </a:rPr>
              <a:t>вираженої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контузії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пневмонії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зустрічалися</a:t>
            </a:r>
            <a:r>
              <a:rPr lang="ru-RU" dirty="0">
                <a:solidFill>
                  <a:srgbClr val="000000"/>
                </a:solidFill>
                <a:latin typeface="Times New Roman" panose="02020603050405020304" pitchFamily="18" charset="0"/>
                <a:ea typeface="Times New Roman" panose="02020603050405020304" pitchFamily="18" charset="0"/>
              </a:rPr>
              <a:t> в 3,3% </a:t>
            </a:r>
            <a:r>
              <a:rPr lang="ru-RU" dirty="0" err="1">
                <a:solidFill>
                  <a:srgbClr val="000000"/>
                </a:solidFill>
                <a:latin typeface="Times New Roman" panose="02020603050405020304" pitchFamily="18" charset="0"/>
                <a:ea typeface="Times New Roman" panose="02020603050405020304" pitchFamily="18" charset="0"/>
              </a:rPr>
              <a:t>випадків</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проникаючих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пораненнях</a:t>
            </a:r>
            <a:r>
              <a:rPr lang="ru-RU" dirty="0">
                <a:solidFill>
                  <a:srgbClr val="000000"/>
                </a:solidFill>
                <a:latin typeface="Times New Roman" panose="02020603050405020304" pitchFamily="18" charset="0"/>
                <a:ea typeface="Times New Roman" panose="02020603050405020304" pitchFamily="18" charset="0"/>
              </a:rPr>
              <a:t> черепа-в 60-70%</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Частота </a:t>
            </a:r>
            <a:r>
              <a:rPr lang="ru-RU" dirty="0" err="1">
                <a:solidFill>
                  <a:srgbClr val="000000"/>
                </a:solidFill>
                <a:latin typeface="Times New Roman" panose="02020603050405020304" pitchFamily="18" charset="0"/>
                <a:ea typeface="Times New Roman" panose="02020603050405020304" pitchFamily="18" charset="0"/>
              </a:rPr>
              <a:t>пневмоній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знаходиться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залежності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ряду </a:t>
            </a:r>
            <a:r>
              <a:rPr lang="ru-RU" dirty="0" err="1">
                <a:solidFill>
                  <a:srgbClr val="000000"/>
                </a:solidFill>
                <a:latin typeface="Times New Roman" panose="02020603050405020304" pitchFamily="18" charset="0"/>
                <a:ea typeface="Times New Roman" panose="02020603050405020304" pitchFamily="18" charset="0"/>
              </a:rPr>
              <a:t>факторів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привертають</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захворювання</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змінюють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значною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мірою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реактивність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організму</a:t>
            </a:r>
            <a:r>
              <a:rPr lang="ru-RU" dirty="0">
                <a:solidFill>
                  <a:srgbClr val="000000"/>
                </a:solidFill>
                <a:latin typeface="Times New Roman" panose="02020603050405020304" pitchFamily="18" charset="0"/>
                <a:ea typeface="Times New Roman" panose="02020603050405020304" pitchFamily="18" charset="0"/>
              </a:rPr>
              <a:t>. До них </a:t>
            </a:r>
            <a:r>
              <a:rPr lang="ru-RU" dirty="0" err="1">
                <a:solidFill>
                  <a:srgbClr val="000000"/>
                </a:solidFill>
                <a:latin typeface="Times New Roman" panose="02020603050405020304" pitchFamily="18" charset="0"/>
                <a:ea typeface="Times New Roman" panose="02020603050405020304" pitchFamily="18" charset="0"/>
              </a:rPr>
              <a:t>відносяться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недокрів'я</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охолодження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інші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попередні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хронічні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захворювання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легень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розлади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функції</a:t>
            </a:r>
            <a:r>
              <a:rPr lang="ru-RU" dirty="0">
                <a:solidFill>
                  <a:srgbClr val="000000"/>
                </a:solidFill>
                <a:latin typeface="Times New Roman" panose="02020603050405020304" pitchFamily="18" charset="0"/>
                <a:ea typeface="Times New Roman" panose="02020603050405020304" pitchFamily="18" charset="0"/>
              </a:rPr>
              <a:t> циркуляторного </a:t>
            </a:r>
            <a:r>
              <a:rPr lang="ru-RU" dirty="0" err="1">
                <a:solidFill>
                  <a:srgbClr val="000000"/>
                </a:solidFill>
                <a:latin typeface="Times New Roman" panose="02020603050405020304" pitchFamily="18" charset="0"/>
                <a:ea typeface="Times New Roman" panose="02020603050405020304" pitchFamily="18" charset="0"/>
              </a:rPr>
              <a:t>апарату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харчування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гіповітаміноз</a:t>
            </a:r>
            <a:r>
              <a:rPr lang="ru-RU" dirty="0">
                <a:solidFill>
                  <a:srgbClr val="000000"/>
                </a:solidFill>
                <a:latin typeface="Times New Roman" panose="02020603050405020304" pitchFamily="18" charset="0"/>
                <a:ea typeface="Times New Roman" panose="02020603050405020304" pitchFamily="18" charset="0"/>
              </a:rPr>
              <a:t> і т. д. У </a:t>
            </a:r>
            <a:r>
              <a:rPr lang="ru-RU" dirty="0" err="1">
                <a:solidFill>
                  <a:srgbClr val="000000"/>
                </a:solidFill>
                <a:latin typeface="Times New Roman" panose="02020603050405020304" pitchFamily="18" charset="0"/>
                <a:ea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частіше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спостерігалися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осередкові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пневмонії</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Пневмонії розвиваються в різні терміни після поранення, що дозволяє судити про ранні і пізні пневмонії. Ранні пневмонії виникають у перші дні або навіть години після поранення, переважно при пораненні черепа, обличчя, грудної клітки, живота, пізні - в більш віддалені терміни (пізніше 15-20-го дня) і часто спостерігаються при пораненнях нижніх кінцівок, особливо ускладнених сепсисом, а також при явищах недостатності кровообігу.</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34514010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6725" y="662605"/>
            <a:ext cx="9444789" cy="5909310"/>
          </a:xfrm>
          <a:prstGeom prst="rect">
            <a:avLst/>
          </a:prstGeom>
          <a:solidFill>
            <a:srgbClr val="66FFFF"/>
          </a:solidFill>
        </p:spPr>
        <p:txBody>
          <a:bodyPr wrap="square">
            <a:spAutoFit/>
          </a:bodyPr>
          <a:lstStyle/>
          <a:p>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Клініка</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пневмоній</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різною</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локалізацією</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ушкоджень</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була</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різною</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визначається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мабуть</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деякими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патогенетическими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їх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особливостями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У </a:t>
            </a:r>
            <a:r>
              <a:rPr lang="ru-RU"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поранених</a:t>
            </a:r>
            <a:r>
              <a:rPr lang="ru-RU"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в череп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пневмонія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виникає</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вже</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перші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години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дні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За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своїм</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характером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ці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пневмонії</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частіше</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дрібновогнищеві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запальні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вогнища</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зазвичай</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локалізуються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нижнє-задніх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відділах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легень</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нерідко</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обох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сторін</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Перебіг</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захворювання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характеризується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мізерністю</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симптомів</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r>
              <a:rPr lang="uk-UA"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Іншу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симптоматологію</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перебіг</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мають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пневмонії</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поранених</a:t>
            </a:r>
            <a:r>
              <a:rPr lang="ru-RU" dirty="0">
                <a:latin typeface="Times New Roman" panose="02020603050405020304" pitchFamily="18" charset="0"/>
                <a:cs typeface="Times New Roman" panose="02020603050405020304" pitchFamily="18" charset="0"/>
              </a:rPr>
              <a:t> в </a:t>
            </a:r>
            <a:r>
              <a:rPr lang="ru-RU" b="1" i="1" dirty="0" err="1">
                <a:latin typeface="Times New Roman" panose="02020603050405020304" pitchFamily="18" charset="0"/>
                <a:cs typeface="Times New Roman" panose="02020603050405020304" pitchFamily="18" charset="0"/>
              </a:rPr>
              <a:t>обличчя</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щелепу</a:t>
            </a: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r>
              <a:rPr lang="ru-RU" dirty="0" err="1" smtClean="0">
                <a:latin typeface="Times New Roman" panose="02020603050405020304" pitchFamily="18" charset="0"/>
                <a:cs typeface="Times New Roman" panose="02020603050405020304" pitchFamily="18" charset="0"/>
              </a:rPr>
              <a:t>Зазвичай</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вони </a:t>
            </a:r>
            <a:r>
              <a:rPr lang="ru-RU" dirty="0" err="1">
                <a:latin typeface="Times New Roman" panose="02020603050405020304" pitchFamily="18" charset="0"/>
                <a:cs typeface="Times New Roman" panose="02020603050405020304" pitchFamily="18" charset="0"/>
              </a:rPr>
              <a:t>виникають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гостро</a:t>
            </a:r>
            <a:r>
              <a:rPr lang="ru-RU" dirty="0">
                <a:latin typeface="Times New Roman" panose="02020603050405020304" pitchFamily="18" charset="0"/>
                <a:cs typeface="Times New Roman" panose="02020603050405020304" pitchFamily="18" charset="0"/>
              </a:rPr>
              <a:t> на 5-7-й день </a:t>
            </a:r>
            <a:r>
              <a:rPr lang="ru-RU" dirty="0" err="1">
                <a:latin typeface="Times New Roman" panose="02020603050405020304" pitchFamily="18" charset="0"/>
                <a:cs typeface="Times New Roman" panose="02020603050405020304" pitchFamily="18" charset="0"/>
              </a:rPr>
              <a:t>після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поранення</a:t>
            </a:r>
            <a:r>
              <a:rPr lang="ru-RU" dirty="0">
                <a:latin typeface="Times New Roman" panose="02020603050405020304" pitchFamily="18" charset="0"/>
                <a:cs typeface="Times New Roman" panose="02020603050405020304" pitchFamily="18" charset="0"/>
              </a:rPr>
              <a:t>, за </a:t>
            </a:r>
            <a:r>
              <a:rPr lang="ru-RU" dirty="0" err="1">
                <a:latin typeface="Times New Roman" panose="02020603050405020304" pitchFamily="18" charset="0"/>
                <a:cs typeface="Times New Roman" panose="02020603050405020304" pitchFamily="18" charset="0"/>
              </a:rPr>
              <a:t>своїм</a:t>
            </a:r>
            <a:r>
              <a:rPr lang="ru-RU" dirty="0">
                <a:latin typeface="Times New Roman" panose="02020603050405020304" pitchFamily="18" charset="0"/>
                <a:cs typeface="Times New Roman" panose="02020603050405020304" pitchFamily="18" charset="0"/>
              </a:rPr>
              <a:t> характером часто </a:t>
            </a:r>
            <a:r>
              <a:rPr lang="ru-RU" dirty="0" err="1">
                <a:latin typeface="Times New Roman" panose="02020603050405020304" pitchFamily="18" charset="0"/>
                <a:cs typeface="Times New Roman" panose="02020603050405020304" pitchFamily="18" charset="0"/>
              </a:rPr>
              <a:t>бувають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великовогнищевими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або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навіть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зливними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протікають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досить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бурхливо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з'являються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гіперемія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обличчя</a:t>
            </a:r>
            <a:r>
              <a:rPr lang="ru-RU" dirty="0">
                <a:latin typeface="Times New Roman" panose="02020603050405020304" pitchFamily="18" charset="0"/>
                <a:cs typeface="Times New Roman" panose="02020603050405020304" pitchFamily="18" charset="0"/>
              </a:rPr>
              <a:t>, кашель, часто з </a:t>
            </a:r>
            <a:r>
              <a:rPr lang="ru-RU" dirty="0" err="1">
                <a:latin typeface="Times New Roman" panose="02020603050405020304" pitchFamily="18" charset="0"/>
                <a:cs typeface="Times New Roman" panose="02020603050405020304" pitchFamily="18" charset="0"/>
              </a:rPr>
              <a:t>слизисто-гнійним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харкотинням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біль</a:t>
            </a:r>
            <a:r>
              <a:rPr lang="ru-RU" dirty="0">
                <a:latin typeface="Times New Roman" panose="02020603050405020304" pitchFamily="18" charset="0"/>
                <a:cs typeface="Times New Roman" panose="02020603050405020304" pitchFamily="18" charset="0"/>
              </a:rPr>
              <a:t> в грудях, </a:t>
            </a:r>
            <a:r>
              <a:rPr lang="ru-RU" dirty="0" err="1">
                <a:latin typeface="Times New Roman" panose="02020603050405020304" pitchFamily="18" charset="0"/>
                <a:cs typeface="Times New Roman" panose="02020603050405020304" pitchFamily="18" charset="0"/>
              </a:rPr>
              <a:t>задишка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висока</a:t>
            </a:r>
            <a:r>
              <a:rPr lang="ru-RU" dirty="0">
                <a:latin typeface="Times New Roman" panose="02020603050405020304" pitchFamily="18" charset="0"/>
                <a:cs typeface="Times New Roman" panose="02020603050405020304" pitchFamily="18" charset="0"/>
              </a:rPr>
              <a:t> температура (до 40 ° С), </a:t>
            </a:r>
            <a:r>
              <a:rPr lang="ru-RU" dirty="0" err="1">
                <a:latin typeface="Times New Roman" panose="02020603050405020304" pitchFamily="18" charset="0"/>
                <a:cs typeface="Times New Roman" panose="02020603050405020304" pitchFamily="18" charset="0"/>
              </a:rPr>
              <a:t>тахікардія</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Нерідко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пневмонія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приймає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мігруючий</a:t>
            </a:r>
            <a:r>
              <a:rPr lang="ru-RU" dirty="0">
                <a:latin typeface="Times New Roman" panose="02020603050405020304" pitchFamily="18" charset="0"/>
                <a:cs typeface="Times New Roman" panose="02020603050405020304" pitchFamily="18" charset="0"/>
              </a:rPr>
              <a:t> характер. У </a:t>
            </a:r>
            <a:r>
              <a:rPr lang="ru-RU" dirty="0" err="1">
                <a:latin typeface="Times New Roman" panose="02020603050405020304" pitchFamily="18" charset="0"/>
                <a:cs typeface="Times New Roman" panose="02020603050405020304" pitchFamily="18" charset="0"/>
              </a:rPr>
              <a:t>поранених</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щелепу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пневмонія</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значному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відсотку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випадків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ускладнюється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гнійними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процесами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суттєво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погіршує</a:t>
            </a:r>
            <a:r>
              <a:rPr lang="ru-RU" dirty="0">
                <a:latin typeface="Times New Roman" panose="02020603050405020304" pitchFamily="18" charset="0"/>
                <a:cs typeface="Times New Roman" panose="02020603050405020304" pitchFamily="18" charset="0"/>
              </a:rPr>
              <a:t> прогноз</a:t>
            </a:r>
            <a:r>
              <a:rPr lang="ru-RU" dirty="0" smtClean="0">
                <a:latin typeface="Times New Roman" panose="02020603050405020304" pitchFamily="18" charset="0"/>
                <a:cs typeface="Times New Roman" panose="02020603050405020304" pitchFamily="18" charset="0"/>
              </a:rPr>
              <a:t>.</a:t>
            </a:r>
          </a:p>
          <a:p>
            <a:r>
              <a:rPr lang="uk-UA" dirty="0">
                <a:latin typeface="Times New Roman" panose="02020603050405020304" pitchFamily="18" charset="0"/>
                <a:cs typeface="Times New Roman" panose="02020603050405020304" pitchFamily="18" charset="0"/>
              </a:rPr>
              <a:t> Пневмонії у поранених в </a:t>
            </a:r>
            <a:r>
              <a:rPr lang="uk-UA" b="1" i="1" dirty="0">
                <a:latin typeface="Times New Roman" panose="02020603050405020304" pitchFamily="18" charset="0"/>
                <a:cs typeface="Times New Roman" panose="02020603050405020304" pitchFamily="18" charset="0"/>
              </a:rPr>
              <a:t>грудну клітку </a:t>
            </a:r>
            <a:r>
              <a:rPr lang="uk-UA" dirty="0">
                <a:latin typeface="Times New Roman" panose="02020603050405020304" pitchFamily="18" charset="0"/>
                <a:cs typeface="Times New Roman" panose="02020603050405020304" pitchFamily="18" charset="0"/>
              </a:rPr>
              <a:t>виникають в ранні терміни і в переважній кількості випадків носять вогнищевий характер. Локалізація патологічних змін своєрідна.</a:t>
            </a:r>
            <a:br>
              <a:rPr lang="uk-UA" dirty="0">
                <a:latin typeface="Times New Roman" panose="02020603050405020304" pitchFamily="18" charset="0"/>
                <a:cs typeface="Times New Roman" panose="02020603050405020304" pitchFamily="18" charset="0"/>
              </a:rPr>
            </a:br>
            <a:r>
              <a:rPr lang="uk-UA" dirty="0">
                <a:latin typeface="Times New Roman" panose="02020603050405020304" pitchFamily="18" charset="0"/>
                <a:cs typeface="Times New Roman" panose="02020603050405020304" pitchFamily="18" charset="0"/>
              </a:rPr>
              <a:t> Діагностика </a:t>
            </a:r>
            <a:r>
              <a:rPr lang="uk-UA" dirty="0" err="1">
                <a:latin typeface="Times New Roman" panose="02020603050405020304" pitchFamily="18" charset="0"/>
                <a:cs typeface="Times New Roman" panose="02020603050405020304" pitchFamily="18" charset="0"/>
              </a:rPr>
              <a:t>пневмоній</a:t>
            </a:r>
            <a:r>
              <a:rPr lang="uk-UA" dirty="0">
                <a:latin typeface="Times New Roman" panose="02020603050405020304" pitchFamily="18" charset="0"/>
                <a:cs typeface="Times New Roman" panose="02020603050405020304" pitchFamily="18" charset="0"/>
              </a:rPr>
              <a:t> у поранених в груди дуже ускладнена, так як клінічна симптоматика нівелюється симптомами, зумовленими крововиливами, ураженням плеври, гемотораксом і т. д. Однак посилення у пораненого кашлю з відділенням </a:t>
            </a:r>
            <a:r>
              <a:rPr lang="uk-UA" dirty="0" err="1">
                <a:latin typeface="Times New Roman" panose="02020603050405020304" pitchFamily="18" charset="0"/>
                <a:cs typeface="Times New Roman" panose="02020603050405020304" pitchFamily="18" charset="0"/>
              </a:rPr>
              <a:t>слизисто</a:t>
            </a:r>
            <a:r>
              <a:rPr lang="uk-UA" dirty="0">
                <a:latin typeface="Times New Roman" panose="02020603050405020304" pitchFamily="18" charset="0"/>
                <a:cs typeface="Times New Roman" panose="02020603050405020304" pitchFamily="18" charset="0"/>
              </a:rPr>
              <a:t>-гнійного харкотиння, наростання задишки і почастішання пульсу при деякому підвищенні температури на тлі лихоманки завжди змушують припускати пневмонічні осередки. </a:t>
            </a:r>
            <a:r>
              <a:rPr lang="ru-RU" dirty="0"/>
              <a:t/>
            </a:r>
            <a:br>
              <a:rPr lang="ru-RU" dirty="0"/>
            </a:br>
            <a:r>
              <a:rPr lang="ru-RU" dirty="0" smtClean="0">
                <a:solidFill>
                  <a:srgbClr val="000000"/>
                </a:solidFill>
                <a:latin typeface="Times New Roman" panose="02020603050405020304" pitchFamily="18" charset="0"/>
                <a:ea typeface="Times New Roman" panose="02020603050405020304" pitchFamily="18" charset="0"/>
              </a:rPr>
              <a:t> </a:t>
            </a:r>
            <a:endParaRPr lang="uk-UA" dirty="0"/>
          </a:p>
        </p:txBody>
      </p:sp>
    </p:spTree>
    <p:extLst>
      <p:ext uri="{BB962C8B-B14F-4D97-AF65-F5344CB8AC3E}">
        <p14:creationId xmlns:p14="http://schemas.microsoft.com/office/powerpoint/2010/main" xmlns="" val="37035971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8758" y="0"/>
            <a:ext cx="10407316" cy="6740307"/>
          </a:xfrm>
          <a:prstGeom prst="rect">
            <a:avLst/>
          </a:prstGeom>
          <a:solidFill>
            <a:srgbClr val="66FFFF"/>
          </a:solidFill>
        </p:spPr>
        <p:txBody>
          <a:bodyPr wrap="square">
            <a:spAutoFit/>
          </a:bodyPr>
          <a:lstStyle/>
          <a:p>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Пневмонії</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при </a:t>
            </a:r>
            <a:r>
              <a:rPr lang="ru-RU" sz="1600"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пораненні</a:t>
            </a:r>
            <a:r>
              <a:rPr lang="ru-RU" sz="1600"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живота </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більшості</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випадків</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виникають</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також</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перші</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дні</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після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поранення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близько</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50% в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перші</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три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дні</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За характером вони в основному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осередкові</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іноді</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великовогнищеві</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локалізуються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частіше</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задньо-нижніх</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відділах</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нерідко</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бувають</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двосторонніми</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Перебіг</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захворювання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характеризується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гострим</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початком,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досить</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рано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з'являється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задишка</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а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іноді</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ціанозом</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кашель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болючий</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тому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поранені</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намагаються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придушувати</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кашлеві</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рухи</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r>
              <a:rPr lang="ru-RU" sz="1600" dirty="0" err="1">
                <a:latin typeface="Times New Roman" panose="02020603050405020304" pitchFamily="18" charset="0"/>
                <a:cs typeface="Times New Roman" panose="02020603050405020304" pitchFamily="18" charset="0"/>
              </a:rPr>
              <a:t>Пневмонії</a:t>
            </a:r>
            <a:r>
              <a:rPr lang="ru-RU" sz="1600" dirty="0">
                <a:latin typeface="Times New Roman" panose="02020603050405020304" pitchFamily="18" charset="0"/>
                <a:cs typeface="Times New Roman" panose="02020603050405020304" pitchFamily="18" charset="0"/>
              </a:rPr>
              <a:t> у </a:t>
            </a:r>
            <a:r>
              <a:rPr lang="ru-RU" sz="1600" dirty="0" err="1">
                <a:latin typeface="Times New Roman" panose="02020603050405020304" pitchFamily="18" charset="0"/>
                <a:cs typeface="Times New Roman" panose="02020603050405020304" pitchFamily="18" charset="0"/>
              </a:rPr>
              <a:t>поранених</a:t>
            </a:r>
            <a:r>
              <a:rPr lang="ru-RU" sz="1600" dirty="0">
                <a:latin typeface="Times New Roman" panose="02020603050405020304" pitchFamily="18" charset="0"/>
                <a:cs typeface="Times New Roman" panose="02020603050405020304" pitchFamily="18" charset="0"/>
              </a:rPr>
              <a:t> в </a:t>
            </a:r>
            <a:r>
              <a:rPr lang="ru-RU" sz="1600" dirty="0" err="1">
                <a:latin typeface="Times New Roman" panose="02020603050405020304" pitchFamily="18" charset="0"/>
                <a:cs typeface="Times New Roman" panose="02020603050405020304" pitchFamily="18" charset="0"/>
              </a:rPr>
              <a:t>живіт</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нерідко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приймають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затяжний</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перебіг</a:t>
            </a:r>
            <a:r>
              <a:rPr lang="ru-RU" sz="1600" dirty="0">
                <a:latin typeface="Times New Roman" panose="02020603050405020304" pitchFamily="18" charset="0"/>
                <a:cs typeface="Times New Roman" panose="02020603050405020304" pitchFamily="18" charset="0"/>
              </a:rPr>
              <a:t>, особливо у </a:t>
            </a:r>
            <a:r>
              <a:rPr lang="ru-RU" sz="1600" dirty="0" err="1">
                <a:latin typeface="Times New Roman" panose="02020603050405020304" pitchFamily="18" charset="0"/>
                <a:cs typeface="Times New Roman" panose="02020603050405020304" pitchFamily="18" charset="0"/>
              </a:rPr>
              <a:t>випадках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що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супроводжуються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виснаженням</a:t>
            </a:r>
            <a:r>
              <a:rPr lang="ru-RU" sz="1600" dirty="0">
                <a:latin typeface="Times New Roman" panose="02020603050405020304" pitchFamily="18" charset="0"/>
                <a:cs typeface="Times New Roman" panose="02020603050405020304" pitchFamily="18" charset="0"/>
              </a:rPr>
              <a:t>.</a:t>
            </a:r>
            <a:br>
              <a:rPr lang="ru-RU" sz="1600" dirty="0">
                <a:latin typeface="Times New Roman" panose="02020603050405020304" pitchFamily="18" charset="0"/>
                <a:cs typeface="Times New Roman" panose="02020603050405020304" pitchFamily="18" charset="0"/>
              </a:rPr>
            </a:b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Пневмонії</a:t>
            </a:r>
            <a:r>
              <a:rPr lang="ru-RU" sz="1600" dirty="0">
                <a:latin typeface="Times New Roman" panose="02020603050405020304" pitchFamily="18" charset="0"/>
                <a:cs typeface="Times New Roman" panose="02020603050405020304" pitchFamily="18" charset="0"/>
              </a:rPr>
              <a:t> при </a:t>
            </a:r>
            <a:r>
              <a:rPr lang="ru-RU" sz="1600" b="1" i="1" dirty="0" err="1">
                <a:latin typeface="Times New Roman" panose="02020603050405020304" pitchFamily="18" charset="0"/>
                <a:cs typeface="Times New Roman" panose="02020603050405020304" pitchFamily="18" charset="0"/>
              </a:rPr>
              <a:t>пораненнях</a:t>
            </a:r>
            <a:r>
              <a:rPr lang="ru-RU" sz="1600" b="1" i="1" dirty="0">
                <a:latin typeface="Times New Roman" panose="02020603050405020304" pitchFamily="18" charset="0"/>
                <a:cs typeface="Times New Roman" panose="02020603050405020304" pitchFamily="18" charset="0"/>
              </a:rPr>
              <a:t> хребта </a:t>
            </a:r>
            <a:r>
              <a:rPr lang="ru-RU" sz="1600" dirty="0" err="1">
                <a:latin typeface="Times New Roman" panose="02020603050405020304" pitchFamily="18" charset="0"/>
                <a:cs typeface="Times New Roman" panose="02020603050405020304" pitchFamily="18" charset="0"/>
              </a:rPr>
              <a:t>виникають</a:t>
            </a:r>
            <a:r>
              <a:rPr lang="ru-RU" sz="1600" dirty="0">
                <a:latin typeface="Times New Roman" panose="02020603050405020304" pitchFamily="18" charset="0"/>
                <a:cs typeface="Times New Roman" panose="02020603050405020304" pitchFamily="18" charset="0"/>
              </a:rPr>
              <a:t> в </a:t>
            </a:r>
            <a:r>
              <a:rPr lang="ru-RU" sz="1600" dirty="0" err="1">
                <a:latin typeface="Times New Roman" panose="02020603050405020304" pitchFamily="18" charset="0"/>
                <a:cs typeface="Times New Roman" panose="02020603050405020304" pitchFamily="18" charset="0"/>
              </a:rPr>
              <a:t>більш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пізні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пізніше</a:t>
            </a:r>
            <a:r>
              <a:rPr lang="ru-RU" sz="1600" dirty="0">
                <a:latin typeface="Times New Roman" panose="02020603050405020304" pitchFamily="18" charset="0"/>
                <a:cs typeface="Times New Roman" panose="02020603050405020304" pitchFamily="18" charset="0"/>
              </a:rPr>
              <a:t> 10 </a:t>
            </a:r>
            <a:r>
              <a:rPr lang="ru-RU" sz="1600" dirty="0" err="1">
                <a:latin typeface="Times New Roman" panose="02020603050405020304" pitchFamily="18" charset="0"/>
                <a:cs typeface="Times New Roman" panose="02020603050405020304" pitchFamily="18" charset="0"/>
              </a:rPr>
              <a:t>днів</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від</a:t>
            </a:r>
            <a:r>
              <a:rPr lang="ru-RU" sz="1600" dirty="0">
                <a:latin typeface="Times New Roman" panose="02020603050405020304" pitchFamily="18" charset="0"/>
                <a:cs typeface="Times New Roman" panose="02020603050405020304" pitchFamily="18" charset="0"/>
              </a:rPr>
              <a:t> моменту </a:t>
            </a:r>
            <a:r>
              <a:rPr lang="ru-RU" sz="1600" dirty="0" err="1">
                <a:latin typeface="Times New Roman" panose="02020603050405020304" pitchFamily="18" charset="0"/>
                <a:cs typeface="Times New Roman" panose="02020603050405020304" pitchFamily="18" charset="0"/>
              </a:rPr>
              <a:t>поранення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терміни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Суб'єктивні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симптоми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захворювання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виражені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нечітко</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зазвичай</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маскуються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хворобливими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відчуттями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властивими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цим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поранень</a:t>
            </a:r>
            <a:r>
              <a:rPr lang="ru-RU" sz="1600" dirty="0">
                <a:latin typeface="Times New Roman" panose="02020603050405020304" pitchFamily="18" charset="0"/>
                <a:cs typeface="Times New Roman" panose="02020603050405020304" pitchFamily="18" charset="0"/>
              </a:rPr>
              <a:t>. Кашель </a:t>
            </a:r>
            <a:r>
              <a:rPr lang="ru-RU" sz="1600" dirty="0" err="1">
                <a:latin typeface="Times New Roman" panose="02020603050405020304" pitchFamily="18" charset="0"/>
                <a:cs typeface="Times New Roman" panose="02020603050405020304" pitchFamily="18" charset="0"/>
              </a:rPr>
              <a:t>зазвичай</a:t>
            </a:r>
            <a:r>
              <a:rPr lang="ru-RU" sz="1600" dirty="0">
                <a:latin typeface="Times New Roman" panose="02020603050405020304" pitchFamily="18" charset="0"/>
                <a:cs typeface="Times New Roman" panose="02020603050405020304" pitchFamily="18" charset="0"/>
              </a:rPr>
              <a:t> мало </a:t>
            </a:r>
            <a:r>
              <a:rPr lang="ru-RU" sz="1600" dirty="0" err="1">
                <a:latin typeface="Times New Roman" panose="02020603050405020304" pitchFamily="18" charset="0"/>
                <a:cs typeface="Times New Roman" panose="02020603050405020304" pitchFamily="18" charset="0"/>
              </a:rPr>
              <a:t>турбує</a:t>
            </a:r>
            <a:r>
              <a:rPr lang="ru-RU" sz="1600" dirty="0">
                <a:latin typeface="Times New Roman" panose="02020603050405020304" pitchFamily="18" charset="0"/>
                <a:cs typeface="Times New Roman" panose="02020603050405020304" pitchFamily="18" charset="0"/>
              </a:rPr>
              <a:t> хворого. </a:t>
            </a:r>
            <a:r>
              <a:rPr lang="ru-RU" sz="1600" dirty="0" err="1">
                <a:latin typeface="Times New Roman" panose="02020603050405020304" pitchFamily="18" charset="0"/>
                <a:cs typeface="Times New Roman" panose="02020603050405020304" pitchFamily="18" charset="0"/>
              </a:rPr>
              <a:t>Перкусія</a:t>
            </a:r>
            <a:r>
              <a:rPr lang="ru-RU" sz="1600" dirty="0">
                <a:latin typeface="Times New Roman" panose="02020603050405020304" pitchFamily="18" charset="0"/>
                <a:cs typeface="Times New Roman" panose="02020603050405020304" pitchFamily="18" charset="0"/>
              </a:rPr>
              <a:t> та </a:t>
            </a:r>
            <a:r>
              <a:rPr lang="ru-RU" sz="1600" dirty="0" err="1">
                <a:latin typeface="Times New Roman" panose="02020603050405020304" pitchFamily="18" charset="0"/>
                <a:cs typeface="Times New Roman" panose="02020603050405020304" pitchFamily="18" charset="0"/>
              </a:rPr>
              <a:t>аускультація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рентгенологічне</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дослідження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дають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можливість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виявити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звичайні</a:t>
            </a:r>
            <a:r>
              <a:rPr lang="ru-RU" sz="1600" dirty="0">
                <a:latin typeface="Times New Roman" panose="02020603050405020304" pitchFamily="18" charset="0"/>
                <a:cs typeface="Times New Roman" panose="02020603050405020304" pitchFamily="18" charset="0"/>
              </a:rPr>
              <a:t> для </a:t>
            </a:r>
            <a:r>
              <a:rPr lang="ru-RU" sz="1600" dirty="0" err="1">
                <a:latin typeface="Times New Roman" panose="02020603050405020304" pitchFamily="18" charset="0"/>
                <a:cs typeface="Times New Roman" panose="02020603050405020304" pitchFamily="18" charset="0"/>
              </a:rPr>
              <a:t>пневмонії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зміни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запальні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вогнища</a:t>
            </a:r>
            <a:r>
              <a:rPr lang="ru-RU" sz="1600" dirty="0">
                <a:latin typeface="Times New Roman" panose="02020603050405020304" pitchFamily="18" charset="0"/>
                <a:cs typeface="Times New Roman" panose="02020603050405020304" pitchFamily="18" charset="0"/>
              </a:rPr>
              <a:t>, як правило, </a:t>
            </a:r>
            <a:r>
              <a:rPr lang="ru-RU" sz="1600" dirty="0" err="1">
                <a:latin typeface="Times New Roman" panose="02020603050405020304" pitchFamily="18" charset="0"/>
                <a:cs typeface="Times New Roman" panose="02020603050405020304" pitchFamily="18" charset="0"/>
              </a:rPr>
              <a:t>локалізуються</a:t>
            </a:r>
            <a:r>
              <a:rPr lang="ru-RU" sz="1600" dirty="0">
                <a:latin typeface="Times New Roman" panose="02020603050405020304" pitchFamily="18" charset="0"/>
                <a:cs typeface="Times New Roman" panose="02020603050405020304" pitchFamily="18" charset="0"/>
              </a:rPr>
              <a:t> в </a:t>
            </a:r>
            <a:r>
              <a:rPr lang="ru-RU" sz="1600" dirty="0" err="1" smtClean="0">
                <a:latin typeface="Times New Roman" panose="02020603050405020304" pitchFamily="18" charset="0"/>
                <a:cs typeface="Times New Roman" panose="02020603050405020304" pitchFamily="18" charset="0"/>
              </a:rPr>
              <a:t>задньо-нижніх</a:t>
            </a:r>
            <a:r>
              <a:rPr lang="ru-RU" sz="1600" dirty="0" smtClean="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відділах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легень</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мають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тенденцію</a:t>
            </a:r>
            <a:r>
              <a:rPr lang="ru-RU" sz="1600" dirty="0">
                <a:latin typeface="Times New Roman" panose="02020603050405020304" pitchFamily="18" charset="0"/>
                <a:cs typeface="Times New Roman" panose="02020603050405020304" pitchFamily="18" charset="0"/>
              </a:rPr>
              <a:t> до </a:t>
            </a:r>
            <a:r>
              <a:rPr lang="ru-RU" sz="1600" dirty="0" err="1">
                <a:latin typeface="Times New Roman" panose="02020603050405020304" pitchFamily="18" charset="0"/>
                <a:cs typeface="Times New Roman" panose="02020603050405020304" pitchFamily="18" charset="0"/>
              </a:rPr>
              <a:t>злиття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Пневмонія</a:t>
            </a:r>
            <a:r>
              <a:rPr lang="ru-RU" sz="1600" dirty="0">
                <a:latin typeface="Times New Roman" panose="02020603050405020304" pitchFamily="18" charset="0"/>
                <a:cs typeface="Times New Roman" panose="02020603050405020304" pitchFamily="18" charset="0"/>
              </a:rPr>
              <a:t> у </a:t>
            </a:r>
            <a:r>
              <a:rPr lang="ru-RU" sz="1600" dirty="0" err="1">
                <a:latin typeface="Times New Roman" panose="02020603050405020304" pitchFamily="18" charset="0"/>
                <a:cs typeface="Times New Roman" panose="02020603050405020304" pitchFamily="18" charset="0"/>
              </a:rPr>
              <a:t>поранених</a:t>
            </a:r>
            <a:r>
              <a:rPr lang="ru-RU" sz="1600" dirty="0">
                <a:latin typeface="Times New Roman" panose="02020603050405020304" pitchFamily="18" charset="0"/>
                <a:cs typeface="Times New Roman" panose="02020603050405020304" pitchFamily="18" charset="0"/>
              </a:rPr>
              <a:t> в хребет </a:t>
            </a:r>
            <a:r>
              <a:rPr lang="ru-RU" sz="1600" dirty="0" err="1">
                <a:latin typeface="Times New Roman" panose="02020603050405020304" pitchFamily="18" charset="0"/>
                <a:cs typeface="Times New Roman" panose="02020603050405020304" pitchFamily="18" charset="0"/>
              </a:rPr>
              <a:t>перебігає</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тривало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мляво</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нерідко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закінчується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летальним</a:t>
            </a:r>
            <a:r>
              <a:rPr lang="ru-RU" sz="1600" dirty="0">
                <a:latin typeface="Times New Roman" panose="02020603050405020304" pitchFamily="18" charset="0"/>
                <a:cs typeface="Times New Roman" panose="02020603050405020304" pitchFamily="18" charset="0"/>
              </a:rPr>
              <a:t> результатом.</a:t>
            </a:r>
            <a:br>
              <a:rPr lang="ru-RU" sz="1600" dirty="0">
                <a:latin typeface="Times New Roman" panose="02020603050405020304" pitchFamily="18" charset="0"/>
                <a:cs typeface="Times New Roman" panose="02020603050405020304" pitchFamily="18" charset="0"/>
              </a:rPr>
            </a:b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Пневмонії</a:t>
            </a:r>
            <a:r>
              <a:rPr lang="ru-RU" sz="1600" dirty="0">
                <a:latin typeface="Times New Roman" panose="02020603050405020304" pitchFamily="18" charset="0"/>
                <a:cs typeface="Times New Roman" panose="02020603050405020304" pitchFamily="18" charset="0"/>
              </a:rPr>
              <a:t> у </a:t>
            </a:r>
            <a:r>
              <a:rPr lang="ru-RU" sz="1600" dirty="0" err="1">
                <a:latin typeface="Times New Roman" panose="02020603050405020304" pitchFamily="18" charset="0"/>
                <a:cs typeface="Times New Roman" panose="02020603050405020304" pitchFamily="18" charset="0"/>
              </a:rPr>
              <a:t>поранених</a:t>
            </a:r>
            <a:r>
              <a:rPr lang="ru-RU" sz="1600" dirty="0">
                <a:latin typeface="Times New Roman" panose="02020603050405020304" pitchFamily="18" charset="0"/>
                <a:cs typeface="Times New Roman" panose="02020603050405020304" pitchFamily="18" charset="0"/>
              </a:rPr>
              <a:t> в </a:t>
            </a:r>
            <a:r>
              <a:rPr lang="ru-RU" sz="1600" b="1" i="1" dirty="0" err="1">
                <a:latin typeface="Times New Roman" panose="02020603050405020304" pitchFamily="18" charset="0"/>
                <a:cs typeface="Times New Roman" panose="02020603050405020304" pitchFamily="18" charset="0"/>
              </a:rPr>
              <a:t>трубчасті</a:t>
            </a:r>
            <a:r>
              <a:rPr lang="ru-RU" sz="1600" b="1" i="1" dirty="0">
                <a:latin typeface="Times New Roman" panose="02020603050405020304" pitchFamily="18" charset="0"/>
                <a:cs typeface="Times New Roman" panose="02020603050405020304" pitchFamily="18" charset="0"/>
              </a:rPr>
              <a:t> </a:t>
            </a:r>
            <a:r>
              <a:rPr lang="ru-RU" sz="1600" b="1" i="1" dirty="0" err="1">
                <a:latin typeface="Times New Roman" panose="02020603050405020304" pitchFamily="18" charset="0"/>
                <a:cs typeface="Times New Roman" panose="02020603050405020304" pitchFamily="18" charset="0"/>
              </a:rPr>
              <a:t>кістки</a:t>
            </a:r>
            <a:r>
              <a:rPr lang="ru-RU" sz="1600" b="1" i="1" dirty="0">
                <a:latin typeface="Times New Roman" panose="02020603050405020304" pitchFamily="18" charset="0"/>
                <a:cs typeface="Times New Roman" panose="02020603050405020304" pitchFamily="18" charset="0"/>
              </a:rPr>
              <a:t> і </a:t>
            </a:r>
            <a:r>
              <a:rPr lang="ru-RU" sz="1600" b="1" i="1" dirty="0" err="1">
                <a:latin typeface="Times New Roman" panose="02020603050405020304" pitchFamily="18" charset="0"/>
                <a:cs typeface="Times New Roman" panose="02020603050405020304" pitchFamily="18" charset="0"/>
              </a:rPr>
              <a:t>суглоби</a:t>
            </a:r>
            <a:r>
              <a:rPr lang="ru-RU" sz="1600" b="1" i="1"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зазвичай</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виникають</a:t>
            </a:r>
            <a:r>
              <a:rPr lang="ru-RU" sz="1600" dirty="0">
                <a:latin typeface="Times New Roman" panose="02020603050405020304" pitchFamily="18" charset="0"/>
                <a:cs typeface="Times New Roman" panose="02020603050405020304" pitchFamily="18" charset="0"/>
              </a:rPr>
              <a:t> в </a:t>
            </a:r>
            <a:r>
              <a:rPr lang="ru-RU" sz="1600" dirty="0" err="1">
                <a:latin typeface="Times New Roman" panose="02020603050405020304" pitchFamily="18" charset="0"/>
                <a:cs typeface="Times New Roman" panose="02020603050405020304" pitchFamily="18" charset="0"/>
              </a:rPr>
              <a:t>пізні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після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поранення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терміни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пізніше</a:t>
            </a:r>
            <a:r>
              <a:rPr lang="ru-RU" sz="1600" dirty="0">
                <a:latin typeface="Times New Roman" panose="02020603050405020304" pitchFamily="18" charset="0"/>
                <a:cs typeface="Times New Roman" panose="02020603050405020304" pitchFamily="18" charset="0"/>
              </a:rPr>
              <a:t> 15-20-го дня). Вони </a:t>
            </a:r>
            <a:r>
              <a:rPr lang="ru-RU" sz="1600" dirty="0" err="1">
                <a:latin typeface="Times New Roman" panose="02020603050405020304" pitchFamily="18" charset="0"/>
                <a:cs typeface="Times New Roman" panose="02020603050405020304" pitchFamily="18" charset="0"/>
              </a:rPr>
              <a:t>спостерігалися</a:t>
            </a:r>
            <a:r>
              <a:rPr lang="ru-RU" sz="1600" dirty="0">
                <a:latin typeface="Times New Roman" panose="02020603050405020304" pitchFamily="18" charset="0"/>
                <a:cs typeface="Times New Roman" panose="02020603050405020304" pitchFamily="18" charset="0"/>
              </a:rPr>
              <a:t> у </a:t>
            </a:r>
            <a:r>
              <a:rPr lang="ru-RU" sz="1600" dirty="0" err="1">
                <a:latin typeface="Times New Roman" panose="02020603050405020304" pitchFamily="18" charset="0"/>
                <a:cs typeface="Times New Roman" panose="02020603050405020304" pitchFamily="18" charset="0"/>
              </a:rPr>
              <a:t>двох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клінічних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варіантах</a:t>
            </a:r>
            <a:r>
              <a:rPr lang="ru-RU" sz="1600" dirty="0">
                <a:latin typeface="Times New Roman" panose="02020603050405020304" pitchFamily="18" charset="0"/>
                <a:cs typeface="Times New Roman" panose="02020603050405020304" pitchFamily="18" charset="0"/>
              </a:rPr>
              <a:t>. З одного боку, </a:t>
            </a:r>
            <a:r>
              <a:rPr lang="ru-RU" sz="1600" dirty="0" err="1">
                <a:latin typeface="Times New Roman" panose="02020603050405020304" pitchFamily="18" charset="0"/>
                <a:cs typeface="Times New Roman" panose="02020603050405020304" pitchFamily="18" charset="0"/>
              </a:rPr>
              <a:t>пневмонії</a:t>
            </a:r>
            <a:r>
              <a:rPr lang="ru-RU" sz="1600" dirty="0">
                <a:latin typeface="Times New Roman" panose="02020603050405020304" pitchFamily="18" charset="0"/>
                <a:cs typeface="Times New Roman" panose="02020603050405020304" pitchFamily="18" charset="0"/>
              </a:rPr>
              <a:t> часто </a:t>
            </a:r>
            <a:r>
              <a:rPr lang="ru-RU" sz="1600" dirty="0" err="1">
                <a:latin typeface="Times New Roman" panose="02020603050405020304" pitchFamily="18" charset="0"/>
                <a:cs typeface="Times New Roman" panose="02020603050405020304" pitchFamily="18" charset="0"/>
              </a:rPr>
              <a:t>розвивалися</a:t>
            </a:r>
            <a:r>
              <a:rPr lang="ru-RU" sz="1600" dirty="0">
                <a:latin typeface="Times New Roman" panose="02020603050405020304" pitchFamily="18" charset="0"/>
                <a:cs typeface="Times New Roman" panose="02020603050405020304" pitchFamily="18" charset="0"/>
              </a:rPr>
              <a:t> у </a:t>
            </a:r>
            <a:r>
              <a:rPr lang="ru-RU" sz="1600" dirty="0" err="1">
                <a:latin typeface="Times New Roman" panose="02020603050405020304" pitchFamily="18" charset="0"/>
                <a:cs typeface="Times New Roman" panose="02020603050405020304" pitchFamily="18" charset="0"/>
              </a:rPr>
              <a:t>поранених</a:t>
            </a:r>
            <a:r>
              <a:rPr lang="ru-RU" sz="1600" dirty="0">
                <a:latin typeface="Times New Roman" panose="02020603050405020304" pitchFamily="18" charset="0"/>
                <a:cs typeface="Times New Roman" panose="02020603050405020304" pitchFamily="18" charset="0"/>
              </a:rPr>
              <a:t> з </a:t>
            </a:r>
            <a:r>
              <a:rPr lang="ru-RU" sz="1600" dirty="0" err="1">
                <a:latin typeface="Times New Roman" panose="02020603050405020304" pitchFamily="18" charset="0"/>
                <a:cs typeface="Times New Roman" panose="02020603050405020304" pitchFamily="18" charset="0"/>
              </a:rPr>
              <a:t>обмеженням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дихальних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екскурсій</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отже</a:t>
            </a:r>
            <a:r>
              <a:rPr lang="ru-RU" sz="1600" dirty="0">
                <a:latin typeface="Times New Roman" panose="02020603050405020304" pitchFamily="18" charset="0"/>
                <a:cs typeface="Times New Roman" panose="02020603050405020304" pitchFamily="18" charset="0"/>
              </a:rPr>
              <a:t>, з </a:t>
            </a:r>
            <a:r>
              <a:rPr lang="ru-RU" sz="1600" dirty="0" err="1">
                <a:latin typeface="Times New Roman" panose="02020603050405020304" pitchFamily="18" charset="0"/>
                <a:cs typeface="Times New Roman" panose="02020603050405020304" pitchFamily="18" charset="0"/>
              </a:rPr>
              <a:t>порушенням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функції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зовнішнього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дихання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внаслідок</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тривалого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вимушеного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положення</a:t>
            </a:r>
            <a:r>
              <a:rPr lang="ru-RU" sz="1600" dirty="0">
                <a:latin typeface="Times New Roman" panose="02020603050405020304" pitchFamily="18" charset="0"/>
                <a:cs typeface="Times New Roman" panose="02020603050405020304" pitchFamily="18" charset="0"/>
              </a:rPr>
              <a:t>), а </a:t>
            </a:r>
            <a:r>
              <a:rPr lang="ru-RU" sz="1600" dirty="0" err="1">
                <a:latin typeface="Times New Roman" panose="02020603050405020304" pitchFamily="18" charset="0"/>
                <a:cs typeface="Times New Roman" panose="02020603050405020304" pitchFamily="18" charset="0"/>
              </a:rPr>
              <a:t>також</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функції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кровообігу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гіпостаз</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Виникнення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пневмонії</a:t>
            </a:r>
            <a:r>
              <a:rPr lang="ru-RU" sz="1600" dirty="0">
                <a:latin typeface="Times New Roman" panose="02020603050405020304" pitchFamily="18" charset="0"/>
                <a:cs typeface="Times New Roman" panose="02020603050405020304" pitchFamily="18" charset="0"/>
              </a:rPr>
              <a:t> у </a:t>
            </a:r>
            <a:r>
              <a:rPr lang="ru-RU" sz="1600" dirty="0" err="1">
                <a:latin typeface="Times New Roman" panose="02020603050405020304" pitchFamily="18" charset="0"/>
                <a:cs typeface="Times New Roman" panose="02020603050405020304" pitchFamily="18" charset="0"/>
              </a:rPr>
              <a:t>подібного</a:t>
            </a:r>
            <a:r>
              <a:rPr lang="ru-RU" sz="1600" dirty="0">
                <a:latin typeface="Times New Roman" panose="02020603050405020304" pitchFamily="18" charset="0"/>
                <a:cs typeface="Times New Roman" panose="02020603050405020304" pitchFamily="18" charset="0"/>
              </a:rPr>
              <a:t> роду </a:t>
            </a:r>
            <a:r>
              <a:rPr lang="ru-RU" sz="1600" dirty="0" err="1">
                <a:latin typeface="Times New Roman" panose="02020603050405020304" pitchFamily="18" charset="0"/>
                <a:cs typeface="Times New Roman" panose="02020603050405020304" pitchFamily="18" charset="0"/>
              </a:rPr>
              <a:t>поранених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зазвичай</a:t>
            </a:r>
            <a:r>
              <a:rPr lang="ru-RU" sz="1600" dirty="0">
                <a:latin typeface="Times New Roman" panose="02020603050405020304" pitchFamily="18" charset="0"/>
                <a:cs typeface="Times New Roman" panose="02020603050405020304" pitchFamily="18" charset="0"/>
              </a:rPr>
              <a:t> не </a:t>
            </a:r>
            <a:r>
              <a:rPr lang="ru-RU" sz="1600" dirty="0" err="1">
                <a:latin typeface="Times New Roman" panose="02020603050405020304" pitchFamily="18" charset="0"/>
                <a:cs typeface="Times New Roman" panose="02020603050405020304" pitchFamily="18" charset="0"/>
              </a:rPr>
              <a:t>позначається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виразно</a:t>
            </a:r>
            <a:r>
              <a:rPr lang="ru-RU" sz="1600" dirty="0">
                <a:latin typeface="Times New Roman" panose="02020603050405020304" pitchFamily="18" charset="0"/>
                <a:cs typeface="Times New Roman" panose="02020603050405020304" pitchFamily="18" charset="0"/>
              </a:rPr>
              <a:t> на </a:t>
            </a:r>
            <a:r>
              <a:rPr lang="ru-RU" sz="1600" dirty="0" err="1">
                <a:latin typeface="Times New Roman" panose="02020603050405020304" pitchFamily="18" charset="0"/>
                <a:cs typeface="Times New Roman" panose="02020603050405020304" pitchFamily="18" charset="0"/>
              </a:rPr>
              <a:t>характері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температурної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кривої</a:t>
            </a:r>
            <a:r>
              <a:rPr lang="ru-RU" sz="1600" dirty="0">
                <a:latin typeface="Times New Roman" panose="02020603050405020304" pitchFamily="18" charset="0"/>
                <a:cs typeface="Times New Roman" panose="02020603050405020304" pitchFamily="18" charset="0"/>
              </a:rPr>
              <a:t> і на </a:t>
            </a:r>
            <a:r>
              <a:rPr lang="ru-RU" sz="1600" dirty="0" err="1">
                <a:latin typeface="Times New Roman" panose="02020603050405020304" pitchFamily="18" charset="0"/>
                <a:cs typeface="Times New Roman" panose="02020603050405020304" pitchFamily="18" charset="0"/>
              </a:rPr>
              <a:t>картині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крові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Погіршення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загального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самопочуття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поява</a:t>
            </a:r>
            <a:r>
              <a:rPr lang="ru-RU" sz="1600" dirty="0">
                <a:latin typeface="Times New Roman" panose="02020603050405020304" pitchFamily="18" charset="0"/>
                <a:cs typeface="Times New Roman" panose="02020603050405020304" pitchFamily="18" charset="0"/>
              </a:rPr>
              <a:t> кашлю з </a:t>
            </a:r>
            <a:r>
              <a:rPr lang="ru-RU" sz="1600" dirty="0" err="1">
                <a:latin typeface="Times New Roman" panose="02020603050405020304" pitchFamily="18" charset="0"/>
                <a:cs typeface="Times New Roman" panose="02020603050405020304" pitchFamily="18" charset="0"/>
              </a:rPr>
              <a:t>слизисто-гнійним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харкотинням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перкуторні</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аускультативні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дані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властиві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пневмонії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дозволяють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своєчасно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встановити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діагноз</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захворювання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Пневмонія</a:t>
            </a:r>
            <a:r>
              <a:rPr lang="ru-RU" sz="1600" dirty="0">
                <a:latin typeface="Times New Roman" panose="02020603050405020304" pitchFamily="18" charset="0"/>
                <a:cs typeface="Times New Roman" panose="02020603050405020304" pitchFamily="18" charset="0"/>
              </a:rPr>
              <a:t> у </a:t>
            </a:r>
            <a:r>
              <a:rPr lang="ru-RU" sz="1600" dirty="0" err="1">
                <a:latin typeface="Times New Roman" panose="02020603050405020304" pitchFamily="18" charset="0"/>
                <a:cs typeface="Times New Roman" panose="02020603050405020304" pitchFamily="18" charset="0"/>
              </a:rPr>
              <a:t>цієї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категорії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поранених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зазвичай</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виявляється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двосторонньою</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дрібно-вогнищевою</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процес</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локалізується</a:t>
            </a:r>
            <a:r>
              <a:rPr lang="ru-RU" sz="1600" dirty="0">
                <a:latin typeface="Times New Roman" panose="02020603050405020304" pitchFamily="18" charset="0"/>
                <a:cs typeface="Times New Roman" panose="02020603050405020304" pitchFamily="18" charset="0"/>
              </a:rPr>
              <a:t> в </a:t>
            </a:r>
            <a:r>
              <a:rPr lang="ru-RU" sz="1600" dirty="0" err="1">
                <a:latin typeface="Times New Roman" panose="02020603050405020304" pitchFamily="18" charset="0"/>
                <a:cs typeface="Times New Roman" panose="02020603050405020304" pitchFamily="18" charset="0"/>
              </a:rPr>
              <a:t>задньо-нижніх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відділах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легенів</a:t>
            </a:r>
            <a:r>
              <a:rPr lang="ru-RU" sz="1600" dirty="0">
                <a:latin typeface="Times New Roman" panose="02020603050405020304" pitchFamily="18" charset="0"/>
                <a:cs typeface="Times New Roman" panose="02020603050405020304" pitchFamily="18" charset="0"/>
              </a:rPr>
              <a:t>. З </a:t>
            </a:r>
            <a:r>
              <a:rPr lang="ru-RU" sz="1600" dirty="0" err="1">
                <a:latin typeface="Times New Roman" panose="02020603050405020304" pitchFamily="18" charset="0"/>
                <a:cs typeface="Times New Roman" panose="02020603050405020304" pitchFamily="18" charset="0"/>
              </a:rPr>
              <a:t>іншого</a:t>
            </a:r>
            <a:r>
              <a:rPr lang="ru-RU" sz="1600" dirty="0">
                <a:latin typeface="Times New Roman" panose="02020603050405020304" pitchFamily="18" charset="0"/>
                <a:cs typeface="Times New Roman" panose="02020603050405020304" pitchFamily="18" charset="0"/>
              </a:rPr>
              <a:t> боку, </a:t>
            </a:r>
            <a:r>
              <a:rPr lang="ru-RU" sz="1600" dirty="0" err="1">
                <a:latin typeface="Times New Roman" panose="02020603050405020304" pitchFamily="18" charset="0"/>
                <a:cs typeface="Times New Roman" panose="02020603050405020304" pitchFamily="18" charset="0"/>
              </a:rPr>
              <a:t>пневмонії</a:t>
            </a:r>
            <a:r>
              <a:rPr lang="ru-RU" sz="1600" dirty="0">
                <a:latin typeface="Times New Roman" panose="02020603050405020304" pitchFamily="18" charset="0"/>
                <a:cs typeface="Times New Roman" panose="02020603050405020304" pitchFamily="18" charset="0"/>
              </a:rPr>
              <a:t> часто </a:t>
            </a:r>
            <a:r>
              <a:rPr lang="ru-RU" sz="1600" dirty="0" err="1">
                <a:latin typeface="Times New Roman" panose="02020603050405020304" pitchFamily="18" charset="0"/>
                <a:cs typeface="Times New Roman" panose="02020603050405020304" pitchFamily="18" charset="0"/>
              </a:rPr>
              <a:t>виникали</a:t>
            </a:r>
            <a:r>
              <a:rPr lang="ru-RU" sz="1600" dirty="0">
                <a:latin typeface="Times New Roman" panose="02020603050405020304" pitchFamily="18" charset="0"/>
                <a:cs typeface="Times New Roman" panose="02020603050405020304" pitchFamily="18" charset="0"/>
              </a:rPr>
              <a:t> у </a:t>
            </a:r>
            <a:r>
              <a:rPr lang="ru-RU" sz="1600" dirty="0" err="1">
                <a:latin typeface="Times New Roman" panose="02020603050405020304" pitchFamily="18" charset="0"/>
                <a:cs typeface="Times New Roman" panose="02020603050405020304" pitchFamily="18" charset="0"/>
              </a:rPr>
              <a:t>поранених</a:t>
            </a:r>
            <a:r>
              <a:rPr lang="ru-RU" sz="1600" dirty="0">
                <a:latin typeface="Times New Roman" panose="02020603050405020304" pitchFamily="18" charset="0"/>
                <a:cs typeface="Times New Roman" panose="02020603050405020304" pitchFamily="18" charset="0"/>
              </a:rPr>
              <a:t> в </a:t>
            </a:r>
            <a:r>
              <a:rPr lang="ru-RU" sz="1600" dirty="0" err="1">
                <a:latin typeface="Times New Roman" panose="02020603050405020304" pitchFamily="18" charset="0"/>
                <a:cs typeface="Times New Roman" panose="02020603050405020304" pitchFamily="18" charset="0"/>
              </a:rPr>
              <a:t>трубчасті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кістки</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суглоби</a:t>
            </a:r>
            <a:r>
              <a:rPr lang="ru-RU" sz="1600" dirty="0">
                <a:latin typeface="Times New Roman" panose="02020603050405020304" pitchFamily="18" charset="0"/>
                <a:cs typeface="Times New Roman" panose="02020603050405020304" pitchFamily="18" charset="0"/>
              </a:rPr>
              <a:t>, у </a:t>
            </a:r>
            <a:r>
              <a:rPr lang="ru-RU" sz="1600" dirty="0" err="1">
                <a:latin typeface="Times New Roman" panose="02020603050405020304" pitchFamily="18" charset="0"/>
                <a:cs typeface="Times New Roman" panose="02020603050405020304" pitchFamily="18" charset="0"/>
              </a:rPr>
              <a:t>яких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ушкодження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ускладнювалося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раневим</a:t>
            </a:r>
            <a:r>
              <a:rPr lang="ru-RU" sz="1600" dirty="0">
                <a:latin typeface="Times New Roman" panose="02020603050405020304" pitchFamily="18" charset="0"/>
                <a:cs typeface="Times New Roman" panose="02020603050405020304" pitchFamily="18" charset="0"/>
              </a:rPr>
              <a:t> сепсисом. </a:t>
            </a:r>
            <a:r>
              <a:rPr lang="ru-RU" sz="1600" dirty="0" err="1">
                <a:latin typeface="Times New Roman" panose="02020603050405020304" pitchFamily="18" charset="0"/>
                <a:cs typeface="Times New Roman" panose="02020603050405020304" pitchFamily="18" charset="0"/>
              </a:rPr>
              <a:t>Ці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пневмонії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зазвичай</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також</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двосторонні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дрібновогнищеві</a:t>
            </a:r>
            <a:r>
              <a:rPr lang="ru-RU" sz="1600" dirty="0">
                <a:latin typeface="Times New Roman" panose="02020603050405020304" pitchFamily="18" charset="0"/>
                <a:cs typeface="Times New Roman" panose="02020603050405020304" pitchFamily="18" charset="0"/>
              </a:rPr>
              <a:t>, не </a:t>
            </a:r>
            <a:r>
              <a:rPr lang="ru-RU" sz="1600" dirty="0" err="1">
                <a:latin typeface="Times New Roman" panose="02020603050405020304" pitchFamily="18" charset="0"/>
                <a:cs typeface="Times New Roman" panose="02020603050405020304" pitchFamily="18" charset="0"/>
              </a:rPr>
              <a:t>мають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тенденції</a:t>
            </a:r>
            <a:r>
              <a:rPr lang="ru-RU" sz="1600" dirty="0">
                <a:latin typeface="Times New Roman" panose="02020603050405020304" pitchFamily="18" charset="0"/>
                <a:cs typeface="Times New Roman" panose="02020603050405020304" pitchFamily="18" charset="0"/>
              </a:rPr>
              <a:t> до </a:t>
            </a:r>
            <a:r>
              <a:rPr lang="ru-RU" sz="1600" dirty="0" err="1">
                <a:latin typeface="Times New Roman" panose="02020603050405020304" pitchFamily="18" charset="0"/>
                <a:cs typeface="Times New Roman" panose="02020603050405020304" pitchFamily="18" charset="0"/>
              </a:rPr>
              <a:t>поширення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що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іноді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ускладнює</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їх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диференціювання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від</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туберкульозної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дисемінації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Клініка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цих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пневмоній</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бідна</a:t>
            </a:r>
            <a:r>
              <a:rPr lang="ru-RU" sz="1600" dirty="0">
                <a:latin typeface="Times New Roman" panose="02020603050405020304" pitchFamily="18" charset="0"/>
                <a:cs typeface="Times New Roman" panose="02020603050405020304" pitchFamily="18" charset="0"/>
              </a:rPr>
              <a:t> симптомами, особливо в </a:t>
            </a:r>
            <a:r>
              <a:rPr lang="ru-RU" sz="1600" dirty="0" err="1">
                <a:latin typeface="Times New Roman" panose="02020603050405020304" pitchFamily="18" charset="0"/>
                <a:cs typeface="Times New Roman" panose="02020603050405020304" pitchFamily="18" charset="0"/>
              </a:rPr>
              <a:t>перші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дні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захворювання</a:t>
            </a:r>
            <a:r>
              <a:rPr lang="ru-RU" sz="1600" dirty="0">
                <a:latin typeface="Times New Roman" panose="02020603050405020304" pitchFamily="18" charset="0"/>
                <a:cs typeface="Times New Roman" panose="02020603050405020304" pitchFamily="18" charset="0"/>
              </a:rPr>
              <a:t>. На </a:t>
            </a:r>
            <a:r>
              <a:rPr lang="ru-RU" sz="1600" dirty="0" err="1">
                <a:latin typeface="Times New Roman" panose="02020603050405020304" pitchFamily="18" charset="0"/>
                <a:cs typeface="Times New Roman" panose="02020603050405020304" pitchFamily="18" charset="0"/>
              </a:rPr>
              <a:t>тлі</a:t>
            </a:r>
            <a:r>
              <a:rPr lang="ru-RU" sz="1600" dirty="0">
                <a:latin typeface="Times New Roman" panose="02020603050405020304" pitchFamily="18" charset="0"/>
                <a:cs typeface="Times New Roman" panose="02020603050405020304" pitchFamily="18" charset="0"/>
              </a:rPr>
              <a:t> основного </a:t>
            </a:r>
            <a:r>
              <a:rPr lang="ru-RU" sz="1600" dirty="0" err="1">
                <a:latin typeface="Times New Roman" panose="02020603050405020304" pitchFamily="18" charset="0"/>
                <a:cs typeface="Times New Roman" panose="02020603050405020304" pitchFamily="18" charset="0"/>
              </a:rPr>
              <a:t>захворювання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рановий</a:t>
            </a:r>
            <a:r>
              <a:rPr lang="ru-RU" sz="1600" dirty="0">
                <a:latin typeface="Times New Roman" panose="02020603050405020304" pitchFamily="18" charset="0"/>
                <a:cs typeface="Times New Roman" panose="02020603050405020304" pitchFamily="18" charset="0"/>
              </a:rPr>
              <a:t> сепсис) </a:t>
            </a:r>
            <a:r>
              <a:rPr lang="ru-RU" sz="1600" dirty="0" err="1">
                <a:latin typeface="Times New Roman" panose="02020603050405020304" pitchFamily="18" charset="0"/>
                <a:cs typeface="Times New Roman" panose="02020603050405020304" pitchFamily="18" charset="0"/>
              </a:rPr>
              <a:t>запалення</a:t>
            </a:r>
            <a:r>
              <a:rPr lang="ru-RU" sz="1600" dirty="0">
                <a:latin typeface="Times New Roman" panose="02020603050405020304" pitchFamily="18" charset="0"/>
                <a:cs typeface="Times New Roman" panose="02020603050405020304" pitchFamily="18" charset="0"/>
              </a:rPr>
              <a:t> в </a:t>
            </a:r>
            <a:r>
              <a:rPr lang="ru-RU" sz="1600" dirty="0" err="1">
                <a:latin typeface="Times New Roman" panose="02020603050405020304" pitchFamily="18" charset="0"/>
                <a:cs typeface="Times New Roman" panose="02020603050405020304" pitchFamily="18" charset="0"/>
              </a:rPr>
              <a:t>легенях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зазвичай</a:t>
            </a:r>
            <a:r>
              <a:rPr lang="ru-RU" sz="1600" dirty="0">
                <a:latin typeface="Times New Roman" panose="02020603050405020304" pitchFamily="18" charset="0"/>
                <a:cs typeface="Times New Roman" panose="02020603050405020304" pitchFamily="18" charset="0"/>
              </a:rPr>
              <a:t> не </a:t>
            </a:r>
            <a:r>
              <a:rPr lang="ru-RU" sz="1600" dirty="0" err="1">
                <a:latin typeface="Times New Roman" panose="02020603050405020304" pitchFamily="18" charset="0"/>
                <a:cs typeface="Times New Roman" panose="02020603050405020304" pitchFamily="18" charset="0"/>
              </a:rPr>
              <a:t>привертає</a:t>
            </a:r>
            <a:r>
              <a:rPr lang="ru-RU" sz="1600" dirty="0">
                <a:latin typeface="Times New Roman" panose="02020603050405020304" pitchFamily="18" charset="0"/>
                <a:cs typeface="Times New Roman" panose="02020603050405020304" pitchFamily="18" charset="0"/>
              </a:rPr>
              <a:t> до себе </a:t>
            </a:r>
            <a:r>
              <a:rPr lang="ru-RU" sz="1600" dirty="0" err="1">
                <a:latin typeface="Times New Roman" panose="02020603050405020304" pitchFamily="18" charset="0"/>
                <a:cs typeface="Times New Roman" panose="02020603050405020304" pitchFamily="18" charset="0"/>
              </a:rPr>
              <a:t>уваги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лікарів</a:t>
            </a:r>
            <a:r>
              <a:rPr lang="ru-RU" sz="1600" dirty="0">
                <a:latin typeface="Times New Roman" panose="02020603050405020304" pitchFamily="18" charset="0"/>
                <a:cs typeface="Times New Roman" panose="02020603050405020304" pitchFamily="18" charset="0"/>
              </a:rPr>
              <a:t>. До </a:t>
            </a:r>
            <a:r>
              <a:rPr lang="ru-RU" sz="1600" dirty="0" err="1">
                <a:latin typeface="Times New Roman" panose="02020603050405020304" pitchFamily="18" charset="0"/>
                <a:cs typeface="Times New Roman" panose="02020603050405020304" pitchFamily="18" charset="0"/>
              </a:rPr>
              <a:t>цього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слід</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додати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що</a:t>
            </a:r>
            <a:r>
              <a:rPr lang="ru-RU" sz="1600" dirty="0">
                <a:latin typeface="Times New Roman" panose="02020603050405020304" pitchFamily="18" charset="0"/>
                <a:cs typeface="Times New Roman" panose="02020603050405020304" pitchFamily="18" charset="0"/>
              </a:rPr>
              <a:t> кашель </a:t>
            </a:r>
            <a:r>
              <a:rPr lang="ru-RU" sz="1600" dirty="0" err="1">
                <a:latin typeface="Times New Roman" panose="02020603050405020304" pitchFamily="18" charset="0"/>
                <a:cs typeface="Times New Roman" panose="02020603050405020304" pitchFamily="18" charset="0"/>
              </a:rPr>
              <a:t>нерідко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відсутній</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внаслідок</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різкої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слабості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виснаження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потерпілого</a:t>
            </a:r>
            <a:r>
              <a:rPr lang="ru-RU" sz="1600" dirty="0">
                <a:latin typeface="Times New Roman" panose="02020603050405020304" pitchFamily="18" charset="0"/>
                <a:cs typeface="Times New Roman" panose="02020603050405020304" pitchFamily="18" charset="0"/>
              </a:rPr>
              <a:t>. </a:t>
            </a:r>
            <a:endParaRPr lang="uk-UA"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4544185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4695" y="659114"/>
            <a:ext cx="8903368" cy="5632311"/>
          </a:xfrm>
          <a:prstGeom prst="rect">
            <a:avLst/>
          </a:prstGeom>
          <a:solidFill>
            <a:srgbClr val="66FFFF"/>
          </a:solidFill>
        </p:spPr>
        <p:txBody>
          <a:bodyPr wrap="square">
            <a:spAutoFit/>
          </a:bodyPr>
          <a:lstStyle/>
          <a:p>
            <a:r>
              <a:rPr lang="ru-RU"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Септичні</a:t>
            </a:r>
            <a:r>
              <a:rPr lang="ru-RU"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пневмонії</a:t>
            </a:r>
            <a:r>
              <a:rPr lang="ru-RU"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характеризуються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тривалим</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перебігом</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схильністю</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загострень</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збігається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зазвичай</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із</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загостреннями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раневого сепсису. У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важких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випадках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о</a:t>
            </a: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дин</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пневмонічний</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спалах</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безпосередньо</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випливає</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інший</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більш</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легкому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перебігу</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сепсису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між</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окремими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пневмонічними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хвилями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спостерігаються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інтервали</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в 3 -10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днів</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Септичні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пневмонії</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вельми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схильні</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абсцедування</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uk-UA" dirty="0">
                <a:latin typeface="Times New Roman" panose="02020603050405020304" pitchFamily="18" charset="0"/>
                <a:cs typeface="Times New Roman" panose="02020603050405020304" pitchFamily="18" charset="0"/>
              </a:rPr>
              <a:t> Таким чином, у осіб з різною локалізацією поранень спостерігаються вельми різноманітні по клінічному прояву і перебігу пневмонії. Це значною мірою визначається різним їх патогенезом. У </a:t>
            </a:r>
            <a:r>
              <a:rPr lang="uk-UA" dirty="0" err="1">
                <a:latin typeface="Times New Roman" panose="02020603050405020304" pitchFamily="18" charset="0"/>
                <a:cs typeface="Times New Roman" panose="02020603050405020304" pitchFamily="18" charset="0"/>
              </a:rPr>
              <a:t>генезі</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пневмоній</a:t>
            </a:r>
            <a:r>
              <a:rPr lang="uk-UA" dirty="0">
                <a:latin typeface="Times New Roman" panose="02020603050405020304" pitchFamily="18" charset="0"/>
                <a:cs typeface="Times New Roman" panose="02020603050405020304" pitchFamily="18" charset="0"/>
              </a:rPr>
              <a:t> у поранених в череп і в груди (на стороні, протилежній рані) провідну роль відіграють нейрогуморальні механізми (рефлекторне виникнення </a:t>
            </a:r>
            <a:r>
              <a:rPr lang="uk-UA" dirty="0" err="1">
                <a:latin typeface="Times New Roman" panose="02020603050405020304" pitchFamily="18" charset="0"/>
                <a:cs typeface="Times New Roman" panose="02020603050405020304" pitchFamily="18" charset="0"/>
              </a:rPr>
              <a:t>дрібновогнищевих</a:t>
            </a:r>
            <a:r>
              <a:rPr lang="uk-UA" dirty="0">
                <a:latin typeface="Times New Roman" panose="02020603050405020304" pitchFamily="18" charset="0"/>
                <a:cs typeface="Times New Roman" panose="02020603050405020304" pitchFamily="18" charset="0"/>
              </a:rPr>
              <a:t> ателектазів і крововиливів з подальшим інфікуванням їх), у поранених в щелепу, обличчя - аспірація сторонніх тіл (інфіковані згустки крові, </a:t>
            </a:r>
            <a:r>
              <a:rPr lang="uk-UA" dirty="0" err="1">
                <a:latin typeface="Times New Roman" panose="02020603050405020304" pitchFamily="18" charset="0"/>
                <a:cs typeface="Times New Roman" panose="02020603050405020304" pitchFamily="18" charset="0"/>
              </a:rPr>
              <a:t>некротизовані</a:t>
            </a:r>
            <a:r>
              <a:rPr lang="uk-UA" dirty="0">
                <a:latin typeface="Times New Roman" panose="02020603050405020304" pitchFamily="18" charset="0"/>
                <a:cs typeface="Times New Roman" panose="02020603050405020304" pitchFamily="18" charset="0"/>
              </a:rPr>
              <a:t> тканини та ін.), у поранених в кінцівки і хребет - </a:t>
            </a:r>
            <a:r>
              <a:rPr lang="uk-UA" dirty="0" err="1">
                <a:latin typeface="Times New Roman" panose="02020603050405020304" pitchFamily="18" charset="0"/>
                <a:cs typeface="Times New Roman" panose="02020603050405020304" pitchFamily="18" charset="0"/>
              </a:rPr>
              <a:t>токсико</a:t>
            </a:r>
            <a:r>
              <a:rPr lang="uk-UA" dirty="0">
                <a:latin typeface="Times New Roman" panose="02020603050405020304" pitchFamily="18" charset="0"/>
                <a:cs typeface="Times New Roman" panose="02020603050405020304" pitchFamily="18" charset="0"/>
              </a:rPr>
              <a:t>-септичні чинники, порушення кровообігу (гіпостаз</a:t>
            </a:r>
            <a:r>
              <a:rPr lang="uk-UA" dirty="0" smtClean="0">
                <a:latin typeface="Times New Roman" panose="02020603050405020304" pitchFamily="18" charset="0"/>
                <a:cs typeface="Times New Roman" panose="02020603050405020304" pitchFamily="18" charset="0"/>
              </a:rPr>
              <a:t>).</a:t>
            </a:r>
          </a:p>
          <a:p>
            <a:r>
              <a:rPr lang="uk-UA" dirty="0">
                <a:latin typeface="Times New Roman" panose="02020603050405020304" pitchFamily="18" charset="0"/>
                <a:cs typeface="Times New Roman" panose="02020603050405020304" pitchFamily="18" charset="0"/>
              </a:rPr>
              <a:t>Пневмонії у поранених в більшості випадків протікають відносно благополучно і зазвичай закінчуються одужанням, проте в деяких випадках вони приймають затяжний перебіг з переходом в хронічну форму і іноді </a:t>
            </a:r>
            <a:r>
              <a:rPr lang="uk-UA" dirty="0" err="1">
                <a:latin typeface="Times New Roman" panose="02020603050405020304" pitchFamily="18" charset="0"/>
                <a:cs typeface="Times New Roman" panose="02020603050405020304" pitchFamily="18" charset="0"/>
              </a:rPr>
              <a:t>ускладнюються</a:t>
            </a:r>
            <a:r>
              <a:rPr lang="uk-UA" dirty="0">
                <a:latin typeface="Times New Roman" panose="02020603050405020304" pitchFamily="18" charset="0"/>
                <a:cs typeface="Times New Roman" panose="02020603050405020304" pitchFamily="18" charset="0"/>
              </a:rPr>
              <a:t> абсцесом або гангреною. </a:t>
            </a:r>
            <a:endParaRPr lang="uk-UA" dirty="0" smtClean="0">
              <a:latin typeface="Times New Roman" panose="02020603050405020304" pitchFamily="18" charset="0"/>
              <a:cs typeface="Times New Roman" panose="02020603050405020304" pitchFamily="18" charset="0"/>
            </a:endParaRPr>
          </a:p>
          <a:p>
            <a:r>
              <a:rPr lang="ru-RU" dirty="0" err="1">
                <a:latin typeface="Times New Roman" panose="02020603050405020304" pitchFamily="18" charset="0"/>
                <a:cs typeface="Times New Roman" panose="02020603050405020304" pitchFamily="18" charset="0"/>
              </a:rPr>
              <a:t>Гнійні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процеси</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легенях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найбільш</a:t>
            </a:r>
            <a:r>
              <a:rPr lang="ru-RU" dirty="0">
                <a:latin typeface="Times New Roman" panose="02020603050405020304" pitchFamily="18" charset="0"/>
                <a:cs typeface="Times New Roman" panose="02020603050405020304" pitchFamily="18" charset="0"/>
              </a:rPr>
              <a:t> часто </a:t>
            </a:r>
            <a:r>
              <a:rPr lang="ru-RU" dirty="0" err="1">
                <a:latin typeface="Times New Roman" panose="02020603050405020304" pitchFamily="18" charset="0"/>
                <a:cs typeface="Times New Roman" panose="02020603050405020304" pitchFamily="18" charset="0"/>
              </a:rPr>
              <a:t>зустрічаються</a:t>
            </a:r>
            <a:r>
              <a:rPr lang="ru-RU" dirty="0">
                <a:latin typeface="Times New Roman" panose="02020603050405020304" pitchFamily="18" charset="0"/>
                <a:cs typeface="Times New Roman" panose="02020603050405020304" pitchFamily="18" charset="0"/>
              </a:rPr>
              <a:t> при </a:t>
            </a:r>
            <a:r>
              <a:rPr lang="ru-RU" dirty="0" err="1">
                <a:latin typeface="Times New Roman" panose="02020603050405020304" pitchFamily="18" charset="0"/>
                <a:cs typeface="Times New Roman" panose="02020603050405020304" pitchFamily="18" charset="0"/>
              </a:rPr>
              <a:t>пораненнях</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обличчя</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щелепи</a:t>
            </a:r>
            <a:r>
              <a:rPr lang="ru-RU" dirty="0">
                <a:latin typeface="Times New Roman" panose="02020603050405020304" pitchFamily="18" charset="0"/>
                <a:cs typeface="Times New Roman" panose="02020603050405020304" pitchFamily="18" charset="0"/>
              </a:rPr>
              <a:t>, грудей і при </a:t>
            </a:r>
            <a:r>
              <a:rPr lang="ru-RU" dirty="0" err="1">
                <a:latin typeface="Times New Roman" panose="02020603050405020304" pitchFamily="18" charset="0"/>
                <a:cs typeface="Times New Roman" panose="02020603050405020304" pitchFamily="18" charset="0"/>
              </a:rPr>
              <a:t>пораненнях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ускладнених</a:t>
            </a:r>
            <a:r>
              <a:rPr lang="ru-RU" dirty="0">
                <a:latin typeface="Times New Roman" panose="02020603050405020304" pitchFamily="18" charset="0"/>
                <a:cs typeface="Times New Roman" panose="02020603050405020304" pitchFamily="18" charset="0"/>
              </a:rPr>
              <a:t> сепсисом. </a:t>
            </a:r>
            <a:r>
              <a:rPr lang="ru-RU" dirty="0" err="1">
                <a:latin typeface="Times New Roman" panose="02020603050405020304" pitchFamily="18" charset="0"/>
                <a:cs typeface="Times New Roman" panose="02020603050405020304" pitchFamily="18" charset="0"/>
              </a:rPr>
              <a:t>Осередком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інфекції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нерідко</a:t>
            </a:r>
            <a:r>
              <a:rPr lang="ru-RU" dirty="0">
                <a:latin typeface="Times New Roman" panose="02020603050405020304" pitchFamily="18" charset="0"/>
                <a:cs typeface="Times New Roman" panose="02020603050405020304" pitchFamily="18" charset="0"/>
              </a:rPr>
              <a:t> є сама рана. При </a:t>
            </a:r>
            <a:r>
              <a:rPr lang="ru-RU" dirty="0" err="1">
                <a:latin typeface="Times New Roman" panose="02020603050405020304" pitchFamily="18" charset="0"/>
                <a:cs typeface="Times New Roman" panose="02020603050405020304" pitchFamily="18" charset="0"/>
              </a:rPr>
              <a:t>пораненні</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легені</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абсцес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нерідко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виникає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навколо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стороннього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тіла</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ділянці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ранового</a:t>
            </a:r>
            <a:r>
              <a:rPr lang="ru-RU" dirty="0">
                <a:latin typeface="Times New Roman" panose="02020603050405020304" pitchFamily="18" charset="0"/>
                <a:cs typeface="Times New Roman" panose="02020603050405020304" pitchFamily="18" charset="0"/>
              </a:rPr>
              <a:t> каналу - в </a:t>
            </a:r>
            <a:r>
              <a:rPr lang="ru-RU" dirty="0" err="1">
                <a:latin typeface="Times New Roman" panose="02020603050405020304" pitchFamily="18" charset="0"/>
                <a:cs typeface="Times New Roman" panose="02020603050405020304" pitchFamily="18" charset="0"/>
              </a:rPr>
              <a:t>області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колишнього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крововиливу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або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вогнища</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пневмонії</a:t>
            </a:r>
            <a:r>
              <a:rPr lang="ru-RU" dirty="0" smtClean="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2121010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8916" y="363607"/>
            <a:ext cx="8686800" cy="6186309"/>
          </a:xfrm>
          <a:prstGeom prst="rect">
            <a:avLst/>
          </a:prstGeom>
          <a:solidFill>
            <a:srgbClr val="FF99FF"/>
          </a:solidFill>
        </p:spPr>
        <p:txBody>
          <a:bodyPr wrap="square">
            <a:spAutoFit/>
          </a:bodyPr>
          <a:lstStyle/>
          <a:p>
            <a:pPr>
              <a:spcAft>
                <a:spcPts val="0"/>
              </a:spcAft>
            </a:pPr>
            <a:r>
              <a:rPr lang="uk-UA"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000000"/>
                </a:solidFill>
                <a:latin typeface="Times New Roman" panose="02020603050405020304" pitchFamily="18" charset="0"/>
                <a:ea typeface="Times New Roman" panose="02020603050405020304" pitchFamily="18" charset="0"/>
              </a:rPr>
              <a:t>Абсцес</a:t>
            </a:r>
            <a:r>
              <a:rPr lang="ru-RU" b="1" i="1" dirty="0">
                <a:solidFill>
                  <a:srgbClr val="000000"/>
                </a:solidFill>
                <a:latin typeface="Times New Roman" panose="02020603050405020304" pitchFamily="18" charset="0"/>
                <a:ea typeface="Times New Roman" panose="02020603050405020304" pitchFamily="18" charset="0"/>
              </a:rPr>
              <a:t> і гангрена </a:t>
            </a:r>
            <a:r>
              <a:rPr lang="ru-RU" b="1" i="1" dirty="0" err="1">
                <a:solidFill>
                  <a:srgbClr val="000000"/>
                </a:solidFill>
                <a:latin typeface="Times New Roman" panose="02020603050405020304" pitchFamily="18" charset="0"/>
                <a:ea typeface="Times New Roman" panose="02020603050405020304" pitchFamily="18" charset="0"/>
              </a:rPr>
              <a:t>легенів</a:t>
            </a:r>
            <a:r>
              <a:rPr lang="ru-RU" b="1" i="1"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зазвичай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виникають</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пізні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терміни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Частіше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уражається</a:t>
            </a:r>
            <a:r>
              <a:rPr lang="ru-RU" dirty="0">
                <a:solidFill>
                  <a:srgbClr val="000000"/>
                </a:solidFill>
                <a:latin typeface="Times New Roman" panose="02020603050405020304" pitchFamily="18" charset="0"/>
                <a:ea typeface="Times New Roman" panose="02020603050405020304" pitchFamily="18" charset="0"/>
              </a:rPr>
              <a:t> права </a:t>
            </a:r>
            <a:r>
              <a:rPr lang="ru-RU" dirty="0" err="1">
                <a:solidFill>
                  <a:srgbClr val="000000"/>
                </a:solidFill>
                <a:latin typeface="Times New Roman" panose="02020603050405020304" pitchFamily="18" charset="0"/>
                <a:ea typeface="Times New Roman" panose="02020603050405020304" pitchFamily="18" charset="0"/>
              </a:rPr>
              <a:t>легеня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приблизно</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одній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третині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випадків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гнійні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процеси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розвиваються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обох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легенях</a:t>
            </a:r>
            <a:r>
              <a:rPr lang="ru-RU"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Хвороби плеври також часто ускладнюють поранення грудної клітки і проявляються у вигляді </a:t>
            </a:r>
            <a:r>
              <a:rPr lang="uk-UA" dirty="0" err="1">
                <a:solidFill>
                  <a:srgbClr val="000000"/>
                </a:solidFill>
                <a:latin typeface="Times New Roman" panose="02020603050405020304" pitchFamily="18" charset="0"/>
                <a:ea typeface="Times New Roman" panose="02020603050405020304" pitchFamily="18" charset="0"/>
              </a:rPr>
              <a:t>гемоторакса</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пневмоторакса</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гемопневмоторакса</a:t>
            </a:r>
            <a:r>
              <a:rPr lang="uk-UA" dirty="0">
                <a:solidFill>
                  <a:srgbClr val="000000"/>
                </a:solidFill>
                <a:latin typeface="Times New Roman" panose="02020603050405020304" pitchFamily="18" charset="0"/>
                <a:ea typeface="Times New Roman" panose="02020603050405020304" pitchFamily="18" charset="0"/>
              </a:rPr>
              <a:t>, плевриту або їх поєднань.</a:t>
            </a:r>
            <a:endParaRPr lang="uk-UA" sz="1600" dirty="0">
              <a:latin typeface="Times New Roman" panose="02020603050405020304" pitchFamily="18" charset="0"/>
              <a:ea typeface="Times New Roman" panose="02020603050405020304" pitchFamily="18" charset="0"/>
            </a:endParaRPr>
          </a:p>
          <a:p>
            <a:r>
              <a:rPr lang="ru-RU" dirty="0">
                <a:solidFill>
                  <a:srgbClr val="000000"/>
                </a:solidFill>
                <a:latin typeface="Times New Roman" panose="02020603050405020304" pitchFamily="18" charset="0"/>
                <a:ea typeface="Times New Roman" panose="02020603050405020304" pitchFamily="18" charset="0"/>
              </a:rPr>
              <a:t>Пневмоторакс </a:t>
            </a:r>
            <a:r>
              <a:rPr lang="ru-RU" dirty="0" err="1">
                <a:solidFill>
                  <a:srgbClr val="000000"/>
                </a:solidFill>
                <a:latin typeface="Times New Roman" panose="02020603050405020304" pitchFamily="18" charset="0"/>
                <a:ea typeface="Times New Roman" panose="02020603050405020304" pitchFamily="18" charset="0"/>
              </a:rPr>
              <a:t>може</a:t>
            </a:r>
            <a:r>
              <a:rPr lang="ru-RU" dirty="0">
                <a:solidFill>
                  <a:srgbClr val="000000"/>
                </a:solidFill>
                <a:latin typeface="Times New Roman" panose="02020603050405020304" pitchFamily="18" charset="0"/>
                <a:ea typeface="Times New Roman" panose="02020603050405020304" pitchFamily="18" charset="0"/>
              </a:rPr>
              <a:t> бути </a:t>
            </a:r>
            <a:r>
              <a:rPr lang="ru-RU" dirty="0" err="1">
                <a:solidFill>
                  <a:srgbClr val="000000"/>
                </a:solidFill>
                <a:latin typeface="Times New Roman" panose="02020603050405020304" pitchFamily="18" charset="0"/>
                <a:ea typeface="Times New Roman" panose="02020603050405020304" pitchFamily="18" charset="0"/>
              </a:rPr>
              <a:t>закритим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відкритим</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напруженим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вентильним</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результаті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пошкодження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легеневої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паренхіми</a:t>
            </a:r>
            <a:r>
              <a:rPr lang="ru-RU" dirty="0">
                <a:solidFill>
                  <a:srgbClr val="000000"/>
                </a:solidFill>
                <a:latin typeface="Times New Roman" panose="02020603050405020304" pitchFamily="18" charset="0"/>
                <a:ea typeface="Times New Roman" panose="02020603050405020304" pitchFamily="18" charset="0"/>
              </a:rPr>
              <a:t>, а </a:t>
            </a:r>
            <a:r>
              <a:rPr lang="ru-RU" dirty="0" err="1">
                <a:solidFill>
                  <a:srgbClr val="000000"/>
                </a:solidFill>
                <a:latin typeface="Times New Roman" panose="02020603050405020304" pitchFamily="18" charset="0"/>
                <a:ea typeface="Times New Roman" panose="02020603050405020304" pitchFamily="18" charset="0"/>
              </a:rPr>
              <a:t>також</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судин</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проникаючих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пораненнях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грудної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клітки</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рідше</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непроникаючих</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порожнину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плеври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виливається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більша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менша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кількість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крові</a:t>
            </a:r>
            <a:r>
              <a:rPr lang="ru-RU" dirty="0">
                <a:solidFill>
                  <a:srgbClr val="000000"/>
                </a:solidFill>
                <a:latin typeface="Times New Roman" panose="02020603050405020304" pitchFamily="18" charset="0"/>
                <a:ea typeface="Times New Roman" panose="02020603050405020304" pitchFamily="18" charset="0"/>
              </a:rPr>
              <a:t> (гемоторакс).</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uk-UA" b="1" i="1" dirty="0" err="1">
                <a:solidFill>
                  <a:srgbClr val="000000"/>
                </a:solidFill>
                <a:latin typeface="Times New Roman" panose="02020603050405020304" pitchFamily="18" charset="0"/>
                <a:ea typeface="Times New Roman" panose="02020603050405020304" pitchFamily="18" charset="0"/>
              </a:rPr>
              <a:t>Гемопневмоторакс</a:t>
            </a:r>
            <a:r>
              <a:rPr lang="uk-UA" dirty="0">
                <a:solidFill>
                  <a:srgbClr val="000000"/>
                </a:solidFill>
                <a:latin typeface="Times New Roman" panose="02020603050405020304" pitchFamily="18" charset="0"/>
                <a:ea typeface="Times New Roman" panose="02020603050405020304" pitchFamily="18" charset="0"/>
              </a:rPr>
              <a:t> - найбільш частий варіант уражень плеври у поранених. При виникненні </a:t>
            </a:r>
            <a:r>
              <a:rPr lang="uk-UA" dirty="0" err="1">
                <a:solidFill>
                  <a:srgbClr val="000000"/>
                </a:solidFill>
                <a:latin typeface="Times New Roman" panose="02020603050405020304" pitchFamily="18" charset="0"/>
                <a:ea typeface="Times New Roman" panose="02020603050405020304" pitchFamily="18" charset="0"/>
              </a:rPr>
              <a:t>гемопневмоторакса</a:t>
            </a:r>
            <a:r>
              <a:rPr lang="uk-UA" dirty="0">
                <a:solidFill>
                  <a:srgbClr val="000000"/>
                </a:solidFill>
                <a:latin typeface="Times New Roman" panose="02020603050405020304" pitchFamily="18" charset="0"/>
                <a:ea typeface="Times New Roman" panose="02020603050405020304" pitchFamily="18" charset="0"/>
              </a:rPr>
              <a:t> з'являються різкий біль, задишка, ціаноз. Нерідко спостерігається шок (загальна слабкість, загальмованість, холодний піт, тахікардія, гіпотонія). При огляді хворого звертають на себе увагу: виражений ціаноз, набухання шийних вен, іноді розширення грудної клітки на ураженій стороні, </a:t>
            </a:r>
            <a:r>
              <a:rPr lang="uk-UA" dirty="0" err="1">
                <a:solidFill>
                  <a:srgbClr val="000000"/>
                </a:solidFill>
                <a:latin typeface="Times New Roman" panose="02020603050405020304" pitchFamily="18" charset="0"/>
                <a:ea typeface="Times New Roman" panose="02020603050405020304" pitchFamily="18" charset="0"/>
              </a:rPr>
              <a:t>згладженість</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межреберних</a:t>
            </a:r>
            <a:r>
              <a:rPr lang="uk-UA" dirty="0">
                <a:solidFill>
                  <a:srgbClr val="000000"/>
                </a:solidFill>
                <a:latin typeface="Times New Roman" panose="02020603050405020304" pitchFamily="18" charset="0"/>
                <a:ea typeface="Times New Roman" panose="02020603050405020304" pitchFamily="18" charset="0"/>
              </a:rPr>
              <a:t> проміжків на стороні пошкодження, відставання ураженої половини грудної клітки при диханні, прискорене дихання, тахікардія; ослаблення голосового тремтіння на ураженій стороні; притуплення </a:t>
            </a:r>
            <a:r>
              <a:rPr lang="uk-UA" dirty="0" err="1">
                <a:solidFill>
                  <a:srgbClr val="000000"/>
                </a:solidFill>
                <a:latin typeface="Times New Roman" panose="02020603050405020304" pitchFamily="18" charset="0"/>
                <a:ea typeface="Times New Roman" panose="02020603050405020304" pitchFamily="18" charset="0"/>
              </a:rPr>
              <a:t>перкуторного</a:t>
            </a:r>
            <a:r>
              <a:rPr lang="uk-UA" dirty="0">
                <a:solidFill>
                  <a:srgbClr val="000000"/>
                </a:solidFill>
                <a:latin typeface="Times New Roman" panose="02020603050405020304" pitchFamily="18" charset="0"/>
                <a:ea typeface="Times New Roman" panose="02020603050405020304" pitchFamily="18" charset="0"/>
              </a:rPr>
              <a:t> звуку в області </a:t>
            </a:r>
            <a:r>
              <a:rPr lang="uk-UA" dirty="0" err="1">
                <a:solidFill>
                  <a:srgbClr val="000000"/>
                </a:solidFill>
                <a:latin typeface="Times New Roman" panose="02020603050405020304" pitchFamily="18" charset="0"/>
                <a:ea typeface="Times New Roman" panose="02020603050405020304" pitchFamily="18" charset="0"/>
              </a:rPr>
              <a:t>гемоторакса</a:t>
            </a:r>
            <a:r>
              <a:rPr lang="uk-UA" dirty="0">
                <a:solidFill>
                  <a:srgbClr val="000000"/>
                </a:solidFill>
                <a:latin typeface="Times New Roman" panose="02020603050405020304" pitchFamily="18" charset="0"/>
                <a:ea typeface="Times New Roman" panose="02020603050405020304" pitchFamily="18" charset="0"/>
              </a:rPr>
              <a:t> з горизонтально розташованою верхньою межею; вище визначається тимпанічний </a:t>
            </a:r>
            <a:r>
              <a:rPr lang="uk-UA" dirty="0" err="1">
                <a:solidFill>
                  <a:srgbClr val="000000"/>
                </a:solidFill>
                <a:latin typeface="Times New Roman" panose="02020603050405020304" pitchFamily="18" charset="0"/>
                <a:ea typeface="Times New Roman" panose="02020603050405020304" pitchFamily="18" charset="0"/>
              </a:rPr>
              <a:t>перкуторний</a:t>
            </a:r>
            <a:r>
              <a:rPr lang="uk-UA" dirty="0">
                <a:solidFill>
                  <a:srgbClr val="000000"/>
                </a:solidFill>
                <a:latin typeface="Times New Roman" panose="02020603050405020304" pitchFamily="18" charset="0"/>
                <a:ea typeface="Times New Roman" panose="02020603050405020304" pitchFamily="18" charset="0"/>
              </a:rPr>
              <a:t> звук (над ділянкою скупчення повітря - пневмотораксу). </a:t>
            </a:r>
            <a:r>
              <a:rPr lang="ru-RU" dirty="0">
                <a:solidFill>
                  <a:srgbClr val="000000"/>
                </a:solidFill>
                <a:latin typeface="Times New Roman" panose="02020603050405020304" pitchFamily="18" charset="0"/>
                <a:ea typeface="Times New Roman" panose="02020603050405020304" pitchFamily="18" charset="0"/>
              </a:rPr>
              <a:t>При </a:t>
            </a:r>
            <a:r>
              <a:rPr lang="ru-RU" dirty="0" err="1">
                <a:solidFill>
                  <a:srgbClr val="000000"/>
                </a:solidFill>
                <a:latin typeface="Times New Roman" panose="02020603050405020304" pitchFamily="18" charset="0"/>
                <a:ea typeface="Times New Roman" panose="02020603050405020304" pitchFamily="18" charset="0"/>
              </a:rPr>
              <a:t>зміні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положення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відповідно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переміщається</a:t>
            </a:r>
            <a:r>
              <a:rPr lang="ru-RU" dirty="0">
                <a:solidFill>
                  <a:srgbClr val="000000"/>
                </a:solidFill>
                <a:latin typeface="Times New Roman" panose="02020603050405020304" pitchFamily="18" charset="0"/>
                <a:ea typeface="Times New Roman" panose="02020603050405020304" pitchFamily="18" charset="0"/>
              </a:rPr>
              <a:t> область тупого </a:t>
            </a:r>
            <a:r>
              <a:rPr lang="ru-RU" dirty="0" err="1">
                <a:solidFill>
                  <a:srgbClr val="000000"/>
                </a:solidFill>
                <a:latin typeface="Times New Roman" panose="02020603050405020304" pitchFamily="18" charset="0"/>
                <a:ea typeface="Times New Roman" panose="02020603050405020304" pitchFamily="18" charset="0"/>
              </a:rPr>
              <a:t>перкуторного</a:t>
            </a:r>
            <a:r>
              <a:rPr lang="ru-RU" dirty="0">
                <a:solidFill>
                  <a:srgbClr val="000000"/>
                </a:solidFill>
                <a:latin typeface="Times New Roman" panose="02020603050405020304" pitchFamily="18" charset="0"/>
                <a:ea typeface="Times New Roman" panose="02020603050405020304" pitchFamily="18" charset="0"/>
              </a:rPr>
              <a:t> звуку. </a:t>
            </a:r>
            <a:r>
              <a:rPr lang="ru-RU" dirty="0" smtClean="0">
                <a:solidFill>
                  <a:srgbClr val="000000"/>
                </a:solidFill>
                <a:latin typeface="Times New Roman" panose="02020603050405020304" pitchFamily="18" charset="0"/>
                <a:ea typeface="Times New Roman" panose="02020603050405020304" pitchFamily="18" charset="0"/>
              </a:rPr>
              <a:t>При </a:t>
            </a:r>
            <a:r>
              <a:rPr lang="ru-RU" dirty="0" err="1">
                <a:solidFill>
                  <a:srgbClr val="000000"/>
                </a:solidFill>
                <a:latin typeface="Times New Roman" panose="02020603050405020304" pitchFamily="18" charset="0"/>
                <a:ea typeface="Times New Roman" panose="02020603050405020304" pitchFamily="18" charset="0"/>
              </a:rPr>
              <a:t>значно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вираженому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пневмотораксі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гемопневмотораксі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зазвичай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спостерігається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зсув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середостіння</a:t>
            </a:r>
            <a:r>
              <a:rPr lang="ru-RU" dirty="0">
                <a:solidFill>
                  <a:srgbClr val="000000"/>
                </a:solidFill>
                <a:latin typeface="Times New Roman" panose="02020603050405020304" pitchFamily="18" charset="0"/>
                <a:ea typeface="Times New Roman" panose="02020603050405020304" pitchFamily="18" charset="0"/>
              </a:rPr>
              <a:t>.</a:t>
            </a:r>
            <a:endParaRPr lang="uk-UA" dirty="0"/>
          </a:p>
        </p:txBody>
      </p:sp>
    </p:spTree>
    <p:extLst>
      <p:ext uri="{BB962C8B-B14F-4D97-AF65-F5344CB8AC3E}">
        <p14:creationId xmlns:p14="http://schemas.microsoft.com/office/powerpoint/2010/main" xmlns="" val="36244319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0789" y="256414"/>
            <a:ext cx="8903368" cy="6186309"/>
          </a:xfrm>
          <a:prstGeom prst="rect">
            <a:avLst/>
          </a:prstGeom>
          <a:solidFill>
            <a:srgbClr val="FF99FF"/>
          </a:solidFill>
        </p:spPr>
        <p:txBody>
          <a:bodyPr wrap="square">
            <a:spAutoFit/>
          </a:bodyPr>
          <a:lstStyle/>
          <a:p>
            <a:r>
              <a:rPr lang="ru-RU" b="1" i="1" dirty="0" err="1">
                <a:solidFill>
                  <a:srgbClr val="000000"/>
                </a:solidFill>
                <a:latin typeface="Times New Roman" panose="02020603050405020304" pitchFamily="18" charset="0"/>
                <a:ea typeface="Times New Roman" panose="02020603050405020304" pitchFamily="18" charset="0"/>
              </a:rPr>
              <a:t>Захворювання</a:t>
            </a:r>
            <a:r>
              <a:rPr lang="ru-RU" b="1" i="1"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000000"/>
                </a:solidFill>
                <a:latin typeface="Times New Roman" panose="02020603050405020304" pitchFamily="18" charset="0"/>
                <a:ea typeface="Times New Roman" panose="02020603050405020304" pitchFamily="18" charset="0"/>
              </a:rPr>
              <a:t>нирок</a:t>
            </a:r>
            <a:r>
              <a:rPr lang="ru-RU" b="1" i="1" dirty="0">
                <a:solidFill>
                  <a:srgbClr val="000000"/>
                </a:solidFill>
                <a:latin typeface="Times New Roman" panose="02020603050405020304" pitchFamily="18" charset="0"/>
                <a:ea typeface="Times New Roman" panose="02020603050405020304" pitchFamily="18" charset="0"/>
              </a:rPr>
              <a:t>.</a:t>
            </a:r>
            <a:r>
              <a:rPr lang="ru-RU" b="1" dirty="0">
                <a:solidFill>
                  <a:srgbClr val="000000"/>
                </a:solidFill>
                <a:latin typeface="Times New Roman" panose="02020603050405020304" pitchFamily="18" charset="0"/>
                <a:ea typeface="Times New Roman" panose="02020603050405020304" pitchFamily="18" charset="0"/>
              </a:rPr>
              <a:t> </a:t>
            </a:r>
            <a:br>
              <a:rPr lang="ru-RU" b="1" dirty="0">
                <a:solidFill>
                  <a:srgbClr val="000000"/>
                </a:solidFill>
                <a:latin typeface="Times New Roman" panose="02020603050405020304" pitchFamily="18" charset="0"/>
                <a:ea typeface="Times New Roman" panose="02020603050405020304" pitchFamily="18" charset="0"/>
              </a:rPr>
            </a:br>
            <a:r>
              <a:rPr lang="ru-RU" b="1" dirty="0">
                <a:solidFill>
                  <a:srgbClr val="000000"/>
                </a:solidFill>
                <a:latin typeface="Times New Roman" panose="02020603050405020304" pitchFamily="18" charset="0"/>
                <a:ea typeface="Times New Roman" panose="02020603050405020304" pitchFamily="18" charset="0"/>
              </a:rPr>
              <a:t/>
            </a:r>
            <a:br>
              <a:rPr lang="ru-RU" b="1" dirty="0">
                <a:solidFill>
                  <a:srgbClr val="000000"/>
                </a:solidFill>
                <a:latin typeface="Times New Roman" panose="02020603050405020304" pitchFamily="18" charset="0"/>
                <a:ea typeface="Times New Roman" panose="02020603050405020304" pitchFamily="18" charset="0"/>
              </a:rPr>
            </a:br>
            <a:r>
              <a:rPr lang="ru-RU" dirty="0" err="1">
                <a:solidFill>
                  <a:srgbClr val="000000"/>
                </a:solidFill>
                <a:latin typeface="Times New Roman" panose="02020603050405020304" pitchFamily="18" charset="0"/>
                <a:ea typeface="Times New Roman" panose="02020603050405020304" pitchFamily="18" charset="0"/>
              </a:rPr>
              <a:t>Захворювання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також</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нерідко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зустрічаються</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ранні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терміни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спостерігати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функції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сечовидільної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системи</a:t>
            </a:r>
            <a:r>
              <a:rPr lang="ru-RU" dirty="0">
                <a:solidFill>
                  <a:srgbClr val="000000"/>
                </a:solidFill>
                <a:latin typeface="Times New Roman" panose="02020603050405020304" pitchFamily="18" charset="0"/>
                <a:ea typeface="Times New Roman" panose="02020603050405020304" pitchFamily="18" charset="0"/>
              </a:rPr>
              <a:t>, у тому </a:t>
            </a:r>
            <a:r>
              <a:rPr lang="ru-RU" dirty="0" err="1">
                <a:solidFill>
                  <a:srgbClr val="000000"/>
                </a:solidFill>
                <a:latin typeface="Times New Roman" panose="02020603050405020304" pitchFamily="18" charset="0"/>
                <a:ea typeface="Times New Roman" panose="02020603050405020304" pitchFamily="18" charset="0"/>
              </a:rPr>
              <a:t>числі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гострої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ниркової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недостатності</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rPr>
              <a:t> з шоком,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виражається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іноді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тривалою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анурією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припускати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анурія</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частини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обумовлюється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також</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рефлекторними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впливами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Зазвичай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вже</a:t>
            </a:r>
            <a:r>
              <a:rPr lang="ru-RU" dirty="0">
                <a:solidFill>
                  <a:srgbClr val="000000"/>
                </a:solidFill>
                <a:latin typeface="Times New Roman" panose="02020603050405020304" pitchFamily="18" charset="0"/>
                <a:ea typeface="Times New Roman" panose="02020603050405020304" pitchFamily="18" charset="0"/>
              </a:rPr>
              <a:t> на 1-2-у </a:t>
            </a:r>
            <a:r>
              <a:rPr lang="ru-RU" dirty="0" err="1">
                <a:solidFill>
                  <a:srgbClr val="000000"/>
                </a:solidFill>
                <a:latin typeface="Times New Roman" panose="02020603050405020304" pitchFamily="18" charset="0"/>
                <a:ea typeface="Times New Roman" panose="02020603050405020304" pitchFamily="18" charset="0"/>
              </a:rPr>
              <a:t>добу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затримка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сечовиділення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зникає</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функція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відновлюється</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міру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інфекції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інші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різноманітні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патологічні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зміни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нирок</a:t>
            </a:r>
            <a:r>
              <a:rPr lang="ru-RU" dirty="0">
                <a:solidFill>
                  <a:srgbClr val="000000"/>
                </a:solidFill>
                <a:latin typeface="Times New Roman" panose="02020603050405020304" pitchFamily="18" charset="0"/>
                <a:ea typeface="Times New Roman" panose="02020603050405020304" pitchFamily="18" charset="0"/>
              </a:rPr>
              <a:t>. Вони </a:t>
            </a:r>
            <a:r>
              <a:rPr lang="ru-RU" dirty="0" err="1">
                <a:solidFill>
                  <a:srgbClr val="000000"/>
                </a:solidFill>
                <a:latin typeface="Times New Roman" panose="02020603050405020304" pitchFamily="18" charset="0"/>
                <a:ea typeface="Times New Roman" panose="02020603050405020304" pitchFamily="18" charset="0"/>
              </a:rPr>
              <a:t>спостерігаються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найчастіше</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пораненнях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кінцівок</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пошкодженням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кісток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вогнепальні</a:t>
            </a:r>
            <a:r>
              <a:rPr lang="ru-RU" dirty="0">
                <a:solidFill>
                  <a:srgbClr val="000000"/>
                </a:solidFill>
                <a:latin typeface="Times New Roman" panose="02020603050405020304" pitchFamily="18" charset="0"/>
                <a:ea typeface="Times New Roman" panose="02020603050405020304" pitchFamily="18" charset="0"/>
              </a:rPr>
              <a:t> переломи стегна, </a:t>
            </a:r>
            <a:r>
              <a:rPr lang="ru-RU" dirty="0" err="1">
                <a:solidFill>
                  <a:srgbClr val="000000"/>
                </a:solidFill>
                <a:latin typeface="Times New Roman" panose="02020603050405020304" pitchFamily="18" charset="0"/>
                <a:ea typeface="Times New Roman" panose="02020603050405020304" pitchFamily="18" charset="0"/>
              </a:rPr>
              <a:t>гомілки</a:t>
            </a:r>
            <a:r>
              <a:rPr lang="ru-RU" dirty="0">
                <a:solidFill>
                  <a:srgbClr val="000000"/>
                </a:solidFill>
                <a:latin typeface="Times New Roman" panose="02020603050405020304" pitchFamily="18" charset="0"/>
                <a:ea typeface="Times New Roman" panose="02020603050405020304" pitchFamily="18" charset="0"/>
              </a:rPr>
              <a:t>, великих </a:t>
            </a:r>
            <a:r>
              <a:rPr lang="ru-RU" dirty="0" err="1">
                <a:solidFill>
                  <a:srgbClr val="000000"/>
                </a:solidFill>
                <a:latin typeface="Times New Roman" panose="02020603050405020304" pitchFamily="18" charset="0"/>
                <a:ea typeface="Times New Roman" panose="02020603050405020304" pitchFamily="18" charset="0"/>
              </a:rPr>
              <a:t>суглобів</a:t>
            </a:r>
            <a:r>
              <a:rPr lang="ru-RU" dirty="0">
                <a:solidFill>
                  <a:srgbClr val="000000"/>
                </a:solidFill>
                <a:latin typeface="Times New Roman" panose="02020603050405020304" pitchFamily="18" charset="0"/>
                <a:ea typeface="Times New Roman" panose="02020603050405020304" pitchFamily="18" charset="0"/>
              </a:rPr>
              <a:t>, плеча та </a:t>
            </a:r>
            <a:r>
              <a:rPr lang="ru-RU" dirty="0" err="1">
                <a:solidFill>
                  <a:srgbClr val="000000"/>
                </a:solidFill>
                <a:latin typeface="Times New Roman" panose="02020603050405020304" pitchFamily="18" charset="0"/>
                <a:ea typeface="Times New Roman" panose="02020603050405020304" pitchFamily="18" charset="0"/>
              </a:rPr>
              <a:t>передпліччя</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рідше</a:t>
            </a:r>
            <a:r>
              <a:rPr lang="ru-RU" dirty="0">
                <a:solidFill>
                  <a:srgbClr val="000000"/>
                </a:solidFill>
                <a:latin typeface="Times New Roman" panose="02020603050405020304" pitchFamily="18" charset="0"/>
                <a:ea typeface="Times New Roman" panose="02020603050405020304" pitchFamily="18" charset="0"/>
              </a:rPr>
              <a:t> - при </a:t>
            </a:r>
            <a:r>
              <a:rPr lang="ru-RU" dirty="0" err="1">
                <a:solidFill>
                  <a:srgbClr val="000000"/>
                </a:solidFill>
                <a:latin typeface="Times New Roman" panose="02020603050405020304" pitchFamily="18" charset="0"/>
                <a:ea typeface="Times New Roman" panose="02020603050405020304" pitchFamily="18" charset="0"/>
              </a:rPr>
              <a:t>пораненнях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грудної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клітки</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ще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рідше</a:t>
            </a:r>
            <a:r>
              <a:rPr lang="ru-RU" dirty="0">
                <a:solidFill>
                  <a:srgbClr val="000000"/>
                </a:solidFill>
                <a:latin typeface="Times New Roman" panose="02020603050405020304" pitchFamily="18" charset="0"/>
                <a:ea typeface="Times New Roman" panose="02020603050405020304" pitchFamily="18" charset="0"/>
              </a:rPr>
              <a:t> - черепа, хребта. За </a:t>
            </a:r>
            <a:r>
              <a:rPr lang="ru-RU" dirty="0" err="1">
                <a:solidFill>
                  <a:srgbClr val="000000"/>
                </a:solidFill>
                <a:latin typeface="Times New Roman" panose="02020603050405020304" pitchFamily="18" charset="0"/>
                <a:ea typeface="Times New Roman" panose="02020603050405020304" pitchFamily="18" charset="0"/>
              </a:rPr>
              <a:t>даними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матеріалу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розтинів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захворювання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виявлені</a:t>
            </a:r>
            <a:r>
              <a:rPr lang="ru-RU" dirty="0">
                <a:solidFill>
                  <a:srgbClr val="000000"/>
                </a:solidFill>
                <a:latin typeface="Times New Roman" panose="02020603050405020304" pitchFamily="18" charset="0"/>
                <a:ea typeface="Times New Roman" panose="02020603050405020304" pitchFamily="18" charset="0"/>
              </a:rPr>
              <a:t> у 14,3 % </a:t>
            </a:r>
            <a:r>
              <a:rPr lang="ru-RU" dirty="0" err="1">
                <a:solidFill>
                  <a:srgbClr val="000000"/>
                </a:solidFill>
                <a:latin typeface="Times New Roman" panose="02020603050405020304" pitchFamily="18" charset="0"/>
                <a:ea typeface="Times New Roman" panose="02020603050405020304" pitchFamily="18" charset="0"/>
              </a:rPr>
              <a:t>померлих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err="1">
                <a:solidFill>
                  <a:srgbClr val="000000"/>
                </a:solidFill>
                <a:latin typeface="Times New Roman" panose="02020603050405020304" pitchFamily="18" charset="0"/>
                <a:ea typeface="Times New Roman" panose="02020603050405020304" pitchFamily="18" charset="0"/>
              </a:rPr>
              <a:t>Однією</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найчастіших</a:t>
            </a:r>
            <a:r>
              <a:rPr lang="ru-RU" dirty="0">
                <a:solidFill>
                  <a:srgbClr val="000000"/>
                </a:solidFill>
                <a:latin typeface="Times New Roman" panose="02020603050405020304" pitchFamily="18" charset="0"/>
                <a:ea typeface="Times New Roman" panose="02020603050405020304" pitchFamily="18" charset="0"/>
              </a:rPr>
              <a:t> форм </a:t>
            </a:r>
            <a:r>
              <a:rPr lang="ru-RU" dirty="0" err="1">
                <a:solidFill>
                  <a:srgbClr val="000000"/>
                </a:solidFill>
                <a:latin typeface="Times New Roman" panose="02020603050405020304" pitchFamily="18" charset="0"/>
                <a:ea typeface="Times New Roman" panose="02020603050405020304" pitchFamily="18" charset="0"/>
              </a:rPr>
              <a:t>уражень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нирок</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rPr>
              <a:t> є </a:t>
            </a:r>
            <a:r>
              <a:rPr lang="ru-RU" b="1" i="1" dirty="0" err="1">
                <a:solidFill>
                  <a:srgbClr val="FF0000"/>
                </a:solidFill>
                <a:latin typeface="Times New Roman" panose="02020603050405020304" pitchFamily="18" charset="0"/>
                <a:ea typeface="Times New Roman" panose="02020603050405020304" pitchFamily="18" charset="0"/>
              </a:rPr>
              <a:t>інфекційно</a:t>
            </a:r>
            <a:r>
              <a:rPr lang="ru-RU" b="1" i="1" dirty="0">
                <a:solidFill>
                  <a:srgbClr val="FF0000"/>
                </a:solidFill>
                <a:latin typeface="Times New Roman" panose="02020603050405020304" pitchFamily="18" charset="0"/>
                <a:ea typeface="Times New Roman" panose="02020603050405020304" pitchFamily="18" charset="0"/>
              </a:rPr>
              <a:t>-токсична </a:t>
            </a:r>
            <a:r>
              <a:rPr lang="ru-RU" b="1" i="1" dirty="0" err="1">
                <a:solidFill>
                  <a:srgbClr val="FF0000"/>
                </a:solidFill>
                <a:latin typeface="Times New Roman" panose="02020603050405020304" pitchFamily="18" charset="0"/>
                <a:ea typeface="Times New Roman" panose="02020603050405020304" pitchFamily="18" charset="0"/>
              </a:rPr>
              <a:t>нефропатія</a:t>
            </a:r>
            <a:r>
              <a:rPr lang="ru-RU" b="1" i="1" dirty="0">
                <a:solidFill>
                  <a:srgbClr val="FF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(20% </a:t>
            </a:r>
            <a:r>
              <a:rPr lang="ru-RU" dirty="0" err="1">
                <a:solidFill>
                  <a:srgbClr val="000000"/>
                </a:solidFill>
                <a:latin typeface="Times New Roman" panose="02020603050405020304" pitchFamily="18" charset="0"/>
                <a:ea typeface="Times New Roman" panose="02020603050405020304" pitchFamily="18" charset="0"/>
              </a:rPr>
              <a:t>захворювань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Захворювання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виникає</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ранні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періоди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сечі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з'являється</a:t>
            </a:r>
            <a:r>
              <a:rPr lang="ru-RU" dirty="0">
                <a:solidFill>
                  <a:srgbClr val="000000"/>
                </a:solidFill>
                <a:latin typeface="Times New Roman" panose="02020603050405020304" pitchFamily="18" charset="0"/>
                <a:ea typeface="Times New Roman" panose="02020603050405020304" pitchFamily="18" charset="0"/>
              </a:rPr>
              <a:t> невелика </a:t>
            </a:r>
            <a:r>
              <a:rPr lang="ru-RU" dirty="0" err="1">
                <a:solidFill>
                  <a:srgbClr val="000000"/>
                </a:solidFill>
                <a:latin typeface="Times New Roman" panose="02020603050405020304" pitchFamily="18" charset="0"/>
                <a:ea typeface="Times New Roman" panose="02020603050405020304" pitchFamily="18" charset="0"/>
              </a:rPr>
              <a:t>кількість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слідів</a:t>
            </a:r>
            <a:r>
              <a:rPr lang="ru-RU" dirty="0">
                <a:solidFill>
                  <a:srgbClr val="000000"/>
                </a:solidFill>
                <a:latin typeface="Times New Roman" panose="02020603050405020304" pitchFamily="18" charset="0"/>
                <a:ea typeface="Times New Roman" panose="02020603050405020304" pitchFamily="18" charset="0"/>
              </a:rPr>
              <a:t> до 1 г/л), в </a:t>
            </a:r>
            <a:r>
              <a:rPr lang="ru-RU" dirty="0" err="1">
                <a:solidFill>
                  <a:srgbClr val="000000"/>
                </a:solidFill>
                <a:latin typeface="Times New Roman" panose="02020603050405020304" pitchFamily="18" charset="0"/>
                <a:ea typeface="Times New Roman" panose="02020603050405020304" pitchFamily="18" charset="0"/>
              </a:rPr>
              <a:t>осаді</a:t>
            </a:r>
            <a:r>
              <a:rPr lang="ru-RU" dirty="0">
                <a:solidFill>
                  <a:srgbClr val="000000"/>
                </a:solidFill>
                <a:latin typeface="Times New Roman" panose="02020603050405020304" pitchFamily="18" charset="0"/>
                <a:ea typeface="Times New Roman" panose="02020603050405020304" pitchFamily="18" charset="0"/>
              </a:rPr>
              <a:t> - </a:t>
            </a:r>
            <a:r>
              <a:rPr lang="ru-RU" dirty="0" err="1">
                <a:solidFill>
                  <a:srgbClr val="000000"/>
                </a:solidFill>
                <a:latin typeface="Times New Roman" panose="02020603050405020304" pitchFamily="18" charset="0"/>
                <a:ea typeface="Times New Roman" panose="02020603050405020304" pitchFamily="18" charset="0"/>
              </a:rPr>
              <a:t>одиничні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гіалінові</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зернисті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циліндри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еритроцити</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сечі</a:t>
            </a:r>
            <a:r>
              <a:rPr lang="ru-RU" dirty="0">
                <a:solidFill>
                  <a:srgbClr val="000000"/>
                </a:solidFill>
                <a:latin typeface="Times New Roman" panose="02020603050405020304" pitchFamily="18" charset="0"/>
                <a:ea typeface="Times New Roman" panose="02020603050405020304" pitchFamily="18" charset="0"/>
              </a:rPr>
              <a:t>, як правило, </a:t>
            </a:r>
            <a:r>
              <a:rPr lang="ru-RU" dirty="0" err="1">
                <a:solidFill>
                  <a:srgbClr val="000000"/>
                </a:solidFill>
                <a:latin typeface="Times New Roman" panose="02020603050405020304" pitchFamily="18" charset="0"/>
                <a:ea typeface="Times New Roman" panose="02020603050405020304" pitchFamily="18" charset="0"/>
              </a:rPr>
              <a:t>відсутні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набряків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гіпертонії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змін</a:t>
            </a:r>
            <a:r>
              <a:rPr lang="ru-RU" dirty="0">
                <a:solidFill>
                  <a:srgbClr val="000000"/>
                </a:solidFill>
                <a:latin typeface="Times New Roman" panose="02020603050405020304" pitchFamily="18" charset="0"/>
                <a:ea typeface="Times New Roman" panose="02020603050405020304" pitchFamily="18" charset="0"/>
              </a:rPr>
              <a:t> циркуляторного </a:t>
            </a:r>
            <a:r>
              <a:rPr lang="ru-RU" dirty="0" err="1">
                <a:solidFill>
                  <a:srgbClr val="000000"/>
                </a:solidFill>
                <a:latin typeface="Times New Roman" panose="02020603050405020304" pitchFamily="18" charset="0"/>
                <a:ea typeface="Times New Roman" panose="02020603050405020304" pitchFamily="18" charset="0"/>
              </a:rPr>
              <a:t>апарату</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цих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випадках</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спостерігається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Мабуть</a:t>
            </a:r>
            <a:r>
              <a:rPr lang="ru-RU" dirty="0">
                <a:solidFill>
                  <a:srgbClr val="000000"/>
                </a:solidFill>
                <a:latin typeface="Times New Roman" panose="02020603050405020304" pitchFamily="18" charset="0"/>
                <a:ea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rPr>
              <a:t>ці</a:t>
            </a:r>
            <a:r>
              <a:rPr lang="ru-RU" dirty="0" smtClean="0">
                <a:solidFill>
                  <a:srgbClr val="000000"/>
                </a:solidFill>
                <a:latin typeface="Times New Roman" panose="02020603050405020304" pitchFamily="18" charset="0"/>
                <a:ea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rPr>
              <a:t>ураження</a:t>
            </a:r>
            <a:r>
              <a:rPr lang="ru-RU" dirty="0" smtClean="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дегенеративний</a:t>
            </a:r>
            <a:r>
              <a:rPr lang="ru-RU" dirty="0">
                <a:solidFill>
                  <a:srgbClr val="000000"/>
                </a:solidFill>
                <a:latin typeface="Times New Roman" panose="02020603050405020304" pitchFamily="18" charset="0"/>
                <a:ea typeface="Times New Roman" panose="02020603050405020304" pitchFamily="18" charset="0"/>
              </a:rPr>
              <a:t> характер. </a:t>
            </a:r>
            <a:r>
              <a:rPr lang="ru-RU" dirty="0" err="1">
                <a:solidFill>
                  <a:srgbClr val="000000"/>
                </a:solidFill>
                <a:latin typeface="Times New Roman" panose="02020603050405020304" pitchFamily="18" charset="0"/>
                <a:ea typeface="Times New Roman" panose="02020603050405020304" pitchFamily="18" charset="0"/>
              </a:rPr>
              <a:t>Розвиваються</a:t>
            </a:r>
            <a:r>
              <a:rPr lang="ru-RU" dirty="0">
                <a:solidFill>
                  <a:srgbClr val="000000"/>
                </a:solidFill>
                <a:latin typeface="Times New Roman" panose="02020603050405020304" pitchFamily="18" charset="0"/>
                <a:ea typeface="Times New Roman" panose="02020603050405020304" pitchFamily="18" charset="0"/>
              </a:rPr>
              <a:t> вони на </a:t>
            </a:r>
            <a:r>
              <a:rPr lang="ru-RU" dirty="0" err="1">
                <a:solidFill>
                  <a:srgbClr val="000000"/>
                </a:solidFill>
                <a:latin typeface="Times New Roman" panose="02020603050405020304" pitchFamily="18" charset="0"/>
                <a:ea typeface="Times New Roman" panose="02020603050405020304" pitchFamily="18" charset="0"/>
              </a:rPr>
              <a:t>тлі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ранової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інфекції</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міру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затихання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ліквідації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інфекційного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процесу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зменшуються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нирок</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більшості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випадків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зміни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сечі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тримаються</a:t>
            </a:r>
            <a:r>
              <a:rPr lang="ru-RU" dirty="0">
                <a:solidFill>
                  <a:srgbClr val="000000"/>
                </a:solidFill>
                <a:latin typeface="Times New Roman" panose="02020603050405020304" pitchFamily="18" charset="0"/>
                <a:ea typeface="Times New Roman" panose="02020603050405020304" pitchFamily="18" charset="0"/>
              </a:rPr>
              <a:t> 3-4 </a:t>
            </a:r>
            <a:r>
              <a:rPr lang="ru-RU" dirty="0" err="1">
                <a:solidFill>
                  <a:srgbClr val="000000"/>
                </a:solidFill>
                <a:latin typeface="Times New Roman" panose="02020603050405020304" pitchFamily="18" charset="0"/>
                <a:ea typeface="Times New Roman" panose="02020603050405020304" pitchFamily="18" charset="0"/>
              </a:rPr>
              <a:t>тижні</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потім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зникають</a:t>
            </a:r>
            <a:r>
              <a:rPr lang="ru-RU" dirty="0">
                <a:solidFill>
                  <a:srgbClr val="000000"/>
                </a:solidFill>
                <a:latin typeface="Times New Roman" panose="02020603050405020304" pitchFamily="18" charset="0"/>
                <a:ea typeface="Times New Roman" panose="02020603050405020304" pitchFamily="18" charset="0"/>
              </a:rPr>
              <a:t>.</a:t>
            </a:r>
            <a:endParaRPr lang="uk-UA" dirty="0"/>
          </a:p>
        </p:txBody>
      </p:sp>
    </p:spTree>
    <p:extLst>
      <p:ext uri="{BB962C8B-B14F-4D97-AF65-F5344CB8AC3E}">
        <p14:creationId xmlns:p14="http://schemas.microsoft.com/office/powerpoint/2010/main" xmlns="" val="32773338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7043" y="394692"/>
            <a:ext cx="9300410" cy="6186309"/>
          </a:xfrm>
          <a:prstGeom prst="rect">
            <a:avLst/>
          </a:prstGeom>
          <a:solidFill>
            <a:srgbClr val="FF99FF"/>
          </a:solidFill>
        </p:spPr>
        <p:txBody>
          <a:bodyPr wrap="square">
            <a:spAutoFit/>
          </a:bodyPr>
          <a:lstStyle/>
          <a:p>
            <a:r>
              <a:rPr lang="uk-UA" dirty="0">
                <a:solidFill>
                  <a:srgbClr val="00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Другу </a:t>
            </a:r>
            <a:r>
              <a:rPr lang="ru-RU" dirty="0" err="1">
                <a:solidFill>
                  <a:srgbClr val="000000"/>
                </a:solidFill>
                <a:latin typeface="Times New Roman" panose="02020603050405020304" pitchFamily="18" charset="0"/>
                <a:ea typeface="Times New Roman" panose="02020603050405020304" pitchFamily="18" charset="0"/>
              </a:rPr>
              <a:t>значну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групу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нирок</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складають</a:t>
            </a:r>
            <a:r>
              <a:rPr lang="ru-RU" i="1"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нефрити</a:t>
            </a:r>
            <a:r>
              <a:rPr lang="ru-RU" b="1" i="1" dirty="0">
                <a:solidFill>
                  <a:srgbClr val="FF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(47,1 % </a:t>
            </a:r>
            <a:r>
              <a:rPr lang="ru-RU" dirty="0" err="1">
                <a:solidFill>
                  <a:srgbClr val="000000"/>
                </a:solidFill>
                <a:latin typeface="Times New Roman" panose="02020603050405020304" pitchFamily="18" charset="0"/>
                <a:ea typeface="Times New Roman" panose="02020603050405020304" pitchFamily="18" charset="0"/>
              </a:rPr>
              <a:t>серед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усіх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захворювань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причому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майже</a:t>
            </a:r>
            <a:r>
              <a:rPr lang="ru-RU" dirty="0">
                <a:solidFill>
                  <a:srgbClr val="000000"/>
                </a:solidFill>
                <a:latin typeface="Times New Roman" panose="02020603050405020304" pitchFamily="18" charset="0"/>
                <a:ea typeface="Times New Roman" panose="02020603050405020304" pitchFamily="18" charset="0"/>
              </a:rPr>
              <a:t> половина з них (24,1</a:t>
            </a:r>
            <a:r>
              <a:rPr lang="ru-RU" dirty="0" smtClean="0">
                <a:solidFill>
                  <a:srgbClr val="000000"/>
                </a:solidFill>
                <a:latin typeface="Times New Roman" panose="02020603050405020304" pitchFamily="18" charset="0"/>
                <a:ea typeface="Times New Roman" panose="02020603050405020304" pitchFamily="18" charset="0"/>
              </a:rPr>
              <a:t>%)</a:t>
            </a:r>
            <a:r>
              <a:rPr lang="ru-RU" dirty="0" err="1" smtClean="0">
                <a:solidFill>
                  <a:srgbClr val="000000"/>
                </a:solidFill>
                <a:latin typeface="Times New Roman" panose="02020603050405020304" pitchFamily="18" charset="0"/>
                <a:ea typeface="Times New Roman" panose="02020603050405020304" pitchFamily="18" charset="0"/>
              </a:rPr>
              <a:t>припадає</a:t>
            </a:r>
            <a:r>
              <a:rPr lang="ru-RU" dirty="0" smtClean="0">
                <a:solidFill>
                  <a:srgbClr val="00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на </a:t>
            </a:r>
            <a:r>
              <a:rPr lang="ru-RU" dirty="0" err="1">
                <a:solidFill>
                  <a:srgbClr val="000000"/>
                </a:solidFill>
                <a:latin typeface="Times New Roman" panose="02020603050405020304" pitchFamily="18" charset="0"/>
                <a:ea typeface="Times New Roman" panose="02020603050405020304" pitchFamily="18" charset="0"/>
              </a:rPr>
              <a:t>дифузні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гломерулонефрити</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останній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групі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переважають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гострі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дифузні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гломерулоіефріти</a:t>
            </a:r>
            <a:r>
              <a:rPr lang="ru-RU" dirty="0">
                <a:solidFill>
                  <a:srgbClr val="000000"/>
                </a:solidFill>
                <a:latin typeface="Times New Roman" panose="02020603050405020304" pitchFamily="18" charset="0"/>
                <a:ea typeface="Times New Roman" panose="02020603050405020304" pitchFamily="18" charset="0"/>
              </a:rPr>
              <a:t> (18,6% </a:t>
            </a:r>
            <a:r>
              <a:rPr lang="ru-RU" dirty="0" err="1">
                <a:solidFill>
                  <a:srgbClr val="000000"/>
                </a:solidFill>
                <a:latin typeface="Times New Roman" panose="02020603050405020304" pitchFamily="18" charset="0"/>
                <a:ea typeface="Times New Roman" panose="02020603050405020304" pitchFamily="18" charset="0"/>
              </a:rPr>
              <a:t>гострих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гломерулонефритів</a:t>
            </a:r>
            <a:r>
              <a:rPr lang="ru-RU" dirty="0">
                <a:solidFill>
                  <a:srgbClr val="000000"/>
                </a:solidFill>
                <a:latin typeface="Times New Roman" panose="02020603050405020304" pitchFamily="18" charset="0"/>
                <a:ea typeface="Times New Roman" panose="02020603050405020304" pitchFamily="18" charset="0"/>
              </a:rPr>
              <a:t> і 5,5% </a:t>
            </a:r>
            <a:r>
              <a:rPr lang="ru-RU" dirty="0" err="1">
                <a:solidFill>
                  <a:srgbClr val="000000"/>
                </a:solidFill>
                <a:latin typeface="Times New Roman" panose="02020603050405020304" pitchFamily="18" charset="0"/>
                <a:ea typeface="Times New Roman" panose="02020603050405020304" pitchFamily="18" charset="0"/>
              </a:rPr>
              <a:t>загострень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хронічних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гломерулонефритів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Захворювання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виникають</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пізні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терміни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Клінічно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виділяти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набряково-гіпертонічну</a:t>
            </a:r>
            <a:r>
              <a:rPr lang="ru-RU" dirty="0">
                <a:solidFill>
                  <a:srgbClr val="000000"/>
                </a:solidFill>
                <a:latin typeface="Times New Roman" panose="02020603050405020304" pitchFamily="18" charset="0"/>
                <a:ea typeface="Times New Roman" panose="02020603050405020304" pitchFamily="18" charset="0"/>
              </a:rPr>
              <a:t> форму (</a:t>
            </a:r>
            <a:r>
              <a:rPr lang="ru-RU" dirty="0" err="1">
                <a:solidFill>
                  <a:srgbClr val="000000"/>
                </a:solidFill>
                <a:latin typeface="Times New Roman" panose="02020603050405020304" pitchFamily="18" charset="0"/>
                <a:ea typeface="Times New Roman" panose="02020603050405020304" pitchFamily="18" charset="0"/>
              </a:rPr>
              <a:t>слабкість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задишка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головний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набряки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обличчя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кінцівок</a:t>
            </a:r>
            <a:r>
              <a:rPr lang="ru-RU" dirty="0">
                <a:solidFill>
                  <a:srgbClr val="000000"/>
                </a:solidFill>
                <a:latin typeface="Times New Roman" panose="02020603050405020304" pitchFamily="18" charset="0"/>
                <a:ea typeface="Times New Roman" panose="02020603050405020304" pitchFamily="18" charset="0"/>
              </a:rPr>
              <a:t>, анасарка, </a:t>
            </a:r>
            <a:r>
              <a:rPr lang="ru-RU" dirty="0" err="1">
                <a:solidFill>
                  <a:srgbClr val="000000"/>
                </a:solidFill>
                <a:latin typeface="Times New Roman" panose="02020603050405020304" pitchFamily="18" charset="0"/>
                <a:ea typeface="Times New Roman" panose="02020603050405020304" pitchFamily="18" charset="0"/>
              </a:rPr>
              <a:t>гіпертонія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протеїнурія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гематурія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циліндрурія</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ін</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геморагічну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гематуричну</a:t>
            </a:r>
            <a:r>
              <a:rPr lang="ru-RU" dirty="0">
                <a:solidFill>
                  <a:srgbClr val="000000"/>
                </a:solidFill>
                <a:latin typeface="Times New Roman" panose="02020603050405020304" pitchFamily="18" charset="0"/>
                <a:ea typeface="Times New Roman" panose="02020603050405020304" pitchFamily="18" charset="0"/>
              </a:rPr>
              <a:t>) форму (</a:t>
            </a:r>
            <a:r>
              <a:rPr lang="ru-RU" dirty="0" err="1">
                <a:solidFill>
                  <a:srgbClr val="000000"/>
                </a:solidFill>
                <a:latin typeface="Times New Roman" panose="02020603050405020304" pitchFamily="18" charset="0"/>
                <a:ea typeface="Times New Roman" panose="02020603050405020304" pitchFamily="18" charset="0"/>
              </a:rPr>
              <a:t>слабкість</a:t>
            </a:r>
            <a:r>
              <a:rPr lang="ru-RU" dirty="0">
                <a:solidFill>
                  <a:srgbClr val="000000"/>
                </a:solidFill>
                <a:latin typeface="Times New Roman" panose="02020603050405020304" pitchFamily="18" charset="0"/>
                <a:ea typeface="Times New Roman" panose="02020603050405020304" pitchFamily="18" charset="0"/>
              </a:rPr>
              <a:t>, невелика </a:t>
            </a:r>
            <a:r>
              <a:rPr lang="ru-RU" dirty="0" err="1">
                <a:solidFill>
                  <a:srgbClr val="000000"/>
                </a:solidFill>
                <a:latin typeface="Times New Roman" panose="02020603050405020304" pitchFamily="18" charset="0"/>
                <a:ea typeface="Times New Roman" panose="02020603050405020304" pitchFamily="18" charset="0"/>
              </a:rPr>
              <a:t>задишка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протеїнурія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виражена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гематурія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циліндрурія</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Діагностика захворювань вельми скрутна. Захворювання характеризується загальними септичними явищами. Температура підвищується до 39-40 ° С, іноді з </a:t>
            </a:r>
            <a:r>
              <a:rPr lang="uk-UA" dirty="0" err="1">
                <a:solidFill>
                  <a:srgbClr val="000000"/>
                </a:solidFill>
                <a:latin typeface="Times New Roman" panose="02020603050405020304" pitchFamily="18" charset="0"/>
                <a:ea typeface="Times New Roman" panose="02020603050405020304" pitchFamily="18" charset="0"/>
              </a:rPr>
              <a:t>ремісіями</a:t>
            </a:r>
            <a:r>
              <a:rPr lang="uk-UA" dirty="0">
                <a:solidFill>
                  <a:srgbClr val="000000"/>
                </a:solidFill>
                <a:latin typeface="Times New Roman" panose="02020603050405020304" pitchFamily="18" charset="0"/>
                <a:ea typeface="Times New Roman" panose="02020603050405020304" pitchFamily="18" charset="0"/>
              </a:rPr>
              <a:t>; з'являються озноби, головний біль, біль у ділянці попереку, нерідко нудота і блювання. При об'єктивному дослідженні іноді вдається пальпувати збільшену, болючу при глибокої пальпації нирку, а також встановити позитивний симптом </a:t>
            </a:r>
            <a:r>
              <a:rPr lang="uk-UA" dirty="0" err="1">
                <a:solidFill>
                  <a:srgbClr val="000000"/>
                </a:solidFill>
                <a:latin typeface="Times New Roman" panose="02020603050405020304" pitchFamily="18" charset="0"/>
                <a:ea typeface="Times New Roman" panose="02020603050405020304" pitchFamily="18" charset="0"/>
              </a:rPr>
              <a:t>Пастернацького</a:t>
            </a:r>
            <a:r>
              <a:rPr lang="uk-UA" dirty="0">
                <a:solidFill>
                  <a:srgbClr val="000000"/>
                </a:solidFill>
                <a:latin typeface="Times New Roman" panose="02020603050405020304" pitchFamily="18" charset="0"/>
                <a:ea typeface="Times New Roman" panose="02020603050405020304" pitchFamily="18" charset="0"/>
              </a:rPr>
              <a:t>-го. При дослідженні сечі визначається протеїнурія (від слідів до 4-5 г/л), в осаді - велика кількість лейкоцитів і еритроцитів. Значну допомогу в діагностиці захворювання надає дослідження крові. При взятті крові з пальця і з поперекової ділянки при гнійному нефриті лейкоцитоз виявляється більш вираженим в крові, взятої з поперекової ділянки.</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Гістологічне дослідження нирок у померлих поранених з явищами гнійничкового нефриту виявляє глибокі зміни клубочків і канальців; останні заповнені гноєм, вся нирка пронизана безліччю невеликих гнійників. </a:t>
            </a:r>
            <a:r>
              <a:rPr lang="ru-RU" dirty="0" err="1">
                <a:solidFill>
                  <a:srgbClr val="000000"/>
                </a:solidFill>
                <a:latin typeface="Times New Roman" panose="02020603050405020304" pitchFamily="18" charset="0"/>
                <a:ea typeface="Times New Roman" panose="02020603050405020304" pitchFamily="18" charset="0"/>
              </a:rPr>
              <a:t>Пієлонефрит</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пієліт</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найбільш</a:t>
            </a:r>
            <a:r>
              <a:rPr lang="ru-RU" dirty="0">
                <a:solidFill>
                  <a:srgbClr val="000000"/>
                </a:solidFill>
                <a:latin typeface="Times New Roman" panose="02020603050405020304" pitchFamily="18" charset="0"/>
                <a:ea typeface="Times New Roman" panose="02020603050405020304" pitchFamily="18" charset="0"/>
              </a:rPr>
              <a:t> часто </a:t>
            </a:r>
            <a:r>
              <a:rPr lang="ru-RU" dirty="0" err="1">
                <a:solidFill>
                  <a:srgbClr val="000000"/>
                </a:solidFill>
                <a:latin typeface="Times New Roman" panose="02020603050405020304" pitchFamily="18" charset="0"/>
                <a:ea typeface="Times New Roman" panose="02020603050405020304" pitchFamily="18" charset="0"/>
              </a:rPr>
              <a:t>спостерігаються</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пораненнях</a:t>
            </a:r>
            <a:r>
              <a:rPr lang="ru-RU" dirty="0">
                <a:solidFill>
                  <a:srgbClr val="000000"/>
                </a:solidFill>
                <a:latin typeface="Times New Roman" panose="02020603050405020304" pitchFamily="18" charset="0"/>
                <a:ea typeface="Times New Roman" panose="02020603050405020304" pitchFamily="18" charset="0"/>
              </a:rPr>
              <a:t> хребта та тазу. </a:t>
            </a:r>
            <a:r>
              <a:rPr lang="ru-RU" dirty="0" err="1">
                <a:solidFill>
                  <a:srgbClr val="000000"/>
                </a:solidFill>
                <a:latin typeface="Times New Roman" panose="02020603050405020304" pitchFamily="18" charset="0"/>
                <a:ea typeface="Times New Roman" panose="02020603050405020304" pitchFamily="18" charset="0"/>
              </a:rPr>
              <a:t>Клінічний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перебіг</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їх</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має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яких-небудь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особливостей</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xmlns="" val="3471998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8916" y="0"/>
            <a:ext cx="8867274" cy="6463308"/>
          </a:xfrm>
          <a:prstGeom prst="rect">
            <a:avLst/>
          </a:prstGeom>
          <a:solidFill>
            <a:srgbClr val="FF99FF"/>
          </a:solidFill>
        </p:spPr>
        <p:txBody>
          <a:bodyPr wrap="square">
            <a:spAutoFit/>
          </a:bodyPr>
          <a:lstStyle/>
          <a:p>
            <a:pPr>
              <a:spcAft>
                <a:spcPts val="0"/>
              </a:spcAft>
            </a:pPr>
            <a:r>
              <a:rPr lang="ru-RU" b="1" i="1" dirty="0" err="1">
                <a:solidFill>
                  <a:srgbClr val="000000"/>
                </a:solidFill>
                <a:latin typeface="Times New Roman" panose="02020603050405020304" pitchFamily="18" charset="0"/>
                <a:ea typeface="Times New Roman" panose="02020603050405020304" pitchFamily="18" charset="0"/>
              </a:rPr>
              <a:t>Захворювання</a:t>
            </a:r>
            <a:r>
              <a:rPr lang="ru-RU" b="1" i="1"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000000"/>
                </a:solidFill>
                <a:latin typeface="Times New Roman" panose="02020603050405020304" pitchFamily="18" charset="0"/>
                <a:ea typeface="Times New Roman" panose="02020603050405020304" pitchFamily="18" charset="0"/>
              </a:rPr>
              <a:t>системи</a:t>
            </a:r>
            <a:r>
              <a:rPr lang="ru-RU" b="1" i="1"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000000"/>
                </a:solidFill>
                <a:latin typeface="Times New Roman" panose="02020603050405020304" pitchFamily="18" charset="0"/>
                <a:ea typeface="Times New Roman" panose="02020603050405020304" pitchFamily="18" charset="0"/>
              </a:rPr>
              <a:t>травлення</a:t>
            </a:r>
            <a:r>
              <a:rPr lang="ru-RU" b="1" i="1" dirty="0">
                <a:solidFill>
                  <a:srgbClr val="000000"/>
                </a:solidFill>
                <a:latin typeface="Times New Roman" panose="02020603050405020304" pitchFamily="18" charset="0"/>
                <a:ea typeface="Times New Roman" panose="02020603050405020304" pitchFamily="18" charset="0"/>
              </a:rPr>
              <a:t>.</a:t>
            </a:r>
            <a:br>
              <a:rPr lang="ru-RU" b="1" i="1" dirty="0">
                <a:solidFill>
                  <a:srgbClr val="000000"/>
                </a:solidFill>
                <a:latin typeface="Times New Roman" panose="02020603050405020304" pitchFamily="18" charset="0"/>
                <a:ea typeface="Times New Roman" panose="02020603050405020304" pitchFamily="18" charset="0"/>
              </a:rPr>
            </a:br>
            <a:r>
              <a:rPr lang="ru-RU" b="1" i="1" dirty="0">
                <a:solidFill>
                  <a:srgbClr val="000000"/>
                </a:solidFill>
                <a:latin typeface="Times New Roman" panose="02020603050405020304" pitchFamily="18" charset="0"/>
                <a:ea typeface="Times New Roman" panose="02020603050405020304" pitchFamily="18" charset="0"/>
              </a:rPr>
              <a:t/>
            </a:r>
            <a:br>
              <a:rPr lang="ru-RU" b="1" i="1"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нерідко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травми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розвиваються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шлунково-кишкові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захворювання</a:t>
            </a:r>
            <a:r>
              <a:rPr lang="ru-RU" dirty="0">
                <a:solidFill>
                  <a:srgbClr val="000000"/>
                </a:solidFill>
                <a:latin typeface="Times New Roman" panose="02020603050405020304" pitchFamily="18" charset="0"/>
                <a:ea typeface="Times New Roman" panose="02020603050405020304" pitchFamily="18" charset="0"/>
              </a:rPr>
              <a:t>. З них </a:t>
            </a:r>
            <a:r>
              <a:rPr lang="ru-RU" dirty="0" err="1">
                <a:solidFill>
                  <a:srgbClr val="000000"/>
                </a:solidFill>
                <a:latin typeface="Times New Roman" panose="02020603050405020304" pitchFamily="18" charset="0"/>
                <a:ea typeface="Times New Roman" panose="02020603050405020304" pitchFamily="18" charset="0"/>
              </a:rPr>
              <a:t>найбільш</a:t>
            </a:r>
            <a:r>
              <a:rPr lang="ru-RU" dirty="0">
                <a:solidFill>
                  <a:srgbClr val="000000"/>
                </a:solidFill>
                <a:latin typeface="Times New Roman" panose="02020603050405020304" pitchFamily="18" charset="0"/>
                <a:ea typeface="Times New Roman" panose="02020603050405020304" pitchFamily="18" charset="0"/>
              </a:rPr>
              <a:t> часто </a:t>
            </a:r>
            <a:r>
              <a:rPr lang="ru-RU" b="1" i="1" dirty="0" err="1">
                <a:solidFill>
                  <a:srgbClr val="FF0000"/>
                </a:solidFill>
                <a:latin typeface="Times New Roman" panose="02020603050405020304" pitchFamily="18" charset="0"/>
                <a:ea typeface="Times New Roman" panose="02020603050405020304" pitchFamily="18" charset="0"/>
              </a:rPr>
              <a:t>зустрічаються</a:t>
            </a:r>
            <a:r>
              <a:rPr lang="ru-RU" b="1" i="1" dirty="0">
                <a:solidFill>
                  <a:srgbClr val="FF0000"/>
                </a:solidFill>
                <a:latin typeface="Times New Roman" panose="02020603050405020304" pitchFamily="18" charset="0"/>
                <a:ea typeface="Times New Roman" panose="02020603050405020304" pitchFamily="18" charset="0"/>
              </a:rPr>
              <a:t> гастрит, </a:t>
            </a:r>
            <a:r>
              <a:rPr lang="ru-RU" b="1" i="1" dirty="0" err="1">
                <a:solidFill>
                  <a:srgbClr val="FF0000"/>
                </a:solidFill>
                <a:latin typeface="Times New Roman" panose="02020603050405020304" pitchFamily="18" charset="0"/>
                <a:ea typeface="Times New Roman" panose="02020603050405020304" pitchFamily="18" charset="0"/>
              </a:rPr>
              <a:t>загострення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виразкової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хвороби</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коліт</a:t>
            </a:r>
            <a:r>
              <a:rPr lang="ru-RU" b="1" i="1" dirty="0">
                <a:solidFill>
                  <a:srgbClr val="FF0000"/>
                </a:solidFill>
                <a:latin typeface="Times New Roman" panose="02020603050405020304" pitchFamily="18" charset="0"/>
                <a:ea typeface="Times New Roman" panose="02020603050405020304" pitchFamily="18" charset="0"/>
              </a:rPr>
              <a:t>.</a:t>
            </a:r>
            <a:br>
              <a:rPr lang="ru-RU" b="1" i="1" dirty="0">
                <a:solidFill>
                  <a:srgbClr val="FF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Гастрит </a:t>
            </a:r>
            <a:r>
              <a:rPr lang="ru-RU" dirty="0" err="1">
                <a:solidFill>
                  <a:srgbClr val="000000"/>
                </a:solidFill>
                <a:latin typeface="Times New Roman" panose="02020603050405020304" pitchFamily="18" charset="0"/>
                <a:ea typeface="Times New Roman" panose="02020603050405020304" pitchFamily="18" charset="0"/>
              </a:rPr>
              <a:t>виникає</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значної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частини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навіть</a:t>
            </a:r>
            <a:r>
              <a:rPr lang="ru-RU" dirty="0">
                <a:solidFill>
                  <a:srgbClr val="000000"/>
                </a:solidFill>
                <a:latin typeface="Times New Roman" panose="02020603050405020304" pitchFamily="18" charset="0"/>
                <a:ea typeface="Times New Roman" panose="02020603050405020304" pitchFamily="18" charset="0"/>
              </a:rPr>
              <a:t> з легкими </a:t>
            </a:r>
            <a:r>
              <a:rPr lang="ru-RU" dirty="0" err="1">
                <a:solidFill>
                  <a:srgbClr val="000000"/>
                </a:solidFill>
                <a:latin typeface="Times New Roman" panose="02020603050405020304" pitchFamily="18" charset="0"/>
                <a:ea typeface="Times New Roman" panose="02020603050405020304" pitchFamily="18" charset="0"/>
              </a:rPr>
              <a:t>ушкодженнями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Захворювання</a:t>
            </a:r>
            <a:r>
              <a:rPr lang="ru-RU" dirty="0">
                <a:solidFill>
                  <a:srgbClr val="000000"/>
                </a:solidFill>
                <a:latin typeface="Times New Roman" panose="02020603050405020304" pitchFamily="18" charset="0"/>
                <a:ea typeface="Times New Roman" panose="02020603050405020304" pitchFamily="18" charset="0"/>
              </a:rPr>
              <a:t> часто </a:t>
            </a:r>
            <a:r>
              <a:rPr lang="ru-RU" dirty="0" err="1">
                <a:solidFill>
                  <a:srgbClr val="000000"/>
                </a:solidFill>
                <a:latin typeface="Times New Roman" panose="02020603050405020304" pitchFamily="18" charset="0"/>
                <a:ea typeface="Times New Roman" panose="02020603050405020304" pitchFamily="18" charset="0"/>
              </a:rPr>
              <a:t>виникає</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ранні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терміни</a:t>
            </a:r>
            <a:r>
              <a:rPr lang="ru-RU" dirty="0">
                <a:solidFill>
                  <a:srgbClr val="000000"/>
                </a:solidFill>
                <a:latin typeface="Times New Roman" panose="02020603050405020304" pitchFamily="18" charset="0"/>
                <a:ea typeface="Times New Roman" panose="02020603050405020304" pitchFamily="18" charset="0"/>
              </a:rPr>
              <a:t> (до 10-го дня в 42,4% </a:t>
            </a:r>
            <a:r>
              <a:rPr lang="ru-RU" dirty="0" err="1">
                <a:solidFill>
                  <a:srgbClr val="000000"/>
                </a:solidFill>
                <a:latin typeface="Times New Roman" panose="02020603050405020304" pitchFamily="18" charset="0"/>
                <a:ea typeface="Times New Roman" panose="02020603050405020304" pitchFamily="18" charset="0"/>
              </a:rPr>
              <a:t>випадків</a:t>
            </a:r>
            <a:r>
              <a:rPr lang="ru-RU" dirty="0" smtClean="0">
                <a:solidFill>
                  <a:srgbClr val="000000"/>
                </a:solidFill>
                <a:latin typeface="Times New Roman" panose="02020603050405020304" pitchFamily="18" charset="0"/>
                <a:ea typeface="Times New Roman" panose="02020603050405020304" pitchFamily="18" charset="0"/>
              </a:rPr>
              <a:t>).</a:t>
            </a:r>
          </a:p>
          <a:p>
            <a:pPr>
              <a:spcAft>
                <a:spcPts val="0"/>
              </a:spcAft>
            </a:pPr>
            <a:r>
              <a:rPr lang="ru-RU" b="1" i="1" dirty="0" smtClean="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Гастрити</a:t>
            </a:r>
            <a:r>
              <a:rPr lang="ru-RU" b="1" i="1" dirty="0">
                <a:solidFill>
                  <a:srgbClr val="FF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у </a:t>
            </a:r>
            <a:r>
              <a:rPr lang="ru-RU" dirty="0" err="1">
                <a:solidFill>
                  <a:srgbClr val="000000"/>
                </a:solidFill>
                <a:latin typeface="Times New Roman" panose="02020603050405020304" pitchFamily="18" charset="0"/>
                <a:ea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проявляються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звичайною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клінічною</a:t>
            </a:r>
            <a:r>
              <a:rPr lang="ru-RU" dirty="0">
                <a:solidFill>
                  <a:srgbClr val="000000"/>
                </a:solidFill>
                <a:latin typeface="Times New Roman" panose="02020603050405020304" pitchFamily="18" charset="0"/>
                <a:ea typeface="Times New Roman" panose="02020603050405020304" pitchFamily="18" charset="0"/>
              </a:rPr>
              <a:t> симптоматикою. </a:t>
            </a:r>
            <a:r>
              <a:rPr lang="ru-RU" dirty="0" err="1">
                <a:solidFill>
                  <a:srgbClr val="000000"/>
                </a:solidFill>
                <a:latin typeface="Times New Roman" panose="02020603050405020304" pitchFamily="18" charset="0"/>
                <a:ea typeface="Times New Roman" panose="02020603050405020304" pitchFamily="18" charset="0"/>
              </a:rPr>
              <a:t>Дещо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своєрідно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протікають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гастрити</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яких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ушкодження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ускладнюються</a:t>
            </a:r>
            <a:r>
              <a:rPr lang="ru-RU" dirty="0">
                <a:solidFill>
                  <a:srgbClr val="000000"/>
                </a:solidFill>
                <a:latin typeface="Times New Roman" panose="02020603050405020304" pitchFamily="18" charset="0"/>
                <a:ea typeface="Times New Roman" panose="02020603050405020304" pitchFamily="18" charset="0"/>
              </a:rPr>
              <a:t> сепсисом. У </a:t>
            </a:r>
            <a:r>
              <a:rPr lang="ru-RU" dirty="0" err="1">
                <a:solidFill>
                  <a:srgbClr val="000000"/>
                </a:solidFill>
                <a:latin typeface="Times New Roman" panose="02020603050405020304" pitchFamily="18" charset="0"/>
                <a:ea typeface="Times New Roman" panose="02020603050405020304" pitchFamily="18" charset="0"/>
              </a:rPr>
              <a:t>цих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випадках</a:t>
            </a:r>
            <a:r>
              <a:rPr lang="ru-RU" dirty="0">
                <a:solidFill>
                  <a:srgbClr val="000000"/>
                </a:solidFill>
                <a:latin typeface="Times New Roman" panose="02020603050405020304" pitchFamily="18" charset="0"/>
                <a:ea typeface="Times New Roman" panose="02020603050405020304" pitchFamily="18" charset="0"/>
              </a:rPr>
              <a:t> гастрит </a:t>
            </a:r>
            <a:r>
              <a:rPr lang="ru-RU" dirty="0" err="1">
                <a:solidFill>
                  <a:srgbClr val="000000"/>
                </a:solidFill>
                <a:latin typeface="Times New Roman" panose="02020603050405020304" pitchFamily="18" charset="0"/>
                <a:ea typeface="Times New Roman" panose="02020603050405020304" pitchFamily="18" charset="0"/>
              </a:rPr>
              <a:t>розвивається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більш</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пізні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терміни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поранення</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цьому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частіше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спостерігаються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гострі</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підгострі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форми</a:t>
            </a:r>
            <a:r>
              <a:rPr lang="ru-RU" dirty="0">
                <a:solidFill>
                  <a:srgbClr val="000000"/>
                </a:solidFill>
                <a:latin typeface="Times New Roman" panose="02020603050405020304" pitchFamily="18" charset="0"/>
                <a:ea typeface="Times New Roman" panose="02020603050405020304" pitchFamily="18" charset="0"/>
              </a:rPr>
              <a:t> гастриту. </a:t>
            </a:r>
            <a:r>
              <a:rPr lang="ru-RU" dirty="0" err="1">
                <a:solidFill>
                  <a:srgbClr val="000000"/>
                </a:solidFill>
                <a:latin typeface="Times New Roman" panose="02020603050405020304" pitchFamily="18" charset="0"/>
                <a:ea typeface="Times New Roman" panose="02020603050405020304" pitchFamily="18" charset="0"/>
              </a:rPr>
              <a:t>Зазвичай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симптоми</a:t>
            </a:r>
            <a:r>
              <a:rPr lang="ru-RU" dirty="0">
                <a:solidFill>
                  <a:srgbClr val="000000"/>
                </a:solidFill>
                <a:latin typeface="Times New Roman" panose="02020603050405020304" pitchFamily="18" charset="0"/>
                <a:ea typeface="Times New Roman" panose="02020603050405020304" pitchFamily="18" charset="0"/>
              </a:rPr>
              <a:t> гастриту слабо </a:t>
            </a:r>
            <a:r>
              <a:rPr lang="ru-RU" dirty="0" err="1">
                <a:solidFill>
                  <a:srgbClr val="000000"/>
                </a:solidFill>
                <a:latin typeface="Times New Roman" panose="02020603050405020304" pitchFamily="18" charset="0"/>
                <a:ea typeface="Times New Roman" panose="02020603050405020304" pitchFamily="18" charset="0"/>
              </a:rPr>
              <a:t>проявляються</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тлі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загального</a:t>
            </a:r>
            <a:r>
              <a:rPr lang="ru-RU" dirty="0">
                <a:solidFill>
                  <a:srgbClr val="000000"/>
                </a:solidFill>
                <a:latin typeface="Times New Roman" panose="02020603050405020304" pitchFamily="18" charset="0"/>
                <a:ea typeface="Times New Roman" panose="02020603050405020304" pitchFamily="18" charset="0"/>
              </a:rPr>
              <a:t> сепсису. </a:t>
            </a:r>
            <a:r>
              <a:rPr lang="ru-RU" dirty="0" err="1">
                <a:solidFill>
                  <a:srgbClr val="000000"/>
                </a:solidFill>
                <a:latin typeface="Times New Roman" panose="02020603050405020304" pitchFamily="18" charset="0"/>
                <a:ea typeface="Times New Roman" panose="02020603050405020304" pitchFamily="18" charset="0"/>
              </a:rPr>
              <a:t>Основними</a:t>
            </a:r>
            <a:r>
              <a:rPr lang="ru-RU" dirty="0">
                <a:solidFill>
                  <a:srgbClr val="000000"/>
                </a:solidFill>
                <a:latin typeface="Times New Roman" panose="02020603050405020304" pitchFamily="18" charset="0"/>
                <a:ea typeface="Times New Roman" panose="02020603050405020304" pitchFamily="18" charset="0"/>
              </a:rPr>
              <a:t> симптомами є </a:t>
            </a:r>
            <a:r>
              <a:rPr lang="ru-RU" dirty="0" err="1">
                <a:solidFill>
                  <a:srgbClr val="000000"/>
                </a:solidFill>
                <a:latin typeface="Times New Roman" panose="02020603050405020304" pitchFamily="18" charset="0"/>
                <a:ea typeface="Times New Roman" panose="02020603050405020304" pitchFamily="18" charset="0"/>
              </a:rPr>
              <a:t>втрата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апетиту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зрідка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блювання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обкладений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язик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зниження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секреторної</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моторної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функцій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шлунка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зниження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перетравлюючої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сили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шлункового</a:t>
            </a:r>
            <a:r>
              <a:rPr lang="ru-RU" dirty="0">
                <a:solidFill>
                  <a:srgbClr val="000000"/>
                </a:solidFill>
                <a:latin typeface="Times New Roman" panose="02020603050405020304" pitchFamily="18" charset="0"/>
                <a:ea typeface="Times New Roman" panose="02020603050405020304" pitchFamily="18" charset="0"/>
              </a:rPr>
              <a:t> соку.</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Привертає</a:t>
            </a:r>
            <a:r>
              <a:rPr lang="ru-RU" dirty="0">
                <a:solidFill>
                  <a:srgbClr val="000000"/>
                </a:solidFill>
                <a:latin typeface="Times New Roman" panose="02020603050405020304" pitchFamily="18" charset="0"/>
                <a:ea typeface="Times New Roman" panose="02020603050405020304" pitchFamily="18" charset="0"/>
              </a:rPr>
              <a:t> до себе </a:t>
            </a:r>
            <a:r>
              <a:rPr lang="ru-RU" dirty="0" err="1">
                <a:solidFill>
                  <a:srgbClr val="000000"/>
                </a:solidFill>
                <a:latin typeface="Times New Roman" panose="02020603050405020304" pitchFamily="18" charset="0"/>
                <a:ea typeface="Times New Roman" panose="02020603050405020304" pitchFamily="18" charset="0"/>
              </a:rPr>
              <a:t>увагу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відносна</a:t>
            </a:r>
            <a:r>
              <a:rPr lang="ru-RU" dirty="0">
                <a:solidFill>
                  <a:srgbClr val="000000"/>
                </a:solidFill>
                <a:latin typeface="Times New Roman" panose="02020603050405020304" pitchFamily="18" charset="0"/>
                <a:ea typeface="Times New Roman" panose="02020603050405020304" pitchFamily="18" charset="0"/>
              </a:rPr>
              <a:t> частота </a:t>
            </a:r>
            <a:r>
              <a:rPr lang="ru-RU" b="1" i="1" dirty="0" err="1">
                <a:solidFill>
                  <a:srgbClr val="FF0000"/>
                </a:solidFill>
                <a:latin typeface="Times New Roman" panose="02020603050405020304" pitchFamily="18" charset="0"/>
                <a:ea typeface="Times New Roman" panose="02020603050405020304" pitchFamily="18" charset="0"/>
              </a:rPr>
              <a:t>загострень</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виразкової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хвороби</a:t>
            </a:r>
            <a:r>
              <a:rPr lang="ru-RU" b="1" i="1" dirty="0">
                <a:solidFill>
                  <a:srgbClr val="FF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в </a:t>
            </a:r>
            <a:r>
              <a:rPr lang="ru-RU" dirty="0" err="1">
                <a:solidFill>
                  <a:srgbClr val="000000"/>
                </a:solidFill>
                <a:latin typeface="Times New Roman" panose="02020603050405020304" pitchFamily="18" charset="0"/>
                <a:ea typeface="Times New Roman" panose="02020603050405020304" pitchFamily="18" charset="0"/>
              </a:rPr>
              <a:t>ранні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терміни</a:t>
            </a:r>
            <a:r>
              <a:rPr lang="ru-RU" dirty="0">
                <a:solidFill>
                  <a:srgbClr val="000000"/>
                </a:solidFill>
                <a:latin typeface="Times New Roman" panose="02020603050405020304" pitchFamily="18" charset="0"/>
                <a:ea typeface="Times New Roman" panose="02020603050405020304" pitchFamily="18" charset="0"/>
              </a:rPr>
              <a:t> (до 10 </a:t>
            </a:r>
            <a:r>
              <a:rPr lang="ru-RU" dirty="0" err="1">
                <a:solidFill>
                  <a:srgbClr val="000000"/>
                </a:solidFill>
                <a:latin typeface="Times New Roman" panose="02020603050405020304" pitchFamily="18" charset="0"/>
                <a:ea typeface="Times New Roman" panose="02020603050405020304" pitchFamily="18" charset="0"/>
              </a:rPr>
              <a:t>доби</a:t>
            </a:r>
            <a:r>
              <a:rPr lang="ru-RU" dirty="0">
                <a:solidFill>
                  <a:srgbClr val="000000"/>
                </a:solidFill>
                <a:latin typeface="Times New Roman" panose="02020603050405020304" pitchFamily="18" charset="0"/>
                <a:ea typeface="Times New Roman" panose="02020603050405020304" pitchFamily="18" charset="0"/>
              </a:rPr>
              <a:t> у 39,2%),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супроводжується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звичайним</a:t>
            </a:r>
            <a:r>
              <a:rPr lang="ru-RU" dirty="0">
                <a:solidFill>
                  <a:srgbClr val="000000"/>
                </a:solidFill>
                <a:latin typeface="Times New Roman" panose="02020603050405020304" pitchFamily="18" charset="0"/>
                <a:ea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rPr>
              <a:t>симптомокомплексом</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Нерідко</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яких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ушкодження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ускладнюється</a:t>
            </a:r>
            <a:r>
              <a:rPr lang="ru-RU" dirty="0">
                <a:solidFill>
                  <a:srgbClr val="000000"/>
                </a:solidFill>
                <a:latin typeface="Times New Roman" panose="02020603050405020304" pitchFamily="18" charset="0"/>
                <a:ea typeface="Times New Roman" panose="02020603050405020304" pitchFamily="18" charset="0"/>
              </a:rPr>
              <a:t> сепсисом, </a:t>
            </a:r>
            <a:r>
              <a:rPr lang="ru-RU" dirty="0" err="1">
                <a:solidFill>
                  <a:srgbClr val="000000"/>
                </a:solidFill>
                <a:latin typeface="Times New Roman" panose="02020603050405020304" pitchFamily="18" charset="0"/>
                <a:ea typeface="Times New Roman" panose="02020603050405020304" pitchFamily="18" charset="0"/>
              </a:rPr>
              <a:t>виникає</a:t>
            </a:r>
            <a:r>
              <a:rPr lang="ru-RU"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коліт</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переважно</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пізні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терміни</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раніше</a:t>
            </a:r>
            <a:r>
              <a:rPr lang="ru-RU" dirty="0">
                <a:solidFill>
                  <a:srgbClr val="000000"/>
                </a:solidFill>
                <a:latin typeface="Times New Roman" panose="02020603050405020304" pitchFamily="18" charset="0"/>
                <a:ea typeface="Times New Roman" panose="02020603050405020304" pitchFamily="18" charset="0"/>
              </a:rPr>
              <a:t> 20-30-го дня). </a:t>
            </a:r>
            <a:r>
              <a:rPr lang="ru-RU" dirty="0" err="1">
                <a:solidFill>
                  <a:srgbClr val="000000"/>
                </a:solidFill>
                <a:latin typeface="Times New Roman" panose="02020603050405020304" pitchFamily="18" charset="0"/>
                <a:ea typeface="Times New Roman" panose="02020603050405020304" pitchFamily="18" charset="0"/>
              </a:rPr>
              <a:t>Основним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клінічним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проявом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його</a:t>
            </a:r>
            <a:r>
              <a:rPr lang="ru-RU" dirty="0">
                <a:solidFill>
                  <a:srgbClr val="000000"/>
                </a:solidFill>
                <a:latin typeface="Times New Roman" panose="02020603050405020304" pitchFamily="18" charset="0"/>
                <a:ea typeface="Times New Roman" panose="02020603050405020304" pitchFamily="18" charset="0"/>
              </a:rPr>
              <a:t> є проноси </a:t>
            </a:r>
            <a:r>
              <a:rPr lang="ru-RU" dirty="0" err="1">
                <a:solidFill>
                  <a:srgbClr val="000000"/>
                </a:solidFill>
                <a:latin typeface="Times New Roman" panose="02020603050405020304" pitchFamily="18" charset="0"/>
                <a:ea typeface="Times New Roman" panose="02020603050405020304" pitchFamily="18" charset="0"/>
              </a:rPr>
              <a:t>тривалістю</a:t>
            </a:r>
            <a:r>
              <a:rPr lang="ru-RU" dirty="0">
                <a:solidFill>
                  <a:srgbClr val="000000"/>
                </a:solidFill>
                <a:latin typeface="Times New Roman" panose="02020603050405020304" pitchFamily="18" charset="0"/>
                <a:ea typeface="Times New Roman" panose="02020603050405020304" pitchFamily="18" charset="0"/>
              </a:rPr>
              <a:t> 2-6 </a:t>
            </a:r>
            <a:r>
              <a:rPr lang="ru-RU" dirty="0" err="1">
                <a:solidFill>
                  <a:srgbClr val="000000"/>
                </a:solidFill>
                <a:latin typeface="Times New Roman" panose="02020603050405020304" pitchFamily="18" charset="0"/>
                <a:ea typeface="Times New Roman" panose="02020603050405020304" pitchFamily="18" charset="0"/>
              </a:rPr>
              <a:t>днів</a:t>
            </a:r>
            <a:r>
              <a:rPr lang="ru-RU" dirty="0">
                <a:solidFill>
                  <a:srgbClr val="000000"/>
                </a:solidFill>
                <a:latin typeface="Times New Roman" panose="02020603050405020304" pitchFamily="18" charset="0"/>
                <a:ea typeface="Times New Roman" panose="02020603050405020304" pitchFamily="18" charset="0"/>
              </a:rPr>
              <a:t>, а </a:t>
            </a:r>
            <a:r>
              <a:rPr lang="ru-RU" dirty="0" err="1">
                <a:solidFill>
                  <a:srgbClr val="000000"/>
                </a:solidFill>
                <a:latin typeface="Times New Roman" panose="02020603050405020304" pitchFamily="18" charset="0"/>
                <a:ea typeface="Times New Roman" panose="02020603050405020304" pitchFamily="18" charset="0"/>
              </a:rPr>
              <a:t>іноді</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більше</a:t>
            </a:r>
            <a:r>
              <a:rPr lang="ru-RU" dirty="0">
                <a:solidFill>
                  <a:srgbClr val="000000"/>
                </a:solidFill>
                <a:latin typeface="Times New Roman" panose="02020603050405020304" pitchFamily="18" charset="0"/>
                <a:ea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rPr>
              <a:t>Випорожнення</a:t>
            </a:r>
            <a:r>
              <a:rPr lang="ru-RU" dirty="0" smtClean="0">
                <a:solidFill>
                  <a:srgbClr val="000000"/>
                </a:solidFill>
                <a:latin typeface="Times New Roman" panose="02020603050405020304" pitchFamily="18" charset="0"/>
                <a:ea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rPr>
              <a:t>неоформлені</a:t>
            </a:r>
            <a:r>
              <a:rPr lang="ru-RU" dirty="0" smtClean="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іноді</a:t>
            </a:r>
            <a:r>
              <a:rPr lang="ru-RU" dirty="0">
                <a:solidFill>
                  <a:srgbClr val="000000"/>
                </a:solidFill>
                <a:latin typeface="Times New Roman" panose="02020603050405020304" pitchFamily="18" charset="0"/>
                <a:ea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rPr>
              <a:t>водянисті</a:t>
            </a:r>
            <a:r>
              <a:rPr lang="ru-RU" dirty="0" smtClean="0">
                <a:solidFill>
                  <a:srgbClr val="00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часто з </a:t>
            </a:r>
            <a:r>
              <a:rPr lang="ru-RU" dirty="0" err="1" smtClean="0">
                <a:solidFill>
                  <a:srgbClr val="000000"/>
                </a:solidFill>
                <a:latin typeface="Times New Roman" panose="02020603050405020304" pitchFamily="18" charset="0"/>
                <a:ea typeface="Times New Roman" panose="02020603050405020304" pitchFamily="18" charset="0"/>
              </a:rPr>
              <a:t>домішком</a:t>
            </a:r>
            <a:r>
              <a:rPr lang="ru-RU" dirty="0" smtClean="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слизу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Патологоанатомічне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дослідження</a:t>
            </a:r>
            <a:r>
              <a:rPr lang="ru-RU" dirty="0">
                <a:solidFill>
                  <a:srgbClr val="000000"/>
                </a:solidFill>
                <a:latin typeface="Times New Roman" panose="02020603050405020304" pitchFamily="18" charset="0"/>
                <a:ea typeface="Times New Roman" panose="02020603050405020304" pitchFamily="18" charset="0"/>
              </a:rPr>
              <a:t> в 1/3 </a:t>
            </a:r>
            <a:r>
              <a:rPr lang="ru-RU" dirty="0" err="1">
                <a:solidFill>
                  <a:srgbClr val="000000"/>
                </a:solidFill>
                <a:latin typeface="Times New Roman" panose="02020603050405020304" pitchFamily="18" charset="0"/>
                <a:ea typeface="Times New Roman" panose="02020603050405020304" pitchFamily="18" charset="0"/>
              </a:rPr>
              <a:t>випадків</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виявляло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жодних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видимих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змін</a:t>
            </a:r>
            <a:r>
              <a:rPr lang="ru-RU" dirty="0">
                <a:solidFill>
                  <a:srgbClr val="000000"/>
                </a:solidFill>
                <a:latin typeface="Times New Roman" panose="02020603050405020304" pitchFamily="18" charset="0"/>
                <a:ea typeface="Times New Roman" panose="02020603050405020304" pitchFamily="18" charset="0"/>
              </a:rPr>
              <a:t> кишечника. В </a:t>
            </a:r>
            <a:r>
              <a:rPr lang="ru-RU" dirty="0" err="1">
                <a:solidFill>
                  <a:srgbClr val="000000"/>
                </a:solidFill>
                <a:latin typeface="Times New Roman" panose="02020603050405020304" pitchFamily="18" charset="0"/>
                <a:ea typeface="Times New Roman" panose="02020603050405020304" pitchFamily="18" charset="0"/>
              </a:rPr>
              <a:t>інших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випадках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кишкова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стінка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була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набряклою</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товстому</a:t>
            </a:r>
            <a:r>
              <a:rPr lang="ru-RU" dirty="0">
                <a:solidFill>
                  <a:srgbClr val="000000"/>
                </a:solidFill>
                <a:latin typeface="Times New Roman" panose="02020603050405020304" pitchFamily="18" charset="0"/>
                <a:ea typeface="Times New Roman" panose="02020603050405020304" pitchFamily="18" charset="0"/>
              </a:rPr>
              <a:t> кишечнику </a:t>
            </a:r>
            <a:r>
              <a:rPr lang="ru-RU" dirty="0" err="1">
                <a:solidFill>
                  <a:srgbClr val="000000"/>
                </a:solidFill>
                <a:latin typeface="Times New Roman" panose="02020603050405020304" pitchFamily="18" charset="0"/>
                <a:ea typeface="Times New Roman" panose="02020603050405020304" pitchFamily="18" charset="0"/>
              </a:rPr>
              <a:t>слизова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оболонка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частіше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була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бліда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навпаки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повнокровна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іноді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виявлялися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точкові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крововиливи</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підслизової</a:t>
            </a:r>
            <a:r>
              <a:rPr lang="ru-RU" dirty="0">
                <a:solidFill>
                  <a:srgbClr val="000000"/>
                </a:solidFill>
                <a:latin typeface="Times New Roman" panose="02020603050405020304" pitchFamily="18" charset="0"/>
                <a:ea typeface="Times New Roman" panose="02020603050405020304" pitchFamily="18" charset="0"/>
              </a:rPr>
              <a:t>.</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27599330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7042" y="0"/>
            <a:ext cx="9420726" cy="7017306"/>
          </a:xfrm>
          <a:prstGeom prst="rect">
            <a:avLst/>
          </a:prstGeom>
          <a:solidFill>
            <a:srgbClr val="FF99FF"/>
          </a:solidFill>
        </p:spPr>
        <p:txBody>
          <a:bodyPr wrap="square">
            <a:spAutoFit/>
          </a:bodyPr>
          <a:lstStyle/>
          <a:p>
            <a:r>
              <a:rPr lang="ru-RU"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000000"/>
                </a:solidFill>
                <a:latin typeface="Times New Roman" panose="02020603050405020304" pitchFamily="18" charset="0"/>
                <a:ea typeface="Times New Roman" panose="02020603050405020304" pitchFamily="18" charset="0"/>
              </a:rPr>
              <a:t>Зміни</a:t>
            </a:r>
            <a:r>
              <a:rPr lang="ru-RU" b="1" i="1"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000000"/>
                </a:solidFill>
                <a:latin typeface="Times New Roman" panose="02020603050405020304" pitchFamily="18" charset="0"/>
                <a:ea typeface="Times New Roman" panose="02020603050405020304" pitchFamily="18" charset="0"/>
              </a:rPr>
              <a:t>системи</a:t>
            </a:r>
            <a:r>
              <a:rPr lang="ru-RU" b="1" i="1"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000000"/>
                </a:solidFill>
                <a:latin typeface="Times New Roman" panose="02020603050405020304" pitchFamily="18" charset="0"/>
                <a:ea typeface="Times New Roman" panose="02020603050405020304" pitchFamily="18" charset="0"/>
              </a:rPr>
              <a:t>крові</a:t>
            </a:r>
            <a:r>
              <a:rPr lang="ru-RU" b="1" i="1" dirty="0">
                <a:solidFill>
                  <a:srgbClr val="000000"/>
                </a:solidFill>
                <a:latin typeface="Times New Roman" panose="02020603050405020304" pitchFamily="18" charset="0"/>
                <a:ea typeface="Times New Roman" panose="02020603050405020304" pitchFamily="18" charset="0"/>
              </a:rPr>
              <a:t>.</a:t>
            </a:r>
            <a:br>
              <a:rPr lang="ru-RU" b="1" i="1"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rPr>
              <a:t>Зміна</a:t>
            </a:r>
            <a:r>
              <a:rPr lang="ru-RU" dirty="0" smtClean="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морфологічного</a:t>
            </a:r>
            <a:r>
              <a:rPr lang="ru-RU" dirty="0">
                <a:solidFill>
                  <a:srgbClr val="000000"/>
                </a:solidFill>
                <a:latin typeface="Times New Roman" panose="02020603050405020304" pitchFamily="18" charset="0"/>
                <a:ea typeface="Times New Roman" panose="02020603050405020304" pitchFamily="18" charset="0"/>
              </a:rPr>
              <a:t> складу </a:t>
            </a:r>
            <a:r>
              <a:rPr lang="ru-RU" dirty="0" err="1">
                <a:solidFill>
                  <a:srgbClr val="000000"/>
                </a:solidFill>
                <a:latin typeface="Times New Roman" panose="02020603050405020304" pitchFamily="18" charset="0"/>
                <a:ea typeface="Times New Roman" panose="02020603050405020304" pitchFamily="18" charset="0"/>
              </a:rPr>
              <a:t>крові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спостерігається</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rPr>
              <a:t> як в </a:t>
            </a:r>
            <a:r>
              <a:rPr lang="ru-RU" dirty="0" err="1">
                <a:solidFill>
                  <a:srgbClr val="000000"/>
                </a:solidFill>
                <a:latin typeface="Times New Roman" panose="02020603050405020304" pitchFamily="18" charset="0"/>
                <a:ea typeface="Times New Roman" panose="02020603050405020304" pitchFamily="18" charset="0"/>
              </a:rPr>
              <a:t>ранні</a:t>
            </a:r>
            <a:r>
              <a:rPr lang="ru-RU" dirty="0">
                <a:solidFill>
                  <a:srgbClr val="000000"/>
                </a:solidFill>
                <a:latin typeface="Times New Roman" panose="02020603050405020304" pitchFamily="18" charset="0"/>
                <a:ea typeface="Times New Roman" panose="02020603050405020304" pitchFamily="18" charset="0"/>
              </a:rPr>
              <a:t>, так і в </a:t>
            </a:r>
            <a:r>
              <a:rPr lang="ru-RU" dirty="0" err="1">
                <a:solidFill>
                  <a:srgbClr val="000000"/>
                </a:solidFill>
                <a:latin typeface="Times New Roman" panose="02020603050405020304" pitchFamily="18" charset="0"/>
                <a:ea typeface="Times New Roman" panose="02020603050405020304" pitchFamily="18" charset="0"/>
              </a:rPr>
              <a:t>більш</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пізні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терміни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бойової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травми</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Недокрів'я</a:t>
            </a:r>
            <a:r>
              <a:rPr lang="ru-RU" b="1" i="1" dirty="0">
                <a:solidFill>
                  <a:srgbClr val="FF0000"/>
                </a:solidFill>
                <a:latin typeface="Times New Roman" panose="02020603050405020304" pitchFamily="18" charset="0"/>
                <a:ea typeface="Times New Roman" panose="02020603050405020304" pitchFamily="18" charset="0"/>
              </a:rPr>
              <a:t> в </a:t>
            </a:r>
            <a:r>
              <a:rPr lang="ru-RU" b="1" i="1" dirty="0" err="1">
                <a:solidFill>
                  <a:srgbClr val="FF0000"/>
                </a:solidFill>
                <a:latin typeface="Times New Roman" panose="02020603050405020304" pitchFamily="18" charset="0"/>
                <a:ea typeface="Times New Roman" panose="02020603050405020304" pitchFamily="18" charset="0"/>
              </a:rPr>
              <a:t>результаті</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крововтрати</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розвивається</a:t>
            </a:r>
            <a:r>
              <a:rPr lang="ru-RU" b="1" i="1" dirty="0">
                <a:solidFill>
                  <a:srgbClr val="FF0000"/>
                </a:solidFill>
                <a:latin typeface="Times New Roman" panose="02020603050405020304" pitchFamily="18" charset="0"/>
                <a:ea typeface="Times New Roman" panose="02020603050405020304" pitchFamily="18" charset="0"/>
              </a:rPr>
              <a:t> в </a:t>
            </a:r>
            <a:r>
              <a:rPr lang="ru-RU" b="1" i="1" dirty="0" err="1">
                <a:solidFill>
                  <a:srgbClr val="FF0000"/>
                </a:solidFill>
                <a:latin typeface="Times New Roman" panose="02020603050405020304" pitchFamily="18" charset="0"/>
                <a:ea typeface="Times New Roman" panose="02020603050405020304" pitchFamily="18" charset="0"/>
              </a:rPr>
              <a:t>ранні</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терміни</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після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поранення</a:t>
            </a:r>
            <a:r>
              <a:rPr lang="ru-RU" b="1" i="1" dirty="0">
                <a:solidFill>
                  <a:srgbClr val="FF0000"/>
                </a:solidFill>
                <a:latin typeface="Times New Roman" panose="02020603050405020304" pitchFamily="18" charset="0"/>
                <a:ea typeface="Times New Roman" panose="02020603050405020304" pitchFamily="18" charset="0"/>
              </a:rPr>
              <a:t>, а </a:t>
            </a:r>
            <a:r>
              <a:rPr lang="ru-RU" b="1" i="1" dirty="0" err="1">
                <a:solidFill>
                  <a:srgbClr val="FF0000"/>
                </a:solidFill>
                <a:latin typeface="Times New Roman" panose="02020603050405020304" pitchFamily="18" charset="0"/>
                <a:ea typeface="Times New Roman" panose="02020603050405020304" pitchFamily="18" charset="0"/>
              </a:rPr>
              <a:t>недокрів'я</a:t>
            </a:r>
            <a:r>
              <a:rPr lang="ru-RU" b="1" i="1" dirty="0">
                <a:solidFill>
                  <a:srgbClr val="FF0000"/>
                </a:solidFill>
                <a:latin typeface="Times New Roman" panose="02020603050405020304" pitchFamily="18" charset="0"/>
                <a:ea typeface="Times New Roman" panose="02020603050405020304" pitchFamily="18" charset="0"/>
              </a:rPr>
              <a:t> в </a:t>
            </a:r>
            <a:r>
              <a:rPr lang="ru-RU" b="1" i="1" dirty="0" err="1">
                <a:solidFill>
                  <a:srgbClr val="FF0000"/>
                </a:solidFill>
                <a:latin typeface="Times New Roman" panose="02020603050405020304" pitchFamily="18" charset="0"/>
                <a:ea typeface="Times New Roman" panose="02020603050405020304" pitchFamily="18" charset="0"/>
              </a:rPr>
              <a:t>результаті</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ранової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інфекції</a:t>
            </a:r>
            <a:r>
              <a:rPr lang="ru-RU" b="1" i="1" dirty="0">
                <a:solidFill>
                  <a:srgbClr val="FF0000"/>
                </a:solidFill>
                <a:latin typeface="Times New Roman" panose="02020603050405020304" pitchFamily="18" charset="0"/>
                <a:ea typeface="Times New Roman" panose="02020603050405020304" pitchFamily="18" charset="0"/>
              </a:rPr>
              <a:t> - </a:t>
            </a:r>
            <a:r>
              <a:rPr lang="ru-RU" b="1" i="1" dirty="0" err="1">
                <a:solidFill>
                  <a:srgbClr val="FF0000"/>
                </a:solidFill>
                <a:latin typeface="Times New Roman" panose="02020603050405020304" pitchFamily="18" charset="0"/>
                <a:ea typeface="Times New Roman" panose="02020603050405020304" pitchFamily="18" charset="0"/>
              </a:rPr>
              <a:t>значно</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пізніше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крововтрати</a:t>
            </a:r>
            <a:r>
              <a:rPr lang="ru-RU" dirty="0">
                <a:solidFill>
                  <a:srgbClr val="000000"/>
                </a:solidFill>
                <a:latin typeface="Times New Roman" panose="02020603050405020304" pitchFamily="18" charset="0"/>
                <a:ea typeface="Times New Roman" panose="02020603050405020304" pitchFamily="18" charset="0"/>
              </a:rPr>
              <a:t>, а разом з </a:t>
            </a:r>
            <a:r>
              <a:rPr lang="ru-RU" dirty="0" err="1">
                <a:solidFill>
                  <a:srgbClr val="000000"/>
                </a:solidFill>
                <a:latin typeface="Times New Roman" panose="02020603050405020304" pitchFamily="18" charset="0"/>
                <a:ea typeface="Times New Roman" panose="02020603050405020304" pitchFamily="18" charset="0"/>
              </a:rPr>
              <a:t>тим</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анемізація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спостерігаються</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внутрішніми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кровотечами</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плевральну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черевну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порожнину</a:t>
            </a:r>
            <a:r>
              <a:rPr lang="ru-RU" dirty="0">
                <a:solidFill>
                  <a:srgbClr val="000000"/>
                </a:solidFill>
                <a:latin typeface="Times New Roman" panose="02020603050405020304" pitchFamily="18" charset="0"/>
                <a:ea typeface="Times New Roman" panose="02020603050405020304" pitchFamily="18" charset="0"/>
              </a:rPr>
              <a:t>, так як </a:t>
            </a:r>
            <a:r>
              <a:rPr lang="ru-RU" dirty="0" err="1">
                <a:solidFill>
                  <a:srgbClr val="000000"/>
                </a:solidFill>
                <a:latin typeface="Times New Roman" panose="02020603050405020304" pitchFamily="18" charset="0"/>
                <a:ea typeface="Times New Roman" panose="02020603050405020304" pitchFamily="18" charset="0"/>
              </a:rPr>
              <a:t>зупинка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кровотечі</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легеневих</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судин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брижі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значною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мірою</a:t>
            </a:r>
            <a:r>
              <a:rPr lang="ru-RU" dirty="0">
                <a:solidFill>
                  <a:srgbClr val="000000"/>
                </a:solidFill>
                <a:latin typeface="Times New Roman" panose="02020603050405020304" pitchFamily="18" charset="0"/>
                <a:ea typeface="Times New Roman" panose="02020603050405020304" pitchFamily="18" charset="0"/>
              </a:rPr>
              <a:t> утруднена. </a:t>
            </a:r>
            <a:r>
              <a:rPr lang="ru-RU" dirty="0" err="1">
                <a:solidFill>
                  <a:srgbClr val="000000"/>
                </a:solidFill>
                <a:latin typeface="Times New Roman" panose="02020603050405020304" pitchFamily="18" charset="0"/>
                <a:ea typeface="Times New Roman" panose="02020603050405020304" pitchFamily="18" charset="0"/>
              </a:rPr>
              <a:t>Навпаки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м'яких</a:t>
            </a:r>
            <a:r>
              <a:rPr lang="ru-RU" dirty="0">
                <a:solidFill>
                  <a:srgbClr val="000000"/>
                </a:solidFill>
                <a:latin typeface="Times New Roman" panose="02020603050405020304" pitchFamily="18" charset="0"/>
                <a:ea typeface="Times New Roman" panose="02020603050405020304" pitchFamily="18" charset="0"/>
              </a:rPr>
              <a:t> тканин без </a:t>
            </a:r>
            <a:r>
              <a:rPr lang="ru-RU" dirty="0" err="1">
                <a:solidFill>
                  <a:srgbClr val="000000"/>
                </a:solidFill>
                <a:latin typeface="Times New Roman" panose="02020603050405020304" pitchFamily="18" charset="0"/>
                <a:ea typeface="Times New Roman" panose="02020603050405020304" pitchFamily="18" charset="0"/>
              </a:rPr>
              <a:t>пошкодження</a:t>
            </a:r>
            <a:r>
              <a:rPr lang="ru-RU" dirty="0">
                <a:solidFill>
                  <a:srgbClr val="000000"/>
                </a:solidFill>
                <a:latin typeface="Times New Roman" panose="02020603050405020304" pitchFamily="18" charset="0"/>
                <a:ea typeface="Times New Roman" panose="02020603050405020304" pitchFamily="18" charset="0"/>
              </a:rPr>
              <a:t> великих </a:t>
            </a:r>
            <a:r>
              <a:rPr lang="ru-RU" dirty="0" err="1">
                <a:solidFill>
                  <a:srgbClr val="000000"/>
                </a:solidFill>
                <a:latin typeface="Times New Roman" panose="02020603050405020304" pitchFamily="18" charset="0"/>
                <a:ea typeface="Times New Roman" panose="02020603050405020304" pitchFamily="18" charset="0"/>
              </a:rPr>
              <a:t>кровоносних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судин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зазвичай</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супроводжуються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значними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кроввтратами</a:t>
            </a:r>
            <a:r>
              <a:rPr lang="ru-RU" dirty="0">
                <a:solidFill>
                  <a:srgbClr val="000000"/>
                </a:solidFill>
                <a:latin typeface="Times New Roman" panose="02020603050405020304" pitchFamily="18" charset="0"/>
                <a:ea typeface="Times New Roman" panose="02020603050405020304" pitchFamily="18" charset="0"/>
              </a:rPr>
              <a:t>, а </a:t>
            </a:r>
            <a:r>
              <a:rPr lang="ru-RU" dirty="0" err="1">
                <a:solidFill>
                  <a:srgbClr val="000000"/>
                </a:solidFill>
                <a:latin typeface="Times New Roman" panose="02020603050405020304" pitchFamily="18" charset="0"/>
                <a:ea typeface="Times New Roman" panose="02020603050405020304" pitchFamily="18" charset="0"/>
              </a:rPr>
              <a:t>отже</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різко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вираженою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анемією</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Недокрів'я в результаті крововтрати, обумовленою бойовою травмою, послаблює захисні імунологічні властивості організму і тим самим сприяє розвитку ранової інфекції. Отже, недокрів'я, викликане крововтратою безпосередньо після травми, в ряді випадків у подальшому підтримується і посилюється приєднаною у подальшому рановою інфекцією - анаеробною, </a:t>
            </a:r>
            <a:r>
              <a:rPr lang="uk-UA" dirty="0" err="1">
                <a:solidFill>
                  <a:srgbClr val="000000"/>
                </a:solidFill>
                <a:latin typeface="Times New Roman" panose="02020603050405020304" pitchFamily="18" charset="0"/>
                <a:ea typeface="Times New Roman" panose="02020603050405020304" pitchFamily="18" charset="0"/>
              </a:rPr>
              <a:t>гнієродною</a:t>
            </a:r>
            <a:r>
              <a:rPr lang="uk-UA" dirty="0">
                <a:solidFill>
                  <a:srgbClr val="000000"/>
                </a:solidFill>
                <a:latin typeface="Times New Roman" panose="02020603050405020304" pitchFamily="18" charset="0"/>
                <a:ea typeface="Times New Roman" panose="02020603050405020304" pitchFamily="18" charset="0"/>
              </a:rPr>
              <a:t> і гнилісною. Найбільш виражена анемія обумовлюється анаеробною інфекцією, так як токсини, що виділяються мікробами анаеробної групи, мають виражену </a:t>
            </a:r>
            <a:r>
              <a:rPr lang="uk-UA" dirty="0" err="1">
                <a:solidFill>
                  <a:srgbClr val="000000"/>
                </a:solidFill>
                <a:latin typeface="Times New Roman" panose="02020603050405020304" pitchFamily="18" charset="0"/>
                <a:ea typeface="Times New Roman" panose="02020603050405020304" pitchFamily="18" charset="0"/>
              </a:rPr>
              <a:t>гемолізуючу</a:t>
            </a:r>
            <a:r>
              <a:rPr lang="uk-UA" dirty="0">
                <a:solidFill>
                  <a:srgbClr val="000000"/>
                </a:solidFill>
                <a:latin typeface="Times New Roman" panose="02020603050405020304" pitchFamily="18" charset="0"/>
                <a:ea typeface="Times New Roman" panose="02020603050405020304" pitchFamily="18" charset="0"/>
              </a:rPr>
              <a:t> дію.</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Проте вивчення патогенезу недокрів'я при пораненнях, ускладнених інфекцією, </a:t>
            </a:r>
            <a:r>
              <a:rPr lang="uk-UA" dirty="0" err="1">
                <a:solidFill>
                  <a:srgbClr val="000000"/>
                </a:solidFill>
                <a:latin typeface="Times New Roman" panose="02020603050405020304" pitchFamily="18" charset="0"/>
                <a:ea typeface="Times New Roman" panose="02020603050405020304" pitchFamily="18" charset="0"/>
              </a:rPr>
              <a:t>раневим</a:t>
            </a:r>
            <a:r>
              <a:rPr lang="uk-UA" dirty="0">
                <a:solidFill>
                  <a:srgbClr val="000000"/>
                </a:solidFill>
                <a:latin typeface="Times New Roman" panose="02020603050405020304" pitchFamily="18" charset="0"/>
                <a:ea typeface="Times New Roman" panose="02020603050405020304" pitchFamily="18" charset="0"/>
              </a:rPr>
              <a:t> сепсисом, показує, що в цих випадках, крім гемолізу, виникає явне пригнічення </a:t>
            </a:r>
            <a:r>
              <a:rPr lang="uk-UA" dirty="0" err="1">
                <a:solidFill>
                  <a:srgbClr val="000000"/>
                </a:solidFill>
                <a:latin typeface="Times New Roman" panose="02020603050405020304" pitchFamily="18" charset="0"/>
                <a:ea typeface="Times New Roman" panose="02020603050405020304" pitchFamily="18" charset="0"/>
              </a:rPr>
              <a:t>еритропоезу</a:t>
            </a:r>
            <a:r>
              <a:rPr lang="uk-UA" dirty="0">
                <a:solidFill>
                  <a:srgbClr val="000000"/>
                </a:solidFill>
                <a:latin typeface="Times New Roman" panose="02020603050405020304" pitchFamily="18" charset="0"/>
                <a:ea typeface="Times New Roman" panose="02020603050405020304" pitchFamily="18" charset="0"/>
              </a:rPr>
              <a:t>, що виражається в зменшенні кількості </a:t>
            </a:r>
            <a:r>
              <a:rPr lang="uk-UA" dirty="0" err="1">
                <a:solidFill>
                  <a:srgbClr val="000000"/>
                </a:solidFill>
                <a:latin typeface="Times New Roman" panose="02020603050405020304" pitchFamily="18" charset="0"/>
                <a:ea typeface="Times New Roman" panose="02020603050405020304" pitchFamily="18" charset="0"/>
              </a:rPr>
              <a:t>нормобластів</a:t>
            </a:r>
            <a:r>
              <a:rPr lang="uk-UA" dirty="0">
                <a:solidFill>
                  <a:srgbClr val="000000"/>
                </a:solidFill>
                <a:latin typeface="Times New Roman" panose="02020603050405020304" pitchFamily="18" charset="0"/>
                <a:ea typeface="Times New Roman" panose="02020603050405020304" pitchFamily="18" charset="0"/>
              </a:rPr>
              <a:t> в кістковому мозку, </a:t>
            </a:r>
            <a:r>
              <a:rPr lang="uk-UA" dirty="0" err="1">
                <a:solidFill>
                  <a:srgbClr val="000000"/>
                </a:solidFill>
                <a:latin typeface="Times New Roman" panose="02020603050405020304" pitchFamily="18" charset="0"/>
                <a:ea typeface="Times New Roman" panose="02020603050405020304" pitchFamily="18" charset="0"/>
              </a:rPr>
              <a:t>ретикулоцитів</a:t>
            </a:r>
            <a:r>
              <a:rPr lang="uk-UA" dirty="0">
                <a:solidFill>
                  <a:srgbClr val="000000"/>
                </a:solidFill>
                <a:latin typeface="Times New Roman" panose="02020603050405020304" pitchFamily="18" charset="0"/>
                <a:ea typeface="Times New Roman" panose="02020603050405020304" pitchFamily="18" charset="0"/>
              </a:rPr>
              <a:t> в периферичній крові. </a:t>
            </a:r>
            <a:r>
              <a:rPr lang="ru-RU" dirty="0" err="1">
                <a:solidFill>
                  <a:srgbClr val="000000"/>
                </a:solidFill>
                <a:latin typeface="Times New Roman" panose="02020603050405020304" pitchFamily="18" charset="0"/>
                <a:ea typeface="Times New Roman" panose="02020603050405020304" pitchFamily="18" charset="0"/>
              </a:rPr>
              <a:t>Різко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виражена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анемія</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поранених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зазвичай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поєднується</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порушеннями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функцій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різних</a:t>
            </a:r>
            <a:r>
              <a:rPr lang="ru-RU" dirty="0">
                <a:solidFill>
                  <a:srgbClr val="000000"/>
                </a:solidFill>
                <a:latin typeface="Times New Roman" panose="02020603050405020304" pitchFamily="18" charset="0"/>
                <a:ea typeface="Times New Roman" panose="02020603050405020304" pitchFamily="18" charset="0"/>
              </a:rPr>
              <a:t> систем і </a:t>
            </a:r>
            <a:r>
              <a:rPr lang="ru-RU" dirty="0" err="1">
                <a:solidFill>
                  <a:srgbClr val="000000"/>
                </a:solidFill>
                <a:latin typeface="Times New Roman" panose="02020603050405020304" pitchFamily="18" charset="0"/>
                <a:ea typeface="Times New Roman" panose="02020603050405020304" pitchFamily="18" charset="0"/>
              </a:rPr>
              <a:t>органів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Крім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зміни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функції</a:t>
            </a:r>
            <a:r>
              <a:rPr lang="ru-RU" dirty="0">
                <a:solidFill>
                  <a:srgbClr val="000000"/>
                </a:solidFill>
                <a:latin typeface="Times New Roman" panose="02020603050405020304" pitchFamily="18" charset="0"/>
                <a:ea typeface="Times New Roman" panose="02020603050405020304" pitchFamily="18" charset="0"/>
              </a:rPr>
              <a:t> ЦНС, при </a:t>
            </a:r>
            <a:r>
              <a:rPr lang="ru-RU" dirty="0" err="1">
                <a:solidFill>
                  <a:srgbClr val="000000"/>
                </a:solidFill>
                <a:latin typeface="Times New Roman" panose="02020603050405020304" pitchFamily="18" charset="0"/>
                <a:ea typeface="Times New Roman" panose="02020603050405020304" pitchFamily="18" charset="0"/>
              </a:rPr>
              <a:t>вираженому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недокрів'ї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вміст</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гемоглобіну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нижче</a:t>
            </a:r>
            <a:r>
              <a:rPr lang="ru-RU" dirty="0">
                <a:solidFill>
                  <a:srgbClr val="000000"/>
                </a:solidFill>
                <a:latin typeface="Times New Roman" panose="02020603050405020304" pitchFamily="18" charset="0"/>
                <a:ea typeface="Times New Roman" panose="02020603050405020304" pitchFamily="18" charset="0"/>
              </a:rPr>
              <a:t> 50 г/л) </a:t>
            </a:r>
            <a:r>
              <a:rPr lang="ru-RU" dirty="0" err="1">
                <a:solidFill>
                  <a:srgbClr val="000000"/>
                </a:solidFill>
                <a:latin typeface="Times New Roman" panose="02020603050405020304" pitchFamily="18" charset="0"/>
                <a:ea typeface="Times New Roman" panose="02020603050405020304" pitchFamily="18" charset="0"/>
              </a:rPr>
              <a:t>розвиваються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явища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дистрофії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міокарда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секреторної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функції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шлунка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зниження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секреції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жирова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дистрофія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печінки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явища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геморагічного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діатезу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тромбози</a:t>
            </a:r>
            <a:r>
              <a:rPr lang="ru-RU" dirty="0">
                <a:solidFill>
                  <a:srgbClr val="000000"/>
                </a:solidFill>
                <a:latin typeface="Times New Roman" panose="02020603050405020304" pitchFamily="18" charset="0"/>
                <a:ea typeface="Times New Roman" panose="02020603050405020304" pitchFamily="18" charset="0"/>
              </a:rPr>
              <a:t> вен.</a:t>
            </a:r>
            <a:br>
              <a:rPr lang="ru-RU"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xmlns="" val="28814412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60947" y="358546"/>
            <a:ext cx="8698832" cy="6186309"/>
          </a:xfrm>
          <a:prstGeom prst="rect">
            <a:avLst/>
          </a:prstGeom>
          <a:solidFill>
            <a:srgbClr val="99CCFF"/>
          </a:solidFill>
        </p:spPr>
        <p:txBody>
          <a:bodyPr wrap="square">
            <a:spAutoFit/>
          </a:bodyPr>
          <a:lstStyle/>
          <a:p>
            <a:r>
              <a:rPr lang="uk-UA" b="1" i="1" dirty="0">
                <a:solidFill>
                  <a:srgbClr val="FF0000"/>
                </a:solidFill>
                <a:latin typeface="Times New Roman" panose="02020603050405020304" pitchFamily="18" charset="0"/>
                <a:ea typeface="Times New Roman" panose="02020603050405020304" pitchFamily="18" charset="0"/>
              </a:rPr>
              <a:t>3.Профілактика і лікування захворювань внутрішніх</a:t>
            </a:r>
            <a:r>
              <a:rPr lang="ru-RU" i="1" dirty="0">
                <a:solidFill>
                  <a:srgbClr val="FF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органів.</a:t>
            </a:r>
            <a:r>
              <a:rPr lang="ru-RU" b="1" dirty="0">
                <a:solidFill>
                  <a:srgbClr val="FF0000"/>
                </a:solidFill>
                <a:latin typeface="Times New Roman" panose="02020603050405020304" pitchFamily="18" charset="0"/>
                <a:ea typeface="Times New Roman" panose="02020603050405020304" pitchFamily="18" charset="0"/>
              </a:rPr>
              <a:t> </a:t>
            </a:r>
            <a:r>
              <a:rPr lang="uk-UA" b="1" dirty="0">
                <a:solidFill>
                  <a:srgbClr val="000000"/>
                </a:solidFill>
                <a:latin typeface="Times New Roman" panose="02020603050405020304" pitchFamily="18" charset="0"/>
                <a:ea typeface="Times New Roman" panose="02020603050405020304" pitchFamily="18" charset="0"/>
              </a:rPr>
              <a:t/>
            </a:r>
            <a:br>
              <a:rPr lang="uk-UA" b="1" dirty="0">
                <a:solidFill>
                  <a:srgbClr val="000000"/>
                </a:solidFill>
                <a:latin typeface="Times New Roman" panose="02020603050405020304" pitchFamily="18" charset="0"/>
                <a:ea typeface="Times New Roman" panose="02020603050405020304" pitchFamily="18" charset="0"/>
              </a:rPr>
            </a:br>
            <a:r>
              <a:rPr lang="uk-UA" b="1" dirty="0">
                <a:solidFill>
                  <a:srgbClr val="000000"/>
                </a:solidFill>
                <a:latin typeface="Times New Roman" panose="02020603050405020304" pitchFamily="18" charset="0"/>
                <a:ea typeface="Times New Roman" panose="02020603050405020304" pitchFamily="18" charset="0"/>
              </a:rPr>
              <a:t/>
            </a:r>
            <a:br>
              <a:rPr lang="uk-UA" b="1"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Профілактика і лікування захворювань внутрішніх органів, що виникають у поранених, повинні, починатися в можливо ранні після травми терміни. </a:t>
            </a:r>
            <a:r>
              <a:rPr lang="ru-RU" dirty="0" err="1">
                <a:solidFill>
                  <a:srgbClr val="000000"/>
                </a:solidFill>
                <a:latin typeface="Times New Roman" panose="02020603050405020304" pitchFamily="18" charset="0"/>
                <a:ea typeface="Times New Roman" panose="02020603050405020304" pitchFamily="18" charset="0"/>
              </a:rPr>
              <a:t>Своєчасне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винесення</a:t>
            </a:r>
            <a:r>
              <a:rPr lang="ru-RU" dirty="0">
                <a:solidFill>
                  <a:srgbClr val="000000"/>
                </a:solidFill>
                <a:latin typeface="Times New Roman" panose="02020603050405020304" pitchFamily="18" charset="0"/>
                <a:ea typeface="Times New Roman" panose="02020603050405020304" pitchFamily="18" charset="0"/>
              </a:rPr>
              <a:t> з поля бою, особливо в </a:t>
            </a:r>
            <a:r>
              <a:rPr lang="ru-RU" dirty="0" err="1">
                <a:solidFill>
                  <a:srgbClr val="000000"/>
                </a:solidFill>
                <a:latin typeface="Times New Roman" panose="02020603050405020304" pitchFamily="18" charset="0"/>
                <a:ea typeface="Times New Roman" panose="02020603050405020304" pitchFamily="18" charset="0"/>
              </a:rPr>
              <a:t>холодну</a:t>
            </a:r>
            <a:r>
              <a:rPr lang="ru-RU" dirty="0">
                <a:solidFill>
                  <a:srgbClr val="000000"/>
                </a:solidFill>
                <a:latin typeface="Times New Roman" panose="02020603050405020304" pitchFamily="18" charset="0"/>
                <a:ea typeface="Times New Roman" panose="02020603050405020304" pitchFamily="18" charset="0"/>
              </a:rPr>
              <a:t> пору року, </a:t>
            </a:r>
            <a:r>
              <a:rPr lang="ru-RU" dirty="0" err="1">
                <a:solidFill>
                  <a:srgbClr val="000000"/>
                </a:solidFill>
                <a:latin typeface="Times New Roman" panose="02020603050405020304" pitchFamily="18" charset="0"/>
                <a:ea typeface="Times New Roman" panose="02020603050405020304" pitchFamily="18" charset="0"/>
              </a:rPr>
              <a:t>раннє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надання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хірургічної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допомоги</a:t>
            </a:r>
            <a:r>
              <a:rPr lang="ru-RU" dirty="0">
                <a:solidFill>
                  <a:srgbClr val="000000"/>
                </a:solidFill>
                <a:latin typeface="Times New Roman" panose="02020603050405020304" pitchFamily="18" charset="0"/>
                <a:ea typeface="Times New Roman" panose="02020603050405020304" pitchFamily="18" charset="0"/>
              </a:rPr>
              <a:t> є </a:t>
            </a:r>
            <a:r>
              <a:rPr lang="ru-RU" dirty="0" err="1">
                <a:solidFill>
                  <a:srgbClr val="000000"/>
                </a:solidFill>
                <a:latin typeface="Times New Roman" panose="02020603050405020304" pitchFamily="18" charset="0"/>
                <a:ea typeface="Times New Roman" panose="02020603050405020304" pitchFamily="18" charset="0"/>
              </a:rPr>
              <a:t>найважливішими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профілактичними</a:t>
            </a:r>
            <a:r>
              <a:rPr lang="ru-RU" dirty="0">
                <a:solidFill>
                  <a:srgbClr val="000000"/>
                </a:solidFill>
                <a:latin typeface="Times New Roman" panose="02020603050405020304" pitchFamily="18" charset="0"/>
                <a:ea typeface="Times New Roman" panose="02020603050405020304" pitchFamily="18" charset="0"/>
              </a:rPr>
              <a:t> заходами.</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Боротьба з охолодженням під час евакуації, створення максимально сприятливих умов як при транспортуванні, так і в період перебування в стаціонарі, регулярне і повноцінне, з достатньою кількістю вітамінів харчування, боротьба з рановою інфекцією, попередження </a:t>
            </a:r>
            <a:r>
              <a:rPr lang="uk-UA" dirty="0" err="1">
                <a:solidFill>
                  <a:srgbClr val="000000"/>
                </a:solidFill>
                <a:latin typeface="Times New Roman" panose="02020603050405020304" pitchFamily="18" charset="0"/>
                <a:ea typeface="Times New Roman" panose="02020603050405020304" pitchFamily="18" charset="0"/>
              </a:rPr>
              <a:t>циркуляторних</a:t>
            </a:r>
            <a:r>
              <a:rPr lang="uk-UA" dirty="0">
                <a:solidFill>
                  <a:srgbClr val="000000"/>
                </a:solidFill>
                <a:latin typeface="Times New Roman" panose="02020603050405020304" pitchFamily="18" charset="0"/>
                <a:ea typeface="Times New Roman" panose="02020603050405020304" pitchFamily="18" charset="0"/>
              </a:rPr>
              <a:t> розладів, правильно дозована дихальна гімнастика - все це відіграє велику роль у попередженні захворювань </a:t>
            </a:r>
            <a:r>
              <a:rPr lang="uk-UA" dirty="0" err="1">
                <a:solidFill>
                  <a:srgbClr val="000000"/>
                </a:solidFill>
                <a:latin typeface="Times New Roman" panose="02020603050405020304" pitchFamily="18" charset="0"/>
                <a:ea typeface="Times New Roman" panose="02020603050405020304" pitchFamily="18" charset="0"/>
              </a:rPr>
              <a:t>легенів</a:t>
            </a:r>
            <a:r>
              <a:rPr lang="uk-UA" dirty="0">
                <a:solidFill>
                  <a:srgbClr val="000000"/>
                </a:solidFill>
                <a:latin typeface="Times New Roman" panose="02020603050405020304" pitchFamily="18" charset="0"/>
                <a:ea typeface="Times New Roman" panose="02020603050405020304" pitchFamily="18" charset="0"/>
              </a:rPr>
              <a:t>. Опалювання, гаряче питво на етапах медичної евакуації, серцево-судинні, відхаркувальні засоби отримали широке застосування як профілактичні заходи.</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З метою </a:t>
            </a:r>
            <a:r>
              <a:rPr lang="ru-RU" dirty="0" err="1">
                <a:solidFill>
                  <a:srgbClr val="000000"/>
                </a:solidFill>
                <a:latin typeface="Times New Roman" panose="02020603050405020304" pitchFamily="18" charset="0"/>
                <a:ea typeface="Times New Roman" panose="02020603050405020304" pitchFamily="18" charset="0"/>
              </a:rPr>
              <a:t>профілактики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захворювань</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генезі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переважають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нейрогуморальних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механізмів</a:t>
            </a:r>
            <a:r>
              <a:rPr lang="ru-RU" dirty="0">
                <a:solidFill>
                  <a:srgbClr val="000000"/>
                </a:solidFill>
                <a:latin typeface="Times New Roman" panose="02020603050405020304" pitchFamily="18" charset="0"/>
                <a:ea typeface="Times New Roman" panose="02020603050405020304" pitchFamily="18" charset="0"/>
              </a:rPr>
              <a:t>, а </a:t>
            </a:r>
            <a:r>
              <a:rPr lang="ru-RU" dirty="0" err="1">
                <a:solidFill>
                  <a:srgbClr val="000000"/>
                </a:solidFill>
                <a:latin typeface="Times New Roman" panose="02020603050405020304" pitchFamily="18" charset="0"/>
                <a:ea typeface="Times New Roman" panose="02020603050405020304" pitchFamily="18" charset="0"/>
              </a:rPr>
              <a:t>саме</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пораненнях</a:t>
            </a:r>
            <a:r>
              <a:rPr lang="ru-RU" dirty="0">
                <a:solidFill>
                  <a:srgbClr val="000000"/>
                </a:solidFill>
                <a:latin typeface="Times New Roman" panose="02020603050405020304" pitchFamily="18" charset="0"/>
                <a:ea typeface="Times New Roman" panose="02020603050405020304" pitchFamily="18" charset="0"/>
              </a:rPr>
              <a:t> черепа і </a:t>
            </a:r>
            <a:r>
              <a:rPr lang="ru-RU" dirty="0" err="1">
                <a:solidFill>
                  <a:srgbClr val="000000"/>
                </a:solidFill>
                <a:latin typeface="Times New Roman" panose="02020603050405020304" pitchFamily="18" charset="0"/>
                <a:ea typeface="Times New Roman" panose="02020603050405020304" pitchFamily="18" charset="0"/>
              </a:rPr>
              <a:t>грудної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клітини</a:t>
            </a:r>
            <a:r>
              <a:rPr lang="ru-RU" dirty="0">
                <a:solidFill>
                  <a:srgbClr val="000000"/>
                </a:solidFill>
                <a:latin typeface="Times New Roman" panose="02020603050405020304" pitchFamily="18" charset="0"/>
                <a:ea typeface="Times New Roman" panose="02020603050405020304" pitchFamily="18" charset="0"/>
              </a:rPr>
              <a:t>, широко </a:t>
            </a:r>
            <a:r>
              <a:rPr lang="ru-RU" dirty="0" err="1">
                <a:solidFill>
                  <a:srgbClr val="000000"/>
                </a:solidFill>
                <a:latin typeface="Times New Roman" panose="02020603050405020304" pitchFamily="18" charset="0"/>
                <a:ea typeface="Times New Roman" panose="02020603050405020304" pitchFamily="18" charset="0"/>
              </a:rPr>
              <a:t>використовується</a:t>
            </a:r>
            <a:r>
              <a:rPr lang="ru-RU" dirty="0">
                <a:solidFill>
                  <a:srgbClr val="000000"/>
                </a:solidFill>
                <a:latin typeface="Times New Roman" panose="02020603050405020304" pitchFamily="18" charset="0"/>
                <a:ea typeface="Times New Roman" panose="02020603050405020304" pitchFamily="18" charset="0"/>
              </a:rPr>
              <a:t> вагосимпатическая блокада. При черепно-</a:t>
            </a:r>
            <a:r>
              <a:rPr lang="ru-RU" dirty="0" err="1">
                <a:solidFill>
                  <a:srgbClr val="000000"/>
                </a:solidFill>
                <a:latin typeface="Times New Roman" panose="02020603050405020304" pitchFamily="18" charset="0"/>
                <a:ea typeface="Times New Roman" panose="02020603050405020304" pitchFamily="18" charset="0"/>
              </a:rPr>
              <a:t>лицевих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пораненнях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крім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переривання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рефлекторної</a:t>
            </a:r>
            <a:r>
              <a:rPr lang="ru-RU" dirty="0">
                <a:solidFill>
                  <a:srgbClr val="000000"/>
                </a:solidFill>
                <a:latin typeface="Times New Roman" panose="02020603050405020304" pitchFamily="18" charset="0"/>
                <a:ea typeface="Times New Roman" panose="02020603050405020304" pitchFamily="18" charset="0"/>
              </a:rPr>
              <a:t> дуги, </a:t>
            </a:r>
            <a:r>
              <a:rPr lang="ru-RU" dirty="0" err="1">
                <a:solidFill>
                  <a:srgbClr val="000000"/>
                </a:solidFill>
                <a:latin typeface="Times New Roman" panose="02020603050405020304" pitchFamily="18" charset="0"/>
                <a:ea typeface="Times New Roman" panose="02020603050405020304" pitchFamily="18" charset="0"/>
              </a:rPr>
              <a:t>проводяться</a:t>
            </a:r>
            <a:r>
              <a:rPr lang="ru-RU" dirty="0">
                <a:solidFill>
                  <a:srgbClr val="000000"/>
                </a:solidFill>
                <a:latin typeface="Times New Roman" panose="02020603050405020304" pitchFamily="18" charset="0"/>
                <a:ea typeface="Times New Roman" panose="02020603050405020304" pitchFamily="18" charset="0"/>
              </a:rPr>
              <a:t> заходи,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мають</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меті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запобігання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аспірації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надається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певне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положення</a:t>
            </a:r>
            <a:r>
              <a:rPr lang="ru-RU" dirty="0">
                <a:solidFill>
                  <a:srgbClr val="000000"/>
                </a:solidFill>
                <a:latin typeface="Times New Roman" panose="02020603050405020304" pitchFamily="18" charset="0"/>
                <a:ea typeface="Times New Roman" panose="02020603050405020304" pitchFamily="18" charset="0"/>
              </a:rPr>
              <a:t>: вниз </a:t>
            </a:r>
            <a:r>
              <a:rPr lang="ru-RU" dirty="0" err="1">
                <a:solidFill>
                  <a:srgbClr val="000000"/>
                </a:solidFill>
                <a:latin typeface="Times New Roman" panose="02020603050405020304" pitchFamily="18" charset="0"/>
                <a:ea typeface="Times New Roman" panose="02020603050405020304" pitchFamily="18" charset="0"/>
              </a:rPr>
              <a:t>обличчям</a:t>
            </a:r>
            <a:r>
              <a:rPr lang="ru-RU" dirty="0">
                <a:solidFill>
                  <a:srgbClr val="000000"/>
                </a:solidFill>
                <a:latin typeface="Times New Roman" panose="02020603050405020304" pitchFamily="18" charset="0"/>
                <a:ea typeface="Times New Roman" panose="02020603050405020304" pitchFamily="18" charset="0"/>
              </a:rPr>
              <a:t> - в </a:t>
            </a:r>
            <a:r>
              <a:rPr lang="ru-RU" dirty="0" err="1">
                <a:solidFill>
                  <a:srgbClr val="000000"/>
                </a:solidFill>
                <a:latin typeface="Times New Roman" panose="02020603050405020304" pitchFamily="18" charset="0"/>
                <a:ea typeface="Times New Roman" panose="02020603050405020304" pitchFamily="18" charset="0"/>
              </a:rPr>
              <a:t>перші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дні</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напівсидяче</a:t>
            </a:r>
            <a:r>
              <a:rPr lang="ru-RU" dirty="0">
                <a:solidFill>
                  <a:srgbClr val="000000"/>
                </a:solidFill>
                <a:latin typeface="Times New Roman" panose="02020603050405020304" pitchFamily="18" charset="0"/>
                <a:ea typeface="Times New Roman" panose="02020603050405020304" pitchFamily="18" charset="0"/>
              </a:rPr>
              <a:t> - в </a:t>
            </a:r>
            <a:r>
              <a:rPr lang="ru-RU" dirty="0" err="1">
                <a:solidFill>
                  <a:srgbClr val="000000"/>
                </a:solidFill>
                <a:latin typeface="Times New Roman" panose="02020603050405020304" pitchFamily="18" charset="0"/>
                <a:ea typeface="Times New Roman" panose="02020603050405020304" pitchFamily="18" charset="0"/>
              </a:rPr>
              <a:t>подальшому</a:t>
            </a:r>
            <a:r>
              <a:rPr lang="ru-RU" dirty="0">
                <a:solidFill>
                  <a:srgbClr val="000000"/>
                </a:solidFill>
                <a:latin typeface="Times New Roman" panose="02020603050405020304" pitchFamily="18" charset="0"/>
                <a:ea typeface="Times New Roman" panose="02020603050405020304" pitchFamily="18" charset="0"/>
              </a:rPr>
              <a:t>; проводиться </a:t>
            </a:r>
            <a:r>
              <a:rPr lang="ru-RU" dirty="0" err="1">
                <a:solidFill>
                  <a:srgbClr val="000000"/>
                </a:solidFill>
                <a:latin typeface="Times New Roman" panose="02020603050405020304" pitchFamily="18" charset="0"/>
                <a:ea typeface="Times New Roman" panose="02020603050405020304" pitchFamily="18" charset="0"/>
              </a:rPr>
              <a:t>ретельна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первинна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хірургічна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обробка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можливе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видалення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сторонніх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тіл</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обривки</a:t>
            </a:r>
            <a:r>
              <a:rPr lang="ru-RU" dirty="0">
                <a:solidFill>
                  <a:srgbClr val="000000"/>
                </a:solidFill>
                <a:latin typeface="Times New Roman" panose="02020603050405020304" pitchFamily="18" charset="0"/>
                <a:ea typeface="Times New Roman" panose="02020603050405020304" pitchFamily="18" charset="0"/>
              </a:rPr>
              <a:t> тканин і т. д.) і </a:t>
            </a:r>
            <a:r>
              <a:rPr lang="ru-RU" dirty="0" err="1">
                <a:solidFill>
                  <a:srgbClr val="000000"/>
                </a:solidFill>
                <a:latin typeface="Times New Roman" panose="02020603050405020304" pitchFamily="18" charset="0"/>
                <a:ea typeface="Times New Roman" panose="02020603050405020304" pitchFamily="18" charset="0"/>
              </a:rPr>
              <a:t>ін</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проникаючих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пораненнях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часто </a:t>
            </a:r>
            <a:r>
              <a:rPr lang="ru-RU" dirty="0" err="1">
                <a:solidFill>
                  <a:srgbClr val="000000"/>
                </a:solidFill>
                <a:latin typeface="Times New Roman" panose="02020603050405020304" pitchFamily="18" charset="0"/>
                <a:ea typeface="Times New Roman" panose="02020603050405020304" pitchFamily="18" charset="0"/>
              </a:rPr>
              <a:t>ускладнюються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пневмонією</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профілактичною</a:t>
            </a:r>
            <a:r>
              <a:rPr lang="ru-RU" dirty="0">
                <a:solidFill>
                  <a:srgbClr val="000000"/>
                </a:solidFill>
                <a:latin typeface="Times New Roman" panose="02020603050405020304" pitchFamily="18" charset="0"/>
                <a:ea typeface="Times New Roman" panose="02020603050405020304" pitchFamily="18" charset="0"/>
              </a:rPr>
              <a:t> метою </a:t>
            </a:r>
            <a:r>
              <a:rPr lang="ru-RU" dirty="0" err="1">
                <a:solidFill>
                  <a:srgbClr val="000000"/>
                </a:solidFill>
                <a:latin typeface="Times New Roman" panose="02020603050405020304" pitchFamily="18" charset="0"/>
                <a:ea typeface="Times New Roman" panose="02020603050405020304" pitchFamily="18" charset="0"/>
              </a:rPr>
              <a:t>призначаються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сульфаніламіди</a:t>
            </a:r>
            <a:r>
              <a:rPr lang="ru-RU" dirty="0">
                <a:solidFill>
                  <a:srgbClr val="000000"/>
                </a:solidFill>
                <a:latin typeface="Times New Roman" panose="02020603050405020304" pitchFamily="18" charset="0"/>
                <a:ea typeface="Times New Roman" panose="02020603050405020304" pitchFamily="18" charset="0"/>
              </a:rPr>
              <a:t> й </a:t>
            </a:r>
            <a:r>
              <a:rPr lang="ru-RU" dirty="0" err="1">
                <a:solidFill>
                  <a:srgbClr val="000000"/>
                </a:solidFill>
                <a:latin typeface="Times New Roman" panose="02020603050405020304" pitchFamily="18" charset="0"/>
                <a:ea typeface="Times New Roman" panose="02020603050405020304" pitchFamily="18" charset="0"/>
              </a:rPr>
              <a:t>антибіотики</a:t>
            </a:r>
            <a:r>
              <a:rPr lang="ru-RU" dirty="0">
                <a:solidFill>
                  <a:srgbClr val="000000"/>
                </a:solidFill>
                <a:latin typeface="Times New Roman" panose="02020603050405020304" pitchFamily="18" charset="0"/>
                <a:ea typeface="Times New Roman" panose="02020603050405020304" pitchFamily="18" charset="0"/>
              </a:rPr>
              <a:t>.</a:t>
            </a:r>
            <a:endParaRPr lang="uk-UA" dirty="0"/>
          </a:p>
        </p:txBody>
      </p:sp>
    </p:spTree>
    <p:extLst>
      <p:ext uri="{BB962C8B-B14F-4D97-AF65-F5344CB8AC3E}">
        <p14:creationId xmlns:p14="http://schemas.microsoft.com/office/powerpoint/2010/main" xmlns="" val="2839426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2347" y="260675"/>
            <a:ext cx="9637295" cy="6309420"/>
          </a:xfrm>
          <a:prstGeom prst="rect">
            <a:avLst/>
          </a:prstGeom>
          <a:solidFill>
            <a:srgbClr val="99CCFF"/>
          </a:solidFill>
        </p:spPr>
        <p:txBody>
          <a:bodyPr wrap="square">
            <a:spAutoFit/>
          </a:bodyPr>
          <a:lstStyle/>
          <a:p>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Лікування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захворювань</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легень</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починається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з того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етапу</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медичної</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евакуації</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якому</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вперше</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виявляються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Лікування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складається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із</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загальних</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заходів</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спрямованих</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підвищення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імунобіологічних</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властивостей</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організму</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його</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опірності</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місцевого</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лікування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рани і низки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заходів</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спрямованих</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ліквідацію</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того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чи</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іншого</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патологічного</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процесу</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легенях</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Загальний</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вплив</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організм</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пораненого</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передбачає</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організацію</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відповідного</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догляду, режиму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ліжковий</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обмежено</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постільний</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та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ін</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лікувальне</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харчування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висококалорійна</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багата</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білками</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вітамінами</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їжа</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вітамінотерапію</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вплив</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нервову</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систему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призначення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бромідів</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валеріани</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снодійних</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та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ін</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повторні</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переливання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крові</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або</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кровозамінників</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(при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анемії</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вливання</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глюкози</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та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ін</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Для лікування </a:t>
            </a:r>
            <a:r>
              <a:rPr lang="uk-UA"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пневмоній</a:t>
            </a: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призначаються сульфаніламіди або антибіотики. При поганому відділенні мокротиння, порушеннях бронхіальної прохідності призначаються відхаркувальні, інгаляції аерозолю протеолітичних ферментів (трипсин, </a:t>
            </a:r>
            <a:r>
              <a:rPr lang="uk-UA"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хемотрипсин</a:t>
            </a: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і ін.) і </a:t>
            </a:r>
            <a:r>
              <a:rPr lang="uk-UA"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бронходилятатори</a:t>
            </a: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(ефедрин та ін.). При порушенні функції серцево-судинної системи призначаються строфантин з глюкозою, камфора, кофеїн, при явищах </a:t>
            </a:r>
            <a:r>
              <a:rPr lang="uk-UA"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гіпоксемії</a:t>
            </a: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 інгаляції кисню.</a:t>
            </a:r>
            <a:b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У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найбільш</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тяжкохворих</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антибіотики</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у великих дозах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доцільно</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вводити</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через катетер у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підключичну</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вену і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ендотрахеально</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спеціалізована</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допомога</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З перших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днів</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застосовують</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методи</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лікувальної</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фізкультури</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дихальна</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гімнастика</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ін</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r>
              <a:rPr lang="uk-UA" sz="1600" dirty="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При </a:t>
            </a:r>
            <a:r>
              <a:rPr lang="ru-RU" sz="1600" dirty="0" err="1">
                <a:latin typeface="Times New Roman" panose="02020603050405020304" pitchFamily="18" charset="0"/>
                <a:cs typeface="Times New Roman" panose="02020603050405020304" pitchFamily="18" charset="0"/>
              </a:rPr>
              <a:t>лікуванні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гнійних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процесів</a:t>
            </a:r>
            <a:r>
              <a:rPr lang="ru-RU" sz="1600" dirty="0">
                <a:latin typeface="Times New Roman" panose="02020603050405020304" pitchFamily="18" charset="0"/>
                <a:cs typeface="Times New Roman" panose="02020603050405020304" pitchFamily="18" charset="0"/>
              </a:rPr>
              <a:t> з </a:t>
            </a:r>
            <a:r>
              <a:rPr lang="ru-RU" sz="1600" dirty="0" err="1">
                <a:latin typeface="Times New Roman" panose="02020603050405020304" pitchFamily="18" charset="0"/>
                <a:cs typeface="Times New Roman" panose="02020603050405020304" pitchFamily="18" charset="0"/>
              </a:rPr>
              <a:t>успіхом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застосовуються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антибіотики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всередину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внутрішньом'язово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ендобронхіально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внутріплеврально</a:t>
            </a:r>
            <a:r>
              <a:rPr lang="ru-RU" sz="1600" dirty="0">
                <a:latin typeface="Times New Roman" panose="02020603050405020304" pitchFamily="18" charset="0"/>
                <a:cs typeface="Times New Roman" panose="02020603050405020304" pitchFamily="18" charset="0"/>
              </a:rPr>
              <a:t>, а при </a:t>
            </a:r>
            <a:r>
              <a:rPr lang="ru-RU" sz="1600" dirty="0" err="1">
                <a:latin typeface="Times New Roman" panose="02020603050405020304" pitchFamily="18" charset="0"/>
                <a:cs typeface="Times New Roman" panose="02020603050405020304" pitchFamily="18" charset="0"/>
              </a:rPr>
              <a:t>необхідності</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внутріартериально</a:t>
            </a:r>
            <a:r>
              <a:rPr lang="ru-RU" sz="1600" dirty="0">
                <a:latin typeface="Times New Roman" panose="02020603050405020304" pitchFamily="18" charset="0"/>
                <a:cs typeface="Times New Roman" panose="02020603050405020304" pitchFamily="18" charset="0"/>
              </a:rPr>
              <a:t>.</a:t>
            </a:r>
            <a:br>
              <a:rPr lang="ru-RU" sz="1600" dirty="0">
                <a:latin typeface="Times New Roman" panose="02020603050405020304" pitchFamily="18" charset="0"/>
                <a:cs typeface="Times New Roman" panose="02020603050405020304" pitchFamily="18" charset="0"/>
              </a:rPr>
            </a:br>
            <a:r>
              <a:rPr lang="ru-RU" sz="1600" dirty="0">
                <a:latin typeface="Times New Roman" panose="02020603050405020304" pitchFamily="18" charset="0"/>
                <a:cs typeface="Times New Roman" panose="02020603050405020304" pitchFamily="18" charset="0"/>
              </a:rPr>
              <a:t> При </a:t>
            </a:r>
            <a:r>
              <a:rPr lang="ru-RU" sz="1600" dirty="0" err="1">
                <a:latin typeface="Times New Roman" panose="02020603050405020304" pitchFamily="18" charset="0"/>
                <a:cs typeface="Times New Roman" panose="02020603050405020304" pitchFamily="18" charset="0"/>
              </a:rPr>
              <a:t>наявності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крововиливів</a:t>
            </a:r>
            <a:r>
              <a:rPr lang="ru-RU" sz="1600" dirty="0">
                <a:latin typeface="Times New Roman" panose="02020603050405020304" pitchFamily="18" charset="0"/>
                <a:cs typeface="Times New Roman" panose="02020603050405020304" pitchFamily="18" charset="0"/>
              </a:rPr>
              <a:t> в </a:t>
            </a:r>
            <a:r>
              <a:rPr lang="ru-RU" sz="1600" dirty="0" err="1">
                <a:latin typeface="Times New Roman" panose="02020603050405020304" pitchFamily="18" charset="0"/>
                <a:cs typeface="Times New Roman" panose="02020603050405020304" pitchFamily="18" charset="0"/>
              </a:rPr>
              <a:t>легеню</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кровотечах</a:t>
            </a:r>
            <a:r>
              <a:rPr lang="ru-RU" sz="1600" dirty="0">
                <a:latin typeface="Times New Roman" panose="02020603050405020304" pitchFamily="18" charset="0"/>
                <a:cs typeface="Times New Roman" panose="02020603050405020304" pitchFamily="18" charset="0"/>
              </a:rPr>
              <a:t> при </a:t>
            </a:r>
            <a:r>
              <a:rPr lang="ru-RU" sz="1600" dirty="0" err="1">
                <a:latin typeface="Times New Roman" panose="02020603050405020304" pitchFamily="18" charset="0"/>
                <a:cs typeface="Times New Roman" panose="02020603050405020304" pitchFamily="18" charset="0"/>
              </a:rPr>
              <a:t>виразковій</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хворобі</a:t>
            </a:r>
            <a:r>
              <a:rPr lang="ru-RU" sz="1600" dirty="0">
                <a:latin typeface="Times New Roman" panose="02020603050405020304" pitchFamily="18" charset="0"/>
                <a:cs typeface="Times New Roman" panose="02020603050405020304" pitchFamily="18" charset="0"/>
              </a:rPr>
              <a:t> та </a:t>
            </a:r>
            <a:r>
              <a:rPr lang="ru-RU" sz="1600" dirty="0" err="1">
                <a:latin typeface="Times New Roman" panose="02020603050405020304" pitchFamily="18" charset="0"/>
                <a:cs typeface="Times New Roman" panose="02020603050405020304" pitchFamily="18" charset="0"/>
              </a:rPr>
              <a:t>інших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проявах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кровоточивості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вводять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ізотонічний</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розчин</a:t>
            </a:r>
            <a:r>
              <a:rPr lang="ru-RU" sz="1600" dirty="0">
                <a:latin typeface="Times New Roman" panose="02020603050405020304" pitchFamily="18" charset="0"/>
                <a:cs typeface="Times New Roman" panose="02020603050405020304" pitchFamily="18" charset="0"/>
              </a:rPr>
              <a:t> хлориду </a:t>
            </a:r>
            <a:r>
              <a:rPr lang="ru-RU" sz="1600" dirty="0" err="1">
                <a:latin typeface="Times New Roman" panose="02020603050405020304" pitchFamily="18" charset="0"/>
                <a:cs typeface="Times New Roman" panose="02020603050405020304" pitchFamily="18" charset="0"/>
              </a:rPr>
              <a:t>натрію</a:t>
            </a:r>
            <a:r>
              <a:rPr lang="ru-RU" sz="1600" dirty="0">
                <a:latin typeface="Times New Roman" panose="02020603050405020304" pitchFamily="18" charset="0"/>
                <a:cs typeface="Times New Roman" panose="02020603050405020304" pitchFamily="18" charset="0"/>
              </a:rPr>
              <a:t> (по 10-15 мл) </a:t>
            </a:r>
            <a:r>
              <a:rPr lang="ru-RU" sz="1600" dirty="0" err="1">
                <a:latin typeface="Times New Roman" panose="02020603050405020304" pitchFamily="18" charset="0"/>
                <a:cs typeface="Times New Roman" panose="02020603050405020304" pitchFamily="18" charset="0"/>
              </a:rPr>
              <a:t>внутрішньовенно</a:t>
            </a:r>
            <a:r>
              <a:rPr lang="ru-RU" sz="1600" dirty="0">
                <a:latin typeface="Times New Roman" panose="02020603050405020304" pitchFamily="18" charset="0"/>
                <a:cs typeface="Times New Roman" panose="02020603050405020304" pitchFamily="18" charset="0"/>
              </a:rPr>
              <a:t>, плазму, </a:t>
            </a:r>
            <a:r>
              <a:rPr lang="ru-RU" sz="1600" dirty="0" err="1">
                <a:latin typeface="Times New Roman" panose="02020603050405020304" pitchFamily="18" charset="0"/>
                <a:cs typeface="Times New Roman" panose="02020603050405020304" pitchFamily="18" charset="0"/>
              </a:rPr>
              <a:t>розчин</a:t>
            </a:r>
            <a:r>
              <a:rPr lang="ru-RU" sz="1600" dirty="0">
                <a:latin typeface="Times New Roman" panose="02020603050405020304" pitchFamily="18" charset="0"/>
                <a:cs typeface="Times New Roman" panose="02020603050405020304" pitchFamily="18" charset="0"/>
              </a:rPr>
              <a:t> желатину, хлорид </a:t>
            </a:r>
            <a:r>
              <a:rPr lang="ru-RU" sz="1600" dirty="0" err="1">
                <a:latin typeface="Times New Roman" panose="02020603050405020304" pitchFamily="18" charset="0"/>
                <a:cs typeface="Times New Roman" panose="02020603050405020304" pitchFamily="18" charset="0"/>
              </a:rPr>
              <a:t>кальцію</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можуть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використовуватись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інгібітори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фібринолізу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амінокапронова</a:t>
            </a:r>
            <a:r>
              <a:rPr lang="ru-RU" sz="1600" dirty="0">
                <a:latin typeface="Times New Roman" panose="02020603050405020304" pitchFamily="18" charset="0"/>
                <a:cs typeface="Times New Roman" panose="02020603050405020304" pitchFamily="18" charset="0"/>
              </a:rPr>
              <a:t> кислота та </a:t>
            </a:r>
            <a:r>
              <a:rPr lang="ru-RU" sz="1600" dirty="0" err="1">
                <a:latin typeface="Times New Roman" panose="02020603050405020304" pitchFamily="18" charset="0"/>
                <a:cs typeface="Times New Roman" panose="02020603050405020304" pitchFamily="18" charset="0"/>
              </a:rPr>
              <a:t>ін</a:t>
            </a:r>
            <a:r>
              <a:rPr lang="ru-RU" sz="1600" dirty="0">
                <a:latin typeface="Times New Roman" panose="02020603050405020304" pitchFamily="18" charset="0"/>
                <a:cs typeface="Times New Roman" panose="02020603050405020304" pitchFamily="18" charset="0"/>
              </a:rPr>
              <a:t>.).</a:t>
            </a:r>
            <a:br>
              <a:rPr lang="ru-RU" sz="1600" dirty="0">
                <a:latin typeface="Times New Roman" panose="02020603050405020304" pitchFamily="18" charset="0"/>
                <a:cs typeface="Times New Roman" panose="02020603050405020304" pitchFamily="18" charset="0"/>
              </a:rPr>
            </a:b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Терапія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інших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захворювань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внутрішніх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органів</a:t>
            </a:r>
            <a:r>
              <a:rPr lang="ru-RU" sz="1600" dirty="0">
                <a:latin typeface="Times New Roman" panose="02020603050405020304" pitchFamily="18" charset="0"/>
                <a:cs typeface="Times New Roman" panose="02020603050405020304" pitchFamily="18" charset="0"/>
              </a:rPr>
              <a:t> у </a:t>
            </a:r>
            <a:r>
              <a:rPr lang="ru-RU" sz="1600" dirty="0" err="1">
                <a:latin typeface="Times New Roman" panose="02020603050405020304" pitchFamily="18" charset="0"/>
                <a:cs typeface="Times New Roman" panose="02020603050405020304" pitchFamily="18" charset="0"/>
              </a:rPr>
              <a:t>поранених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також</a:t>
            </a:r>
            <a:r>
              <a:rPr lang="ru-RU" sz="1600" dirty="0">
                <a:latin typeface="Times New Roman" panose="02020603050405020304" pitchFamily="18" charset="0"/>
                <a:cs typeface="Times New Roman" panose="02020603050405020304" pitchFamily="18" charset="0"/>
              </a:rPr>
              <a:t> проводиться на </a:t>
            </a:r>
            <a:r>
              <a:rPr lang="ru-RU" sz="1600" dirty="0" err="1">
                <a:latin typeface="Times New Roman" panose="02020603050405020304" pitchFamily="18" charset="0"/>
                <a:cs typeface="Times New Roman" panose="02020603050405020304" pitchFamily="18" charset="0"/>
              </a:rPr>
              <a:t>основі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прийнятої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системи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їх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лікування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загальновідомими</a:t>
            </a:r>
            <a:r>
              <a:rPr lang="ru-RU" sz="1600" dirty="0">
                <a:latin typeface="Times New Roman" panose="02020603050405020304" pitchFamily="18" charset="0"/>
                <a:cs typeface="Times New Roman" panose="02020603050405020304" pitchFamily="18" charset="0"/>
              </a:rPr>
              <a:t> методами.</a:t>
            </a:r>
            <a:endParaRPr lang="uk-UA" sz="1600" dirty="0">
              <a:latin typeface="Times New Roman" panose="02020603050405020304" pitchFamily="18" charset="0"/>
              <a:cs typeface="Times New Roman" panose="02020603050405020304" pitchFamily="18" charset="0"/>
            </a:endParaRPr>
          </a:p>
          <a:p>
            <a:r>
              <a:rPr lang="ru-RU" dirty="0">
                <a:solidFill>
                  <a:srgbClr val="000000"/>
                </a:solidFill>
                <a:latin typeface="Times New Roman" panose="02020603050405020304" pitchFamily="18" charset="0"/>
                <a:ea typeface="Times New Roman" panose="02020603050405020304" pitchFamily="18" charset="0"/>
              </a:rPr>
              <a:t/>
            </a:r>
            <a:br>
              <a:rPr lang="ru-RU"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xmlns="" val="28648502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7989" y="678336"/>
            <a:ext cx="8301789" cy="5632311"/>
          </a:xfrm>
          <a:prstGeom prst="rect">
            <a:avLst/>
          </a:prstGeom>
          <a:solidFill>
            <a:srgbClr val="99CCFF"/>
          </a:solidFill>
        </p:spPr>
        <p:txBody>
          <a:bodyPr wrap="square">
            <a:spAutoFit/>
          </a:bodyPr>
          <a:lstStyle/>
          <a:p>
            <a:pPr>
              <a:spcAft>
                <a:spcPts val="0"/>
              </a:spcAft>
            </a:pPr>
            <a:r>
              <a:rPr lang="uk-UA" b="1" dirty="0">
                <a:latin typeface="Times New Roman" panose="02020603050405020304" pitchFamily="18" charset="0"/>
                <a:ea typeface="Times New Roman" panose="02020603050405020304" pitchFamily="18" charset="0"/>
              </a:rPr>
              <a:t> 4.</a:t>
            </a:r>
            <a:r>
              <a:rPr lang="uk-UA" b="1" dirty="0">
                <a:solidFill>
                  <a:srgbClr val="000000"/>
                </a:solidFill>
                <a:latin typeface="Times New Roman" panose="02020603050405020304" pitchFamily="18" charset="0"/>
                <a:ea typeface="Times New Roman" panose="02020603050405020304" pitchFamily="18" charset="0"/>
              </a:rPr>
              <a:t> Опікова хвороба.</a:t>
            </a:r>
            <a:br>
              <a:rPr lang="uk-UA" b="1"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При площі ураження глибокими </a:t>
            </a:r>
            <a:r>
              <a:rPr lang="uk-UA" dirty="0" err="1">
                <a:solidFill>
                  <a:srgbClr val="000000"/>
                </a:solidFill>
                <a:latin typeface="Times New Roman" panose="02020603050405020304" pitchFamily="18" charset="0"/>
                <a:ea typeface="Times New Roman" panose="02020603050405020304" pitchFamily="18" charset="0"/>
              </a:rPr>
              <a:t>опіками</a:t>
            </a:r>
            <a:r>
              <a:rPr lang="uk-UA" dirty="0">
                <a:solidFill>
                  <a:srgbClr val="000000"/>
                </a:solidFill>
                <a:latin typeface="Times New Roman" panose="02020603050405020304" pitchFamily="18" charset="0"/>
                <a:ea typeface="Times New Roman" panose="02020603050405020304" pitchFamily="18" charset="0"/>
              </a:rPr>
              <a:t> 10% та більше і поверхневими, що перевищують 25-30%, в потерпілих закономірно спостерігаються серйозні загальні розлади у вигляді опікової хвороби.</a:t>
            </a:r>
            <a:br>
              <a:rPr lang="uk-UA" dirty="0">
                <a:solidFill>
                  <a:srgbClr val="000000"/>
                </a:solidFill>
                <a:latin typeface="Times New Roman" panose="02020603050405020304" pitchFamily="18" charset="0"/>
                <a:ea typeface="Times New Roman" panose="02020603050405020304" pitchFamily="18" charset="0"/>
              </a:rPr>
            </a:br>
            <a:r>
              <a:rPr lang="uk-UA" b="1" i="1" dirty="0">
                <a:solidFill>
                  <a:srgbClr val="000000"/>
                </a:solidFill>
                <a:latin typeface="Times New Roman" panose="02020603050405020304" pitchFamily="18" charset="0"/>
                <a:ea typeface="Times New Roman" panose="02020603050405020304" pitchFamily="18" charset="0"/>
              </a:rPr>
              <a:t>Опікова хвороба</a:t>
            </a:r>
            <a:r>
              <a:rPr lang="uk-UA" dirty="0">
                <a:solidFill>
                  <a:srgbClr val="000000"/>
                </a:solidFill>
                <a:latin typeface="Times New Roman" panose="02020603050405020304" pitchFamily="18" charset="0"/>
                <a:ea typeface="Times New Roman" panose="02020603050405020304" pitchFamily="18" charset="0"/>
              </a:rPr>
              <a:t> - патологічний процес, обумовлений поширеними і глибокими </a:t>
            </a:r>
            <a:r>
              <a:rPr lang="uk-UA" dirty="0" err="1">
                <a:solidFill>
                  <a:srgbClr val="000000"/>
                </a:solidFill>
                <a:latin typeface="Times New Roman" panose="02020603050405020304" pitchFamily="18" charset="0"/>
                <a:ea typeface="Times New Roman" panose="02020603050405020304" pitchFamily="18" charset="0"/>
              </a:rPr>
              <a:t>опіками</a:t>
            </a:r>
            <a:r>
              <a:rPr lang="uk-UA" dirty="0">
                <a:solidFill>
                  <a:srgbClr val="000000"/>
                </a:solidFill>
                <a:latin typeface="Times New Roman" panose="02020603050405020304" pitchFamily="18" charset="0"/>
                <a:ea typeface="Times New Roman" panose="02020603050405020304" pitchFamily="18" charset="0"/>
              </a:rPr>
              <a:t> шкіри, що проявляється порушенням функцій всіх внутрішніх органів і фізіологічних систем та характеризується певною періодичністю клінічного перебігу.</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Різко зростає імовірність опікової хвороби при термічній травмі воєнного часу, що пов’язано з дією на організм комплексу несприятливих факторів, які завжди супроводжують бойові дії. </a:t>
            </a:r>
            <a:r>
              <a:rPr lang="ru-RU" dirty="0">
                <a:solidFill>
                  <a:srgbClr val="000000"/>
                </a:solidFill>
                <a:latin typeface="Times New Roman" panose="02020603050405020304" pitchFamily="18" charset="0"/>
                <a:ea typeface="Times New Roman" panose="02020603050405020304" pitchFamily="18" charset="0"/>
              </a:rPr>
              <a:t>При </a:t>
            </a:r>
            <a:r>
              <a:rPr lang="ru-RU" dirty="0" err="1">
                <a:solidFill>
                  <a:srgbClr val="000000"/>
                </a:solidFill>
                <a:latin typeface="Times New Roman" panose="02020603050405020304" pitchFamily="18" charset="0"/>
                <a:ea typeface="Times New Roman" panose="02020603050405020304" pitchFamily="18" charset="0"/>
              </a:rPr>
              <a:t>цьому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перебіг</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хвороби</a:t>
            </a:r>
            <a:r>
              <a:rPr lang="ru-RU" dirty="0">
                <a:solidFill>
                  <a:srgbClr val="000000"/>
                </a:solidFill>
                <a:latin typeface="Times New Roman" panose="02020603050405020304" pitchFamily="18" charset="0"/>
                <a:ea typeface="Times New Roman" panose="02020603050405020304" pitchFamily="18" charset="0"/>
              </a:rPr>
              <a:t>, як правило, </a:t>
            </a:r>
            <a:r>
              <a:rPr lang="ru-RU" dirty="0" err="1">
                <a:solidFill>
                  <a:srgbClr val="000000"/>
                </a:solidFill>
                <a:latin typeface="Times New Roman" panose="02020603050405020304" pitchFamily="18" charset="0"/>
                <a:ea typeface="Times New Roman" panose="02020603050405020304" pitchFamily="18" charset="0"/>
              </a:rPr>
              <a:t>стає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більш</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несприятливим</a:t>
            </a:r>
            <a:r>
              <a:rPr lang="ru-RU"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Перебіг опікової хвороби поділяють на декілька періодів. За класифікацією Б.М. </a:t>
            </a:r>
            <a:r>
              <a:rPr lang="uk-UA" dirty="0" err="1">
                <a:solidFill>
                  <a:srgbClr val="000000"/>
                </a:solidFill>
                <a:latin typeface="Times New Roman" panose="02020603050405020304" pitchFamily="18" charset="0"/>
                <a:ea typeface="Times New Roman" panose="02020603050405020304" pitchFamily="18" charset="0"/>
              </a:rPr>
              <a:t>Постникова</a:t>
            </a:r>
            <a:r>
              <a:rPr lang="uk-UA" dirty="0">
                <a:solidFill>
                  <a:srgbClr val="000000"/>
                </a:solidFill>
                <a:latin typeface="Times New Roman" panose="02020603050405020304" pitchFamily="18" charset="0"/>
                <a:ea typeface="Times New Roman" panose="02020603050405020304" pitchFamily="18" charset="0"/>
              </a:rPr>
              <a:t> розрізняють чотири періоди в клінічному перебігу опікової хвороби:</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1 період - </a:t>
            </a:r>
            <a:r>
              <a:rPr lang="uk-UA" b="1" i="1" dirty="0">
                <a:solidFill>
                  <a:srgbClr val="FF0000"/>
                </a:solidFill>
                <a:latin typeface="Times New Roman" panose="02020603050405020304" pitchFamily="18" charset="0"/>
                <a:ea typeface="Times New Roman" panose="02020603050405020304" pitchFamily="18" charset="0"/>
              </a:rPr>
              <a:t>опіковий шок з </a:t>
            </a:r>
            <a:r>
              <a:rPr lang="uk-UA" b="1" i="1" dirty="0" err="1">
                <a:solidFill>
                  <a:srgbClr val="FF0000"/>
                </a:solidFill>
                <a:latin typeface="Times New Roman" panose="02020603050405020304" pitchFamily="18" charset="0"/>
                <a:ea typeface="Times New Roman" panose="02020603050405020304" pitchFamily="18" charset="0"/>
              </a:rPr>
              <a:t>еректильною</a:t>
            </a:r>
            <a:r>
              <a:rPr lang="uk-UA" b="1" i="1" dirty="0">
                <a:solidFill>
                  <a:srgbClr val="FF0000"/>
                </a:solidFill>
                <a:latin typeface="Times New Roman" panose="02020603050405020304" pitchFamily="18" charset="0"/>
                <a:ea typeface="Times New Roman" panose="02020603050405020304" pitchFamily="18" charset="0"/>
              </a:rPr>
              <a:t> і </a:t>
            </a:r>
            <a:r>
              <a:rPr lang="uk-UA" b="1" i="1" dirty="0" err="1">
                <a:solidFill>
                  <a:srgbClr val="FF0000"/>
                </a:solidFill>
                <a:latin typeface="Times New Roman" panose="02020603050405020304" pitchFamily="18" charset="0"/>
                <a:ea typeface="Times New Roman" panose="02020603050405020304" pitchFamily="18" charset="0"/>
              </a:rPr>
              <a:t>торпідною</a:t>
            </a:r>
            <a:r>
              <a:rPr lang="uk-UA" b="1" i="1" dirty="0">
                <a:solidFill>
                  <a:srgbClr val="FF0000"/>
                </a:solidFill>
                <a:latin typeface="Times New Roman" panose="02020603050405020304" pitchFamily="18" charset="0"/>
                <a:ea typeface="Times New Roman" panose="02020603050405020304" pitchFamily="18" charset="0"/>
              </a:rPr>
              <a:t> фазами</a:t>
            </a:r>
            <a:r>
              <a:rPr lang="uk-UA" dirty="0">
                <a:solidFill>
                  <a:srgbClr val="000000"/>
                </a:solidFill>
                <a:latin typeface="Times New Roman" panose="02020603050405020304" pitchFamily="18" charset="0"/>
                <a:ea typeface="Times New Roman" panose="02020603050405020304" pitchFamily="18" charset="0"/>
              </a:rPr>
              <a:t>, який триває 24-72 години;</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ІІ період - </a:t>
            </a:r>
            <a:r>
              <a:rPr lang="uk-UA" b="1" i="1" dirty="0">
                <a:solidFill>
                  <a:srgbClr val="FF0000"/>
                </a:solidFill>
                <a:latin typeface="Times New Roman" panose="02020603050405020304" pitchFamily="18" charset="0"/>
                <a:ea typeface="Times New Roman" panose="02020603050405020304" pitchFamily="18" charset="0"/>
              </a:rPr>
              <a:t>гостра опікова токсемія</a:t>
            </a:r>
            <a:r>
              <a:rPr lang="uk-UA" dirty="0">
                <a:solidFill>
                  <a:srgbClr val="000000"/>
                </a:solidFill>
                <a:latin typeface="Times New Roman" panose="02020603050405020304" pitchFamily="18" charset="0"/>
                <a:ea typeface="Times New Roman" panose="02020603050405020304" pitchFamily="18" charset="0"/>
              </a:rPr>
              <a:t>, яка триває 15 діб;</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ІІІ період - </a:t>
            </a:r>
            <a:r>
              <a:rPr lang="uk-UA" b="1" i="1" dirty="0" err="1">
                <a:solidFill>
                  <a:srgbClr val="FF0000"/>
                </a:solidFill>
                <a:latin typeface="Times New Roman" panose="02020603050405020304" pitchFamily="18" charset="0"/>
                <a:ea typeface="Times New Roman" panose="02020603050405020304" pitchFamily="18" charset="0"/>
              </a:rPr>
              <a:t>септикотоксемія</a:t>
            </a:r>
            <a:r>
              <a:rPr lang="uk-UA" dirty="0">
                <a:solidFill>
                  <a:srgbClr val="000000"/>
                </a:solidFill>
                <a:latin typeface="Times New Roman" panose="02020603050405020304" pitchFamily="18" charset="0"/>
                <a:ea typeface="Times New Roman" panose="02020603050405020304" pitchFamily="18" charset="0"/>
              </a:rPr>
              <a:t>, тривалість якої в середньому складає 2-3 місяці, визначається часом існування опікових ран;</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І</a:t>
            </a:r>
            <a:r>
              <a:rPr lang="ru-RU" dirty="0">
                <a:solidFill>
                  <a:srgbClr val="000000"/>
                </a:solidFill>
                <a:latin typeface="Times New Roman" panose="02020603050405020304" pitchFamily="18" charset="0"/>
                <a:ea typeface="Times New Roman" panose="02020603050405020304" pitchFamily="18" charset="0"/>
              </a:rPr>
              <a:t>V</a:t>
            </a:r>
            <a:r>
              <a:rPr lang="uk-UA" dirty="0">
                <a:solidFill>
                  <a:srgbClr val="000000"/>
                </a:solidFill>
                <a:latin typeface="Times New Roman" panose="02020603050405020304" pitchFamily="18" charset="0"/>
                <a:ea typeface="Times New Roman" panose="02020603050405020304" pitchFamily="18" charset="0"/>
              </a:rPr>
              <a:t> період - </a:t>
            </a:r>
            <a:r>
              <a:rPr lang="uk-UA" b="1" i="1" dirty="0">
                <a:solidFill>
                  <a:srgbClr val="FF0000"/>
                </a:solidFill>
                <a:latin typeface="Times New Roman" panose="02020603050405020304" pitchFamily="18" charset="0"/>
                <a:ea typeface="Times New Roman" panose="02020603050405020304" pitchFamily="18" charset="0"/>
              </a:rPr>
              <a:t>реконвалесценція</a:t>
            </a:r>
            <a:r>
              <a:rPr lang="uk-UA" dirty="0">
                <a:solidFill>
                  <a:srgbClr val="000000"/>
                </a:solidFill>
                <a:latin typeface="Times New Roman" panose="02020603050405020304" pitchFamily="18" charset="0"/>
                <a:ea typeface="Times New Roman" panose="02020603050405020304" pitchFamily="18" charset="0"/>
              </a:rPr>
              <a:t>, тривалістю 1-2 місяці.</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3589040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6727" y="226198"/>
            <a:ext cx="8903368" cy="6463308"/>
          </a:xfrm>
          <a:prstGeom prst="rect">
            <a:avLst/>
          </a:prstGeom>
          <a:solidFill>
            <a:srgbClr val="99CCFF"/>
          </a:solidFill>
        </p:spPr>
        <p:txBody>
          <a:bodyPr wrap="square">
            <a:spAutoFit/>
          </a:bodyPr>
          <a:lstStyle/>
          <a:p>
            <a:r>
              <a:rPr lang="uk-UA" b="1" i="1" dirty="0">
                <a:solidFill>
                  <a:srgbClr val="000000"/>
                </a:solidFill>
                <a:latin typeface="Times New Roman" panose="02020603050405020304" pitchFamily="18" charset="0"/>
                <a:ea typeface="Times New Roman" panose="02020603050405020304" pitchFamily="18" charset="0"/>
              </a:rPr>
              <a:t> Опіковий шок (ОШ)</a:t>
            </a:r>
            <a:r>
              <a:rPr lang="uk-UA" dirty="0">
                <a:solidFill>
                  <a:srgbClr val="000000"/>
                </a:solidFill>
                <a:latin typeface="Times New Roman" panose="02020603050405020304" pitchFamily="18" charset="0"/>
                <a:ea typeface="Times New Roman" panose="02020603050405020304" pitchFamily="18" charset="0"/>
              </a:rPr>
              <a:t> - це первинна реакція організму на опікову травму. На відміну від ТШ, при опіковому шоці </a:t>
            </a:r>
            <a:r>
              <a:rPr lang="uk-UA" dirty="0" err="1">
                <a:solidFill>
                  <a:srgbClr val="000000"/>
                </a:solidFill>
                <a:latin typeface="Times New Roman" panose="02020603050405020304" pitchFamily="18" charset="0"/>
                <a:ea typeface="Times New Roman" panose="02020603050405020304" pitchFamily="18" charset="0"/>
              </a:rPr>
              <a:t>еректильна</a:t>
            </a:r>
            <a:r>
              <a:rPr lang="uk-UA" dirty="0">
                <a:solidFill>
                  <a:srgbClr val="000000"/>
                </a:solidFill>
                <a:latin typeface="Times New Roman" panose="02020603050405020304" pitchFamily="18" charset="0"/>
                <a:ea typeface="Times New Roman" panose="02020603050405020304" pitchFamily="18" charset="0"/>
              </a:rPr>
              <a:t> фаза </a:t>
            </a:r>
            <a:r>
              <a:rPr lang="ru-RU" dirty="0" err="1">
                <a:solidFill>
                  <a:srgbClr val="000000"/>
                </a:solidFill>
                <a:latin typeface="Times New Roman" panose="02020603050405020304" pitchFamily="18" charset="0"/>
                <a:ea typeface="Times New Roman" panose="02020603050405020304" pitchFamily="18" charset="0"/>
              </a:rPr>
              <a:t>завжди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виражена</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більш</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тривала</a:t>
            </a:r>
            <a:r>
              <a:rPr lang="ru-RU" dirty="0">
                <a:solidFill>
                  <a:srgbClr val="000000"/>
                </a:solidFill>
                <a:latin typeface="Times New Roman" panose="02020603050405020304" pitchFamily="18" charset="0"/>
                <a:ea typeface="Times New Roman" panose="02020603050405020304" pitchFamily="18" charset="0"/>
              </a:rPr>
              <a:t>. За </a:t>
            </a:r>
            <a:r>
              <a:rPr lang="ru-RU" dirty="0" err="1">
                <a:solidFill>
                  <a:srgbClr val="000000"/>
                </a:solidFill>
                <a:latin typeface="Times New Roman" panose="02020603050405020304" pitchFamily="18" charset="0"/>
                <a:ea typeface="Times New Roman" panose="02020603050405020304" pitchFamily="18" charset="0"/>
              </a:rPr>
              <a:t>тяжкістю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клінічного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перебігу</a:t>
            </a:r>
            <a:r>
              <a:rPr lang="ru-RU" dirty="0">
                <a:solidFill>
                  <a:srgbClr val="000000"/>
                </a:solidFill>
                <a:latin typeface="Times New Roman" panose="02020603050405020304" pitchFamily="18" charset="0"/>
                <a:ea typeface="Times New Roman" panose="02020603050405020304" pitchFamily="18" charset="0"/>
              </a:rPr>
              <a:t> ОШ </a:t>
            </a:r>
            <a:r>
              <a:rPr lang="ru-RU" dirty="0" err="1">
                <a:solidFill>
                  <a:srgbClr val="000000"/>
                </a:solidFill>
                <a:latin typeface="Times New Roman" panose="02020603050405020304" pitchFamily="18" charset="0"/>
                <a:ea typeface="Times New Roman" panose="02020603050405020304" pitchFamily="18" charset="0"/>
              </a:rPr>
              <a:t>поділяється</a:t>
            </a:r>
            <a:r>
              <a:rPr lang="ru-RU" dirty="0">
                <a:solidFill>
                  <a:srgbClr val="000000"/>
                </a:solidFill>
                <a:latin typeface="Times New Roman" panose="02020603050405020304" pitchFamily="18" charset="0"/>
                <a:ea typeface="Times New Roman" panose="02020603050405020304" pitchFamily="18" charset="0"/>
              </a:rPr>
              <a:t> на не тяжкий, тяжкий і </a:t>
            </a:r>
            <a:r>
              <a:rPr lang="ru-RU" dirty="0" err="1">
                <a:solidFill>
                  <a:srgbClr val="000000"/>
                </a:solidFill>
                <a:latin typeface="Times New Roman" panose="02020603050405020304" pitchFamily="18" charset="0"/>
                <a:ea typeface="Times New Roman" panose="02020603050405020304" pitchFamily="18" charset="0"/>
              </a:rPr>
              <a:t>вкрай</a:t>
            </a:r>
            <a:r>
              <a:rPr lang="ru-RU" dirty="0">
                <a:solidFill>
                  <a:srgbClr val="000000"/>
                </a:solidFill>
                <a:latin typeface="Times New Roman" panose="02020603050405020304" pitchFamily="18" charset="0"/>
                <a:ea typeface="Times New Roman" panose="02020603050405020304" pitchFamily="18" charset="0"/>
              </a:rPr>
              <a:t> тяжкий. При </a:t>
            </a:r>
            <a:r>
              <a:rPr lang="ru-RU" dirty="0" err="1">
                <a:solidFill>
                  <a:srgbClr val="000000"/>
                </a:solidFill>
                <a:latin typeface="Times New Roman" panose="02020603050405020304" pitchFamily="18" charset="0"/>
                <a:ea typeface="Times New Roman" panose="02020603050405020304" pitchFamily="18" charset="0"/>
              </a:rPr>
              <a:t>оцінці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тяжкості</a:t>
            </a:r>
            <a:r>
              <a:rPr lang="ru-RU" dirty="0">
                <a:solidFill>
                  <a:srgbClr val="000000"/>
                </a:solidFill>
                <a:latin typeface="Times New Roman" panose="02020603050405020304" pitchFamily="18" charset="0"/>
                <a:ea typeface="Times New Roman" panose="02020603050405020304" pitchFamily="18" charset="0"/>
              </a:rPr>
              <a:t> шоку </a:t>
            </a:r>
            <a:r>
              <a:rPr lang="ru-RU" dirty="0" err="1">
                <a:solidFill>
                  <a:srgbClr val="000000"/>
                </a:solidFill>
                <a:latin typeface="Times New Roman" panose="02020603050405020304" pitchFamily="18" charset="0"/>
                <a:ea typeface="Times New Roman" panose="02020603050405020304" pitchFamily="18" charset="0"/>
              </a:rPr>
              <a:t>орієнтуються</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площу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глибокого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10 до 20% </a:t>
            </a:r>
            <a:r>
              <a:rPr lang="ru-RU" dirty="0" err="1">
                <a:solidFill>
                  <a:srgbClr val="000000"/>
                </a:solidFill>
                <a:latin typeface="Times New Roman" panose="02020603050405020304" pitchFamily="18" charset="0"/>
                <a:ea typeface="Times New Roman" panose="02020603050405020304" pitchFamily="18" charset="0"/>
              </a:rPr>
              <a:t>поверхні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тіла</a:t>
            </a:r>
            <a:r>
              <a:rPr lang="ru-RU" dirty="0">
                <a:solidFill>
                  <a:srgbClr val="000000"/>
                </a:solidFill>
                <a:latin typeface="Times New Roman" panose="02020603050405020304" pitchFamily="18" charset="0"/>
                <a:ea typeface="Times New Roman" panose="02020603050405020304" pitchFamily="18" charset="0"/>
              </a:rPr>
              <a:t> – не тяжкий,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20 до 40% - тяжкий, </a:t>
            </a:r>
            <a:r>
              <a:rPr lang="ru-RU" dirty="0" err="1">
                <a:solidFill>
                  <a:srgbClr val="000000"/>
                </a:solidFill>
                <a:latin typeface="Times New Roman" panose="02020603050405020304" pitchFamily="18" charset="0"/>
                <a:ea typeface="Times New Roman" panose="02020603050405020304" pitchFamily="18" charset="0"/>
              </a:rPr>
              <a:t>більш</a:t>
            </a:r>
            <a:r>
              <a:rPr lang="ru-RU" dirty="0">
                <a:solidFill>
                  <a:srgbClr val="000000"/>
                </a:solidFill>
                <a:latin typeface="Times New Roman" panose="02020603050405020304" pitchFamily="18" charset="0"/>
                <a:ea typeface="Times New Roman" panose="02020603050405020304" pitchFamily="18" charset="0"/>
              </a:rPr>
              <a:t> 40% - </a:t>
            </a:r>
            <a:r>
              <a:rPr lang="ru-RU" dirty="0" err="1">
                <a:solidFill>
                  <a:srgbClr val="000000"/>
                </a:solidFill>
                <a:latin typeface="Times New Roman" panose="02020603050405020304" pitchFamily="18" charset="0"/>
                <a:ea typeface="Times New Roman" panose="02020603050405020304" pitchFamily="18" charset="0"/>
              </a:rPr>
              <a:t>вкрай</a:t>
            </a:r>
            <a:r>
              <a:rPr lang="ru-RU" dirty="0">
                <a:solidFill>
                  <a:srgbClr val="000000"/>
                </a:solidFill>
                <a:latin typeface="Times New Roman" panose="02020603050405020304" pitchFamily="18" charset="0"/>
                <a:ea typeface="Times New Roman" panose="02020603050405020304" pitchFamily="18" charset="0"/>
              </a:rPr>
              <a:t> тяжкий. При </a:t>
            </a:r>
            <a:r>
              <a:rPr lang="ru-RU" dirty="0" err="1">
                <a:solidFill>
                  <a:srgbClr val="000000"/>
                </a:solidFill>
                <a:latin typeface="Times New Roman" panose="02020603050405020304" pitchFamily="18" charset="0"/>
                <a:ea typeface="Times New Roman" panose="02020603050405020304" pitchFamily="18" charset="0"/>
              </a:rPr>
              <a:t>цьому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слід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пам’ятати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заключна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оцінка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тяжкості</a:t>
            </a:r>
            <a:r>
              <a:rPr lang="ru-RU" dirty="0">
                <a:solidFill>
                  <a:srgbClr val="000000"/>
                </a:solidFill>
                <a:latin typeface="Times New Roman" panose="02020603050405020304" pitchFamily="18" charset="0"/>
                <a:ea typeface="Times New Roman" panose="02020603050405020304" pitchFamily="18" charset="0"/>
              </a:rPr>
              <a:t> ОШ повинна </a:t>
            </a:r>
            <a:r>
              <a:rPr lang="ru-RU" dirty="0" err="1">
                <a:solidFill>
                  <a:srgbClr val="000000"/>
                </a:solidFill>
                <a:latin typeface="Times New Roman" panose="02020603050405020304" pitchFamily="18" charset="0"/>
                <a:ea typeface="Times New Roman" panose="02020603050405020304" pitchFamily="18" charset="0"/>
              </a:rPr>
              <a:t>проводитись</a:t>
            </a:r>
            <a:r>
              <a:rPr lang="ru-RU" dirty="0">
                <a:solidFill>
                  <a:srgbClr val="000000"/>
                </a:solidFill>
                <a:latin typeface="Times New Roman" panose="02020603050405020304" pitchFamily="18" charset="0"/>
                <a:ea typeface="Times New Roman" panose="02020603050405020304" pitchFamily="18" charset="0"/>
              </a:rPr>
              <a:t> за </a:t>
            </a:r>
            <a:r>
              <a:rPr lang="ru-RU" dirty="0" err="1">
                <a:solidFill>
                  <a:srgbClr val="000000"/>
                </a:solidFill>
                <a:latin typeface="Times New Roman" panose="02020603050405020304" pitchFamily="18" charset="0"/>
                <a:ea typeface="Times New Roman" panose="02020603050405020304" pitchFamily="18" charset="0"/>
              </a:rPr>
              <a:t>клінічними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критеріями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тяжкості</a:t>
            </a:r>
            <a:r>
              <a:rPr lang="ru-RU" dirty="0">
                <a:solidFill>
                  <a:srgbClr val="000000"/>
                </a:solidFill>
                <a:latin typeface="Times New Roman" panose="02020603050405020304" pitchFamily="18" charset="0"/>
                <a:ea typeface="Times New Roman" panose="02020603050405020304" pitchFamily="18" charset="0"/>
              </a:rPr>
              <a:t> (ГНН, </a:t>
            </a:r>
            <a:r>
              <a:rPr lang="ru-RU" dirty="0" err="1">
                <a:solidFill>
                  <a:srgbClr val="000000"/>
                </a:solidFill>
                <a:latin typeface="Times New Roman" panose="02020603050405020304" pitchFamily="18" charset="0"/>
                <a:ea typeface="Times New Roman" panose="02020603050405020304" pitchFamily="18" charset="0"/>
              </a:rPr>
              <a:t>тахікардія</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ін</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Для </a:t>
            </a:r>
            <a:r>
              <a:rPr lang="ru-RU" b="1" i="1" dirty="0" err="1">
                <a:solidFill>
                  <a:srgbClr val="FF0000"/>
                </a:solidFill>
                <a:latin typeface="Times New Roman" panose="02020603050405020304" pitchFamily="18" charset="0"/>
                <a:ea typeface="Times New Roman" panose="02020603050405020304" pitchFamily="18" charset="0"/>
              </a:rPr>
              <a:t>еректильної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фази</a:t>
            </a:r>
            <a:r>
              <a:rPr lang="ru-RU" b="1" i="1" dirty="0">
                <a:solidFill>
                  <a:srgbClr val="FF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шоку </a:t>
            </a:r>
            <a:r>
              <a:rPr lang="ru-RU" dirty="0" err="1">
                <a:solidFill>
                  <a:srgbClr val="000000"/>
                </a:solidFill>
                <a:latin typeface="Times New Roman" panose="02020603050405020304" pitchFamily="18" charset="0"/>
                <a:ea typeface="Times New Roman" panose="02020603050405020304" pitchFamily="18" charset="0"/>
              </a:rPr>
              <a:t>характерні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загальне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збудження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ейфорія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підвищений</a:t>
            </a:r>
            <a:r>
              <a:rPr lang="ru-RU" dirty="0">
                <a:solidFill>
                  <a:srgbClr val="000000"/>
                </a:solidFill>
                <a:latin typeface="Times New Roman" panose="02020603050405020304" pitchFamily="18" charset="0"/>
                <a:ea typeface="Times New Roman" panose="02020603050405020304" pitchFamily="18" charset="0"/>
              </a:rPr>
              <a:t> АТ, </a:t>
            </a:r>
            <a:r>
              <a:rPr lang="ru-RU" dirty="0" err="1">
                <a:solidFill>
                  <a:srgbClr val="000000"/>
                </a:solidFill>
                <a:latin typeface="Times New Roman" panose="02020603050405020304" pitchFamily="18" charset="0"/>
                <a:ea typeface="Times New Roman" panose="02020603050405020304" pitchFamily="18" charset="0"/>
              </a:rPr>
              <a:t>зростання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частоти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дихання</a:t>
            </a:r>
            <a:r>
              <a:rPr lang="ru-RU" dirty="0">
                <a:solidFill>
                  <a:srgbClr val="000000"/>
                </a:solidFill>
                <a:latin typeface="Times New Roman" panose="02020603050405020304" pitchFamily="18" charset="0"/>
                <a:ea typeface="Times New Roman" panose="02020603050405020304" pitchFamily="18" charset="0"/>
              </a:rPr>
              <a:t> та ЧСС, </a:t>
            </a:r>
            <a:r>
              <a:rPr lang="ru-RU" dirty="0" err="1">
                <a:solidFill>
                  <a:srgbClr val="000000"/>
                </a:solidFill>
                <a:latin typeface="Times New Roman" panose="02020603050405020304" pitchFamily="18" charset="0"/>
                <a:ea typeface="Times New Roman" panose="02020603050405020304" pitchFamily="18" charset="0"/>
              </a:rPr>
              <a:t>спрага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причому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прийом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рідини</a:t>
            </a:r>
            <a:r>
              <a:rPr lang="ru-RU" dirty="0">
                <a:solidFill>
                  <a:srgbClr val="000000"/>
                </a:solidFill>
                <a:latin typeface="Times New Roman" panose="02020603050405020304" pitchFamily="18" charset="0"/>
                <a:ea typeface="Times New Roman" panose="02020603050405020304" pitchFamily="18" charset="0"/>
              </a:rPr>
              <a:t> часто </a:t>
            </a:r>
            <a:r>
              <a:rPr lang="ru-RU" dirty="0" err="1">
                <a:solidFill>
                  <a:srgbClr val="000000"/>
                </a:solidFill>
                <a:latin typeface="Times New Roman" panose="02020603050405020304" pitchFamily="18" charset="0"/>
                <a:ea typeface="Times New Roman" panose="02020603050405020304" pitchFamily="18" charset="0"/>
              </a:rPr>
              <a:t>супроводжується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блюванням</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uk-UA" b="1" i="1" dirty="0" err="1">
                <a:solidFill>
                  <a:srgbClr val="FF0000"/>
                </a:solidFill>
                <a:latin typeface="Times New Roman" panose="02020603050405020304" pitchFamily="18" charset="0"/>
                <a:ea typeface="Times New Roman" panose="02020603050405020304" pitchFamily="18" charset="0"/>
              </a:rPr>
              <a:t>Торпідна</a:t>
            </a:r>
            <a:r>
              <a:rPr lang="uk-UA" b="1" i="1" dirty="0">
                <a:solidFill>
                  <a:srgbClr val="FF0000"/>
                </a:solidFill>
                <a:latin typeface="Times New Roman" panose="02020603050405020304" pitchFamily="18" charset="0"/>
                <a:ea typeface="Times New Roman" panose="02020603050405020304" pitchFamily="18" charset="0"/>
              </a:rPr>
              <a:t> фаза </a:t>
            </a:r>
            <a:r>
              <a:rPr lang="uk-UA" dirty="0">
                <a:solidFill>
                  <a:srgbClr val="000000"/>
                </a:solidFill>
                <a:latin typeface="Times New Roman" panose="02020603050405020304" pitchFamily="18" charset="0"/>
                <a:ea typeface="Times New Roman" panose="02020603050405020304" pitchFamily="18" charset="0"/>
              </a:rPr>
              <a:t>шоку, частіше за все, наступає через декілька годин після отримання опікової травми і характеризується пригніченням всіх </a:t>
            </a:r>
            <a:r>
              <a:rPr lang="uk-UA" dirty="0" err="1">
                <a:solidFill>
                  <a:srgbClr val="000000"/>
                </a:solidFill>
                <a:latin typeface="Times New Roman" panose="02020603050405020304" pitchFamily="18" charset="0"/>
                <a:ea typeface="Times New Roman" panose="02020603050405020304" pitchFamily="18" charset="0"/>
              </a:rPr>
              <a:t>життєво</a:t>
            </a:r>
            <a:r>
              <a:rPr lang="uk-UA" dirty="0">
                <a:solidFill>
                  <a:srgbClr val="000000"/>
                </a:solidFill>
                <a:latin typeface="Times New Roman" panose="02020603050405020304" pitchFamily="18" charset="0"/>
                <a:ea typeface="Times New Roman" panose="02020603050405020304" pitchFamily="18" charset="0"/>
              </a:rPr>
              <a:t>-важливих функцій організму. Кардинальним для цієї фази є розвиток ГНН, ступінь виразності якої є важливим критерієм тяжкості ОШ.</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АТ </a:t>
            </a:r>
            <a:r>
              <a:rPr lang="ru-RU" dirty="0" err="1">
                <a:solidFill>
                  <a:srgbClr val="000000"/>
                </a:solidFill>
                <a:latin typeface="Times New Roman" panose="02020603050405020304" pitchFamily="18" charset="0"/>
                <a:ea typeface="Times New Roman" panose="02020603050405020304" pitchFamily="18" charset="0"/>
              </a:rPr>
              <a:t>має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тенденцію</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зниження</a:t>
            </a:r>
            <a:r>
              <a:rPr lang="ru-RU" dirty="0">
                <a:solidFill>
                  <a:srgbClr val="000000"/>
                </a:solidFill>
                <a:latin typeface="Times New Roman" panose="02020603050405020304" pitchFamily="18" charset="0"/>
                <a:ea typeface="Times New Roman" panose="02020603050405020304" pitchFamily="18" charset="0"/>
              </a:rPr>
              <a:t>. В основному </a:t>
            </a:r>
            <a:r>
              <a:rPr lang="ru-RU" dirty="0" err="1">
                <a:solidFill>
                  <a:srgbClr val="000000"/>
                </a:solidFill>
                <a:latin typeface="Times New Roman" panose="02020603050405020304" pitchFamily="18" charset="0"/>
                <a:ea typeface="Times New Roman" panose="02020603050405020304" pitchFamily="18" charset="0"/>
              </a:rPr>
              <a:t>знижується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максимальний</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пульсовий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тиск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Мінімальний</a:t>
            </a:r>
            <a:r>
              <a:rPr lang="ru-RU" dirty="0">
                <a:solidFill>
                  <a:srgbClr val="000000"/>
                </a:solidFill>
                <a:latin typeface="Times New Roman" panose="02020603050405020304" pitchFamily="18" charset="0"/>
                <a:ea typeface="Times New Roman" panose="02020603050405020304" pitchFamily="18" charset="0"/>
              </a:rPr>
              <a:t> АТ </a:t>
            </a:r>
            <a:r>
              <a:rPr lang="ru-RU" dirty="0" err="1">
                <a:solidFill>
                  <a:srgbClr val="000000"/>
                </a:solidFill>
                <a:latin typeface="Times New Roman" panose="02020603050405020304" pitchFamily="18" charset="0"/>
                <a:ea typeface="Times New Roman" panose="02020603050405020304" pitchFamily="18" charset="0"/>
              </a:rPr>
              <a:t>залишається</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нормальних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субнормальних</a:t>
            </a:r>
            <a:r>
              <a:rPr lang="ru-RU" dirty="0">
                <a:solidFill>
                  <a:srgbClr val="000000"/>
                </a:solidFill>
                <a:latin typeface="Times New Roman" panose="02020603050405020304" pitchFamily="18" charset="0"/>
                <a:ea typeface="Times New Roman" panose="02020603050405020304" pitchFamily="18" charset="0"/>
              </a:rPr>
              <a:t> цифрах. При ОШ </a:t>
            </a:r>
            <a:r>
              <a:rPr lang="ru-RU" dirty="0" err="1">
                <a:solidFill>
                  <a:srgbClr val="000000"/>
                </a:solidFill>
                <a:latin typeface="Times New Roman" panose="02020603050405020304" pitchFamily="18" charset="0"/>
                <a:ea typeface="Times New Roman" panose="02020603050405020304" pitchFamily="18" charset="0"/>
              </a:rPr>
              <a:t>значне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зниження</a:t>
            </a:r>
            <a:r>
              <a:rPr lang="ru-RU" dirty="0">
                <a:solidFill>
                  <a:srgbClr val="000000"/>
                </a:solidFill>
                <a:latin typeface="Times New Roman" panose="02020603050405020304" pitchFamily="18" charset="0"/>
                <a:ea typeface="Times New Roman" panose="02020603050405020304" pitchFamily="18" charset="0"/>
              </a:rPr>
              <a:t> АТ (</a:t>
            </a:r>
            <a:r>
              <a:rPr lang="ru-RU" dirty="0" err="1">
                <a:solidFill>
                  <a:srgbClr val="000000"/>
                </a:solidFill>
                <a:latin typeface="Times New Roman" panose="02020603050405020304" pitchFamily="18" charset="0"/>
                <a:ea typeface="Times New Roman" panose="02020603050405020304" pitchFamily="18" charset="0"/>
              </a:rPr>
              <a:t>максимальне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нижче</a:t>
            </a:r>
            <a:r>
              <a:rPr lang="ru-RU" dirty="0">
                <a:solidFill>
                  <a:srgbClr val="000000"/>
                </a:solidFill>
                <a:latin typeface="Times New Roman" panose="02020603050405020304" pitchFamily="18" charset="0"/>
                <a:ea typeface="Times New Roman" panose="02020603050405020304" pitchFamily="18" charset="0"/>
              </a:rPr>
              <a:t> 90 мм </a:t>
            </a:r>
            <a:r>
              <a:rPr lang="ru-RU" dirty="0" err="1">
                <a:solidFill>
                  <a:srgbClr val="000000"/>
                </a:solidFill>
                <a:latin typeface="Times New Roman" panose="02020603050405020304" pitchFamily="18" charset="0"/>
                <a:ea typeface="Times New Roman" panose="02020603050405020304" pitchFamily="18" charset="0"/>
              </a:rPr>
              <a:t>рт.ст</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спостерігається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тільки</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крайньому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ступені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тяжкості</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i="1" dirty="0">
                <a:solidFill>
                  <a:srgbClr val="000000"/>
                </a:solidFill>
                <a:latin typeface="Times New Roman" panose="02020603050405020304" pitchFamily="18" charset="0"/>
                <a:ea typeface="Times New Roman" panose="02020603050405020304" pitchFamily="18" charset="0"/>
              </a:rPr>
              <a:t>Патогенез ОШ</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визначається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двома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основними</a:t>
            </a:r>
            <a:r>
              <a:rPr lang="ru-RU" dirty="0">
                <a:solidFill>
                  <a:srgbClr val="000000"/>
                </a:solidFill>
                <a:latin typeface="Times New Roman" panose="02020603050405020304" pitchFamily="18" charset="0"/>
                <a:ea typeface="Times New Roman" panose="02020603050405020304" pitchFamily="18" charset="0"/>
              </a:rPr>
              <a:t> факторами - </a:t>
            </a:r>
            <a:r>
              <a:rPr lang="ru-RU" i="1" dirty="0" err="1">
                <a:solidFill>
                  <a:srgbClr val="000000"/>
                </a:solidFill>
                <a:latin typeface="Times New Roman" panose="02020603050405020304" pitchFamily="18" charset="0"/>
                <a:ea typeface="Times New Roman" panose="02020603050405020304" pitchFamily="18" charset="0"/>
              </a:rPr>
              <a:t>нервово-рефлекторним</a:t>
            </a:r>
            <a:r>
              <a:rPr lang="ru-RU" i="1" dirty="0">
                <a:solidFill>
                  <a:srgbClr val="000000"/>
                </a:solidFill>
                <a:latin typeface="Times New Roman" panose="02020603050405020304" pitchFamily="18" charset="0"/>
                <a:ea typeface="Times New Roman" panose="02020603050405020304" pitchFamily="18" charset="0"/>
              </a:rPr>
              <a:t> і </a:t>
            </a:r>
            <a:r>
              <a:rPr lang="ru-RU" i="1" dirty="0" err="1">
                <a:solidFill>
                  <a:srgbClr val="000000"/>
                </a:solidFill>
                <a:latin typeface="Times New Roman" panose="02020603050405020304" pitchFamily="18" charset="0"/>
                <a:ea typeface="Times New Roman" panose="02020603050405020304" pitchFamily="18" charset="0"/>
              </a:rPr>
              <a:t>плазмовтратою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обумовлюють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нейроендокринних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гуморальних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гемодинамічних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порушень</a:t>
            </a:r>
            <a:r>
              <a:rPr lang="ru-RU" dirty="0">
                <a:solidFill>
                  <a:srgbClr val="000000"/>
                </a:solidFill>
                <a:latin typeface="Times New Roman" panose="02020603050405020304" pitchFamily="18" charset="0"/>
                <a:ea typeface="Times New Roman" panose="02020603050405020304" pitchFamily="18" charset="0"/>
              </a:rPr>
              <a:t>, ГНН, </a:t>
            </a:r>
            <a:r>
              <a:rPr lang="ru-RU" dirty="0" err="1">
                <a:solidFill>
                  <a:srgbClr val="000000"/>
                </a:solidFill>
                <a:latin typeface="Times New Roman" panose="02020603050405020304" pitchFamily="18" charset="0"/>
                <a:ea typeface="Times New Roman" panose="02020603050405020304" pitchFamily="18" charset="0"/>
              </a:rPr>
              <a:t>порушень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обміну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речовин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функції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зовнішнього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Перераховані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складають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основні</a:t>
            </a:r>
            <a:r>
              <a:rPr lang="ru-RU" dirty="0">
                <a:solidFill>
                  <a:srgbClr val="000000"/>
                </a:solidFill>
                <a:latin typeface="Times New Roman" panose="02020603050405020304" pitchFamily="18" charset="0"/>
                <a:ea typeface="Times New Roman" panose="02020603050405020304" pitchFamily="18" charset="0"/>
              </a:rPr>
              <a:t> ланки патогенезу </a:t>
            </a:r>
            <a:r>
              <a:rPr lang="ru-RU" dirty="0" err="1">
                <a:solidFill>
                  <a:srgbClr val="000000"/>
                </a:solidFill>
                <a:latin typeface="Times New Roman" panose="02020603050405020304" pitchFamily="18" charset="0"/>
                <a:ea typeface="Times New Roman" panose="02020603050405020304" pitchFamily="18" charset="0"/>
              </a:rPr>
              <a:t>опікового</a:t>
            </a:r>
            <a:r>
              <a:rPr lang="ru-RU" dirty="0">
                <a:solidFill>
                  <a:srgbClr val="000000"/>
                </a:solidFill>
                <a:latin typeface="Times New Roman" panose="02020603050405020304" pitchFamily="18" charset="0"/>
                <a:ea typeface="Times New Roman" panose="02020603050405020304" pitchFamily="18" charset="0"/>
              </a:rPr>
              <a:t> шоку.</a:t>
            </a:r>
            <a:br>
              <a:rPr lang="ru-RU"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xmlns="" val="6490191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60947" y="521382"/>
            <a:ext cx="8722894" cy="5632311"/>
          </a:xfrm>
          <a:prstGeom prst="rect">
            <a:avLst/>
          </a:prstGeom>
          <a:solidFill>
            <a:srgbClr val="99CCFF"/>
          </a:solidFill>
        </p:spPr>
        <p:txBody>
          <a:bodyPr wrap="square">
            <a:spAutoFit/>
          </a:bodyPr>
          <a:lstStyle/>
          <a:p>
            <a:pPr>
              <a:spcAft>
                <a:spcPts val="0"/>
              </a:spcAft>
            </a:pPr>
            <a:r>
              <a:rPr lang="ru-RU" dirty="0">
                <a:solidFill>
                  <a:srgbClr val="000000"/>
                </a:solidFill>
                <a:latin typeface="Times New Roman" panose="02020603050405020304" pitchFamily="18" charset="0"/>
                <a:ea typeface="Times New Roman" panose="02020603050405020304" pitchFamily="18" charset="0"/>
              </a:rPr>
              <a:t>В </a:t>
            </a:r>
            <a:r>
              <a:rPr lang="ru-RU" dirty="0" err="1">
                <a:solidFill>
                  <a:srgbClr val="000000"/>
                </a:solidFill>
                <a:latin typeface="Times New Roman" panose="02020603050405020304" pitchFamily="18" charset="0"/>
                <a:ea typeface="Times New Roman" panose="02020603050405020304" pitchFamily="18" charset="0"/>
              </a:rPr>
              <a:t>результаті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плазмовтрати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зменшується</a:t>
            </a:r>
            <a:r>
              <a:rPr lang="ru-RU" dirty="0">
                <a:solidFill>
                  <a:srgbClr val="000000"/>
                </a:solidFill>
                <a:latin typeface="Times New Roman" panose="02020603050405020304" pitchFamily="18" charset="0"/>
                <a:ea typeface="Times New Roman" panose="02020603050405020304" pitchFamily="18" charset="0"/>
              </a:rPr>
              <a:t> ОЦК, </a:t>
            </a:r>
            <a:r>
              <a:rPr lang="ru-RU" dirty="0" err="1">
                <a:solidFill>
                  <a:srgbClr val="000000"/>
                </a:solidFill>
                <a:latin typeface="Times New Roman" panose="02020603050405020304" pitchFamily="18" charset="0"/>
                <a:ea typeface="Times New Roman" panose="02020603050405020304" pitchFamily="18" charset="0"/>
              </a:rPr>
              <a:t>збільшується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концентрація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формених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елементів</a:t>
            </a:r>
            <a:r>
              <a:rPr lang="ru-RU" dirty="0">
                <a:solidFill>
                  <a:srgbClr val="000000"/>
                </a:solidFill>
                <a:latin typeface="Times New Roman" panose="02020603050405020304" pitchFamily="18" charset="0"/>
                <a:ea typeface="Times New Roman" panose="02020603050405020304" pitchFamily="18" charset="0"/>
              </a:rPr>
              <a:t> - </a:t>
            </a:r>
            <a:r>
              <a:rPr lang="ru-RU" dirty="0" err="1">
                <a:solidFill>
                  <a:srgbClr val="000000"/>
                </a:solidFill>
                <a:latin typeface="Times New Roman" panose="02020603050405020304" pitchFamily="18" charset="0"/>
                <a:ea typeface="Times New Roman" panose="02020603050405020304" pitchFamily="18" charset="0"/>
              </a:rPr>
              <a:t>зростає</a:t>
            </a:r>
            <a:r>
              <a:rPr lang="ru-RU" dirty="0">
                <a:solidFill>
                  <a:srgbClr val="000000"/>
                </a:solidFill>
                <a:latin typeface="Times New Roman" panose="02020603050405020304" pitchFamily="18" charset="0"/>
                <a:ea typeface="Times New Roman" panose="02020603050405020304" pitchFamily="18" charset="0"/>
              </a:rPr>
              <a:t> гематокрит, </a:t>
            </a:r>
            <a:r>
              <a:rPr lang="ru-RU" dirty="0" err="1">
                <a:solidFill>
                  <a:srgbClr val="000000"/>
                </a:solidFill>
                <a:latin typeface="Times New Roman" panose="02020603050405020304" pitchFamily="18" charset="0"/>
                <a:ea typeface="Times New Roman" panose="02020603050405020304" pitchFamily="18" charset="0"/>
              </a:rPr>
              <a:t>змінюються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реологічні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властивості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підвищується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її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в’язкість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Одночасно</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цим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зменшується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кількість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еритроцитів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циркулюють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знижується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абсолютне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їх</a:t>
            </a:r>
            <a:r>
              <a:rPr lang="ru-RU" dirty="0">
                <a:solidFill>
                  <a:srgbClr val="000000"/>
                </a:solidFill>
                <a:latin typeface="Times New Roman" panose="02020603050405020304" pitchFamily="18" charset="0"/>
                <a:ea typeface="Times New Roman" panose="02020603050405020304" pitchFamily="18" charset="0"/>
              </a:rPr>
              <a:t> число. Причини </a:t>
            </a:r>
            <a:r>
              <a:rPr lang="ru-RU" dirty="0" err="1">
                <a:solidFill>
                  <a:srgbClr val="000000"/>
                </a:solidFill>
                <a:latin typeface="Times New Roman" panose="02020603050405020304" pitchFamily="18" charset="0"/>
                <a:ea typeface="Times New Roman" panose="02020603050405020304" pitchFamily="18" charset="0"/>
              </a:rPr>
              <a:t>цього</a:t>
            </a:r>
            <a:r>
              <a:rPr lang="ru-RU" dirty="0">
                <a:solidFill>
                  <a:srgbClr val="000000"/>
                </a:solidFill>
                <a:latin typeface="Times New Roman" panose="02020603050405020304" pitchFamily="18" charset="0"/>
                <a:ea typeface="Times New Roman" panose="02020603050405020304" pitchFamily="18" charset="0"/>
              </a:rPr>
              <a:t> - </a:t>
            </a:r>
            <a:r>
              <a:rPr lang="ru-RU" dirty="0" err="1">
                <a:solidFill>
                  <a:srgbClr val="000000"/>
                </a:solidFill>
                <a:latin typeface="Times New Roman" panose="02020603050405020304" pitchFamily="18" charset="0"/>
                <a:ea typeface="Times New Roman" panose="02020603050405020304" pitchFamily="18" charset="0"/>
              </a:rPr>
              <a:t>тепловий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гемоліз</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еритроцитів</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патологічне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їх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депонування</a:t>
            </a:r>
            <a:r>
              <a:rPr lang="ru-RU" dirty="0">
                <a:solidFill>
                  <a:srgbClr val="000000"/>
                </a:solidFill>
                <a:latin typeface="Times New Roman" panose="02020603050405020304" pitchFamily="18" charset="0"/>
                <a:ea typeface="Times New Roman" panose="02020603050405020304" pitchFamily="18" charset="0"/>
              </a:rPr>
              <a:t>. При тяжких </a:t>
            </a:r>
            <a:r>
              <a:rPr lang="ru-RU" dirty="0" err="1">
                <a:solidFill>
                  <a:srgbClr val="000000"/>
                </a:solidFill>
                <a:latin typeface="Times New Roman" panose="02020603050405020304" pitchFamily="18" charset="0"/>
                <a:ea typeface="Times New Roman" panose="02020603050405020304" pitchFamily="18" charset="0"/>
              </a:rPr>
              <a:t>термічних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зменшення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еритроцитів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досягати</a:t>
            </a:r>
            <a:r>
              <a:rPr lang="ru-RU" dirty="0">
                <a:solidFill>
                  <a:srgbClr val="000000"/>
                </a:solidFill>
                <a:latin typeface="Times New Roman" panose="02020603050405020304" pitchFamily="18" charset="0"/>
                <a:ea typeface="Times New Roman" panose="02020603050405020304" pitchFamily="18" charset="0"/>
              </a:rPr>
              <a:t> 30% і </a:t>
            </a:r>
            <a:r>
              <a:rPr lang="ru-RU" dirty="0" err="1">
                <a:solidFill>
                  <a:srgbClr val="000000"/>
                </a:solidFill>
                <a:latin typeface="Times New Roman" panose="02020603050405020304" pitchFamily="18" charset="0"/>
                <a:ea typeface="Times New Roman" panose="02020603050405020304" pitchFamily="18" charset="0"/>
              </a:rPr>
              <a:t>більше</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Внаслідок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нейроендокринних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гуморальних</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гемодинамічних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виникає</a:t>
            </a:r>
            <a:r>
              <a:rPr lang="ru-RU" dirty="0">
                <a:solidFill>
                  <a:srgbClr val="000000"/>
                </a:solidFill>
                <a:latin typeface="Times New Roman" panose="02020603050405020304" pitchFamily="18" charset="0"/>
                <a:ea typeface="Times New Roman" panose="02020603050405020304" pitchFamily="18" charset="0"/>
              </a:rPr>
              <a:t> </a:t>
            </a:r>
            <a:r>
              <a:rPr lang="ru-RU" b="1" i="1" dirty="0">
                <a:solidFill>
                  <a:srgbClr val="FF0000"/>
                </a:solidFill>
                <a:latin typeface="Times New Roman" panose="02020603050405020304" pitchFamily="18" charset="0"/>
                <a:ea typeface="Times New Roman" panose="02020603050405020304" pitchFamily="18" charset="0"/>
              </a:rPr>
              <a:t>ГНН - </a:t>
            </a:r>
            <a:r>
              <a:rPr lang="ru-RU" b="1" i="1" dirty="0" err="1">
                <a:solidFill>
                  <a:srgbClr val="FF0000"/>
                </a:solidFill>
                <a:latin typeface="Times New Roman" panose="02020603050405020304" pitchFamily="18" charset="0"/>
                <a:ea typeface="Times New Roman" panose="02020603050405020304" pitchFamily="18" charset="0"/>
              </a:rPr>
              <a:t>провідний</a:t>
            </a:r>
            <a:r>
              <a:rPr lang="ru-RU" b="1" i="1" dirty="0">
                <a:solidFill>
                  <a:srgbClr val="FF0000"/>
                </a:solidFill>
                <a:latin typeface="Times New Roman" panose="02020603050405020304" pitchFamily="18" charset="0"/>
                <a:ea typeface="Times New Roman" panose="02020603050405020304" pitchFamily="18" charset="0"/>
              </a:rPr>
              <a:t> синдром </a:t>
            </a:r>
            <a:r>
              <a:rPr lang="ru-RU" b="1" i="1" dirty="0" err="1">
                <a:solidFill>
                  <a:srgbClr val="FF0000"/>
                </a:solidFill>
                <a:latin typeface="Times New Roman" panose="02020603050405020304" pitchFamily="18" charset="0"/>
                <a:ea typeface="Times New Roman" panose="02020603050405020304" pitchFamily="18" charset="0"/>
              </a:rPr>
              <a:t>опікового</a:t>
            </a:r>
            <a:r>
              <a:rPr lang="ru-RU" b="1" i="1" dirty="0">
                <a:solidFill>
                  <a:srgbClr val="FF0000"/>
                </a:solidFill>
                <a:latin typeface="Times New Roman" panose="02020603050405020304" pitchFamily="18" charset="0"/>
                <a:ea typeface="Times New Roman" panose="02020603050405020304" pitchFamily="18" charset="0"/>
              </a:rPr>
              <a:t> шоку. </a:t>
            </a:r>
            <a:r>
              <a:rPr lang="ru-RU" dirty="0">
                <a:solidFill>
                  <a:srgbClr val="000000"/>
                </a:solidFill>
                <a:latin typeface="Times New Roman" panose="02020603050405020304" pitchFamily="18" charset="0"/>
                <a:ea typeface="Times New Roman" panose="02020603050405020304" pitchFamily="18" charset="0"/>
              </a:rPr>
              <a:t>В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ГНН </a:t>
            </a:r>
            <a:r>
              <a:rPr lang="ru-RU" dirty="0" err="1">
                <a:solidFill>
                  <a:srgbClr val="000000"/>
                </a:solidFill>
                <a:latin typeface="Times New Roman" panose="02020603050405020304" pitchFamily="18" charset="0"/>
                <a:ea typeface="Times New Roman" panose="02020603050405020304" pitchFamily="18" charset="0"/>
              </a:rPr>
              <a:t>виділяють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екстра</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інтраренальні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фактори</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екстраренальних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факторів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відносяться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нейроендокриної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регуляції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гуморальні</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гемодинамічні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Централізація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кровообігу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супроводжується</a:t>
            </a:r>
            <a:r>
              <a:rPr lang="ru-RU" dirty="0">
                <a:solidFill>
                  <a:srgbClr val="000000"/>
                </a:solidFill>
                <a:latin typeface="Times New Roman" panose="02020603050405020304" pitchFamily="18" charset="0"/>
                <a:ea typeface="Times New Roman" panose="02020603050405020304" pitchFamily="18" charset="0"/>
              </a:rPr>
              <a:t> спазмом </a:t>
            </a:r>
            <a:r>
              <a:rPr lang="ru-RU" dirty="0" err="1">
                <a:solidFill>
                  <a:srgbClr val="000000"/>
                </a:solidFill>
                <a:latin typeface="Times New Roman" panose="02020603050405020304" pitchFamily="18" charset="0"/>
                <a:ea typeface="Times New Roman" panose="02020603050405020304" pitchFamily="18" charset="0"/>
              </a:rPr>
              <a:t>периферичних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судин</a:t>
            </a:r>
            <a:r>
              <a:rPr lang="ru-RU" dirty="0">
                <a:solidFill>
                  <a:srgbClr val="000000"/>
                </a:solidFill>
                <a:latin typeface="Times New Roman" panose="02020603050405020304" pitchFamily="18" charset="0"/>
                <a:ea typeface="Times New Roman" panose="02020603050405020304" pitchFamily="18" charset="0"/>
              </a:rPr>
              <a:t>, в першу </a:t>
            </a:r>
            <a:r>
              <a:rPr lang="ru-RU" dirty="0" err="1">
                <a:solidFill>
                  <a:srgbClr val="000000"/>
                </a:solidFill>
                <a:latin typeface="Times New Roman" panose="02020603050405020304" pitchFamily="18" charset="0"/>
                <a:ea typeface="Times New Roman" panose="02020603050405020304" pitchFamily="18" charset="0"/>
              </a:rPr>
              <a:t>чергу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паренхіматозних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органів</a:t>
            </a:r>
            <a:r>
              <a:rPr lang="ru-RU" dirty="0">
                <a:solidFill>
                  <a:srgbClr val="000000"/>
                </a:solidFill>
                <a:latin typeface="Times New Roman" panose="02020603050405020304" pitchFamily="18" charset="0"/>
                <a:ea typeface="Times New Roman" panose="02020603050405020304" pitchFamily="18" charset="0"/>
              </a:rPr>
              <a:t>, в тому </a:t>
            </a:r>
            <a:r>
              <a:rPr lang="ru-RU" dirty="0" err="1">
                <a:solidFill>
                  <a:srgbClr val="000000"/>
                </a:solidFill>
                <a:latin typeface="Times New Roman" panose="02020603050405020304" pitchFamily="18" charset="0"/>
                <a:ea typeface="Times New Roman" panose="02020603050405020304" pitchFamily="18" charset="0"/>
              </a:rPr>
              <a:t>числі</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ниркових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судин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призводить</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ішемії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ниркової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тканини</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відповідь</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ішемію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ниркової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тканини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юкста-гломерулярний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апарат</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насичує</a:t>
            </a:r>
            <a:r>
              <a:rPr lang="ru-RU" dirty="0">
                <a:solidFill>
                  <a:srgbClr val="000000"/>
                </a:solidFill>
                <a:latin typeface="Times New Roman" panose="02020603050405020304" pitchFamily="18" charset="0"/>
                <a:ea typeface="Times New Roman" panose="02020603050405020304" pitchFamily="18" charset="0"/>
              </a:rPr>
              <a:t> кров </a:t>
            </a:r>
            <a:r>
              <a:rPr lang="ru-RU" dirty="0" err="1">
                <a:solidFill>
                  <a:srgbClr val="000000"/>
                </a:solidFill>
                <a:latin typeface="Times New Roman" panose="02020603050405020304" pitchFamily="18" charset="0"/>
                <a:ea typeface="Times New Roman" panose="02020603050405020304" pitchFamily="18" charset="0"/>
              </a:rPr>
              <a:t>підвищеною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кількістю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реніну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Активізується</a:t>
            </a:r>
            <a:r>
              <a:rPr lang="ru-RU" dirty="0">
                <a:solidFill>
                  <a:srgbClr val="000000"/>
                </a:solidFill>
                <a:latin typeface="Times New Roman" panose="02020603050405020304" pitchFamily="18" charset="0"/>
                <a:ea typeface="Times New Roman" panose="02020603050405020304" pitchFamily="18" charset="0"/>
              </a:rPr>
              <a:t> система </a:t>
            </a:r>
            <a:r>
              <a:rPr lang="ru-RU" dirty="0" err="1">
                <a:solidFill>
                  <a:srgbClr val="000000"/>
                </a:solidFill>
                <a:latin typeface="Times New Roman" panose="02020603050405020304" pitchFamily="18" charset="0"/>
                <a:ea typeface="Times New Roman" panose="02020603050405020304" pitchFamily="18" charset="0"/>
              </a:rPr>
              <a:t>ренін</a:t>
            </a:r>
            <a:r>
              <a:rPr lang="ru-RU" dirty="0">
                <a:solidFill>
                  <a:srgbClr val="000000"/>
                </a:solidFill>
                <a:latin typeface="Times New Roman" panose="02020603050405020304" pitchFamily="18" charset="0"/>
                <a:ea typeface="Times New Roman" panose="02020603050405020304" pitchFamily="18" charset="0"/>
              </a:rPr>
              <a:t>-</a:t>
            </a:r>
            <a:r>
              <a:rPr lang="ru-RU" dirty="0" err="1">
                <a:solidFill>
                  <a:srgbClr val="000000"/>
                </a:solidFill>
                <a:latin typeface="Times New Roman" panose="02020603050405020304" pitchFamily="18" charset="0"/>
                <a:ea typeface="Times New Roman" panose="02020603050405020304" pitchFamily="18" charset="0"/>
              </a:rPr>
              <a:t>ангіотензін</a:t>
            </a:r>
            <a:r>
              <a:rPr lang="ru-RU" dirty="0">
                <a:solidFill>
                  <a:srgbClr val="000000"/>
                </a:solidFill>
                <a:latin typeface="Times New Roman" panose="02020603050405020304" pitchFamily="18" charset="0"/>
                <a:ea typeface="Times New Roman" panose="02020603050405020304" pitchFamily="18" charset="0"/>
              </a:rPr>
              <a:t>-альдостерон, </a:t>
            </a:r>
            <a:r>
              <a:rPr lang="ru-RU" dirty="0" err="1">
                <a:solidFill>
                  <a:srgbClr val="000000"/>
                </a:solidFill>
                <a:latin typeface="Times New Roman" panose="02020603050405020304" pitchFamily="18" charset="0"/>
                <a:ea typeface="Times New Roman" panose="02020603050405020304" pitchFamily="18" charset="0"/>
              </a:rPr>
              <a:t>посилюючи</a:t>
            </a:r>
            <a:r>
              <a:rPr lang="ru-RU" dirty="0">
                <a:solidFill>
                  <a:srgbClr val="000000"/>
                </a:solidFill>
                <a:latin typeface="Times New Roman" panose="02020603050405020304" pitchFamily="18" charset="0"/>
                <a:ea typeface="Times New Roman" panose="02020603050405020304" pitchFamily="18" charset="0"/>
              </a:rPr>
              <a:t> спазм </a:t>
            </a:r>
            <a:r>
              <a:rPr lang="ru-RU" dirty="0" err="1">
                <a:solidFill>
                  <a:srgbClr val="000000"/>
                </a:solidFill>
                <a:latin typeface="Times New Roman" panose="02020603050405020304" pitchFamily="18" charset="0"/>
                <a:ea typeface="Times New Roman" panose="02020603050405020304" pitchFamily="18" charset="0"/>
              </a:rPr>
              <a:t>ниркових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судин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призводить</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зниження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фільтраційної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можливості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зменшенню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первинного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фільтрату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Гуморальні</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гемодинамічні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призводять</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поглиблення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ішемії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ниркової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тканини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подальшому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падінні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кількості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первинного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фільтрату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Гіпоксія</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викликаний</a:t>
            </a:r>
            <a:r>
              <a:rPr lang="ru-RU" dirty="0">
                <a:solidFill>
                  <a:srgbClr val="000000"/>
                </a:solidFill>
                <a:latin typeface="Times New Roman" panose="02020603050405020304" pitchFamily="18" charset="0"/>
                <a:ea typeface="Times New Roman" panose="02020603050405020304" pitchFamily="18" charset="0"/>
              </a:rPr>
              <a:t> нею ацидоз </a:t>
            </a:r>
            <a:r>
              <a:rPr lang="ru-RU" dirty="0" err="1">
                <a:solidFill>
                  <a:srgbClr val="000000"/>
                </a:solidFill>
                <a:latin typeface="Times New Roman" panose="02020603050405020304" pitchFamily="18" charset="0"/>
                <a:ea typeface="Times New Roman" panose="02020603050405020304" pitchFamily="18" charset="0"/>
              </a:rPr>
              <a:t>ще</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більшому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ступені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сприяють</a:t>
            </a:r>
            <a:r>
              <a:rPr lang="ru-RU" dirty="0">
                <a:solidFill>
                  <a:srgbClr val="000000"/>
                </a:solidFill>
                <a:latin typeface="Times New Roman" panose="02020603050405020304" pitchFamily="18" charset="0"/>
                <a:ea typeface="Times New Roman" panose="02020603050405020304" pitchFamily="18" charset="0"/>
              </a:rPr>
              <a:t> спазму </a:t>
            </a:r>
            <a:r>
              <a:rPr lang="ru-RU" dirty="0" err="1">
                <a:solidFill>
                  <a:srgbClr val="000000"/>
                </a:solidFill>
                <a:latin typeface="Times New Roman" panose="02020603050405020304" pitchFamily="18" charset="0"/>
                <a:ea typeface="Times New Roman" panose="02020603050405020304" pitchFamily="18" charset="0"/>
              </a:rPr>
              <a:t>судин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нирок</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зменшенню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клубочкової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фільтрації</a:t>
            </a:r>
            <a:r>
              <a:rPr lang="ru-RU" dirty="0">
                <a:solidFill>
                  <a:srgbClr val="000000"/>
                </a:solidFill>
                <a:latin typeface="Times New Roman" panose="02020603050405020304" pitchFamily="18" charset="0"/>
                <a:ea typeface="Times New Roman" panose="02020603050405020304" pitchFamily="18" charset="0"/>
              </a:rPr>
              <a:t>.</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1968221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9074" y="479134"/>
            <a:ext cx="8939463" cy="5632311"/>
          </a:xfrm>
          <a:prstGeom prst="rect">
            <a:avLst/>
          </a:prstGeom>
          <a:solidFill>
            <a:srgbClr val="99CCFF"/>
          </a:solidFill>
        </p:spPr>
        <p:txBody>
          <a:bodyPr wrap="square">
            <a:spAutoFit/>
          </a:bodyPr>
          <a:lstStyle/>
          <a:p>
            <a:r>
              <a:rPr lang="ru-RU" dirty="0" err="1">
                <a:solidFill>
                  <a:srgbClr val="000000"/>
                </a:solidFill>
                <a:latin typeface="Times New Roman" panose="02020603050405020304" pitchFamily="18" charset="0"/>
                <a:ea typeface="Times New Roman" panose="02020603050405020304" pitchFamily="18" charset="0"/>
              </a:rPr>
              <a:t>Підвищена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секреція</a:t>
            </a:r>
            <a:r>
              <a:rPr lang="ru-RU" dirty="0">
                <a:solidFill>
                  <a:srgbClr val="000000"/>
                </a:solidFill>
                <a:latin typeface="Times New Roman" panose="02020603050405020304" pitchFamily="18" charset="0"/>
                <a:ea typeface="Times New Roman" panose="02020603050405020304" pitchFamily="18" charset="0"/>
              </a:rPr>
              <a:t> альдостерону </a:t>
            </a:r>
            <a:r>
              <a:rPr lang="ru-RU" dirty="0" err="1">
                <a:solidFill>
                  <a:srgbClr val="000000"/>
                </a:solidFill>
                <a:latin typeface="Times New Roman" panose="02020603050405020304" pitchFamily="18" charset="0"/>
                <a:ea typeface="Times New Roman" panose="02020603050405020304" pitchFamily="18" charset="0"/>
              </a:rPr>
              <a:t>посилює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реабсорбцію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натрію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викид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антидіуретичного</a:t>
            </a:r>
            <a:r>
              <a:rPr lang="ru-RU" dirty="0">
                <a:solidFill>
                  <a:srgbClr val="000000"/>
                </a:solidFill>
                <a:latin typeface="Times New Roman" panose="02020603050405020304" pitchFamily="18" charset="0"/>
                <a:ea typeface="Times New Roman" panose="02020603050405020304" pitchFamily="18" charset="0"/>
              </a:rPr>
              <a:t> гормону,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ще</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більшому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ступені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пригнічує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ниркову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фільтрацію</a:t>
            </a:r>
            <a:r>
              <a:rPr lang="ru-RU" dirty="0">
                <a:solidFill>
                  <a:srgbClr val="000000"/>
                </a:solidFill>
                <a:latin typeface="Times New Roman" panose="02020603050405020304" pitchFamily="18" charset="0"/>
                <a:ea typeface="Times New Roman" panose="02020603050405020304" pitchFamily="18" charset="0"/>
              </a:rPr>
              <a:t>. Таким чином, в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ГНН </a:t>
            </a:r>
            <a:r>
              <a:rPr lang="ru-RU" dirty="0" err="1">
                <a:solidFill>
                  <a:srgbClr val="000000"/>
                </a:solidFill>
                <a:latin typeface="Times New Roman" panose="02020603050405020304" pitchFamily="18" charset="0"/>
                <a:ea typeface="Times New Roman" panose="02020603050405020304" pitchFamily="18" charset="0"/>
              </a:rPr>
              <a:t>основну</a:t>
            </a:r>
            <a:r>
              <a:rPr lang="ru-RU" dirty="0">
                <a:solidFill>
                  <a:srgbClr val="000000"/>
                </a:solidFill>
                <a:latin typeface="Times New Roman" panose="02020603050405020304" pitchFamily="18" charset="0"/>
                <a:ea typeface="Times New Roman" panose="02020603050405020304" pitchFamily="18" charset="0"/>
              </a:rPr>
              <a:t> роль </a:t>
            </a:r>
            <a:r>
              <a:rPr lang="ru-RU" dirty="0" err="1">
                <a:solidFill>
                  <a:srgbClr val="000000"/>
                </a:solidFill>
                <a:latin typeface="Times New Roman" panose="02020603050405020304" pitchFamily="18" charset="0"/>
                <a:ea typeface="Times New Roman" panose="02020603050405020304" pitchFamily="18" charset="0"/>
              </a:rPr>
              <a:t>відіграють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екстраренальні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фактори</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Інтраренальні</a:t>
            </a:r>
            <a:r>
              <a:rPr lang="uk-UA" dirty="0">
                <a:solidFill>
                  <a:srgbClr val="000000"/>
                </a:solidFill>
                <a:latin typeface="Times New Roman" panose="02020603050405020304" pitchFamily="18" charset="0"/>
                <a:ea typeface="Times New Roman" panose="02020603050405020304" pitchFamily="18" charset="0"/>
              </a:rPr>
              <a:t> фактори є вторинними. До них відносяться </a:t>
            </a:r>
            <a:r>
              <a:rPr lang="uk-UA" dirty="0" err="1">
                <a:solidFill>
                  <a:srgbClr val="000000"/>
                </a:solidFill>
                <a:latin typeface="Times New Roman" panose="02020603050405020304" pitchFamily="18" charset="0"/>
                <a:ea typeface="Times New Roman" panose="02020603050405020304" pitchFamily="18" charset="0"/>
              </a:rPr>
              <a:t>дегенеративно</a:t>
            </a:r>
            <a:r>
              <a:rPr lang="uk-UA" dirty="0">
                <a:solidFill>
                  <a:srgbClr val="000000"/>
                </a:solidFill>
                <a:latin typeface="Times New Roman" panose="02020603050405020304" pitchFamily="18" charset="0"/>
                <a:ea typeface="Times New Roman" panose="02020603050405020304" pitchFamily="18" charset="0"/>
              </a:rPr>
              <a:t>-деструктивні зміни епітелію </a:t>
            </a:r>
            <a:r>
              <a:rPr lang="uk-UA" dirty="0" err="1">
                <a:solidFill>
                  <a:srgbClr val="000000"/>
                </a:solidFill>
                <a:latin typeface="Times New Roman" panose="02020603050405020304" pitchFamily="18" charset="0"/>
                <a:ea typeface="Times New Roman" panose="02020603050405020304" pitchFamily="18" charset="0"/>
              </a:rPr>
              <a:t>канальцевого</a:t>
            </a:r>
            <a:r>
              <a:rPr lang="uk-UA" dirty="0">
                <a:solidFill>
                  <a:srgbClr val="000000"/>
                </a:solidFill>
                <a:latin typeface="Times New Roman" panose="02020603050405020304" pitchFamily="18" charset="0"/>
                <a:ea typeface="Times New Roman" panose="02020603050405020304" pitchFamily="18" charset="0"/>
              </a:rPr>
              <a:t> апарату нирок, які виникають в результаті глибоких </a:t>
            </a:r>
            <a:r>
              <a:rPr lang="uk-UA" dirty="0" err="1">
                <a:solidFill>
                  <a:srgbClr val="000000"/>
                </a:solidFill>
                <a:latin typeface="Times New Roman" panose="02020603050405020304" pitchFamily="18" charset="0"/>
                <a:ea typeface="Times New Roman" panose="02020603050405020304" pitchFamily="18" charset="0"/>
              </a:rPr>
              <a:t>мікроциркуляторних</a:t>
            </a:r>
            <a:r>
              <a:rPr lang="uk-UA" dirty="0">
                <a:solidFill>
                  <a:srgbClr val="000000"/>
                </a:solidFill>
                <a:latin typeface="Times New Roman" panose="02020603050405020304" pitchFamily="18" charset="0"/>
                <a:ea typeface="Times New Roman" panose="02020603050405020304" pitchFamily="18" charset="0"/>
              </a:rPr>
              <a:t> порушень у нирковій тканині та впливу </a:t>
            </a:r>
            <a:r>
              <a:rPr lang="uk-UA" dirty="0" err="1">
                <a:solidFill>
                  <a:srgbClr val="000000"/>
                </a:solidFill>
                <a:latin typeface="Times New Roman" panose="02020603050405020304" pitchFamily="18" charset="0"/>
                <a:ea typeface="Times New Roman" panose="02020603050405020304" pitchFamily="18" charset="0"/>
              </a:rPr>
              <a:t>нефротоксичних</a:t>
            </a:r>
            <a:r>
              <a:rPr lang="uk-UA" dirty="0">
                <a:solidFill>
                  <a:srgbClr val="000000"/>
                </a:solidFill>
                <a:latin typeface="Times New Roman" panose="02020603050405020304" pitchFamily="18" charset="0"/>
                <a:ea typeface="Times New Roman" panose="02020603050405020304" pitchFamily="18" charset="0"/>
              </a:rPr>
              <a:t> речовин, вільного гемоглобіну в первинному фільтраті. </a:t>
            </a:r>
            <a:r>
              <a:rPr lang="ru-RU" dirty="0" err="1">
                <a:solidFill>
                  <a:srgbClr val="000000"/>
                </a:solidFill>
                <a:latin typeface="Times New Roman" panose="02020603050405020304" pitchFamily="18" charset="0"/>
                <a:ea typeface="Times New Roman" panose="02020603050405020304" pitchFamily="18" charset="0"/>
              </a:rPr>
              <a:t>Його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поява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обумовлена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високим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вмістом</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периферичній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крові</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результаті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масивного</a:t>
            </a:r>
            <a:r>
              <a:rPr lang="ru-RU" dirty="0">
                <a:solidFill>
                  <a:srgbClr val="000000"/>
                </a:solidFill>
                <a:latin typeface="Times New Roman" panose="02020603050405020304" pitchFamily="18" charset="0"/>
                <a:ea typeface="Times New Roman" panose="02020603050405020304" pitchFamily="18" charset="0"/>
              </a:rPr>
              <a:t> теплового </a:t>
            </a:r>
            <a:r>
              <a:rPr lang="ru-RU" dirty="0" err="1">
                <a:solidFill>
                  <a:srgbClr val="000000"/>
                </a:solidFill>
                <a:latin typeface="Times New Roman" panose="02020603050405020304" pitchFamily="18" charset="0"/>
                <a:ea typeface="Times New Roman" panose="02020603050405020304" pitchFamily="18" charset="0"/>
              </a:rPr>
              <a:t>гемолізу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еритроцитів</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Ступінь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вираженості</a:t>
            </a:r>
            <a:r>
              <a:rPr lang="ru-RU" dirty="0">
                <a:solidFill>
                  <a:srgbClr val="000000"/>
                </a:solidFill>
                <a:latin typeface="Times New Roman" panose="02020603050405020304" pitchFamily="18" charset="0"/>
                <a:ea typeface="Times New Roman" panose="02020603050405020304" pitchFamily="18" charset="0"/>
              </a:rPr>
              <a:t> ГНН (</a:t>
            </a:r>
            <a:r>
              <a:rPr lang="ru-RU" dirty="0" err="1">
                <a:solidFill>
                  <a:srgbClr val="000000"/>
                </a:solidFill>
                <a:latin typeface="Times New Roman" panose="02020603050405020304" pitchFamily="18" charset="0"/>
                <a:ea typeface="Times New Roman" panose="02020603050405020304" pitchFamily="18" charset="0"/>
              </a:rPr>
              <a:t>визначається</a:t>
            </a:r>
            <a:r>
              <a:rPr lang="ru-RU" dirty="0">
                <a:solidFill>
                  <a:srgbClr val="000000"/>
                </a:solidFill>
                <a:latin typeface="Times New Roman" panose="02020603050405020304" pitchFamily="18" charset="0"/>
                <a:ea typeface="Times New Roman" panose="02020603050405020304" pitchFamily="18" charset="0"/>
              </a:rPr>
              <a:t> величиною </a:t>
            </a:r>
            <a:r>
              <a:rPr lang="ru-RU" dirty="0" err="1">
                <a:solidFill>
                  <a:srgbClr val="000000"/>
                </a:solidFill>
                <a:latin typeface="Times New Roman" panose="02020603050405020304" pitchFamily="18" charset="0"/>
                <a:ea typeface="Times New Roman" panose="02020603050405020304" pitchFamily="18" charset="0"/>
              </a:rPr>
              <a:t>погодинного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діурезу</a:t>
            </a:r>
            <a:r>
              <a:rPr lang="ru-RU" dirty="0">
                <a:solidFill>
                  <a:srgbClr val="000000"/>
                </a:solidFill>
                <a:latin typeface="Times New Roman" panose="02020603050405020304" pitchFamily="18" charset="0"/>
                <a:ea typeface="Times New Roman" panose="02020603050405020304" pitchFamily="18" charset="0"/>
              </a:rPr>
              <a:t>) є </a:t>
            </a:r>
            <a:r>
              <a:rPr lang="ru-RU" dirty="0" err="1">
                <a:solidFill>
                  <a:srgbClr val="000000"/>
                </a:solidFill>
                <a:latin typeface="Times New Roman" panose="02020603050405020304" pitchFamily="18" charset="0"/>
                <a:ea typeface="Times New Roman" panose="02020603050405020304" pitchFamily="18" charset="0"/>
              </a:rPr>
              <a:t>основним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критерієм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тяжкості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опікового</a:t>
            </a:r>
            <a:r>
              <a:rPr lang="ru-RU" dirty="0">
                <a:solidFill>
                  <a:srgbClr val="000000"/>
                </a:solidFill>
                <a:latin typeface="Times New Roman" panose="02020603050405020304" pitchFamily="18" charset="0"/>
                <a:ea typeface="Times New Roman" panose="02020603050405020304" pitchFamily="18" charset="0"/>
              </a:rPr>
              <a:t> шоку. </a:t>
            </a:r>
            <a:r>
              <a:rPr lang="ru-RU" dirty="0" err="1">
                <a:solidFill>
                  <a:srgbClr val="000000"/>
                </a:solidFill>
                <a:latin typeface="Times New Roman" panose="02020603050405020304" pitchFamily="18" charset="0"/>
                <a:ea typeface="Times New Roman" panose="02020603050405020304" pitchFamily="18" charset="0"/>
              </a:rPr>
              <a:t>Якщо</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вдається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відновити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функцію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протягом</a:t>
            </a:r>
            <a:r>
              <a:rPr lang="ru-RU" dirty="0">
                <a:solidFill>
                  <a:srgbClr val="000000"/>
                </a:solidFill>
                <a:latin typeface="Times New Roman" panose="02020603050405020304" pitchFamily="18" charset="0"/>
                <a:ea typeface="Times New Roman" panose="02020603050405020304" pitchFamily="18" charset="0"/>
              </a:rPr>
              <a:t> перших 72 годин, як правило, </a:t>
            </a:r>
            <a:r>
              <a:rPr lang="ru-RU" dirty="0" err="1">
                <a:solidFill>
                  <a:srgbClr val="000000"/>
                </a:solidFill>
                <a:latin typeface="Times New Roman" panose="02020603050405020304" pitchFamily="18" charset="0"/>
                <a:ea typeface="Times New Roman" panose="02020603050405020304" pitchFamily="18" charset="0"/>
              </a:rPr>
              <a:t>настає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загибель</a:t>
            </a:r>
            <a:r>
              <a:rPr lang="ru-RU" dirty="0">
                <a:solidFill>
                  <a:srgbClr val="000000"/>
                </a:solidFill>
                <a:latin typeface="Times New Roman" panose="02020603050405020304" pitchFamily="18" charset="0"/>
                <a:ea typeface="Times New Roman" panose="02020603050405020304" pitchFamily="18" charset="0"/>
              </a:rPr>
              <a:t> хворого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уремії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Наявні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мікроциркуляторні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тісно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пов’язана</a:t>
            </a:r>
            <a:r>
              <a:rPr lang="ru-RU" dirty="0">
                <a:solidFill>
                  <a:srgbClr val="000000"/>
                </a:solidFill>
                <a:latin typeface="Times New Roman" panose="02020603050405020304" pitchFamily="18" charset="0"/>
                <a:ea typeface="Times New Roman" panose="02020603050405020304" pitchFamily="18" charset="0"/>
              </a:rPr>
              <a:t> з ними </a:t>
            </a:r>
            <a:r>
              <a:rPr lang="ru-RU" dirty="0" err="1">
                <a:solidFill>
                  <a:srgbClr val="000000"/>
                </a:solidFill>
                <a:latin typeface="Times New Roman" panose="02020603050405020304" pitchFamily="18" charset="0"/>
                <a:ea typeface="Times New Roman" panose="02020603050405020304" pitchFamily="18" charset="0"/>
              </a:rPr>
              <a:t>гіпоксія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всіх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органів</a:t>
            </a:r>
            <a:r>
              <a:rPr lang="ru-RU" dirty="0">
                <a:solidFill>
                  <a:srgbClr val="000000"/>
                </a:solidFill>
                <a:latin typeface="Times New Roman" panose="02020603050405020304" pitchFamily="18" charset="0"/>
                <a:ea typeface="Times New Roman" panose="02020603050405020304" pitchFamily="18" charset="0"/>
              </a:rPr>
              <a:t> і тканин </a:t>
            </a:r>
            <a:r>
              <a:rPr lang="ru-RU" dirty="0" err="1">
                <a:solidFill>
                  <a:srgbClr val="000000"/>
                </a:solidFill>
                <a:latin typeface="Times New Roman" panose="02020603050405020304" pitchFamily="18" charset="0"/>
                <a:ea typeface="Times New Roman" panose="02020603050405020304" pitchFamily="18" charset="0"/>
              </a:rPr>
              <a:t>призводять</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виникнення</a:t>
            </a:r>
            <a:r>
              <a:rPr lang="ru-RU" dirty="0">
                <a:solidFill>
                  <a:srgbClr val="000000"/>
                </a:solidFill>
                <a:latin typeface="Times New Roman" panose="02020603050405020304" pitchFamily="18" charset="0"/>
                <a:ea typeface="Times New Roman" panose="02020603050405020304" pitchFamily="18" charset="0"/>
              </a:rPr>
              <a:t> й </a:t>
            </a:r>
            <a:r>
              <a:rPr lang="ru-RU" dirty="0" err="1">
                <a:solidFill>
                  <a:srgbClr val="000000"/>
                </a:solidFill>
                <a:latin typeface="Times New Roman" panose="02020603050405020304" pitchFamily="18" charset="0"/>
                <a:ea typeface="Times New Roman" panose="02020603050405020304" pitchFamily="18" charset="0"/>
              </a:rPr>
              <a:t>прогресування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метаболічного</a:t>
            </a:r>
            <a:r>
              <a:rPr lang="ru-RU" dirty="0">
                <a:solidFill>
                  <a:srgbClr val="000000"/>
                </a:solidFill>
                <a:latin typeface="Times New Roman" panose="02020603050405020304" pitchFamily="18" charset="0"/>
                <a:ea typeface="Times New Roman" panose="02020603050405020304" pitchFamily="18" charset="0"/>
              </a:rPr>
              <a:t> ацидозу. </a:t>
            </a:r>
            <a:r>
              <a:rPr lang="ru-RU" dirty="0" err="1">
                <a:solidFill>
                  <a:srgbClr val="000000"/>
                </a:solidFill>
                <a:latin typeface="Times New Roman" panose="02020603050405020304" pitchFamily="18" charset="0"/>
                <a:ea typeface="Times New Roman" panose="02020603050405020304" pitchFamily="18" charset="0"/>
              </a:rPr>
              <a:t>Організм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потерпілого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постійно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відчуває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дефіцит</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енергії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призводить</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включення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енергообмін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анаеробного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окислення</a:t>
            </a:r>
            <a:r>
              <a:rPr lang="ru-RU" dirty="0">
                <a:solidFill>
                  <a:srgbClr val="000000"/>
                </a:solidFill>
                <a:latin typeface="Times New Roman" panose="02020603050405020304" pitchFamily="18" charset="0"/>
                <a:ea typeface="Times New Roman" panose="02020603050405020304" pitchFamily="18" charset="0"/>
              </a:rPr>
              <a:t>, жирового </a:t>
            </a:r>
            <a:r>
              <a:rPr lang="ru-RU" dirty="0" err="1">
                <a:solidFill>
                  <a:srgbClr val="000000"/>
                </a:solidFill>
                <a:latin typeface="Times New Roman" panose="02020603050405020304" pitchFamily="18" charset="0"/>
                <a:ea typeface="Times New Roman" panose="02020603050405020304" pitchFamily="18" charset="0"/>
              </a:rPr>
              <a:t>обміну</a:t>
            </a:r>
            <a:r>
              <a:rPr lang="ru-RU" dirty="0">
                <a:solidFill>
                  <a:srgbClr val="000000"/>
                </a:solidFill>
                <a:latin typeface="Times New Roman" panose="02020603050405020304" pitchFamily="18" charset="0"/>
                <a:ea typeface="Times New Roman" panose="02020603050405020304" pitchFamily="18" charset="0"/>
              </a:rPr>
              <a:t>, а </a:t>
            </a:r>
            <a:r>
              <a:rPr lang="ru-RU" dirty="0" err="1">
                <a:solidFill>
                  <a:srgbClr val="000000"/>
                </a:solidFill>
                <a:latin typeface="Times New Roman" panose="02020603050405020304" pitchFamily="18" charset="0"/>
                <a:ea typeface="Times New Roman" panose="02020603050405020304" pitchFamily="18" charset="0"/>
              </a:rPr>
              <a:t>це</a:t>
            </a:r>
            <a:r>
              <a:rPr lang="ru-RU" dirty="0">
                <a:solidFill>
                  <a:srgbClr val="000000"/>
                </a:solidFill>
                <a:latin typeface="Times New Roman" panose="02020603050405020304" pitchFamily="18" charset="0"/>
                <a:ea typeface="Times New Roman" panose="02020603050405020304" pitchFamily="18" charset="0"/>
              </a:rPr>
              <a:t>, в свою </a:t>
            </a:r>
            <a:r>
              <a:rPr lang="ru-RU" dirty="0" err="1">
                <a:solidFill>
                  <a:srgbClr val="000000"/>
                </a:solidFill>
                <a:latin typeface="Times New Roman" panose="02020603050405020304" pitchFamily="18" charset="0"/>
                <a:ea typeface="Times New Roman" panose="02020603050405020304" pitchFamily="18" charset="0"/>
              </a:rPr>
              <a:t>чергу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посилює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метаболічний</a:t>
            </a:r>
            <a:r>
              <a:rPr lang="ru-RU" dirty="0">
                <a:solidFill>
                  <a:srgbClr val="000000"/>
                </a:solidFill>
                <a:latin typeface="Times New Roman" panose="02020603050405020304" pitchFamily="18" charset="0"/>
                <a:ea typeface="Times New Roman" panose="02020603050405020304" pitchFamily="18" charset="0"/>
              </a:rPr>
              <a:t> ацидоз. </a:t>
            </a:r>
            <a:r>
              <a:rPr lang="ru-RU" dirty="0" err="1">
                <a:solidFill>
                  <a:srgbClr val="000000"/>
                </a:solidFill>
                <a:latin typeface="Times New Roman" panose="02020603050405020304" pitchFamily="18" charset="0"/>
                <a:ea typeface="Times New Roman" panose="02020603050405020304" pitchFamily="18" charset="0"/>
              </a:rPr>
              <a:t>Розвиток</a:t>
            </a:r>
            <a:r>
              <a:rPr lang="ru-RU" dirty="0">
                <a:solidFill>
                  <a:srgbClr val="000000"/>
                </a:solidFill>
                <a:latin typeface="Times New Roman" panose="02020603050405020304" pitchFamily="18" charset="0"/>
                <a:ea typeface="Times New Roman" panose="02020603050405020304" pitchFamily="18" charset="0"/>
              </a:rPr>
              <a:t> ГНН </a:t>
            </a:r>
            <a:r>
              <a:rPr lang="ru-RU" dirty="0" err="1">
                <a:solidFill>
                  <a:srgbClr val="000000"/>
                </a:solidFill>
                <a:latin typeface="Times New Roman" panose="02020603050405020304" pitchFamily="18" charset="0"/>
                <a:ea typeface="Times New Roman" panose="02020603050405020304" pitchFamily="18" charset="0"/>
              </a:rPr>
              <a:t>також</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сприяє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наростанню</a:t>
            </a:r>
            <a:r>
              <a:rPr lang="ru-RU" dirty="0">
                <a:solidFill>
                  <a:srgbClr val="000000"/>
                </a:solidFill>
                <a:latin typeface="Times New Roman" panose="02020603050405020304" pitchFamily="18" charset="0"/>
                <a:ea typeface="Times New Roman" panose="02020603050405020304" pitchFamily="18" charset="0"/>
              </a:rPr>
              <a:t> ацидозу. </a:t>
            </a:r>
            <a:r>
              <a:rPr lang="ru-RU" dirty="0" err="1">
                <a:solidFill>
                  <a:srgbClr val="000000"/>
                </a:solidFill>
                <a:latin typeface="Times New Roman" panose="02020603050405020304" pitchFamily="18" charset="0"/>
                <a:ea typeface="Times New Roman" panose="02020603050405020304" pitchFamily="18" charset="0"/>
              </a:rPr>
              <a:t>Метаболічний</a:t>
            </a:r>
            <a:r>
              <a:rPr lang="ru-RU" dirty="0">
                <a:solidFill>
                  <a:srgbClr val="000000"/>
                </a:solidFill>
                <a:latin typeface="Times New Roman" panose="02020603050405020304" pitchFamily="18" charset="0"/>
                <a:ea typeface="Times New Roman" panose="02020603050405020304" pitchFamily="18" charset="0"/>
              </a:rPr>
              <a:t> ацидоз </a:t>
            </a:r>
            <a:r>
              <a:rPr lang="ru-RU" dirty="0" err="1">
                <a:solidFill>
                  <a:srgbClr val="000000"/>
                </a:solidFill>
                <a:latin typeface="Times New Roman" panose="02020603050405020304" pitchFamily="18" charset="0"/>
                <a:ea typeface="Times New Roman" panose="02020603050405020304" pitchFamily="18" charset="0"/>
              </a:rPr>
              <a:t>порушує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проникність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клітковинних</a:t>
            </a:r>
            <a:r>
              <a:rPr lang="ru-RU" dirty="0">
                <a:solidFill>
                  <a:srgbClr val="000000"/>
                </a:solidFill>
                <a:latin typeface="Times New Roman" panose="02020603050405020304" pitchFamily="18" charset="0"/>
                <a:ea typeface="Times New Roman" panose="02020603050405020304" pitchFamily="18" charset="0"/>
              </a:rPr>
              <a:t> мембран та </a:t>
            </a:r>
            <a:r>
              <a:rPr lang="ru-RU" dirty="0" err="1">
                <a:solidFill>
                  <a:srgbClr val="000000"/>
                </a:solidFill>
                <a:latin typeface="Times New Roman" panose="02020603050405020304" pitchFamily="18" charset="0"/>
                <a:ea typeface="Times New Roman" panose="02020603050405020304" pitchFamily="18" charset="0"/>
              </a:rPr>
              <a:t>сприяє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виходу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калію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із</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клітини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гіперкаліємії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Значно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білковий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обмін</a:t>
            </a:r>
            <a:r>
              <a:rPr lang="ru-RU" dirty="0">
                <a:solidFill>
                  <a:srgbClr val="000000"/>
                </a:solidFill>
                <a:latin typeface="Times New Roman" panose="02020603050405020304" pitchFamily="18" charset="0"/>
                <a:ea typeface="Times New Roman" panose="02020603050405020304" pitchFamily="18" charset="0"/>
              </a:rPr>
              <a:t>. Причини </a:t>
            </a:r>
            <a:r>
              <a:rPr lang="ru-RU" dirty="0" err="1">
                <a:solidFill>
                  <a:srgbClr val="000000"/>
                </a:solidFill>
                <a:latin typeface="Times New Roman" panose="02020603050405020304" pitchFamily="18" charset="0"/>
                <a:ea typeface="Times New Roman" panose="02020603050405020304" pitchFamily="18" charset="0"/>
              </a:rPr>
              <a:t>його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плазмовтрата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посилення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процесів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катаболізму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білків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пригнічення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їх</a:t>
            </a:r>
            <a:r>
              <a:rPr lang="ru-RU" dirty="0">
                <a:solidFill>
                  <a:srgbClr val="000000"/>
                </a:solidFill>
                <a:latin typeface="Times New Roman" panose="02020603050405020304" pitchFamily="18" charset="0"/>
                <a:ea typeface="Times New Roman" panose="02020603050405020304" pitchFamily="18" charset="0"/>
              </a:rPr>
              <a:t> синтезу, </a:t>
            </a:r>
            <a:r>
              <a:rPr lang="ru-RU" dirty="0" err="1">
                <a:solidFill>
                  <a:srgbClr val="000000"/>
                </a:solidFill>
                <a:latin typeface="Times New Roman" panose="02020603050405020304" pitchFamily="18" charset="0"/>
                <a:ea typeface="Times New Roman" panose="02020603050405020304" pitchFamily="18" charset="0"/>
              </a:rPr>
              <a:t>розвиток</a:t>
            </a:r>
            <a:r>
              <a:rPr lang="ru-RU" dirty="0">
                <a:solidFill>
                  <a:srgbClr val="000000"/>
                </a:solidFill>
                <a:latin typeface="Times New Roman" panose="02020603050405020304" pitchFamily="18" charset="0"/>
                <a:ea typeface="Times New Roman" panose="02020603050405020304" pitchFamily="18" charset="0"/>
              </a:rPr>
              <a:t> ГНН. </a:t>
            </a:r>
            <a:endParaRPr lang="uk-UA" dirty="0"/>
          </a:p>
        </p:txBody>
      </p:sp>
    </p:spTree>
    <p:extLst>
      <p:ext uri="{BB962C8B-B14F-4D97-AF65-F5344CB8AC3E}">
        <p14:creationId xmlns:p14="http://schemas.microsoft.com/office/powerpoint/2010/main" xmlns="" val="14572440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17359" y="216569"/>
            <a:ext cx="8422105" cy="6463308"/>
          </a:xfrm>
          <a:prstGeom prst="rect">
            <a:avLst/>
          </a:prstGeom>
          <a:solidFill>
            <a:srgbClr val="99CCFF"/>
          </a:solidFill>
        </p:spPr>
        <p:txBody>
          <a:bodyPr wrap="square">
            <a:spAutoFit/>
          </a:bodyPr>
          <a:lstStyle/>
          <a:p>
            <a:r>
              <a:rPr lang="ru-RU" dirty="0" err="1">
                <a:solidFill>
                  <a:srgbClr val="000000"/>
                </a:solidFill>
                <a:latin typeface="Times New Roman" panose="02020603050405020304" pitchFamily="18" charset="0"/>
                <a:ea typeface="Times New Roman" panose="02020603050405020304" pitchFamily="18" charset="0"/>
              </a:rPr>
              <a:t>Виражене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функцій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зовнішнього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відбувається</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опіку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слизової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шляхів</a:t>
            </a:r>
            <a:r>
              <a:rPr lang="ru-RU" dirty="0">
                <a:solidFill>
                  <a:srgbClr val="000000"/>
                </a:solidFill>
                <a:latin typeface="Times New Roman" panose="02020603050405020304" pitchFamily="18" charset="0"/>
                <a:ea typeface="Times New Roman" panose="02020603050405020304" pitchFamily="18" charset="0"/>
              </a:rPr>
              <a:t> - </a:t>
            </a:r>
            <a:r>
              <a:rPr lang="ru-RU" dirty="0" err="1">
                <a:solidFill>
                  <a:srgbClr val="000000"/>
                </a:solidFill>
                <a:latin typeface="Times New Roman" panose="02020603050405020304" pitchFamily="18" charset="0"/>
                <a:ea typeface="Times New Roman" panose="02020603050405020304" pitchFamily="18" charset="0"/>
              </a:rPr>
              <a:t>синдромі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термічного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шляхів</a:t>
            </a:r>
            <a:r>
              <a:rPr lang="ru-RU" dirty="0">
                <a:solidFill>
                  <a:srgbClr val="000000"/>
                </a:solidFill>
                <a:latin typeface="Times New Roman" panose="02020603050405020304" pitchFamily="18" charset="0"/>
                <a:ea typeface="Times New Roman" panose="02020603050405020304" pitchFamily="18" charset="0"/>
              </a:rPr>
              <a:t> (СТУДШ). На </a:t>
            </a:r>
            <a:r>
              <a:rPr lang="ru-RU" dirty="0" err="1">
                <a:solidFill>
                  <a:srgbClr val="000000"/>
                </a:solidFill>
                <a:latin typeface="Times New Roman" panose="02020603050405020304" pitchFamily="18" charset="0"/>
                <a:ea typeface="Times New Roman" panose="02020603050405020304" pitchFamily="18" charset="0"/>
              </a:rPr>
              <a:t>можливу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наявність</a:t>
            </a:r>
            <a:r>
              <a:rPr lang="ru-RU" dirty="0">
                <a:solidFill>
                  <a:srgbClr val="000000"/>
                </a:solidFill>
                <a:latin typeface="Times New Roman" panose="02020603050405020304" pitchFamily="18" charset="0"/>
                <a:ea typeface="Times New Roman" panose="02020603050405020304" pitchFamily="18" charset="0"/>
              </a:rPr>
              <a:t> СТУДШ </a:t>
            </a:r>
            <a:r>
              <a:rPr lang="ru-RU" dirty="0" err="1">
                <a:solidFill>
                  <a:srgbClr val="000000"/>
                </a:solidFill>
                <a:latin typeface="Times New Roman" panose="02020603050405020304" pitchFamily="18" charset="0"/>
                <a:ea typeface="Times New Roman" panose="02020603050405020304" pitchFamily="18" charset="0"/>
              </a:rPr>
              <a:t>вказує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локалізація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обличчя</a:t>
            </a:r>
            <a:r>
              <a:rPr lang="ru-RU" dirty="0">
                <a:solidFill>
                  <a:srgbClr val="000000"/>
                </a:solidFill>
                <a:latin typeface="Times New Roman" panose="02020603050405020304" pitchFamily="18" charset="0"/>
                <a:ea typeface="Times New Roman" panose="02020603050405020304" pitchFamily="18" charset="0"/>
              </a:rPr>
              <a:t>, шия, </a:t>
            </a:r>
            <a:r>
              <a:rPr lang="ru-RU" dirty="0" err="1">
                <a:solidFill>
                  <a:srgbClr val="000000"/>
                </a:solidFill>
                <a:latin typeface="Times New Roman" panose="02020603050405020304" pitchFamily="18" charset="0"/>
                <a:ea typeface="Times New Roman" panose="02020603050405020304" pitchFamily="18" charset="0"/>
              </a:rPr>
              <a:t>передня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поверхня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грудної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клітки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Виникаючі</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цьому</a:t>
            </a:r>
            <a:r>
              <a:rPr lang="ru-RU" dirty="0">
                <a:solidFill>
                  <a:srgbClr val="000000"/>
                </a:solidFill>
                <a:latin typeface="Times New Roman" panose="02020603050405020304" pitchFamily="18" charset="0"/>
                <a:ea typeface="Times New Roman" panose="02020603050405020304" pitchFamily="18" charset="0"/>
              </a:rPr>
              <a:t> набряк </a:t>
            </a:r>
            <a:r>
              <a:rPr lang="ru-RU" dirty="0" err="1">
                <a:solidFill>
                  <a:srgbClr val="000000"/>
                </a:solidFill>
                <a:latin typeface="Times New Roman" panose="02020603050405020304" pitchFamily="18" charset="0"/>
                <a:ea typeface="Times New Roman" panose="02020603050405020304" pitchFamily="18" charset="0"/>
              </a:rPr>
              <a:t>слизової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шляхів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гіперсекреція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бронхоспазм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приводять</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зменшення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повітрепрохідності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шляхів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ділянок</a:t>
            </a:r>
            <a:r>
              <a:rPr lang="ru-RU" dirty="0">
                <a:solidFill>
                  <a:srgbClr val="000000"/>
                </a:solidFill>
                <a:latin typeface="Times New Roman" panose="02020603050405020304" pitchFamily="18" charset="0"/>
                <a:ea typeface="Times New Roman" panose="02020603050405020304" pitchFamily="18" charset="0"/>
              </a:rPr>
              <a:t> ателектазу і </a:t>
            </a:r>
            <a:r>
              <a:rPr lang="ru-RU" dirty="0" err="1">
                <a:solidFill>
                  <a:srgbClr val="000000"/>
                </a:solidFill>
                <a:latin typeface="Times New Roman" panose="02020603050405020304" pitchFamily="18" charset="0"/>
                <a:ea typeface="Times New Roman" panose="02020603050405020304" pitchFamily="18" charset="0"/>
              </a:rPr>
              <a:t>емфіземи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легеневої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тканини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подальшому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порушує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газообмін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зменшує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насиченість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крові</a:t>
            </a:r>
            <a:r>
              <a:rPr lang="ru-RU" dirty="0">
                <a:solidFill>
                  <a:srgbClr val="000000"/>
                </a:solidFill>
                <a:latin typeface="Times New Roman" panose="02020603050405020304" pitchFamily="18" charset="0"/>
                <a:ea typeface="Times New Roman" panose="02020603050405020304" pitchFamily="18" charset="0"/>
              </a:rPr>
              <a:t> киснем, </a:t>
            </a:r>
            <a:r>
              <a:rPr lang="ru-RU" dirty="0" err="1">
                <a:solidFill>
                  <a:srgbClr val="000000"/>
                </a:solidFill>
                <a:latin typeface="Times New Roman" panose="02020603050405020304" pitchFamily="18" charset="0"/>
                <a:ea typeface="Times New Roman" panose="02020603050405020304" pitchFamily="18" charset="0"/>
              </a:rPr>
              <a:t>створює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передумову</a:t>
            </a:r>
            <a:r>
              <a:rPr lang="ru-RU" dirty="0">
                <a:solidFill>
                  <a:srgbClr val="000000"/>
                </a:solidFill>
                <a:latin typeface="Times New Roman" panose="02020603050405020304" pitchFamily="18" charset="0"/>
                <a:ea typeface="Times New Roman" panose="02020603050405020304" pitchFamily="18" charset="0"/>
              </a:rPr>
              <a:t> для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пневмонії</a:t>
            </a:r>
            <a:r>
              <a:rPr lang="ru-RU" dirty="0">
                <a:solidFill>
                  <a:srgbClr val="000000"/>
                </a:solidFill>
                <a:latin typeface="Times New Roman" panose="02020603050405020304" pitchFamily="18" charset="0"/>
                <a:ea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rPr>
              <a:t>Наявність</a:t>
            </a:r>
            <a:r>
              <a:rPr lang="ru-RU" dirty="0" smtClean="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ізольованого</a:t>
            </a:r>
            <a:r>
              <a:rPr lang="ru-RU" dirty="0">
                <a:solidFill>
                  <a:srgbClr val="000000"/>
                </a:solidFill>
                <a:latin typeface="Times New Roman" panose="02020603050405020304" pitchFamily="18" charset="0"/>
                <a:ea typeface="Times New Roman" panose="02020603050405020304" pitchFamily="18" charset="0"/>
              </a:rPr>
              <a:t> СТУДШ за </a:t>
            </a:r>
            <a:r>
              <a:rPr lang="ru-RU" dirty="0" err="1">
                <a:solidFill>
                  <a:srgbClr val="000000"/>
                </a:solidFill>
                <a:latin typeface="Times New Roman" panose="02020603050405020304" pitchFamily="18" charset="0"/>
                <a:ea typeface="Times New Roman" panose="02020603050405020304" pitchFamily="18" charset="0"/>
              </a:rPr>
              <a:t>своєю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тяжкістю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прирівнюється</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глибокого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опіку</a:t>
            </a:r>
            <a:r>
              <a:rPr lang="ru-RU" dirty="0">
                <a:solidFill>
                  <a:srgbClr val="000000"/>
                </a:solidFill>
                <a:latin typeface="Times New Roman" panose="02020603050405020304" pitchFamily="18" charset="0"/>
                <a:ea typeface="Times New Roman" panose="02020603050405020304" pitchFamily="18" charset="0"/>
              </a:rPr>
              <a:t> 10% </a:t>
            </a:r>
            <a:r>
              <a:rPr lang="ru-RU" dirty="0" err="1">
                <a:solidFill>
                  <a:srgbClr val="000000"/>
                </a:solidFill>
                <a:latin typeface="Times New Roman" panose="02020603050405020304" pitchFamily="18" charset="0"/>
                <a:ea typeface="Times New Roman" panose="02020603050405020304" pitchFamily="18" charset="0"/>
              </a:rPr>
              <a:t>поверхні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тіла</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Таким чином, </a:t>
            </a:r>
            <a:r>
              <a:rPr lang="ru-RU" dirty="0" err="1">
                <a:solidFill>
                  <a:srgbClr val="000000"/>
                </a:solidFill>
                <a:latin typeface="Times New Roman" panose="02020603050405020304" pitchFamily="18" charset="0"/>
                <a:ea typeface="Times New Roman" panose="02020603050405020304" pitchFamily="18" charset="0"/>
              </a:rPr>
              <a:t>найбільш</a:t>
            </a:r>
            <a:r>
              <a:rPr lang="ru-RU" dirty="0">
                <a:solidFill>
                  <a:srgbClr val="000000"/>
                </a:solidFill>
                <a:latin typeface="Times New Roman" panose="02020603050405020304" pitchFamily="18" charset="0"/>
                <a:ea typeface="Times New Roman" panose="02020603050405020304" pitchFamily="18" charset="0"/>
              </a:rPr>
              <a:t> </a:t>
            </a:r>
            <a:r>
              <a:rPr lang="ru-RU" i="1" dirty="0" err="1">
                <a:solidFill>
                  <a:srgbClr val="000000"/>
                </a:solidFill>
                <a:latin typeface="Times New Roman" panose="02020603050405020304" pitchFamily="18" charset="0"/>
                <a:ea typeface="Times New Roman" panose="02020603050405020304" pitchFamily="18" charset="0"/>
              </a:rPr>
              <a:t>характерними</a:t>
            </a:r>
            <a:r>
              <a:rPr lang="ru-RU" i="1" dirty="0">
                <a:solidFill>
                  <a:srgbClr val="000000"/>
                </a:solidFill>
                <a:latin typeface="Times New Roman" panose="02020603050405020304" pitchFamily="18" charset="0"/>
                <a:ea typeface="Times New Roman" panose="02020603050405020304" pitchFamily="18" charset="0"/>
              </a:rPr>
              <a:t> </a:t>
            </a:r>
            <a:r>
              <a:rPr lang="ru-RU" i="1" dirty="0" err="1">
                <a:solidFill>
                  <a:srgbClr val="000000"/>
                </a:solidFill>
                <a:latin typeface="Times New Roman" panose="02020603050405020304" pitchFamily="18" charset="0"/>
                <a:ea typeface="Times New Roman" panose="02020603050405020304" pitchFamily="18" charset="0"/>
              </a:rPr>
              <a:t>ознаками</a:t>
            </a:r>
            <a:r>
              <a:rPr lang="ru-RU" i="1" dirty="0">
                <a:solidFill>
                  <a:srgbClr val="000000"/>
                </a:solidFill>
                <a:latin typeface="Times New Roman" panose="02020603050405020304" pitchFamily="18" charset="0"/>
                <a:ea typeface="Times New Roman" panose="02020603050405020304" pitchFamily="18" charset="0"/>
              </a:rPr>
              <a:t> </a:t>
            </a:r>
            <a:r>
              <a:rPr lang="ru-RU" i="1" dirty="0" err="1">
                <a:solidFill>
                  <a:srgbClr val="000000"/>
                </a:solidFill>
                <a:latin typeface="Times New Roman" panose="02020603050405020304" pitchFamily="18" charset="0"/>
                <a:ea typeface="Times New Roman" panose="02020603050405020304" pitchFamily="18" charset="0"/>
              </a:rPr>
              <a:t>опікового</a:t>
            </a:r>
            <a:r>
              <a:rPr lang="ru-RU" i="1" dirty="0">
                <a:solidFill>
                  <a:srgbClr val="000000"/>
                </a:solidFill>
                <a:latin typeface="Times New Roman" panose="02020603050405020304" pitchFamily="18" charset="0"/>
                <a:ea typeface="Times New Roman" panose="02020603050405020304" pitchFamily="18" charset="0"/>
              </a:rPr>
              <a:t> шоку є:</a:t>
            </a:r>
            <a:r>
              <a:rPr lang="ru-RU" dirty="0">
                <a:solidFill>
                  <a:srgbClr val="000000"/>
                </a:solidFill>
                <a:latin typeface="Times New Roman" panose="02020603050405020304" pitchFamily="18" charset="0"/>
                <a:ea typeface="Times New Roman" panose="02020603050405020304" pitchFamily="18" charset="0"/>
              </a:rPr>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стійка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олігурія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погодинний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діурез</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менше</a:t>
            </a:r>
            <a:r>
              <a:rPr lang="ru-RU" dirty="0">
                <a:solidFill>
                  <a:srgbClr val="000000"/>
                </a:solidFill>
                <a:latin typeface="Times New Roman" panose="02020603050405020304" pitchFamily="18" charset="0"/>
                <a:ea typeface="Times New Roman" panose="02020603050405020304" pitchFamily="18" charset="0"/>
              </a:rPr>
              <a:t> 30 мл);</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нестримне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блювання</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макрогемоглобінурія</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субнормальна температура </a:t>
            </a:r>
            <a:r>
              <a:rPr lang="ru-RU" dirty="0" err="1">
                <a:solidFill>
                  <a:srgbClr val="000000"/>
                </a:solidFill>
                <a:latin typeface="Times New Roman" panose="02020603050405020304" pitchFamily="18" charset="0"/>
                <a:ea typeface="Times New Roman" panose="02020603050405020304" pitchFamily="18" charset="0"/>
              </a:rPr>
              <a:t>тіла</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ректально-</a:t>
            </a:r>
            <a:r>
              <a:rPr lang="ru-RU" dirty="0" err="1">
                <a:solidFill>
                  <a:srgbClr val="000000"/>
                </a:solidFill>
                <a:latin typeface="Times New Roman" panose="02020603050405020304" pitchFamily="18" charset="0"/>
                <a:ea typeface="Times New Roman" panose="02020603050405020304" pitchFamily="18" charset="0"/>
              </a:rPr>
              <a:t>шкірний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коефіцієнт</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температури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більше</a:t>
            </a:r>
            <a:r>
              <a:rPr lang="ru-RU" dirty="0">
                <a:solidFill>
                  <a:srgbClr val="000000"/>
                </a:solidFill>
                <a:latin typeface="Times New Roman" panose="02020603050405020304" pitchFamily="18" charset="0"/>
                <a:ea typeface="Times New Roman" panose="02020603050405020304" pitchFamily="18" charset="0"/>
              </a:rPr>
              <a:t> 9</a:t>
            </a:r>
            <a:r>
              <a:rPr lang="ru-RU" baseline="30000" dirty="0">
                <a:solidFill>
                  <a:srgbClr val="000000"/>
                </a:solidFill>
                <a:latin typeface="Times New Roman" panose="02020603050405020304" pitchFamily="18" charset="0"/>
                <a:ea typeface="Times New Roman" panose="02020603050405020304" pitchFamily="18" charset="0"/>
              </a:rPr>
              <a:t>0</a:t>
            </a:r>
            <a:r>
              <a:rPr lang="ru-RU" dirty="0">
                <a:solidFill>
                  <a:srgbClr val="000000"/>
                </a:solidFill>
                <a:latin typeface="Times New Roman" panose="02020603050405020304" pitchFamily="18" charset="0"/>
                <a:ea typeface="Times New Roman" panose="02020603050405020304" pitchFamily="18" charset="0"/>
              </a:rPr>
              <a:t>С;</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азотемія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вище</a:t>
            </a:r>
            <a:r>
              <a:rPr lang="ru-RU" dirty="0">
                <a:solidFill>
                  <a:srgbClr val="000000"/>
                </a:solidFill>
                <a:latin typeface="Times New Roman" panose="02020603050405020304" pitchFamily="18" charset="0"/>
                <a:ea typeface="Times New Roman" panose="02020603050405020304" pitchFamily="18" charset="0"/>
              </a:rPr>
              <a:t> 40-50 </a:t>
            </a:r>
            <a:r>
              <a:rPr lang="ru-RU" dirty="0" err="1">
                <a:solidFill>
                  <a:srgbClr val="000000"/>
                </a:solidFill>
                <a:latin typeface="Times New Roman" panose="02020603050405020304" pitchFamily="18" charset="0"/>
                <a:ea typeface="Times New Roman" panose="02020603050405020304" pitchFamily="18" charset="0"/>
              </a:rPr>
              <a:t>ммоль</a:t>
            </a:r>
            <a:r>
              <a:rPr lang="ru-RU" dirty="0">
                <a:solidFill>
                  <a:srgbClr val="000000"/>
                </a:solidFill>
                <a:latin typeface="Times New Roman" panose="02020603050405020304" pitchFamily="18" charset="0"/>
                <a:ea typeface="Times New Roman" panose="02020603050405020304" pitchFamily="18" charset="0"/>
              </a:rPr>
              <a:t>/л);</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виражений</a:t>
            </a:r>
            <a:r>
              <a:rPr lang="ru-RU" dirty="0">
                <a:solidFill>
                  <a:srgbClr val="000000"/>
                </a:solidFill>
                <a:latin typeface="Times New Roman" panose="02020603050405020304" pitchFamily="18" charset="0"/>
                <a:ea typeface="Times New Roman" panose="02020603050405020304" pitchFamily="18" charset="0"/>
              </a:rPr>
              <a:t> ацидоз (рН </a:t>
            </a:r>
            <a:r>
              <a:rPr lang="ru-RU" dirty="0" err="1">
                <a:solidFill>
                  <a:srgbClr val="000000"/>
                </a:solidFill>
                <a:latin typeface="Times New Roman" panose="02020603050405020304" pitchFamily="18" charset="0"/>
                <a:ea typeface="Times New Roman" panose="02020603050405020304" pitchFamily="18" charset="0"/>
              </a:rPr>
              <a:t>крові</a:t>
            </a:r>
            <a:r>
              <a:rPr lang="ru-RU" dirty="0">
                <a:solidFill>
                  <a:srgbClr val="000000"/>
                </a:solidFill>
                <a:latin typeface="Times New Roman" panose="02020603050405020304" pitchFamily="18" charset="0"/>
                <a:ea typeface="Times New Roman" panose="02020603050405020304" pitchFamily="18" charset="0"/>
              </a:rPr>
              <a:t> 7,3 та </a:t>
            </a:r>
            <a:r>
              <a:rPr lang="ru-RU" dirty="0" err="1">
                <a:solidFill>
                  <a:srgbClr val="000000"/>
                </a:solidFill>
                <a:latin typeface="Times New Roman" panose="02020603050405020304" pitchFamily="18" charset="0"/>
                <a:ea typeface="Times New Roman" panose="02020603050405020304" pitchFamily="18" charset="0"/>
              </a:rPr>
              <a:t>більше</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err="1">
                <a:solidFill>
                  <a:srgbClr val="000000"/>
                </a:solidFill>
                <a:latin typeface="Times New Roman" panose="02020603050405020304" pitchFamily="18" charset="0"/>
                <a:ea typeface="Times New Roman" panose="02020603050405020304" pitchFamily="18" charset="0"/>
              </a:rPr>
              <a:t>Грізним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ускладненням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опікового</a:t>
            </a:r>
            <a:r>
              <a:rPr lang="ru-RU" dirty="0">
                <a:solidFill>
                  <a:srgbClr val="000000"/>
                </a:solidFill>
                <a:latin typeface="Times New Roman" panose="02020603050405020304" pitchFamily="18" charset="0"/>
                <a:ea typeface="Times New Roman" panose="02020603050405020304" pitchFamily="18" charset="0"/>
              </a:rPr>
              <a:t> шоку є </a:t>
            </a:r>
            <a:r>
              <a:rPr lang="ru-RU" dirty="0" err="1">
                <a:solidFill>
                  <a:srgbClr val="000000"/>
                </a:solidFill>
                <a:latin typeface="Times New Roman" panose="02020603050405020304" pitchFamily="18" charset="0"/>
                <a:ea typeface="Times New Roman" panose="02020603050405020304" pitchFamily="18" charset="0"/>
              </a:rPr>
              <a:t>інфаркт</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міокарду</a:t>
            </a:r>
            <a:r>
              <a:rPr lang="ru-RU" dirty="0">
                <a:solidFill>
                  <a:srgbClr val="000000"/>
                </a:solidFill>
                <a:latin typeface="Times New Roman" panose="02020603050405020304" pitchFamily="18" charset="0"/>
                <a:ea typeface="Times New Roman" panose="02020603050405020304" pitchFamily="18" charset="0"/>
              </a:rPr>
              <a:t>. Причина </a:t>
            </a:r>
            <a:r>
              <a:rPr lang="ru-RU" dirty="0" err="1">
                <a:solidFill>
                  <a:srgbClr val="000000"/>
                </a:solidFill>
                <a:latin typeface="Times New Roman" panose="02020603050405020304" pitchFamily="18" charset="0"/>
                <a:ea typeface="Times New Roman" panose="02020603050405020304" pitchFamily="18" charset="0"/>
              </a:rPr>
              <a:t>його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 тромбоз </a:t>
            </a:r>
            <a:r>
              <a:rPr lang="ru-RU" dirty="0" err="1">
                <a:solidFill>
                  <a:srgbClr val="000000"/>
                </a:solidFill>
                <a:latin typeface="Times New Roman" panose="02020603050405020304" pitchFamily="18" charset="0"/>
                <a:ea typeface="Times New Roman" panose="02020603050405020304" pitchFamily="18" charset="0"/>
              </a:rPr>
              <a:t>коронарних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артерій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Необхідно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підкреслити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стертість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клінічної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картини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інфаркту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міокарду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відсутність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вираженого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больового</a:t>
            </a:r>
            <a:r>
              <a:rPr lang="ru-RU" dirty="0">
                <a:solidFill>
                  <a:srgbClr val="000000"/>
                </a:solidFill>
                <a:latin typeface="Times New Roman" panose="02020603050405020304" pitchFamily="18" charset="0"/>
                <a:ea typeface="Times New Roman" panose="02020603050405020304" pitchFamily="18" charset="0"/>
              </a:rPr>
              <a:t> синдрому. </a:t>
            </a:r>
            <a:r>
              <a:rPr lang="ru-RU" dirty="0" err="1">
                <a:solidFill>
                  <a:srgbClr val="000000"/>
                </a:solidFill>
                <a:latin typeface="Times New Roman" panose="02020603050405020304" pitchFamily="18" charset="0"/>
                <a:ea typeface="Times New Roman" panose="02020603050405020304" pitchFamily="18" charset="0"/>
              </a:rPr>
              <a:t>Перебіг</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опікового</a:t>
            </a:r>
            <a:r>
              <a:rPr lang="ru-RU" dirty="0">
                <a:solidFill>
                  <a:srgbClr val="000000"/>
                </a:solidFill>
                <a:latin typeface="Times New Roman" panose="02020603050405020304" pitchFamily="18" charset="0"/>
                <a:ea typeface="Times New Roman" panose="02020603050405020304" pitchFamily="18" charset="0"/>
              </a:rPr>
              <a:t> шоку </a:t>
            </a:r>
            <a:r>
              <a:rPr lang="ru-RU" dirty="0" err="1">
                <a:solidFill>
                  <a:srgbClr val="000000"/>
                </a:solidFill>
                <a:latin typeface="Times New Roman" panose="02020603050405020304" pitchFamily="18" charset="0"/>
                <a:ea typeface="Times New Roman" panose="02020603050405020304" pitchFamily="18" charset="0"/>
              </a:rPr>
              <a:t>може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ускладнитися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розвитком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гострої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серцево-судинної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недостатності</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відповідною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клінічною</a:t>
            </a:r>
            <a:r>
              <a:rPr lang="ru-RU" dirty="0">
                <a:solidFill>
                  <a:srgbClr val="000000"/>
                </a:solidFill>
                <a:latin typeface="Times New Roman" panose="02020603050405020304" pitchFamily="18" charset="0"/>
                <a:ea typeface="Times New Roman" panose="02020603050405020304" pitchFamily="18" charset="0"/>
              </a:rPr>
              <a:t> картиною (</a:t>
            </a:r>
            <a:r>
              <a:rPr lang="ru-RU" dirty="0" err="1">
                <a:solidFill>
                  <a:srgbClr val="000000"/>
                </a:solidFill>
                <a:latin typeface="Times New Roman" panose="02020603050405020304" pitchFamily="18" charset="0"/>
                <a:ea typeface="Times New Roman" panose="02020603050405020304" pitchFamily="18" charset="0"/>
              </a:rPr>
              <a:t>задишка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ціаноз</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різка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слабість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холодний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піт</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тахікардія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застійні</a:t>
            </a:r>
            <a:r>
              <a:rPr lang="ru-RU" dirty="0">
                <a:solidFill>
                  <a:srgbClr val="000000"/>
                </a:solidFill>
                <a:latin typeface="Times New Roman" panose="02020603050405020304" pitchFamily="18" charset="0"/>
                <a:ea typeface="Times New Roman" panose="02020603050405020304" pitchFamily="18" charset="0"/>
              </a:rPr>
              <a:t> хрипи в </a:t>
            </a:r>
            <a:r>
              <a:rPr lang="ru-RU" dirty="0" err="1">
                <a:solidFill>
                  <a:srgbClr val="000000"/>
                </a:solidFill>
                <a:latin typeface="Times New Roman" panose="02020603050405020304" pitchFamily="18" charset="0"/>
                <a:ea typeface="Times New Roman" panose="02020603050405020304" pitchFamily="18" charset="0"/>
              </a:rPr>
              <a:t>нижніх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відділах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легень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тощо</a:t>
            </a:r>
            <a:r>
              <a:rPr lang="ru-RU" dirty="0">
                <a:solidFill>
                  <a:srgbClr val="000000"/>
                </a:solidFill>
                <a:latin typeface="Times New Roman" panose="02020603050405020304" pitchFamily="18" charset="0"/>
                <a:ea typeface="Times New Roman" panose="02020603050405020304" pitchFamily="18" charset="0"/>
              </a:rPr>
              <a:t>).</a:t>
            </a:r>
            <a:endParaRPr lang="uk-UA" dirty="0"/>
          </a:p>
        </p:txBody>
      </p:sp>
    </p:spTree>
    <p:extLst>
      <p:ext uri="{BB962C8B-B14F-4D97-AF65-F5344CB8AC3E}">
        <p14:creationId xmlns:p14="http://schemas.microsoft.com/office/powerpoint/2010/main" xmlns="" val="41938328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6884" y="274598"/>
            <a:ext cx="8807116" cy="6186309"/>
          </a:xfrm>
          <a:prstGeom prst="rect">
            <a:avLst/>
          </a:prstGeom>
          <a:solidFill>
            <a:srgbClr val="99CCFF"/>
          </a:solidFill>
        </p:spPr>
        <p:txBody>
          <a:bodyPr wrap="square">
            <a:spAutoFit/>
          </a:bodyPr>
          <a:lstStyle/>
          <a:p>
            <a:pPr>
              <a:spcAft>
                <a:spcPts val="0"/>
              </a:spcAft>
            </a:pPr>
            <a:r>
              <a:rPr lang="uk-UA"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Можливий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гострого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ерозивно-геморагічного</a:t>
            </a:r>
            <a:r>
              <a:rPr lang="ru-RU" dirty="0">
                <a:solidFill>
                  <a:srgbClr val="000000"/>
                </a:solidFill>
                <a:latin typeface="Times New Roman" panose="02020603050405020304" pitchFamily="18" charset="0"/>
                <a:ea typeface="Times New Roman" panose="02020603050405020304" pitchFamily="18" charset="0"/>
              </a:rPr>
              <a:t> гастриту, як правило, при тяжкому </a:t>
            </a:r>
            <a:r>
              <a:rPr lang="ru-RU" dirty="0" err="1">
                <a:solidFill>
                  <a:srgbClr val="000000"/>
                </a:solidFill>
                <a:latin typeface="Times New Roman" panose="02020603050405020304" pitchFamily="18" charset="0"/>
                <a:ea typeface="Times New Roman" panose="02020603050405020304" pitchFamily="18" charset="0"/>
              </a:rPr>
              <a:t>перебігу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опікового</a:t>
            </a:r>
            <a:r>
              <a:rPr lang="ru-RU" dirty="0">
                <a:solidFill>
                  <a:srgbClr val="000000"/>
                </a:solidFill>
                <a:latin typeface="Times New Roman" panose="02020603050405020304" pitchFamily="18" charset="0"/>
                <a:ea typeface="Times New Roman" panose="02020603050405020304" pitchFamily="18" charset="0"/>
              </a:rPr>
              <a:t> шоку. </a:t>
            </a:r>
            <a:r>
              <a:rPr lang="ru-RU" dirty="0" err="1">
                <a:solidFill>
                  <a:srgbClr val="000000"/>
                </a:solidFill>
                <a:latin typeface="Times New Roman" panose="02020603050405020304" pitchFamily="18" charset="0"/>
                <a:ea typeface="Times New Roman" panose="02020603050405020304" pitchFamily="18" charset="0"/>
              </a:rPr>
              <a:t>Його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ознаки</a:t>
            </a:r>
            <a:r>
              <a:rPr lang="ru-RU" dirty="0">
                <a:solidFill>
                  <a:srgbClr val="000000"/>
                </a:solidFill>
                <a:latin typeface="Times New Roman" panose="02020603050405020304" pitchFamily="18" charset="0"/>
                <a:ea typeface="Times New Roman" panose="02020603050405020304" pitchFamily="18" charset="0"/>
              </a:rPr>
              <a:t> - </a:t>
            </a:r>
            <a:r>
              <a:rPr lang="ru-RU" dirty="0" err="1">
                <a:solidFill>
                  <a:srgbClr val="000000"/>
                </a:solidFill>
                <a:latin typeface="Times New Roman" panose="02020603050405020304" pitchFamily="18" charset="0"/>
                <a:ea typeface="Times New Roman" panose="02020603050405020304" pitchFamily="18" charset="0"/>
              </a:rPr>
              <a:t>біль</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епігастральній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ділянці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нудота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блювання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іноді</a:t>
            </a:r>
            <a:r>
              <a:rPr lang="ru-RU" dirty="0">
                <a:solidFill>
                  <a:srgbClr val="000000"/>
                </a:solidFill>
                <a:latin typeface="Times New Roman" panose="02020603050405020304" pitchFamily="18" charset="0"/>
                <a:ea typeface="Times New Roman" panose="02020603050405020304" pitchFamily="18" charset="0"/>
              </a:rPr>
              <a:t> ’’кофейною гущею’’, </a:t>
            </a:r>
            <a:r>
              <a:rPr lang="ru-RU" dirty="0" err="1">
                <a:solidFill>
                  <a:srgbClr val="000000"/>
                </a:solidFill>
                <a:latin typeface="Times New Roman" panose="02020603050405020304" pitchFamily="18" charset="0"/>
                <a:ea typeface="Times New Roman" panose="02020603050405020304" pitchFamily="18" charset="0"/>
              </a:rPr>
              <a:t>розвиток</a:t>
            </a:r>
            <a:r>
              <a:rPr lang="ru-RU" dirty="0">
                <a:solidFill>
                  <a:srgbClr val="000000"/>
                </a:solidFill>
                <a:latin typeface="Times New Roman" panose="02020603050405020304" pitchFamily="18" charset="0"/>
                <a:ea typeface="Times New Roman" panose="02020603050405020304" pitchFamily="18" charset="0"/>
              </a:rPr>
              <a:t> метеоризму.</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Частим </a:t>
            </a:r>
            <a:r>
              <a:rPr lang="ru-RU" dirty="0" err="1">
                <a:solidFill>
                  <a:srgbClr val="000000"/>
                </a:solidFill>
                <a:latin typeface="Times New Roman" panose="02020603050405020304" pitchFamily="18" charset="0"/>
                <a:ea typeface="Times New Roman" panose="02020603050405020304" pitchFamily="18" charset="0"/>
              </a:rPr>
              <a:t>ускладненням</a:t>
            </a:r>
            <a:r>
              <a:rPr lang="ru-RU" dirty="0">
                <a:solidFill>
                  <a:srgbClr val="000000"/>
                </a:solidFill>
                <a:latin typeface="Times New Roman" panose="02020603050405020304" pitchFamily="18" charset="0"/>
                <a:ea typeface="Times New Roman" panose="02020603050405020304" pitchFamily="18" charset="0"/>
              </a:rPr>
              <a:t> тяжкого </a:t>
            </a:r>
            <a:r>
              <a:rPr lang="ru-RU" dirty="0" err="1">
                <a:solidFill>
                  <a:srgbClr val="000000"/>
                </a:solidFill>
                <a:latin typeface="Times New Roman" panose="02020603050405020304" pitchFamily="18" charset="0"/>
                <a:ea typeface="Times New Roman" panose="02020603050405020304" pitchFamily="18" charset="0"/>
              </a:rPr>
              <a:t>опікового</a:t>
            </a:r>
            <a:r>
              <a:rPr lang="ru-RU" dirty="0">
                <a:solidFill>
                  <a:srgbClr val="000000"/>
                </a:solidFill>
                <a:latin typeface="Times New Roman" panose="02020603050405020304" pitchFamily="18" charset="0"/>
                <a:ea typeface="Times New Roman" panose="02020603050405020304" pitchFamily="18" charset="0"/>
              </a:rPr>
              <a:t> шоку є </a:t>
            </a:r>
            <a:r>
              <a:rPr lang="ru-RU" dirty="0" err="1">
                <a:solidFill>
                  <a:srgbClr val="000000"/>
                </a:solidFill>
                <a:latin typeface="Times New Roman" panose="02020603050405020304" pitchFamily="18" charset="0"/>
                <a:ea typeface="Times New Roman" panose="02020603050405020304" pitchFamily="18" charset="0"/>
              </a:rPr>
              <a:t>гострі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виразки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шлунково-кишкового</a:t>
            </a:r>
            <a:r>
              <a:rPr lang="ru-RU" dirty="0">
                <a:solidFill>
                  <a:srgbClr val="000000"/>
                </a:solidFill>
                <a:latin typeface="Times New Roman" panose="02020603050405020304" pitchFamily="18" charset="0"/>
                <a:ea typeface="Times New Roman" panose="02020603050405020304" pitchFamily="18" charset="0"/>
              </a:rPr>
              <a:t> тракту. </a:t>
            </a:r>
            <a:r>
              <a:rPr lang="ru-RU" dirty="0" err="1">
                <a:solidFill>
                  <a:srgbClr val="000000"/>
                </a:solidFill>
                <a:latin typeface="Times New Roman" panose="02020603050405020304" pitchFamily="18" charset="0"/>
                <a:ea typeface="Times New Roman" panose="02020603050405020304" pitchFamily="18" charset="0"/>
              </a:rPr>
              <a:t>Клінічний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перебіг</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виразок</a:t>
            </a:r>
            <a:r>
              <a:rPr lang="ru-RU" dirty="0">
                <a:solidFill>
                  <a:srgbClr val="000000"/>
                </a:solidFill>
                <a:latin typeface="Times New Roman" panose="02020603050405020304" pitchFamily="18" charset="0"/>
                <a:ea typeface="Times New Roman" panose="02020603050405020304" pitchFamily="18" charset="0"/>
              </a:rPr>
              <a:t>, як правило, </a:t>
            </a:r>
            <a:r>
              <a:rPr lang="ru-RU" dirty="0" err="1">
                <a:solidFill>
                  <a:srgbClr val="000000"/>
                </a:solidFill>
                <a:latin typeface="Times New Roman" panose="02020603050405020304" pitchFamily="18" charset="0"/>
                <a:ea typeface="Times New Roman" panose="02020603050405020304" pitchFamily="18" charset="0"/>
              </a:rPr>
              <a:t>безсимптомний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Відповідні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клінічні</a:t>
            </a:r>
            <a:r>
              <a:rPr lang="ru-RU" dirty="0">
                <a:solidFill>
                  <a:srgbClr val="000000"/>
                </a:solidFill>
                <a:latin typeface="Times New Roman" panose="02020603050405020304" pitchFamily="18" charset="0"/>
                <a:ea typeface="Times New Roman" panose="02020603050405020304" pitchFamily="18" charset="0"/>
              </a:rPr>
              <a:t> прояви </a:t>
            </a:r>
            <a:r>
              <a:rPr lang="ru-RU" dirty="0" err="1">
                <a:solidFill>
                  <a:srgbClr val="000000"/>
                </a:solidFill>
                <a:latin typeface="Times New Roman" panose="02020603050405020304" pitchFamily="18" charset="0"/>
                <a:ea typeface="Times New Roman" panose="02020603050405020304" pitchFamily="18" charset="0"/>
              </a:rPr>
              <a:t>виникають</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їх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ускладненнях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перфорація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пенетрація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виразкова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кровотеча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Необхідно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пам’ятати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розвиток</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цьому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картини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гострого</a:t>
            </a:r>
            <a:r>
              <a:rPr lang="ru-RU" dirty="0">
                <a:solidFill>
                  <a:srgbClr val="000000"/>
                </a:solidFill>
                <a:latin typeface="Times New Roman" panose="02020603050405020304" pitchFamily="18" charset="0"/>
                <a:ea typeface="Times New Roman" panose="02020603050405020304" pitchFamily="18" charset="0"/>
              </a:rPr>
              <a:t> живота </a:t>
            </a:r>
            <a:r>
              <a:rPr lang="ru-RU" dirty="0" err="1">
                <a:solidFill>
                  <a:srgbClr val="000000"/>
                </a:solidFill>
                <a:latin typeface="Times New Roman" panose="02020603050405020304" pitchFamily="18" charset="0"/>
                <a:ea typeface="Times New Roman" panose="02020603050405020304" pitchFamily="18" charset="0"/>
              </a:rPr>
              <a:t>може</a:t>
            </a:r>
            <a:r>
              <a:rPr lang="ru-RU" dirty="0">
                <a:solidFill>
                  <a:srgbClr val="000000"/>
                </a:solidFill>
                <a:latin typeface="Times New Roman" panose="02020603050405020304" pitchFamily="18" charset="0"/>
                <a:ea typeface="Times New Roman" panose="02020603050405020304" pitchFamily="18" charset="0"/>
              </a:rPr>
              <a:t> бути </a:t>
            </a:r>
            <a:r>
              <a:rPr lang="ru-RU" dirty="0" err="1">
                <a:solidFill>
                  <a:srgbClr val="000000"/>
                </a:solidFill>
                <a:latin typeface="Times New Roman" panose="02020603050405020304" pitchFamily="18" charset="0"/>
                <a:ea typeface="Times New Roman" panose="02020603050405020304" pitchFamily="18" charset="0"/>
              </a:rPr>
              <a:t>стертим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внаслідок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загального</a:t>
            </a:r>
            <a:r>
              <a:rPr lang="ru-RU" dirty="0">
                <a:solidFill>
                  <a:srgbClr val="000000"/>
                </a:solidFill>
                <a:latin typeface="Times New Roman" panose="02020603050405020304" pitchFamily="18" charset="0"/>
                <a:ea typeface="Times New Roman" panose="02020603050405020304" pitchFamily="18" charset="0"/>
              </a:rPr>
              <a:t> тяжкого стану хворого.</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Характерними змінами з боку крові в періоді опікового шоку є </a:t>
            </a:r>
            <a:r>
              <a:rPr lang="uk-UA" dirty="0" err="1">
                <a:solidFill>
                  <a:srgbClr val="000000"/>
                </a:solidFill>
                <a:latin typeface="Times New Roman" panose="02020603050405020304" pitchFamily="18" charset="0"/>
                <a:ea typeface="Times New Roman" panose="02020603050405020304" pitchFamily="18" charset="0"/>
              </a:rPr>
              <a:t>гемоконцентрація</a:t>
            </a:r>
            <a:r>
              <a:rPr lang="uk-UA" dirty="0">
                <a:solidFill>
                  <a:srgbClr val="000000"/>
                </a:solidFill>
                <a:latin typeface="Times New Roman" panose="02020603050405020304" pitchFamily="18" charset="0"/>
                <a:ea typeface="Times New Roman" panose="02020603050405020304" pitchFamily="18" charset="0"/>
              </a:rPr>
              <a:t> (збільшення гематокриту), високий </a:t>
            </a:r>
            <a:r>
              <a:rPr lang="uk-UA" dirty="0" err="1">
                <a:solidFill>
                  <a:srgbClr val="000000"/>
                </a:solidFill>
                <a:latin typeface="Times New Roman" panose="02020603050405020304" pitchFamily="18" charset="0"/>
                <a:ea typeface="Times New Roman" panose="02020603050405020304" pitchFamily="18" charset="0"/>
              </a:rPr>
              <a:t>нейтрофільний</a:t>
            </a:r>
            <a:r>
              <a:rPr lang="uk-UA" dirty="0">
                <a:solidFill>
                  <a:srgbClr val="000000"/>
                </a:solidFill>
                <a:latin typeface="Times New Roman" panose="02020603050405020304" pitchFamily="18" charset="0"/>
                <a:ea typeface="Times New Roman" panose="02020603050405020304" pitchFamily="18" charset="0"/>
              </a:rPr>
              <a:t> лейкоцитоз із зсувом в формулі вліво, сповільнена ШОЕ, </a:t>
            </a:r>
            <a:r>
              <a:rPr lang="uk-UA" dirty="0" err="1">
                <a:solidFill>
                  <a:srgbClr val="000000"/>
                </a:solidFill>
                <a:latin typeface="Times New Roman" panose="02020603050405020304" pitchFamily="18" charset="0"/>
                <a:ea typeface="Times New Roman" panose="02020603050405020304" pitchFamily="18" charset="0"/>
              </a:rPr>
              <a:t>гіпопротеїнемія</a:t>
            </a:r>
            <a:r>
              <a:rPr lang="uk-UA" dirty="0">
                <a:solidFill>
                  <a:srgbClr val="000000"/>
                </a:solidFill>
                <a:latin typeface="Times New Roman" panose="02020603050405020304" pitchFamily="18" charset="0"/>
                <a:ea typeface="Times New Roman" panose="02020603050405020304" pitchFamily="18" charset="0"/>
              </a:rPr>
              <a:t>, гіперглікемія, гостра опікова токсемія. Про вихід хворого із опікового шоку і розвитку другого періоду захворювання - гострої опікової токсемії свідчать наступні клініко-лабораторні ознаки:</a:t>
            </a:r>
            <a:endParaRPr lang="uk-UA" sz="1600" dirty="0">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ru-RU" dirty="0" err="1">
                <a:solidFill>
                  <a:srgbClr val="000000"/>
                </a:solidFill>
                <a:latin typeface="Times New Roman" panose="02020603050405020304" pitchFamily="18" charset="0"/>
                <a:ea typeface="Times New Roman" panose="02020603050405020304" pitchFamily="18" charset="0"/>
              </a:rPr>
              <a:t>нормалізація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погодинного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діурезу</a:t>
            </a:r>
            <a:r>
              <a:rPr lang="ru-RU" dirty="0">
                <a:solidFill>
                  <a:srgbClr val="000000"/>
                </a:solidFill>
                <a:latin typeface="Times New Roman" panose="02020603050405020304" pitchFamily="18" charset="0"/>
                <a:ea typeface="Times New Roman" panose="02020603050405020304" pitchFamily="18" charset="0"/>
              </a:rPr>
              <a:t>;</a:t>
            </a:r>
            <a:endParaRPr lang="uk-UA" sz="1600" dirty="0">
              <a:solidFill>
                <a:srgbClr val="000000"/>
              </a:solidFill>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ru-RU" dirty="0" err="1">
                <a:solidFill>
                  <a:srgbClr val="000000"/>
                </a:solidFill>
                <a:latin typeface="Times New Roman" panose="02020603050405020304" pitchFamily="18" charset="0"/>
                <a:ea typeface="Times New Roman" panose="02020603050405020304" pitchFamily="18" charset="0"/>
              </a:rPr>
              <a:t>нормалізація</a:t>
            </a:r>
            <a:r>
              <a:rPr lang="ru-RU" dirty="0">
                <a:solidFill>
                  <a:srgbClr val="000000"/>
                </a:solidFill>
                <a:latin typeface="Times New Roman" panose="02020603050405020304" pitchFamily="18" charset="0"/>
                <a:ea typeface="Times New Roman" panose="02020603050405020304" pitchFamily="18" charset="0"/>
              </a:rPr>
              <a:t> АТ;</a:t>
            </a:r>
            <a:endParaRPr lang="uk-UA" sz="1600" dirty="0">
              <a:solidFill>
                <a:srgbClr val="000000"/>
              </a:solidFill>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ru-RU" dirty="0" err="1">
                <a:solidFill>
                  <a:srgbClr val="000000"/>
                </a:solidFill>
                <a:latin typeface="Times New Roman" panose="02020603050405020304" pitchFamily="18" charset="0"/>
                <a:ea typeface="Times New Roman" panose="02020603050405020304" pitchFamily="18" charset="0"/>
              </a:rPr>
              <a:t>ліквідація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набряку</a:t>
            </a:r>
            <a:r>
              <a:rPr lang="ru-RU" dirty="0">
                <a:solidFill>
                  <a:srgbClr val="000000"/>
                </a:solidFill>
                <a:latin typeface="Times New Roman" panose="02020603050405020304" pitchFamily="18" charset="0"/>
                <a:ea typeface="Times New Roman" panose="02020603050405020304" pitchFamily="18" charset="0"/>
              </a:rPr>
              <a:t>;</a:t>
            </a:r>
            <a:endParaRPr lang="uk-UA" sz="1600" dirty="0">
              <a:solidFill>
                <a:srgbClr val="000000"/>
              </a:solidFill>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ru-RU" dirty="0" err="1">
                <a:solidFill>
                  <a:srgbClr val="000000"/>
                </a:solidFill>
                <a:latin typeface="Times New Roman" panose="02020603050405020304" pitchFamily="18" charset="0"/>
                <a:ea typeface="Times New Roman" panose="02020603050405020304" pitchFamily="18" charset="0"/>
              </a:rPr>
              <a:t>поява</a:t>
            </a:r>
            <a:r>
              <a:rPr lang="ru-RU" dirty="0">
                <a:solidFill>
                  <a:srgbClr val="000000"/>
                </a:solidFill>
                <a:latin typeface="Times New Roman" panose="02020603050405020304" pitchFamily="18" charset="0"/>
                <a:ea typeface="Times New Roman" panose="02020603050405020304" pitchFamily="18" charset="0"/>
              </a:rPr>
              <a:t> лихоманки;</a:t>
            </a:r>
            <a:endParaRPr lang="uk-UA" sz="1600" dirty="0">
              <a:solidFill>
                <a:srgbClr val="000000"/>
              </a:solidFill>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ru-RU" dirty="0" err="1">
                <a:solidFill>
                  <a:srgbClr val="000000"/>
                </a:solidFill>
                <a:latin typeface="Times New Roman" panose="02020603050405020304" pitchFamily="18" charset="0"/>
                <a:ea typeface="Times New Roman" panose="02020603050405020304" pitchFamily="18" charset="0"/>
              </a:rPr>
              <a:t>зникнення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гемоконцентрації</a:t>
            </a:r>
            <a:r>
              <a:rPr lang="ru-RU" dirty="0">
                <a:solidFill>
                  <a:srgbClr val="000000"/>
                </a:solidFill>
                <a:latin typeface="Times New Roman" panose="02020603050405020304" pitchFamily="18" charset="0"/>
                <a:ea typeface="Times New Roman" panose="02020603050405020304" pitchFamily="18" charset="0"/>
              </a:rPr>
              <a:t>;</a:t>
            </a:r>
            <a:endParaRPr lang="uk-UA" sz="1600" dirty="0">
              <a:solidFill>
                <a:srgbClr val="000000"/>
              </a:solidFill>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ru-RU" dirty="0" err="1">
                <a:solidFill>
                  <a:srgbClr val="000000"/>
                </a:solidFill>
                <a:latin typeface="Times New Roman" panose="02020603050405020304" pitchFamily="18" charset="0"/>
                <a:ea typeface="Times New Roman" panose="02020603050405020304" pitchFamily="18" charset="0"/>
              </a:rPr>
              <a:t>повторне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зростання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нейтрофільного</a:t>
            </a:r>
            <a:r>
              <a:rPr lang="ru-RU" dirty="0">
                <a:solidFill>
                  <a:srgbClr val="000000"/>
                </a:solidFill>
                <a:latin typeface="Times New Roman" panose="02020603050405020304" pitchFamily="18" charset="0"/>
                <a:ea typeface="Times New Roman" panose="02020603050405020304" pitchFamily="18" charset="0"/>
              </a:rPr>
              <a:t> лейкоцитозу </a:t>
            </a:r>
            <a:r>
              <a:rPr lang="ru-RU" dirty="0" err="1">
                <a:solidFill>
                  <a:srgbClr val="000000"/>
                </a:solidFill>
                <a:latin typeface="Times New Roman" panose="02020603050405020304" pitchFamily="18" charset="0"/>
                <a:ea typeface="Times New Roman" panose="02020603050405020304" pitchFamily="18" charset="0"/>
              </a:rPr>
              <a:t>із</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зсувом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вліво</a:t>
            </a:r>
            <a:r>
              <a:rPr lang="ru-RU" dirty="0">
                <a:solidFill>
                  <a:srgbClr val="000000"/>
                </a:solidFill>
                <a:latin typeface="Times New Roman" panose="02020603050405020304" pitchFamily="18" charset="0"/>
                <a:ea typeface="Times New Roman" panose="02020603050405020304" pitchFamily="18" charset="0"/>
              </a:rPr>
              <a:t>;</a:t>
            </a:r>
            <a:endParaRPr lang="uk-UA" sz="1600" dirty="0">
              <a:solidFill>
                <a:srgbClr val="000000"/>
              </a:solidFill>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ru-RU" dirty="0" err="1">
                <a:solidFill>
                  <a:srgbClr val="000000"/>
                </a:solidFill>
                <a:latin typeface="Times New Roman" panose="02020603050405020304" pitchFamily="18" charset="0"/>
                <a:ea typeface="Times New Roman" panose="02020603050405020304" pitchFamily="18" charset="0"/>
              </a:rPr>
              <a:t>збільшення</a:t>
            </a:r>
            <a:r>
              <a:rPr lang="ru-RU" dirty="0">
                <a:solidFill>
                  <a:srgbClr val="000000"/>
                </a:solidFill>
                <a:latin typeface="Times New Roman" panose="02020603050405020304" pitchFamily="18" charset="0"/>
                <a:ea typeface="Times New Roman" panose="02020603050405020304" pitchFamily="18" charset="0"/>
              </a:rPr>
              <a:t> ШОЕ, </a:t>
            </a:r>
            <a:r>
              <a:rPr lang="ru-RU" dirty="0" err="1">
                <a:solidFill>
                  <a:srgbClr val="000000"/>
                </a:solidFill>
                <a:latin typeface="Times New Roman" panose="02020603050405020304" pitchFamily="18" charset="0"/>
                <a:ea typeface="Times New Roman" panose="02020603050405020304" pitchFamily="18" charset="0"/>
              </a:rPr>
              <a:t>анемія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гіпо</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диспротеінемія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зниження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вмісту</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крові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білірубіну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білкових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метаболітів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цукру</a:t>
            </a:r>
            <a:r>
              <a:rPr lang="ru-RU" dirty="0">
                <a:solidFill>
                  <a:srgbClr val="000000"/>
                </a:solidFill>
                <a:latin typeface="Times New Roman" panose="02020603050405020304" pitchFamily="18" charset="0"/>
                <a:ea typeface="Times New Roman" panose="02020603050405020304" pitchFamily="18" charset="0"/>
              </a:rPr>
              <a:t>;</a:t>
            </a:r>
            <a:endParaRPr lang="uk-UA" sz="1600" dirty="0">
              <a:solidFill>
                <a:srgbClr val="000000"/>
              </a:solidFill>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ru-RU" dirty="0" err="1">
                <a:solidFill>
                  <a:srgbClr val="000000"/>
                </a:solidFill>
                <a:latin typeface="Times New Roman" panose="02020603050405020304" pitchFamily="18" charset="0"/>
                <a:ea typeface="Times New Roman" panose="02020603050405020304" pitchFamily="18" charset="0"/>
              </a:rPr>
              <a:t>зникнення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ознак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коронарної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недостатності</a:t>
            </a:r>
            <a:r>
              <a:rPr lang="ru-RU" dirty="0">
                <a:solidFill>
                  <a:srgbClr val="000000"/>
                </a:solidFill>
                <a:latin typeface="Times New Roman" panose="02020603050405020304" pitchFamily="18" charset="0"/>
                <a:ea typeface="Times New Roman" panose="02020603050405020304" pitchFamily="18" charset="0"/>
              </a:rPr>
              <a:t> на ЕКГ).</a:t>
            </a:r>
            <a:endParaRPr lang="uk-UA" sz="1600" dirty="0">
              <a:solidFill>
                <a:srgbClr val="0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1251665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200" y="948690"/>
            <a:ext cx="8734926" cy="5909310"/>
          </a:xfrm>
          <a:prstGeom prst="rect">
            <a:avLst/>
          </a:prstGeom>
          <a:solidFill>
            <a:srgbClr val="FFFF00"/>
          </a:solidFill>
          <a:ln>
            <a:solidFill>
              <a:srgbClr val="FFFF00"/>
            </a:solidFill>
          </a:ln>
        </p:spPr>
        <p:txBody>
          <a:bodyPr wrap="square">
            <a:spAutoFit/>
          </a:bodyPr>
          <a:lstStyle/>
          <a:p>
            <a:r>
              <a:rPr lang="ru-RU" b="1" i="1" dirty="0">
                <a:solidFill>
                  <a:srgbClr val="000000"/>
                </a:solidFill>
                <a:latin typeface="Times New Roman" panose="02020603050405020304" pitchFamily="18" charset="0"/>
                <a:ea typeface="Times New Roman" panose="02020603050405020304" pitchFamily="18" charset="0"/>
              </a:rPr>
              <a:t>Лихоманка</a:t>
            </a:r>
            <a:r>
              <a:rPr lang="ru-RU" dirty="0">
                <a:solidFill>
                  <a:srgbClr val="000000"/>
                </a:solidFill>
                <a:latin typeface="Times New Roman" panose="02020603050405020304" pitchFamily="18" charset="0"/>
                <a:ea typeface="Times New Roman" panose="02020603050405020304" pitchFamily="18" charset="0"/>
              </a:rPr>
              <a:t> - </a:t>
            </a:r>
            <a:r>
              <a:rPr lang="ru-RU" dirty="0" err="1">
                <a:solidFill>
                  <a:srgbClr val="000000"/>
                </a:solidFill>
                <a:latin typeface="Times New Roman" panose="02020603050405020304" pitchFamily="18" charset="0"/>
                <a:ea typeface="Times New Roman" panose="02020603050405020304" pitchFamily="18" charset="0"/>
              </a:rPr>
              <a:t>основний</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обов’язковий</a:t>
            </a:r>
            <a:r>
              <a:rPr lang="ru-RU" dirty="0">
                <a:solidFill>
                  <a:srgbClr val="000000"/>
                </a:solidFill>
                <a:latin typeface="Times New Roman" panose="02020603050405020304" pitchFamily="18" charset="0"/>
                <a:ea typeface="Times New Roman" panose="02020603050405020304" pitchFamily="18" charset="0"/>
              </a:rPr>
              <a:t> симптом другого </a:t>
            </a:r>
            <a:r>
              <a:rPr lang="ru-RU" dirty="0" err="1">
                <a:solidFill>
                  <a:srgbClr val="000000"/>
                </a:solidFill>
                <a:latin typeface="Times New Roman" panose="02020603050405020304" pitchFamily="18" charset="0"/>
                <a:ea typeface="Times New Roman" panose="02020603050405020304" pitchFamily="18" charset="0"/>
              </a:rPr>
              <a:t>періоду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хвороби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Ступінь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її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вираженості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знаходиться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прямій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залежності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тяжкості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захворювання</a:t>
            </a:r>
            <a:r>
              <a:rPr lang="ru-RU" dirty="0">
                <a:solidFill>
                  <a:srgbClr val="000000"/>
                </a:solidFill>
                <a:latin typeface="Times New Roman" panose="02020603050405020304" pitchFamily="18" charset="0"/>
                <a:ea typeface="Times New Roman" panose="02020603050405020304" pitchFamily="18" charset="0"/>
              </a:rPr>
              <a:t>. Лихоманка носить </a:t>
            </a:r>
            <a:r>
              <a:rPr lang="ru-RU" dirty="0" err="1">
                <a:solidFill>
                  <a:srgbClr val="000000"/>
                </a:solidFill>
                <a:latin typeface="Times New Roman" panose="02020603050405020304" pitchFamily="18" charset="0"/>
                <a:ea typeface="Times New Roman" panose="02020603050405020304" pitchFamily="18" charset="0"/>
              </a:rPr>
              <a:t>ремітуючий</a:t>
            </a:r>
            <a:r>
              <a:rPr lang="ru-RU" dirty="0">
                <a:solidFill>
                  <a:srgbClr val="000000"/>
                </a:solidFill>
                <a:latin typeface="Times New Roman" panose="02020603050405020304" pitchFamily="18" charset="0"/>
                <a:ea typeface="Times New Roman" panose="02020603050405020304" pitchFamily="18" charset="0"/>
              </a:rPr>
              <a:t> характер, з невеликими </a:t>
            </a:r>
            <a:r>
              <a:rPr lang="ru-RU" dirty="0" err="1">
                <a:solidFill>
                  <a:srgbClr val="000000"/>
                </a:solidFill>
                <a:latin typeface="Times New Roman" panose="02020603050405020304" pitchFamily="18" charset="0"/>
                <a:ea typeface="Times New Roman" panose="02020603050405020304" pitchFamily="18" charset="0"/>
              </a:rPr>
              <a:t>різницями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між</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вечірніми</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ранковими</a:t>
            </a:r>
            <a:r>
              <a:rPr lang="ru-RU" dirty="0">
                <a:solidFill>
                  <a:srgbClr val="000000"/>
                </a:solidFill>
                <a:latin typeface="Times New Roman" panose="02020603050405020304" pitchFamily="18" charset="0"/>
                <a:ea typeface="Times New Roman" panose="02020603050405020304" pitchFamily="18" charset="0"/>
              </a:rPr>
              <a:t> температурами. Вона не </a:t>
            </a:r>
            <a:r>
              <a:rPr lang="ru-RU" dirty="0" err="1">
                <a:solidFill>
                  <a:srgbClr val="000000"/>
                </a:solidFill>
                <a:latin typeface="Times New Roman" panose="02020603050405020304" pitchFamily="18" charset="0"/>
                <a:ea typeface="Times New Roman" panose="02020603050405020304" pitchFamily="18" charset="0"/>
              </a:rPr>
              <a:t>супроводжується</a:t>
            </a:r>
            <a:r>
              <a:rPr lang="ru-RU" dirty="0">
                <a:solidFill>
                  <a:srgbClr val="000000"/>
                </a:solidFill>
                <a:latin typeface="Times New Roman" panose="02020603050405020304" pitchFamily="18" charset="0"/>
                <a:ea typeface="Times New Roman" panose="02020603050405020304" pitchFamily="18" charset="0"/>
              </a:rPr>
              <a:t> ознобами. </a:t>
            </a:r>
            <a:r>
              <a:rPr lang="ru-RU" dirty="0" err="1">
                <a:solidFill>
                  <a:srgbClr val="000000"/>
                </a:solidFill>
                <a:latin typeface="Times New Roman" panose="02020603050405020304" pitchFamily="18" charset="0"/>
                <a:ea typeface="Times New Roman" panose="02020603050405020304" pitchFamily="18" charset="0"/>
              </a:rPr>
              <a:t>Пітливості</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буває</a:t>
            </a:r>
            <a:r>
              <a:rPr lang="ru-RU" dirty="0">
                <a:solidFill>
                  <a:srgbClr val="000000"/>
                </a:solidFill>
                <a:latin typeface="Times New Roman" panose="02020603050405020304" pitchFamily="18" charset="0"/>
                <a:ea typeface="Times New Roman" panose="02020603050405020304" pitchFamily="18" charset="0"/>
              </a:rPr>
              <a:t>. Симптоматична </a:t>
            </a:r>
            <a:r>
              <a:rPr lang="ru-RU" dirty="0" err="1">
                <a:solidFill>
                  <a:srgbClr val="000000"/>
                </a:solidFill>
                <a:latin typeface="Times New Roman" panose="02020603050405020304" pitchFamily="18" charset="0"/>
                <a:ea typeface="Times New Roman" panose="02020603050405020304" pitchFamily="18" charset="0"/>
              </a:rPr>
              <a:t>терапія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ефекту</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дає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Провідними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патогенетичними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механізмами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цього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періоду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являються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токсемія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немікробного</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мікробного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походження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інфекція</a:t>
            </a:r>
            <a:r>
              <a:rPr lang="ru-RU" dirty="0">
                <a:solidFill>
                  <a:srgbClr val="000000"/>
                </a:solidFill>
                <a:latin typeface="Times New Roman" panose="02020603050405020304" pitchFamily="18" charset="0"/>
                <a:ea typeface="Times New Roman" panose="02020603050405020304" pitchFamily="18" charset="0"/>
              </a:rPr>
              <a:t>, а </a:t>
            </a:r>
            <a:r>
              <a:rPr lang="ru-RU" dirty="0" err="1">
                <a:solidFill>
                  <a:srgbClr val="000000"/>
                </a:solidFill>
                <a:latin typeface="Times New Roman" panose="02020603050405020304" pitchFamily="18" charset="0"/>
                <a:ea typeface="Times New Roman" panose="02020603050405020304" pitchFamily="18" charset="0"/>
              </a:rPr>
              <a:t>також</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генералізовані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дистрофічні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процеси</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всіх</a:t>
            </a:r>
            <a:r>
              <a:rPr lang="ru-RU" dirty="0">
                <a:solidFill>
                  <a:srgbClr val="000000"/>
                </a:solidFill>
                <a:latin typeface="Times New Roman" panose="02020603050405020304" pitchFamily="18" charset="0"/>
                <a:ea typeface="Times New Roman" panose="02020603050405020304" pitchFamily="18" charset="0"/>
              </a:rPr>
              <a:t> органах та тканинах,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всіх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видів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обміну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речовин</a:t>
            </a:r>
            <a:r>
              <a:rPr lang="ru-RU" dirty="0">
                <a:solidFill>
                  <a:srgbClr val="000000"/>
                </a:solidFill>
                <a:latin typeface="Times New Roman" panose="02020603050405020304" pitchFamily="18" charset="0"/>
                <a:ea typeface="Times New Roman" panose="02020603050405020304" pitchFamily="18" charset="0"/>
              </a:rPr>
              <a:t>, а особливо </a:t>
            </a:r>
            <a:r>
              <a:rPr lang="ru-RU" dirty="0" err="1">
                <a:solidFill>
                  <a:srgbClr val="000000"/>
                </a:solidFill>
                <a:latin typeface="Times New Roman" panose="02020603050405020304" pitchFamily="18" charset="0"/>
                <a:ea typeface="Times New Roman" panose="02020603050405020304" pitchFamily="18" charset="0"/>
              </a:rPr>
              <a:t>білкового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Катаболізм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посилений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розпад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білків</a:t>
            </a:r>
            <a:r>
              <a:rPr lang="ru-RU" dirty="0">
                <a:solidFill>
                  <a:srgbClr val="000000"/>
                </a:solidFill>
                <a:latin typeface="Times New Roman" panose="02020603050405020304" pitchFamily="18" charset="0"/>
                <a:ea typeface="Times New Roman" panose="02020603050405020304" pitchFamily="18" charset="0"/>
              </a:rPr>
              <a:t>) є характерною </a:t>
            </a:r>
            <a:r>
              <a:rPr lang="ru-RU" dirty="0" err="1">
                <a:solidFill>
                  <a:srgbClr val="000000"/>
                </a:solidFill>
                <a:latin typeface="Times New Roman" panose="02020603050405020304" pitchFamily="18" charset="0"/>
                <a:ea typeface="Times New Roman" panose="02020603050405020304" pitchFamily="18" charset="0"/>
              </a:rPr>
              <a:t>ознакою</a:t>
            </a:r>
            <a:r>
              <a:rPr lang="ru-RU" dirty="0">
                <a:solidFill>
                  <a:srgbClr val="000000"/>
                </a:solidFill>
                <a:latin typeface="Times New Roman" panose="02020603050405020304" pitchFamily="18" charset="0"/>
                <a:ea typeface="Times New Roman" panose="02020603050405020304" pitchFamily="18" charset="0"/>
              </a:rPr>
              <a:t> патогенезу другого </a:t>
            </a:r>
            <a:r>
              <a:rPr lang="ru-RU" dirty="0" err="1">
                <a:solidFill>
                  <a:srgbClr val="000000"/>
                </a:solidFill>
                <a:latin typeface="Times New Roman" panose="02020603050405020304" pitchFamily="18" charset="0"/>
                <a:ea typeface="Times New Roman" panose="02020603050405020304" pitchFamily="18" charset="0"/>
              </a:rPr>
              <a:t>періоду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хвороби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зумовлений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підвищеною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активністю</a:t>
            </a:r>
            <a:r>
              <a:rPr lang="ru-RU" dirty="0">
                <a:solidFill>
                  <a:srgbClr val="000000"/>
                </a:solidFill>
                <a:latin typeface="Times New Roman" panose="02020603050405020304" pitchFamily="18" charset="0"/>
                <a:ea typeface="Times New Roman" panose="02020603050405020304" pitchFamily="18" charset="0"/>
              </a:rPr>
              <a:t> кори </a:t>
            </a:r>
            <a:r>
              <a:rPr lang="ru-RU" dirty="0" err="1">
                <a:solidFill>
                  <a:srgbClr val="000000"/>
                </a:solidFill>
                <a:latin typeface="Times New Roman" panose="02020603050405020304" pitchFamily="18" charset="0"/>
                <a:ea typeface="Times New Roman" panose="02020603050405020304" pitchFamily="18" charset="0"/>
              </a:rPr>
              <a:t>надниркової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залози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впливом</a:t>
            </a:r>
            <a:r>
              <a:rPr lang="ru-RU" dirty="0">
                <a:solidFill>
                  <a:srgbClr val="000000"/>
                </a:solidFill>
                <a:latin typeface="Times New Roman" panose="02020603050405020304" pitchFamily="18" charset="0"/>
                <a:ea typeface="Times New Roman" panose="02020603050405020304" pitchFamily="18" charset="0"/>
              </a:rPr>
              <a:t> АКТГ </a:t>
            </a:r>
            <a:r>
              <a:rPr lang="ru-RU" dirty="0" err="1">
                <a:solidFill>
                  <a:srgbClr val="000000"/>
                </a:solidFill>
                <a:latin typeface="Times New Roman" panose="02020603050405020304" pitchFamily="18" charset="0"/>
                <a:ea typeface="Times New Roman" panose="02020603050405020304" pitchFamily="18" charset="0"/>
              </a:rPr>
              <a:t>гіпофізу</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більш</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пізні</a:t>
            </a:r>
            <a:r>
              <a:rPr lang="ru-RU" dirty="0">
                <a:solidFill>
                  <a:srgbClr val="000000"/>
                </a:solidFill>
                <a:latin typeface="Times New Roman" panose="02020603050405020304" pitchFamily="18" charset="0"/>
                <a:ea typeface="Times New Roman" panose="02020603050405020304" pitchFamily="18" charset="0"/>
              </a:rPr>
              <a:t> строки </a:t>
            </a:r>
            <a:r>
              <a:rPr lang="ru-RU" dirty="0" err="1">
                <a:solidFill>
                  <a:srgbClr val="000000"/>
                </a:solidFill>
                <a:latin typeface="Times New Roman" panose="02020603050405020304" pitchFamily="18" charset="0"/>
                <a:ea typeface="Times New Roman" panose="02020603050405020304" pitchFamily="18" charset="0"/>
              </a:rPr>
              <a:t>цього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періоду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значення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недостатність</a:t>
            </a:r>
            <a:r>
              <a:rPr lang="ru-RU" dirty="0">
                <a:solidFill>
                  <a:srgbClr val="000000"/>
                </a:solidFill>
                <a:latin typeface="Times New Roman" panose="02020603050405020304" pitchFamily="18" charset="0"/>
                <a:ea typeface="Times New Roman" panose="02020603050405020304" pitchFamily="18" charset="0"/>
              </a:rPr>
              <a:t> симпато-</a:t>
            </a:r>
            <a:r>
              <a:rPr lang="ru-RU" dirty="0" err="1">
                <a:solidFill>
                  <a:srgbClr val="000000"/>
                </a:solidFill>
                <a:latin typeface="Times New Roman" panose="02020603050405020304" pitchFamily="18" charset="0"/>
                <a:ea typeface="Times New Roman" panose="02020603050405020304" pitchFamily="18" charset="0"/>
              </a:rPr>
              <a:t>адреналової</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гіпоталамо-гіпофізарно-надниркової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системи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анемія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Токсемія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немікробного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походження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гістіогенна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розвивається</a:t>
            </a:r>
            <a:r>
              <a:rPr lang="ru-RU" dirty="0">
                <a:solidFill>
                  <a:srgbClr val="000000"/>
                </a:solidFill>
                <a:latin typeface="Times New Roman" panose="02020603050405020304" pitchFamily="18" charset="0"/>
                <a:ea typeface="Times New Roman" panose="02020603050405020304" pitchFamily="18" charset="0"/>
              </a:rPr>
              <a:t> разом з </a:t>
            </a:r>
            <a:r>
              <a:rPr lang="ru-RU" dirty="0" err="1">
                <a:solidFill>
                  <a:srgbClr val="000000"/>
                </a:solidFill>
                <a:latin typeface="Times New Roman" panose="02020603050405020304" pitchFamily="18" charset="0"/>
                <a:ea typeface="Times New Roman" panose="02020603050405020304" pitchFamily="18" charset="0"/>
              </a:rPr>
              <a:t>нормалізацією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кровообігу</a:t>
            </a:r>
            <a:r>
              <a:rPr lang="ru-RU" dirty="0">
                <a:solidFill>
                  <a:srgbClr val="000000"/>
                </a:solidFill>
                <a:latin typeface="Times New Roman" panose="02020603050405020304" pitchFamily="18" charset="0"/>
                <a:ea typeface="Times New Roman" panose="02020603050405020304" pitchFamily="18" charset="0"/>
              </a:rPr>
              <a:t>, коли </a:t>
            </a:r>
            <a:r>
              <a:rPr lang="ru-RU" dirty="0" err="1">
                <a:solidFill>
                  <a:srgbClr val="000000"/>
                </a:solidFill>
                <a:latin typeface="Times New Roman" panose="02020603050405020304" pitchFamily="18" charset="0"/>
                <a:ea typeface="Times New Roman" panose="02020603050405020304" pitchFamily="18" charset="0"/>
              </a:rPr>
              <a:t>починається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швидке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всмоктування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рідини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набряку</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відповідною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гемодилюцією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створює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умови</a:t>
            </a:r>
            <a:r>
              <a:rPr lang="ru-RU" dirty="0">
                <a:solidFill>
                  <a:srgbClr val="000000"/>
                </a:solidFill>
                <a:latin typeface="Times New Roman" panose="02020603050405020304" pitchFamily="18" charset="0"/>
                <a:ea typeface="Times New Roman" panose="02020603050405020304" pitchFamily="18" charset="0"/>
              </a:rPr>
              <a:t> для </a:t>
            </a:r>
            <a:r>
              <a:rPr lang="ru-RU" dirty="0" err="1">
                <a:solidFill>
                  <a:srgbClr val="000000"/>
                </a:solidFill>
                <a:latin typeface="Times New Roman" panose="02020603050405020304" pitchFamily="18" charset="0"/>
                <a:ea typeface="Times New Roman" panose="02020603050405020304" pitchFamily="18" charset="0"/>
              </a:rPr>
              <a:t>резорбції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біологічно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активних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речовин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із</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зони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опіку</a:t>
            </a:r>
            <a:r>
              <a:rPr lang="ru-RU" dirty="0">
                <a:solidFill>
                  <a:srgbClr val="000000"/>
                </a:solidFill>
                <a:latin typeface="Times New Roman" panose="02020603050405020304" pitchFamily="18" charset="0"/>
                <a:ea typeface="Times New Roman" panose="02020603050405020304" pitchFamily="18" charset="0"/>
              </a:rPr>
              <a:t>, а </a:t>
            </a:r>
            <a:r>
              <a:rPr lang="ru-RU" dirty="0" err="1">
                <a:solidFill>
                  <a:srgbClr val="000000"/>
                </a:solidFill>
                <a:latin typeface="Times New Roman" panose="02020603050405020304" pitchFamily="18" charset="0"/>
                <a:ea typeface="Times New Roman" panose="02020603050405020304" pitchFamily="18" charset="0"/>
              </a:rPr>
              <a:t>підвищення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капілярної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проникності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призводить</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швидкого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поширення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токсичних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речовин</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організмі</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У </a:t>
            </a:r>
            <a:r>
              <a:rPr lang="ru-RU" dirty="0" err="1">
                <a:solidFill>
                  <a:srgbClr val="000000"/>
                </a:solidFill>
                <a:latin typeface="Times New Roman" panose="02020603050405020304" pitchFamily="18" charset="0"/>
                <a:ea typeface="Times New Roman" panose="02020603050405020304" pitchFamily="18" charset="0"/>
              </a:rPr>
              <a:t>подальшому</a:t>
            </a:r>
            <a:r>
              <a:rPr lang="ru-RU" dirty="0">
                <a:solidFill>
                  <a:srgbClr val="000000"/>
                </a:solidFill>
                <a:latin typeface="Times New Roman" panose="02020603050405020304" pitchFamily="18" charset="0"/>
                <a:ea typeface="Times New Roman" panose="02020603050405020304" pitchFamily="18" charset="0"/>
              </a:rPr>
              <a:t>, по </a:t>
            </a:r>
            <a:r>
              <a:rPr lang="ru-RU" dirty="0" err="1">
                <a:solidFill>
                  <a:srgbClr val="000000"/>
                </a:solidFill>
                <a:latin typeface="Times New Roman" panose="02020603050405020304" pitchFamily="18" charset="0"/>
                <a:ea typeface="Times New Roman" panose="02020603050405020304" pitchFamily="18" charset="0"/>
              </a:rPr>
              <a:t>мірі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інфекції</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опіковій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рані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провідне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значення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патогенезі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гострої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токсемії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починає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набувати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токсемія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мікробного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походження</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xmlns="" val="5068779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4696" y="417341"/>
            <a:ext cx="8903368" cy="5539978"/>
          </a:xfrm>
          <a:prstGeom prst="rect">
            <a:avLst/>
          </a:prstGeom>
          <a:solidFill>
            <a:srgbClr val="FFFF00"/>
          </a:solidFill>
        </p:spPr>
        <p:txBody>
          <a:bodyPr wrap="square">
            <a:spAutoFit/>
          </a:bodyPr>
          <a:lstStyle/>
          <a:p>
            <a:pPr>
              <a:spcAft>
                <a:spcPts val="0"/>
              </a:spcAft>
            </a:pPr>
            <a:r>
              <a:rPr lang="ru-RU" sz="1600" dirty="0" err="1">
                <a:solidFill>
                  <a:srgbClr val="000000"/>
                </a:solidFill>
                <a:latin typeface="Times New Roman" panose="02020603050405020304" pitchFamily="18" charset="0"/>
                <a:ea typeface="Times New Roman" panose="02020603050405020304" pitchFamily="18" charset="0"/>
              </a:rPr>
              <a:t>Органопатологічні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зміни</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період</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опікової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токсемії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носять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універсальний</a:t>
            </a:r>
            <a:r>
              <a:rPr lang="ru-RU" sz="1600" dirty="0">
                <a:solidFill>
                  <a:srgbClr val="000000"/>
                </a:solidFill>
                <a:latin typeface="Times New Roman" panose="02020603050405020304" pitchFamily="18" charset="0"/>
                <a:ea typeface="Times New Roman" panose="02020603050405020304" pitchFamily="18" charset="0"/>
              </a:rPr>
              <a:t> характер. В </a:t>
            </a:r>
            <a:r>
              <a:rPr lang="ru-RU" sz="1600" dirty="0" err="1">
                <a:solidFill>
                  <a:srgbClr val="000000"/>
                </a:solidFill>
                <a:latin typeface="Times New Roman" panose="02020603050405020304" pitchFamily="18" charset="0"/>
                <a:ea typeface="Times New Roman" panose="02020603050405020304" pitchFamily="18" charset="0"/>
              </a:rPr>
              <a:t>паренхіматозних</a:t>
            </a:r>
            <a:r>
              <a:rPr lang="ru-RU" sz="1600" dirty="0">
                <a:solidFill>
                  <a:srgbClr val="000000"/>
                </a:solidFill>
                <a:latin typeface="Times New Roman" panose="02020603050405020304" pitchFamily="18" charset="0"/>
                <a:ea typeface="Times New Roman" panose="02020603050405020304" pitchFamily="18" charset="0"/>
              </a:rPr>
              <a:t> органах </a:t>
            </a:r>
            <a:r>
              <a:rPr lang="ru-RU" sz="1600" dirty="0" err="1">
                <a:solidFill>
                  <a:srgbClr val="000000"/>
                </a:solidFill>
                <a:latin typeface="Times New Roman" panose="02020603050405020304" pitchFamily="18" charset="0"/>
                <a:ea typeface="Times New Roman" panose="02020603050405020304" pitchFamily="18" charset="0"/>
              </a:rPr>
              <a:t>виявляються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багаточисельні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дистрофічні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зміни</a:t>
            </a:r>
            <a:r>
              <a:rPr lang="ru-RU" sz="1600" dirty="0">
                <a:solidFill>
                  <a:srgbClr val="000000"/>
                </a:solidFill>
                <a:latin typeface="Times New Roman" panose="02020603050405020304" pitchFamily="18" charset="0"/>
                <a:ea typeface="Times New Roman" panose="02020603050405020304" pitchFamily="18" charset="0"/>
              </a:rPr>
              <a:t> та </a:t>
            </a:r>
            <a:r>
              <a:rPr lang="ru-RU" sz="1600" dirty="0" err="1">
                <a:solidFill>
                  <a:srgbClr val="000000"/>
                </a:solidFill>
                <a:latin typeface="Times New Roman" panose="02020603050405020304" pitchFamily="18" charset="0"/>
                <a:ea typeface="Times New Roman" panose="02020603050405020304" pitchFamily="18" charset="0"/>
              </a:rPr>
              <a:t>інфекційні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процеси</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err="1">
                <a:solidFill>
                  <a:srgbClr val="000000"/>
                </a:solidFill>
                <a:latin typeface="Times New Roman" panose="02020603050405020304" pitchFamily="18" charset="0"/>
                <a:ea typeface="Times New Roman" panose="02020603050405020304" pitchFamily="18" charset="0"/>
              </a:rPr>
              <a:t>Зміни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серцево-судинної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системи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проявляються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розвитком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міокардіодистрофії</a:t>
            </a:r>
            <a:r>
              <a:rPr lang="ru-RU" sz="1600" dirty="0">
                <a:solidFill>
                  <a:srgbClr val="000000"/>
                </a:solidFill>
                <a:latin typeface="Times New Roman" panose="02020603050405020304" pitchFamily="18" charset="0"/>
                <a:ea typeface="Times New Roman" panose="02020603050405020304" pitchFamily="18" charset="0"/>
              </a:rPr>
              <a:t> - </a:t>
            </a:r>
            <a:r>
              <a:rPr lang="ru-RU" sz="1600" dirty="0" err="1">
                <a:solidFill>
                  <a:srgbClr val="000000"/>
                </a:solidFill>
                <a:latin typeface="Times New Roman" panose="02020603050405020304" pitchFamily="18" charset="0"/>
                <a:ea typeface="Times New Roman" panose="02020603050405020304" pitchFamily="18" charset="0"/>
              </a:rPr>
              <a:t>найбільш</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частої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патології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міокарду</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цьому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періоді</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smtClean="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Можливий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розвиток</a:t>
            </a:r>
            <a:r>
              <a:rPr lang="ru-RU" sz="1600" dirty="0">
                <a:solidFill>
                  <a:srgbClr val="000000"/>
                </a:solidFill>
                <a:latin typeface="Times New Roman" panose="02020603050405020304" pitchFamily="18" charset="0"/>
                <a:ea typeface="Times New Roman" panose="02020603050405020304" pitchFamily="18" charset="0"/>
              </a:rPr>
              <a:t> токсичного </a:t>
            </a:r>
            <a:r>
              <a:rPr lang="ru-RU" sz="1600" dirty="0" err="1">
                <a:solidFill>
                  <a:srgbClr val="000000"/>
                </a:solidFill>
                <a:latin typeface="Times New Roman" panose="02020603050405020304" pitchFamily="18" charset="0"/>
                <a:ea typeface="Times New Roman" panose="02020603050405020304" pitchFamily="18" charset="0"/>
              </a:rPr>
              <a:t>міокардиту</a:t>
            </a:r>
            <a:r>
              <a:rPr lang="ru-RU" sz="1600" dirty="0">
                <a:solidFill>
                  <a:srgbClr val="000000"/>
                </a:solidFill>
                <a:latin typeface="Times New Roman" panose="02020603050405020304" pitchFamily="18" charset="0"/>
                <a:ea typeface="Times New Roman" panose="02020603050405020304" pitchFamily="18" charset="0"/>
              </a:rPr>
              <a:t>. Не частим, але тяжким </a:t>
            </a:r>
            <a:r>
              <a:rPr lang="ru-RU" sz="1600" dirty="0" err="1">
                <a:solidFill>
                  <a:srgbClr val="000000"/>
                </a:solidFill>
                <a:latin typeface="Times New Roman" panose="02020603050405020304" pitchFamily="18" charset="0"/>
                <a:ea typeface="Times New Roman" panose="02020603050405020304" pitchFamily="18" charset="0"/>
              </a:rPr>
              <a:t>ускладненням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цього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періоду</a:t>
            </a:r>
            <a:r>
              <a:rPr lang="ru-RU" sz="1600" dirty="0">
                <a:solidFill>
                  <a:srgbClr val="000000"/>
                </a:solidFill>
                <a:latin typeface="Times New Roman" panose="02020603050405020304" pitchFamily="18" charset="0"/>
                <a:ea typeface="Times New Roman" panose="02020603050405020304" pitchFamily="18" charset="0"/>
              </a:rPr>
              <a:t> є </a:t>
            </a:r>
            <a:r>
              <a:rPr lang="ru-RU" sz="1600" dirty="0" err="1">
                <a:solidFill>
                  <a:srgbClr val="000000"/>
                </a:solidFill>
                <a:latin typeface="Times New Roman" panose="02020603050405020304" pitchFamily="18" charset="0"/>
                <a:ea typeface="Times New Roman" panose="02020603050405020304" pitchFamily="18" charset="0"/>
              </a:rPr>
              <a:t>інфаркт</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міокарду</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З боку </a:t>
            </a:r>
            <a:r>
              <a:rPr lang="ru-RU" sz="1600" dirty="0" err="1">
                <a:solidFill>
                  <a:srgbClr val="000000"/>
                </a:solidFill>
                <a:latin typeface="Times New Roman" panose="02020603050405020304" pitchFamily="18" charset="0"/>
                <a:ea typeface="Times New Roman" panose="02020603050405020304" pitchFamily="18" charset="0"/>
              </a:rPr>
              <a:t>органів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дихання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дуже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характерний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розвиток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пневмонії</a:t>
            </a:r>
            <a:r>
              <a:rPr lang="ru-RU" sz="1600" dirty="0">
                <a:solidFill>
                  <a:srgbClr val="000000"/>
                </a:solidFill>
                <a:latin typeface="Times New Roman" panose="02020603050405020304" pitchFamily="18" charset="0"/>
                <a:ea typeface="Times New Roman" panose="02020603050405020304" pitchFamily="18" charset="0"/>
              </a:rPr>
              <a:t> - одного з </a:t>
            </a:r>
            <a:r>
              <a:rPr lang="ru-RU" sz="1600" dirty="0" err="1">
                <a:solidFill>
                  <a:srgbClr val="000000"/>
                </a:solidFill>
                <a:latin typeface="Times New Roman" panose="02020603050405020304" pitchFamily="18" charset="0"/>
                <a:ea typeface="Times New Roman" panose="02020603050405020304" pitchFamily="18" charset="0"/>
              </a:rPr>
              <a:t>найбільш</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частих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захворювань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внутрішніх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органів</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потерпілих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Пневмонії</a:t>
            </a:r>
            <a:r>
              <a:rPr lang="ru-RU" sz="1600" dirty="0">
                <a:solidFill>
                  <a:srgbClr val="000000"/>
                </a:solidFill>
                <a:latin typeface="Times New Roman" panose="02020603050405020304" pitchFamily="18" charset="0"/>
                <a:ea typeface="Times New Roman" panose="02020603050405020304" pitchFamily="18" charset="0"/>
              </a:rPr>
              <a:t> в 2 </a:t>
            </a:r>
            <a:r>
              <a:rPr lang="ru-RU" sz="1600" dirty="0" err="1">
                <a:solidFill>
                  <a:srgbClr val="000000"/>
                </a:solidFill>
                <a:latin typeface="Times New Roman" panose="02020603050405020304" pitchFamily="18" charset="0"/>
                <a:ea typeface="Times New Roman" panose="02020603050405020304" pitchFamily="18" charset="0"/>
              </a:rPr>
              <a:t>періоді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опікової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хвороби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мають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бронхогенне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rPr>
              <a:t>походження</a:t>
            </a:r>
            <a:r>
              <a:rPr lang="ru-RU" sz="1600" dirty="0" smtClean="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Бронхопневмонії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частіше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великоосередкові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зливні</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також</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дольові</a:t>
            </a:r>
            <a:r>
              <a:rPr lang="ru-RU" sz="1600" dirty="0">
                <a:solidFill>
                  <a:srgbClr val="000000"/>
                </a:solidFill>
                <a:latin typeface="Times New Roman" panose="02020603050405020304" pitchFamily="18" charset="0"/>
                <a:ea typeface="Times New Roman" panose="02020603050405020304" pitchFamily="18" charset="0"/>
              </a:rPr>
              <a:t>. </a:t>
            </a:r>
            <a:br>
              <a:rPr lang="ru-RU" sz="1600" dirty="0">
                <a:solidFill>
                  <a:srgbClr val="000000"/>
                </a:solidFill>
                <a:latin typeface="Times New Roman" panose="02020603050405020304" pitchFamily="18" charset="0"/>
                <a:ea typeface="Times New Roman" panose="02020603050405020304" pitchFamily="18" charset="0"/>
              </a:rPr>
            </a:br>
            <a:r>
              <a:rPr lang="ru-RU" sz="1600" dirty="0" err="1">
                <a:solidFill>
                  <a:srgbClr val="000000"/>
                </a:solidFill>
                <a:latin typeface="Times New Roman" panose="02020603050405020304" pitchFamily="18" charset="0"/>
                <a:ea typeface="Times New Roman" panose="02020603050405020304" pitchFamily="18" charset="0"/>
              </a:rPr>
              <a:t>Крім</a:t>
            </a:r>
            <a:r>
              <a:rPr lang="ru-RU" sz="1600" dirty="0">
                <a:solidFill>
                  <a:srgbClr val="000000"/>
                </a:solidFill>
                <a:latin typeface="Times New Roman" panose="02020603050405020304" pitchFamily="18" charset="0"/>
                <a:ea typeface="Times New Roman" panose="02020603050405020304" pitchFamily="18" charset="0"/>
              </a:rPr>
              <a:t> того, </a:t>
            </a:r>
            <a:r>
              <a:rPr lang="ru-RU" sz="1600" dirty="0" err="1">
                <a:solidFill>
                  <a:srgbClr val="000000"/>
                </a:solidFill>
                <a:latin typeface="Times New Roman" panose="02020603050405020304" pitchFamily="18" charset="0"/>
                <a:ea typeface="Times New Roman" panose="02020603050405020304" pitchFamily="18" charset="0"/>
              </a:rPr>
              <a:t>такі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симптоми</a:t>
            </a:r>
            <a:r>
              <a:rPr lang="ru-RU" sz="1600" dirty="0">
                <a:solidFill>
                  <a:srgbClr val="000000"/>
                </a:solidFill>
                <a:latin typeface="Times New Roman" panose="02020603050405020304" pitchFamily="18" charset="0"/>
                <a:ea typeface="Times New Roman" panose="02020603050405020304" pitchFamily="18" charset="0"/>
              </a:rPr>
              <a:t>, як лихоманка, </a:t>
            </a:r>
            <a:r>
              <a:rPr lang="ru-RU" sz="1600" dirty="0" err="1">
                <a:solidFill>
                  <a:srgbClr val="000000"/>
                </a:solidFill>
                <a:latin typeface="Times New Roman" panose="02020603050405020304" pitchFamily="18" charset="0"/>
                <a:ea typeface="Times New Roman" panose="02020603050405020304" pitchFamily="18" charset="0"/>
              </a:rPr>
              <a:t>нейтрофільний</a:t>
            </a:r>
            <a:r>
              <a:rPr lang="ru-RU" sz="1600" dirty="0">
                <a:solidFill>
                  <a:srgbClr val="000000"/>
                </a:solidFill>
                <a:latin typeface="Times New Roman" panose="02020603050405020304" pitchFamily="18" charset="0"/>
                <a:ea typeface="Times New Roman" panose="02020603050405020304" pitchFamily="18" charset="0"/>
              </a:rPr>
              <a:t> лейкоцитоз </a:t>
            </a:r>
            <a:r>
              <a:rPr lang="ru-RU" sz="1600" dirty="0" err="1">
                <a:solidFill>
                  <a:srgbClr val="000000"/>
                </a:solidFill>
                <a:latin typeface="Times New Roman" panose="02020603050405020304" pitchFamily="18" charset="0"/>
                <a:ea typeface="Times New Roman" panose="02020603050405020304" pitchFamily="18" charset="0"/>
              </a:rPr>
              <a:t>із</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зсувом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вліво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збільшення</a:t>
            </a:r>
            <a:r>
              <a:rPr lang="ru-RU" sz="1600" dirty="0">
                <a:solidFill>
                  <a:srgbClr val="000000"/>
                </a:solidFill>
                <a:latin typeface="Times New Roman" panose="02020603050405020304" pitchFamily="18" charset="0"/>
                <a:ea typeface="Times New Roman" panose="02020603050405020304" pitchFamily="18" charset="0"/>
              </a:rPr>
              <a:t> ШОЕ, є </a:t>
            </a:r>
            <a:r>
              <a:rPr lang="ru-RU" sz="1600" dirty="0" err="1">
                <a:solidFill>
                  <a:srgbClr val="000000"/>
                </a:solidFill>
                <a:latin typeface="Times New Roman" panose="02020603050405020304" pitchFamily="18" charset="0"/>
                <a:ea typeface="Times New Roman" panose="02020603050405020304" pitchFamily="18" charset="0"/>
              </a:rPr>
              <a:t>характерними</a:t>
            </a:r>
            <a:r>
              <a:rPr lang="ru-RU" sz="1600" dirty="0">
                <a:solidFill>
                  <a:srgbClr val="000000"/>
                </a:solidFill>
                <a:latin typeface="Times New Roman" panose="02020603050405020304" pitchFamily="18" charset="0"/>
                <a:ea typeface="Times New Roman" panose="02020603050405020304" pitchFamily="18" charset="0"/>
              </a:rPr>
              <a:t> для </a:t>
            </a:r>
            <a:r>
              <a:rPr lang="ru-RU" sz="1600" dirty="0" err="1">
                <a:solidFill>
                  <a:srgbClr val="000000"/>
                </a:solidFill>
                <a:latin typeface="Times New Roman" panose="02020603050405020304" pitchFamily="18" charset="0"/>
                <a:ea typeface="Times New Roman" panose="02020603050405020304" pitchFamily="18" charset="0"/>
              </a:rPr>
              <a:t>хворих</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опікову</a:t>
            </a:r>
            <a:r>
              <a:rPr lang="ru-RU" sz="1600" dirty="0">
                <a:solidFill>
                  <a:srgbClr val="000000"/>
                </a:solidFill>
                <a:latin typeface="Times New Roman" panose="02020603050405020304" pitchFamily="18" charset="0"/>
                <a:ea typeface="Times New Roman" panose="02020603050405020304" pitchFamily="18" charset="0"/>
              </a:rPr>
              <a:t> хворобу і без </a:t>
            </a:r>
            <a:r>
              <a:rPr lang="ru-RU" sz="1600" dirty="0" err="1">
                <a:solidFill>
                  <a:srgbClr val="000000"/>
                </a:solidFill>
                <a:latin typeface="Times New Roman" panose="02020603050405020304" pitchFamily="18" charset="0"/>
                <a:ea typeface="Times New Roman" panose="02020603050405020304" pitchFamily="18" charset="0"/>
              </a:rPr>
              <a:t>розвитку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пневмонії</a:t>
            </a:r>
            <a:r>
              <a:rPr lang="ru-RU" sz="1600" dirty="0">
                <a:solidFill>
                  <a:srgbClr val="000000"/>
                </a:solidFill>
                <a:latin typeface="Times New Roman" panose="02020603050405020304" pitchFamily="18" charset="0"/>
                <a:ea typeface="Times New Roman" panose="02020603050405020304" pitchFamily="18" charset="0"/>
              </a:rPr>
              <a:t>. В таких </a:t>
            </a:r>
            <a:r>
              <a:rPr lang="ru-RU" sz="1600" dirty="0" err="1">
                <a:solidFill>
                  <a:srgbClr val="000000"/>
                </a:solidFill>
                <a:latin typeface="Times New Roman" panose="02020603050405020304" pitchFamily="18" charset="0"/>
                <a:ea typeface="Times New Roman" panose="02020603050405020304" pitchFamily="18" charset="0"/>
              </a:rPr>
              <a:t>випадках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вирішальне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значення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надається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рентгенологічному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обстеженню</a:t>
            </a:r>
            <a:r>
              <a:rPr lang="ru-RU" sz="1600" dirty="0">
                <a:solidFill>
                  <a:srgbClr val="000000"/>
                </a:solidFill>
                <a:latin typeface="Times New Roman" panose="02020603050405020304" pitchFamily="18" charset="0"/>
                <a:ea typeface="Times New Roman" panose="02020603050405020304" pitchFamily="18" charset="0"/>
              </a:rPr>
              <a:t>, яке </a:t>
            </a:r>
            <a:r>
              <a:rPr lang="ru-RU" sz="1600" dirty="0" err="1">
                <a:solidFill>
                  <a:srgbClr val="000000"/>
                </a:solidFill>
                <a:latin typeface="Times New Roman" panose="02020603050405020304" pitchFamily="18" charset="0"/>
                <a:ea typeface="Times New Roman" panose="02020603050405020304" pitchFamily="18" charset="0"/>
              </a:rPr>
              <a:t>дозволяє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підтвердити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або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відхилити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дане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захворювання</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З боку </a:t>
            </a:r>
            <a:r>
              <a:rPr lang="ru-RU" sz="1600" dirty="0" err="1">
                <a:solidFill>
                  <a:srgbClr val="000000"/>
                </a:solidFill>
                <a:latin typeface="Times New Roman" panose="02020603050405020304" pitchFamily="18" charset="0"/>
                <a:ea typeface="Times New Roman" panose="02020603050405020304" pitchFamily="18" charset="0"/>
              </a:rPr>
              <a:t>нирок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спостерігатися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погіршення</a:t>
            </a:r>
            <a:r>
              <a:rPr lang="ru-RU" sz="1600" dirty="0">
                <a:solidFill>
                  <a:srgbClr val="000000"/>
                </a:solidFill>
                <a:latin typeface="Times New Roman" panose="02020603050405020304" pitchFamily="18" charset="0"/>
                <a:ea typeface="Times New Roman" panose="02020603050405020304" pitchFamily="18" charset="0"/>
              </a:rPr>
              <a:t> ГНН, яка </a:t>
            </a:r>
            <a:r>
              <a:rPr lang="ru-RU" sz="1600" dirty="0" err="1">
                <a:solidFill>
                  <a:srgbClr val="000000"/>
                </a:solidFill>
                <a:latin typeface="Times New Roman" panose="02020603050405020304" pitchFamily="18" charset="0"/>
                <a:ea typeface="Times New Roman" panose="02020603050405020304" pitchFamily="18" charset="0"/>
              </a:rPr>
              <a:t>виникла</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періоді</a:t>
            </a:r>
            <a:r>
              <a:rPr lang="ru-RU" sz="1600" dirty="0">
                <a:solidFill>
                  <a:srgbClr val="000000"/>
                </a:solidFill>
                <a:latin typeface="Times New Roman" panose="02020603050405020304" pitchFamily="18" charset="0"/>
                <a:ea typeface="Times New Roman" panose="02020603050405020304" pitchFamily="18" charset="0"/>
              </a:rPr>
              <a:t> шоку.</a:t>
            </a:r>
            <a:endParaRPr lang="uk-UA" sz="1600" dirty="0">
              <a:latin typeface="Times New Roman" panose="02020603050405020304" pitchFamily="18" charset="0"/>
              <a:ea typeface="Times New Roman" panose="02020603050405020304" pitchFamily="18" charset="0"/>
            </a:endParaRPr>
          </a:p>
          <a:p>
            <a:r>
              <a:rPr lang="ru-RU" sz="1600" dirty="0" err="1">
                <a:solidFill>
                  <a:srgbClr val="000000"/>
                </a:solidFill>
                <a:latin typeface="Times New Roman" panose="02020603050405020304" pitchFamily="18" charset="0"/>
                <a:ea typeface="Times New Roman" panose="02020603050405020304" pitchFamily="18" charset="0"/>
              </a:rPr>
              <a:t>Зміни</a:t>
            </a:r>
            <a:r>
              <a:rPr lang="ru-RU" sz="1600" dirty="0">
                <a:solidFill>
                  <a:srgbClr val="000000"/>
                </a:solidFill>
                <a:latin typeface="Times New Roman" panose="02020603050405020304" pitchFamily="18" charset="0"/>
                <a:ea typeface="Times New Roman" panose="02020603050405020304" pitchFamily="18" charset="0"/>
              </a:rPr>
              <a:t> з боку </a:t>
            </a:r>
            <a:r>
              <a:rPr lang="ru-RU" sz="1600" dirty="0" err="1">
                <a:solidFill>
                  <a:srgbClr val="000000"/>
                </a:solidFill>
                <a:latin typeface="Times New Roman" panose="02020603050405020304" pitchFamily="18" charset="0"/>
                <a:ea typeface="Times New Roman" panose="02020603050405020304" pitchFamily="18" charset="0"/>
              </a:rPr>
              <a:t>печінки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характеризуються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вираженими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дистрофічними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змінами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тісно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пов’язаними</a:t>
            </a:r>
            <a:r>
              <a:rPr lang="ru-RU" sz="1600" dirty="0">
                <a:solidFill>
                  <a:srgbClr val="000000"/>
                </a:solidFill>
                <a:latin typeface="Times New Roman" panose="02020603050405020304" pitchFamily="18" charset="0"/>
                <a:ea typeface="Times New Roman" panose="02020603050405020304" pitchFamily="18" charset="0"/>
              </a:rPr>
              <a:t> з </a:t>
            </a:r>
            <a:r>
              <a:rPr lang="ru-RU" sz="1600" dirty="0" err="1">
                <a:solidFill>
                  <a:srgbClr val="000000"/>
                </a:solidFill>
                <a:latin typeface="Times New Roman" panose="02020603050405020304" pitchFamily="18" charset="0"/>
                <a:ea typeface="Times New Roman" panose="02020603050405020304" pitchFamily="18" charset="0"/>
              </a:rPr>
              <a:t>порушеннями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вуглеводного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обміну</a:t>
            </a:r>
            <a:r>
              <a:rPr lang="ru-RU" sz="1600" dirty="0">
                <a:solidFill>
                  <a:srgbClr val="000000"/>
                </a:solidFill>
                <a:latin typeface="Times New Roman" panose="02020603050405020304" pitchFamily="18" charset="0"/>
                <a:ea typeface="Times New Roman" panose="02020603050405020304" pitchFamily="18" charset="0"/>
              </a:rPr>
              <a:t>. При тяжких </a:t>
            </a:r>
            <a:r>
              <a:rPr lang="ru-RU" sz="1600" dirty="0" err="1">
                <a:solidFill>
                  <a:srgbClr val="000000"/>
                </a:solidFill>
                <a:latin typeface="Times New Roman" panose="02020603050405020304" pitchFamily="18" charset="0"/>
                <a:ea typeface="Times New Roman" panose="02020603050405020304" pitchFamily="18" charset="0"/>
              </a:rPr>
              <a:t>опіках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можливий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розвиток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раннього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гострого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паренхіматозного</a:t>
            </a:r>
            <a:r>
              <a:rPr lang="ru-RU" sz="1600" dirty="0">
                <a:solidFill>
                  <a:srgbClr val="000000"/>
                </a:solidFill>
                <a:latin typeface="Times New Roman" panose="02020603050405020304" pitchFamily="18" charset="0"/>
                <a:ea typeface="Times New Roman" panose="02020603050405020304" pitchFamily="18" charset="0"/>
              </a:rPr>
              <a:t> токсичного гепатиту (в </a:t>
            </a:r>
            <a:r>
              <a:rPr lang="ru-RU" sz="1600" dirty="0" err="1">
                <a:solidFill>
                  <a:srgbClr val="000000"/>
                </a:solidFill>
                <a:latin typeface="Times New Roman" panose="02020603050405020304" pitchFamily="18" charset="0"/>
                <a:ea typeface="Times New Roman" panose="02020603050405020304" pitchFamily="18" charset="0"/>
              </a:rPr>
              <a:t>перші</a:t>
            </a:r>
            <a:r>
              <a:rPr lang="ru-RU" sz="1600" dirty="0">
                <a:solidFill>
                  <a:srgbClr val="000000"/>
                </a:solidFill>
                <a:latin typeface="Times New Roman" panose="02020603050405020304" pitchFamily="18" charset="0"/>
                <a:ea typeface="Times New Roman" panose="02020603050405020304" pitchFamily="18" charset="0"/>
              </a:rPr>
              <a:t> 20 </a:t>
            </a:r>
            <a:r>
              <a:rPr lang="ru-RU" sz="1600" dirty="0" err="1">
                <a:solidFill>
                  <a:srgbClr val="000000"/>
                </a:solidFill>
                <a:latin typeface="Times New Roman" panose="02020603050405020304" pitchFamily="18" charset="0"/>
                <a:ea typeface="Times New Roman" panose="02020603050405020304" pitchFamily="18" charset="0"/>
              </a:rPr>
              <a:t>діб</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rPr>
              <a:t>захворювання</a:t>
            </a:r>
            <a:r>
              <a:rPr lang="ru-RU" sz="1600" dirty="0" smtClean="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Прогностично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вкрай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несприятливим</a:t>
            </a:r>
            <a:r>
              <a:rPr lang="ru-RU" sz="1600" dirty="0">
                <a:solidFill>
                  <a:srgbClr val="000000"/>
                </a:solidFill>
                <a:latin typeface="Times New Roman" panose="02020603050405020304" pitchFamily="18" charset="0"/>
                <a:ea typeface="Times New Roman" panose="02020603050405020304" pitchFamily="18" charset="0"/>
              </a:rPr>
              <a:t> є </a:t>
            </a:r>
            <a:r>
              <a:rPr lang="ru-RU" sz="1600" dirty="0" err="1">
                <a:solidFill>
                  <a:srgbClr val="000000"/>
                </a:solidFill>
                <a:latin typeface="Times New Roman" panose="02020603050405020304" pitchFamily="18" charset="0"/>
                <a:ea typeface="Times New Roman" panose="02020603050405020304" pitchFamily="18" charset="0"/>
              </a:rPr>
              <a:t>розвиток</a:t>
            </a:r>
            <a:r>
              <a:rPr lang="ru-RU" sz="1600" dirty="0">
                <a:solidFill>
                  <a:srgbClr val="000000"/>
                </a:solidFill>
                <a:latin typeface="Times New Roman" panose="02020603050405020304" pitchFamily="18" charset="0"/>
                <a:ea typeface="Times New Roman" panose="02020603050405020304" pitchFamily="18" charset="0"/>
              </a:rPr>
              <a:t> гепаторенального синдрому (</a:t>
            </a:r>
            <a:r>
              <a:rPr lang="ru-RU" sz="1600" dirty="0" err="1">
                <a:solidFill>
                  <a:srgbClr val="000000"/>
                </a:solidFill>
                <a:latin typeface="Times New Roman" panose="02020603050405020304" pitchFamily="18" charset="0"/>
                <a:ea typeface="Times New Roman" panose="02020603050405020304" pitchFamily="18" charset="0"/>
              </a:rPr>
              <a:t>печінково-ниркової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недостатності</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err="1">
                <a:solidFill>
                  <a:srgbClr val="000000"/>
                </a:solidFill>
                <a:latin typeface="Times New Roman" panose="02020603050405020304" pitchFamily="18" charset="0"/>
                <a:ea typeface="Times New Roman" panose="02020603050405020304" pitchFamily="18" charset="0"/>
              </a:rPr>
              <a:t>Анемія</a:t>
            </a: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хворих</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опікову</a:t>
            </a:r>
            <a:r>
              <a:rPr lang="ru-RU" sz="1600" dirty="0">
                <a:solidFill>
                  <a:srgbClr val="000000"/>
                </a:solidFill>
                <a:latin typeface="Times New Roman" panose="02020603050405020304" pitchFamily="18" charset="0"/>
                <a:ea typeface="Times New Roman" panose="02020603050405020304" pitchFamily="18" charset="0"/>
              </a:rPr>
              <a:t> хворобу </a:t>
            </a:r>
            <a:r>
              <a:rPr lang="ru-RU" sz="1600" dirty="0" err="1">
                <a:solidFill>
                  <a:srgbClr val="000000"/>
                </a:solidFill>
                <a:latin typeface="Times New Roman" panose="02020603050405020304" pitchFamily="18" charset="0"/>
                <a:ea typeface="Times New Roman" panose="02020603050405020304" pitchFamily="18" charset="0"/>
              </a:rPr>
              <a:t>відрізняється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всіх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інших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видів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анемій</a:t>
            </a:r>
            <a:r>
              <a:rPr lang="ru-RU" sz="1600" dirty="0">
                <a:solidFill>
                  <a:srgbClr val="000000"/>
                </a:solidFill>
                <a:latin typeface="Times New Roman" panose="02020603050405020304" pitchFamily="18" charset="0"/>
                <a:ea typeface="Times New Roman" panose="02020603050405020304" pitchFamily="18" charset="0"/>
              </a:rPr>
              <a:t> і тому носить </a:t>
            </a:r>
            <a:r>
              <a:rPr lang="ru-RU" sz="1600" dirty="0" err="1">
                <a:solidFill>
                  <a:srgbClr val="000000"/>
                </a:solidFill>
                <a:latin typeface="Times New Roman" panose="02020603050405020304" pitchFamily="18" charset="0"/>
                <a:ea typeface="Times New Roman" panose="02020603050405020304" pitchFamily="18" charset="0"/>
              </a:rPr>
              <a:t>назву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опікової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анемії</a:t>
            </a:r>
            <a:r>
              <a:rPr lang="ru-RU" sz="1600" dirty="0">
                <a:solidFill>
                  <a:srgbClr val="000000"/>
                </a:solidFill>
                <a:latin typeface="Times New Roman" panose="02020603050405020304" pitchFamily="18" charset="0"/>
                <a:ea typeface="Times New Roman" panose="02020603050405020304" pitchFamily="18" charset="0"/>
              </a:rPr>
              <a:t>. Вона </a:t>
            </a:r>
            <a:r>
              <a:rPr lang="ru-RU" sz="1600" dirty="0" err="1">
                <a:solidFill>
                  <a:srgbClr val="000000"/>
                </a:solidFill>
                <a:latin typeface="Times New Roman" panose="02020603050405020304" pitchFamily="18" charset="0"/>
                <a:ea typeface="Times New Roman" panose="02020603050405020304" pitchFamily="18" charset="0"/>
              </a:rPr>
              <a:t>закономірно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ускладнює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перебіг</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захворювання</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розглядається</a:t>
            </a:r>
            <a:r>
              <a:rPr lang="ru-RU" sz="1600" dirty="0">
                <a:solidFill>
                  <a:srgbClr val="000000"/>
                </a:solidFill>
                <a:latin typeface="Times New Roman" panose="02020603050405020304" pitchFamily="18" charset="0"/>
                <a:ea typeface="Times New Roman" panose="02020603050405020304" pitchFamily="18" charset="0"/>
              </a:rPr>
              <a:t> не як </a:t>
            </a:r>
            <a:r>
              <a:rPr lang="ru-RU" sz="1600" dirty="0" err="1">
                <a:solidFill>
                  <a:srgbClr val="000000"/>
                </a:solidFill>
                <a:latin typeface="Times New Roman" panose="02020603050405020304" pitchFamily="18" charset="0"/>
                <a:ea typeface="Times New Roman" panose="02020603050405020304" pitchFamily="18" charset="0"/>
              </a:rPr>
              <a:t>ускладнення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опікової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хвороби</a:t>
            </a:r>
            <a:r>
              <a:rPr lang="ru-RU" sz="1600" dirty="0">
                <a:solidFill>
                  <a:srgbClr val="000000"/>
                </a:solidFill>
                <a:latin typeface="Times New Roman" panose="02020603050405020304" pitchFamily="18" charset="0"/>
                <a:ea typeface="Times New Roman" panose="02020603050405020304" pitchFamily="18" charset="0"/>
              </a:rPr>
              <a:t>, а як один з </a:t>
            </a:r>
            <a:r>
              <a:rPr lang="ru-RU" sz="1600" dirty="0" err="1">
                <a:solidFill>
                  <a:srgbClr val="000000"/>
                </a:solidFill>
                <a:latin typeface="Times New Roman" panose="02020603050405020304" pitchFamily="18" charset="0"/>
                <a:ea typeface="Times New Roman" panose="02020603050405020304" pitchFamily="18" charset="0"/>
              </a:rPr>
              <a:t>провідних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її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синдромів</a:t>
            </a:r>
            <a:r>
              <a:rPr lang="ru-RU" sz="1600" dirty="0">
                <a:solidFill>
                  <a:srgbClr val="000000"/>
                </a:solidFill>
                <a:latin typeface="Times New Roman" panose="02020603050405020304" pitchFamily="18" charset="0"/>
                <a:ea typeface="Times New Roman" panose="02020603050405020304" pitchFamily="18" charset="0"/>
              </a:rPr>
              <a:t>.</a:t>
            </a:r>
            <a:r>
              <a:rPr lang="ru-RU" dirty="0">
                <a:solidFill>
                  <a:srgbClr val="000000"/>
                </a:solidFill>
                <a:latin typeface="Times New Roman" panose="02020603050405020304" pitchFamily="18" charset="0"/>
                <a:ea typeface="Times New Roman" panose="02020603050405020304" pitchFamily="18" charset="0"/>
              </a:rPr>
              <a:t/>
            </a:r>
            <a:br>
              <a:rPr lang="ru-RU"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xmlns="" val="12542148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8771" y="614418"/>
            <a:ext cx="8807116" cy="5909310"/>
          </a:xfrm>
          <a:prstGeom prst="rect">
            <a:avLst/>
          </a:prstGeom>
          <a:solidFill>
            <a:srgbClr val="FFFF00"/>
          </a:solidFill>
        </p:spPr>
        <p:txBody>
          <a:bodyPr wrap="square">
            <a:spAutoFit/>
          </a:bodyPr>
          <a:lstStyle/>
          <a:p>
            <a:r>
              <a:rPr lang="ru-RU" b="1" i="1" dirty="0" err="1">
                <a:solidFill>
                  <a:srgbClr val="000000"/>
                </a:solidFill>
                <a:latin typeface="Times New Roman" panose="02020603050405020304" pitchFamily="18" charset="0"/>
                <a:ea typeface="Times New Roman" panose="02020603050405020304" pitchFamily="18" charset="0"/>
              </a:rPr>
              <a:t>Опікова</a:t>
            </a:r>
            <a:r>
              <a:rPr lang="ru-RU" b="1" i="1"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000000"/>
                </a:solidFill>
                <a:latin typeface="Times New Roman" panose="02020603050405020304" pitchFamily="18" charset="0"/>
                <a:ea typeface="Times New Roman" panose="02020603050405020304" pitchFamily="18" charset="0"/>
              </a:rPr>
              <a:t>септикотоксемія</a:t>
            </a:r>
            <a:r>
              <a:rPr lang="ru-RU" b="1" dirty="0">
                <a:solidFill>
                  <a:srgbClr val="000000"/>
                </a:solidFill>
                <a:latin typeface="Times New Roman" panose="02020603050405020304" pitchFamily="18" charset="0"/>
                <a:ea typeface="Times New Roman" panose="02020603050405020304" pitchFamily="18" charset="0"/>
              </a:rPr>
              <a:t>.</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Цей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період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захворювання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найбільш</a:t>
            </a:r>
            <a:r>
              <a:rPr lang="ru-RU" dirty="0">
                <a:solidFill>
                  <a:srgbClr val="000000"/>
                </a:solidFill>
                <a:latin typeface="Times New Roman" panose="02020603050405020304" pitchFamily="18" charset="0"/>
                <a:ea typeface="Times New Roman" panose="02020603050405020304" pitchFamily="18" charset="0"/>
              </a:rPr>
              <a:t> часто </a:t>
            </a:r>
            <a:r>
              <a:rPr lang="ru-RU" dirty="0" err="1">
                <a:solidFill>
                  <a:srgbClr val="000000"/>
                </a:solidFill>
                <a:latin typeface="Times New Roman" panose="02020603050405020304" pitchFamily="18" charset="0"/>
                <a:ea typeface="Times New Roman" panose="02020603050405020304" pitchFamily="18" charset="0"/>
              </a:rPr>
              <a:t>спостерігається</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хворих</a:t>
            </a:r>
            <a:r>
              <a:rPr lang="ru-RU" dirty="0">
                <a:solidFill>
                  <a:srgbClr val="000000"/>
                </a:solidFill>
                <a:latin typeface="Times New Roman" panose="02020603050405020304" pitchFamily="18" charset="0"/>
                <a:ea typeface="Times New Roman" panose="02020603050405020304" pitchFamily="18" charset="0"/>
              </a:rPr>
              <a:t> з великими </a:t>
            </a:r>
            <a:r>
              <a:rPr lang="ru-RU" dirty="0" err="1">
                <a:solidFill>
                  <a:srgbClr val="000000"/>
                </a:solidFill>
                <a:latin typeface="Times New Roman" panose="02020603050405020304" pitchFamily="18" charset="0"/>
                <a:ea typeface="Times New Roman" panose="02020603050405020304" pitchFamily="18" charset="0"/>
              </a:rPr>
              <a:t>глибокими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перевищують</a:t>
            </a:r>
            <a:r>
              <a:rPr lang="ru-RU" dirty="0">
                <a:solidFill>
                  <a:srgbClr val="000000"/>
                </a:solidFill>
                <a:latin typeface="Times New Roman" panose="02020603050405020304" pitchFamily="18" charset="0"/>
                <a:ea typeface="Times New Roman" panose="02020603050405020304" pitchFamily="18" charset="0"/>
              </a:rPr>
              <a:t> 20% </a:t>
            </a:r>
            <a:r>
              <a:rPr lang="ru-RU" dirty="0" err="1">
                <a:solidFill>
                  <a:srgbClr val="000000"/>
                </a:solidFill>
                <a:latin typeface="Times New Roman" panose="02020603050405020304" pitchFamily="18" charset="0"/>
                <a:ea typeface="Times New Roman" panose="02020603050405020304" pitchFamily="18" charset="0"/>
              </a:rPr>
              <a:t>поверхні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тіла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септикотоксемія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пов’язана</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нагноєнням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опікової</a:t>
            </a:r>
            <a:r>
              <a:rPr lang="ru-RU" dirty="0">
                <a:solidFill>
                  <a:srgbClr val="000000"/>
                </a:solidFill>
                <a:latin typeface="Times New Roman" panose="02020603050405020304" pitchFamily="18" charset="0"/>
                <a:ea typeface="Times New Roman" panose="02020603050405020304" pitchFamily="18" charset="0"/>
              </a:rPr>
              <a:t> рани. </a:t>
            </a:r>
            <a:r>
              <a:rPr lang="ru-RU" dirty="0" err="1">
                <a:solidFill>
                  <a:srgbClr val="000000"/>
                </a:solidFill>
                <a:latin typeface="Times New Roman" panose="02020603050405020304" pitchFamily="18" charset="0"/>
                <a:ea typeface="Times New Roman" panose="02020603050405020304" pitchFamily="18" charset="0"/>
              </a:rPr>
              <a:t>Клінічно</a:t>
            </a:r>
            <a:r>
              <a:rPr lang="ru-RU" dirty="0">
                <a:solidFill>
                  <a:srgbClr val="000000"/>
                </a:solidFill>
                <a:latin typeface="Times New Roman" panose="02020603050405020304" pitchFamily="18" charset="0"/>
                <a:ea typeface="Times New Roman" panose="02020603050405020304" pitchFamily="18" charset="0"/>
              </a:rPr>
              <a:t> вона </a:t>
            </a:r>
            <a:r>
              <a:rPr lang="ru-RU" dirty="0" err="1">
                <a:solidFill>
                  <a:srgbClr val="000000"/>
                </a:solidFill>
                <a:latin typeface="Times New Roman" panose="02020603050405020304" pitchFamily="18" charset="0"/>
                <a:ea typeface="Times New Roman" panose="02020603050405020304" pitchFamily="18" charset="0"/>
              </a:rPr>
              <a:t>проявляється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4-ої до 10-ої </a:t>
            </a:r>
            <a:r>
              <a:rPr lang="ru-RU" dirty="0" err="1">
                <a:solidFill>
                  <a:srgbClr val="000000"/>
                </a:solidFill>
                <a:latin typeface="Times New Roman" panose="02020603050405020304" pitchFamily="18" charset="0"/>
                <a:ea typeface="Times New Roman" panose="02020603050405020304" pitchFamily="18" charset="0"/>
              </a:rPr>
              <a:t>доби</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Цей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термін</a:t>
            </a:r>
            <a:r>
              <a:rPr lang="ru-RU" dirty="0">
                <a:solidFill>
                  <a:srgbClr val="000000"/>
                </a:solidFill>
                <a:latin typeface="Times New Roman" panose="02020603050405020304" pitchFamily="18" charset="0"/>
                <a:ea typeface="Times New Roman" panose="02020603050405020304" pitchFamily="18" charset="0"/>
              </a:rPr>
              <a:t> і є початком 3 </a:t>
            </a:r>
            <a:r>
              <a:rPr lang="ru-RU" dirty="0" err="1">
                <a:solidFill>
                  <a:srgbClr val="000000"/>
                </a:solidFill>
                <a:latin typeface="Times New Roman" panose="02020603050405020304" pitchFamily="18" charset="0"/>
                <a:ea typeface="Times New Roman" panose="02020603050405020304" pitchFamily="18" charset="0"/>
              </a:rPr>
              <a:t>періоду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хвороби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Клінічна</a:t>
            </a:r>
            <a:r>
              <a:rPr lang="ru-RU" dirty="0">
                <a:solidFill>
                  <a:srgbClr val="000000"/>
                </a:solidFill>
                <a:latin typeface="Times New Roman" panose="02020603050405020304" pitchFamily="18" charset="0"/>
                <a:ea typeface="Times New Roman" panose="02020603050405020304" pitchFamily="18" charset="0"/>
              </a:rPr>
              <a:t> картина </a:t>
            </a:r>
            <a:r>
              <a:rPr lang="ru-RU" dirty="0" err="1">
                <a:solidFill>
                  <a:srgbClr val="000000"/>
                </a:solidFill>
                <a:latin typeface="Times New Roman" panose="02020603050405020304" pitchFamily="18" charset="0"/>
                <a:ea typeface="Times New Roman" panose="02020603050405020304" pitchFamily="18" charset="0"/>
              </a:rPr>
              <a:t>періоду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септикотоксемії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характеризується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послідовним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розвитком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трьох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синдромів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гнійно-резорбтивної</a:t>
            </a:r>
            <a:r>
              <a:rPr lang="ru-RU" dirty="0">
                <a:solidFill>
                  <a:srgbClr val="000000"/>
                </a:solidFill>
                <a:latin typeface="Times New Roman" panose="02020603050405020304" pitchFamily="18" charset="0"/>
                <a:ea typeface="Times New Roman" panose="02020603050405020304" pitchFamily="18" charset="0"/>
              </a:rPr>
              <a:t> лихоманки, </a:t>
            </a:r>
            <a:r>
              <a:rPr lang="ru-RU" dirty="0" err="1">
                <a:solidFill>
                  <a:srgbClr val="000000"/>
                </a:solidFill>
                <a:latin typeface="Times New Roman" panose="02020603050405020304" pitchFamily="18" charset="0"/>
                <a:ea typeface="Times New Roman" panose="02020603050405020304" pitchFamily="18" charset="0"/>
              </a:rPr>
              <a:t>опікового</a:t>
            </a:r>
            <a:r>
              <a:rPr lang="ru-RU" dirty="0">
                <a:solidFill>
                  <a:srgbClr val="000000"/>
                </a:solidFill>
                <a:latin typeface="Times New Roman" panose="02020603050405020304" pitchFamily="18" charset="0"/>
                <a:ea typeface="Times New Roman" panose="02020603050405020304" pitchFamily="18" charset="0"/>
              </a:rPr>
              <a:t> сепсису та </a:t>
            </a:r>
            <a:r>
              <a:rPr lang="ru-RU" dirty="0" err="1">
                <a:solidFill>
                  <a:srgbClr val="000000"/>
                </a:solidFill>
                <a:latin typeface="Times New Roman" panose="02020603050405020304" pitchFamily="18" charset="0"/>
                <a:ea typeface="Times New Roman" panose="02020603050405020304" pitchFamily="18" charset="0"/>
              </a:rPr>
              <a:t>опікового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виснаження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синдроми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можуть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нашаровуватися</a:t>
            </a:r>
            <a:r>
              <a:rPr lang="ru-RU" dirty="0">
                <a:solidFill>
                  <a:srgbClr val="000000"/>
                </a:solidFill>
                <a:latin typeface="Times New Roman" panose="02020603050405020304" pitchFamily="18" charset="0"/>
                <a:ea typeface="Times New Roman" panose="02020603050405020304" pitchFamily="18" charset="0"/>
              </a:rPr>
              <a:t> один на одного.</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Основними клінічними ознаками опікової </a:t>
            </a:r>
            <a:r>
              <a:rPr lang="uk-UA" dirty="0" err="1">
                <a:solidFill>
                  <a:srgbClr val="000000"/>
                </a:solidFill>
                <a:latin typeface="Times New Roman" panose="02020603050405020304" pitchFamily="18" charset="0"/>
                <a:ea typeface="Times New Roman" panose="02020603050405020304" pitchFamily="18" charset="0"/>
              </a:rPr>
              <a:t>септикотоксемії</a:t>
            </a:r>
            <a:r>
              <a:rPr lang="uk-UA" dirty="0">
                <a:solidFill>
                  <a:srgbClr val="000000"/>
                </a:solidFill>
                <a:latin typeface="Times New Roman" panose="02020603050405020304" pitchFamily="18" charset="0"/>
                <a:ea typeface="Times New Roman" panose="02020603050405020304" pitchFamily="18" charset="0"/>
              </a:rPr>
              <a:t> є: </a:t>
            </a:r>
            <a:r>
              <a:rPr lang="uk-UA" dirty="0" err="1">
                <a:solidFill>
                  <a:srgbClr val="000000"/>
                </a:solidFill>
                <a:latin typeface="Times New Roman" panose="02020603050405020304" pitchFamily="18" charset="0"/>
                <a:ea typeface="Times New Roman" panose="02020603050405020304" pitchFamily="18" charset="0"/>
              </a:rPr>
              <a:t>гектична</a:t>
            </a:r>
            <a:r>
              <a:rPr lang="uk-UA" dirty="0">
                <a:solidFill>
                  <a:srgbClr val="000000"/>
                </a:solidFill>
                <a:latin typeface="Times New Roman" panose="02020603050405020304" pitchFamily="18" charset="0"/>
                <a:ea typeface="Times New Roman" panose="02020603050405020304" pitchFamily="18" charset="0"/>
              </a:rPr>
              <a:t> лихоманка, опікове виснаження, стійка </a:t>
            </a:r>
            <a:r>
              <a:rPr lang="uk-UA" dirty="0" err="1">
                <a:solidFill>
                  <a:srgbClr val="000000"/>
                </a:solidFill>
                <a:latin typeface="Times New Roman" panose="02020603050405020304" pitchFamily="18" charset="0"/>
                <a:ea typeface="Times New Roman" panose="02020603050405020304" pitchFamily="18" charset="0"/>
              </a:rPr>
              <a:t>бактеріємія</a:t>
            </a:r>
            <a:r>
              <a:rPr lang="uk-UA" dirty="0">
                <a:solidFill>
                  <a:srgbClr val="000000"/>
                </a:solidFill>
                <a:latin typeface="Times New Roman" panose="02020603050405020304" pitchFamily="18" charset="0"/>
                <a:ea typeface="Times New Roman" panose="02020603050405020304" pitchFamily="18" charset="0"/>
              </a:rPr>
              <a:t>, вторинний некроз грануляцій, значні гнійні виділення з опікової рани, поява на ураженій шкірі осередків некрозу, метастатичні гнійні осередки, пролежні, остеопороз, алопеція, численні контрактури суглобів, </a:t>
            </a:r>
            <a:r>
              <a:rPr lang="uk-UA" dirty="0" err="1">
                <a:solidFill>
                  <a:srgbClr val="000000"/>
                </a:solidFill>
                <a:latin typeface="Times New Roman" panose="02020603050405020304" pitchFamily="18" charset="0"/>
                <a:ea typeface="Times New Roman" panose="02020603050405020304" pitchFamily="18" charset="0"/>
              </a:rPr>
              <a:t>інфекційно</a:t>
            </a:r>
            <a:r>
              <a:rPr lang="uk-UA" dirty="0">
                <a:solidFill>
                  <a:srgbClr val="000000"/>
                </a:solidFill>
                <a:latin typeface="Times New Roman" panose="02020603050405020304" pitchFamily="18" charset="0"/>
                <a:ea typeface="Times New Roman" panose="02020603050405020304" pitchFamily="18" charset="0"/>
              </a:rPr>
              <a:t>-алергічні і септичні ураження внутрішніх органів.</a:t>
            </a:r>
            <a:br>
              <a:rPr lang="uk-UA" dirty="0">
                <a:solidFill>
                  <a:srgbClr val="000000"/>
                </a:solidFill>
                <a:latin typeface="Times New Roman" panose="02020603050405020304" pitchFamily="18" charset="0"/>
                <a:ea typeface="Times New Roman" panose="02020603050405020304" pitchFamily="18" charset="0"/>
              </a:rPr>
            </a:br>
            <a:r>
              <a:rPr lang="ru-RU" dirty="0" err="1">
                <a:solidFill>
                  <a:srgbClr val="000000"/>
                </a:solidFill>
                <a:latin typeface="Times New Roman" panose="02020603050405020304" pitchFamily="18" charset="0"/>
                <a:ea typeface="Times New Roman" panose="02020603050405020304" pitchFamily="18" charset="0"/>
              </a:rPr>
              <a:t>Генералізація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інфекції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призводить</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значно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більш</a:t>
            </a:r>
            <a:r>
              <a:rPr lang="ru-RU" dirty="0">
                <a:solidFill>
                  <a:srgbClr val="000000"/>
                </a:solidFill>
                <a:latin typeface="Times New Roman" panose="02020603050405020304" pitchFamily="18" charset="0"/>
                <a:ea typeface="Times New Roman" panose="02020603050405020304" pitchFamily="18" charset="0"/>
              </a:rPr>
              <a:t> тяжкого синдрому - </a:t>
            </a:r>
            <a:r>
              <a:rPr lang="ru-RU" dirty="0" err="1">
                <a:solidFill>
                  <a:srgbClr val="000000"/>
                </a:solidFill>
                <a:latin typeface="Times New Roman" panose="02020603050405020304" pitchFamily="18" charset="0"/>
                <a:ea typeface="Times New Roman" panose="02020603050405020304" pitchFamily="18" charset="0"/>
              </a:rPr>
              <a:t>опікового</a:t>
            </a:r>
            <a:r>
              <a:rPr lang="ru-RU" dirty="0">
                <a:solidFill>
                  <a:srgbClr val="000000"/>
                </a:solidFill>
                <a:latin typeface="Times New Roman" panose="02020603050405020304" pitchFamily="18" charset="0"/>
                <a:ea typeface="Times New Roman" panose="02020603050405020304" pitchFamily="18" charset="0"/>
              </a:rPr>
              <a:t> сепсису. В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сепсису </a:t>
            </a:r>
            <a:r>
              <a:rPr lang="ru-RU" dirty="0" err="1">
                <a:solidFill>
                  <a:srgbClr val="000000"/>
                </a:solidFill>
                <a:latin typeface="Times New Roman" panose="02020603050405020304" pitchFamily="18" charset="0"/>
                <a:ea typeface="Times New Roman" panose="02020603050405020304" pitchFamily="18" charset="0"/>
              </a:rPr>
              <a:t>особливу</a:t>
            </a:r>
            <a:r>
              <a:rPr lang="ru-RU" dirty="0">
                <a:solidFill>
                  <a:srgbClr val="000000"/>
                </a:solidFill>
                <a:latin typeface="Times New Roman" panose="02020603050405020304" pitchFamily="18" charset="0"/>
                <a:ea typeface="Times New Roman" panose="02020603050405020304" pitchFamily="18" charset="0"/>
              </a:rPr>
              <a:t> роль </a:t>
            </a:r>
            <a:r>
              <a:rPr lang="ru-RU" dirty="0" err="1">
                <a:solidFill>
                  <a:srgbClr val="000000"/>
                </a:solidFill>
                <a:latin typeface="Times New Roman" panose="02020603050405020304" pitchFamily="18" charset="0"/>
                <a:ea typeface="Times New Roman" panose="02020603050405020304" pitchFamily="18" charset="0"/>
              </a:rPr>
              <a:t>відіграє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вторинної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імунологічної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недостатності</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більшості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випадків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обумовленої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зниженням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інтенсивності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проліферації</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деструкцією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клітин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гранулоцитарного</a:t>
            </a:r>
            <a:r>
              <a:rPr lang="ru-RU" dirty="0">
                <a:solidFill>
                  <a:srgbClr val="000000"/>
                </a:solidFill>
                <a:latin typeface="Times New Roman" panose="02020603050405020304" pitchFamily="18" charset="0"/>
                <a:ea typeface="Times New Roman" panose="02020603050405020304" pitchFamily="18" charset="0"/>
              </a:rPr>
              <a:t> ряду і </a:t>
            </a:r>
            <a:r>
              <a:rPr lang="ru-RU" dirty="0" err="1">
                <a:solidFill>
                  <a:srgbClr val="000000"/>
                </a:solidFill>
                <a:latin typeface="Times New Roman" panose="02020603050405020304" pitchFamily="18" charset="0"/>
                <a:ea typeface="Times New Roman" panose="02020603050405020304" pitchFamily="18" charset="0"/>
              </a:rPr>
              <a:t>лімфоцитів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Деструкція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лімфоцитів</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явища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плазмоцитозу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відмічаються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вже</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періоді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опікового</a:t>
            </a:r>
            <a:r>
              <a:rPr lang="ru-RU" dirty="0">
                <a:solidFill>
                  <a:srgbClr val="000000"/>
                </a:solidFill>
                <a:latin typeface="Times New Roman" panose="02020603050405020304" pitchFamily="18" charset="0"/>
                <a:ea typeface="Times New Roman" panose="02020603050405020304" pitchFamily="18" charset="0"/>
              </a:rPr>
              <a:t> шоку. </a:t>
            </a:r>
            <a:r>
              <a:rPr lang="ru-RU" dirty="0" err="1">
                <a:solidFill>
                  <a:srgbClr val="000000"/>
                </a:solidFill>
                <a:latin typeface="Times New Roman" panose="02020603050405020304" pitchFamily="18" charset="0"/>
                <a:ea typeface="Times New Roman" panose="02020603050405020304" pitchFamily="18" charset="0"/>
              </a:rPr>
              <a:t>Виникає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також</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пригнічення</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інших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антиінфекційних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механізмів</a:t>
            </a:r>
            <a:r>
              <a:rPr lang="ru-RU" dirty="0">
                <a:solidFill>
                  <a:srgbClr val="000000"/>
                </a:solidFill>
                <a:latin typeface="Times New Roman" panose="02020603050405020304" pitchFamily="18" charset="0"/>
                <a:ea typeface="Times New Roman" panose="02020603050405020304" pitchFamily="18" charset="0"/>
              </a:rPr>
              <a:t>, як </a:t>
            </a:r>
            <a:r>
              <a:rPr lang="ru-RU" dirty="0" err="1">
                <a:solidFill>
                  <a:srgbClr val="000000"/>
                </a:solidFill>
                <a:latin typeface="Times New Roman" panose="02020603050405020304" pitchFamily="18" charset="0"/>
                <a:ea typeface="Times New Roman" panose="02020603050405020304" pitchFamily="18" charset="0"/>
              </a:rPr>
              <a:t>неспецифічних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факторів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захисту</a:t>
            </a:r>
            <a:r>
              <a:rPr lang="ru-RU" dirty="0">
                <a:solidFill>
                  <a:srgbClr val="000000"/>
                </a:solidFill>
                <a:latin typeface="Times New Roman" panose="02020603050405020304" pitchFamily="18" charset="0"/>
                <a:ea typeface="Times New Roman" panose="02020603050405020304" pitchFamily="18" charset="0"/>
              </a:rPr>
              <a:t>, так і </a:t>
            </a:r>
            <a:r>
              <a:rPr lang="ru-RU" dirty="0" err="1">
                <a:solidFill>
                  <a:srgbClr val="000000"/>
                </a:solidFill>
                <a:latin typeface="Times New Roman" panose="02020603050405020304" pitchFamily="18" charset="0"/>
                <a:ea typeface="Times New Roman" panose="02020603050405020304" pitchFamily="18" charset="0"/>
              </a:rPr>
              <a:t>багатьох</a:t>
            </a:r>
            <a:r>
              <a:rPr lang="ru-RU" dirty="0">
                <a:solidFill>
                  <a:srgbClr val="000000"/>
                </a:solidFill>
                <a:latin typeface="Times New Roman" panose="02020603050405020304" pitchFamily="18" charset="0"/>
                <a:ea typeface="Times New Roman" panose="02020603050405020304" pitchFamily="18" charset="0"/>
              </a:rPr>
              <a:t> ланок </a:t>
            </a:r>
            <a:r>
              <a:rPr lang="ru-RU" dirty="0" err="1">
                <a:solidFill>
                  <a:srgbClr val="000000"/>
                </a:solidFill>
                <a:latin typeface="Times New Roman" panose="02020603050405020304" pitchFamily="18" charset="0"/>
                <a:ea typeface="Times New Roman" panose="02020603050405020304" pitchFamily="18" charset="0"/>
              </a:rPr>
              <a:t>імунної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системи</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результаті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різко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підвищується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чутливість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потерпілих</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інфекційного</a:t>
            </a:r>
            <a:r>
              <a:rPr lang="ru-RU" dirty="0">
                <a:solidFill>
                  <a:srgbClr val="000000"/>
                </a:solidFill>
                <a:latin typeface="Times New Roman" panose="02020603050405020304" pitchFamily="18" charset="0"/>
                <a:ea typeface="Times New Roman" panose="02020603050405020304" pitchFamily="18" charset="0"/>
              </a:rPr>
              <a:t> </a:t>
            </a:r>
            <a:r>
              <a:rPr lang="ru-RU" dirty="0" smtClean="0">
                <a:solidFill>
                  <a:srgbClr val="000000"/>
                </a:solidFill>
                <a:latin typeface="Times New Roman" panose="02020603050405020304" pitchFamily="18" charset="0"/>
                <a:ea typeface="Times New Roman" panose="02020603050405020304" pitchFamily="18" charset="0"/>
              </a:rPr>
              <a:t>фактору.</a:t>
            </a:r>
            <a:endParaRPr lang="uk-UA" dirty="0"/>
          </a:p>
        </p:txBody>
      </p:sp>
    </p:spTree>
    <p:extLst>
      <p:ext uri="{BB962C8B-B14F-4D97-AF65-F5344CB8AC3E}">
        <p14:creationId xmlns:p14="http://schemas.microsoft.com/office/powerpoint/2010/main" xmlns="" val="41273681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742205"/>
            <a:ext cx="10010273" cy="6247864"/>
          </a:xfrm>
          <a:prstGeom prst="rect">
            <a:avLst/>
          </a:prstGeom>
          <a:solidFill>
            <a:srgbClr val="FFFF00"/>
          </a:solidFill>
        </p:spPr>
        <p:txBody>
          <a:bodyPr wrap="square">
            <a:spAutoFit/>
          </a:bodyPr>
          <a:lstStyle/>
          <a:p>
            <a:pPr>
              <a:spcAft>
                <a:spcPts val="0"/>
              </a:spcAft>
            </a:pPr>
            <a:r>
              <a:rPr lang="ru-RU" sz="1600" dirty="0" err="1">
                <a:solidFill>
                  <a:srgbClr val="000000"/>
                </a:solidFill>
                <a:latin typeface="Times New Roman" panose="02020603050405020304" pitchFamily="18" charset="0"/>
                <a:ea typeface="Times New Roman" panose="02020603050405020304" pitchFamily="18" charset="0"/>
              </a:rPr>
              <a:t>Тривала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гнійно-резорбтивна</a:t>
            </a:r>
            <a:r>
              <a:rPr lang="ru-RU" sz="1600" dirty="0">
                <a:solidFill>
                  <a:srgbClr val="000000"/>
                </a:solidFill>
                <a:latin typeface="Times New Roman" panose="02020603050405020304" pitchFamily="18" charset="0"/>
                <a:ea typeface="Times New Roman" panose="02020603050405020304" pitchFamily="18" charset="0"/>
              </a:rPr>
              <a:t> лихоманка </a:t>
            </a:r>
            <a:r>
              <a:rPr lang="ru-RU" sz="1600" dirty="0" err="1">
                <a:solidFill>
                  <a:srgbClr val="000000"/>
                </a:solidFill>
                <a:latin typeface="Times New Roman" panose="02020603050405020304" pitchFamily="18" charset="0"/>
                <a:ea typeface="Times New Roman" panose="02020603050405020304" pitchFamily="18" charset="0"/>
              </a:rPr>
              <a:t>сприяє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розвитку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опікового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виснаження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опікова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кахексія</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продовжується</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фоні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останнього</a:t>
            </a:r>
            <a:r>
              <a:rPr lang="ru-RU" sz="1600" dirty="0">
                <a:solidFill>
                  <a:srgbClr val="000000"/>
                </a:solidFill>
                <a:latin typeface="Times New Roman" panose="02020603050405020304" pitchFamily="18" charset="0"/>
                <a:ea typeface="Times New Roman" panose="02020603050405020304" pitchFamily="18" charset="0"/>
              </a:rPr>
              <a:t>. Для </a:t>
            </a:r>
            <a:r>
              <a:rPr lang="ru-RU" sz="1600" dirty="0" err="1">
                <a:solidFill>
                  <a:srgbClr val="000000"/>
                </a:solidFill>
                <a:latin typeface="Times New Roman" panose="02020603050405020304" pitchFamily="18" charset="0"/>
                <a:ea typeface="Times New Roman" panose="02020603050405020304" pitchFamily="18" charset="0"/>
              </a:rPr>
              <a:t>цього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періоду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захворювання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характерні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глибокі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дистрофічні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зміни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всіх</a:t>
            </a:r>
            <a:r>
              <a:rPr lang="ru-RU" sz="1600" dirty="0">
                <a:solidFill>
                  <a:srgbClr val="000000"/>
                </a:solidFill>
                <a:latin typeface="Times New Roman" panose="02020603050405020304" pitchFamily="18" charset="0"/>
                <a:ea typeface="Times New Roman" panose="02020603050405020304" pitchFamily="18" charset="0"/>
              </a:rPr>
              <a:t> тканин і </a:t>
            </a:r>
            <a:r>
              <a:rPr lang="ru-RU" sz="1600" dirty="0" err="1">
                <a:solidFill>
                  <a:srgbClr val="000000"/>
                </a:solidFill>
                <a:latin typeface="Times New Roman" panose="02020603050405020304" pitchFamily="18" charset="0"/>
                <a:ea typeface="Times New Roman" panose="02020603050405020304" pitchFamily="18" charset="0"/>
              </a:rPr>
              <a:t>внутрішніх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органів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Зміни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серцево-судинної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системи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проявляються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насамперед</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дистрофією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міокарду</a:t>
            </a:r>
            <a:r>
              <a:rPr lang="ru-RU" sz="1600" dirty="0">
                <a:solidFill>
                  <a:srgbClr val="000000"/>
                </a:solidFill>
                <a:latin typeface="Times New Roman" panose="02020603050405020304" pitchFamily="18" charset="0"/>
                <a:ea typeface="Times New Roman" panose="02020603050405020304" pitchFamily="18" charset="0"/>
              </a:rPr>
              <a:t>. Не частим, але тяжким </a:t>
            </a:r>
            <a:r>
              <a:rPr lang="ru-RU" sz="1600" dirty="0" err="1">
                <a:solidFill>
                  <a:srgbClr val="000000"/>
                </a:solidFill>
                <a:latin typeface="Times New Roman" panose="02020603050405020304" pitchFamily="18" charset="0"/>
                <a:ea typeface="Times New Roman" panose="02020603050405020304" pitchFamily="18" charset="0"/>
              </a:rPr>
              <a:t>ускладненням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опікового</a:t>
            </a:r>
            <a:r>
              <a:rPr lang="ru-RU" sz="1600" dirty="0">
                <a:solidFill>
                  <a:srgbClr val="000000"/>
                </a:solidFill>
                <a:latin typeface="Times New Roman" panose="02020603050405020304" pitchFamily="18" charset="0"/>
                <a:ea typeface="Times New Roman" panose="02020603050405020304" pitchFamily="18" charset="0"/>
              </a:rPr>
              <a:t> сепсису є </a:t>
            </a:r>
            <a:r>
              <a:rPr lang="ru-RU" sz="1600" dirty="0" err="1">
                <a:solidFill>
                  <a:srgbClr val="000000"/>
                </a:solidFill>
                <a:latin typeface="Times New Roman" panose="02020603050405020304" pitchFamily="18" charset="0"/>
                <a:ea typeface="Times New Roman" panose="02020603050405020304" pitchFamily="18" charset="0"/>
              </a:rPr>
              <a:t>розвиток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септичного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ендокардиту</a:t>
            </a:r>
            <a:r>
              <a:rPr lang="ru-RU" sz="1600"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r>
              <a:rPr lang="ru-RU" sz="1600" dirty="0">
                <a:solidFill>
                  <a:srgbClr val="000000"/>
                </a:solidFill>
                <a:latin typeface="Times New Roman" panose="02020603050405020304" pitchFamily="18" charset="0"/>
                <a:ea typeface="Times New Roman" panose="02020603050405020304" pitchFamily="18" charset="0"/>
              </a:rPr>
              <a:t>До </a:t>
            </a:r>
            <a:r>
              <a:rPr lang="ru-RU" sz="1600" dirty="0" err="1">
                <a:solidFill>
                  <a:srgbClr val="000000"/>
                </a:solidFill>
                <a:latin typeface="Times New Roman" panose="02020603050405020304" pitchFamily="18" charset="0"/>
                <a:ea typeface="Times New Roman" panose="02020603050405020304" pitchFamily="18" charset="0"/>
              </a:rPr>
              <a:t>найбільш</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частих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захворювань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органів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дихання</a:t>
            </a:r>
            <a:r>
              <a:rPr lang="ru-RU" sz="1600" dirty="0">
                <a:solidFill>
                  <a:srgbClr val="000000"/>
                </a:solidFill>
                <a:latin typeface="Times New Roman" panose="02020603050405020304" pitchFamily="18" charset="0"/>
                <a:ea typeface="Times New Roman" panose="02020603050405020304" pitchFamily="18" charset="0"/>
              </a:rPr>
              <a:t> в 3-ому </a:t>
            </a:r>
            <a:r>
              <a:rPr lang="ru-RU" sz="1600" dirty="0" err="1">
                <a:solidFill>
                  <a:srgbClr val="000000"/>
                </a:solidFill>
                <a:latin typeface="Times New Roman" panose="02020603050405020304" pitchFamily="18" charset="0"/>
                <a:ea typeface="Times New Roman" panose="02020603050405020304" pitchFamily="18" charset="0"/>
              </a:rPr>
              <a:t>періоді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опікової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хвороби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відносяться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гіпостатичні</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токсикосептичні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пневмонії</a:t>
            </a:r>
            <a:r>
              <a:rPr lang="ru-RU" sz="1600" dirty="0">
                <a:solidFill>
                  <a:srgbClr val="000000"/>
                </a:solidFill>
                <a:latin typeface="Times New Roman" panose="02020603050405020304" pitchFamily="18" charset="0"/>
                <a:ea typeface="Times New Roman" panose="02020603050405020304" pitchFamily="18" charset="0"/>
              </a:rPr>
              <a:t>. Вони часто </a:t>
            </a:r>
            <a:r>
              <a:rPr lang="ru-RU" sz="1600" dirty="0" err="1">
                <a:solidFill>
                  <a:srgbClr val="000000"/>
                </a:solidFill>
                <a:latin typeface="Times New Roman" panose="02020603050405020304" pitchFamily="18" charset="0"/>
                <a:ea typeface="Times New Roman" panose="02020603050405020304" pitchFamily="18" charset="0"/>
              </a:rPr>
              <a:t>ускладнюються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абсцедуванням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піопневмотораксом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емпіємою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плеври.Пневмонії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можуть</a:t>
            </a:r>
            <a:r>
              <a:rPr lang="ru-RU" sz="1600" dirty="0">
                <a:solidFill>
                  <a:srgbClr val="000000"/>
                </a:solidFill>
                <a:latin typeface="Times New Roman" panose="02020603050405020304" pitchFamily="18" charset="0"/>
                <a:ea typeface="Times New Roman" panose="02020603050405020304" pitchFamily="18" charset="0"/>
              </a:rPr>
              <a:t> стати </a:t>
            </a:r>
            <a:r>
              <a:rPr lang="ru-RU" sz="1600" dirty="0" err="1">
                <a:solidFill>
                  <a:srgbClr val="000000"/>
                </a:solidFill>
                <a:latin typeface="Times New Roman" panose="02020603050405020304" pitchFamily="18" charset="0"/>
                <a:ea typeface="Times New Roman" panose="02020603050405020304" pitchFamily="18" charset="0"/>
              </a:rPr>
              <a:t>безпосередньою</a:t>
            </a:r>
            <a:r>
              <a:rPr lang="ru-RU" sz="1600" dirty="0">
                <a:solidFill>
                  <a:srgbClr val="000000"/>
                </a:solidFill>
                <a:latin typeface="Times New Roman" panose="02020603050405020304" pitchFamily="18" charset="0"/>
                <a:ea typeface="Times New Roman" panose="02020603050405020304" pitchFamily="18" charset="0"/>
              </a:rPr>
              <a:t> причиною летального </a:t>
            </a:r>
            <a:r>
              <a:rPr lang="ru-RU" sz="1600" dirty="0" err="1">
                <a:solidFill>
                  <a:srgbClr val="000000"/>
                </a:solidFill>
                <a:latin typeface="Times New Roman" panose="02020603050405020304" pitchFamily="18" charset="0"/>
                <a:ea typeface="Times New Roman" panose="02020603050405020304" pitchFamily="18" charset="0"/>
              </a:rPr>
              <a:t>кінця</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err="1">
                <a:solidFill>
                  <a:srgbClr val="000000"/>
                </a:solidFill>
                <a:latin typeface="Times New Roman" panose="02020603050405020304" pitchFamily="18" charset="0"/>
                <a:ea typeface="Times New Roman" panose="02020603050405020304" pitchFamily="18" charset="0"/>
              </a:rPr>
              <a:t>Зміни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печінки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характеризуються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вираженими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дистрофічними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процесами</a:t>
            </a:r>
            <a:r>
              <a:rPr lang="ru-RU" sz="1600" dirty="0">
                <a:solidFill>
                  <a:srgbClr val="000000"/>
                </a:solidFill>
                <a:latin typeface="Times New Roman" panose="02020603050405020304" pitchFamily="18" charset="0"/>
                <a:ea typeface="Times New Roman" panose="02020603050405020304" pitchFamily="18" charset="0"/>
              </a:rPr>
              <a:t>. З </a:t>
            </a:r>
            <a:r>
              <a:rPr lang="ru-RU" sz="1600" dirty="0" err="1">
                <a:solidFill>
                  <a:srgbClr val="000000"/>
                </a:solidFill>
                <a:latin typeface="Times New Roman" panose="02020603050405020304" pitchFamily="18" charset="0"/>
                <a:ea typeface="Times New Roman" panose="02020603050405020304" pitchFamily="18" charset="0"/>
              </a:rPr>
              <a:t>захворювань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печінки</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цьому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періоді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характерний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розвиток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сироваткового</a:t>
            </a:r>
            <a:r>
              <a:rPr lang="ru-RU" sz="1600" dirty="0">
                <a:solidFill>
                  <a:srgbClr val="000000"/>
                </a:solidFill>
                <a:latin typeface="Times New Roman" panose="02020603050405020304" pitchFamily="18" charset="0"/>
                <a:ea typeface="Times New Roman" panose="02020603050405020304" pitchFamily="18" charset="0"/>
              </a:rPr>
              <a:t> гепатиту.</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Можливі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зміни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шлунково-кишкового</a:t>
            </a:r>
            <a:r>
              <a:rPr lang="ru-RU" sz="1600" dirty="0">
                <a:solidFill>
                  <a:srgbClr val="000000"/>
                </a:solidFill>
                <a:latin typeface="Times New Roman" panose="02020603050405020304" pitchFamily="18" charset="0"/>
                <a:ea typeface="Times New Roman" panose="02020603050405020304" pitchFamily="18" charset="0"/>
              </a:rPr>
              <a:t> тракту. Часто </a:t>
            </a:r>
            <a:r>
              <a:rPr lang="ru-RU" sz="1600" dirty="0" err="1">
                <a:solidFill>
                  <a:srgbClr val="000000"/>
                </a:solidFill>
                <a:latin typeface="Times New Roman" panose="02020603050405020304" pitchFamily="18" charset="0"/>
                <a:ea typeface="Times New Roman" panose="02020603050405020304" pitchFamily="18" charset="0"/>
              </a:rPr>
              <a:t>зустрічається</a:t>
            </a:r>
            <a:r>
              <a:rPr lang="ru-RU" sz="1600" dirty="0">
                <a:solidFill>
                  <a:srgbClr val="000000"/>
                </a:solidFill>
                <a:latin typeface="Times New Roman" panose="02020603050405020304" pitchFamily="18" charset="0"/>
                <a:ea typeface="Times New Roman" panose="02020603050405020304" pitchFamily="18" charset="0"/>
              </a:rPr>
              <a:t> парез </a:t>
            </a:r>
            <a:r>
              <a:rPr lang="ru-RU" sz="1600" dirty="0" err="1">
                <a:solidFill>
                  <a:srgbClr val="000000"/>
                </a:solidFill>
                <a:latin typeface="Times New Roman" panose="02020603050405020304" pitchFamily="18" charset="0"/>
                <a:ea typeface="Times New Roman" panose="02020603050405020304" pitchFamily="18" charset="0"/>
              </a:rPr>
              <a:t>шлунково-кишкового</a:t>
            </a:r>
            <a:r>
              <a:rPr lang="ru-RU" sz="1600" dirty="0">
                <a:solidFill>
                  <a:srgbClr val="000000"/>
                </a:solidFill>
                <a:latin typeface="Times New Roman" panose="02020603050405020304" pitchFamily="18" charset="0"/>
                <a:ea typeface="Times New Roman" panose="02020603050405020304" pitchFamily="18" charset="0"/>
              </a:rPr>
              <a:t> тракту. </a:t>
            </a:r>
            <a:r>
              <a:rPr lang="ru-RU" sz="1600" dirty="0" err="1">
                <a:solidFill>
                  <a:srgbClr val="000000"/>
                </a:solidFill>
                <a:latin typeface="Times New Roman" panose="02020603050405020304" pitchFamily="18" charset="0"/>
                <a:ea typeface="Times New Roman" panose="02020603050405020304" pitchFamily="18" charset="0"/>
              </a:rPr>
              <a:t>Спостерігаються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ерозивні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гастрити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гангренозні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або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виразкові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холецистити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хронічні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коліти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Нерідкі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гострі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виразкові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шлунково-кишкового</a:t>
            </a:r>
            <a:r>
              <a:rPr lang="ru-RU" sz="1600" dirty="0">
                <a:solidFill>
                  <a:srgbClr val="000000"/>
                </a:solidFill>
                <a:latin typeface="Times New Roman" panose="02020603050405020304" pitchFamily="18" charset="0"/>
                <a:ea typeface="Times New Roman" panose="02020603050405020304" pitchFamily="18" charset="0"/>
              </a:rPr>
              <a:t> тракту. </a:t>
            </a:r>
            <a:r>
              <a:rPr lang="ru-RU" sz="1600" dirty="0" err="1">
                <a:solidFill>
                  <a:srgbClr val="000000"/>
                </a:solidFill>
                <a:latin typeface="Times New Roman" panose="02020603050405020304" pitchFamily="18" charset="0"/>
                <a:ea typeface="Times New Roman" panose="02020603050405020304" pitchFamily="18" charset="0"/>
              </a:rPr>
              <a:t>Виражений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кишковий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дисбактеріоз</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зумовлений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тривалим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застосуванням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антибіотиків</a:t>
            </a:r>
            <a:r>
              <a:rPr lang="ru-RU" sz="1600" dirty="0">
                <a:solidFill>
                  <a:srgbClr val="000000"/>
                </a:solidFill>
                <a:latin typeface="Times New Roman" panose="02020603050405020304" pitchFamily="18" charset="0"/>
                <a:ea typeface="Times New Roman" panose="02020603050405020304" pitchFamily="18" charset="0"/>
              </a:rPr>
              <a:t> широкого спектру </a:t>
            </a:r>
            <a:r>
              <a:rPr lang="ru-RU" sz="1600" dirty="0" err="1">
                <a:solidFill>
                  <a:srgbClr val="000000"/>
                </a:solidFill>
                <a:latin typeface="Times New Roman" panose="02020603050405020304" pitchFamily="18" charset="0"/>
                <a:ea typeface="Times New Roman" panose="02020603050405020304" pitchFamily="18" charset="0"/>
              </a:rPr>
              <a:t>дії</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фоні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слизової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оболонки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призвести</a:t>
            </a:r>
            <a:r>
              <a:rPr lang="ru-RU" sz="1600" dirty="0">
                <a:solidFill>
                  <a:srgbClr val="000000"/>
                </a:solidFill>
                <a:latin typeface="Times New Roman" panose="02020603050405020304" pitchFamily="18" charset="0"/>
                <a:ea typeface="Times New Roman" panose="02020603050405020304" pitchFamily="18" charset="0"/>
              </a:rPr>
              <a:t> до </a:t>
            </a:r>
            <a:r>
              <a:rPr lang="ru-RU" sz="1600" dirty="0" err="1">
                <a:solidFill>
                  <a:srgbClr val="000000"/>
                </a:solidFill>
                <a:latin typeface="Times New Roman" panose="02020603050405020304" pitchFamily="18" charset="0"/>
                <a:ea typeface="Times New Roman" panose="02020603050405020304" pitchFamily="18" charset="0"/>
              </a:rPr>
              <a:t>розвитку</a:t>
            </a:r>
            <a:r>
              <a:rPr lang="ru-RU" sz="1600" dirty="0">
                <a:solidFill>
                  <a:srgbClr val="000000"/>
                </a:solidFill>
                <a:latin typeface="Times New Roman" panose="02020603050405020304" pitchFamily="18" charset="0"/>
                <a:ea typeface="Times New Roman" panose="02020603050405020304" pitchFamily="18" charset="0"/>
              </a:rPr>
              <a:t> тяжкого </a:t>
            </a:r>
            <a:r>
              <a:rPr lang="ru-RU" sz="1600" dirty="0" err="1">
                <a:solidFill>
                  <a:srgbClr val="000000"/>
                </a:solidFill>
                <a:latin typeface="Times New Roman" panose="02020603050405020304" pitchFamily="18" charset="0"/>
                <a:ea typeface="Times New Roman" panose="02020603050405020304" pitchFamily="18" charset="0"/>
              </a:rPr>
              <a:t>мікозного</a:t>
            </a:r>
            <a:r>
              <a:rPr lang="ru-RU" sz="1600" dirty="0">
                <a:solidFill>
                  <a:srgbClr val="000000"/>
                </a:solidFill>
                <a:latin typeface="Times New Roman" panose="02020603050405020304" pitchFamily="18" charset="0"/>
                <a:ea typeface="Times New Roman" panose="02020603050405020304" pitchFamily="18" charset="0"/>
              </a:rPr>
              <a:t> сепсису.</a:t>
            </a:r>
            <a:br>
              <a:rPr lang="ru-RU" sz="1600" dirty="0">
                <a:solidFill>
                  <a:srgbClr val="000000"/>
                </a:solidFill>
                <a:latin typeface="Times New Roman" panose="02020603050405020304" pitchFamily="18" charset="0"/>
                <a:ea typeface="Times New Roman" panose="02020603050405020304" pitchFamily="18" charset="0"/>
              </a:rPr>
            </a:br>
            <a:r>
              <a:rPr lang="ru-RU" sz="1600" dirty="0" err="1">
                <a:solidFill>
                  <a:srgbClr val="000000"/>
                </a:solidFill>
                <a:latin typeface="Times New Roman" panose="02020603050405020304" pitchFamily="18" charset="0"/>
                <a:ea typeface="Times New Roman" panose="02020603050405020304" pitchFamily="18" charset="0"/>
              </a:rPr>
              <a:t>Із</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захворювань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нирок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найбільш</a:t>
            </a:r>
            <a:r>
              <a:rPr lang="ru-RU" sz="1600" dirty="0">
                <a:solidFill>
                  <a:srgbClr val="000000"/>
                </a:solidFill>
                <a:latin typeface="Times New Roman" panose="02020603050405020304" pitchFamily="18" charset="0"/>
                <a:ea typeface="Times New Roman" panose="02020603050405020304" pitchFamily="18" charset="0"/>
              </a:rPr>
              <a:t> часто </a:t>
            </a:r>
            <a:r>
              <a:rPr lang="ru-RU" sz="1600" dirty="0" err="1">
                <a:solidFill>
                  <a:srgbClr val="000000"/>
                </a:solidFill>
                <a:latin typeface="Times New Roman" panose="02020603050405020304" pitchFamily="18" charset="0"/>
                <a:ea typeface="Times New Roman" panose="02020603050405020304" pitchFamily="18" charset="0"/>
              </a:rPr>
              <a:t>зустрічаються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гострий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дифузний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гломерулонефрит</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гнійний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апостематозний</a:t>
            </a:r>
            <a:r>
              <a:rPr lang="ru-RU" sz="1600" dirty="0">
                <a:solidFill>
                  <a:srgbClr val="000000"/>
                </a:solidFill>
                <a:latin typeface="Times New Roman" panose="02020603050405020304" pitchFamily="18" charset="0"/>
                <a:ea typeface="Times New Roman" panose="02020603050405020304" pitchFamily="18" charset="0"/>
              </a:rPr>
              <a:t>) нефрит.</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При </a:t>
            </a:r>
            <a:r>
              <a:rPr lang="ru-RU" sz="1600" dirty="0" err="1">
                <a:solidFill>
                  <a:srgbClr val="000000"/>
                </a:solidFill>
                <a:latin typeface="Times New Roman" panose="02020603050405020304" pitchFamily="18" charset="0"/>
                <a:ea typeface="Times New Roman" panose="02020603050405020304" pitchFamily="18" charset="0"/>
              </a:rPr>
              <a:t>тривалому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перебігу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опікової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септикотоксемії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розвинутися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амілоїдоз</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внутрішніх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органів</a:t>
            </a:r>
            <a:r>
              <a:rPr lang="ru-RU" sz="1600" dirty="0">
                <a:solidFill>
                  <a:srgbClr val="000000"/>
                </a:solidFill>
                <a:latin typeface="Times New Roman" panose="02020603050405020304" pitchFamily="18" charset="0"/>
                <a:ea typeface="Times New Roman" panose="02020603050405020304" pitchFamily="18" charset="0"/>
              </a:rPr>
              <a:t> з </a:t>
            </a:r>
            <a:r>
              <a:rPr lang="ru-RU" sz="1600" dirty="0" err="1">
                <a:solidFill>
                  <a:srgbClr val="000000"/>
                </a:solidFill>
                <a:latin typeface="Times New Roman" panose="02020603050405020304" pitchFamily="18" charset="0"/>
                <a:ea typeface="Times New Roman" panose="02020603050405020304" pitchFamily="18" charset="0"/>
              </a:rPr>
              <a:t>ураженням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нирок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печінки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шлунково-кишкового</a:t>
            </a:r>
            <a:r>
              <a:rPr lang="ru-RU" sz="1600" dirty="0">
                <a:solidFill>
                  <a:srgbClr val="000000"/>
                </a:solidFill>
                <a:latin typeface="Times New Roman" panose="02020603050405020304" pitchFamily="18" charset="0"/>
                <a:ea typeface="Times New Roman" panose="02020603050405020304" pitchFamily="18" charset="0"/>
              </a:rPr>
              <a:t> тракту.</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rPr>
              <a:t>Характерною патологією в системі крові є опікова анемія. Вона в 3 періоді захворювання найбільш виражена і тяжко піддається корекції.</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Смерть в 3-ому періоді опікової хвороби, може наступити від сепсису, тяжких </a:t>
            </a:r>
            <a:r>
              <a:rPr lang="uk-UA" sz="1600" dirty="0" err="1">
                <a:solidFill>
                  <a:srgbClr val="000000"/>
                </a:solidFill>
                <a:latin typeface="Times New Roman" panose="02020603050405020304" pitchFamily="18" charset="0"/>
                <a:ea typeface="Times New Roman" panose="02020603050405020304" pitchFamily="18" charset="0"/>
              </a:rPr>
              <a:t>пневмоній</a:t>
            </a:r>
            <a:r>
              <a:rPr lang="uk-UA" sz="1600" dirty="0">
                <a:solidFill>
                  <a:srgbClr val="000000"/>
                </a:solidFill>
                <a:latin typeface="Times New Roman" panose="02020603050405020304" pitchFamily="18" charset="0"/>
                <a:ea typeface="Times New Roman" panose="02020603050405020304" pitchFamily="18" charset="0"/>
              </a:rPr>
              <a:t>, амілоїдозу, тяжкої дистрофії внутрішніх органів.</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Тривалість цього періоду від 1-1,5 місяців до року і більше. Збереження великих </a:t>
            </a:r>
            <a:r>
              <a:rPr lang="uk-UA" sz="1600" dirty="0" err="1">
                <a:solidFill>
                  <a:srgbClr val="000000"/>
                </a:solidFill>
                <a:latin typeface="Times New Roman" panose="02020603050405020304" pitchFamily="18" charset="0"/>
                <a:ea typeface="Times New Roman" panose="02020603050405020304" pitchFamily="18" charset="0"/>
              </a:rPr>
              <a:t>гранулюючих</a:t>
            </a:r>
            <a:r>
              <a:rPr lang="uk-UA" sz="1600" dirty="0">
                <a:solidFill>
                  <a:srgbClr val="000000"/>
                </a:solidFill>
                <a:latin typeface="Times New Roman" panose="02020603050405020304" pitchFamily="18" charset="0"/>
                <a:ea typeface="Times New Roman" panose="02020603050405020304" pitchFamily="18" charset="0"/>
              </a:rPr>
              <a:t> ран робить виснаження незворотним і веде до неминучої смерті.</a:t>
            </a:r>
            <a:br>
              <a:rPr lang="uk-UA" sz="1600" dirty="0">
                <a:solidFill>
                  <a:srgbClr val="000000"/>
                </a:solidFill>
                <a:latin typeface="Times New Roman" panose="02020603050405020304" pitchFamily="18" charset="0"/>
                <a:ea typeface="Times New Roman" panose="02020603050405020304" pitchFamily="18" charset="0"/>
              </a:rPr>
            </a:br>
            <a:endParaRPr lang="uk-UA" sz="1600" dirty="0"/>
          </a:p>
        </p:txBody>
      </p:sp>
    </p:spTree>
    <p:extLst>
      <p:ext uri="{BB962C8B-B14F-4D97-AF65-F5344CB8AC3E}">
        <p14:creationId xmlns:p14="http://schemas.microsoft.com/office/powerpoint/2010/main" xmlns="" val="4824281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671691"/>
            <a:ext cx="8915400" cy="6186309"/>
          </a:xfrm>
          <a:prstGeom prst="rect">
            <a:avLst/>
          </a:prstGeom>
          <a:solidFill>
            <a:srgbClr val="FFFF00"/>
          </a:solidFill>
        </p:spPr>
        <p:txBody>
          <a:bodyPr wrap="square">
            <a:spAutoFit/>
          </a:bodyPr>
          <a:lstStyle/>
          <a:p>
            <a:pPr>
              <a:spcAft>
                <a:spcPts val="0"/>
              </a:spcAft>
            </a:pPr>
            <a:r>
              <a:rPr lang="uk-UA" b="1" i="1" dirty="0">
                <a:solidFill>
                  <a:srgbClr val="000000"/>
                </a:solidFill>
                <a:latin typeface="Times New Roman" panose="02020603050405020304" pitchFamily="18" charset="0"/>
                <a:ea typeface="Times New Roman" panose="02020603050405020304" pitchFamily="18" charset="0"/>
              </a:rPr>
              <a:t>Період реконвалесценції</a:t>
            </a:r>
            <a:r>
              <a:rPr lang="uk-UA" i="1" dirty="0">
                <a:solidFill>
                  <a:srgbClr val="000000"/>
                </a:solidFill>
                <a:latin typeface="Times New Roman" panose="02020603050405020304" pitchFamily="18" charset="0"/>
                <a:ea typeface="Times New Roman" panose="02020603050405020304" pitchFamily="18" charset="0"/>
              </a:rPr>
              <a:t>.</a:t>
            </a:r>
            <a:r>
              <a:rPr lang="ru-RU" dirty="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Загоєння опікових ран, з часом якого починається період реконвалесценції, ще не свідчить повне одужання потерпілого. </a:t>
            </a:r>
            <a:r>
              <a:rPr lang="ru-RU" dirty="0" err="1">
                <a:solidFill>
                  <a:srgbClr val="000000"/>
                </a:solidFill>
                <a:latin typeface="Times New Roman" panose="02020603050405020304" pitchFamily="18" charset="0"/>
                <a:ea typeface="Times New Roman" panose="02020603050405020304" pitchFamily="18" charset="0"/>
              </a:rPr>
              <a:t>Інерція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патологічного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процесу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обумовлює</a:t>
            </a:r>
            <a:r>
              <a:rPr lang="ru-RU" dirty="0">
                <a:solidFill>
                  <a:srgbClr val="000000"/>
                </a:solidFill>
                <a:latin typeface="Times New Roman" panose="02020603050405020304" pitchFamily="18" charset="0"/>
                <a:ea typeface="Times New Roman" panose="02020603050405020304" pitchFamily="18" charset="0"/>
              </a:rPr>
              <a:t> все </a:t>
            </a:r>
            <a:r>
              <a:rPr lang="ru-RU" dirty="0" err="1">
                <a:solidFill>
                  <a:srgbClr val="000000"/>
                </a:solidFill>
                <a:latin typeface="Times New Roman" panose="02020603050405020304" pitchFamily="18" charset="0"/>
                <a:ea typeface="Times New Roman" panose="02020603050405020304" pitchFamily="18" charset="0"/>
              </a:rPr>
              <a:t>ще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численні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з боку </a:t>
            </a:r>
            <a:r>
              <a:rPr lang="ru-RU" dirty="0" err="1">
                <a:solidFill>
                  <a:srgbClr val="000000"/>
                </a:solidFill>
                <a:latin typeface="Times New Roman" panose="02020603050405020304" pitchFamily="18" charset="0"/>
                <a:ea typeface="Times New Roman" panose="02020603050405020304" pitchFamily="18" charset="0"/>
              </a:rPr>
              <a:t>внутрішніх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органів</a:t>
            </a:r>
            <a:r>
              <a:rPr lang="ru-RU" dirty="0">
                <a:solidFill>
                  <a:srgbClr val="000000"/>
                </a:solidFill>
                <a:latin typeface="Times New Roman" panose="02020603050405020304" pitchFamily="18" charset="0"/>
                <a:ea typeface="Times New Roman" panose="02020603050405020304" pitchFamily="18" charset="0"/>
              </a:rPr>
              <a:t> і систем, опорно-</a:t>
            </a:r>
            <a:r>
              <a:rPr lang="ru-RU" dirty="0" err="1">
                <a:solidFill>
                  <a:srgbClr val="000000"/>
                </a:solidFill>
                <a:latin typeface="Times New Roman" panose="02020603050405020304" pitchFamily="18" charset="0"/>
                <a:ea typeface="Times New Roman" panose="02020603050405020304" pitchFamily="18" charset="0"/>
              </a:rPr>
              <a:t>рухового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апарату</a:t>
            </a:r>
            <a:r>
              <a:rPr lang="ru-RU"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Певної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еволюції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зазнає</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знову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створений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покрив</a:t>
            </a:r>
            <a:r>
              <a:rPr lang="ru-RU" dirty="0">
                <a:solidFill>
                  <a:srgbClr val="000000"/>
                </a:solidFill>
                <a:latin typeface="Times New Roman" panose="02020603050405020304" pitchFamily="18" charset="0"/>
                <a:ea typeface="Times New Roman" panose="02020603050405020304" pitchFamily="18" charset="0"/>
              </a:rPr>
              <a:t>, перед </a:t>
            </a:r>
            <a:r>
              <a:rPr lang="ru-RU" dirty="0" err="1">
                <a:solidFill>
                  <a:srgbClr val="000000"/>
                </a:solidFill>
                <a:latin typeface="Times New Roman" panose="02020603050405020304" pitchFamily="18" charset="0"/>
                <a:ea typeface="Times New Roman" panose="02020603050405020304" pitchFamily="18" charset="0"/>
              </a:rPr>
              <a:t>тим</a:t>
            </a:r>
            <a:r>
              <a:rPr lang="ru-RU" dirty="0">
                <a:solidFill>
                  <a:srgbClr val="000000"/>
                </a:solidFill>
                <a:latin typeface="Times New Roman" panose="02020603050405020304" pitchFamily="18" charset="0"/>
                <a:ea typeface="Times New Roman" panose="02020603050405020304" pitchFamily="18" charset="0"/>
              </a:rPr>
              <a:t>, як </a:t>
            </a:r>
            <a:r>
              <a:rPr lang="ru-RU" dirty="0" err="1">
                <a:solidFill>
                  <a:srgbClr val="000000"/>
                </a:solidFill>
                <a:latin typeface="Times New Roman" panose="02020603050405020304" pitchFamily="18" charset="0"/>
                <a:ea typeface="Times New Roman" panose="02020603050405020304" pitchFamily="18" charset="0"/>
              </a:rPr>
              <a:t>він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набуває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властивостей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нормальної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Створюється</a:t>
            </a:r>
            <a:r>
              <a:rPr lang="ru-RU" dirty="0">
                <a:solidFill>
                  <a:srgbClr val="000000"/>
                </a:solidFill>
                <a:latin typeface="Times New Roman" panose="02020603050405020304" pitchFamily="18" charset="0"/>
                <a:ea typeface="Times New Roman" panose="02020603050405020304" pitchFamily="18" charset="0"/>
              </a:rPr>
              <a:t> парадоксальна </a:t>
            </a:r>
            <a:r>
              <a:rPr lang="ru-RU" dirty="0" err="1">
                <a:solidFill>
                  <a:srgbClr val="000000"/>
                </a:solidFill>
                <a:latin typeface="Times New Roman" panose="02020603050405020304" pitchFamily="18" charset="0"/>
                <a:ea typeface="Times New Roman" panose="02020603050405020304" pitchFamily="18" charset="0"/>
              </a:rPr>
              <a:t>ситуація</a:t>
            </a:r>
            <a:r>
              <a:rPr lang="ru-RU" dirty="0">
                <a:solidFill>
                  <a:srgbClr val="000000"/>
                </a:solidFill>
                <a:latin typeface="Times New Roman" panose="02020603050405020304" pitchFamily="18" charset="0"/>
                <a:ea typeface="Times New Roman" panose="02020603050405020304" pitchFamily="18" charset="0"/>
              </a:rPr>
              <a:t> - рани,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була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першою</a:t>
            </a:r>
            <a:r>
              <a:rPr lang="ru-RU" dirty="0">
                <a:solidFill>
                  <a:srgbClr val="000000"/>
                </a:solidFill>
                <a:latin typeface="Times New Roman" panose="02020603050405020304" pitchFamily="18" charset="0"/>
                <a:ea typeface="Times New Roman" panose="02020603050405020304" pitchFamily="18" charset="0"/>
              </a:rPr>
              <a:t> причиною </a:t>
            </a:r>
            <a:r>
              <a:rPr lang="ru-RU" dirty="0" err="1">
                <a:solidFill>
                  <a:srgbClr val="000000"/>
                </a:solidFill>
                <a:latin typeface="Times New Roman" panose="02020603050405020304" pitchFamily="18" charset="0"/>
                <a:ea typeface="Times New Roman" panose="02020603050405020304" pitchFamily="18" charset="0"/>
              </a:rPr>
              <a:t>опікової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хвороби</a:t>
            </a:r>
            <a:r>
              <a:rPr lang="ru-RU" dirty="0">
                <a:solidFill>
                  <a:srgbClr val="000000"/>
                </a:solidFill>
                <a:latin typeface="Times New Roman" panose="02020603050405020304" pitchFamily="18" charset="0"/>
                <a:ea typeface="Times New Roman" panose="02020603050405020304" pitchFamily="18" charset="0"/>
              </a:rPr>
              <a:t>, нема, а хвороба </a:t>
            </a:r>
            <a:r>
              <a:rPr lang="ru-RU" dirty="0" err="1">
                <a:solidFill>
                  <a:srgbClr val="000000"/>
                </a:solidFill>
                <a:latin typeface="Times New Roman" panose="02020603050405020304" pitchFamily="18" charset="0"/>
                <a:ea typeface="Times New Roman" panose="02020603050405020304" pitchFamily="18" charset="0"/>
              </a:rPr>
              <a:t>ще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триває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Необхідний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тривалий</a:t>
            </a:r>
            <a:r>
              <a:rPr lang="ru-RU" dirty="0">
                <a:solidFill>
                  <a:srgbClr val="000000"/>
                </a:solidFill>
                <a:latin typeface="Times New Roman" panose="02020603050405020304" pitchFamily="18" charset="0"/>
                <a:ea typeface="Times New Roman" panose="02020603050405020304" pitchFamily="18" charset="0"/>
              </a:rPr>
              <a:t> час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1-1,5 </a:t>
            </a:r>
            <a:r>
              <a:rPr lang="ru-RU" dirty="0" err="1">
                <a:solidFill>
                  <a:srgbClr val="000000"/>
                </a:solidFill>
                <a:latin typeface="Times New Roman" panose="02020603050405020304" pitchFamily="18" charset="0"/>
                <a:ea typeface="Times New Roman" panose="02020603050405020304" pitchFamily="18" charset="0"/>
              </a:rPr>
              <a:t>місяців</a:t>
            </a:r>
            <a:r>
              <a:rPr lang="ru-RU" dirty="0">
                <a:solidFill>
                  <a:srgbClr val="000000"/>
                </a:solidFill>
                <a:latin typeface="Times New Roman" panose="02020603050405020304" pitchFamily="18" charset="0"/>
                <a:ea typeface="Times New Roman" panose="02020603050405020304" pitchFamily="18" charset="0"/>
              </a:rPr>
              <a:t> до року і </a:t>
            </a:r>
            <a:r>
              <a:rPr lang="ru-RU" dirty="0" err="1">
                <a:solidFill>
                  <a:srgbClr val="000000"/>
                </a:solidFill>
                <a:latin typeface="Times New Roman" panose="02020603050405020304" pitchFamily="18" charset="0"/>
                <a:ea typeface="Times New Roman" panose="02020603050405020304" pitchFamily="18" charset="0"/>
              </a:rPr>
              <a:t>більше</a:t>
            </a:r>
            <a:r>
              <a:rPr lang="ru-RU" dirty="0">
                <a:solidFill>
                  <a:srgbClr val="000000"/>
                </a:solidFill>
                <a:latin typeface="Times New Roman" panose="02020603050405020304" pitchFamily="18" charset="0"/>
                <a:ea typeface="Times New Roman" panose="02020603050405020304" pitchFamily="18" charset="0"/>
              </a:rPr>
              <a:t>) для </a:t>
            </a:r>
            <a:r>
              <a:rPr lang="ru-RU" dirty="0" err="1">
                <a:solidFill>
                  <a:srgbClr val="000000"/>
                </a:solidFill>
                <a:latin typeface="Times New Roman" panose="02020603050405020304" pitchFamily="18" charset="0"/>
                <a:ea typeface="Times New Roman" panose="02020603050405020304" pitchFamily="18" charset="0"/>
              </a:rPr>
              <a:t>поступового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відновлення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a:t>
            </a:r>
            <a:r>
              <a:rPr lang="ru-RU" dirty="0">
                <a:solidFill>
                  <a:srgbClr val="000000"/>
                </a:solidFill>
                <a:latin typeface="Times New Roman" panose="02020603050405020304" pitchFamily="18" charset="0"/>
                <a:ea typeface="Times New Roman" panose="02020603050405020304" pitchFamily="18" charset="0"/>
              </a:rPr>
              <a:t> час </a:t>
            </a:r>
            <a:r>
              <a:rPr lang="ru-RU" dirty="0" err="1">
                <a:solidFill>
                  <a:srgbClr val="000000"/>
                </a:solidFill>
                <a:latin typeface="Times New Roman" panose="02020603050405020304" pitchFamily="18" charset="0"/>
                <a:ea typeface="Times New Roman" panose="02020603050405020304" pitchFamily="18" charset="0"/>
              </a:rPr>
              <a:t>опікової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хвороби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всіх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функцій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організму</a:t>
            </a:r>
            <a:r>
              <a:rPr lang="ru-RU"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В </a:t>
            </a:r>
            <a:r>
              <a:rPr lang="ru-RU" dirty="0" err="1">
                <a:solidFill>
                  <a:srgbClr val="000000"/>
                </a:solidFill>
                <a:latin typeface="Times New Roman" panose="02020603050405020304" pitchFamily="18" charset="0"/>
                <a:ea typeface="Times New Roman" panose="02020603050405020304" pitchFamily="18" charset="0"/>
              </a:rPr>
              <a:t>цьому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періоді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захворювання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загальний</a:t>
            </a:r>
            <a:r>
              <a:rPr lang="ru-RU" dirty="0">
                <a:solidFill>
                  <a:srgbClr val="000000"/>
                </a:solidFill>
                <a:latin typeface="Times New Roman" panose="02020603050405020304" pitchFamily="18" charset="0"/>
                <a:ea typeface="Times New Roman" panose="02020603050405020304" pitchFamily="18" charset="0"/>
              </a:rPr>
              <a:t> стан </a:t>
            </a:r>
            <a:r>
              <a:rPr lang="ru-RU" dirty="0" err="1">
                <a:solidFill>
                  <a:srgbClr val="000000"/>
                </a:solidFill>
                <a:latin typeface="Times New Roman" panose="02020603050405020304" pitchFamily="18" charset="0"/>
                <a:ea typeface="Times New Roman" panose="02020603050405020304" pitchFamily="18" charset="0"/>
              </a:rPr>
              <a:t>хворих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починає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помітно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покращуватися</a:t>
            </a:r>
            <a:r>
              <a:rPr lang="ru-RU" dirty="0">
                <a:solidFill>
                  <a:srgbClr val="000000"/>
                </a:solidFill>
                <a:latin typeface="Times New Roman" panose="02020603050405020304" pitchFamily="18" charset="0"/>
                <a:ea typeface="Times New Roman" panose="02020603050405020304" pitchFamily="18" charset="0"/>
              </a:rPr>
              <a:t>. Температура </a:t>
            </a:r>
            <a:r>
              <a:rPr lang="ru-RU" dirty="0" err="1">
                <a:solidFill>
                  <a:srgbClr val="000000"/>
                </a:solidFill>
                <a:latin typeface="Times New Roman" panose="02020603050405020304" pitchFamily="18" charset="0"/>
                <a:ea typeface="Times New Roman" panose="02020603050405020304" pitchFamily="18" charset="0"/>
              </a:rPr>
              <a:t>тіла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знижується</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поступово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нормалізується</a:t>
            </a:r>
            <a:r>
              <a:rPr lang="ru-RU"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Покращується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психоемоційний</a:t>
            </a:r>
            <a:r>
              <a:rPr lang="ru-RU" dirty="0">
                <a:solidFill>
                  <a:srgbClr val="000000"/>
                </a:solidFill>
                <a:latin typeface="Times New Roman" panose="02020603050405020304" pitchFamily="18" charset="0"/>
                <a:ea typeface="Times New Roman" panose="02020603050405020304" pitchFamily="18" charset="0"/>
              </a:rPr>
              <a:t> статус </a:t>
            </a:r>
            <a:r>
              <a:rPr lang="ru-RU" dirty="0" err="1">
                <a:solidFill>
                  <a:srgbClr val="000000"/>
                </a:solidFill>
                <a:latin typeface="Times New Roman" panose="02020603050405020304" pitchFamily="18" charset="0"/>
                <a:ea typeface="Times New Roman" panose="02020603050405020304" pitchFamily="18" charset="0"/>
              </a:rPr>
              <a:t>хворих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Підвищується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настрій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хворі</a:t>
            </a:r>
            <a:r>
              <a:rPr lang="ru-RU" dirty="0">
                <a:solidFill>
                  <a:srgbClr val="000000"/>
                </a:solidFill>
                <a:latin typeface="Times New Roman" panose="02020603050405020304" pitchFamily="18" charset="0"/>
                <a:ea typeface="Times New Roman" panose="02020603050405020304" pitchFamily="18" charset="0"/>
              </a:rPr>
              <a:t> охоче </a:t>
            </a:r>
            <a:r>
              <a:rPr lang="ru-RU" dirty="0" err="1">
                <a:solidFill>
                  <a:srgbClr val="000000"/>
                </a:solidFill>
                <a:latin typeface="Times New Roman" panose="02020603050405020304" pitchFamily="18" charset="0"/>
                <a:ea typeface="Times New Roman" panose="02020603050405020304" pitchFamily="18" charset="0"/>
              </a:rPr>
              <a:t>вступають</a:t>
            </a:r>
            <a:r>
              <a:rPr lang="ru-RU" dirty="0">
                <a:solidFill>
                  <a:srgbClr val="000000"/>
                </a:solidFill>
                <a:latin typeface="Times New Roman" panose="02020603050405020304" pitchFamily="18" charset="0"/>
                <a:ea typeface="Times New Roman" panose="02020603050405020304" pitchFamily="18" charset="0"/>
              </a:rPr>
              <a:t> в контакт, </a:t>
            </a:r>
            <a:r>
              <a:rPr lang="ru-RU" dirty="0" err="1">
                <a:solidFill>
                  <a:srgbClr val="000000"/>
                </a:solidFill>
                <a:latin typeface="Times New Roman" panose="02020603050405020304" pitchFamily="18" charset="0"/>
                <a:ea typeface="Times New Roman" panose="02020603050405020304" pitchFamily="18" charset="0"/>
              </a:rPr>
              <a:t>стають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більш</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активними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Однак</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протязі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всього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періоду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одужання</a:t>
            </a:r>
            <a:r>
              <a:rPr lang="ru-RU" dirty="0">
                <a:solidFill>
                  <a:srgbClr val="000000"/>
                </a:solidFill>
                <a:latin typeface="Times New Roman" panose="02020603050405020304" pitchFamily="18" charset="0"/>
                <a:ea typeface="Times New Roman" panose="02020603050405020304" pitchFamily="18" charset="0"/>
              </a:rPr>
              <a:t> в 2/3 </a:t>
            </a:r>
            <a:r>
              <a:rPr lang="ru-RU" dirty="0" err="1">
                <a:solidFill>
                  <a:srgbClr val="000000"/>
                </a:solidFill>
                <a:latin typeface="Times New Roman" panose="02020603050405020304" pitchFamily="18" charset="0"/>
                <a:ea typeface="Times New Roman" panose="02020603050405020304" pitchFamily="18" charset="0"/>
              </a:rPr>
              <a:t>хворих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відмічаються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астено-невротичні</a:t>
            </a:r>
            <a:r>
              <a:rPr lang="ru-RU" dirty="0">
                <a:solidFill>
                  <a:srgbClr val="000000"/>
                </a:solidFill>
                <a:latin typeface="Times New Roman" panose="02020603050405020304" pitchFamily="18" charset="0"/>
                <a:ea typeface="Times New Roman" panose="02020603050405020304" pitchFamily="18" charset="0"/>
              </a:rPr>
              <a:t> прояви у </a:t>
            </a:r>
            <a:r>
              <a:rPr lang="ru-RU" dirty="0" err="1">
                <a:solidFill>
                  <a:srgbClr val="000000"/>
                </a:solidFill>
                <a:latin typeface="Times New Roman" panose="02020603050405020304" pitchFamily="18" charset="0"/>
                <a:ea typeface="Times New Roman" panose="02020603050405020304" pitchFamily="18" charset="0"/>
              </a:rPr>
              <a:t>вигляді</a:t>
            </a:r>
            <a:r>
              <a:rPr lang="ru-RU" dirty="0">
                <a:solidFill>
                  <a:srgbClr val="000000"/>
                </a:solidFill>
                <a:latin typeface="Times New Roman" panose="02020603050405020304" pitchFamily="18" charset="0"/>
                <a:ea typeface="Times New Roman" panose="02020603050405020304" pitchFamily="18" charset="0"/>
              </a:rPr>
              <a:t> поганого сну, </a:t>
            </a:r>
            <a:r>
              <a:rPr lang="ru-RU" dirty="0" err="1">
                <a:solidFill>
                  <a:srgbClr val="000000"/>
                </a:solidFill>
                <a:latin typeface="Times New Roman" panose="02020603050405020304" pitchFamily="18" charset="0"/>
                <a:ea typeface="Times New Roman" panose="02020603050405020304" pitchFamily="18" charset="0"/>
              </a:rPr>
              <a:t>підвищеної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роздратованості</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швидкої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фізичної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стомлюваності</a:t>
            </a:r>
            <a:r>
              <a:rPr lang="ru-RU"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Із захворювань внутрішніх органів в періоді реконвалесценції можуть бути пневмонії, гострий паренхіматозний гепатит, геморагічний васкуліт, дифузний </a:t>
            </a:r>
            <a:r>
              <a:rPr lang="uk-UA" dirty="0" err="1">
                <a:solidFill>
                  <a:srgbClr val="000000"/>
                </a:solidFill>
                <a:latin typeface="Times New Roman" panose="02020603050405020304" pitchFamily="18" charset="0"/>
                <a:ea typeface="Times New Roman" panose="02020603050405020304" pitchFamily="18" charset="0"/>
              </a:rPr>
              <a:t>гломерулонефрит</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нирково</a:t>
            </a:r>
            <a:r>
              <a:rPr lang="uk-UA" dirty="0">
                <a:solidFill>
                  <a:srgbClr val="000000"/>
                </a:solidFill>
                <a:latin typeface="Times New Roman" panose="02020603050405020304" pitchFamily="18" charset="0"/>
                <a:ea typeface="Times New Roman" panose="02020603050405020304" pitchFamily="18" charset="0"/>
              </a:rPr>
              <a:t>-кам’яна хвороба, пієлонефрит, амілоїдоз внутрішніх органів. Серед цих ускладнень зустрічаються як залишки патології періодів опікової хвороби, так і нові ускладнення, переважно </a:t>
            </a:r>
            <a:r>
              <a:rPr lang="uk-UA" dirty="0" err="1">
                <a:solidFill>
                  <a:srgbClr val="000000"/>
                </a:solidFill>
                <a:latin typeface="Times New Roman" panose="02020603050405020304" pitchFamily="18" charset="0"/>
                <a:ea typeface="Times New Roman" panose="02020603050405020304" pitchFamily="18" charset="0"/>
              </a:rPr>
              <a:t>інфекційно-алергичного</a:t>
            </a:r>
            <a:r>
              <a:rPr lang="uk-UA" dirty="0">
                <a:solidFill>
                  <a:srgbClr val="000000"/>
                </a:solidFill>
                <a:latin typeface="Times New Roman" panose="02020603050405020304" pitchFamily="18" charset="0"/>
                <a:ea typeface="Times New Roman" panose="02020603050405020304" pitchFamily="18" charset="0"/>
              </a:rPr>
              <a:t> характеру, умовою для виникнення яких є зниження захисних сил організму внаслідок перенесеного виснажливого захворювання.</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38618078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2821" y="1111202"/>
            <a:ext cx="8879305" cy="5078313"/>
          </a:xfrm>
          <a:prstGeom prst="rect">
            <a:avLst/>
          </a:prstGeom>
          <a:solidFill>
            <a:srgbClr val="FF99FF"/>
          </a:solidFill>
        </p:spPr>
        <p:txBody>
          <a:bodyPr wrap="square">
            <a:spAutoFit/>
          </a:bodyPr>
          <a:lstStyle/>
          <a:p>
            <a:r>
              <a:rPr lang="uk-UA" b="1" i="1" dirty="0">
                <a:solidFill>
                  <a:srgbClr val="000000"/>
                </a:solidFill>
                <a:latin typeface="Times New Roman" panose="02020603050405020304" pitchFamily="18" charset="0"/>
                <a:ea typeface="Times New Roman" panose="02020603050405020304" pitchFamily="18" charset="0"/>
              </a:rPr>
              <a:t>Загальні принципи лікування опікової хвороби</a:t>
            </a:r>
            <a:r>
              <a:rPr lang="uk-UA" b="1"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Лікування</a:t>
            </a:r>
            <a:r>
              <a:rPr lang="ru-RU" dirty="0">
                <a:solidFill>
                  <a:srgbClr val="000000"/>
                </a:solidFill>
                <a:latin typeface="Times New Roman" panose="02020603050405020304" pitchFamily="18" charset="0"/>
                <a:ea typeface="Times New Roman" panose="02020603050405020304" pitchFamily="18" charset="0"/>
              </a:rPr>
              <a:t> повинно бути </a:t>
            </a:r>
            <a:r>
              <a:rPr lang="ru-RU" dirty="0" err="1">
                <a:solidFill>
                  <a:srgbClr val="000000"/>
                </a:solidFill>
                <a:latin typeface="Times New Roman" panose="02020603050405020304" pitchFamily="18" charset="0"/>
                <a:ea typeface="Times New Roman" panose="02020603050405020304" pitchFamily="18" charset="0"/>
              </a:rPr>
              <a:t>комплексним</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патогенетичним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Одужання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наступити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тільки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спонтанної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епітелізації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успішної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аутодермопластики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опікових</a:t>
            </a:r>
            <a:r>
              <a:rPr lang="ru-RU" dirty="0">
                <a:solidFill>
                  <a:srgbClr val="000000"/>
                </a:solidFill>
                <a:latin typeface="Times New Roman" panose="02020603050405020304" pitchFamily="18" charset="0"/>
                <a:ea typeface="Times New Roman" panose="02020603050405020304" pitchFamily="18" charset="0"/>
              </a:rPr>
              <a:t> ран. В </a:t>
            </a:r>
            <a:r>
              <a:rPr lang="ru-RU" dirty="0" err="1">
                <a:solidFill>
                  <a:srgbClr val="000000"/>
                </a:solidFill>
                <a:latin typeface="Times New Roman" panose="02020603050405020304" pitchFamily="18" charset="0"/>
                <a:ea typeface="Times New Roman" panose="02020603050405020304" pitchFamily="18" charset="0"/>
              </a:rPr>
              <a:t>теперішній</a:t>
            </a:r>
            <a:r>
              <a:rPr lang="ru-RU" dirty="0">
                <a:solidFill>
                  <a:srgbClr val="000000"/>
                </a:solidFill>
                <a:latin typeface="Times New Roman" panose="02020603050405020304" pitchFamily="18" charset="0"/>
                <a:ea typeface="Times New Roman" panose="02020603050405020304" pitchFamily="18" charset="0"/>
              </a:rPr>
              <a:t> час </a:t>
            </a:r>
            <a:r>
              <a:rPr lang="ru-RU" dirty="0" err="1">
                <a:solidFill>
                  <a:srgbClr val="000000"/>
                </a:solidFill>
                <a:latin typeface="Times New Roman" panose="02020603050405020304" pitchFamily="18" charset="0"/>
                <a:ea typeface="Times New Roman" panose="02020603050405020304" pitchFamily="18" charset="0"/>
              </a:rPr>
              <a:t>найкращим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визнається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комбінований</a:t>
            </a:r>
            <a:r>
              <a:rPr lang="ru-RU" dirty="0">
                <a:solidFill>
                  <a:srgbClr val="000000"/>
                </a:solidFill>
                <a:latin typeface="Times New Roman" panose="02020603050405020304" pitchFamily="18" charset="0"/>
                <a:ea typeface="Times New Roman" panose="02020603050405020304" pitchFamily="18" charset="0"/>
              </a:rPr>
              <a:t> метод </a:t>
            </a:r>
            <a:r>
              <a:rPr lang="ru-RU" dirty="0" err="1">
                <a:solidFill>
                  <a:srgbClr val="000000"/>
                </a:solidFill>
                <a:latin typeface="Times New Roman" panose="02020603050405020304" pitchFamily="18" charset="0"/>
                <a:ea typeface="Times New Roman" panose="02020603050405020304" pitchFamily="18" charset="0"/>
              </a:rPr>
              <a:t>відкритого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лікування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опікової</a:t>
            </a:r>
            <a:r>
              <a:rPr lang="ru-RU" dirty="0">
                <a:solidFill>
                  <a:srgbClr val="000000"/>
                </a:solidFill>
                <a:latin typeface="Times New Roman" panose="02020603050405020304" pitchFamily="18" charset="0"/>
                <a:ea typeface="Times New Roman" panose="02020603050405020304" pitchFamily="18" charset="0"/>
              </a:rPr>
              <a:t> рани,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поєднує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лікування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загальних</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локальних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абактеріальних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ізоляторах</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ранню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некротомію</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перші</a:t>
            </a:r>
            <a:r>
              <a:rPr lang="ru-RU" dirty="0">
                <a:solidFill>
                  <a:srgbClr val="000000"/>
                </a:solidFill>
                <a:latin typeface="Times New Roman" panose="02020603050405020304" pitchFamily="18" charset="0"/>
                <a:ea typeface="Times New Roman" panose="02020603050405020304" pitchFamily="18" charset="0"/>
              </a:rPr>
              <a:t> 4-5 </a:t>
            </a:r>
            <a:r>
              <a:rPr lang="ru-RU" dirty="0" err="1">
                <a:solidFill>
                  <a:srgbClr val="000000"/>
                </a:solidFill>
                <a:latin typeface="Times New Roman" panose="02020603050405020304" pitchFamily="18" charset="0"/>
                <a:ea typeface="Times New Roman" panose="02020603050405020304" pitchFamily="18" charset="0"/>
              </a:rPr>
              <a:t>діб</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травми</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послідуючою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аутодермопластикою</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Загальне лікування опікової хвороби багатокомпонентне і має за мету максимально можливу компенсацію порушених або втрачених функцій, забезпечення найбільш сприятливого фону в перед- і післяопераційному періодах, попередження і лікування виникаючих ускладнень. Загальне лікування складається з визначених комплексів, основними з яких є: протишокова терапія, </a:t>
            </a:r>
            <a:r>
              <a:rPr lang="uk-UA" dirty="0" err="1">
                <a:solidFill>
                  <a:srgbClr val="000000"/>
                </a:solidFill>
                <a:latin typeface="Times New Roman" panose="02020603050405020304" pitchFamily="18" charset="0"/>
                <a:ea typeface="Times New Roman" panose="02020603050405020304" pitchFamily="18" charset="0"/>
              </a:rPr>
              <a:t>трансфузійна</a:t>
            </a:r>
            <a:r>
              <a:rPr lang="uk-UA" dirty="0">
                <a:solidFill>
                  <a:srgbClr val="000000"/>
                </a:solidFill>
                <a:latin typeface="Times New Roman" panose="02020603050405020304" pitchFamily="18" charset="0"/>
                <a:ea typeface="Times New Roman" panose="02020603050405020304" pitchFamily="18" charset="0"/>
              </a:rPr>
              <a:t> терапія в періодах гострої опікової токсемії і </a:t>
            </a:r>
            <a:r>
              <a:rPr lang="uk-UA" dirty="0" err="1">
                <a:solidFill>
                  <a:srgbClr val="000000"/>
                </a:solidFill>
                <a:latin typeface="Times New Roman" panose="02020603050405020304" pitchFamily="18" charset="0"/>
                <a:ea typeface="Times New Roman" panose="02020603050405020304" pitchFamily="18" charset="0"/>
              </a:rPr>
              <a:t>септикотоксемії</a:t>
            </a:r>
            <a:r>
              <a:rPr lang="uk-UA" dirty="0">
                <a:solidFill>
                  <a:srgbClr val="000000"/>
                </a:solidFill>
                <a:latin typeface="Times New Roman" panose="02020603050405020304" pitchFamily="18" charset="0"/>
                <a:ea typeface="Times New Roman" panose="02020603050405020304" pitchFamily="18" charset="0"/>
              </a:rPr>
              <a:t>, боротьба з інфекційними ускладненнями, лікування захворювань внутрішніх органів, лікувальне харчування та гормональна терапія. Велике значення мають також фізіотерапія та лікувальна фізкультура. Склад загальної терапії залежить від періоду опікової хвороби. </a:t>
            </a:r>
            <a:r>
              <a:rPr lang="ru-RU" dirty="0" err="1">
                <a:solidFill>
                  <a:srgbClr val="000000"/>
                </a:solidFill>
                <a:latin typeface="Times New Roman" panose="02020603050405020304" pitchFamily="18" charset="0"/>
                <a:ea typeface="Times New Roman" panose="02020603050405020304" pitchFamily="18" charset="0"/>
              </a:rPr>
              <a:t>Сучасні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принципи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лікування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опікових</a:t>
            </a:r>
            <a:r>
              <a:rPr lang="ru-RU" dirty="0">
                <a:solidFill>
                  <a:srgbClr val="000000"/>
                </a:solidFill>
                <a:latin typeface="Times New Roman" panose="02020603050405020304" pitchFamily="18" charset="0"/>
                <a:ea typeface="Times New Roman" panose="02020603050405020304" pitchFamily="18" charset="0"/>
              </a:rPr>
              <a:t> ран. При </a:t>
            </a:r>
            <a:r>
              <a:rPr lang="ru-RU" dirty="0" err="1">
                <a:solidFill>
                  <a:srgbClr val="000000"/>
                </a:solidFill>
                <a:latin typeface="Times New Roman" panose="02020603050405020304" pitchFamily="18" charset="0"/>
                <a:ea typeface="Times New Roman" panose="02020603050405020304" pitchFamily="18" charset="0"/>
              </a:rPr>
              <a:t>поверхневих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застосовуються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консервативне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лікування</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глибоких</a:t>
            </a:r>
            <a:r>
              <a:rPr lang="ru-RU" dirty="0">
                <a:solidFill>
                  <a:srgbClr val="000000"/>
                </a:solidFill>
                <a:latin typeface="Times New Roman" panose="02020603050405020304" pitchFamily="18" charset="0"/>
                <a:ea typeface="Times New Roman" panose="02020603050405020304" pitchFamily="18" charset="0"/>
              </a:rPr>
              <a:t>, як правило, </a:t>
            </a:r>
            <a:r>
              <a:rPr lang="ru-RU" dirty="0" err="1">
                <a:solidFill>
                  <a:srgbClr val="000000"/>
                </a:solidFill>
                <a:latin typeface="Times New Roman" panose="02020603050405020304" pitchFamily="18" charset="0"/>
                <a:ea typeface="Times New Roman" panose="02020603050405020304" pitchFamily="18" charset="0"/>
              </a:rPr>
              <a:t>оперативне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відновлення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покриву</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xmlns="" val="633130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2505" y="369216"/>
            <a:ext cx="8891337" cy="6740307"/>
          </a:xfrm>
          <a:prstGeom prst="rect">
            <a:avLst/>
          </a:prstGeom>
          <a:solidFill>
            <a:srgbClr val="FF99FF"/>
          </a:solidFill>
        </p:spPr>
        <p:txBody>
          <a:bodyPr wrap="square">
            <a:spAutoFit/>
          </a:bodyPr>
          <a:lstStyle/>
          <a:p>
            <a:r>
              <a:rPr lang="uk-UA" sz="1600" dirty="0">
                <a:solidFill>
                  <a:srgbClr val="000000"/>
                </a:solidFill>
                <a:latin typeface="Times New Roman" panose="02020603050405020304" pitchFamily="18" charset="0"/>
                <a:ea typeface="Times New Roman" panose="02020603050405020304" pitchFamily="18" charset="0"/>
              </a:rPr>
              <a:t> При місцевій дії на опікову рану слід диференціювати поняття “первинний туалет опікової рани” та “хірургічна обробка опіку”. </a:t>
            </a:r>
            <a:r>
              <a:rPr lang="ru-RU" sz="1600" dirty="0" err="1">
                <a:solidFill>
                  <a:srgbClr val="000000"/>
                </a:solidFill>
                <a:latin typeface="Times New Roman" panose="02020603050405020304" pitchFamily="18" charset="0"/>
                <a:ea typeface="Times New Roman" panose="02020603050405020304" pitchFamily="18" charset="0"/>
              </a:rPr>
              <a:t>Первинний</a:t>
            </a:r>
            <a:r>
              <a:rPr lang="ru-RU" sz="1600" dirty="0">
                <a:solidFill>
                  <a:srgbClr val="000000"/>
                </a:solidFill>
                <a:latin typeface="Times New Roman" panose="02020603050405020304" pitchFamily="18" charset="0"/>
                <a:ea typeface="Times New Roman" panose="02020603050405020304" pitchFamily="18" charset="0"/>
              </a:rPr>
              <a:t> туалет </a:t>
            </a:r>
            <a:r>
              <a:rPr lang="ru-RU" sz="1600" dirty="0" err="1">
                <a:solidFill>
                  <a:srgbClr val="000000"/>
                </a:solidFill>
                <a:latin typeface="Times New Roman" panose="02020603050405020304" pitchFamily="18" charset="0"/>
                <a:ea typeface="Times New Roman" panose="02020603050405020304" pitchFamily="18" charset="0"/>
              </a:rPr>
              <a:t>опікової</a:t>
            </a:r>
            <a:r>
              <a:rPr lang="ru-RU" sz="1600" dirty="0">
                <a:solidFill>
                  <a:srgbClr val="000000"/>
                </a:solidFill>
                <a:latin typeface="Times New Roman" panose="02020603050405020304" pitchFamily="18" charset="0"/>
                <a:ea typeface="Times New Roman" panose="02020603050405020304" pitchFamily="18" charset="0"/>
              </a:rPr>
              <a:t> рани </a:t>
            </a:r>
            <a:r>
              <a:rPr lang="ru-RU" sz="1600" dirty="0" err="1">
                <a:solidFill>
                  <a:srgbClr val="000000"/>
                </a:solidFill>
                <a:latin typeface="Times New Roman" panose="02020603050405020304" pitchFamily="18" charset="0"/>
                <a:ea typeface="Times New Roman" panose="02020603050405020304" pitchFamily="18" charset="0"/>
              </a:rPr>
              <a:t>складається</a:t>
            </a:r>
            <a:r>
              <a:rPr lang="ru-RU" sz="1600" dirty="0">
                <a:solidFill>
                  <a:srgbClr val="000000"/>
                </a:solidFill>
                <a:latin typeface="Times New Roman" panose="02020603050405020304" pitchFamily="18" charset="0"/>
                <a:ea typeface="Times New Roman" panose="02020603050405020304" pitchFamily="18" charset="0"/>
              </a:rPr>
              <a:t> з </a:t>
            </a:r>
            <a:r>
              <a:rPr lang="ru-RU" sz="1600" dirty="0" err="1">
                <a:solidFill>
                  <a:srgbClr val="000000"/>
                </a:solidFill>
                <a:latin typeface="Times New Roman" panose="02020603050405020304" pitchFamily="18" charset="0"/>
                <a:ea typeface="Times New Roman" panose="02020603050405020304" pitchFamily="18" charset="0"/>
              </a:rPr>
              <a:t>обробки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шкіри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навколо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опіку</a:t>
            </a:r>
            <a:r>
              <a:rPr lang="ru-RU" sz="1600" dirty="0">
                <a:solidFill>
                  <a:srgbClr val="000000"/>
                </a:solidFill>
                <a:latin typeface="Times New Roman" panose="02020603050405020304" pitchFamily="18" charset="0"/>
                <a:ea typeface="Times New Roman" panose="02020603050405020304" pitchFamily="18" charset="0"/>
              </a:rPr>
              <a:t> тампонами, </a:t>
            </a:r>
            <a:r>
              <a:rPr lang="ru-RU" sz="1600" dirty="0" err="1">
                <a:solidFill>
                  <a:srgbClr val="000000"/>
                </a:solidFill>
                <a:latin typeface="Times New Roman" panose="02020603050405020304" pitchFamily="18" charset="0"/>
                <a:ea typeface="Times New Roman" panose="02020603050405020304" pitchFamily="18" charset="0"/>
              </a:rPr>
              <a:t>змоченими</a:t>
            </a:r>
            <a:r>
              <a:rPr lang="ru-RU" sz="1600" dirty="0">
                <a:solidFill>
                  <a:srgbClr val="000000"/>
                </a:solidFill>
                <a:latin typeface="Times New Roman" panose="02020603050405020304" pitchFamily="18" charset="0"/>
                <a:ea typeface="Times New Roman" panose="02020603050405020304" pitchFamily="18" charset="0"/>
              </a:rPr>
              <a:t> бензином, 0,25% </a:t>
            </a:r>
            <a:r>
              <a:rPr lang="ru-RU" sz="1600" dirty="0" err="1">
                <a:solidFill>
                  <a:srgbClr val="000000"/>
                </a:solidFill>
                <a:latin typeface="Times New Roman" panose="02020603050405020304" pitchFamily="18" charset="0"/>
                <a:ea typeface="Times New Roman" panose="02020603050405020304" pitchFamily="18" charset="0"/>
              </a:rPr>
              <a:t>розчином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нашатирного</a:t>
            </a:r>
            <a:r>
              <a:rPr lang="ru-RU" sz="1600" dirty="0">
                <a:solidFill>
                  <a:srgbClr val="000000"/>
                </a:solidFill>
                <a:latin typeface="Times New Roman" panose="02020603050405020304" pitchFamily="18" charset="0"/>
                <a:ea typeface="Times New Roman" panose="02020603050405020304" pitchFamily="18" charset="0"/>
              </a:rPr>
              <a:t> спирту </a:t>
            </a:r>
            <a:r>
              <a:rPr lang="ru-RU" sz="1600" dirty="0" err="1">
                <a:solidFill>
                  <a:srgbClr val="000000"/>
                </a:solidFill>
                <a:latin typeface="Times New Roman" panose="02020603050405020304" pitchFamily="18" charset="0"/>
                <a:ea typeface="Times New Roman" panose="02020603050405020304" pitchFamily="18" charset="0"/>
              </a:rPr>
              <a:t>або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теплої</a:t>
            </a:r>
            <a:r>
              <a:rPr lang="ru-RU" sz="1600" dirty="0">
                <a:solidFill>
                  <a:srgbClr val="000000"/>
                </a:solidFill>
                <a:latin typeface="Times New Roman" panose="02020603050405020304" pitchFamily="18" charset="0"/>
                <a:ea typeface="Times New Roman" panose="02020603050405020304" pitchFamily="18" charset="0"/>
              </a:rPr>
              <a:t> води. З </a:t>
            </a:r>
            <a:r>
              <a:rPr lang="ru-RU" sz="1600" dirty="0" err="1">
                <a:solidFill>
                  <a:srgbClr val="000000"/>
                </a:solidFill>
                <a:latin typeface="Times New Roman" panose="02020603050405020304" pitchFamily="18" charset="0"/>
                <a:ea typeface="Times New Roman" panose="02020603050405020304" pitchFamily="18" charset="0"/>
              </a:rPr>
              <a:t>поверхні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видаляють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відшарований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епідерміс</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чужерідні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тіла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фрагменти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землі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Поверхню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очищують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марлевими</a:t>
            </a:r>
            <a:r>
              <a:rPr lang="ru-RU" sz="1600" dirty="0">
                <a:solidFill>
                  <a:srgbClr val="000000"/>
                </a:solidFill>
                <a:latin typeface="Times New Roman" panose="02020603050405020304" pitchFamily="18" charset="0"/>
                <a:ea typeface="Times New Roman" panose="02020603050405020304" pitchFamily="18" charset="0"/>
              </a:rPr>
              <a:t> кульками, </a:t>
            </a:r>
            <a:r>
              <a:rPr lang="ru-RU" sz="1600" dirty="0" err="1">
                <a:solidFill>
                  <a:srgbClr val="000000"/>
                </a:solidFill>
                <a:latin typeface="Times New Roman" panose="02020603050405020304" pitchFamily="18" charset="0"/>
                <a:ea typeface="Times New Roman" panose="02020603050405020304" pitchFamily="18" charset="0"/>
              </a:rPr>
              <a:t>змоченими</a:t>
            </a:r>
            <a:r>
              <a:rPr lang="ru-RU" sz="1600" dirty="0">
                <a:solidFill>
                  <a:srgbClr val="000000"/>
                </a:solidFill>
                <a:latin typeface="Times New Roman" panose="02020603050405020304" pitchFamily="18" charset="0"/>
                <a:ea typeface="Times New Roman" panose="02020603050405020304" pitchFamily="18" charset="0"/>
              </a:rPr>
              <a:t> антисептиками (</a:t>
            </a:r>
            <a:r>
              <a:rPr lang="ru-RU" sz="1600" dirty="0" err="1">
                <a:solidFill>
                  <a:srgbClr val="000000"/>
                </a:solidFill>
                <a:latin typeface="Times New Roman" panose="02020603050405020304" pitchFamily="18" charset="0"/>
                <a:ea typeface="Times New Roman" panose="02020603050405020304" pitchFamily="18" charset="0"/>
              </a:rPr>
              <a:t>розчин</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фурациліну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борної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кислоти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або</a:t>
            </a:r>
            <a:r>
              <a:rPr lang="ru-RU" sz="1600" dirty="0">
                <a:solidFill>
                  <a:srgbClr val="000000"/>
                </a:solidFill>
                <a:latin typeface="Times New Roman" panose="02020603050405020304" pitchFamily="18" charset="0"/>
                <a:ea typeface="Times New Roman" panose="02020603050405020304" pitchFamily="18" charset="0"/>
              </a:rPr>
              <a:t> 3% </a:t>
            </a:r>
            <a:r>
              <a:rPr lang="ru-RU" sz="1600" dirty="0" err="1">
                <a:solidFill>
                  <a:srgbClr val="000000"/>
                </a:solidFill>
                <a:latin typeface="Times New Roman" panose="02020603050405020304" pitchFamily="18" charset="0"/>
                <a:ea typeface="Times New Roman" panose="02020603050405020304" pitchFamily="18" charset="0"/>
              </a:rPr>
              <a:t>розчином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перекису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водню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Дрібні</a:t>
            </a:r>
            <a:r>
              <a:rPr lang="ru-RU" sz="1600" dirty="0">
                <a:solidFill>
                  <a:srgbClr val="000000"/>
                </a:solidFill>
                <a:latin typeface="Times New Roman" panose="02020603050405020304" pitchFamily="18" charset="0"/>
                <a:ea typeface="Times New Roman" panose="02020603050405020304" pitchFamily="18" charset="0"/>
              </a:rPr>
              <a:t> та </a:t>
            </a:r>
            <a:r>
              <a:rPr lang="ru-RU" sz="1600" dirty="0" err="1">
                <a:solidFill>
                  <a:srgbClr val="000000"/>
                </a:solidFill>
                <a:latin typeface="Times New Roman" panose="02020603050405020304" pitchFamily="18" charset="0"/>
                <a:ea typeface="Times New Roman" panose="02020603050405020304" pitchFamily="18" charset="0"/>
              </a:rPr>
              <a:t>середні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пухирі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можна</a:t>
            </a:r>
            <a:r>
              <a:rPr lang="ru-RU" sz="1600" dirty="0">
                <a:solidFill>
                  <a:srgbClr val="000000"/>
                </a:solidFill>
                <a:latin typeface="Times New Roman" panose="02020603050405020304" pitchFamily="18" charset="0"/>
                <a:ea typeface="Times New Roman" panose="02020603050405020304" pitchFamily="18" charset="0"/>
              </a:rPr>
              <a:t> не </a:t>
            </a:r>
            <a:r>
              <a:rPr lang="ru-RU" sz="1600" dirty="0" err="1">
                <a:solidFill>
                  <a:srgbClr val="000000"/>
                </a:solidFill>
                <a:latin typeface="Times New Roman" panose="02020603050405020304" pitchFamily="18" charset="0"/>
                <a:ea typeface="Times New Roman" panose="02020603050405020304" pitchFamily="18" charset="0"/>
              </a:rPr>
              <a:t>зрізати</a:t>
            </a:r>
            <a:r>
              <a:rPr lang="ru-RU" sz="1600" dirty="0">
                <a:solidFill>
                  <a:srgbClr val="000000"/>
                </a:solidFill>
                <a:latin typeface="Times New Roman" panose="02020603050405020304" pitchFamily="18" charset="0"/>
                <a:ea typeface="Times New Roman" panose="02020603050405020304" pitchFamily="18" charset="0"/>
              </a:rPr>
              <a:t>, а </a:t>
            </a:r>
            <a:r>
              <a:rPr lang="ru-RU" sz="1600" dirty="0" err="1">
                <a:solidFill>
                  <a:srgbClr val="000000"/>
                </a:solidFill>
                <a:latin typeface="Times New Roman" panose="02020603050405020304" pitchFamily="18" charset="0"/>
                <a:ea typeface="Times New Roman" panose="02020603050405020304" pitchFamily="18" charset="0"/>
              </a:rPr>
              <a:t>великі</a:t>
            </a:r>
            <a:r>
              <a:rPr lang="ru-RU" sz="1600" dirty="0">
                <a:solidFill>
                  <a:srgbClr val="000000"/>
                </a:solidFill>
                <a:latin typeface="Times New Roman" panose="02020603050405020304" pitchFamily="18" charset="0"/>
                <a:ea typeface="Times New Roman" panose="02020603050405020304" pitchFamily="18" charset="0"/>
              </a:rPr>
              <a:t> - </a:t>
            </a:r>
            <a:r>
              <a:rPr lang="ru-RU" sz="1600" dirty="0" err="1">
                <a:solidFill>
                  <a:srgbClr val="000000"/>
                </a:solidFill>
                <a:latin typeface="Times New Roman" panose="02020603050405020304" pitchFamily="18" charset="0"/>
                <a:ea typeface="Times New Roman" panose="02020603050405020304" pitchFamily="18" charset="0"/>
              </a:rPr>
              <a:t>лише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надрізають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Закінчують</a:t>
            </a:r>
            <a:r>
              <a:rPr lang="ru-RU" sz="1600" dirty="0">
                <a:solidFill>
                  <a:srgbClr val="000000"/>
                </a:solidFill>
                <a:latin typeface="Times New Roman" panose="02020603050405020304" pitchFamily="18" charset="0"/>
                <a:ea typeface="Times New Roman" panose="02020603050405020304" pitchFamily="18" charset="0"/>
              </a:rPr>
              <a:t> туалет </a:t>
            </a:r>
            <a:r>
              <a:rPr lang="ru-RU" sz="1600" dirty="0" err="1">
                <a:solidFill>
                  <a:srgbClr val="000000"/>
                </a:solidFill>
                <a:latin typeface="Times New Roman" panose="02020603050405020304" pitchFamily="18" charset="0"/>
                <a:ea typeface="Times New Roman" panose="02020603050405020304" pitchFamily="18" charset="0"/>
              </a:rPr>
              <a:t>підсушенням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опікових</a:t>
            </a:r>
            <a:r>
              <a:rPr lang="ru-RU" sz="1600" dirty="0">
                <a:solidFill>
                  <a:srgbClr val="000000"/>
                </a:solidFill>
                <a:latin typeface="Times New Roman" panose="02020603050405020304" pitchFamily="18" charset="0"/>
                <a:ea typeface="Times New Roman" panose="02020603050405020304" pitchFamily="18" charset="0"/>
              </a:rPr>
              <a:t> ран </a:t>
            </a:r>
            <a:r>
              <a:rPr lang="ru-RU" sz="1600" dirty="0" err="1">
                <a:solidFill>
                  <a:srgbClr val="000000"/>
                </a:solidFill>
                <a:latin typeface="Times New Roman" panose="02020603050405020304" pitchFamily="18" charset="0"/>
                <a:ea typeface="Times New Roman" panose="02020603050405020304" pitchFamily="18" charset="0"/>
              </a:rPr>
              <a:t>стерильними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серветками</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подальшому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лікування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опіків</a:t>
            </a:r>
            <a:r>
              <a:rPr lang="ru-RU" sz="1600" dirty="0">
                <a:solidFill>
                  <a:srgbClr val="000000"/>
                </a:solidFill>
                <a:latin typeface="Times New Roman" panose="02020603050405020304" pitchFamily="18" charset="0"/>
                <a:ea typeface="Times New Roman" panose="02020603050405020304" pitchFamily="18" charset="0"/>
              </a:rPr>
              <a:t> проводиться </a:t>
            </a:r>
            <a:r>
              <a:rPr lang="ru-RU" sz="1600" dirty="0" err="1">
                <a:solidFill>
                  <a:srgbClr val="000000"/>
                </a:solidFill>
                <a:latin typeface="Times New Roman" panose="02020603050405020304" pitchFamily="18" charset="0"/>
                <a:ea typeface="Times New Roman" panose="02020603050405020304" pitchFamily="18" charset="0"/>
              </a:rPr>
              <a:t>відкритим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безпов’язочним</a:t>
            </a:r>
            <a:r>
              <a:rPr lang="ru-RU" sz="1600" dirty="0">
                <a:solidFill>
                  <a:srgbClr val="000000"/>
                </a:solidFill>
                <a:latin typeface="Times New Roman" panose="02020603050405020304" pitchFamily="18" charset="0"/>
                <a:ea typeface="Times New Roman" panose="02020603050405020304" pitchFamily="18" charset="0"/>
              </a:rPr>
              <a:t>) методом, </a:t>
            </a:r>
            <a:r>
              <a:rPr lang="ru-RU" sz="1600" dirty="0" err="1">
                <a:solidFill>
                  <a:srgbClr val="000000"/>
                </a:solidFill>
                <a:latin typeface="Times New Roman" panose="02020603050405020304" pitchFamily="18" charset="0"/>
                <a:ea typeface="Times New Roman" panose="02020603050405020304" pitchFamily="18" charset="0"/>
              </a:rPr>
              <a:t>або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закритим</a:t>
            </a:r>
            <a:r>
              <a:rPr lang="ru-RU" sz="1600" dirty="0">
                <a:solidFill>
                  <a:srgbClr val="000000"/>
                </a:solidFill>
                <a:latin typeface="Times New Roman" panose="02020603050405020304" pitchFamily="18" charset="0"/>
                <a:ea typeface="Times New Roman" panose="02020603050405020304" pitchFamily="18" charset="0"/>
              </a:rPr>
              <a:t> методом з </a:t>
            </a:r>
            <a:r>
              <a:rPr lang="ru-RU" sz="1600" dirty="0" err="1">
                <a:solidFill>
                  <a:srgbClr val="000000"/>
                </a:solidFill>
                <a:latin typeface="Times New Roman" panose="02020603050405020304" pitchFamily="18" charset="0"/>
                <a:ea typeface="Times New Roman" panose="02020603050405020304" pitchFamily="18" charset="0"/>
              </a:rPr>
              <a:t>використанням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пов’язок</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При </a:t>
            </a:r>
            <a:r>
              <a:rPr lang="ru-RU" sz="1600" dirty="0" err="1">
                <a:solidFill>
                  <a:srgbClr val="000000"/>
                </a:solidFill>
                <a:latin typeface="Times New Roman" panose="02020603050405020304" pitchFamily="18" charset="0"/>
                <a:ea typeface="Times New Roman" panose="02020603050405020304" pitchFamily="18" charset="0"/>
              </a:rPr>
              <a:t>відкритому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методі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лікування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під</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впливом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повітря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прискорюється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утворення</a:t>
            </a:r>
            <a:r>
              <a:rPr lang="ru-RU" sz="1600" dirty="0">
                <a:solidFill>
                  <a:srgbClr val="000000"/>
                </a:solidFill>
                <a:latin typeface="Times New Roman" panose="02020603050405020304" pitchFamily="18" charset="0"/>
                <a:ea typeface="Times New Roman" panose="02020603050405020304" pitchFamily="18" charset="0"/>
              </a:rPr>
              <a:t> сухого струпу, </a:t>
            </a:r>
            <a:r>
              <a:rPr lang="ru-RU" sz="1600" dirty="0" err="1">
                <a:solidFill>
                  <a:srgbClr val="000000"/>
                </a:solidFill>
                <a:latin typeface="Times New Roman" panose="02020603050405020304" pitchFamily="18" charset="0"/>
                <a:ea typeface="Times New Roman" panose="02020603050405020304" pitchFamily="18" charset="0"/>
              </a:rPr>
              <a:t>створюється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можливість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постійного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нагляду</a:t>
            </a:r>
            <a:r>
              <a:rPr lang="ru-RU" sz="1600" dirty="0">
                <a:solidFill>
                  <a:srgbClr val="000000"/>
                </a:solidFill>
                <a:latin typeface="Times New Roman" panose="02020603050405020304" pitchFamily="18" charset="0"/>
                <a:ea typeface="Times New Roman" panose="02020603050405020304" pitchFamily="18" charset="0"/>
              </a:rPr>
              <a:t>. До </a:t>
            </a:r>
            <a:r>
              <a:rPr lang="ru-RU" sz="1600" dirty="0" err="1">
                <a:solidFill>
                  <a:srgbClr val="000000"/>
                </a:solidFill>
                <a:latin typeface="Times New Roman" panose="02020603050405020304" pitchFamily="18" charset="0"/>
                <a:ea typeface="Times New Roman" panose="02020603050405020304" pitchFamily="18" charset="0"/>
              </a:rPr>
              <a:t>недоліків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цього</a:t>
            </a:r>
            <a:r>
              <a:rPr lang="ru-RU" sz="1600" dirty="0">
                <a:solidFill>
                  <a:srgbClr val="000000"/>
                </a:solidFill>
                <a:latin typeface="Times New Roman" panose="02020603050405020304" pitchFamily="18" charset="0"/>
                <a:ea typeface="Times New Roman" panose="02020603050405020304" pitchFamily="18" charset="0"/>
              </a:rPr>
              <a:t> методу </a:t>
            </a:r>
            <a:r>
              <a:rPr lang="ru-RU" sz="1600" dirty="0" err="1">
                <a:solidFill>
                  <a:srgbClr val="000000"/>
                </a:solidFill>
                <a:latin typeface="Times New Roman" panose="02020603050405020304" pitchFamily="18" charset="0"/>
                <a:ea typeface="Times New Roman" panose="02020603050405020304" pitchFamily="18" charset="0"/>
              </a:rPr>
              <a:t>необхідно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віднести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більші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втрати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плазми</a:t>
            </a:r>
            <a:r>
              <a:rPr lang="ru-RU" sz="1600" dirty="0">
                <a:solidFill>
                  <a:srgbClr val="000000"/>
                </a:solidFill>
                <a:latin typeface="Times New Roman" panose="02020603050405020304" pitchFamily="18" charset="0"/>
                <a:ea typeface="Times New Roman" panose="02020603050405020304" pitchFamily="18" charset="0"/>
              </a:rPr>
              <a:t> з </a:t>
            </a:r>
            <a:r>
              <a:rPr lang="ru-RU" sz="1600" dirty="0" err="1">
                <a:solidFill>
                  <a:srgbClr val="000000"/>
                </a:solidFill>
                <a:latin typeface="Times New Roman" panose="02020603050405020304" pitchFamily="18" charset="0"/>
                <a:ea typeface="Times New Roman" panose="02020603050405020304" pitchFamily="18" charset="0"/>
              </a:rPr>
              <a:t>поверхні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опікових</a:t>
            </a:r>
            <a:r>
              <a:rPr lang="ru-RU" sz="1600" dirty="0">
                <a:solidFill>
                  <a:srgbClr val="000000"/>
                </a:solidFill>
                <a:latin typeface="Times New Roman" panose="02020603050405020304" pitchFamily="18" charset="0"/>
                <a:ea typeface="Times New Roman" panose="02020603050405020304" pitchFamily="18" charset="0"/>
              </a:rPr>
              <a:t> ран, </a:t>
            </a:r>
            <a:r>
              <a:rPr lang="ru-RU" sz="1600" dirty="0" err="1">
                <a:solidFill>
                  <a:srgbClr val="000000"/>
                </a:solidFill>
                <a:latin typeface="Times New Roman" panose="02020603050405020304" pitchFamily="18" charset="0"/>
                <a:ea typeface="Times New Roman" panose="02020603050405020304" pitchFamily="18" charset="0"/>
              </a:rPr>
              <a:t>ніж</a:t>
            </a:r>
            <a:r>
              <a:rPr lang="ru-RU" sz="1600" dirty="0">
                <a:solidFill>
                  <a:srgbClr val="000000"/>
                </a:solidFill>
                <a:latin typeface="Times New Roman" panose="02020603050405020304" pitchFamily="18" charset="0"/>
                <a:ea typeface="Times New Roman" panose="02020603050405020304" pitchFamily="18" charset="0"/>
              </a:rPr>
              <a:t> при </a:t>
            </a:r>
            <a:r>
              <a:rPr lang="ru-RU" sz="1600" dirty="0" err="1">
                <a:solidFill>
                  <a:srgbClr val="000000"/>
                </a:solidFill>
                <a:latin typeface="Times New Roman" panose="02020603050405020304" pitchFamily="18" charset="0"/>
                <a:ea typeface="Times New Roman" panose="02020603050405020304" pitchFamily="18" charset="0"/>
              </a:rPr>
              <a:t>відкритому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методі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необхідність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використання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спеціальних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засобів</a:t>
            </a:r>
            <a:r>
              <a:rPr lang="ru-RU" sz="1600" dirty="0">
                <a:solidFill>
                  <a:srgbClr val="000000"/>
                </a:solidFill>
                <a:latin typeface="Times New Roman" panose="02020603050405020304" pitchFamily="18" charset="0"/>
                <a:ea typeface="Times New Roman" panose="02020603050405020304" pitchFamily="18" charset="0"/>
              </a:rPr>
              <a:t> для </a:t>
            </a:r>
            <a:r>
              <a:rPr lang="ru-RU" sz="1600" dirty="0" err="1">
                <a:solidFill>
                  <a:srgbClr val="000000"/>
                </a:solidFill>
                <a:latin typeface="Times New Roman" panose="02020603050405020304" pitchFamily="18" charset="0"/>
                <a:ea typeface="Times New Roman" panose="02020603050405020304" pitchFamily="18" charset="0"/>
              </a:rPr>
              <a:t>захисту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a:t>
            </a:r>
            <a:r>
              <a:rPr lang="ru-RU" sz="1600" dirty="0">
                <a:solidFill>
                  <a:srgbClr val="000000"/>
                </a:solidFill>
                <a:latin typeface="Times New Roman" panose="02020603050405020304" pitchFamily="18" charset="0"/>
                <a:ea typeface="Times New Roman" panose="02020603050405020304" pitchFamily="18" charset="0"/>
              </a:rPr>
              <a:t> пилу, мух, </a:t>
            </a:r>
            <a:r>
              <a:rPr lang="ru-RU" sz="1600" dirty="0" err="1">
                <a:solidFill>
                  <a:srgbClr val="000000"/>
                </a:solidFill>
                <a:latin typeface="Times New Roman" panose="02020603050405020304" pitchFamily="18" charset="0"/>
                <a:ea typeface="Times New Roman" panose="02020603050405020304" pitchFamily="18" charset="0"/>
              </a:rPr>
              <a:t>постійне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охолодження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поверхні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опіків</a:t>
            </a:r>
            <a:r>
              <a:rPr lang="ru-RU" sz="1600" dirty="0">
                <a:solidFill>
                  <a:srgbClr val="000000"/>
                </a:solidFill>
                <a:latin typeface="Times New Roman" panose="02020603050405020304" pitchFamily="18" charset="0"/>
                <a:ea typeface="Times New Roman" panose="02020603050405020304" pitchFamily="18" charset="0"/>
              </a:rPr>
              <a:t>, великий </a:t>
            </a:r>
            <a:r>
              <a:rPr lang="ru-RU" sz="1600" dirty="0" err="1">
                <a:solidFill>
                  <a:srgbClr val="000000"/>
                </a:solidFill>
                <a:latin typeface="Times New Roman" panose="02020603050405020304" pitchFamily="18" charset="0"/>
                <a:ea typeface="Times New Roman" panose="02020603050405020304" pitchFamily="18" charset="0"/>
              </a:rPr>
              <a:t>розхід</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постільної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білизни</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Безпов’язочний</a:t>
            </a:r>
            <a:r>
              <a:rPr lang="ru-RU" sz="1600" dirty="0">
                <a:solidFill>
                  <a:srgbClr val="000000"/>
                </a:solidFill>
                <a:latin typeface="Times New Roman" panose="02020603050405020304" pitchFamily="18" charset="0"/>
                <a:ea typeface="Times New Roman" panose="02020603050405020304" pitchFamily="18" charset="0"/>
              </a:rPr>
              <a:t> метод </a:t>
            </a:r>
            <a:r>
              <a:rPr lang="ru-RU" sz="1600" dirty="0" err="1">
                <a:solidFill>
                  <a:srgbClr val="000000"/>
                </a:solidFill>
                <a:latin typeface="Times New Roman" panose="02020603050405020304" pitchFamily="18" charset="0"/>
                <a:ea typeface="Times New Roman" panose="02020603050405020304" pitchFamily="18" charset="0"/>
              </a:rPr>
              <a:t>застосовується</a:t>
            </a:r>
            <a:r>
              <a:rPr lang="ru-RU" sz="1600" dirty="0">
                <a:solidFill>
                  <a:srgbClr val="000000"/>
                </a:solidFill>
                <a:latin typeface="Times New Roman" panose="02020603050405020304" pitchFamily="18" charset="0"/>
                <a:ea typeface="Times New Roman" panose="02020603050405020304" pitchFamily="18" charset="0"/>
              </a:rPr>
              <a:t> при </a:t>
            </a:r>
            <a:r>
              <a:rPr lang="ru-RU" sz="1600" dirty="0" err="1">
                <a:solidFill>
                  <a:srgbClr val="000000"/>
                </a:solidFill>
                <a:latin typeface="Times New Roman" panose="02020603050405020304" pitchFamily="18" charset="0"/>
                <a:ea typeface="Times New Roman" panose="02020603050405020304" pitchFamily="18" charset="0"/>
              </a:rPr>
              <a:t>опіках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обличчя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промежини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статевих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органів</a:t>
            </a:r>
            <a:r>
              <a:rPr lang="ru-RU" sz="1600" dirty="0">
                <a:solidFill>
                  <a:srgbClr val="000000"/>
                </a:solidFill>
                <a:latin typeface="Times New Roman" panose="02020603050405020304" pitchFamily="18" charset="0"/>
                <a:ea typeface="Times New Roman" panose="02020603050405020304" pitchFamily="18" charset="0"/>
              </a:rPr>
              <a:t>. При </a:t>
            </a:r>
            <a:r>
              <a:rPr lang="ru-RU" sz="1600" dirty="0" err="1">
                <a:solidFill>
                  <a:srgbClr val="000000"/>
                </a:solidFill>
                <a:latin typeface="Times New Roman" panose="02020603050405020304" pitchFamily="18" charset="0"/>
                <a:ea typeface="Times New Roman" panose="02020603050405020304" pitchFamily="18" charset="0"/>
              </a:rPr>
              <a:t>цьому</a:t>
            </a:r>
            <a:r>
              <a:rPr lang="ru-RU" sz="1600" dirty="0">
                <a:solidFill>
                  <a:srgbClr val="000000"/>
                </a:solidFill>
                <a:latin typeface="Times New Roman" panose="02020603050405020304" pitchFamily="18" charset="0"/>
                <a:ea typeface="Times New Roman" panose="02020603050405020304" pitchFamily="18" charset="0"/>
              </a:rPr>
              <a:t> для </a:t>
            </a:r>
            <a:r>
              <a:rPr lang="ru-RU" sz="1600" dirty="0" err="1">
                <a:solidFill>
                  <a:srgbClr val="000000"/>
                </a:solidFill>
                <a:latin typeface="Times New Roman" panose="02020603050405020304" pitchFamily="18" charset="0"/>
                <a:ea typeface="Times New Roman" panose="02020603050405020304" pitchFamily="18" charset="0"/>
              </a:rPr>
              <a:t>обробки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використовують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антисептичні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розчини</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водорідні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мазі</a:t>
            </a:r>
            <a:r>
              <a:rPr lang="ru-RU" sz="1600" dirty="0">
                <a:solidFill>
                  <a:srgbClr val="000000"/>
                </a:solidFill>
                <a:latin typeface="Times New Roman" panose="02020603050405020304" pitchFamily="18" charset="0"/>
                <a:ea typeface="Times New Roman" panose="02020603050405020304" pitchFamily="18" charset="0"/>
              </a:rPr>
              <a:t>. При </a:t>
            </a:r>
            <a:r>
              <a:rPr lang="ru-RU" sz="1600" dirty="0" err="1">
                <a:solidFill>
                  <a:srgbClr val="000000"/>
                </a:solidFill>
                <a:latin typeface="Times New Roman" panose="02020603050405020304" pitchFamily="18" charset="0"/>
                <a:ea typeface="Times New Roman" panose="02020603050405020304" pitchFamily="18" charset="0"/>
              </a:rPr>
              <a:t>опіках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обличчя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хороші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результати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дає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змазування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розчином</a:t>
            </a:r>
            <a:r>
              <a:rPr lang="ru-RU" sz="1600" dirty="0">
                <a:solidFill>
                  <a:srgbClr val="000000"/>
                </a:solidFill>
                <a:latin typeface="Times New Roman" panose="02020603050405020304" pitchFamily="18" charset="0"/>
                <a:ea typeface="Times New Roman" panose="02020603050405020304" pitchFamily="18" charset="0"/>
              </a:rPr>
              <a:t> перманганату </a:t>
            </a:r>
            <a:r>
              <a:rPr lang="ru-RU" sz="1600" dirty="0" err="1">
                <a:solidFill>
                  <a:srgbClr val="000000"/>
                </a:solidFill>
                <a:latin typeface="Times New Roman" panose="02020603050405020304" pitchFamily="18" charset="0"/>
                <a:ea typeface="Times New Roman" panose="02020603050405020304" pitchFamily="18" charset="0"/>
              </a:rPr>
              <a:t>калію</a:t>
            </a:r>
            <a:r>
              <a:rPr lang="ru-RU" sz="1600" dirty="0">
                <a:solidFill>
                  <a:srgbClr val="000000"/>
                </a:solidFill>
                <a:latin typeface="Times New Roman" panose="02020603050405020304" pitchFamily="18" charset="0"/>
                <a:ea typeface="Times New Roman" panose="02020603050405020304" pitchFamily="18" charset="0"/>
              </a:rPr>
              <a:t> 1:5000 3-4 рази на </a:t>
            </a:r>
            <a:r>
              <a:rPr lang="ru-RU" sz="1600" dirty="0" err="1">
                <a:solidFill>
                  <a:srgbClr val="000000"/>
                </a:solidFill>
                <a:latin typeface="Times New Roman" panose="02020603050405020304" pitchFamily="18" charset="0"/>
                <a:ea typeface="Times New Roman" panose="02020603050405020304" pitchFamily="18" charset="0"/>
              </a:rPr>
              <a:t>добу</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перші</a:t>
            </a:r>
            <a:r>
              <a:rPr lang="ru-RU" sz="1600" dirty="0">
                <a:solidFill>
                  <a:srgbClr val="000000"/>
                </a:solidFill>
                <a:latin typeface="Times New Roman" panose="02020603050405020304" pitchFamily="18" charset="0"/>
                <a:ea typeface="Times New Roman" panose="02020603050405020304" pitchFamily="18" charset="0"/>
              </a:rPr>
              <a:t> 2-3 </a:t>
            </a:r>
            <a:r>
              <a:rPr lang="ru-RU" sz="1600" dirty="0" err="1">
                <a:solidFill>
                  <a:srgbClr val="000000"/>
                </a:solidFill>
                <a:latin typeface="Times New Roman" panose="02020603050405020304" pitchFamily="18" charset="0"/>
                <a:ea typeface="Times New Roman" panose="02020603050405020304" pitchFamily="18" charset="0"/>
              </a:rPr>
              <a:t>дні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Утворюється</a:t>
            </a:r>
            <a:r>
              <a:rPr lang="ru-RU" sz="1600" dirty="0">
                <a:solidFill>
                  <a:srgbClr val="000000"/>
                </a:solidFill>
                <a:latin typeface="Times New Roman" panose="02020603050405020304" pitchFamily="18" charset="0"/>
                <a:ea typeface="Times New Roman" panose="02020603050405020304" pitchFamily="18" charset="0"/>
              </a:rPr>
              <a:t> тонкий струп темного </a:t>
            </a:r>
            <a:r>
              <a:rPr lang="ru-RU" sz="1600" dirty="0" err="1">
                <a:solidFill>
                  <a:srgbClr val="000000"/>
                </a:solidFill>
                <a:latin typeface="Times New Roman" panose="02020603050405020304" pitchFamily="18" charset="0"/>
                <a:ea typeface="Times New Roman" panose="02020603050405020304" pitchFamily="18" charset="0"/>
              </a:rPr>
              <a:t>кольору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під</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яким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відбувається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епітелізація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поверхневих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опіків</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теперішній</a:t>
            </a:r>
            <a:r>
              <a:rPr lang="ru-RU" sz="1600" dirty="0">
                <a:solidFill>
                  <a:srgbClr val="000000"/>
                </a:solidFill>
                <a:latin typeface="Times New Roman" panose="02020603050405020304" pitchFamily="18" charset="0"/>
                <a:ea typeface="Times New Roman" panose="02020603050405020304" pitchFamily="18" charset="0"/>
              </a:rPr>
              <a:t> час настало ’’друге </a:t>
            </a:r>
            <a:r>
              <a:rPr lang="ru-RU" sz="1600" dirty="0" err="1">
                <a:solidFill>
                  <a:srgbClr val="000000"/>
                </a:solidFill>
                <a:latin typeface="Times New Roman" panose="02020603050405020304" pitchFamily="18" charset="0"/>
                <a:ea typeface="Times New Roman" panose="02020603050405020304" pitchFamily="18" charset="0"/>
              </a:rPr>
              <a:t>народження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відкритого</a:t>
            </a:r>
            <a:r>
              <a:rPr lang="ru-RU" sz="1600" dirty="0">
                <a:solidFill>
                  <a:srgbClr val="000000"/>
                </a:solidFill>
                <a:latin typeface="Times New Roman" panose="02020603050405020304" pitchFamily="18" charset="0"/>
                <a:ea typeface="Times New Roman" panose="02020603050405020304" pitchFamily="18" charset="0"/>
              </a:rPr>
              <a:t> методу - </a:t>
            </a:r>
            <a:r>
              <a:rPr lang="ru-RU" sz="1600" dirty="0" err="1">
                <a:solidFill>
                  <a:srgbClr val="000000"/>
                </a:solidFill>
                <a:latin typeface="Times New Roman" panose="02020603050405020304" pitchFamily="18" charset="0"/>
                <a:ea typeface="Times New Roman" panose="02020603050405020304" pitchFamily="18" charset="0"/>
              </a:rPr>
              <a:t>лікування</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умовах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антибактеріального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керованого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середовища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Однак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що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тільки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окремі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лікувальні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заклади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можуть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використовувати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таку</a:t>
            </a:r>
            <a:r>
              <a:rPr lang="ru-RU" sz="1600" dirty="0">
                <a:solidFill>
                  <a:srgbClr val="000000"/>
                </a:solidFill>
                <a:latin typeface="Times New Roman" panose="02020603050405020304" pitchFamily="18" charset="0"/>
                <a:ea typeface="Times New Roman" panose="02020603050405020304" pitchFamily="18" charset="0"/>
              </a:rPr>
              <a:t> методику, </a:t>
            </a:r>
            <a:r>
              <a:rPr lang="ru-RU" sz="1600" dirty="0" err="1">
                <a:solidFill>
                  <a:srgbClr val="000000"/>
                </a:solidFill>
                <a:latin typeface="Times New Roman" panose="02020603050405020304" pitchFamily="18" charset="0"/>
                <a:ea typeface="Times New Roman" panose="02020603050405020304" pitchFamily="18" charset="0"/>
              </a:rPr>
              <a:t>що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потребує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спеціального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оснащення</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Найбільш</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поширений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закритий</a:t>
            </a:r>
            <a:r>
              <a:rPr lang="ru-RU" sz="1600" dirty="0">
                <a:solidFill>
                  <a:srgbClr val="000000"/>
                </a:solidFill>
                <a:latin typeface="Times New Roman" panose="02020603050405020304" pitchFamily="18" charset="0"/>
                <a:ea typeface="Times New Roman" panose="02020603050405020304" pitchFamily="18" charset="0"/>
              </a:rPr>
              <a:t> метод. </a:t>
            </a:r>
            <a:r>
              <a:rPr lang="ru-RU" sz="1600" dirty="0" err="1">
                <a:solidFill>
                  <a:srgbClr val="000000"/>
                </a:solidFill>
                <a:latin typeface="Times New Roman" panose="02020603050405020304" pitchFamily="18" charset="0"/>
                <a:ea typeface="Times New Roman" panose="02020603050405020304" pitchFamily="18" charset="0"/>
              </a:rPr>
              <a:t>Його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перевага</a:t>
            </a:r>
            <a:r>
              <a:rPr lang="ru-RU" sz="1600" dirty="0">
                <a:solidFill>
                  <a:srgbClr val="000000"/>
                </a:solidFill>
                <a:latin typeface="Times New Roman" panose="02020603050405020304" pitchFamily="18" charset="0"/>
                <a:ea typeface="Times New Roman" panose="02020603050405020304" pitchFamily="18" charset="0"/>
              </a:rPr>
              <a:t> в тому, </a:t>
            </a:r>
            <a:r>
              <a:rPr lang="ru-RU" sz="1600" dirty="0" err="1">
                <a:solidFill>
                  <a:srgbClr val="000000"/>
                </a:solidFill>
                <a:latin typeface="Times New Roman" panose="02020603050405020304" pitchFamily="18" charset="0"/>
                <a:ea typeface="Times New Roman" panose="02020603050405020304" pitchFamily="18" charset="0"/>
              </a:rPr>
              <a:t>що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він</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полегшує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обслуговування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потерпілих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пов’язка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охороняє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опікову</a:t>
            </a:r>
            <a:r>
              <a:rPr lang="ru-RU" sz="1600" dirty="0">
                <a:solidFill>
                  <a:srgbClr val="000000"/>
                </a:solidFill>
                <a:latin typeface="Times New Roman" panose="02020603050405020304" pitchFamily="18" charset="0"/>
                <a:ea typeface="Times New Roman" panose="02020603050405020304" pitchFamily="18" charset="0"/>
              </a:rPr>
              <a:t> рану </a:t>
            </a:r>
            <a:r>
              <a:rPr lang="ru-RU" sz="1600" dirty="0" err="1">
                <a:solidFill>
                  <a:srgbClr val="000000"/>
                </a:solidFill>
                <a:latin typeface="Times New Roman" panose="02020603050405020304" pitchFamily="18" charset="0"/>
                <a:ea typeface="Times New Roman" panose="02020603050405020304" pitchFamily="18" charset="0"/>
              </a:rPr>
              <a:t>від</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забруднення</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травматизації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що</a:t>
            </a:r>
            <a:r>
              <a:rPr lang="ru-RU" sz="1600" dirty="0">
                <a:solidFill>
                  <a:srgbClr val="000000"/>
                </a:solidFill>
                <a:latin typeface="Times New Roman" panose="02020603050405020304" pitchFamily="18" charset="0"/>
                <a:ea typeface="Times New Roman" panose="02020603050405020304" pitchFamily="18" charset="0"/>
              </a:rPr>
              <a:t> особливо </a:t>
            </a:r>
            <a:r>
              <a:rPr lang="ru-RU" sz="1600" dirty="0" err="1">
                <a:solidFill>
                  <a:srgbClr val="000000"/>
                </a:solidFill>
                <a:latin typeface="Times New Roman" panose="02020603050405020304" pitchFamily="18" charset="0"/>
                <a:ea typeface="Times New Roman" panose="02020603050405020304" pitchFamily="18" charset="0"/>
              </a:rPr>
              <a:t>важливо</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умовах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воєнного</a:t>
            </a:r>
            <a:r>
              <a:rPr lang="ru-RU" sz="1600" dirty="0">
                <a:solidFill>
                  <a:srgbClr val="000000"/>
                </a:solidFill>
                <a:latin typeface="Times New Roman" panose="02020603050405020304" pitchFamily="18" charset="0"/>
                <a:ea typeface="Times New Roman" panose="02020603050405020304" pitchFamily="18" charset="0"/>
              </a:rPr>
              <a:t> часу. До </a:t>
            </a:r>
            <a:r>
              <a:rPr lang="ru-RU" sz="1600" dirty="0" err="1">
                <a:solidFill>
                  <a:srgbClr val="000000"/>
                </a:solidFill>
                <a:latin typeface="Times New Roman" panose="02020603050405020304" pitchFamily="18" charset="0"/>
                <a:ea typeface="Times New Roman" panose="02020603050405020304" pitchFamily="18" charset="0"/>
              </a:rPr>
              <a:t>недоліків</a:t>
            </a:r>
            <a:r>
              <a:rPr lang="ru-RU" sz="1600" dirty="0">
                <a:solidFill>
                  <a:srgbClr val="000000"/>
                </a:solidFill>
                <a:latin typeface="Times New Roman" panose="02020603050405020304" pitchFamily="18" charset="0"/>
                <a:ea typeface="Times New Roman" panose="02020603050405020304" pitchFamily="18" charset="0"/>
              </a:rPr>
              <a:t> методу </a:t>
            </a:r>
            <a:r>
              <a:rPr lang="ru-RU" sz="1600" dirty="0" err="1">
                <a:solidFill>
                  <a:srgbClr val="000000"/>
                </a:solidFill>
                <a:latin typeface="Times New Roman" panose="02020603050405020304" pitchFamily="18" charset="0"/>
                <a:ea typeface="Times New Roman" panose="02020603050405020304" pitchFamily="18" charset="0"/>
              </a:rPr>
              <a:t>відносять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трудоємкість</a:t>
            </a:r>
            <a:r>
              <a:rPr lang="ru-RU" sz="1600" dirty="0">
                <a:solidFill>
                  <a:srgbClr val="000000"/>
                </a:solidFill>
                <a:latin typeface="Times New Roman" panose="02020603050405020304" pitchFamily="18" charset="0"/>
                <a:ea typeface="Times New Roman" panose="02020603050405020304" pitchFamily="18" charset="0"/>
              </a:rPr>
              <a:t> та </a:t>
            </a:r>
            <a:r>
              <a:rPr lang="ru-RU" sz="1600" dirty="0" err="1">
                <a:solidFill>
                  <a:srgbClr val="000000"/>
                </a:solidFill>
                <a:latin typeface="Times New Roman" panose="02020603050405020304" pitchFamily="18" charset="0"/>
                <a:ea typeface="Times New Roman" panose="02020603050405020304" pitchFamily="18" charset="0"/>
              </a:rPr>
              <a:t>болючість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зміни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пов’язок</a:t>
            </a:r>
            <a:r>
              <a:rPr lang="ru-RU" sz="1600" dirty="0">
                <a:solidFill>
                  <a:srgbClr val="000000"/>
                </a:solidFill>
                <a:latin typeface="Times New Roman" panose="02020603050405020304" pitchFamily="18" charset="0"/>
                <a:ea typeface="Times New Roman" panose="02020603050405020304" pitchFamily="18" charset="0"/>
              </a:rPr>
              <a:t>, великий </a:t>
            </a:r>
            <a:r>
              <a:rPr lang="ru-RU" sz="1600" dirty="0" err="1">
                <a:solidFill>
                  <a:srgbClr val="000000"/>
                </a:solidFill>
                <a:latin typeface="Times New Roman" panose="02020603050405020304" pitchFamily="18" charset="0"/>
                <a:ea typeface="Times New Roman" panose="02020603050405020304" pitchFamily="18" charset="0"/>
              </a:rPr>
              <a:t>розхід</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перев’язочного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матеріалу</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endParaRPr lang="uk-UA" sz="1600" dirty="0"/>
          </a:p>
        </p:txBody>
      </p:sp>
    </p:spTree>
    <p:extLst>
      <p:ext uri="{BB962C8B-B14F-4D97-AF65-F5344CB8AC3E}">
        <p14:creationId xmlns:p14="http://schemas.microsoft.com/office/powerpoint/2010/main" xmlns="" val="32013606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6568" y="180474"/>
            <a:ext cx="9914021" cy="6063198"/>
          </a:xfrm>
          <a:prstGeom prst="rect">
            <a:avLst/>
          </a:prstGeom>
          <a:solidFill>
            <a:srgbClr val="FF99FF"/>
          </a:solidFill>
        </p:spPr>
        <p:txBody>
          <a:bodyPr wrap="square">
            <a:spAutoFit/>
          </a:bodyPr>
          <a:lstStyle/>
          <a:p>
            <a:r>
              <a:rPr lang="uk-UA"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Глибокі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характеризуються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розвитком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гнійно-демаркаційного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запалення</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ранні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терміни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основне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завдання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їх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лікування</a:t>
            </a:r>
            <a:r>
              <a:rPr lang="ru-RU" sz="1600" dirty="0">
                <a:solidFill>
                  <a:srgbClr val="000000"/>
                </a:solidFill>
                <a:latin typeface="Times New Roman" panose="02020603050405020304" pitchFamily="18" charset="0"/>
                <a:ea typeface="Times New Roman" panose="02020603050405020304" pitchFamily="18" charset="0"/>
              </a:rPr>
              <a:t> при </a:t>
            </a:r>
            <a:r>
              <a:rPr lang="ru-RU" sz="1600" dirty="0" err="1">
                <a:solidFill>
                  <a:srgbClr val="000000"/>
                </a:solidFill>
                <a:latin typeface="Times New Roman" panose="02020603050405020304" pitchFamily="18" charset="0"/>
                <a:ea typeface="Times New Roman" panose="02020603050405020304" pitchFamily="18" charset="0"/>
              </a:rPr>
              <a:t>вологому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некрозі</a:t>
            </a:r>
            <a:r>
              <a:rPr lang="ru-RU" sz="1600" dirty="0">
                <a:solidFill>
                  <a:srgbClr val="000000"/>
                </a:solidFill>
                <a:latin typeface="Times New Roman" panose="02020603050405020304" pitchFamily="18" charset="0"/>
                <a:ea typeface="Times New Roman" panose="02020603050405020304" pitchFamily="18" charset="0"/>
              </a:rPr>
              <a:t> - </a:t>
            </a:r>
            <a:r>
              <a:rPr lang="ru-RU" sz="1600" dirty="0" err="1">
                <a:solidFill>
                  <a:srgbClr val="000000"/>
                </a:solidFill>
                <a:latin typeface="Times New Roman" panose="02020603050405020304" pitchFamily="18" charset="0"/>
                <a:ea typeface="Times New Roman" panose="02020603050405020304" pitchFamily="18" charset="0"/>
              </a:rPr>
              <a:t>сприяти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формуванню</a:t>
            </a:r>
            <a:r>
              <a:rPr lang="ru-RU" sz="1600" dirty="0">
                <a:solidFill>
                  <a:srgbClr val="000000"/>
                </a:solidFill>
                <a:latin typeface="Times New Roman" panose="02020603050405020304" pitchFamily="18" charset="0"/>
                <a:ea typeface="Times New Roman" panose="02020603050405020304" pitchFamily="18" charset="0"/>
              </a:rPr>
              <a:t> сухого струпу, а при сухому </a:t>
            </a:r>
            <a:r>
              <a:rPr lang="ru-RU" sz="1600" dirty="0" err="1">
                <a:solidFill>
                  <a:srgbClr val="000000"/>
                </a:solidFill>
                <a:latin typeface="Times New Roman" panose="02020603050405020304" pitchFamily="18" charset="0"/>
                <a:ea typeface="Times New Roman" panose="02020603050405020304" pitchFamily="18" charset="0"/>
              </a:rPr>
              <a:t>некрозі</a:t>
            </a:r>
            <a:r>
              <a:rPr lang="ru-RU" sz="1600" dirty="0">
                <a:solidFill>
                  <a:srgbClr val="000000"/>
                </a:solidFill>
                <a:latin typeface="Times New Roman" panose="02020603050405020304" pitchFamily="18" charset="0"/>
                <a:ea typeface="Times New Roman" panose="02020603050405020304" pitchFamily="18" charset="0"/>
              </a:rPr>
              <a:t> - </a:t>
            </a:r>
            <a:r>
              <a:rPr lang="ru-RU" sz="1600" dirty="0" err="1">
                <a:solidFill>
                  <a:srgbClr val="000000"/>
                </a:solidFill>
                <a:latin typeface="Times New Roman" panose="02020603050405020304" pitchFamily="18" charset="0"/>
                <a:ea typeface="Times New Roman" panose="02020603050405020304" pitchFamily="18" charset="0"/>
              </a:rPr>
              <a:t>попередити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його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гнійне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розплавлення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Це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досягається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накладанням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волого-висихаючих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пов’язок</a:t>
            </a:r>
            <a:r>
              <a:rPr lang="ru-RU" sz="1600" dirty="0">
                <a:solidFill>
                  <a:srgbClr val="000000"/>
                </a:solidFill>
                <a:latin typeface="Times New Roman" panose="02020603050405020304" pitchFamily="18" charset="0"/>
                <a:ea typeface="Times New Roman" panose="02020603050405020304" pitchFamily="18" charset="0"/>
              </a:rPr>
              <a:t> з </a:t>
            </a:r>
            <a:r>
              <a:rPr lang="ru-RU" sz="1600" dirty="0" err="1">
                <a:solidFill>
                  <a:srgbClr val="000000"/>
                </a:solidFill>
                <a:latin typeface="Times New Roman" panose="02020603050405020304" pitchFamily="18" charset="0"/>
                <a:ea typeface="Times New Roman" panose="02020603050405020304" pitchFamily="18" charset="0"/>
              </a:rPr>
              <a:t>розчином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антисептиків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декасан</a:t>
            </a:r>
            <a:r>
              <a:rPr lang="ru-RU" sz="1600" dirty="0">
                <a:solidFill>
                  <a:srgbClr val="000000"/>
                </a:solidFill>
                <a:latin typeface="Times New Roman" panose="02020603050405020304" pitchFamily="18" charset="0"/>
                <a:ea typeface="Times New Roman" panose="02020603050405020304" pitchFamily="18" charset="0"/>
              </a:rPr>
              <a:t>, 0,2% </a:t>
            </a:r>
            <a:r>
              <a:rPr lang="ru-RU" sz="1600" dirty="0" err="1">
                <a:solidFill>
                  <a:srgbClr val="000000"/>
                </a:solidFill>
                <a:latin typeface="Times New Roman" panose="02020603050405020304" pitchFamily="18" charset="0"/>
                <a:ea typeface="Times New Roman" panose="02020603050405020304" pitchFamily="18" charset="0"/>
              </a:rPr>
              <a:t>фурациліну</a:t>
            </a:r>
            <a:r>
              <a:rPr lang="ru-RU" sz="1600" dirty="0">
                <a:solidFill>
                  <a:srgbClr val="000000"/>
                </a:solidFill>
                <a:latin typeface="Times New Roman" panose="02020603050405020304" pitchFamily="18" charset="0"/>
                <a:ea typeface="Times New Roman" panose="02020603050405020304" pitchFamily="18" charset="0"/>
              </a:rPr>
              <a:t>, 3% </a:t>
            </a:r>
            <a:r>
              <a:rPr lang="ru-RU" sz="1600" dirty="0" err="1">
                <a:solidFill>
                  <a:srgbClr val="000000"/>
                </a:solidFill>
                <a:latin typeface="Times New Roman" panose="02020603050405020304" pitchFamily="18" charset="0"/>
                <a:ea typeface="Times New Roman" panose="02020603050405020304" pitchFamily="18" charset="0"/>
              </a:rPr>
              <a:t>борної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кислоти</a:t>
            </a:r>
            <a:r>
              <a:rPr lang="ru-RU" sz="1600" dirty="0">
                <a:solidFill>
                  <a:srgbClr val="000000"/>
                </a:solidFill>
                <a:latin typeface="Times New Roman" panose="02020603050405020304" pitchFamily="18" charset="0"/>
                <a:ea typeface="Times New Roman" panose="02020603050405020304" pitchFamily="18" charset="0"/>
              </a:rPr>
              <a:t>, 0,5% азотно-кислого </a:t>
            </a:r>
            <a:r>
              <a:rPr lang="ru-RU" sz="1600" dirty="0" err="1">
                <a:solidFill>
                  <a:srgbClr val="000000"/>
                </a:solidFill>
                <a:latin typeface="Times New Roman" panose="02020603050405020304" pitchFamily="18" charset="0"/>
                <a:ea typeface="Times New Roman" panose="02020603050405020304" pitchFamily="18" charset="0"/>
              </a:rPr>
              <a:t>срібла</a:t>
            </a:r>
            <a:r>
              <a:rPr lang="ru-RU" sz="1600" dirty="0">
                <a:solidFill>
                  <a:srgbClr val="000000"/>
                </a:solidFill>
                <a:latin typeface="Times New Roman" panose="02020603050405020304" pitchFamily="18" charset="0"/>
                <a:ea typeface="Times New Roman" panose="02020603050405020304" pitchFamily="18" charset="0"/>
              </a:rPr>
              <a:t> та </a:t>
            </a:r>
            <a:r>
              <a:rPr lang="ru-RU" sz="1600" dirty="0" err="1">
                <a:solidFill>
                  <a:srgbClr val="000000"/>
                </a:solidFill>
                <a:latin typeface="Times New Roman" panose="02020603050405020304" pitchFamily="18" charset="0"/>
                <a:ea typeface="Times New Roman" panose="02020603050405020304" pitchFamily="18" charset="0"/>
              </a:rPr>
              <a:t>іншіх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Використання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мазів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недоцільно</a:t>
            </a:r>
            <a:r>
              <a:rPr lang="ru-RU" sz="1600" dirty="0">
                <a:solidFill>
                  <a:srgbClr val="000000"/>
                </a:solidFill>
                <a:latin typeface="Times New Roman" panose="02020603050405020304" pitchFamily="18" charset="0"/>
                <a:ea typeface="Times New Roman" panose="02020603050405020304" pitchFamily="18" charset="0"/>
              </a:rPr>
              <a:t>, так як вони </a:t>
            </a:r>
            <a:r>
              <a:rPr lang="ru-RU" sz="1600" dirty="0" err="1">
                <a:solidFill>
                  <a:srgbClr val="000000"/>
                </a:solidFill>
                <a:latin typeface="Times New Roman" panose="02020603050405020304" pitchFamily="18" charset="0"/>
                <a:ea typeface="Times New Roman" panose="02020603050405020304" pitchFamily="18" charset="0"/>
              </a:rPr>
              <a:t>сприяють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зволожуванню</a:t>
            </a:r>
            <a:r>
              <a:rPr lang="ru-RU" sz="1600" dirty="0">
                <a:solidFill>
                  <a:srgbClr val="000000"/>
                </a:solidFill>
                <a:latin typeface="Times New Roman" panose="02020603050405020304" pitchFamily="18" charset="0"/>
                <a:ea typeface="Times New Roman" panose="02020603050405020304" pitchFamily="18" charset="0"/>
              </a:rPr>
              <a:t> струпу. Для </a:t>
            </a:r>
            <a:r>
              <a:rPr lang="ru-RU" sz="1600" dirty="0" err="1">
                <a:solidFill>
                  <a:srgbClr val="000000"/>
                </a:solidFill>
                <a:latin typeface="Times New Roman" panose="02020603050405020304" pitchFamily="18" charset="0"/>
                <a:ea typeface="Times New Roman" panose="02020603050405020304" pitchFamily="18" charset="0"/>
              </a:rPr>
              <a:t>підготовки</a:t>
            </a:r>
            <a:r>
              <a:rPr lang="ru-RU" sz="1600" dirty="0">
                <a:solidFill>
                  <a:srgbClr val="000000"/>
                </a:solidFill>
                <a:latin typeface="Times New Roman" panose="02020603050405020304" pitchFamily="18" charset="0"/>
                <a:ea typeface="Times New Roman" panose="02020603050405020304" pitchFamily="18" charset="0"/>
              </a:rPr>
              <a:t> до </a:t>
            </a:r>
            <a:r>
              <a:rPr lang="ru-RU" sz="1600" dirty="0" err="1">
                <a:solidFill>
                  <a:srgbClr val="000000"/>
                </a:solidFill>
                <a:latin typeface="Times New Roman" panose="02020603050405020304" pitchFamily="18" charset="0"/>
                <a:ea typeface="Times New Roman" panose="02020603050405020304" pitchFamily="18" charset="0"/>
              </a:rPr>
              <a:t>операції</a:t>
            </a:r>
            <a:r>
              <a:rPr lang="ru-RU" sz="1600" dirty="0">
                <a:solidFill>
                  <a:srgbClr val="000000"/>
                </a:solidFill>
                <a:latin typeface="Times New Roman" panose="02020603050405020304" pitchFamily="18" charset="0"/>
                <a:ea typeface="Times New Roman" panose="02020603050405020304" pitchFamily="18" charset="0"/>
              </a:rPr>
              <a:t> проводиться </a:t>
            </a:r>
            <a:r>
              <a:rPr lang="ru-RU" sz="1600" dirty="0" err="1">
                <a:solidFill>
                  <a:srgbClr val="000000"/>
                </a:solidFill>
                <a:latin typeface="Times New Roman" panose="02020603050405020304" pitchFamily="18" charset="0"/>
                <a:ea typeface="Times New Roman" panose="02020603050405020304" pitchFamily="18" charset="0"/>
              </a:rPr>
              <a:t>очищення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змертвілих</a:t>
            </a:r>
            <a:r>
              <a:rPr lang="ru-RU" sz="1600" dirty="0">
                <a:solidFill>
                  <a:srgbClr val="000000"/>
                </a:solidFill>
                <a:latin typeface="Times New Roman" panose="02020603050405020304" pitchFamily="18" charset="0"/>
                <a:ea typeface="Times New Roman" panose="02020603050405020304" pitchFamily="18" charset="0"/>
              </a:rPr>
              <a:t> тканин за </a:t>
            </a:r>
            <a:r>
              <a:rPr lang="ru-RU" sz="1600" dirty="0" err="1">
                <a:solidFill>
                  <a:srgbClr val="000000"/>
                </a:solidFill>
                <a:latin typeface="Times New Roman" panose="02020603050405020304" pitchFamily="18" charset="0"/>
                <a:ea typeface="Times New Roman" panose="02020603050405020304" pitchFamily="18" charset="0"/>
              </a:rPr>
              <a:t>допомогою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безкровної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некректомії</a:t>
            </a:r>
            <a:r>
              <a:rPr lang="ru-RU" sz="1600" dirty="0">
                <a:solidFill>
                  <a:srgbClr val="000000"/>
                </a:solidFill>
                <a:latin typeface="Times New Roman" panose="02020603050405020304" pitchFamily="18" charset="0"/>
                <a:ea typeface="Times New Roman" panose="02020603050405020304" pitchFamily="18" charset="0"/>
              </a:rPr>
              <a:t>. При </a:t>
            </a:r>
            <a:r>
              <a:rPr lang="ru-RU" sz="1600" dirty="0" err="1">
                <a:solidFill>
                  <a:srgbClr val="000000"/>
                </a:solidFill>
                <a:latin typeface="Times New Roman" panose="02020603050405020304" pitchFamily="18" charset="0"/>
                <a:ea typeface="Times New Roman" panose="02020603050405020304" pitchFamily="18" charset="0"/>
              </a:rPr>
              <a:t>цьому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поетапно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видаляються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некротичні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тканини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під</a:t>
            </a:r>
            <a:r>
              <a:rPr lang="ru-RU" sz="1600" dirty="0">
                <a:solidFill>
                  <a:srgbClr val="000000"/>
                </a:solidFill>
                <a:latin typeface="Times New Roman" panose="02020603050405020304" pitchFamily="18" charset="0"/>
                <a:ea typeface="Times New Roman" panose="02020603050405020304" pitchFamily="18" charset="0"/>
              </a:rPr>
              <a:t> час </a:t>
            </a:r>
            <a:r>
              <a:rPr lang="ru-RU" sz="1600" dirty="0" err="1">
                <a:solidFill>
                  <a:srgbClr val="000000"/>
                </a:solidFill>
                <a:latin typeface="Times New Roman" panose="02020603050405020304" pitchFamily="18" charset="0"/>
                <a:ea typeface="Times New Roman" panose="02020603050405020304" pitchFamily="18" charset="0"/>
              </a:rPr>
              <a:t>перев’язок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які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виконуються</a:t>
            </a:r>
            <a:r>
              <a:rPr lang="ru-RU" sz="1600" dirty="0">
                <a:solidFill>
                  <a:srgbClr val="000000"/>
                </a:solidFill>
                <a:latin typeface="Times New Roman" panose="02020603050405020304" pitchFamily="18" charset="0"/>
                <a:ea typeface="Times New Roman" panose="02020603050405020304" pitchFamily="18" charset="0"/>
              </a:rPr>
              <a:t> через день.</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rPr>
              <a:t>З цією ж метою можна використовувати протеолітичні ферменти (трипсин, </a:t>
            </a:r>
            <a:r>
              <a:rPr lang="uk-UA" sz="1600" dirty="0" err="1">
                <a:solidFill>
                  <a:srgbClr val="000000"/>
                </a:solidFill>
                <a:latin typeface="Times New Roman" panose="02020603050405020304" pitchFamily="18" charset="0"/>
                <a:ea typeface="Times New Roman" panose="02020603050405020304" pitchFamily="18" charset="0"/>
              </a:rPr>
              <a:t>хімотрипсин</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хімопсин</a:t>
            </a:r>
            <a:r>
              <a:rPr lang="uk-UA" sz="1600" dirty="0">
                <a:solidFill>
                  <a:srgbClr val="000000"/>
                </a:solidFill>
                <a:latin typeface="Times New Roman" panose="02020603050405020304" pitchFamily="18" charset="0"/>
                <a:ea typeface="Times New Roman" panose="02020603050405020304" pitchFamily="18" charset="0"/>
              </a:rPr>
              <a:t>) або хімічні </a:t>
            </a:r>
            <a:r>
              <a:rPr lang="uk-UA" sz="1600" dirty="0" err="1">
                <a:solidFill>
                  <a:srgbClr val="000000"/>
                </a:solidFill>
                <a:latin typeface="Times New Roman" panose="02020603050405020304" pitchFamily="18" charset="0"/>
                <a:ea typeface="Times New Roman" panose="02020603050405020304" pitchFamily="18" charset="0"/>
              </a:rPr>
              <a:t>кератолітичні</a:t>
            </a:r>
            <a:r>
              <a:rPr lang="uk-UA" sz="1600" dirty="0">
                <a:solidFill>
                  <a:srgbClr val="000000"/>
                </a:solidFill>
                <a:latin typeface="Times New Roman" panose="02020603050405020304" pitchFamily="18" charset="0"/>
                <a:ea typeface="Times New Roman" panose="02020603050405020304" pitchFamily="18" charset="0"/>
              </a:rPr>
              <a:t> засоби (40% саліцилова мазь на вазеліновій основі). </a:t>
            </a:r>
            <a:r>
              <a:rPr lang="uk-UA" sz="1600" dirty="0" err="1">
                <a:solidFill>
                  <a:srgbClr val="000000"/>
                </a:solidFill>
                <a:latin typeface="Times New Roman" panose="02020603050405020304" pitchFamily="18" charset="0"/>
                <a:ea typeface="Times New Roman" panose="02020603050405020304" pitchFamily="18" charset="0"/>
              </a:rPr>
              <a:t>Кератолітичний</a:t>
            </a:r>
            <a:r>
              <a:rPr lang="uk-UA" sz="1600" dirty="0">
                <a:solidFill>
                  <a:srgbClr val="000000"/>
                </a:solidFill>
                <a:latin typeface="Times New Roman" panose="02020603050405020304" pitchFamily="18" charset="0"/>
                <a:ea typeface="Times New Roman" panose="02020603050405020304" pitchFamily="18" charset="0"/>
              </a:rPr>
              <a:t> вплив використовують з 6-8 дня після опіку. Після відторгнення змертвілих тканин необхідно чергувати антисептичні розчини або антибактерійні препарати з емульсіями та мазями.</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Лікування глибоких </a:t>
            </a:r>
            <a:r>
              <a:rPr lang="uk-UA" sz="1600" dirty="0" err="1">
                <a:solidFill>
                  <a:srgbClr val="000000"/>
                </a:solidFill>
                <a:latin typeface="Times New Roman" panose="02020603050405020304" pitchFamily="18" charset="0"/>
                <a:ea typeface="Times New Roman" panose="02020603050405020304" pitchFamily="18" charset="0"/>
              </a:rPr>
              <a:t>опіків</a:t>
            </a:r>
            <a:r>
              <a:rPr lang="uk-UA" sz="1600" dirty="0">
                <a:solidFill>
                  <a:srgbClr val="000000"/>
                </a:solidFill>
                <a:latin typeface="Times New Roman" panose="02020603050405020304" pitchFamily="18" charset="0"/>
                <a:ea typeface="Times New Roman" panose="02020603050405020304" pitchFamily="18" charset="0"/>
              </a:rPr>
              <a:t> є хірургічною проблемою. Воно проводиться в два етапи: хірургія </a:t>
            </a:r>
            <a:r>
              <a:rPr lang="uk-UA" sz="1600" dirty="0" err="1">
                <a:solidFill>
                  <a:srgbClr val="000000"/>
                </a:solidFill>
                <a:latin typeface="Times New Roman" panose="02020603050405020304" pitchFamily="18" charset="0"/>
                <a:ea typeface="Times New Roman" panose="02020603050405020304" pitchFamily="18" charset="0"/>
              </a:rPr>
              <a:t>опіків</a:t>
            </a:r>
            <a:r>
              <a:rPr lang="uk-UA" sz="1600" dirty="0">
                <a:solidFill>
                  <a:srgbClr val="000000"/>
                </a:solidFill>
                <a:latin typeface="Times New Roman" panose="02020603050405020304" pitchFamily="18" charset="0"/>
                <a:ea typeface="Times New Roman" panose="02020603050405020304" pitchFamily="18" charset="0"/>
              </a:rPr>
              <a:t> превентивна і </a:t>
            </a:r>
            <a:r>
              <a:rPr lang="uk-UA" sz="1600" dirty="0" err="1">
                <a:solidFill>
                  <a:srgbClr val="000000"/>
                </a:solidFill>
                <a:latin typeface="Times New Roman" panose="02020603050405020304" pitchFamily="18" charset="0"/>
                <a:ea typeface="Times New Roman" panose="02020603050405020304" pitchFamily="18" charset="0"/>
              </a:rPr>
              <a:t>відновлювально</a:t>
            </a:r>
            <a:r>
              <a:rPr lang="uk-UA" sz="1600" dirty="0">
                <a:solidFill>
                  <a:srgbClr val="000000"/>
                </a:solidFill>
                <a:latin typeface="Times New Roman" panose="02020603050405020304" pitchFamily="18" charset="0"/>
                <a:ea typeface="Times New Roman" panose="02020603050405020304" pitchFamily="18" charset="0"/>
              </a:rPr>
              <a:t>-реконструктивна. Завдання превентивної хірургії – </a:t>
            </a:r>
            <a:r>
              <a:rPr lang="uk-UA" sz="1600" dirty="0" err="1">
                <a:solidFill>
                  <a:srgbClr val="000000"/>
                </a:solidFill>
                <a:latin typeface="Times New Roman" panose="02020603050405020304" pitchFamily="18" charset="0"/>
                <a:ea typeface="Times New Roman" panose="02020603050405020304" pitchFamily="18" charset="0"/>
              </a:rPr>
              <a:t>якмога</a:t>
            </a:r>
            <a:r>
              <a:rPr lang="uk-UA" sz="1600" dirty="0">
                <a:solidFill>
                  <a:srgbClr val="000000"/>
                </a:solidFill>
                <a:latin typeface="Times New Roman" panose="02020603050405020304" pitchFamily="18" charset="0"/>
                <a:ea typeface="Times New Roman" panose="02020603050405020304" pitchFamily="18" charset="0"/>
              </a:rPr>
              <a:t> скоріше відновити втрачений шкірний покрив і тим самим ліквідувати джерело і причину опікової хвороби. Завдання </a:t>
            </a:r>
            <a:r>
              <a:rPr lang="uk-UA" sz="1600" dirty="0" err="1">
                <a:solidFill>
                  <a:srgbClr val="000000"/>
                </a:solidFill>
                <a:latin typeface="Times New Roman" panose="02020603050405020304" pitchFamily="18" charset="0"/>
                <a:ea typeface="Times New Roman" panose="02020603050405020304" pitchFamily="18" charset="0"/>
              </a:rPr>
              <a:t>реконструктивно</a:t>
            </a:r>
            <a:r>
              <a:rPr lang="uk-UA" sz="1600" dirty="0">
                <a:solidFill>
                  <a:srgbClr val="000000"/>
                </a:solidFill>
                <a:latin typeface="Times New Roman" panose="02020603050405020304" pitchFamily="18" charset="0"/>
                <a:ea typeface="Times New Roman" panose="02020603050405020304" pitchFamily="18" charset="0"/>
              </a:rPr>
              <a:t>-відновлювальної хірургії полягають в подоланні наслідків термічної травми.</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Превентивна хірургія </a:t>
            </a:r>
            <a:r>
              <a:rPr lang="uk-UA" sz="1600" dirty="0" err="1">
                <a:solidFill>
                  <a:srgbClr val="000000"/>
                </a:solidFill>
                <a:latin typeface="Times New Roman" panose="02020603050405020304" pitchFamily="18" charset="0"/>
                <a:ea typeface="Times New Roman" panose="02020603050405020304" pitchFamily="18" charset="0"/>
              </a:rPr>
              <a:t>опіків</a:t>
            </a:r>
            <a:r>
              <a:rPr lang="uk-UA" sz="1600" dirty="0">
                <a:solidFill>
                  <a:srgbClr val="000000"/>
                </a:solidFill>
                <a:latin typeface="Times New Roman" panose="02020603050405020304" pitchFamily="18" charset="0"/>
                <a:ea typeface="Times New Roman" panose="02020603050405020304" pitchFamily="18" charset="0"/>
              </a:rPr>
              <a:t> по суті є ургентною хірургією. При цьому фактор часу, протягом якого проводиться підготовка опікових ран до їх закриття і відновлювання дефіциту шкіри, справляє суттєвий вплив на результати лікування. Превентивна хірургія </a:t>
            </a:r>
            <a:r>
              <a:rPr lang="uk-UA" sz="1600" dirty="0" err="1">
                <a:solidFill>
                  <a:srgbClr val="000000"/>
                </a:solidFill>
                <a:latin typeface="Times New Roman" panose="02020603050405020304" pitchFamily="18" charset="0"/>
                <a:ea typeface="Times New Roman" panose="02020603050405020304" pitchFamily="18" charset="0"/>
              </a:rPr>
              <a:t>опіків</a:t>
            </a:r>
            <a:r>
              <a:rPr lang="uk-UA" sz="1600" dirty="0">
                <a:solidFill>
                  <a:srgbClr val="000000"/>
                </a:solidFill>
                <a:latin typeface="Times New Roman" panose="02020603050405020304" pitchFamily="18" charset="0"/>
                <a:ea typeface="Times New Roman" panose="02020603050405020304" pitchFamily="18" charset="0"/>
              </a:rPr>
              <a:t> полягає в попереджені розвитку незворотних змін в організмі хворого опіковою </a:t>
            </a:r>
            <a:r>
              <a:rPr lang="uk-UA" sz="1600" dirty="0" err="1">
                <a:solidFill>
                  <a:srgbClr val="000000"/>
                </a:solidFill>
                <a:latin typeface="Times New Roman" panose="02020603050405020304" pitchFamily="18" charset="0"/>
                <a:ea typeface="Times New Roman" panose="02020603050405020304" pitchFamily="18" charset="0"/>
              </a:rPr>
              <a:t>хворобою.Оперативні</a:t>
            </a:r>
            <a:r>
              <a:rPr lang="uk-UA" sz="1600" dirty="0">
                <a:solidFill>
                  <a:srgbClr val="000000"/>
                </a:solidFill>
                <a:latin typeface="Times New Roman" panose="02020603050405020304" pitchFamily="18" charset="0"/>
                <a:ea typeface="Times New Roman" panose="02020603050405020304" pitchFamily="18" charset="0"/>
              </a:rPr>
              <a:t> втручання при глибоких </a:t>
            </a:r>
            <a:r>
              <a:rPr lang="uk-UA" sz="1600" dirty="0" err="1">
                <a:solidFill>
                  <a:srgbClr val="000000"/>
                </a:solidFill>
                <a:latin typeface="Times New Roman" panose="02020603050405020304" pitchFamily="18" charset="0"/>
                <a:ea typeface="Times New Roman" panose="02020603050405020304" pitchFamily="18" charset="0"/>
              </a:rPr>
              <a:t>опіках</a:t>
            </a:r>
            <a:r>
              <a:rPr lang="uk-UA" sz="1600" dirty="0">
                <a:solidFill>
                  <a:srgbClr val="000000"/>
                </a:solidFill>
                <a:latin typeface="Times New Roman" panose="02020603050405020304" pitchFamily="18" charset="0"/>
                <a:ea typeface="Times New Roman" panose="02020603050405020304" pitchFamily="18" charset="0"/>
              </a:rPr>
              <a:t> поділяються на дві групи.</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Операції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першої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групи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необхідні</a:t>
            </a:r>
            <a:r>
              <a:rPr lang="ru-RU" sz="1600" dirty="0">
                <a:solidFill>
                  <a:srgbClr val="000000"/>
                </a:solidFill>
                <a:latin typeface="Times New Roman" panose="02020603050405020304" pitchFamily="18" charset="0"/>
                <a:ea typeface="Times New Roman" panose="02020603050405020304" pitchFamily="18" charset="0"/>
              </a:rPr>
              <a:t> для </a:t>
            </a:r>
            <a:r>
              <a:rPr lang="ru-RU" sz="1600" dirty="0" err="1">
                <a:solidFill>
                  <a:srgbClr val="000000"/>
                </a:solidFill>
                <a:latin typeface="Times New Roman" panose="02020603050405020304" pitchFamily="18" charset="0"/>
                <a:ea typeface="Times New Roman" panose="02020603050405020304" pitchFamily="18" charset="0"/>
              </a:rPr>
              <a:t>підготовки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опікової</a:t>
            </a:r>
            <a:r>
              <a:rPr lang="ru-RU" sz="1600" dirty="0">
                <a:solidFill>
                  <a:srgbClr val="000000"/>
                </a:solidFill>
                <a:latin typeface="Times New Roman" panose="02020603050405020304" pitchFamily="18" charset="0"/>
                <a:ea typeface="Times New Roman" panose="02020603050405020304" pitchFamily="18" charset="0"/>
              </a:rPr>
              <a:t> рани до пластичного </a:t>
            </a:r>
            <a:r>
              <a:rPr lang="ru-RU" sz="1600" dirty="0" err="1">
                <a:solidFill>
                  <a:srgbClr val="000000"/>
                </a:solidFill>
                <a:latin typeface="Times New Roman" panose="02020603050405020304" pitchFamily="18" charset="0"/>
                <a:ea typeface="Times New Roman" panose="02020603050405020304" pitchFamily="18" charset="0"/>
              </a:rPr>
              <a:t>закриття</a:t>
            </a:r>
            <a:r>
              <a:rPr lang="ru-RU" sz="1600" dirty="0">
                <a:solidFill>
                  <a:srgbClr val="000000"/>
                </a:solidFill>
                <a:latin typeface="Times New Roman" panose="02020603050405020304" pitchFamily="18" charset="0"/>
                <a:ea typeface="Times New Roman" panose="02020603050405020304" pitchFamily="18" charset="0"/>
              </a:rPr>
              <a:t>. До них </a:t>
            </a:r>
            <a:r>
              <a:rPr lang="ru-RU" sz="1600" dirty="0" err="1">
                <a:solidFill>
                  <a:srgbClr val="000000"/>
                </a:solidFill>
                <a:latin typeface="Times New Roman" panose="02020603050405020304" pitchFamily="18" charset="0"/>
                <a:ea typeface="Times New Roman" panose="02020603050405020304" pitchFamily="18" charset="0"/>
              </a:rPr>
              <a:t>відносяться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некротомія</a:t>
            </a:r>
            <a:r>
              <a:rPr lang="ru-RU" sz="1600" dirty="0">
                <a:solidFill>
                  <a:srgbClr val="000000"/>
                </a:solidFill>
                <a:latin typeface="Times New Roman" panose="02020603050405020304" pitchFamily="18" charset="0"/>
                <a:ea typeface="Times New Roman" panose="02020603050405020304" pitchFamily="18" charset="0"/>
              </a:rPr>
              <a:t> - </a:t>
            </a:r>
            <a:r>
              <a:rPr lang="ru-RU" sz="1600" dirty="0" err="1">
                <a:solidFill>
                  <a:srgbClr val="000000"/>
                </a:solidFill>
                <a:latin typeface="Times New Roman" panose="02020603050405020304" pitchFamily="18" charset="0"/>
                <a:ea typeface="Times New Roman" panose="02020603050405020304" pitchFamily="18" charset="0"/>
              </a:rPr>
              <a:t>розтин</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опікового</a:t>
            </a:r>
            <a:r>
              <a:rPr lang="ru-RU" sz="1600" dirty="0">
                <a:solidFill>
                  <a:srgbClr val="000000"/>
                </a:solidFill>
                <a:latin typeface="Times New Roman" panose="02020603050405020304" pitchFamily="18" charset="0"/>
                <a:ea typeface="Times New Roman" panose="02020603050405020304" pitchFamily="18" charset="0"/>
              </a:rPr>
              <a:t> струпу до </a:t>
            </a:r>
            <a:r>
              <a:rPr lang="ru-RU" sz="1600" dirty="0" err="1">
                <a:solidFill>
                  <a:srgbClr val="000000"/>
                </a:solidFill>
                <a:latin typeface="Times New Roman" panose="02020603050405020304" pitchFamily="18" charset="0"/>
                <a:ea typeface="Times New Roman" panose="02020603050405020304" pitchFamily="18" charset="0"/>
              </a:rPr>
              <a:t>кровоточивих</a:t>
            </a:r>
            <a:r>
              <a:rPr lang="ru-RU" sz="1600" dirty="0">
                <a:solidFill>
                  <a:srgbClr val="000000"/>
                </a:solidFill>
                <a:latin typeface="Times New Roman" panose="02020603050405020304" pitchFamily="18" charset="0"/>
                <a:ea typeface="Times New Roman" panose="02020603050405020304" pitchFamily="18" charset="0"/>
              </a:rPr>
              <a:t> тканин з метою </a:t>
            </a:r>
            <a:r>
              <a:rPr lang="ru-RU" sz="1600" dirty="0" err="1">
                <a:solidFill>
                  <a:srgbClr val="000000"/>
                </a:solidFill>
                <a:latin typeface="Times New Roman" panose="02020603050405020304" pitchFamily="18" charset="0"/>
                <a:ea typeface="Times New Roman" panose="02020603050405020304" pitchFamily="18" charset="0"/>
              </a:rPr>
              <a:t>ліквідації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джгутоподібної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сдавлюючої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його</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сегменти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кінцівок</a:t>
            </a:r>
            <a:r>
              <a:rPr lang="ru-RU" sz="1600" dirty="0">
                <a:solidFill>
                  <a:srgbClr val="000000"/>
                </a:solidFill>
                <a:latin typeface="Times New Roman" panose="02020603050405020304" pitchFamily="18" charset="0"/>
                <a:ea typeface="Times New Roman" panose="02020603050405020304" pitchFamily="18" charset="0"/>
              </a:rPr>
              <a:t> та </a:t>
            </a:r>
            <a:r>
              <a:rPr lang="ru-RU" sz="1600" dirty="0" err="1">
                <a:solidFill>
                  <a:srgbClr val="000000"/>
                </a:solidFill>
                <a:latin typeface="Times New Roman" panose="02020603050405020304" pitchFamily="18" charset="0"/>
                <a:ea typeface="Times New Roman" panose="02020603050405020304" pitchFamily="18" charset="0"/>
              </a:rPr>
              <a:t>грудну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клітку</a:t>
            </a:r>
            <a:r>
              <a:rPr lang="ru-RU" sz="1600" dirty="0">
                <a:solidFill>
                  <a:srgbClr val="000000"/>
                </a:solidFill>
                <a:latin typeface="Times New Roman" panose="02020603050405020304" pitchFamily="18" charset="0"/>
                <a:ea typeface="Times New Roman" panose="02020603050405020304" pitchFamily="18" charset="0"/>
              </a:rPr>
              <a:t>. До </a:t>
            </a:r>
            <a:r>
              <a:rPr lang="ru-RU" sz="1600" dirty="0" err="1">
                <a:solidFill>
                  <a:srgbClr val="000000"/>
                </a:solidFill>
                <a:latin typeface="Times New Roman" panose="02020603050405020304" pitchFamily="18" charset="0"/>
                <a:ea typeface="Times New Roman" panose="02020603050405020304" pitchFamily="18" charset="0"/>
              </a:rPr>
              <a:t>допоміжних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операцій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відносяться</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некректомія</a:t>
            </a:r>
            <a:r>
              <a:rPr lang="ru-RU" sz="1600" dirty="0">
                <a:solidFill>
                  <a:srgbClr val="000000"/>
                </a:solidFill>
                <a:latin typeface="Times New Roman" panose="02020603050405020304" pitchFamily="18" charset="0"/>
                <a:ea typeface="Times New Roman" panose="02020603050405020304" pitchFamily="18" charset="0"/>
              </a:rPr>
              <a:t> - </a:t>
            </a:r>
            <a:r>
              <a:rPr lang="ru-RU" sz="1600" dirty="0" err="1">
                <a:solidFill>
                  <a:srgbClr val="000000"/>
                </a:solidFill>
                <a:latin typeface="Times New Roman" panose="02020603050405020304" pitchFamily="18" charset="0"/>
                <a:ea typeface="Times New Roman" panose="02020603050405020304" pitchFamily="18" charset="0"/>
              </a:rPr>
              <a:t>видалення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нежиттєздатних</a:t>
            </a:r>
            <a:r>
              <a:rPr lang="ru-RU" sz="1600" dirty="0">
                <a:solidFill>
                  <a:srgbClr val="000000"/>
                </a:solidFill>
                <a:latin typeface="Times New Roman" panose="02020603050405020304" pitchFamily="18" charset="0"/>
                <a:ea typeface="Times New Roman" panose="02020603050405020304" pitchFamily="18" charset="0"/>
              </a:rPr>
              <a:t> тканин.</a:t>
            </a:r>
            <a:r>
              <a:rPr lang="ru-RU" dirty="0">
                <a:solidFill>
                  <a:srgbClr val="000000"/>
                </a:solidFill>
                <a:latin typeface="Times New Roman" panose="02020603050405020304" pitchFamily="18" charset="0"/>
                <a:ea typeface="Times New Roman" panose="02020603050405020304" pitchFamily="18" charset="0"/>
              </a:rPr>
              <a:t/>
            </a:r>
            <a:br>
              <a:rPr lang="ru-RU"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xmlns="" val="6274580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1105" y="1345953"/>
            <a:ext cx="8819147" cy="5078313"/>
          </a:xfrm>
          <a:prstGeom prst="rect">
            <a:avLst/>
          </a:prstGeom>
          <a:solidFill>
            <a:srgbClr val="FF99FF"/>
          </a:solidFill>
        </p:spPr>
        <p:txBody>
          <a:bodyPr wrap="square">
            <a:spAutoFit/>
          </a:bodyPr>
          <a:lstStyle/>
          <a:p>
            <a:pPr>
              <a:spcAft>
                <a:spcPts val="0"/>
              </a:spcAft>
            </a:pPr>
            <a:r>
              <a:rPr lang="ru-RU" b="1" i="1" dirty="0" err="1">
                <a:solidFill>
                  <a:srgbClr val="000000"/>
                </a:solidFill>
                <a:latin typeface="Times New Roman" panose="02020603050405020304" pitchFamily="18" charset="0"/>
                <a:ea typeface="Times New Roman" panose="02020603050405020304" pitchFamily="18" charset="0"/>
              </a:rPr>
              <a:t>Лікування</a:t>
            </a:r>
            <a:r>
              <a:rPr lang="ru-RU" b="1" i="1"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000000"/>
                </a:solidFill>
                <a:latin typeface="Times New Roman" panose="02020603050405020304" pitchFamily="18" charset="0"/>
                <a:ea typeface="Times New Roman" panose="02020603050405020304" pitchFamily="18" charset="0"/>
              </a:rPr>
              <a:t>термічних</a:t>
            </a:r>
            <a:r>
              <a:rPr lang="ru-RU" b="1" i="1"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000000"/>
                </a:solidFill>
                <a:latin typeface="Times New Roman" panose="02020603050405020304" pitchFamily="18" charset="0"/>
                <a:ea typeface="Times New Roman" panose="02020603050405020304" pitchFamily="18" charset="0"/>
              </a:rPr>
              <a:t>опіків</a:t>
            </a:r>
            <a:r>
              <a:rPr lang="ru-RU" b="1" i="1" dirty="0">
                <a:solidFill>
                  <a:srgbClr val="000000"/>
                </a:solidFill>
                <a:latin typeface="Times New Roman" panose="02020603050405020304" pitchFamily="18" charset="0"/>
                <a:ea typeface="Times New Roman" panose="02020603050405020304" pitchFamily="18" charset="0"/>
              </a:rPr>
              <a:t> на ЕМЕ.</a:t>
            </a:r>
            <a:r>
              <a:rPr lang="ru-RU" i="1" dirty="0">
                <a:solidFill>
                  <a:srgbClr val="000000"/>
                </a:solidFill>
                <a:latin typeface="Times New Roman" panose="02020603050405020304" pitchFamily="18" charset="0"/>
                <a:ea typeface="Times New Roman" panose="02020603050405020304" pitchFamily="18" charset="0"/>
              </a:rPr>
              <a:t/>
            </a:r>
            <a:br>
              <a:rPr lang="ru-RU" i="1"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Надання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допомоги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потерпілим</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умовах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бойових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має</a:t>
            </a:r>
            <a:r>
              <a:rPr lang="ru-RU" dirty="0">
                <a:solidFill>
                  <a:srgbClr val="000000"/>
                </a:solidFill>
                <a:latin typeface="Times New Roman" panose="02020603050405020304" pitchFamily="18" charset="0"/>
                <a:ea typeface="Times New Roman" panose="02020603050405020304" pitchFamily="18" charset="0"/>
              </a:rPr>
              <a:t> ряд </a:t>
            </a:r>
            <a:r>
              <a:rPr lang="ru-RU" dirty="0" err="1">
                <a:solidFill>
                  <a:srgbClr val="000000"/>
                </a:solidFill>
                <a:latin typeface="Times New Roman" panose="02020603050405020304" pitchFamily="18" charset="0"/>
                <a:ea typeface="Times New Roman" panose="02020603050405020304" pitchFamily="18" charset="0"/>
              </a:rPr>
              <a:t>особливостей</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err="1">
                <a:solidFill>
                  <a:srgbClr val="000000"/>
                </a:solidFill>
                <a:latin typeface="Times New Roman" panose="02020603050405020304" pitchFamily="18" charset="0"/>
                <a:ea typeface="Times New Roman" panose="02020603050405020304" pitchFamily="18" charset="0"/>
              </a:rPr>
              <a:t>Опіки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будуть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виникати</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фоні</a:t>
            </a:r>
            <a:r>
              <a:rPr lang="ru-RU" dirty="0">
                <a:solidFill>
                  <a:srgbClr val="000000"/>
                </a:solidFill>
                <a:latin typeface="Times New Roman" panose="02020603050405020304" pitchFamily="18" charset="0"/>
                <a:ea typeface="Times New Roman" panose="02020603050405020304" pitchFamily="18" charset="0"/>
              </a:rPr>
              <a:t> великих </a:t>
            </a:r>
            <a:r>
              <a:rPr lang="ru-RU" dirty="0" err="1">
                <a:solidFill>
                  <a:srgbClr val="000000"/>
                </a:solidFill>
                <a:latin typeface="Times New Roman" panose="02020603050405020304" pitchFamily="18" charset="0"/>
                <a:ea typeface="Times New Roman" panose="02020603050405020304" pitchFamily="18" charset="0"/>
              </a:rPr>
              <a:t>фізичних</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психічних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навантажень</a:t>
            </a:r>
            <a:r>
              <a:rPr lang="ru-RU" dirty="0">
                <a:solidFill>
                  <a:srgbClr val="000000"/>
                </a:solidFill>
                <a:latin typeface="Times New Roman" panose="02020603050405020304" pitchFamily="18" charset="0"/>
                <a:ea typeface="Times New Roman" panose="02020603050405020304" pitchFamily="18" charset="0"/>
              </a:rPr>
              <a:t>. За </a:t>
            </a:r>
            <a:r>
              <a:rPr lang="ru-RU" dirty="0" err="1">
                <a:solidFill>
                  <a:srgbClr val="000000"/>
                </a:solidFill>
                <a:latin typeface="Times New Roman" panose="02020603050405020304" pitchFamily="18" charset="0"/>
                <a:ea typeface="Times New Roman" panose="02020603050405020304" pitchFamily="18" charset="0"/>
              </a:rPr>
              <a:t>цих</a:t>
            </a:r>
            <a:r>
              <a:rPr lang="ru-RU" dirty="0">
                <a:solidFill>
                  <a:srgbClr val="000000"/>
                </a:solidFill>
                <a:latin typeface="Times New Roman" panose="02020603050405020304" pitchFamily="18" charset="0"/>
                <a:ea typeface="Times New Roman" panose="02020603050405020304" pitchFamily="18" charset="0"/>
              </a:rPr>
              <a:t> умов особливого </a:t>
            </a:r>
            <a:r>
              <a:rPr lang="ru-RU" dirty="0" err="1">
                <a:solidFill>
                  <a:srgbClr val="000000"/>
                </a:solidFill>
                <a:latin typeface="Times New Roman" panose="02020603050405020304" pitchFamily="18" charset="0"/>
                <a:ea typeface="Times New Roman" panose="02020603050405020304" pitchFamily="18" charset="0"/>
              </a:rPr>
              <a:t>значення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набуває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медичне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сортування</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етапах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медичної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евакуації</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визначенням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груп</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потерпілих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потребують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проведення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невідкладних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заходів</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uk-UA" i="1" dirty="0">
                <a:solidFill>
                  <a:srgbClr val="000000"/>
                </a:solidFill>
                <a:latin typeface="Times New Roman" panose="02020603050405020304" pitchFamily="18" charset="0"/>
                <a:ea typeface="Times New Roman" panose="02020603050405020304" pitchFamily="18" charset="0"/>
              </a:rPr>
              <a:t>До</a:t>
            </a:r>
            <a:r>
              <a:rPr lang="ru-RU" i="1" dirty="0" err="1">
                <a:solidFill>
                  <a:srgbClr val="000000"/>
                </a:solidFill>
                <a:latin typeface="Times New Roman" panose="02020603050405020304" pitchFamily="18" charset="0"/>
                <a:ea typeface="Times New Roman" panose="02020603050405020304" pitchFamily="18" charset="0"/>
              </a:rPr>
              <a:t>медична</a:t>
            </a:r>
            <a:r>
              <a:rPr lang="ru-RU" i="1" dirty="0">
                <a:solidFill>
                  <a:srgbClr val="000000"/>
                </a:solidFill>
                <a:latin typeface="Times New Roman" panose="02020603050405020304" pitchFamily="18" charset="0"/>
                <a:ea typeface="Times New Roman" panose="02020603050405020304" pitchFamily="18" charset="0"/>
              </a:rPr>
              <a:t> та </a:t>
            </a:r>
            <a:r>
              <a:rPr lang="uk-UA" i="1" dirty="0">
                <a:solidFill>
                  <a:srgbClr val="000000"/>
                </a:solidFill>
                <a:latin typeface="Times New Roman" panose="02020603050405020304" pitchFamily="18" charset="0"/>
                <a:ea typeface="Times New Roman" panose="02020603050405020304" pitchFamily="18" charset="0"/>
              </a:rPr>
              <a:t>до</a:t>
            </a:r>
            <a:r>
              <a:rPr lang="ru-RU" i="1" dirty="0" err="1">
                <a:solidFill>
                  <a:srgbClr val="000000"/>
                </a:solidFill>
                <a:latin typeface="Times New Roman" panose="02020603050405020304" pitchFamily="18" charset="0"/>
                <a:ea typeface="Times New Roman" panose="02020603050405020304" pitchFamily="18" charset="0"/>
              </a:rPr>
              <a:t>лікарська</a:t>
            </a:r>
            <a:r>
              <a:rPr lang="ru-RU" i="1" dirty="0">
                <a:solidFill>
                  <a:srgbClr val="000000"/>
                </a:solidFill>
                <a:latin typeface="Times New Roman" panose="02020603050405020304" pitchFamily="18" charset="0"/>
                <a:ea typeface="Times New Roman" panose="02020603050405020304" pitchFamily="18" charset="0"/>
              </a:rPr>
              <a:t> </a:t>
            </a:r>
            <a:r>
              <a:rPr lang="ru-RU" i="1" dirty="0" err="1">
                <a:solidFill>
                  <a:srgbClr val="000000"/>
                </a:solidFill>
                <a:latin typeface="Times New Roman" panose="02020603050405020304" pitchFamily="18" charset="0"/>
                <a:ea typeface="Times New Roman" panose="02020603050405020304" pitchFamily="18" charset="0"/>
              </a:rPr>
              <a:t>допомога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здійснюється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безпосередньо</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вогнищі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вигляді</a:t>
            </a:r>
            <a:r>
              <a:rPr lang="ru-RU" dirty="0">
                <a:solidFill>
                  <a:srgbClr val="000000"/>
                </a:solidFill>
                <a:latin typeface="Times New Roman" panose="02020603050405020304" pitchFamily="18" charset="0"/>
                <a:ea typeface="Times New Roman" panose="02020603050405020304" pitchFamily="18" charset="0"/>
              </a:rPr>
              <a:t> само- та </a:t>
            </a:r>
            <a:r>
              <a:rPr lang="ru-RU" dirty="0" err="1">
                <a:solidFill>
                  <a:srgbClr val="000000"/>
                </a:solidFill>
                <a:latin typeface="Times New Roman" panose="02020603050405020304" pitchFamily="18" charset="0"/>
                <a:ea typeface="Times New Roman" panose="02020603050405020304" pitchFamily="18" charset="0"/>
              </a:rPr>
              <a:t>взаємодопомоги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Невідкладними</a:t>
            </a:r>
            <a:r>
              <a:rPr lang="ru-RU" dirty="0">
                <a:solidFill>
                  <a:srgbClr val="000000"/>
                </a:solidFill>
                <a:latin typeface="Times New Roman" panose="02020603050405020304" pitchFamily="18" charset="0"/>
                <a:ea typeface="Times New Roman" panose="02020603050405020304" pitchFamily="18" charset="0"/>
              </a:rPr>
              <a:t> заходами є </a:t>
            </a:r>
            <a:r>
              <a:rPr lang="ru-RU" dirty="0" err="1">
                <a:solidFill>
                  <a:srgbClr val="000000"/>
                </a:solidFill>
                <a:latin typeface="Times New Roman" panose="02020603050405020304" pitchFamily="18" charset="0"/>
                <a:ea typeface="Times New Roman" panose="02020603050405020304" pitchFamily="18" charset="0"/>
              </a:rPr>
              <a:t>винесення</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вогнища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пожежі</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гасіння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палаючої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одежі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Полум’я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гасять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підручними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матеріалами</a:t>
            </a:r>
            <a:r>
              <a:rPr lang="ru-RU" dirty="0">
                <a:solidFill>
                  <a:srgbClr val="000000"/>
                </a:solidFill>
                <a:latin typeface="Times New Roman" panose="02020603050405020304" pitchFamily="18" charset="0"/>
                <a:ea typeface="Times New Roman" panose="02020603050405020304" pitchFamily="18" charset="0"/>
              </a:rPr>
              <a:t> (шинель, плащ-намет </a:t>
            </a:r>
            <a:r>
              <a:rPr lang="ru-RU" dirty="0" err="1">
                <a:solidFill>
                  <a:srgbClr val="000000"/>
                </a:solidFill>
                <a:latin typeface="Times New Roman" panose="02020603050405020304" pitchFamily="18" charset="0"/>
                <a:ea typeface="Times New Roman" panose="02020603050405020304" pitchFamily="18" charset="0"/>
              </a:rPr>
              <a:t>тощо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щільно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вкриваючи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палаючу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ділянку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тіла</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спробі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загасити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полум’я</a:t>
            </a:r>
            <a:r>
              <a:rPr lang="ru-RU" dirty="0">
                <a:solidFill>
                  <a:srgbClr val="000000"/>
                </a:solidFill>
                <a:latin typeface="Times New Roman" panose="02020603050405020304" pitchFamily="18" charset="0"/>
                <a:ea typeface="Times New Roman" panose="02020603050405020304" pitchFamily="18" charset="0"/>
              </a:rPr>
              <a:t> руками </a:t>
            </a:r>
            <a:r>
              <a:rPr lang="ru-RU" dirty="0" err="1">
                <a:solidFill>
                  <a:srgbClr val="000000"/>
                </a:solidFill>
                <a:latin typeface="Times New Roman" panose="02020603050405020304" pitchFamily="18" charset="0"/>
                <a:ea typeface="Times New Roman" panose="02020603050405020304" pitchFamily="18" charset="0"/>
              </a:rPr>
              <a:t>можуть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виникнути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додаткові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опіки</a:t>
            </a:r>
            <a:r>
              <a:rPr lang="ru-RU" dirty="0">
                <a:solidFill>
                  <a:srgbClr val="000000"/>
                </a:solidFill>
                <a:latin typeface="Times New Roman" panose="02020603050405020304" pitchFamily="18" charset="0"/>
                <a:ea typeface="Times New Roman" panose="02020603050405020304" pitchFamily="18" charset="0"/>
              </a:rPr>
              <a:t> як у </a:t>
            </a:r>
            <a:r>
              <a:rPr lang="ru-RU" dirty="0" err="1">
                <a:solidFill>
                  <a:srgbClr val="000000"/>
                </a:solidFill>
                <a:latin typeface="Times New Roman" panose="02020603050405020304" pitchFamily="18" charset="0"/>
                <a:ea typeface="Times New Roman" panose="02020603050405020304" pitchFamily="18" charset="0"/>
              </a:rPr>
              <a:t>потерпілих</a:t>
            </a:r>
            <a:r>
              <a:rPr lang="ru-RU" dirty="0">
                <a:solidFill>
                  <a:srgbClr val="000000"/>
                </a:solidFill>
                <a:latin typeface="Times New Roman" panose="02020603050405020304" pitchFamily="18" charset="0"/>
                <a:ea typeface="Times New Roman" panose="02020603050405020304" pitchFamily="18" charset="0"/>
              </a:rPr>
              <a:t>, так і в </a:t>
            </a:r>
            <a:r>
              <a:rPr lang="ru-RU" dirty="0" err="1">
                <a:solidFill>
                  <a:srgbClr val="000000"/>
                </a:solidFill>
                <a:latin typeface="Times New Roman" panose="02020603050405020304" pitchFamily="18" charset="0"/>
                <a:ea typeface="Times New Roman" panose="02020603050405020304" pitchFamily="18" charset="0"/>
              </a:rPr>
              <a:t>осіб</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надають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допомогу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Залишки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одежі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прилипли не </a:t>
            </a:r>
            <a:r>
              <a:rPr lang="ru-RU" dirty="0" err="1">
                <a:solidFill>
                  <a:srgbClr val="000000"/>
                </a:solidFill>
                <a:latin typeface="Times New Roman" panose="02020603050405020304" pitchFamily="18" charset="0"/>
                <a:ea typeface="Times New Roman" panose="02020603050405020304" pitchFamily="18" charset="0"/>
              </a:rPr>
              <a:t>слід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знімати</a:t>
            </a:r>
            <a:r>
              <a:rPr lang="ru-RU" dirty="0">
                <a:solidFill>
                  <a:srgbClr val="000000"/>
                </a:solidFill>
                <a:latin typeface="Times New Roman" panose="02020603050405020304" pitchFamily="18" charset="0"/>
                <a:ea typeface="Times New Roman" panose="02020603050405020304" pitchFamily="18" charset="0"/>
              </a:rPr>
              <a:t>, а </a:t>
            </a:r>
            <a:r>
              <a:rPr lang="ru-RU" dirty="0" err="1">
                <a:solidFill>
                  <a:srgbClr val="000000"/>
                </a:solidFill>
                <a:latin typeface="Times New Roman" panose="02020603050405020304" pitchFamily="18" charset="0"/>
                <a:ea typeface="Times New Roman" panose="02020603050405020304" pitchFamily="18" charset="0"/>
              </a:rPr>
              <a:t>необхідно</a:t>
            </a:r>
            <a:r>
              <a:rPr lang="ru-RU" dirty="0">
                <a:solidFill>
                  <a:srgbClr val="000000"/>
                </a:solidFill>
                <a:latin typeface="Times New Roman" panose="02020603050405020304" pitchFamily="18" charset="0"/>
                <a:ea typeface="Times New Roman" panose="02020603050405020304" pitchFamily="18" charset="0"/>
              </a:rPr>
              <a:t> на всю </a:t>
            </a:r>
            <a:r>
              <a:rPr lang="ru-RU" dirty="0" err="1">
                <a:solidFill>
                  <a:srgbClr val="000000"/>
                </a:solidFill>
                <a:latin typeface="Times New Roman" panose="02020603050405020304" pitchFamily="18" charset="0"/>
                <a:ea typeface="Times New Roman" panose="02020603050405020304" pitchFamily="18" charset="0"/>
              </a:rPr>
              <a:t>опікову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поверхню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накласти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асептичну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пов’язку</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виконати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транспортну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іммобілізацію</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рекомендується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змащувати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обпечені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ділянки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рослинною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олією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тваринним</a:t>
            </a:r>
            <a:r>
              <a:rPr lang="ru-RU" dirty="0">
                <a:solidFill>
                  <a:srgbClr val="000000"/>
                </a:solidFill>
                <a:latin typeface="Times New Roman" panose="02020603050405020304" pitchFamily="18" charset="0"/>
                <a:ea typeface="Times New Roman" panose="02020603050405020304" pitchFamily="18" charset="0"/>
              </a:rPr>
              <a:t> жиром, </a:t>
            </a:r>
            <a:r>
              <a:rPr lang="ru-RU" dirty="0" err="1">
                <a:solidFill>
                  <a:srgbClr val="000000"/>
                </a:solidFill>
                <a:latin typeface="Times New Roman" panose="02020603050405020304" pitchFamily="18" charset="0"/>
                <a:ea typeface="Times New Roman" panose="02020603050405020304" pitchFamily="18" charset="0"/>
              </a:rPr>
              <a:t>вазеліном</a:t>
            </a:r>
            <a:r>
              <a:rPr lang="ru-RU"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r>
              <a:rPr lang="ru-RU" dirty="0">
                <a:solidFill>
                  <a:srgbClr val="000000"/>
                </a:solidFill>
                <a:latin typeface="Times New Roman" panose="02020603050405020304" pitchFamily="18" charset="0"/>
                <a:ea typeface="Times New Roman" panose="02020603050405020304" pitchFamily="18" charset="0"/>
              </a:rPr>
              <a:t>При </a:t>
            </a:r>
            <a:r>
              <a:rPr lang="ru-RU" dirty="0" err="1">
                <a:solidFill>
                  <a:srgbClr val="000000"/>
                </a:solidFill>
                <a:latin typeface="Times New Roman" panose="02020603050405020304" pitchFamily="18" charset="0"/>
                <a:ea typeface="Times New Roman" panose="02020603050405020304" pitchFamily="18" charset="0"/>
              </a:rPr>
              <a:t>значних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вводяться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знеболюючі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засоби</a:t>
            </a:r>
            <a:r>
              <a:rPr lang="ru-RU" dirty="0">
                <a:solidFill>
                  <a:srgbClr val="000000"/>
                </a:solidFill>
                <a:latin typeface="Times New Roman" panose="02020603050405020304" pitchFamily="18" charset="0"/>
                <a:ea typeface="Times New Roman" panose="02020603050405020304" pitchFamily="18" charset="0"/>
              </a:rPr>
              <a:t> з шприц-</a:t>
            </a:r>
            <a:r>
              <a:rPr lang="ru-RU" dirty="0" err="1">
                <a:solidFill>
                  <a:srgbClr val="000000"/>
                </a:solidFill>
                <a:latin typeface="Times New Roman" panose="02020603050405020304" pitchFamily="18" charset="0"/>
                <a:ea typeface="Times New Roman" panose="02020603050405020304" pitchFamily="18" charset="0"/>
              </a:rPr>
              <a:t>тюбіка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випити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гарячий</a:t>
            </a:r>
            <a:r>
              <a:rPr lang="ru-RU" dirty="0">
                <a:solidFill>
                  <a:srgbClr val="000000"/>
                </a:solidFill>
                <a:latin typeface="Times New Roman" panose="02020603050405020304" pitchFamily="18" charset="0"/>
                <a:ea typeface="Times New Roman" panose="02020603050405020304" pitchFamily="18" charset="0"/>
              </a:rPr>
              <a:t> чай. В </a:t>
            </a:r>
            <a:r>
              <a:rPr lang="ru-RU" dirty="0" err="1">
                <a:solidFill>
                  <a:srgbClr val="000000"/>
                </a:solidFill>
                <a:latin typeface="Times New Roman" panose="02020603050405020304" pitchFamily="18" charset="0"/>
                <a:ea typeface="Times New Roman" panose="02020603050405020304" pitchFamily="18" charset="0"/>
              </a:rPr>
              <a:t>холодну</a:t>
            </a:r>
            <a:r>
              <a:rPr lang="ru-RU" dirty="0">
                <a:solidFill>
                  <a:srgbClr val="000000"/>
                </a:solidFill>
                <a:latin typeface="Times New Roman" panose="02020603050405020304" pitchFamily="18" charset="0"/>
                <a:ea typeface="Times New Roman" panose="02020603050405020304" pitchFamily="18" charset="0"/>
              </a:rPr>
              <a:t> пору року </a:t>
            </a:r>
            <a:r>
              <a:rPr lang="ru-RU" dirty="0" err="1">
                <a:solidFill>
                  <a:srgbClr val="000000"/>
                </a:solidFill>
                <a:latin typeface="Times New Roman" panose="02020603050405020304" pitchFamily="18" charset="0"/>
                <a:ea typeface="Times New Roman" panose="02020603050405020304" pitchFamily="18" charset="0"/>
              </a:rPr>
              <a:t>потерпілих</a:t>
            </a:r>
            <a:r>
              <a:rPr lang="ru-RU" dirty="0">
                <a:solidFill>
                  <a:srgbClr val="000000"/>
                </a:solidFill>
                <a:latin typeface="Times New Roman" panose="02020603050405020304" pitchFamily="18" charset="0"/>
                <a:ea typeface="Times New Roman" panose="02020603050405020304" pitchFamily="18" charset="0"/>
              </a:rPr>
              <a:t> треба </a:t>
            </a:r>
            <a:r>
              <a:rPr lang="ru-RU" dirty="0" err="1">
                <a:solidFill>
                  <a:srgbClr val="000000"/>
                </a:solidFill>
                <a:latin typeface="Times New Roman" panose="02020603050405020304" pitchFamily="18" charset="0"/>
                <a:ea typeface="Times New Roman" panose="02020603050405020304" pitchFamily="18" charset="0"/>
              </a:rPr>
              <a:t>закутати</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евакуювати</a:t>
            </a:r>
            <a:r>
              <a:rPr lang="ru-RU" dirty="0">
                <a:solidFill>
                  <a:srgbClr val="000000"/>
                </a:solidFill>
                <a:latin typeface="Times New Roman" panose="02020603050405020304" pitchFamily="18" charset="0"/>
                <a:ea typeface="Times New Roman" panose="02020603050405020304" pitchFamily="18" charset="0"/>
              </a:rPr>
              <a:t> для </a:t>
            </a:r>
            <a:r>
              <a:rPr lang="ru-RU" dirty="0" err="1">
                <a:solidFill>
                  <a:srgbClr val="000000"/>
                </a:solidFill>
                <a:latin typeface="Times New Roman" panose="02020603050405020304" pitchFamily="18" charset="0"/>
                <a:ea typeface="Times New Roman" panose="02020603050405020304" pitchFamily="18" charset="0"/>
              </a:rPr>
              <a:t>надання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першої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лікарської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допомоги</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xmlns="" val="29345239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2505" y="298388"/>
            <a:ext cx="8638674" cy="6740307"/>
          </a:xfrm>
          <a:prstGeom prst="rect">
            <a:avLst/>
          </a:prstGeom>
          <a:solidFill>
            <a:srgbClr val="FF99FF"/>
          </a:solidFill>
        </p:spPr>
        <p:txBody>
          <a:bodyPr wrap="square">
            <a:spAutoFit/>
          </a:bodyPr>
          <a:lstStyle/>
          <a:p>
            <a:r>
              <a:rPr lang="ru-RU" i="1" dirty="0">
                <a:solidFill>
                  <a:srgbClr val="000000"/>
                </a:solidFill>
                <a:latin typeface="Times New Roman" panose="02020603050405020304" pitchFamily="18" charset="0"/>
                <a:ea typeface="Times New Roman" panose="02020603050405020304" pitchFamily="18" charset="0"/>
              </a:rPr>
              <a:t>Перша </a:t>
            </a:r>
            <a:r>
              <a:rPr lang="ru-RU" i="1" dirty="0" err="1">
                <a:solidFill>
                  <a:srgbClr val="000000"/>
                </a:solidFill>
                <a:latin typeface="Times New Roman" panose="02020603050405020304" pitchFamily="18" charset="0"/>
                <a:ea typeface="Times New Roman" panose="02020603050405020304" pitchFamily="18" charset="0"/>
              </a:rPr>
              <a:t>лікарська</a:t>
            </a:r>
            <a:r>
              <a:rPr lang="ru-RU" i="1" dirty="0">
                <a:solidFill>
                  <a:srgbClr val="000000"/>
                </a:solidFill>
                <a:latin typeface="Times New Roman" panose="02020603050405020304" pitchFamily="18" charset="0"/>
                <a:ea typeface="Times New Roman" panose="02020603050405020304" pitchFamily="18" charset="0"/>
              </a:rPr>
              <a:t> </a:t>
            </a:r>
            <a:r>
              <a:rPr lang="ru-RU" i="1" dirty="0" err="1">
                <a:solidFill>
                  <a:srgbClr val="000000"/>
                </a:solidFill>
                <a:latin typeface="Times New Roman" panose="02020603050405020304" pitchFamily="18" charset="0"/>
                <a:ea typeface="Times New Roman" panose="02020603050405020304" pitchFamily="18" charset="0"/>
              </a:rPr>
              <a:t>допомога</a:t>
            </a:r>
            <a:r>
              <a:rPr lang="ru-RU" i="1" dirty="0">
                <a:solidFill>
                  <a:srgbClr val="000000"/>
                </a:solidFill>
                <a:latin typeface="Times New Roman" panose="02020603050405020304" pitchFamily="18" charset="0"/>
                <a:ea typeface="Times New Roman" panose="02020603050405020304" pitchFamily="18" charset="0"/>
              </a:rPr>
              <a:t>.</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Обсяг</a:t>
            </a:r>
            <a:r>
              <a:rPr lang="ru-RU" dirty="0">
                <a:solidFill>
                  <a:srgbClr val="000000"/>
                </a:solidFill>
                <a:latin typeface="Times New Roman" panose="02020603050405020304" pitchFamily="18" charset="0"/>
                <a:ea typeface="Times New Roman" panose="02020603050405020304" pitchFamily="18" charset="0"/>
              </a:rPr>
              <a:t> ПЛД </a:t>
            </a:r>
            <a:r>
              <a:rPr lang="ru-RU" dirty="0" err="1">
                <a:solidFill>
                  <a:srgbClr val="000000"/>
                </a:solidFill>
                <a:latin typeface="Times New Roman" panose="02020603050405020304" pitchFamily="18" charset="0"/>
                <a:ea typeface="Times New Roman" panose="02020603050405020304" pitchFamily="18" charset="0"/>
              </a:rPr>
              <a:t>передбачає</a:t>
            </a:r>
            <a:r>
              <a:rPr lang="ru-RU" dirty="0">
                <a:solidFill>
                  <a:srgbClr val="000000"/>
                </a:solidFill>
                <a:latin typeface="Times New Roman" panose="02020603050405020304" pitchFamily="18" charset="0"/>
                <a:ea typeface="Times New Roman" panose="02020603050405020304" pitchFamily="18" charset="0"/>
              </a:rPr>
              <a:t> перш за все </a:t>
            </a:r>
            <a:r>
              <a:rPr lang="ru-RU" dirty="0" err="1">
                <a:solidFill>
                  <a:srgbClr val="000000"/>
                </a:solidFill>
                <a:latin typeface="Times New Roman" panose="02020603050405020304" pitchFamily="18" charset="0"/>
                <a:ea typeface="Times New Roman" panose="02020603050405020304" pitchFamily="18" charset="0"/>
              </a:rPr>
              <a:t>профілактику</a:t>
            </a:r>
            <a:r>
              <a:rPr lang="ru-RU" dirty="0">
                <a:solidFill>
                  <a:srgbClr val="000000"/>
                </a:solidFill>
                <a:latin typeface="Times New Roman" panose="02020603050405020304" pitchFamily="18" charset="0"/>
                <a:ea typeface="Times New Roman" panose="02020603050405020304" pitchFamily="18" charset="0"/>
              </a:rPr>
              <a:t> ОШ </a:t>
            </a:r>
            <a:r>
              <a:rPr lang="ru-RU" dirty="0" err="1">
                <a:solidFill>
                  <a:srgbClr val="000000"/>
                </a:solidFill>
                <a:latin typeface="Times New Roman" panose="02020603050405020304" pitchFamily="18" charset="0"/>
                <a:ea typeface="Times New Roman" panose="02020603050405020304" pitchFamily="18" charset="0"/>
              </a:rPr>
              <a:t>доступними</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даний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ситуації</a:t>
            </a:r>
            <a:r>
              <a:rPr lang="ru-RU" dirty="0">
                <a:solidFill>
                  <a:srgbClr val="000000"/>
                </a:solidFill>
                <a:latin typeface="Times New Roman" panose="02020603050405020304" pitchFamily="18" charset="0"/>
                <a:ea typeface="Times New Roman" panose="02020603050405020304" pitchFamily="18" charset="0"/>
              </a:rPr>
              <a:t> методами.</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Зняття больового синдрому – одне з основних завдань надання ПЛД. Тому </a:t>
            </a:r>
            <a:r>
              <a:rPr lang="uk-UA" dirty="0" err="1">
                <a:solidFill>
                  <a:srgbClr val="000000"/>
                </a:solidFill>
                <a:latin typeface="Times New Roman" panose="02020603050405020304" pitchFamily="18" charset="0"/>
                <a:ea typeface="Times New Roman" panose="02020603050405020304" pitchFamily="18" charset="0"/>
              </a:rPr>
              <a:t>обов</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язкове</a:t>
            </a:r>
            <a:r>
              <a:rPr lang="uk-UA" dirty="0">
                <a:solidFill>
                  <a:srgbClr val="000000"/>
                </a:solidFill>
                <a:latin typeface="Times New Roman" panose="02020603050405020304" pitchFamily="18" charset="0"/>
                <a:ea typeface="Times New Roman" panose="02020603050405020304" pitchFamily="18" charset="0"/>
              </a:rPr>
              <a:t> внутрішньовенне введення одного з анальгетиків (промедол 2%-1,0; анальгін 50%-2,0) з додаванням </a:t>
            </a:r>
            <a:r>
              <a:rPr lang="uk-UA" dirty="0" err="1">
                <a:solidFill>
                  <a:srgbClr val="000000"/>
                </a:solidFill>
                <a:latin typeface="Times New Roman" panose="02020603050405020304" pitchFamily="18" charset="0"/>
                <a:ea typeface="Times New Roman" panose="02020603050405020304" pitchFamily="18" charset="0"/>
              </a:rPr>
              <a:t>антигістамінних</a:t>
            </a:r>
            <a:r>
              <a:rPr lang="uk-UA" dirty="0">
                <a:solidFill>
                  <a:srgbClr val="000000"/>
                </a:solidFill>
                <a:latin typeface="Times New Roman" panose="02020603050405020304" pitchFamily="18" charset="0"/>
                <a:ea typeface="Times New Roman" panose="02020603050405020304" pitchFamily="18" charset="0"/>
              </a:rPr>
              <a:t> препаратів (</a:t>
            </a:r>
            <a:r>
              <a:rPr lang="uk-UA" dirty="0" err="1">
                <a:solidFill>
                  <a:srgbClr val="000000"/>
                </a:solidFill>
                <a:latin typeface="Times New Roman" panose="02020603050405020304" pitchFamily="18" charset="0"/>
                <a:ea typeface="Times New Roman" panose="02020603050405020304" pitchFamily="18" charset="0"/>
              </a:rPr>
              <a:t>дімедрол</a:t>
            </a:r>
            <a:r>
              <a:rPr lang="uk-UA" dirty="0">
                <a:solidFill>
                  <a:srgbClr val="000000"/>
                </a:solidFill>
                <a:latin typeface="Times New Roman" panose="02020603050405020304" pitchFamily="18" charset="0"/>
                <a:ea typeface="Times New Roman" panose="02020603050405020304" pitchFamily="18" charset="0"/>
              </a:rPr>
              <a:t> 1%-1,0; </a:t>
            </a:r>
            <a:r>
              <a:rPr lang="uk-UA" dirty="0" err="1">
                <a:solidFill>
                  <a:srgbClr val="000000"/>
                </a:solidFill>
                <a:latin typeface="Times New Roman" panose="02020603050405020304" pitchFamily="18" charset="0"/>
                <a:ea typeface="Times New Roman" panose="02020603050405020304" pitchFamily="18" charset="0"/>
              </a:rPr>
              <a:t>піпольфен</a:t>
            </a:r>
            <a:r>
              <a:rPr lang="uk-UA" dirty="0">
                <a:solidFill>
                  <a:srgbClr val="000000"/>
                </a:solidFill>
                <a:latin typeface="Times New Roman" panose="02020603050405020304" pitchFamily="18" charset="0"/>
                <a:ea typeface="Times New Roman" panose="02020603050405020304" pitchFamily="18" charset="0"/>
              </a:rPr>
              <a:t> 2,5%-2,0).</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У хворих з психомоторним збудженням необхідне введення аміназину або його аналогів.</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Потерпілим накладають контурні або сухі асептичні пов’язки, а при їх відсутності – імпровізовані пов’язки. Не слід намагатися видалити з опікової поверхні залишки обгорілого одягу, накладена первинна пов’язка буде попереджувати вторинне інфікування опікової рани і зменшувати потік больових імпульсів.</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Важливу</a:t>
            </a:r>
            <a:r>
              <a:rPr lang="ru-RU" dirty="0">
                <a:solidFill>
                  <a:srgbClr val="000000"/>
                </a:solidFill>
                <a:latin typeface="Times New Roman" panose="02020603050405020304" pitchFamily="18" charset="0"/>
                <a:ea typeface="Times New Roman" panose="02020603050405020304" pitchFamily="18" charset="0"/>
              </a:rPr>
              <a:t> роль </a:t>
            </a:r>
            <a:r>
              <a:rPr lang="ru-RU" dirty="0" err="1">
                <a:solidFill>
                  <a:srgbClr val="000000"/>
                </a:solidFill>
                <a:latin typeface="Times New Roman" panose="02020603050405020304" pitchFamily="18" charset="0"/>
                <a:ea typeface="Times New Roman" panose="02020603050405020304" pitchFamily="18" charset="0"/>
              </a:rPr>
              <a:t>відіграє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трансфузійна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терапія</a:t>
            </a:r>
            <a:r>
              <a:rPr lang="ru-RU" dirty="0">
                <a:solidFill>
                  <a:srgbClr val="000000"/>
                </a:solidFill>
                <a:latin typeface="Times New Roman" panose="02020603050405020304" pitchFamily="18" charset="0"/>
                <a:ea typeface="Times New Roman" panose="02020603050405020304" pitchFamily="18" charset="0"/>
              </a:rPr>
              <a:t>, направлена на </a:t>
            </a:r>
            <a:r>
              <a:rPr lang="ru-RU" dirty="0" err="1">
                <a:solidFill>
                  <a:srgbClr val="000000"/>
                </a:solidFill>
                <a:latin typeface="Times New Roman" panose="02020603050405020304" pitchFamily="18" charset="0"/>
                <a:ea typeface="Times New Roman" panose="02020603050405020304" pitchFamily="18" charset="0"/>
              </a:rPr>
              <a:t>відновлення</a:t>
            </a:r>
            <a:r>
              <a:rPr lang="ru-RU" dirty="0">
                <a:solidFill>
                  <a:srgbClr val="000000"/>
                </a:solidFill>
                <a:latin typeface="Times New Roman" panose="02020603050405020304" pitchFamily="18" charset="0"/>
                <a:ea typeface="Times New Roman" panose="02020603050405020304" pitchFamily="18" charset="0"/>
              </a:rPr>
              <a:t> ОЦК і </a:t>
            </a:r>
            <a:r>
              <a:rPr lang="ru-RU" dirty="0" err="1">
                <a:solidFill>
                  <a:srgbClr val="000000"/>
                </a:solidFill>
                <a:latin typeface="Times New Roman" panose="02020603050405020304" pitchFamily="18" charset="0"/>
                <a:ea typeface="Times New Roman" panose="02020603050405020304" pitchFamily="18" charset="0"/>
              </a:rPr>
              <a:t>підтримання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серцево-судинної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діяльності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Хворим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вводять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внутрішньовенно</a:t>
            </a:r>
            <a:r>
              <a:rPr lang="ru-RU" dirty="0">
                <a:solidFill>
                  <a:srgbClr val="000000"/>
                </a:solidFill>
                <a:latin typeface="Times New Roman" panose="02020603050405020304" pitchFamily="18" charset="0"/>
                <a:ea typeface="Times New Roman" panose="02020603050405020304" pitchFamily="18" charset="0"/>
              </a:rPr>
              <a:t> 400-800 мл </a:t>
            </a:r>
            <a:r>
              <a:rPr lang="ru-RU" dirty="0" err="1">
                <a:solidFill>
                  <a:srgbClr val="000000"/>
                </a:solidFill>
                <a:latin typeface="Times New Roman" panose="02020603050405020304" pitchFamily="18" charset="0"/>
                <a:ea typeface="Times New Roman" panose="02020603050405020304" pitchFamily="18" charset="0"/>
              </a:rPr>
              <a:t>реосорбілакту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сорбілакту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негемодезу</a:t>
            </a:r>
            <a:r>
              <a:rPr lang="ru-RU" dirty="0">
                <a:solidFill>
                  <a:srgbClr val="000000"/>
                </a:solidFill>
                <a:latin typeface="Times New Roman" panose="02020603050405020304" pitchFamily="18" charset="0"/>
                <a:ea typeface="Times New Roman" panose="02020603050405020304" pitchFamily="18" charset="0"/>
              </a:rPr>
              <a:t>, 400 мл </a:t>
            </a:r>
            <a:r>
              <a:rPr lang="ru-RU" dirty="0" err="1">
                <a:solidFill>
                  <a:srgbClr val="000000"/>
                </a:solidFill>
                <a:latin typeface="Times New Roman" panose="02020603050405020304" pitchFamily="18" charset="0"/>
                <a:ea typeface="Times New Roman" panose="02020603050405020304" pitchFamily="18" charset="0"/>
              </a:rPr>
              <a:t>розчину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Рингера</a:t>
            </a:r>
            <a:r>
              <a:rPr lang="ru-RU" dirty="0">
                <a:solidFill>
                  <a:srgbClr val="000000"/>
                </a:solidFill>
                <a:latin typeface="Times New Roman" panose="02020603050405020304" pitchFamily="18" charset="0"/>
                <a:ea typeface="Times New Roman" panose="02020603050405020304" pitchFamily="18" charset="0"/>
              </a:rPr>
              <a:t>, 200 мл р-ну 0,1% </a:t>
            </a:r>
            <a:r>
              <a:rPr lang="ru-RU" dirty="0" err="1">
                <a:solidFill>
                  <a:srgbClr val="000000"/>
                </a:solidFill>
                <a:latin typeface="Times New Roman" panose="02020603050405020304" pitchFamily="18" charset="0"/>
                <a:ea typeface="Times New Roman" panose="02020603050405020304" pitchFamily="18" charset="0"/>
              </a:rPr>
              <a:t>новокаїну</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їх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відсутності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доцільне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введення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фізіологічного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розчину</a:t>
            </a:r>
            <a:r>
              <a:rPr lang="ru-RU" dirty="0">
                <a:solidFill>
                  <a:srgbClr val="000000"/>
                </a:solidFill>
                <a:latin typeface="Times New Roman" panose="02020603050405020304" pitchFamily="18" charset="0"/>
                <a:ea typeface="Times New Roman" panose="02020603050405020304" pitchFamily="18" charset="0"/>
              </a:rPr>
              <a:t>, 5% р-ну </a:t>
            </a:r>
            <a:r>
              <a:rPr lang="ru-RU" dirty="0" err="1">
                <a:solidFill>
                  <a:srgbClr val="000000"/>
                </a:solidFill>
                <a:latin typeface="Times New Roman" panose="02020603050405020304" pitchFamily="18" charset="0"/>
                <a:ea typeface="Times New Roman" panose="02020603050405020304" pitchFamily="18" charset="0"/>
              </a:rPr>
              <a:t>глюкози</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відсутності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блювання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потерпілим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пити</a:t>
            </a:r>
            <a:r>
              <a:rPr lang="ru-RU" dirty="0">
                <a:solidFill>
                  <a:srgbClr val="000000"/>
                </a:solidFill>
                <a:latin typeface="Times New Roman" panose="02020603050405020304" pitchFamily="18" charset="0"/>
                <a:ea typeface="Times New Roman" panose="02020603050405020304" pitchFamily="18" charset="0"/>
              </a:rPr>
              <a:t>. Для </a:t>
            </a:r>
            <a:r>
              <a:rPr lang="ru-RU" dirty="0" err="1">
                <a:solidFill>
                  <a:srgbClr val="000000"/>
                </a:solidFill>
                <a:latin typeface="Times New Roman" panose="02020603050405020304" pitchFamily="18" charset="0"/>
                <a:ea typeface="Times New Roman" panose="02020603050405020304" pitchFamily="18" charset="0"/>
              </a:rPr>
              <a:t>застосування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всередину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може</a:t>
            </a:r>
            <a:r>
              <a:rPr lang="ru-RU" dirty="0">
                <a:solidFill>
                  <a:srgbClr val="000000"/>
                </a:solidFill>
                <a:latin typeface="Times New Roman" panose="02020603050405020304" pitchFamily="18" charset="0"/>
                <a:ea typeface="Times New Roman" panose="02020603050405020304" pitchFamily="18" charset="0"/>
              </a:rPr>
              <a:t> бути </a:t>
            </a:r>
            <a:r>
              <a:rPr lang="ru-RU" dirty="0" err="1">
                <a:solidFill>
                  <a:srgbClr val="000000"/>
                </a:solidFill>
                <a:latin typeface="Times New Roman" panose="02020603050405020304" pitchFamily="18" charset="0"/>
                <a:ea typeface="Times New Roman" panose="02020603050405020304" pitchFamily="18" charset="0"/>
              </a:rPr>
              <a:t>рекомендований</a:t>
            </a:r>
            <a:r>
              <a:rPr lang="ru-RU" dirty="0">
                <a:solidFill>
                  <a:srgbClr val="000000"/>
                </a:solidFill>
                <a:latin typeface="Times New Roman" panose="02020603050405020304" pitchFamily="18" charset="0"/>
                <a:ea typeface="Times New Roman" panose="02020603050405020304" pitchFamily="18" charset="0"/>
              </a:rPr>
              <a:t> р-н </a:t>
            </a:r>
            <a:r>
              <a:rPr lang="ru-RU" dirty="0" err="1">
                <a:solidFill>
                  <a:srgbClr val="000000"/>
                </a:solidFill>
                <a:latin typeface="Times New Roman" panose="02020603050405020304" pitchFamily="18" charset="0"/>
                <a:ea typeface="Times New Roman" panose="02020603050405020304" pitchFamily="18" charset="0"/>
              </a:rPr>
              <a:t>наступного</a:t>
            </a:r>
            <a:r>
              <a:rPr lang="ru-RU" dirty="0">
                <a:solidFill>
                  <a:srgbClr val="000000"/>
                </a:solidFill>
                <a:latin typeface="Times New Roman" panose="02020603050405020304" pitchFamily="18" charset="0"/>
                <a:ea typeface="Times New Roman" panose="02020603050405020304" pitchFamily="18" charset="0"/>
              </a:rPr>
              <a:t> складу: (3,5 г </a:t>
            </a:r>
            <a:r>
              <a:rPr lang="ru-RU" dirty="0" err="1">
                <a:solidFill>
                  <a:srgbClr val="000000"/>
                </a:solidFill>
                <a:latin typeface="Times New Roman" panose="02020603050405020304" pitchFamily="18" charset="0"/>
                <a:ea typeface="Times New Roman" panose="02020603050405020304" pitchFamily="18" charset="0"/>
              </a:rPr>
              <a:t>кухонної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солі</a:t>
            </a:r>
            <a:r>
              <a:rPr lang="ru-RU" dirty="0">
                <a:solidFill>
                  <a:srgbClr val="000000"/>
                </a:solidFill>
                <a:latin typeface="Times New Roman" panose="02020603050405020304" pitchFamily="18" charset="0"/>
                <a:ea typeface="Times New Roman" panose="02020603050405020304" pitchFamily="18" charset="0"/>
              </a:rPr>
              <a:t> і 1,3 г </a:t>
            </a:r>
            <a:r>
              <a:rPr lang="ru-RU" dirty="0" err="1">
                <a:solidFill>
                  <a:srgbClr val="000000"/>
                </a:solidFill>
                <a:latin typeface="Times New Roman" panose="02020603050405020304" pitchFamily="18" charset="0"/>
                <a:ea typeface="Times New Roman" panose="02020603050405020304" pitchFamily="18" charset="0"/>
              </a:rPr>
              <a:t>натрію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гідрокарбонату</a:t>
            </a:r>
            <a:r>
              <a:rPr lang="ru-RU" dirty="0">
                <a:solidFill>
                  <a:srgbClr val="000000"/>
                </a:solidFill>
                <a:latin typeface="Times New Roman" panose="02020603050405020304" pitchFamily="18" charset="0"/>
                <a:ea typeface="Times New Roman" panose="02020603050405020304" pitchFamily="18" charset="0"/>
              </a:rPr>
              <a:t> на 0,5 л води)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кухонну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сіль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лимонну</a:t>
            </a:r>
            <a:r>
              <a:rPr lang="ru-RU" dirty="0">
                <a:solidFill>
                  <a:srgbClr val="000000"/>
                </a:solidFill>
                <a:latin typeface="Times New Roman" panose="02020603050405020304" pitchFamily="18" charset="0"/>
                <a:ea typeface="Times New Roman" panose="02020603050405020304" pitchFamily="18" charset="0"/>
              </a:rPr>
              <a:t> кислоту і </a:t>
            </a:r>
            <a:r>
              <a:rPr lang="ru-RU" dirty="0" err="1">
                <a:solidFill>
                  <a:srgbClr val="000000"/>
                </a:solidFill>
                <a:latin typeface="Times New Roman" panose="02020603050405020304" pitchFamily="18" charset="0"/>
                <a:ea typeface="Times New Roman" panose="02020603050405020304" pitchFamily="18" charset="0"/>
              </a:rPr>
              <a:t>харчову</a:t>
            </a:r>
            <a:r>
              <a:rPr lang="ru-RU" dirty="0">
                <a:solidFill>
                  <a:srgbClr val="000000"/>
                </a:solidFill>
                <a:latin typeface="Times New Roman" panose="02020603050405020304" pitchFamily="18" charset="0"/>
                <a:ea typeface="Times New Roman" panose="02020603050405020304" pitchFamily="18" charset="0"/>
              </a:rPr>
              <a:t> соду на 0,5 л води).</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По показанням вводять серцево-судинні засоби. Всім ураженим вводять протиправцевий анатоксин, а також антибактеріальні </a:t>
            </a:r>
            <a:r>
              <a:rPr lang="uk-UA" dirty="0" err="1">
                <a:solidFill>
                  <a:srgbClr val="000000"/>
                </a:solidFill>
                <a:latin typeface="Times New Roman" panose="02020603050405020304" pitchFamily="18" charset="0"/>
                <a:ea typeface="Times New Roman" panose="02020603050405020304" pitchFamily="18" charset="0"/>
              </a:rPr>
              <a:t>препарарти</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лефлоцин</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ципрофлоксацин</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флуконазол</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офлоксацин</a:t>
            </a:r>
            <a:r>
              <a:rPr lang="uk-UA" dirty="0">
                <a:solidFill>
                  <a:srgbClr val="000000"/>
                </a:solidFill>
                <a:latin typeface="Times New Roman" panose="02020603050405020304" pitchFamily="18" charset="0"/>
                <a:ea typeface="Times New Roman" panose="02020603050405020304" pitchFamily="18" charset="0"/>
              </a:rPr>
              <a:t>).</a:t>
            </a:r>
            <a:br>
              <a:rPr lang="uk-UA"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xmlns="" val="27364156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5011" y="1129385"/>
            <a:ext cx="8891337" cy="5078313"/>
          </a:xfrm>
          <a:prstGeom prst="rect">
            <a:avLst/>
          </a:prstGeom>
          <a:solidFill>
            <a:srgbClr val="FF99FF"/>
          </a:solidFill>
        </p:spPr>
        <p:txBody>
          <a:bodyPr wrap="square">
            <a:spAutoFit/>
          </a:bodyPr>
          <a:lstStyle/>
          <a:p>
            <a:pPr>
              <a:spcAft>
                <a:spcPts val="0"/>
              </a:spcAft>
            </a:pPr>
            <a:r>
              <a:rPr lang="uk-UA" dirty="0">
                <a:solidFill>
                  <a:srgbClr val="000000"/>
                </a:solidFill>
                <a:latin typeface="Times New Roman" panose="02020603050405020304" pitchFamily="18" charset="0"/>
                <a:ea typeface="Times New Roman" panose="02020603050405020304" pitchFamily="18" charset="0"/>
              </a:rPr>
              <a:t>Таким чином, комплекс заходів ПЛД включає в себе місцеве або загальне знеболення, попередження вторинного мікробного </a:t>
            </a:r>
            <a:r>
              <a:rPr lang="uk-UA" dirty="0" err="1">
                <a:solidFill>
                  <a:srgbClr val="000000"/>
                </a:solidFill>
                <a:latin typeface="Times New Roman" panose="02020603050405020304" pitchFamily="18" charset="0"/>
                <a:ea typeface="Times New Roman" panose="02020603050405020304" pitchFamily="18" charset="0"/>
              </a:rPr>
              <a:t>забрудненн</a:t>
            </a:r>
            <a:r>
              <a:rPr lang="ru-RU" dirty="0">
                <a:solidFill>
                  <a:srgbClr val="000000"/>
                </a:solidFill>
                <a:latin typeface="Times New Roman" panose="02020603050405020304" pitchFamily="18" charset="0"/>
                <a:ea typeface="Times New Roman" panose="02020603050405020304" pitchFamily="18" charset="0"/>
              </a:rPr>
              <a:t>я ран, початок </a:t>
            </a:r>
            <a:r>
              <a:rPr lang="ru-RU" dirty="0" err="1">
                <a:solidFill>
                  <a:srgbClr val="000000"/>
                </a:solidFill>
                <a:latin typeface="Times New Roman" panose="02020603050405020304" pitchFamily="18" charset="0"/>
                <a:ea typeface="Times New Roman" panose="02020603050405020304" pitchFamily="18" charset="0"/>
              </a:rPr>
              <a:t>поповнення</a:t>
            </a:r>
            <a:r>
              <a:rPr lang="ru-RU" dirty="0">
                <a:solidFill>
                  <a:srgbClr val="000000"/>
                </a:solidFill>
                <a:latin typeface="Times New Roman" panose="02020603050405020304" pitchFamily="18" charset="0"/>
                <a:ea typeface="Times New Roman" panose="02020603050405020304" pitchFamily="18" charset="0"/>
              </a:rPr>
              <a:t> ОЦК і </a:t>
            </a:r>
            <a:r>
              <a:rPr lang="ru-RU" dirty="0" err="1">
                <a:solidFill>
                  <a:srgbClr val="000000"/>
                </a:solidFill>
                <a:latin typeface="Times New Roman" panose="02020603050405020304" pitchFamily="18" charset="0"/>
                <a:ea typeface="Times New Roman" panose="02020603050405020304" pitchFamily="18" charset="0"/>
              </a:rPr>
              <a:t>евакуацію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потерпілих</a:t>
            </a:r>
            <a:r>
              <a:rPr lang="ru-RU"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Обпечені досить чутливі до змін зовнішньої температури, тому під час евакуації необхідно вживати додаткові заходи для попередження переохолодження.</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Евакуаційний</a:t>
            </a:r>
            <a:r>
              <a:rPr lang="ru-RU" dirty="0">
                <a:solidFill>
                  <a:srgbClr val="000000"/>
                </a:solidFill>
                <a:latin typeface="Times New Roman" panose="02020603050405020304" pitchFamily="18" charset="0"/>
                <a:ea typeface="Times New Roman" panose="02020603050405020304" pitchFamily="18" charset="0"/>
              </a:rPr>
              <a:t> транспорт для </a:t>
            </a:r>
            <a:r>
              <a:rPr lang="ru-RU" dirty="0" err="1">
                <a:solidFill>
                  <a:srgbClr val="000000"/>
                </a:solidFill>
                <a:latin typeface="Times New Roman" panose="02020603050405020304" pitchFamily="18" charset="0"/>
                <a:ea typeface="Times New Roman" panose="02020603050405020304" pitchFamily="18" charset="0"/>
              </a:rPr>
              <a:t>потерпілих</a:t>
            </a:r>
            <a:r>
              <a:rPr lang="ru-RU" dirty="0">
                <a:solidFill>
                  <a:srgbClr val="000000"/>
                </a:solidFill>
                <a:latin typeface="Times New Roman" panose="02020603050405020304" pitchFamily="18" charset="0"/>
                <a:ea typeface="Times New Roman" panose="02020603050405020304" pitchFamily="18" charset="0"/>
              </a:rPr>
              <a:t> повинен бути по </a:t>
            </a:r>
            <a:r>
              <a:rPr lang="ru-RU" dirty="0" err="1">
                <a:solidFill>
                  <a:srgbClr val="000000"/>
                </a:solidFill>
                <a:latin typeface="Times New Roman" panose="02020603050405020304" pitchFamily="18" charset="0"/>
                <a:ea typeface="Times New Roman" panose="02020603050405020304" pitchFamily="18" charset="0"/>
              </a:rPr>
              <a:t>можливості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найбільш</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швидким</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цією</a:t>
            </a:r>
            <a:r>
              <a:rPr lang="ru-RU" dirty="0">
                <a:solidFill>
                  <a:srgbClr val="000000"/>
                </a:solidFill>
                <a:latin typeface="Times New Roman" panose="02020603050405020304" pitchFamily="18" charset="0"/>
                <a:ea typeface="Times New Roman" panose="02020603050405020304" pitchFamily="18" charset="0"/>
              </a:rPr>
              <a:t> метою </a:t>
            </a:r>
            <a:r>
              <a:rPr lang="ru-RU" dirty="0" err="1">
                <a:solidFill>
                  <a:srgbClr val="000000"/>
                </a:solidFill>
                <a:latin typeface="Times New Roman" panose="02020603050405020304" pitchFamily="18" charset="0"/>
                <a:ea typeface="Times New Roman" panose="02020603050405020304" pitchFamily="18" charset="0"/>
              </a:rPr>
              <a:t>може</a:t>
            </a:r>
            <a:r>
              <a:rPr lang="ru-RU" dirty="0">
                <a:solidFill>
                  <a:srgbClr val="000000"/>
                </a:solidFill>
                <a:latin typeface="Times New Roman" panose="02020603050405020304" pitchFamily="18" charset="0"/>
                <a:ea typeface="Times New Roman" panose="02020603050405020304" pitchFamily="18" charset="0"/>
              </a:rPr>
              <a:t> бути </a:t>
            </a:r>
            <a:r>
              <a:rPr lang="ru-RU" dirty="0" err="1">
                <a:solidFill>
                  <a:srgbClr val="000000"/>
                </a:solidFill>
                <a:latin typeface="Times New Roman" panose="02020603050405020304" pitchFamily="18" charset="0"/>
                <a:ea typeface="Times New Roman" panose="02020603050405020304" pitchFamily="18" charset="0"/>
              </a:rPr>
              <a:t>використаний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повітряний</a:t>
            </a:r>
            <a:r>
              <a:rPr lang="ru-RU" dirty="0">
                <a:solidFill>
                  <a:srgbClr val="000000"/>
                </a:solidFill>
                <a:latin typeface="Times New Roman" panose="02020603050405020304" pitchFamily="18" charset="0"/>
                <a:ea typeface="Times New Roman" panose="02020603050405020304" pitchFamily="18" charset="0"/>
              </a:rPr>
              <a:t> транспорт. </a:t>
            </a:r>
            <a:r>
              <a:rPr lang="ru-RU" dirty="0" err="1">
                <a:solidFill>
                  <a:srgbClr val="000000"/>
                </a:solidFill>
                <a:latin typeface="Times New Roman" panose="02020603050405020304" pitchFamily="18" charset="0"/>
                <a:ea typeface="Times New Roman" panose="02020603050405020304" pitchFamily="18" charset="0"/>
              </a:rPr>
              <a:t>Хворих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знаходяться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стані</a:t>
            </a:r>
            <a:r>
              <a:rPr lang="ru-RU" dirty="0">
                <a:solidFill>
                  <a:srgbClr val="000000"/>
                </a:solidFill>
                <a:latin typeface="Times New Roman" panose="02020603050405020304" pitchFamily="18" charset="0"/>
                <a:ea typeface="Times New Roman" panose="02020603050405020304" pitchFamily="18" charset="0"/>
              </a:rPr>
              <a:t> шоку, </a:t>
            </a:r>
            <a:r>
              <a:rPr lang="ru-RU" dirty="0" err="1">
                <a:solidFill>
                  <a:srgbClr val="000000"/>
                </a:solidFill>
                <a:latin typeface="Times New Roman" panose="02020603050405020304" pitchFamily="18" charset="0"/>
                <a:ea typeface="Times New Roman" panose="02020603050405020304" pitchFamily="18" charset="0"/>
              </a:rPr>
              <a:t>евакуюють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першочергово</a:t>
            </a:r>
            <a:r>
              <a:rPr lang="ru-RU"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При </a:t>
            </a:r>
            <a:r>
              <a:rPr lang="ru-RU" dirty="0" err="1">
                <a:solidFill>
                  <a:srgbClr val="000000"/>
                </a:solidFill>
                <a:latin typeface="Times New Roman" panose="02020603050405020304" pitchFamily="18" charset="0"/>
                <a:ea typeface="Times New Roman" panose="02020603050405020304" pitchFamily="18" charset="0"/>
              </a:rPr>
              <a:t>поступленні</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вогнища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масових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санітарних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втрат</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великої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кількості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потерпілих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обсяг</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допомоги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скорочується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Слід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робити</a:t>
            </a:r>
            <a:r>
              <a:rPr lang="ru-RU" dirty="0">
                <a:solidFill>
                  <a:srgbClr val="000000"/>
                </a:solidFill>
                <a:latin typeface="Times New Roman" panose="02020603050405020304" pitchFamily="18" charset="0"/>
                <a:ea typeface="Times New Roman" panose="02020603050405020304" pitchFamily="18" charset="0"/>
              </a:rPr>
              <a:t> все, </a:t>
            </a:r>
            <a:r>
              <a:rPr lang="ru-RU" dirty="0" err="1">
                <a:solidFill>
                  <a:srgbClr val="000000"/>
                </a:solidFill>
                <a:latin typeface="Times New Roman" panose="02020603050405020304" pitchFamily="18" charset="0"/>
                <a:ea typeface="Times New Roman" panose="02020603050405020304" pitchFamily="18" charset="0"/>
              </a:rPr>
              <a:t>щоб</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вже</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першому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етапі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виділити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групу</a:t>
            </a:r>
            <a:r>
              <a:rPr lang="ru-RU" dirty="0">
                <a:solidFill>
                  <a:srgbClr val="000000"/>
                </a:solidFill>
                <a:latin typeface="Times New Roman" panose="02020603050405020304" pitchFamily="18" charset="0"/>
                <a:ea typeface="Times New Roman" panose="02020603050405020304" pitchFamily="18" charset="0"/>
              </a:rPr>
              <a:t> легко </a:t>
            </a:r>
            <a:r>
              <a:rPr lang="ru-RU" dirty="0" err="1">
                <a:solidFill>
                  <a:srgbClr val="000000"/>
                </a:solidFill>
                <a:latin typeface="Times New Roman" panose="02020603050405020304" pitchFamily="18" charset="0"/>
                <a:ea typeface="Times New Roman" panose="02020603050405020304" pitchFamily="18" charset="0"/>
              </a:rPr>
              <a:t>обпечених</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цьому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необхідно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орієнтуватися</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тільки</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імовірний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термін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лікування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потерпілих</a:t>
            </a:r>
            <a:r>
              <a:rPr lang="ru-RU" dirty="0">
                <a:solidFill>
                  <a:srgbClr val="000000"/>
                </a:solidFill>
                <a:latin typeface="Times New Roman" panose="02020603050405020304" pitchFamily="18" charset="0"/>
                <a:ea typeface="Times New Roman" panose="02020603050405020304" pitchFamily="18" charset="0"/>
              </a:rPr>
              <a:t>, а й на </a:t>
            </a:r>
            <a:r>
              <a:rPr lang="ru-RU" dirty="0" err="1">
                <a:solidFill>
                  <a:srgbClr val="000000"/>
                </a:solidFill>
                <a:latin typeface="Times New Roman" panose="02020603050405020304" pitchFamily="18" charset="0"/>
                <a:ea typeface="Times New Roman" panose="02020603050405020304" pitchFamily="18" charset="0"/>
              </a:rPr>
              <a:t>загальний</a:t>
            </a:r>
            <a:r>
              <a:rPr lang="ru-RU" dirty="0">
                <a:solidFill>
                  <a:srgbClr val="000000"/>
                </a:solidFill>
                <a:latin typeface="Times New Roman" panose="02020603050405020304" pitchFamily="18" charset="0"/>
                <a:ea typeface="Times New Roman" panose="02020603050405020304" pitchFamily="18" charset="0"/>
              </a:rPr>
              <a:t> стан і </a:t>
            </a:r>
            <a:r>
              <a:rPr lang="ru-RU" dirty="0" err="1">
                <a:solidFill>
                  <a:srgbClr val="000000"/>
                </a:solidFill>
                <a:latin typeface="Times New Roman" panose="02020603050405020304" pitchFamily="18" charset="0"/>
                <a:ea typeface="Times New Roman" panose="02020603050405020304" pitchFamily="18" charset="0"/>
              </a:rPr>
              <a:t>збереження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здатності</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самостійного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пересування</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самообслуговання</a:t>
            </a:r>
            <a:r>
              <a:rPr lang="ru-RU" dirty="0">
                <a:solidFill>
                  <a:srgbClr val="000000"/>
                </a:solidFill>
                <a:latin typeface="Times New Roman" panose="02020603050405020304" pitchFamily="18" charset="0"/>
                <a:ea typeface="Times New Roman" panose="02020603050405020304" pitchFamily="18" charset="0"/>
              </a:rPr>
              <a:t>. ПЛД </a:t>
            </a:r>
            <a:r>
              <a:rPr lang="ru-RU" dirty="0" err="1">
                <a:solidFill>
                  <a:srgbClr val="000000"/>
                </a:solidFill>
                <a:latin typeface="Times New Roman" panose="02020603050405020304" pitchFamily="18" charset="0"/>
                <a:ea typeface="Times New Roman" panose="02020603050405020304" pitchFamily="18" charset="0"/>
              </a:rPr>
              <a:t>потерпілим</a:t>
            </a:r>
            <a:r>
              <a:rPr lang="ru-RU" dirty="0">
                <a:solidFill>
                  <a:srgbClr val="000000"/>
                </a:solidFill>
                <a:latin typeface="Times New Roman" panose="02020603050405020304" pitchFamily="18" charset="0"/>
                <a:ea typeface="Times New Roman" panose="02020603050405020304" pitchFamily="18" charset="0"/>
              </a:rPr>
              <a:t> за </a:t>
            </a:r>
            <a:r>
              <a:rPr lang="ru-RU" dirty="0" err="1">
                <a:solidFill>
                  <a:srgbClr val="000000"/>
                </a:solidFill>
                <a:latin typeface="Times New Roman" panose="02020603050405020304" pitchFamily="18" charset="0"/>
                <a:ea typeface="Times New Roman" panose="02020603050405020304" pitchFamily="18" charset="0"/>
              </a:rPr>
              <a:t>цих</a:t>
            </a:r>
            <a:r>
              <a:rPr lang="ru-RU" dirty="0">
                <a:solidFill>
                  <a:srgbClr val="000000"/>
                </a:solidFill>
                <a:latin typeface="Times New Roman" panose="02020603050405020304" pitchFamily="18" charset="0"/>
                <a:ea typeface="Times New Roman" panose="02020603050405020304" pitchFamily="18" charset="0"/>
              </a:rPr>
              <a:t> умов </a:t>
            </a:r>
            <a:r>
              <a:rPr lang="ru-RU" dirty="0" err="1">
                <a:solidFill>
                  <a:srgbClr val="000000"/>
                </a:solidFill>
                <a:latin typeface="Times New Roman" panose="02020603050405020304" pitchFamily="18" charset="0"/>
                <a:ea typeface="Times New Roman" panose="02020603050405020304" pitchFamily="18" charset="0"/>
              </a:rPr>
              <a:t>надається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тільки</a:t>
            </a:r>
            <a:r>
              <a:rPr lang="ru-RU" dirty="0">
                <a:solidFill>
                  <a:srgbClr val="000000"/>
                </a:solidFill>
                <a:latin typeface="Times New Roman" panose="02020603050405020304" pitchFamily="18" charset="0"/>
                <a:ea typeface="Times New Roman" panose="02020603050405020304" pitchFamily="18" charset="0"/>
              </a:rPr>
              <a:t> по </a:t>
            </a:r>
            <a:r>
              <a:rPr lang="ru-RU" dirty="0" err="1">
                <a:solidFill>
                  <a:srgbClr val="000000"/>
                </a:solidFill>
                <a:latin typeface="Times New Roman" panose="02020603050405020304" pitchFamily="18" charset="0"/>
                <a:ea typeface="Times New Roman" panose="02020603050405020304" pitchFamily="18" charset="0"/>
              </a:rPr>
              <a:t>життєво-важливим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показанням</a:t>
            </a:r>
            <a:r>
              <a:rPr lang="ru-RU" dirty="0">
                <a:solidFill>
                  <a:srgbClr val="000000"/>
                </a:solidFill>
                <a:latin typeface="Times New Roman" panose="02020603050405020304" pitchFamily="18" charset="0"/>
                <a:ea typeface="Times New Roman" panose="02020603050405020304" pitchFamily="18" charset="0"/>
              </a:rPr>
              <a:t> (при тяжкому </a:t>
            </a:r>
            <a:r>
              <a:rPr lang="ru-RU" dirty="0" err="1">
                <a:solidFill>
                  <a:srgbClr val="000000"/>
                </a:solidFill>
                <a:latin typeface="Times New Roman" panose="02020603050405020304" pitchFamily="18" charset="0"/>
                <a:ea typeface="Times New Roman" panose="02020603050405020304" pitchFamily="18" charset="0"/>
              </a:rPr>
              <a:t>шоці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асфіксії</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опіках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поєднуються</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масивними</a:t>
            </a:r>
            <a:r>
              <a:rPr lang="ru-RU" dirty="0">
                <a:solidFill>
                  <a:srgbClr val="000000"/>
                </a:solidFill>
                <a:latin typeface="Times New Roman" panose="02020603050405020304" pitchFamily="18" charset="0"/>
                <a:ea typeface="Times New Roman" panose="02020603050405020304" pitchFamily="18" charset="0"/>
              </a:rPr>
              <a:t> травмами,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потребують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невідкладної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допомоги</a:t>
            </a:r>
            <a:r>
              <a:rPr lang="ru-RU"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Всіх інших потерпілих після введення їм анальгетиків слід терміново </a:t>
            </a:r>
            <a:r>
              <a:rPr lang="uk-UA" dirty="0" err="1">
                <a:solidFill>
                  <a:srgbClr val="000000"/>
                </a:solidFill>
                <a:latin typeface="Times New Roman" panose="02020603050405020304" pitchFamily="18" charset="0"/>
                <a:ea typeface="Times New Roman" panose="02020603050405020304" pitchFamily="18" charset="0"/>
              </a:rPr>
              <a:t>евакуювати.Уражені</a:t>
            </a:r>
            <a:r>
              <a:rPr lang="uk-UA" dirty="0">
                <a:solidFill>
                  <a:srgbClr val="000000"/>
                </a:solidFill>
                <a:latin typeface="Times New Roman" panose="02020603050405020304" pitchFamily="18" charset="0"/>
                <a:ea typeface="Times New Roman" panose="02020603050405020304" pitchFamily="18" charset="0"/>
              </a:rPr>
              <a:t>, у яких на одежі та шкірних покривах знайдені радіоактивні речовини в кількості вище допустимих норм, підлягають частковій санітарній обробці.</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7179025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33137" y="1026707"/>
            <a:ext cx="8710863" cy="5632311"/>
          </a:xfrm>
          <a:prstGeom prst="rect">
            <a:avLst/>
          </a:prstGeom>
          <a:solidFill>
            <a:srgbClr val="FF99FF"/>
          </a:solidFill>
        </p:spPr>
        <p:txBody>
          <a:bodyPr wrap="square">
            <a:spAutoFit/>
          </a:bodyPr>
          <a:lstStyle/>
          <a:p>
            <a:r>
              <a:rPr lang="ru-RU"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Кваліфікована медична допомога (КМД</a:t>
            </a:r>
            <a:r>
              <a:rPr lang="uk-UA" b="1" i="1" dirty="0" smtClean="0">
                <a:solidFill>
                  <a:srgbClr val="FF0000"/>
                </a:solidFill>
                <a:latin typeface="Times New Roman" panose="02020603050405020304" pitchFamily="18" charset="0"/>
                <a:ea typeface="Times New Roman" panose="02020603050405020304" pitchFamily="18" charset="0"/>
              </a:rPr>
              <a:t>).</a:t>
            </a:r>
          </a:p>
          <a:p>
            <a:r>
              <a:rPr lang="uk-UA" dirty="0" smtClean="0">
                <a:solidFill>
                  <a:srgbClr val="000000"/>
                </a:solidFill>
                <a:latin typeface="Times New Roman" panose="02020603050405020304" pitchFamily="18" charset="0"/>
                <a:ea typeface="Times New Roman" panose="02020603050405020304" pitchFamily="18" charset="0"/>
              </a:rPr>
              <a:t>На </a:t>
            </a:r>
            <a:r>
              <a:rPr lang="uk-UA" dirty="0">
                <a:solidFill>
                  <a:srgbClr val="000000"/>
                </a:solidFill>
                <a:latin typeface="Times New Roman" panose="02020603050405020304" pitchFamily="18" charset="0"/>
                <a:ea typeface="Times New Roman" panose="02020603050405020304" pitchFamily="18" charset="0"/>
              </a:rPr>
              <a:t>даному етапі медичної евакуації вирішуються два основних завдання - організація швидкого транспортування обпечених в спеціалізовані лікувальні установи та надання допомоги по невідкладним показанням.</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В зв’язку з цим потік обпечених поділяють на чотири групи:</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1) ті, що потребують допомоги на даному етапі по невідкладним (життєвим) показанням;</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2) ті, що підлягають евакуації в спеціалізовані заклади (госпіталі);</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3) легко обпечені;</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4) ті, що підлягають лікуванню в групі одужуючих на даному етапі.</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В першу </a:t>
            </a:r>
            <a:r>
              <a:rPr lang="ru-RU" dirty="0" err="1">
                <a:solidFill>
                  <a:srgbClr val="000000"/>
                </a:solidFill>
                <a:latin typeface="Times New Roman" panose="02020603050405020304" pitchFamily="18" charset="0"/>
                <a:ea typeface="Times New Roman" panose="02020603050405020304" pitchFamily="18" charset="0"/>
              </a:rPr>
              <a:t>групу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входять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потерпілі</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ознаками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асфіксії</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знаходяться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стані</a:t>
            </a:r>
            <a:r>
              <a:rPr lang="ru-RU" dirty="0">
                <a:solidFill>
                  <a:srgbClr val="000000"/>
                </a:solidFill>
                <a:latin typeface="Times New Roman" panose="02020603050405020304" pitchFamily="18" charset="0"/>
                <a:ea typeface="Times New Roman" panose="02020603050405020304" pitchFamily="18" charset="0"/>
              </a:rPr>
              <a:t> шоку. </a:t>
            </a:r>
            <a:r>
              <a:rPr lang="ru-RU" dirty="0" err="1">
                <a:solidFill>
                  <a:srgbClr val="000000"/>
                </a:solidFill>
                <a:latin typeface="Times New Roman" panose="02020603050405020304" pitchFamily="18" charset="0"/>
                <a:ea typeface="Times New Roman" panose="02020603050405020304" pitchFamily="18" charset="0"/>
              </a:rPr>
              <a:t>Трахеостомія</a:t>
            </a:r>
            <a:r>
              <a:rPr lang="ru-RU" dirty="0">
                <a:solidFill>
                  <a:srgbClr val="000000"/>
                </a:solidFill>
                <a:latin typeface="Times New Roman" panose="02020603050405020304" pitchFamily="18" charset="0"/>
                <a:ea typeface="Times New Roman" panose="02020603050405020304" pitchFamily="18" charset="0"/>
              </a:rPr>
              <a:t> повинна </a:t>
            </a:r>
            <a:r>
              <a:rPr lang="ru-RU" dirty="0" err="1">
                <a:solidFill>
                  <a:srgbClr val="000000"/>
                </a:solidFill>
                <a:latin typeface="Times New Roman" panose="02020603050405020304" pitchFamily="18" charset="0"/>
                <a:ea typeface="Times New Roman" panose="02020603050405020304" pitchFamily="18" charset="0"/>
              </a:rPr>
              <a:t>проводитись</a:t>
            </a:r>
            <a:r>
              <a:rPr lang="ru-RU" dirty="0">
                <a:solidFill>
                  <a:srgbClr val="000000"/>
                </a:solidFill>
                <a:latin typeface="Times New Roman" panose="02020603050405020304" pitchFamily="18" charset="0"/>
                <a:ea typeface="Times New Roman" panose="02020603050405020304" pitchFamily="18" charset="0"/>
              </a:rPr>
              <a:t> за </a:t>
            </a:r>
            <a:r>
              <a:rPr lang="ru-RU" dirty="0" err="1">
                <a:solidFill>
                  <a:srgbClr val="000000"/>
                </a:solidFill>
                <a:latin typeface="Times New Roman" panose="02020603050405020304" pitchFamily="18" charset="0"/>
                <a:ea typeface="Times New Roman" panose="02020603050405020304" pitchFamily="18" charset="0"/>
              </a:rPr>
              <a:t>суворими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показаннями</a:t>
            </a:r>
            <a:r>
              <a:rPr lang="ru-RU" dirty="0">
                <a:solidFill>
                  <a:srgbClr val="000000"/>
                </a:solidFill>
                <a:latin typeface="Times New Roman" panose="02020603050405020304" pitchFamily="18" charset="0"/>
                <a:ea typeface="Times New Roman" panose="02020603050405020304" pitchFamily="18" charset="0"/>
              </a:rPr>
              <a:t>: при тяжких </a:t>
            </a:r>
            <a:r>
              <a:rPr lang="ru-RU" dirty="0" err="1">
                <a:solidFill>
                  <a:srgbClr val="000000"/>
                </a:solidFill>
                <a:latin typeface="Times New Roman" panose="02020603050405020304" pitchFamily="18" charset="0"/>
                <a:ea typeface="Times New Roman" panose="02020603050405020304" pitchFamily="18" charset="0"/>
              </a:rPr>
              <a:t>опіках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шляхів</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випадку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недостатньої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ефективності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консервативної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терапії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асфіксії</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дихальної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недостатності</a:t>
            </a:r>
            <a:r>
              <a:rPr lang="ru-RU" dirty="0">
                <a:solidFill>
                  <a:srgbClr val="000000"/>
                </a:solidFill>
                <a:latin typeface="Times New Roman" panose="02020603050405020304" pitchFamily="18" charset="0"/>
                <a:ea typeface="Times New Roman" panose="02020603050405020304" pitchFamily="18" charset="0"/>
              </a:rPr>
              <a:t>, яка </a:t>
            </a:r>
            <a:r>
              <a:rPr lang="ru-RU" dirty="0" err="1">
                <a:solidFill>
                  <a:srgbClr val="000000"/>
                </a:solidFill>
                <a:latin typeface="Times New Roman" panose="02020603050405020304" pitchFamily="18" charset="0"/>
                <a:ea typeface="Times New Roman" panose="02020603050405020304" pitchFamily="18" charset="0"/>
              </a:rPr>
              <a:t>наростає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внаслідок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зниження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кашльового</a:t>
            </a:r>
            <a:r>
              <a:rPr lang="ru-RU" dirty="0">
                <a:solidFill>
                  <a:srgbClr val="000000"/>
                </a:solidFill>
                <a:latin typeface="Times New Roman" panose="02020603050405020304" pitchFamily="18" charset="0"/>
                <a:ea typeface="Times New Roman" panose="02020603050405020304" pitchFamily="18" charset="0"/>
              </a:rPr>
              <a:t> рефлексу і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дренажної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функції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бронхів</a:t>
            </a:r>
            <a:r>
              <a:rPr lang="ru-RU"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Обпеченим в стані шоку повинна проводитись протишокова терапія.</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Проведення протишокових заходів при </a:t>
            </a:r>
            <a:r>
              <a:rPr lang="uk-UA" dirty="0" err="1">
                <a:solidFill>
                  <a:srgbClr val="000000"/>
                </a:solidFill>
                <a:latin typeface="Times New Roman" panose="02020603050405020304" pitchFamily="18" charset="0"/>
                <a:ea typeface="Times New Roman" panose="02020603050405020304" pitchFamily="18" charset="0"/>
              </a:rPr>
              <a:t>опіках</a:t>
            </a:r>
            <a:r>
              <a:rPr lang="uk-UA" dirty="0">
                <a:solidFill>
                  <a:srgbClr val="000000"/>
                </a:solidFill>
                <a:latin typeface="Times New Roman" panose="02020603050405020304" pitchFamily="18" charset="0"/>
                <a:ea typeface="Times New Roman" panose="02020603050405020304" pitchFamily="18" charset="0"/>
              </a:rPr>
              <a:t> в повному обсязі передбачає профілактику і усунення больового синдрому і дихальної недостатності, покращення серцево-судинної діяльності, повноцінну </a:t>
            </a:r>
            <a:r>
              <a:rPr lang="uk-UA" dirty="0" err="1">
                <a:solidFill>
                  <a:srgbClr val="000000"/>
                </a:solidFill>
                <a:latin typeface="Times New Roman" panose="02020603050405020304" pitchFamily="18" charset="0"/>
                <a:ea typeface="Times New Roman" panose="02020603050405020304" pitchFamily="18" charset="0"/>
              </a:rPr>
              <a:t>інфузійну</a:t>
            </a:r>
            <a:r>
              <a:rPr lang="uk-UA" dirty="0">
                <a:solidFill>
                  <a:srgbClr val="000000"/>
                </a:solidFill>
                <a:latin typeface="Times New Roman" panose="02020603050405020304" pitchFamily="18" charset="0"/>
                <a:ea typeface="Times New Roman" panose="02020603050405020304" pitchFamily="18" charset="0"/>
              </a:rPr>
              <a:t> та кисневу терапію.</a:t>
            </a:r>
            <a:br>
              <a:rPr lang="uk-UA"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xmlns="" val="20922278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5011" y="1141962"/>
            <a:ext cx="8843211" cy="5016758"/>
          </a:xfrm>
          <a:prstGeom prst="rect">
            <a:avLst/>
          </a:prstGeom>
          <a:solidFill>
            <a:srgbClr val="FF99FF"/>
          </a:solidFill>
        </p:spPr>
        <p:txBody>
          <a:bodyPr wrap="square">
            <a:spAutoFit/>
          </a:bodyPr>
          <a:lstStyle/>
          <a:p>
            <a:r>
              <a:rPr lang="uk-UA" sz="2000" dirty="0">
                <a:solidFill>
                  <a:srgbClr val="000000"/>
                </a:solidFill>
                <a:latin typeface="Times New Roman" panose="02020603050405020304" pitchFamily="18" charset="0"/>
                <a:ea typeface="Times New Roman" panose="02020603050405020304" pitchFamily="18" charset="0"/>
              </a:rPr>
              <a:t>В періоді опікового шоку необхідне якомога раніше проведення новокаїнової блокади і початок </a:t>
            </a:r>
            <a:r>
              <a:rPr lang="uk-UA" sz="2000" dirty="0" err="1">
                <a:solidFill>
                  <a:srgbClr val="000000"/>
                </a:solidFill>
                <a:latin typeface="Times New Roman" panose="02020603050405020304" pitchFamily="18" charset="0"/>
                <a:ea typeface="Times New Roman" panose="02020603050405020304" pitchFamily="18" charset="0"/>
              </a:rPr>
              <a:t>інфузійної</a:t>
            </a:r>
            <a:r>
              <a:rPr lang="uk-UA" sz="2000" dirty="0">
                <a:solidFill>
                  <a:srgbClr val="000000"/>
                </a:solidFill>
                <a:latin typeface="Times New Roman" panose="02020603050405020304" pitchFamily="18" charset="0"/>
                <a:ea typeface="Times New Roman" panose="02020603050405020304" pitchFamily="18" charset="0"/>
              </a:rPr>
              <a:t> терапії.</a:t>
            </a:r>
            <a:br>
              <a:rPr lang="uk-UA" sz="2000" dirty="0">
                <a:solidFill>
                  <a:srgbClr val="000000"/>
                </a:solidFill>
                <a:latin typeface="Times New Roman" panose="02020603050405020304" pitchFamily="18" charset="0"/>
                <a:ea typeface="Times New Roman" panose="02020603050405020304" pitchFamily="18" charset="0"/>
              </a:rPr>
            </a:br>
            <a:r>
              <a:rPr lang="ru-RU" sz="2000" dirty="0">
                <a:solidFill>
                  <a:srgbClr val="000000"/>
                </a:solidFill>
                <a:latin typeface="Times New Roman" panose="02020603050405020304" pitchFamily="18" charset="0"/>
                <a:ea typeface="Times New Roman" panose="02020603050405020304" pitchFamily="18" charset="0"/>
              </a:rPr>
              <a:t>В </a:t>
            </a:r>
            <a:r>
              <a:rPr lang="ru-RU" sz="2000" dirty="0" err="1">
                <a:solidFill>
                  <a:srgbClr val="000000"/>
                </a:solidFill>
                <a:latin typeface="Times New Roman" panose="02020603050405020304" pitchFamily="18" charset="0"/>
                <a:ea typeface="Times New Roman" panose="02020603050405020304" pitchFamily="18" charset="0"/>
              </a:rPr>
              <a:t>основі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протишокової</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терапії</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лежить</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внутрішньовенне</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введення</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колоїдних</a:t>
            </a:r>
            <a:r>
              <a:rPr lang="ru-RU" sz="2000" dirty="0">
                <a:solidFill>
                  <a:srgbClr val="000000"/>
                </a:solidFill>
                <a:latin typeface="Times New Roman" panose="02020603050405020304" pitchFamily="18" charset="0"/>
                <a:ea typeface="Times New Roman" panose="02020603050405020304" pitchFamily="18" charset="0"/>
              </a:rPr>
              <a:t> та </a:t>
            </a:r>
            <a:r>
              <a:rPr lang="ru-RU" sz="2000" dirty="0" err="1">
                <a:solidFill>
                  <a:srgbClr val="000000"/>
                </a:solidFill>
                <a:latin typeface="Times New Roman" panose="02020603050405020304" pitchFamily="18" charset="0"/>
                <a:ea typeface="Times New Roman" panose="02020603050405020304" pitchFamily="18" charset="0"/>
              </a:rPr>
              <a:t>кристалоїдних</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розчинів</a:t>
            </a:r>
            <a:r>
              <a:rPr lang="ru-RU" sz="2000" dirty="0">
                <a:solidFill>
                  <a:srgbClr val="000000"/>
                </a:solidFill>
                <a:latin typeface="Times New Roman" panose="02020603050405020304" pitchFamily="18" charset="0"/>
                <a:ea typeface="Times New Roman" panose="02020603050405020304" pitchFamily="18" charset="0"/>
              </a:rPr>
              <a:t>, а </a:t>
            </a:r>
            <a:r>
              <a:rPr lang="ru-RU" sz="2000" dirty="0" err="1">
                <a:solidFill>
                  <a:srgbClr val="000000"/>
                </a:solidFill>
                <a:latin typeface="Times New Roman" panose="02020603050405020304" pitchFamily="18" charset="0"/>
                <a:ea typeface="Times New Roman" panose="02020603050405020304" pitchFamily="18" charset="0"/>
              </a:rPr>
              <a:t>також</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препаратів</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які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містять</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амінокислоти</a:t>
            </a:r>
            <a:r>
              <a:rPr lang="ru-RU" sz="2000" dirty="0">
                <a:solidFill>
                  <a:srgbClr val="000000"/>
                </a:solidFill>
                <a:latin typeface="Times New Roman" panose="02020603050405020304" pitchFamily="18" charset="0"/>
                <a:ea typeface="Times New Roman" panose="02020603050405020304" pitchFamily="18" charset="0"/>
              </a:rPr>
              <a:t>.</a:t>
            </a:r>
            <a:r>
              <a:rPr lang="uk-UA" sz="2000" dirty="0">
                <a:solidFill>
                  <a:srgbClr val="000000"/>
                </a:solidFill>
                <a:latin typeface="Times New Roman" panose="02020603050405020304" pitchFamily="18" charset="0"/>
                <a:ea typeface="Times New Roman" panose="02020603050405020304" pitchFamily="18" charset="0"/>
              </a:rPr>
              <a:t/>
            </a:r>
            <a:br>
              <a:rPr lang="uk-UA" sz="2000" dirty="0">
                <a:solidFill>
                  <a:srgbClr val="000000"/>
                </a:solidFill>
                <a:latin typeface="Times New Roman" panose="02020603050405020304" pitchFamily="18" charset="0"/>
                <a:ea typeface="Times New Roman" panose="02020603050405020304" pitchFamily="18" charset="0"/>
              </a:rPr>
            </a:br>
            <a:r>
              <a:rPr lang="uk-UA" sz="2000" dirty="0">
                <a:solidFill>
                  <a:srgbClr val="000000"/>
                </a:solidFill>
                <a:latin typeface="Times New Roman" panose="02020603050405020304" pitchFamily="18" charset="0"/>
                <a:ea typeface="Times New Roman" panose="02020603050405020304" pitchFamily="18" charset="0"/>
              </a:rPr>
              <a:t> </a:t>
            </a:r>
            <a:r>
              <a:rPr lang="ru-RU" sz="2000" dirty="0">
                <a:solidFill>
                  <a:srgbClr val="000000"/>
                </a:solidFill>
                <a:latin typeface="Times New Roman" panose="02020603050405020304" pitchFamily="18" charset="0"/>
                <a:ea typeface="Times New Roman" panose="02020603050405020304" pitchFamily="18" charset="0"/>
              </a:rPr>
              <a:t>У </a:t>
            </a:r>
            <a:r>
              <a:rPr lang="ru-RU" sz="2000" dirty="0" err="1">
                <a:solidFill>
                  <a:srgbClr val="000000"/>
                </a:solidFill>
                <a:latin typeface="Times New Roman" panose="02020603050405020304" pitchFamily="18" charset="0"/>
                <a:ea typeface="Times New Roman" panose="02020603050405020304" pitchFamily="18" charset="0"/>
              </a:rPr>
              <a:t>випадку</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застосування</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кристалоїдних</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розчинів</a:t>
            </a:r>
            <a:r>
              <a:rPr lang="ru-RU" sz="2000" dirty="0">
                <a:solidFill>
                  <a:srgbClr val="000000"/>
                </a:solidFill>
                <a:latin typeface="Times New Roman" panose="02020603050405020304" pitchFamily="18" charset="0"/>
                <a:ea typeface="Times New Roman" panose="02020603050405020304" pitchFamily="18" charset="0"/>
              </a:rPr>
              <a:t> потреба в першу </a:t>
            </a:r>
            <a:r>
              <a:rPr lang="ru-RU" sz="2000" dirty="0" err="1">
                <a:solidFill>
                  <a:srgbClr val="000000"/>
                </a:solidFill>
                <a:latin typeface="Times New Roman" panose="02020603050405020304" pitchFamily="18" charset="0"/>
                <a:ea typeface="Times New Roman" panose="02020603050405020304" pitchFamily="18" charset="0"/>
              </a:rPr>
              <a:t>добу</a:t>
            </a:r>
            <a:r>
              <a:rPr lang="ru-RU" sz="2000" dirty="0">
                <a:solidFill>
                  <a:srgbClr val="000000"/>
                </a:solidFill>
                <a:latin typeface="Times New Roman" panose="02020603050405020304" pitchFamily="18" charset="0"/>
                <a:ea typeface="Times New Roman" panose="02020603050405020304" pitchFamily="18" charset="0"/>
              </a:rPr>
              <a:t> в мл </a:t>
            </a:r>
            <a:r>
              <a:rPr lang="ru-RU" sz="2000" dirty="0" err="1">
                <a:solidFill>
                  <a:srgbClr val="000000"/>
                </a:solidFill>
                <a:latin typeface="Times New Roman" panose="02020603050405020304" pitchFamily="18" charset="0"/>
                <a:ea typeface="Times New Roman" panose="02020603050405020304" pitchFamily="18" charset="0"/>
              </a:rPr>
              <a:t>складає</a:t>
            </a:r>
            <a:r>
              <a:rPr lang="ru-RU" sz="2000" dirty="0">
                <a:solidFill>
                  <a:srgbClr val="000000"/>
                </a:solidFill>
                <a:latin typeface="Times New Roman" panose="02020603050405020304" pitchFamily="18" charset="0"/>
                <a:ea typeface="Times New Roman" panose="02020603050405020304" pitchFamily="18" charset="0"/>
              </a:rPr>
              <a:t>: 3 мл х % </a:t>
            </a:r>
            <a:r>
              <a:rPr lang="ru-RU" sz="2000" dirty="0" err="1">
                <a:solidFill>
                  <a:srgbClr val="000000"/>
                </a:solidFill>
                <a:latin typeface="Times New Roman" panose="02020603050405020304" pitchFamily="18" charset="0"/>
                <a:ea typeface="Times New Roman" panose="02020603050405020304" pitchFamily="18" charset="0"/>
              </a:rPr>
              <a:t>опіку</a:t>
            </a:r>
            <a:r>
              <a:rPr lang="ru-RU" sz="2000" dirty="0">
                <a:solidFill>
                  <a:srgbClr val="000000"/>
                </a:solidFill>
                <a:latin typeface="Times New Roman" panose="02020603050405020304" pitchFamily="18" charset="0"/>
                <a:ea typeface="Times New Roman" panose="02020603050405020304" pitchFamily="18" charset="0"/>
              </a:rPr>
              <a:t> х 1 кг </a:t>
            </a:r>
            <a:r>
              <a:rPr lang="ru-RU" sz="2000" dirty="0" err="1">
                <a:solidFill>
                  <a:srgbClr val="000000"/>
                </a:solidFill>
                <a:latin typeface="Times New Roman" panose="02020603050405020304" pitchFamily="18" charset="0"/>
                <a:ea typeface="Times New Roman" panose="02020603050405020304" pitchFamily="18" charset="0"/>
              </a:rPr>
              <a:t>маси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тіла</a:t>
            </a:r>
            <a:r>
              <a:rPr lang="ru-RU" sz="2000" dirty="0">
                <a:solidFill>
                  <a:srgbClr val="000000"/>
                </a:solidFill>
                <a:latin typeface="Times New Roman" panose="02020603050405020304" pitchFamily="18" charset="0"/>
                <a:ea typeface="Times New Roman" panose="02020603050405020304" pitchFamily="18" charset="0"/>
              </a:rPr>
              <a:t> в кг. </a:t>
            </a:r>
            <a:r>
              <a:rPr lang="ru-RU" sz="2000" dirty="0" err="1">
                <a:solidFill>
                  <a:srgbClr val="000000"/>
                </a:solidFill>
                <a:latin typeface="Times New Roman" panose="02020603050405020304" pitchFamily="18" charset="0"/>
                <a:ea typeface="Times New Roman" panose="02020603050405020304" pitchFamily="18" charset="0"/>
              </a:rPr>
              <a:t>Перенавантаження</a:t>
            </a:r>
            <a:r>
              <a:rPr lang="ru-RU" sz="2000" dirty="0">
                <a:solidFill>
                  <a:srgbClr val="000000"/>
                </a:solidFill>
                <a:latin typeface="Times New Roman" panose="02020603050405020304" pitchFamily="18" charset="0"/>
                <a:ea typeface="Times New Roman" panose="02020603050405020304" pitchFamily="18" charset="0"/>
              </a:rPr>
              <a:t> великого кола </a:t>
            </a:r>
            <a:r>
              <a:rPr lang="ru-RU" sz="2000" dirty="0" err="1">
                <a:solidFill>
                  <a:srgbClr val="000000"/>
                </a:solidFill>
                <a:latin typeface="Times New Roman" panose="02020603050405020304" pitchFamily="18" charset="0"/>
                <a:ea typeface="Times New Roman" panose="02020603050405020304" pitchFamily="18" charset="0"/>
              </a:rPr>
              <a:t>кровообігу</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можна</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компенсувати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використанням</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гіпертонічних</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кристалоїдних</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розчинів</a:t>
            </a:r>
            <a:r>
              <a:rPr lang="ru-RU" sz="2000" dirty="0">
                <a:solidFill>
                  <a:srgbClr val="000000"/>
                </a:solidFill>
                <a:latin typeface="Times New Roman" panose="02020603050405020304" pitchFamily="18" charset="0"/>
                <a:ea typeface="Times New Roman" panose="02020603050405020304" pitchFamily="18" charset="0"/>
              </a:rPr>
              <a:t>. В </a:t>
            </a:r>
            <a:r>
              <a:rPr lang="ru-RU" sz="2000" dirty="0" err="1">
                <a:solidFill>
                  <a:srgbClr val="000000"/>
                </a:solidFill>
                <a:latin typeface="Times New Roman" panose="02020603050405020304" pitchFamily="18" charset="0"/>
                <a:ea typeface="Times New Roman" panose="02020603050405020304" pitchFamily="18" charset="0"/>
              </a:rPr>
              <a:t>цьому</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випадку</a:t>
            </a:r>
            <a:r>
              <a:rPr lang="ru-RU" sz="2000" dirty="0">
                <a:solidFill>
                  <a:srgbClr val="000000"/>
                </a:solidFill>
                <a:latin typeface="Times New Roman" panose="02020603050405020304" pitchFamily="18" charset="0"/>
                <a:ea typeface="Times New Roman" panose="02020603050405020304" pitchFamily="18" charset="0"/>
              </a:rPr>
              <a:t> основою </a:t>
            </a:r>
            <a:r>
              <a:rPr lang="ru-RU" sz="2000" dirty="0" err="1">
                <a:solidFill>
                  <a:srgbClr val="000000"/>
                </a:solidFill>
                <a:latin typeface="Times New Roman" panose="02020603050405020304" pitchFamily="18" charset="0"/>
                <a:ea typeface="Times New Roman" panose="02020603050405020304" pitchFamily="18" charset="0"/>
              </a:rPr>
              <a:t>розрахунку</a:t>
            </a:r>
            <a:r>
              <a:rPr lang="ru-RU" sz="2000" dirty="0">
                <a:solidFill>
                  <a:srgbClr val="000000"/>
                </a:solidFill>
                <a:latin typeface="Times New Roman" panose="02020603050405020304" pitchFamily="18" charset="0"/>
                <a:ea typeface="Times New Roman" panose="02020603050405020304" pitchFamily="18" charset="0"/>
              </a:rPr>
              <a:t> повинен бути </a:t>
            </a:r>
            <a:r>
              <a:rPr lang="ru-RU" sz="2000" dirty="0" err="1">
                <a:solidFill>
                  <a:srgbClr val="000000"/>
                </a:solidFill>
                <a:latin typeface="Times New Roman" panose="02020603050405020304" pitchFamily="18" charset="0"/>
                <a:ea typeface="Times New Roman" panose="02020603050405020304" pitchFamily="18" charset="0"/>
              </a:rPr>
              <a:t>вміст</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натрію</a:t>
            </a:r>
            <a:r>
              <a:rPr lang="ru-RU" sz="2000" dirty="0">
                <a:solidFill>
                  <a:srgbClr val="000000"/>
                </a:solidFill>
                <a:latin typeface="Times New Roman" panose="02020603050405020304" pitchFamily="18" charset="0"/>
                <a:ea typeface="Times New Roman" panose="02020603050405020304" pitchFamily="18" charset="0"/>
              </a:rPr>
              <a:t> в </a:t>
            </a:r>
            <a:r>
              <a:rPr lang="ru-RU" sz="2000" dirty="0" err="1">
                <a:solidFill>
                  <a:srgbClr val="000000"/>
                </a:solidFill>
                <a:latin typeface="Times New Roman" panose="02020603050405020304" pitchFamily="18" charset="0"/>
                <a:ea typeface="Times New Roman" panose="02020603050405020304" pitchFamily="18" charset="0"/>
              </a:rPr>
              <a:t>розчинах</a:t>
            </a:r>
            <a:r>
              <a:rPr lang="ru-RU" sz="2000" dirty="0">
                <a:solidFill>
                  <a:srgbClr val="000000"/>
                </a:solidFill>
                <a:latin typeface="Times New Roman" panose="02020603050405020304" pitchFamily="18" charset="0"/>
                <a:ea typeface="Times New Roman" panose="02020603050405020304" pitchFamily="18" charset="0"/>
              </a:rPr>
              <a:t>: на </a:t>
            </a:r>
            <a:r>
              <a:rPr lang="ru-RU" sz="2000" dirty="0" err="1">
                <a:solidFill>
                  <a:srgbClr val="000000"/>
                </a:solidFill>
                <a:latin typeface="Times New Roman" panose="02020603050405020304" pitchFamily="18" charset="0"/>
                <a:ea typeface="Times New Roman" panose="02020603050405020304" pitchFamily="18" charset="0"/>
              </a:rPr>
              <a:t>кожен</a:t>
            </a:r>
            <a:r>
              <a:rPr lang="ru-RU" sz="2000" dirty="0">
                <a:solidFill>
                  <a:srgbClr val="000000"/>
                </a:solidFill>
                <a:latin typeface="Times New Roman" panose="02020603050405020304" pitchFamily="18" charset="0"/>
                <a:ea typeface="Times New Roman" panose="02020603050405020304" pitchFamily="18" charset="0"/>
              </a:rPr>
              <a:t> кг </a:t>
            </a:r>
            <a:r>
              <a:rPr lang="ru-RU" sz="2000" dirty="0" err="1">
                <a:solidFill>
                  <a:srgbClr val="000000"/>
                </a:solidFill>
                <a:latin typeface="Times New Roman" panose="02020603050405020304" pitchFamily="18" charset="0"/>
                <a:ea typeface="Times New Roman" panose="02020603050405020304" pitchFamily="18" charset="0"/>
              </a:rPr>
              <a:t>маси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необхідно</a:t>
            </a:r>
            <a:r>
              <a:rPr lang="ru-RU" sz="2000" dirty="0">
                <a:solidFill>
                  <a:srgbClr val="000000"/>
                </a:solidFill>
                <a:latin typeface="Times New Roman" panose="02020603050405020304" pitchFamily="18" charset="0"/>
                <a:ea typeface="Times New Roman" panose="02020603050405020304" pitchFamily="18" charset="0"/>
              </a:rPr>
              <a:t> 0,5-0,7 </a:t>
            </a:r>
            <a:r>
              <a:rPr lang="ru-RU" sz="2000" dirty="0" err="1">
                <a:solidFill>
                  <a:srgbClr val="000000"/>
                </a:solidFill>
                <a:latin typeface="Times New Roman" panose="02020603050405020304" pitchFamily="18" charset="0"/>
                <a:ea typeface="Times New Roman" panose="02020603050405020304" pitchFamily="18" charset="0"/>
              </a:rPr>
              <a:t>мекв</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натрію</a:t>
            </a:r>
            <a:r>
              <a:rPr lang="ru-RU" sz="2000" dirty="0">
                <a:solidFill>
                  <a:srgbClr val="000000"/>
                </a:solidFill>
                <a:latin typeface="Times New Roman" panose="02020603050405020304" pitchFamily="18" charset="0"/>
                <a:ea typeface="Times New Roman" panose="02020603050405020304" pitchFamily="18" charset="0"/>
              </a:rPr>
              <a:t>, 200 </a:t>
            </a:r>
            <a:r>
              <a:rPr lang="ru-RU" sz="2000" dirty="0" err="1">
                <a:solidFill>
                  <a:srgbClr val="000000"/>
                </a:solidFill>
                <a:latin typeface="Times New Roman" panose="02020603050405020304" pitchFamily="18" charset="0"/>
                <a:ea typeface="Times New Roman" panose="02020603050405020304" pitchFamily="18" charset="0"/>
              </a:rPr>
              <a:t>мекв</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лактату</a:t>
            </a:r>
            <a:r>
              <a:rPr lang="ru-RU" sz="2000" dirty="0">
                <a:solidFill>
                  <a:srgbClr val="000000"/>
                </a:solidFill>
                <a:latin typeface="Times New Roman" panose="02020603050405020304" pitchFamily="18" charset="0"/>
                <a:ea typeface="Times New Roman" panose="02020603050405020304" pitchFamily="18" charset="0"/>
              </a:rPr>
              <a:t>, 10 </a:t>
            </a:r>
            <a:r>
              <a:rPr lang="ru-RU" sz="2000" dirty="0" err="1">
                <a:solidFill>
                  <a:srgbClr val="000000"/>
                </a:solidFill>
                <a:latin typeface="Times New Roman" panose="02020603050405020304" pitchFamily="18" charset="0"/>
                <a:ea typeface="Times New Roman" panose="02020603050405020304" pitchFamily="18" charset="0"/>
              </a:rPr>
              <a:t>мекв</a:t>
            </a:r>
            <a:r>
              <a:rPr lang="ru-RU" sz="2000" dirty="0">
                <a:solidFill>
                  <a:srgbClr val="000000"/>
                </a:solidFill>
                <a:latin typeface="Times New Roman" panose="02020603050405020304" pitchFamily="18" charset="0"/>
                <a:ea typeface="Times New Roman" panose="02020603050405020304" pitchFamily="18" charset="0"/>
              </a:rPr>
              <a:t> хлору. В </a:t>
            </a:r>
            <a:r>
              <a:rPr lang="ru-RU" sz="2000" dirty="0" err="1">
                <a:solidFill>
                  <a:srgbClr val="000000"/>
                </a:solidFill>
                <a:latin typeface="Times New Roman" panose="02020603050405020304" pitchFamily="18" charset="0"/>
                <a:ea typeface="Times New Roman" panose="02020603050405020304" pitchFamily="18" charset="0"/>
              </a:rPr>
              <a:t>наступні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дні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потрібна</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кількість</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розчинів</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залежить</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від</a:t>
            </a:r>
            <a:r>
              <a:rPr lang="ru-RU" sz="2000" dirty="0">
                <a:solidFill>
                  <a:srgbClr val="000000"/>
                </a:solidFill>
                <a:latin typeface="Times New Roman" panose="02020603050405020304" pitchFamily="18" charset="0"/>
                <a:ea typeface="Times New Roman" panose="02020603050405020304" pitchFamily="18" charset="0"/>
              </a:rPr>
              <a:t> стану хворого. </a:t>
            </a:r>
            <a:r>
              <a:rPr lang="ru-RU" sz="2000" dirty="0" err="1">
                <a:solidFill>
                  <a:srgbClr val="000000"/>
                </a:solidFill>
                <a:latin typeface="Times New Roman" panose="02020603050405020304" pitchFamily="18" charset="0"/>
                <a:ea typeface="Times New Roman" panose="02020603050405020304" pitchFamily="18" charset="0"/>
              </a:rPr>
              <a:t>Спочатку</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хворим</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внутрішньовенно</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вводять</a:t>
            </a:r>
            <a:r>
              <a:rPr lang="ru-RU" sz="2000" dirty="0">
                <a:solidFill>
                  <a:srgbClr val="000000"/>
                </a:solidFill>
                <a:latin typeface="Times New Roman" panose="02020603050405020304" pitchFamily="18" charset="0"/>
                <a:ea typeface="Times New Roman" panose="02020603050405020304" pitchFamily="18" charset="0"/>
              </a:rPr>
              <a:t> анальгетики в </a:t>
            </a:r>
            <a:r>
              <a:rPr lang="ru-RU" sz="2000" dirty="0" err="1">
                <a:solidFill>
                  <a:srgbClr val="000000"/>
                </a:solidFill>
                <a:latin typeface="Times New Roman" panose="02020603050405020304" pitchFamily="18" charset="0"/>
                <a:ea typeface="Times New Roman" panose="02020603050405020304" pitchFamily="18" charset="0"/>
              </a:rPr>
              <a:t>комбінації</a:t>
            </a:r>
            <a:r>
              <a:rPr lang="ru-RU" sz="2000" dirty="0">
                <a:solidFill>
                  <a:srgbClr val="000000"/>
                </a:solidFill>
                <a:latin typeface="Times New Roman" panose="02020603050405020304" pitchFamily="18" charset="0"/>
                <a:ea typeface="Times New Roman" panose="02020603050405020304" pitchFamily="18" charset="0"/>
              </a:rPr>
              <a:t> з нейролептиками, </a:t>
            </a:r>
            <a:r>
              <a:rPr lang="ru-RU" sz="2000" dirty="0" err="1">
                <a:solidFill>
                  <a:srgbClr val="000000"/>
                </a:solidFill>
                <a:latin typeface="Times New Roman" panose="02020603050405020304" pitchFamily="18" charset="0"/>
                <a:ea typeface="Times New Roman" panose="02020603050405020304" pitchFamily="18" charset="0"/>
              </a:rPr>
              <a:t>антигістамінні</a:t>
            </a:r>
            <a:r>
              <a:rPr lang="ru-RU" sz="2000" dirty="0">
                <a:solidFill>
                  <a:srgbClr val="000000"/>
                </a:solidFill>
                <a:latin typeface="Times New Roman" panose="02020603050405020304" pitchFamily="18" charset="0"/>
                <a:ea typeface="Times New Roman" panose="02020603050405020304" pitchFamily="18" charset="0"/>
              </a:rPr>
              <a:t> і </a:t>
            </a:r>
            <a:r>
              <a:rPr lang="ru-RU" sz="2000" dirty="0" err="1">
                <a:solidFill>
                  <a:srgbClr val="000000"/>
                </a:solidFill>
                <a:latin typeface="Times New Roman" panose="02020603050405020304" pitchFamily="18" charset="0"/>
                <a:ea typeface="Times New Roman" panose="02020603050405020304" pitchFamily="18" charset="0"/>
              </a:rPr>
              <a:t>серцеві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препарати</a:t>
            </a:r>
            <a:r>
              <a:rPr lang="ru-RU" sz="2000" dirty="0">
                <a:solidFill>
                  <a:srgbClr val="000000"/>
                </a:solidFill>
                <a:latin typeface="Times New Roman" panose="02020603050405020304" pitchFamily="18" charset="0"/>
                <a:ea typeface="Times New Roman" panose="02020603050405020304" pitchFamily="18" charset="0"/>
              </a:rPr>
              <a:t>: 2 мл 50% р-ну </a:t>
            </a:r>
            <a:r>
              <a:rPr lang="ru-RU" sz="2000" dirty="0" err="1">
                <a:solidFill>
                  <a:srgbClr val="000000"/>
                </a:solidFill>
                <a:latin typeface="Times New Roman" panose="02020603050405020304" pitchFamily="18" charset="0"/>
                <a:ea typeface="Times New Roman" panose="02020603050405020304" pitchFamily="18" charset="0"/>
              </a:rPr>
              <a:t>анальгіну</a:t>
            </a:r>
            <a:r>
              <a:rPr lang="ru-RU" sz="2000" dirty="0">
                <a:solidFill>
                  <a:srgbClr val="000000"/>
                </a:solidFill>
                <a:latin typeface="Times New Roman" panose="02020603050405020304" pitchFamily="18" charset="0"/>
                <a:ea typeface="Times New Roman" panose="02020603050405020304" pitchFamily="18" charset="0"/>
              </a:rPr>
              <a:t>, 1-2 мл 1% р-ну </a:t>
            </a:r>
            <a:r>
              <a:rPr lang="ru-RU" sz="2000" dirty="0" err="1">
                <a:solidFill>
                  <a:srgbClr val="000000"/>
                </a:solidFill>
                <a:latin typeface="Times New Roman" panose="02020603050405020304" pitchFamily="18" charset="0"/>
                <a:ea typeface="Times New Roman" panose="02020603050405020304" pitchFamily="18" charset="0"/>
              </a:rPr>
              <a:t>дімедролу</a:t>
            </a:r>
            <a:r>
              <a:rPr lang="ru-RU" sz="2000" dirty="0">
                <a:solidFill>
                  <a:srgbClr val="000000"/>
                </a:solidFill>
                <a:latin typeface="Times New Roman" panose="02020603050405020304" pitchFamily="18" charset="0"/>
                <a:ea typeface="Times New Roman" panose="02020603050405020304" pitchFamily="18" charset="0"/>
              </a:rPr>
              <a:t>, 1-2% р-ну </a:t>
            </a:r>
            <a:r>
              <a:rPr lang="ru-RU" sz="2000" dirty="0" err="1">
                <a:solidFill>
                  <a:srgbClr val="000000"/>
                </a:solidFill>
                <a:latin typeface="Times New Roman" panose="02020603050405020304" pitchFamily="18" charset="0"/>
                <a:ea typeface="Times New Roman" panose="02020603050405020304" pitchFamily="18" charset="0"/>
              </a:rPr>
              <a:t>промедолу</a:t>
            </a:r>
            <a:r>
              <a:rPr lang="ru-RU" sz="2000" dirty="0">
                <a:solidFill>
                  <a:srgbClr val="000000"/>
                </a:solidFill>
                <a:latin typeface="Times New Roman" panose="02020603050405020304" pitchFamily="18" charset="0"/>
                <a:ea typeface="Times New Roman" panose="02020603050405020304" pitchFamily="18" charset="0"/>
              </a:rPr>
              <a:t> 3-4 рази на </a:t>
            </a:r>
            <a:r>
              <a:rPr lang="ru-RU" sz="2000" dirty="0" err="1">
                <a:solidFill>
                  <a:srgbClr val="000000"/>
                </a:solidFill>
                <a:latin typeface="Times New Roman" panose="02020603050405020304" pitchFamily="18" charset="0"/>
                <a:ea typeface="Times New Roman" panose="02020603050405020304" pitchFamily="18" charset="0"/>
              </a:rPr>
              <a:t>добу</a:t>
            </a:r>
            <a:r>
              <a:rPr lang="ru-RU" sz="2000" dirty="0">
                <a:solidFill>
                  <a:srgbClr val="000000"/>
                </a:solidFill>
                <a:latin typeface="Times New Roman" panose="02020603050405020304" pitchFamily="18" charset="0"/>
                <a:ea typeface="Times New Roman" panose="02020603050405020304" pitchFamily="18" charset="0"/>
              </a:rPr>
              <a:t>; 0,25% р-ну </a:t>
            </a:r>
            <a:r>
              <a:rPr lang="ru-RU" sz="2000" dirty="0" err="1">
                <a:solidFill>
                  <a:srgbClr val="000000"/>
                </a:solidFill>
                <a:latin typeface="Times New Roman" panose="02020603050405020304" pitchFamily="18" charset="0"/>
                <a:ea typeface="Times New Roman" panose="02020603050405020304" pitchFamily="18" charset="0"/>
              </a:rPr>
              <a:t>дроперидолу</a:t>
            </a:r>
            <a:r>
              <a:rPr lang="ru-RU" sz="2000" dirty="0">
                <a:solidFill>
                  <a:srgbClr val="000000"/>
                </a:solidFill>
                <a:latin typeface="Times New Roman" panose="02020603050405020304" pitchFamily="18" charset="0"/>
                <a:ea typeface="Times New Roman" panose="02020603050405020304" pitchFamily="18" charset="0"/>
              </a:rPr>
              <a:t> з </a:t>
            </a:r>
            <a:r>
              <a:rPr lang="ru-RU" sz="2000" dirty="0" err="1">
                <a:solidFill>
                  <a:srgbClr val="000000"/>
                </a:solidFill>
                <a:latin typeface="Times New Roman" panose="02020603050405020304" pitchFamily="18" charset="0"/>
                <a:ea typeface="Times New Roman" panose="02020603050405020304" pitchFamily="18" charset="0"/>
              </a:rPr>
              <a:t>розрахунку</a:t>
            </a:r>
            <a:r>
              <a:rPr lang="ru-RU" sz="2000" dirty="0">
                <a:solidFill>
                  <a:srgbClr val="000000"/>
                </a:solidFill>
                <a:latin typeface="Times New Roman" panose="02020603050405020304" pitchFamily="18" charset="0"/>
                <a:ea typeface="Times New Roman" panose="02020603050405020304" pitchFamily="18" charset="0"/>
              </a:rPr>
              <a:t> 0,1 мл на кг </a:t>
            </a:r>
            <a:r>
              <a:rPr lang="ru-RU" sz="2000" dirty="0" err="1">
                <a:solidFill>
                  <a:srgbClr val="000000"/>
                </a:solidFill>
                <a:latin typeface="Times New Roman" panose="02020603050405020304" pitchFamily="18" charset="0"/>
                <a:ea typeface="Times New Roman" panose="02020603050405020304" pitchFamily="18" charset="0"/>
              </a:rPr>
              <a:t>маси</a:t>
            </a:r>
            <a:r>
              <a:rPr lang="ru-RU" sz="2000" dirty="0">
                <a:solidFill>
                  <a:srgbClr val="000000"/>
                </a:solidFill>
                <a:latin typeface="Times New Roman" panose="02020603050405020304" pitchFamily="18" charset="0"/>
                <a:ea typeface="Times New Roman" panose="02020603050405020304" pitchFamily="18" charset="0"/>
              </a:rPr>
              <a:t> 2 рази на </a:t>
            </a:r>
            <a:r>
              <a:rPr lang="ru-RU" sz="2000" dirty="0" err="1">
                <a:solidFill>
                  <a:srgbClr val="000000"/>
                </a:solidFill>
                <a:latin typeface="Times New Roman" panose="02020603050405020304" pitchFamily="18" charset="0"/>
                <a:ea typeface="Times New Roman" panose="02020603050405020304" pitchFamily="18" charset="0"/>
              </a:rPr>
              <a:t>добу</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строфантин</a:t>
            </a:r>
            <a:r>
              <a:rPr lang="ru-RU" sz="2000" dirty="0">
                <a:solidFill>
                  <a:srgbClr val="000000"/>
                </a:solidFill>
                <a:latin typeface="Times New Roman" panose="02020603050405020304" pitchFamily="18" charset="0"/>
                <a:ea typeface="Times New Roman" panose="02020603050405020304" pitchFamily="18" charset="0"/>
              </a:rPr>
              <a:t> 0,05% - 0,5-1 мл </a:t>
            </a:r>
            <a:r>
              <a:rPr lang="ru-RU" sz="2000" dirty="0" err="1">
                <a:solidFill>
                  <a:srgbClr val="000000"/>
                </a:solidFill>
                <a:latin typeface="Times New Roman" panose="02020603050405020304" pitchFamily="18" charset="0"/>
                <a:ea typeface="Times New Roman" panose="02020603050405020304" pitchFamily="18" charset="0"/>
              </a:rPr>
              <a:t>або</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корглікон</a:t>
            </a:r>
            <a:r>
              <a:rPr lang="ru-RU" sz="2000" dirty="0">
                <a:solidFill>
                  <a:srgbClr val="000000"/>
                </a:solidFill>
                <a:latin typeface="Times New Roman" panose="02020603050405020304" pitchFamily="18" charset="0"/>
                <a:ea typeface="Times New Roman" panose="02020603050405020304" pitchFamily="18" charset="0"/>
              </a:rPr>
              <a:t> 0,06% - 1 мл в 20 мл 40% р-ну </a:t>
            </a:r>
            <a:r>
              <a:rPr lang="ru-RU" sz="2000" dirty="0" err="1">
                <a:solidFill>
                  <a:srgbClr val="000000"/>
                </a:solidFill>
                <a:latin typeface="Times New Roman" panose="02020603050405020304" pitchFamily="18" charset="0"/>
                <a:ea typeface="Times New Roman" panose="02020603050405020304" pitchFamily="18" charset="0"/>
              </a:rPr>
              <a:t>глюкози</a:t>
            </a:r>
            <a:r>
              <a:rPr lang="ru-RU" sz="2000" dirty="0">
                <a:solidFill>
                  <a:srgbClr val="000000"/>
                </a:solidFill>
                <a:latin typeface="Times New Roman" panose="02020603050405020304" pitchFamily="18" charset="0"/>
                <a:ea typeface="Times New Roman" panose="02020603050405020304" pitchFamily="18" charset="0"/>
              </a:rPr>
              <a:t> – 2-3 рази на </a:t>
            </a:r>
            <a:r>
              <a:rPr lang="ru-RU" sz="2000" dirty="0" err="1">
                <a:solidFill>
                  <a:srgbClr val="000000"/>
                </a:solidFill>
                <a:latin typeface="Times New Roman" panose="02020603050405020304" pitchFamily="18" charset="0"/>
                <a:ea typeface="Times New Roman" panose="02020603050405020304" pitchFamily="18" charset="0"/>
              </a:rPr>
              <a:t>добу</a:t>
            </a:r>
            <a:r>
              <a:rPr lang="ru-RU" sz="2000" dirty="0">
                <a:solidFill>
                  <a:srgbClr val="000000"/>
                </a:solidFill>
                <a:latin typeface="Times New Roman" panose="02020603050405020304" pitchFamily="18" charset="0"/>
                <a:ea typeface="Times New Roman" panose="02020603050405020304" pitchFamily="18" charset="0"/>
              </a:rPr>
              <a:t>, АТФ – 2 мл, </a:t>
            </a:r>
            <a:r>
              <a:rPr lang="ru-RU" sz="2000" dirty="0" err="1">
                <a:solidFill>
                  <a:srgbClr val="000000"/>
                </a:solidFill>
                <a:latin typeface="Times New Roman" panose="02020603050405020304" pitchFamily="18" charset="0"/>
                <a:ea typeface="Times New Roman" panose="02020603050405020304" pitchFamily="18" charset="0"/>
              </a:rPr>
              <a:t>кокарбоксилаза</a:t>
            </a:r>
            <a:r>
              <a:rPr lang="ru-RU" sz="2000" dirty="0">
                <a:solidFill>
                  <a:srgbClr val="000000"/>
                </a:solidFill>
                <a:latin typeface="Times New Roman" panose="02020603050405020304" pitchFamily="18" charset="0"/>
                <a:ea typeface="Times New Roman" panose="02020603050405020304" pitchFamily="18" charset="0"/>
              </a:rPr>
              <a:t> по 100 мг 2-3 рази. </a:t>
            </a:r>
            <a:endParaRPr lang="uk-UA" sz="2000" dirty="0"/>
          </a:p>
        </p:txBody>
      </p:sp>
    </p:spTree>
    <p:extLst>
      <p:ext uri="{BB962C8B-B14F-4D97-AF65-F5344CB8AC3E}">
        <p14:creationId xmlns:p14="http://schemas.microsoft.com/office/powerpoint/2010/main" xmlns="" val="39798379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599" y="87699"/>
            <a:ext cx="10371222" cy="6278642"/>
          </a:xfrm>
          <a:prstGeom prst="rect">
            <a:avLst/>
          </a:prstGeom>
          <a:solidFill>
            <a:srgbClr val="FF99FF"/>
          </a:solidFill>
        </p:spPr>
        <p:txBody>
          <a:bodyPr wrap="square">
            <a:spAutoFit/>
          </a:bodyPr>
          <a:lstStyle/>
          <a:p>
            <a:pPr>
              <a:spcAft>
                <a:spcPts val="0"/>
              </a:spcAft>
            </a:pPr>
            <a:r>
              <a:rPr lang="ru-RU" sz="1600" dirty="0" smtClean="0">
                <a:solidFill>
                  <a:srgbClr val="000000"/>
                </a:solidFill>
                <a:latin typeface="Times New Roman" panose="02020603050405020304" pitchFamily="18" charset="0"/>
                <a:ea typeface="Times New Roman" panose="02020603050405020304" pitchFamily="18" charset="0"/>
              </a:rPr>
              <a:t> </a:t>
            </a:r>
            <a:r>
              <a:rPr lang="ru-RU" sz="1600" dirty="0">
                <a:solidFill>
                  <a:srgbClr val="000000"/>
                </a:solidFill>
                <a:latin typeface="Times New Roman" panose="02020603050405020304" pitchFamily="18" charset="0"/>
                <a:ea typeface="Times New Roman" panose="02020603050405020304" pitchFamily="18" charset="0"/>
              </a:rPr>
              <a:t>В </a:t>
            </a:r>
            <a:r>
              <a:rPr lang="ru-RU" sz="1600" dirty="0" err="1">
                <a:solidFill>
                  <a:srgbClr val="000000"/>
                </a:solidFill>
                <a:latin typeface="Times New Roman" panose="02020603050405020304" pitchFamily="18" charset="0"/>
                <a:ea typeface="Times New Roman" panose="02020603050405020304" pitchFamily="18" charset="0"/>
              </a:rPr>
              <a:t>добову</a:t>
            </a:r>
            <a:r>
              <a:rPr lang="ru-RU" sz="1600" dirty="0">
                <a:solidFill>
                  <a:srgbClr val="000000"/>
                </a:solidFill>
                <a:latin typeface="Times New Roman" panose="02020603050405020304" pitchFamily="18" charset="0"/>
                <a:ea typeface="Times New Roman" panose="02020603050405020304" pitchFamily="18" charset="0"/>
              </a:rPr>
              <a:t> дозу </a:t>
            </a:r>
            <a:r>
              <a:rPr lang="ru-RU" sz="1600" dirty="0" err="1">
                <a:solidFill>
                  <a:srgbClr val="000000"/>
                </a:solidFill>
                <a:latin typeface="Times New Roman" panose="02020603050405020304" pitchFamily="18" charset="0"/>
                <a:ea typeface="Times New Roman" panose="02020603050405020304" pitchFamily="18" charset="0"/>
              </a:rPr>
              <a:t>рідин</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які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переливають</a:t>
            </a:r>
            <a:r>
              <a:rPr lang="ru-RU" sz="1600" dirty="0">
                <a:solidFill>
                  <a:srgbClr val="000000"/>
                </a:solidFill>
                <a:latin typeface="Times New Roman" panose="02020603050405020304" pitchFamily="18" charset="0"/>
                <a:ea typeface="Times New Roman" panose="02020603050405020304" pitchFamily="18" charset="0"/>
              </a:rPr>
              <a:t>, та </a:t>
            </a:r>
            <a:r>
              <a:rPr lang="ru-RU" sz="1600" dirty="0" err="1">
                <a:solidFill>
                  <a:srgbClr val="000000"/>
                </a:solidFill>
                <a:latin typeface="Times New Roman" panose="02020603050405020304" pitchFamily="18" charset="0"/>
                <a:ea typeface="Times New Roman" panose="02020603050405020304" pitchFamily="18" charset="0"/>
              </a:rPr>
              <a:t>інших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препаратів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входять</a:t>
            </a:r>
            <a:r>
              <a:rPr lang="ru-RU" sz="1600" dirty="0">
                <a:solidFill>
                  <a:srgbClr val="000000"/>
                </a:solidFill>
                <a:latin typeface="Times New Roman" panose="02020603050405020304" pitchFamily="18" charset="0"/>
                <a:ea typeface="Times New Roman" panose="02020603050405020304" pitchFamily="18" charset="0"/>
              </a:rPr>
              <a:t>:</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реосорбілакт</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сорбілакт</a:t>
            </a:r>
            <a:r>
              <a:rPr lang="ru-RU" sz="1600" dirty="0">
                <a:solidFill>
                  <a:srgbClr val="000000"/>
                </a:solidFill>
                <a:latin typeface="Times New Roman" panose="02020603050405020304" pitchFamily="18" charset="0"/>
                <a:ea typeface="Times New Roman" panose="02020603050405020304" pitchFamily="18" charset="0"/>
              </a:rPr>
              <a:t>) 800 мл;</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негемодез</a:t>
            </a:r>
            <a:r>
              <a:rPr lang="ru-RU" sz="1600" dirty="0">
                <a:solidFill>
                  <a:srgbClr val="000000"/>
                </a:solidFill>
                <a:latin typeface="Times New Roman" panose="02020603050405020304" pitchFamily="18" charset="0"/>
                <a:ea typeface="Times New Roman" panose="02020603050405020304" pitchFamily="18" charset="0"/>
              </a:rPr>
              <a:t> 400 мл;</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амінол</a:t>
            </a:r>
            <a:r>
              <a:rPr lang="ru-RU" sz="1600" dirty="0">
                <a:solidFill>
                  <a:srgbClr val="000000"/>
                </a:solidFill>
                <a:latin typeface="Times New Roman" panose="02020603050405020304" pitchFamily="18" charset="0"/>
                <a:ea typeface="Times New Roman" panose="02020603050405020304" pitchFamily="18" charset="0"/>
              </a:rPr>
              <a:t> 400-800 мл;</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-глюкоза 5-10% 1000-1500 мл;</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кислота </a:t>
            </a:r>
            <a:r>
              <a:rPr lang="ru-RU" sz="1600" dirty="0" err="1">
                <a:solidFill>
                  <a:srgbClr val="000000"/>
                </a:solidFill>
                <a:latin typeface="Times New Roman" panose="02020603050405020304" pitchFamily="18" charset="0"/>
                <a:ea typeface="Times New Roman" panose="02020603050405020304" pitchFamily="18" charset="0"/>
              </a:rPr>
              <a:t>аскорбінова</a:t>
            </a:r>
            <a:r>
              <a:rPr lang="ru-RU" sz="1600" dirty="0">
                <a:solidFill>
                  <a:srgbClr val="000000"/>
                </a:solidFill>
                <a:latin typeface="Times New Roman" panose="02020603050405020304" pitchFamily="18" charset="0"/>
                <a:ea typeface="Times New Roman" panose="02020603050405020304" pitchFamily="18" charset="0"/>
              </a:rPr>
              <a:t> – 5% 5 мл;</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vit</a:t>
            </a:r>
            <a:r>
              <a:rPr lang="ru-RU" sz="1600" dirty="0">
                <a:solidFill>
                  <a:srgbClr val="000000"/>
                </a:solidFill>
                <a:latin typeface="Times New Roman" panose="02020603050405020304" pitchFamily="18" charset="0"/>
                <a:ea typeface="Times New Roman" panose="02020603050405020304" pitchFamily="18" charset="0"/>
              </a:rPr>
              <a:t> В</a:t>
            </a:r>
            <a:r>
              <a:rPr lang="ru-RU" sz="1600" baseline="-25000" dirty="0">
                <a:solidFill>
                  <a:srgbClr val="000000"/>
                </a:solidFill>
                <a:latin typeface="Times New Roman" panose="02020603050405020304" pitchFamily="18" charset="0"/>
                <a:ea typeface="Times New Roman" panose="02020603050405020304" pitchFamily="18" charset="0"/>
              </a:rPr>
              <a:t>1</a:t>
            </a:r>
            <a:r>
              <a:rPr lang="ru-RU" sz="1600" dirty="0">
                <a:solidFill>
                  <a:srgbClr val="000000"/>
                </a:solidFill>
                <a:latin typeface="Times New Roman" panose="02020603050405020304" pitchFamily="18" charset="0"/>
                <a:ea typeface="Times New Roman" panose="02020603050405020304" pitchFamily="18" charset="0"/>
              </a:rPr>
              <a:t> – 6% 1 мл;</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vit</a:t>
            </a:r>
            <a:r>
              <a:rPr lang="ru-RU" sz="1600" dirty="0">
                <a:solidFill>
                  <a:srgbClr val="000000"/>
                </a:solidFill>
                <a:latin typeface="Times New Roman" panose="02020603050405020304" pitchFamily="18" charset="0"/>
                <a:ea typeface="Times New Roman" panose="02020603050405020304" pitchFamily="18" charset="0"/>
              </a:rPr>
              <a:t> В</a:t>
            </a:r>
            <a:r>
              <a:rPr lang="ru-RU" sz="1600" baseline="-25000" dirty="0">
                <a:solidFill>
                  <a:srgbClr val="000000"/>
                </a:solidFill>
                <a:latin typeface="Times New Roman" panose="02020603050405020304" pitchFamily="18" charset="0"/>
                <a:ea typeface="Times New Roman" panose="02020603050405020304" pitchFamily="18" charset="0"/>
              </a:rPr>
              <a:t>6</a:t>
            </a:r>
            <a:r>
              <a:rPr lang="ru-RU" sz="1600" dirty="0">
                <a:solidFill>
                  <a:srgbClr val="000000"/>
                </a:solidFill>
                <a:latin typeface="Times New Roman" panose="02020603050405020304" pitchFamily="18" charset="0"/>
                <a:ea typeface="Times New Roman" panose="02020603050405020304" pitchFamily="18" charset="0"/>
              </a:rPr>
              <a:t> – 2,5% 1 мл;</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vit</a:t>
            </a:r>
            <a:r>
              <a:rPr lang="ru-RU" sz="1600" dirty="0">
                <a:solidFill>
                  <a:srgbClr val="000000"/>
                </a:solidFill>
                <a:latin typeface="Times New Roman" panose="02020603050405020304" pitchFamily="18" charset="0"/>
                <a:ea typeface="Times New Roman" panose="02020603050405020304" pitchFamily="18" charset="0"/>
              </a:rPr>
              <a:t> В</a:t>
            </a:r>
            <a:r>
              <a:rPr lang="ru-RU" sz="1600" baseline="-25000" dirty="0">
                <a:solidFill>
                  <a:srgbClr val="000000"/>
                </a:solidFill>
                <a:latin typeface="Times New Roman" panose="02020603050405020304" pitchFamily="18" charset="0"/>
                <a:ea typeface="Times New Roman" panose="02020603050405020304" pitchFamily="18" charset="0"/>
              </a:rPr>
              <a:t>12</a:t>
            </a:r>
            <a:r>
              <a:rPr lang="ru-RU" sz="1600" dirty="0">
                <a:solidFill>
                  <a:srgbClr val="000000"/>
                </a:solidFill>
                <a:latin typeface="Times New Roman" panose="02020603050405020304" pitchFamily="18" charset="0"/>
                <a:ea typeface="Times New Roman" panose="02020603050405020304" pitchFamily="18" charset="0"/>
              </a:rPr>
              <a:t> 1 мл;</a:t>
            </a:r>
            <a:endParaRPr lang="uk-UA" sz="1600" dirty="0">
              <a:latin typeface="Times New Roman" panose="02020603050405020304" pitchFamily="18" charset="0"/>
              <a:ea typeface="Times New Roman" panose="02020603050405020304" pitchFamily="18" charset="0"/>
            </a:endParaRPr>
          </a:p>
          <a:p>
            <a:r>
              <a:rPr lang="ru-RU" sz="1600" dirty="0">
                <a:solidFill>
                  <a:srgbClr val="000000"/>
                </a:solidFill>
                <a:latin typeface="Times New Roman" panose="02020603050405020304" pitchFamily="18" charset="0"/>
                <a:ea typeface="Times New Roman" panose="02020603050405020304" pitchFamily="18" charset="0"/>
              </a:rPr>
              <a:t>- р-н </a:t>
            </a:r>
            <a:r>
              <a:rPr lang="ru-RU" sz="1600" dirty="0" err="1">
                <a:solidFill>
                  <a:srgbClr val="000000"/>
                </a:solidFill>
                <a:latin typeface="Times New Roman" panose="02020603050405020304" pitchFamily="18" charset="0"/>
                <a:ea typeface="Times New Roman" panose="02020603050405020304" pitchFamily="18" charset="0"/>
              </a:rPr>
              <a:t>Рінгера</a:t>
            </a:r>
            <a:r>
              <a:rPr lang="ru-RU" sz="1600" dirty="0">
                <a:solidFill>
                  <a:srgbClr val="000000"/>
                </a:solidFill>
                <a:latin typeface="Times New Roman" panose="02020603050405020304" pitchFamily="18" charset="0"/>
                <a:ea typeface="Times New Roman" panose="02020603050405020304" pitchFamily="18" charset="0"/>
              </a:rPr>
              <a:t> 800-1200 мл;</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маннітол</a:t>
            </a:r>
            <a:r>
              <a:rPr lang="ru-RU" sz="1600" dirty="0">
                <a:solidFill>
                  <a:srgbClr val="000000"/>
                </a:solidFill>
                <a:latin typeface="Times New Roman" panose="02020603050405020304" pitchFamily="18" charset="0"/>
                <a:ea typeface="Times New Roman" panose="02020603050405020304" pitchFamily="18" charset="0"/>
              </a:rPr>
              <a:t> 30,0 1-2 р на </a:t>
            </a:r>
            <a:r>
              <a:rPr lang="ru-RU" sz="1600" dirty="0" err="1">
                <a:solidFill>
                  <a:srgbClr val="000000"/>
                </a:solidFill>
                <a:latin typeface="Times New Roman" panose="02020603050405020304" pitchFamily="18" charset="0"/>
                <a:ea typeface="Times New Roman" panose="02020603050405020304" pitchFamily="18" charset="0"/>
              </a:rPr>
              <a:t>добу</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новокаїн</a:t>
            </a:r>
            <a:r>
              <a:rPr lang="ru-RU" sz="1600" dirty="0">
                <a:solidFill>
                  <a:srgbClr val="000000"/>
                </a:solidFill>
                <a:latin typeface="Times New Roman" panose="02020603050405020304" pitchFamily="18" charset="0"/>
                <a:ea typeface="Times New Roman" panose="02020603050405020304" pitchFamily="18" charset="0"/>
              </a:rPr>
              <a:t> 0,1% 400-500 мл;</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преднізолон</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або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гідрокортизон</a:t>
            </a:r>
            <a:r>
              <a:rPr lang="ru-RU" sz="1600" dirty="0">
                <a:solidFill>
                  <a:srgbClr val="000000"/>
                </a:solidFill>
                <a:latin typeface="Times New Roman" panose="02020603050405020304" pitchFamily="18" charset="0"/>
                <a:ea typeface="Times New Roman" panose="02020603050405020304" pitchFamily="18" charset="0"/>
              </a:rPr>
              <a:t> По 30-60 мг у </a:t>
            </a:r>
            <a:r>
              <a:rPr lang="ru-RU" sz="1600" dirty="0" err="1">
                <a:solidFill>
                  <a:srgbClr val="000000"/>
                </a:solidFill>
                <a:latin typeface="Times New Roman" panose="02020603050405020304" pitchFamily="18" charset="0"/>
                <a:ea typeface="Times New Roman" panose="02020603050405020304" pitchFamily="18" charset="0"/>
              </a:rPr>
              <a:t>відповідності</a:t>
            </a:r>
            <a:r>
              <a:rPr lang="ru-RU" sz="1600" dirty="0">
                <a:solidFill>
                  <a:srgbClr val="000000"/>
                </a:solidFill>
                <a:latin typeface="Times New Roman" panose="02020603050405020304" pitchFamily="18" charset="0"/>
                <a:ea typeface="Times New Roman" panose="02020603050405020304" pitchFamily="18" charset="0"/>
              </a:rPr>
              <a:t> 2-3 рази на</a:t>
            </a:r>
            <a:br>
              <a:rPr lang="ru-RU" sz="1600" dirty="0">
                <a:solidFill>
                  <a:srgbClr val="000000"/>
                </a:solidFill>
                <a:latin typeface="Times New Roman" panose="02020603050405020304" pitchFamily="18" charset="0"/>
                <a:ea typeface="Times New Roman" panose="02020603050405020304" pitchFamily="18" charset="0"/>
              </a:rPr>
            </a:br>
            <a:r>
              <a:rPr lang="ru-RU" sz="1600" dirty="0" err="1">
                <a:solidFill>
                  <a:srgbClr val="000000"/>
                </a:solidFill>
                <a:latin typeface="Times New Roman" panose="02020603050405020304" pitchFamily="18" charset="0"/>
                <a:ea typeface="Times New Roman" panose="02020603050405020304" pitchFamily="18" charset="0"/>
              </a:rPr>
              <a:t>добу</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глюкоза 40% 20-40 мл 2-3 рази на </a:t>
            </a:r>
            <a:r>
              <a:rPr lang="ru-RU" sz="1600" dirty="0" err="1">
                <a:solidFill>
                  <a:srgbClr val="000000"/>
                </a:solidFill>
                <a:latin typeface="Times New Roman" panose="02020603050405020304" pitchFamily="18" charset="0"/>
                <a:ea typeface="Times New Roman" panose="02020603050405020304" pitchFamily="18" charset="0"/>
              </a:rPr>
              <a:t>добу</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еуфілін</a:t>
            </a:r>
            <a:r>
              <a:rPr lang="ru-RU" sz="1600" dirty="0">
                <a:solidFill>
                  <a:srgbClr val="000000"/>
                </a:solidFill>
                <a:latin typeface="Times New Roman" panose="02020603050405020304" pitchFamily="18" charset="0"/>
                <a:ea typeface="Times New Roman" panose="02020603050405020304" pitchFamily="18" charset="0"/>
              </a:rPr>
              <a:t> 2,4% 10 мл;</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антибіотики</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Вона </a:t>
            </a:r>
            <a:r>
              <a:rPr lang="ru-RU" sz="1600" dirty="0" err="1">
                <a:solidFill>
                  <a:srgbClr val="000000"/>
                </a:solidFill>
                <a:latin typeface="Times New Roman" panose="02020603050405020304" pitchFamily="18" charset="0"/>
                <a:ea typeface="Times New Roman" panose="02020603050405020304" pitchFamily="18" charset="0"/>
              </a:rPr>
              <a:t>може</a:t>
            </a:r>
            <a:r>
              <a:rPr lang="ru-RU" sz="1600" dirty="0">
                <a:solidFill>
                  <a:srgbClr val="000000"/>
                </a:solidFill>
                <a:latin typeface="Times New Roman" panose="02020603050405020304" pitchFamily="18" charset="0"/>
                <a:ea typeface="Times New Roman" panose="02020603050405020304" pitchFamily="18" charset="0"/>
              </a:rPr>
              <a:t> бути </a:t>
            </a:r>
            <a:r>
              <a:rPr lang="ru-RU" sz="1600" dirty="0" err="1">
                <a:solidFill>
                  <a:srgbClr val="000000"/>
                </a:solidFill>
                <a:latin typeface="Times New Roman" panose="02020603050405020304" pitchFamily="18" charset="0"/>
                <a:ea typeface="Times New Roman" panose="02020603050405020304" pitchFamily="18" charset="0"/>
              </a:rPr>
              <a:t>використана</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етапі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кваліфікованої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медичної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допомоги</a:t>
            </a:r>
            <a:r>
              <a:rPr lang="ru-RU" sz="1600" dirty="0">
                <a:solidFill>
                  <a:srgbClr val="000000"/>
                </a:solidFill>
                <a:latin typeface="Times New Roman" panose="02020603050405020304" pitchFamily="18" charset="0"/>
                <a:ea typeface="Times New Roman" panose="02020603050405020304" pitchFamily="18" charset="0"/>
              </a:rPr>
              <a:t> і в будь-</a:t>
            </a:r>
            <a:r>
              <a:rPr lang="ru-RU" sz="1600" dirty="0" err="1">
                <a:solidFill>
                  <a:srgbClr val="000000"/>
                </a:solidFill>
                <a:latin typeface="Times New Roman" panose="02020603050405020304" pitchFamily="18" charset="0"/>
                <a:ea typeface="Times New Roman" panose="02020603050405020304" pitchFamily="18" charset="0"/>
              </a:rPr>
              <a:t>якому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лікувальному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спеціалізованому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закладі</a:t>
            </a:r>
            <a:r>
              <a:rPr lang="ru-RU" sz="1600" dirty="0">
                <a:solidFill>
                  <a:srgbClr val="000000"/>
                </a:solidFill>
                <a:latin typeface="Times New Roman" panose="02020603050405020304" pitchFamily="18" charset="0"/>
                <a:ea typeface="Times New Roman" panose="02020603050405020304" pitchFamily="18" charset="0"/>
              </a:rPr>
              <a:t> для </a:t>
            </a:r>
            <a:r>
              <a:rPr lang="ru-RU" sz="1600" dirty="0" err="1">
                <a:solidFill>
                  <a:srgbClr val="000000"/>
                </a:solidFill>
                <a:latin typeface="Times New Roman" panose="02020603050405020304" pitchFamily="18" charset="0"/>
                <a:ea typeface="Times New Roman" panose="02020603050405020304" pitchFamily="18" charset="0"/>
              </a:rPr>
              <a:t>лікування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потерпілих</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err="1">
                <a:solidFill>
                  <a:srgbClr val="000000"/>
                </a:solidFill>
                <a:latin typeface="Times New Roman" panose="02020603050405020304" pitchFamily="18" charset="0"/>
                <a:ea typeface="Times New Roman" panose="02020603050405020304" pitchFamily="18" charset="0"/>
              </a:rPr>
              <a:t>Додатково</a:t>
            </a:r>
            <a:r>
              <a:rPr lang="ru-RU" sz="1600" dirty="0">
                <a:solidFill>
                  <a:srgbClr val="000000"/>
                </a:solidFill>
                <a:latin typeface="Times New Roman" panose="02020603050405020304" pitchFamily="18" charset="0"/>
                <a:ea typeface="Times New Roman" panose="02020603050405020304" pitchFamily="18" charset="0"/>
              </a:rPr>
              <a:t> до </a:t>
            </a:r>
            <a:r>
              <a:rPr lang="ru-RU" sz="1600" dirty="0" err="1">
                <a:solidFill>
                  <a:srgbClr val="000000"/>
                </a:solidFill>
                <a:latin typeface="Times New Roman" panose="02020603050405020304" pitchFamily="18" charset="0"/>
                <a:ea typeface="Times New Roman" panose="02020603050405020304" pitchFamily="18" charset="0"/>
              </a:rPr>
              <a:t>цієї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схеми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доцільно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введення</a:t>
            </a:r>
            <a:r>
              <a:rPr lang="ru-RU" sz="1600" dirty="0">
                <a:solidFill>
                  <a:srgbClr val="000000"/>
                </a:solidFill>
                <a:latin typeface="Times New Roman" panose="02020603050405020304" pitchFamily="18" charset="0"/>
                <a:ea typeface="Times New Roman" panose="02020603050405020304" pitchFamily="18" charset="0"/>
              </a:rPr>
              <a:t> гепарину. </a:t>
            </a:r>
            <a:r>
              <a:rPr lang="ru-RU" sz="1600" dirty="0" err="1">
                <a:solidFill>
                  <a:srgbClr val="000000"/>
                </a:solidFill>
                <a:latin typeface="Times New Roman" panose="02020603050405020304" pitchFamily="18" charset="0"/>
                <a:ea typeface="Times New Roman" panose="02020603050405020304" pitchFamily="18" charset="0"/>
              </a:rPr>
              <a:t>Спочатку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струминно</a:t>
            </a:r>
            <a:r>
              <a:rPr lang="ru-RU" sz="1600" dirty="0">
                <a:solidFill>
                  <a:srgbClr val="000000"/>
                </a:solidFill>
                <a:latin typeface="Times New Roman" panose="02020603050405020304" pitchFamily="18" charset="0"/>
                <a:ea typeface="Times New Roman" panose="02020603050405020304" pitchFamily="18" charset="0"/>
              </a:rPr>
              <a:t> вводиться 20 000 ОД (4 мл) гепарину в 10 мл р-ну </a:t>
            </a:r>
            <a:r>
              <a:rPr lang="ru-RU" sz="1600" dirty="0" err="1">
                <a:solidFill>
                  <a:srgbClr val="000000"/>
                </a:solidFill>
                <a:latin typeface="Times New Roman" panose="02020603050405020304" pitchFamily="18" charset="0"/>
                <a:ea typeface="Times New Roman" panose="02020603050405020304" pitchFamily="18" charset="0"/>
              </a:rPr>
              <a:t>Рінгера</a:t>
            </a:r>
            <a:r>
              <a:rPr lang="ru-RU" sz="1600" dirty="0">
                <a:solidFill>
                  <a:srgbClr val="000000"/>
                </a:solidFill>
                <a:latin typeface="Times New Roman" panose="02020603050405020304" pitchFamily="18" charset="0"/>
                <a:ea typeface="Times New Roman" panose="02020603050405020304" pitchFamily="18" charset="0"/>
              </a:rPr>
              <a:t>, а через </a:t>
            </a:r>
            <a:r>
              <a:rPr lang="ru-RU" sz="1600" dirty="0" err="1">
                <a:solidFill>
                  <a:srgbClr val="000000"/>
                </a:solidFill>
                <a:latin typeface="Times New Roman" panose="02020603050405020304" pitchFamily="18" charset="0"/>
                <a:ea typeface="Times New Roman" panose="02020603050405020304" pitchFamily="18" charset="0"/>
              </a:rPr>
              <a:t>кожні</a:t>
            </a:r>
            <a:r>
              <a:rPr lang="ru-RU" sz="1600" dirty="0">
                <a:solidFill>
                  <a:srgbClr val="000000"/>
                </a:solidFill>
                <a:latin typeface="Times New Roman" panose="02020603050405020304" pitchFamily="18" charset="0"/>
                <a:ea typeface="Times New Roman" panose="02020603050405020304" pitchFamily="18" charset="0"/>
              </a:rPr>
              <a:t> 6 годин </a:t>
            </a:r>
            <a:r>
              <a:rPr lang="ru-RU" sz="1600" dirty="0" err="1">
                <a:solidFill>
                  <a:srgbClr val="000000"/>
                </a:solidFill>
                <a:latin typeface="Times New Roman" panose="02020603050405020304" pitchFamily="18" charset="0"/>
                <a:ea typeface="Times New Roman" panose="02020603050405020304" pitchFamily="18" charset="0"/>
              </a:rPr>
              <a:t>половинна</a:t>
            </a:r>
            <a:r>
              <a:rPr lang="ru-RU" sz="1600" dirty="0">
                <a:solidFill>
                  <a:srgbClr val="000000"/>
                </a:solidFill>
                <a:latin typeface="Times New Roman" panose="02020603050405020304" pitchFamily="18" charset="0"/>
                <a:ea typeface="Times New Roman" panose="02020603050405020304" pitchFamily="18" charset="0"/>
              </a:rPr>
              <a:t> доза </a:t>
            </a:r>
            <a:r>
              <a:rPr lang="ru-RU" sz="1600" dirty="0" err="1">
                <a:solidFill>
                  <a:srgbClr val="000000"/>
                </a:solidFill>
                <a:latin typeface="Times New Roman" panose="02020603050405020304" pitchFamily="18" charset="0"/>
                <a:ea typeface="Times New Roman" panose="02020603050405020304" pitchFamily="18" charset="0"/>
              </a:rPr>
              <a:t>цих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препаратів</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залежності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реологічних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властивостей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крові</a:t>
            </a:r>
            <a:r>
              <a:rPr lang="ru-RU" sz="1600" dirty="0">
                <a:solidFill>
                  <a:srgbClr val="000000"/>
                </a:solidFill>
                <a:latin typeface="Times New Roman" panose="02020603050405020304" pitchFamily="18" charset="0"/>
                <a:ea typeface="Times New Roman" panose="02020603050405020304" pitchFamily="18" charset="0"/>
              </a:rPr>
              <a:t> доза гепарину </a:t>
            </a:r>
            <a:r>
              <a:rPr lang="ru-RU" sz="1600" dirty="0" err="1">
                <a:solidFill>
                  <a:srgbClr val="000000"/>
                </a:solidFill>
                <a:latin typeface="Times New Roman" panose="02020603050405020304" pitchFamily="18" charset="0"/>
                <a:ea typeface="Times New Roman" panose="02020603050405020304" pitchFamily="18" charset="0"/>
              </a:rPr>
              <a:t>може</a:t>
            </a:r>
            <a:r>
              <a:rPr lang="ru-RU" sz="1600" dirty="0">
                <a:solidFill>
                  <a:srgbClr val="000000"/>
                </a:solidFill>
                <a:latin typeface="Times New Roman" panose="02020603050405020304" pitchFamily="18" charset="0"/>
                <a:ea typeface="Times New Roman" panose="02020603050405020304" pitchFamily="18" charset="0"/>
              </a:rPr>
              <a:t> бути </a:t>
            </a:r>
            <a:r>
              <a:rPr lang="ru-RU" sz="1600" dirty="0" err="1">
                <a:solidFill>
                  <a:srgbClr val="000000"/>
                </a:solidFill>
                <a:latin typeface="Times New Roman" panose="02020603050405020304" pitchFamily="18" charset="0"/>
                <a:ea typeface="Times New Roman" panose="02020603050405020304" pitchFamily="18" charset="0"/>
              </a:rPr>
              <a:t>змінена</a:t>
            </a:r>
            <a:r>
              <a:rPr lang="ru-RU" sz="1600" dirty="0">
                <a:solidFill>
                  <a:srgbClr val="000000"/>
                </a:solidFill>
                <a:latin typeface="Times New Roman" panose="02020603050405020304" pitchFamily="18" charset="0"/>
                <a:ea typeface="Times New Roman" panose="02020603050405020304" pitchFamily="18" charset="0"/>
              </a:rPr>
              <a:t>. Для </a:t>
            </a:r>
            <a:r>
              <a:rPr lang="ru-RU" sz="1600" dirty="0" err="1">
                <a:solidFill>
                  <a:srgbClr val="000000"/>
                </a:solidFill>
                <a:latin typeface="Times New Roman" panose="02020603050405020304" pitchFamily="18" charset="0"/>
                <a:ea typeface="Times New Roman" panose="02020603050405020304" pitchFamily="18" charset="0"/>
              </a:rPr>
              <a:t>нормалізації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артеріального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тиску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перевага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надається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реосорбілату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сорбілакту</a:t>
            </a:r>
            <a:r>
              <a:rPr lang="ru-RU" sz="1600" dirty="0">
                <a:solidFill>
                  <a:srgbClr val="000000"/>
                </a:solidFill>
                <a:latin typeface="Times New Roman" panose="02020603050405020304" pitchFamily="18" charset="0"/>
                <a:ea typeface="Times New Roman" panose="02020603050405020304" pitchFamily="18" charset="0"/>
              </a:rPr>
              <a:t>). До </a:t>
            </a:r>
            <a:r>
              <a:rPr lang="ru-RU" sz="1600" dirty="0" err="1">
                <a:solidFill>
                  <a:srgbClr val="000000"/>
                </a:solidFill>
                <a:latin typeface="Times New Roman" panose="02020603050405020304" pitchFamily="18" charset="0"/>
                <a:ea typeface="Times New Roman" panose="02020603050405020304" pitchFamily="18" charset="0"/>
              </a:rPr>
              <a:t>кінця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першої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доби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передбачається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переливання</a:t>
            </a:r>
            <a:r>
              <a:rPr lang="ru-RU" sz="1600" dirty="0">
                <a:solidFill>
                  <a:srgbClr val="000000"/>
                </a:solidFill>
                <a:latin typeface="Times New Roman" panose="02020603050405020304" pitchFamily="18" charset="0"/>
                <a:ea typeface="Times New Roman" panose="02020603050405020304" pitchFamily="18" charset="0"/>
              </a:rPr>
              <a:t> 400 мл </a:t>
            </a:r>
            <a:r>
              <a:rPr lang="ru-RU" sz="1600" dirty="0" err="1">
                <a:solidFill>
                  <a:srgbClr val="000000"/>
                </a:solidFill>
                <a:latin typeface="Times New Roman" panose="02020603050405020304" pitchFamily="18" charset="0"/>
                <a:ea typeface="Times New Roman" panose="02020603050405020304" pitchFamily="18" charset="0"/>
              </a:rPr>
              <a:t>амінолу</a:t>
            </a:r>
            <a:r>
              <a:rPr lang="ru-RU" sz="1600" dirty="0">
                <a:solidFill>
                  <a:srgbClr val="000000"/>
                </a:solidFill>
                <a:latin typeface="Times New Roman" panose="02020603050405020304" pitchFamily="18" charset="0"/>
                <a:ea typeface="Times New Roman" panose="02020603050405020304" pitchFamily="18" charset="0"/>
              </a:rPr>
              <a:t>, 500 мл </a:t>
            </a:r>
            <a:r>
              <a:rPr lang="ru-RU" sz="1600" dirty="0" err="1">
                <a:solidFill>
                  <a:srgbClr val="000000"/>
                </a:solidFill>
                <a:latin typeface="Times New Roman" panose="02020603050405020304" pitchFamily="18" charset="0"/>
                <a:ea typeface="Times New Roman" panose="02020603050405020304" pitchFamily="18" charset="0"/>
              </a:rPr>
              <a:t>плазми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або</a:t>
            </a:r>
            <a:r>
              <a:rPr lang="ru-RU" sz="1600" dirty="0">
                <a:solidFill>
                  <a:srgbClr val="000000"/>
                </a:solidFill>
                <a:latin typeface="Times New Roman" panose="02020603050405020304" pitchFamily="18" charset="0"/>
                <a:ea typeface="Times New Roman" panose="02020603050405020304" pitchFamily="18" charset="0"/>
              </a:rPr>
              <a:t> 500 мл </a:t>
            </a:r>
            <a:r>
              <a:rPr lang="ru-RU" sz="1600" dirty="0" err="1">
                <a:solidFill>
                  <a:srgbClr val="000000"/>
                </a:solidFill>
                <a:latin typeface="Times New Roman" panose="02020603050405020304" pitchFamily="18" charset="0"/>
                <a:ea typeface="Times New Roman" panose="02020603050405020304" pitchFamily="18" charset="0"/>
              </a:rPr>
              <a:t>протеїну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або</a:t>
            </a:r>
            <a:r>
              <a:rPr lang="ru-RU" sz="1600" dirty="0">
                <a:solidFill>
                  <a:srgbClr val="000000"/>
                </a:solidFill>
                <a:latin typeface="Times New Roman" panose="02020603050405020304" pitchFamily="18" charset="0"/>
                <a:ea typeface="Times New Roman" panose="02020603050405020304" pitchFamily="18" charset="0"/>
              </a:rPr>
              <a:t> 100 мл 20% р-ну </a:t>
            </a:r>
            <a:r>
              <a:rPr lang="ru-RU" sz="1600" dirty="0" err="1">
                <a:solidFill>
                  <a:srgbClr val="000000"/>
                </a:solidFill>
                <a:latin typeface="Times New Roman" panose="02020603050405020304" pitchFamily="18" charset="0"/>
                <a:ea typeface="Times New Roman" panose="02020603050405020304" pitchFamily="18" charset="0"/>
              </a:rPr>
              <a:t>альбуміну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Можна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використовувати</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інші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аналогічні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препарати</a:t>
            </a:r>
            <a:r>
              <a:rPr lang="ru-RU" sz="1600" dirty="0">
                <a:solidFill>
                  <a:srgbClr val="000000"/>
                </a:solidFill>
                <a:latin typeface="Times New Roman" panose="02020603050405020304" pitchFamily="18" charset="0"/>
                <a:ea typeface="Times New Roman" panose="02020603050405020304" pitchFamily="18" charset="0"/>
              </a:rPr>
              <a:t>.</a:t>
            </a:r>
            <a:r>
              <a:rPr lang="ru-RU" dirty="0">
                <a:solidFill>
                  <a:srgbClr val="000000"/>
                </a:solidFill>
                <a:latin typeface="Times New Roman" panose="02020603050405020304" pitchFamily="18" charset="0"/>
                <a:ea typeface="Times New Roman" panose="02020603050405020304" pitchFamily="18" charset="0"/>
              </a:rPr>
              <a:t/>
            </a:r>
            <a:br>
              <a:rPr lang="ru-RU"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xmlns="" val="877514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0474" y="538747"/>
            <a:ext cx="8867274" cy="6463308"/>
          </a:xfrm>
          <a:prstGeom prst="rect">
            <a:avLst/>
          </a:prstGeom>
          <a:solidFill>
            <a:srgbClr val="FF99FF"/>
          </a:solidFill>
        </p:spPr>
        <p:txBody>
          <a:bodyPr wrap="square">
            <a:spAutoFit/>
          </a:bodyPr>
          <a:lstStyle/>
          <a:p>
            <a:r>
              <a:rPr lang="ru-RU" dirty="0">
                <a:solidFill>
                  <a:srgbClr val="000000"/>
                </a:solidFill>
                <a:latin typeface="Times New Roman" panose="02020603050405020304" pitchFamily="18" charset="0"/>
                <a:ea typeface="Times New Roman" panose="02020603050405020304" pitchFamily="18" charset="0"/>
              </a:rPr>
              <a:t>При </a:t>
            </a:r>
            <a:r>
              <a:rPr lang="ru-RU" dirty="0" err="1">
                <a:solidFill>
                  <a:srgbClr val="000000"/>
                </a:solidFill>
                <a:latin typeface="Times New Roman" panose="02020603050405020304" pitchFamily="18" charset="0"/>
                <a:ea typeface="Times New Roman" panose="02020603050405020304" pitchFamily="18" charset="0"/>
              </a:rPr>
              <a:t>значних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поверхневих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30 до 70%, а </a:t>
            </a:r>
            <a:r>
              <a:rPr lang="ru-RU" dirty="0" err="1">
                <a:solidFill>
                  <a:srgbClr val="000000"/>
                </a:solidFill>
                <a:latin typeface="Times New Roman" panose="02020603050405020304" pitchFamily="18" charset="0"/>
                <a:ea typeface="Times New Roman" panose="02020603050405020304" pitchFamily="18" charset="0"/>
              </a:rPr>
              <a:t>також</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глибоких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розвивається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компенсований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метаболічний</a:t>
            </a:r>
            <a:r>
              <a:rPr lang="ru-RU" dirty="0">
                <a:solidFill>
                  <a:srgbClr val="000000"/>
                </a:solidFill>
                <a:latin typeface="Times New Roman" panose="02020603050405020304" pitchFamily="18" charset="0"/>
                <a:ea typeface="Times New Roman" panose="02020603050405020304" pitchFamily="18" charset="0"/>
              </a:rPr>
              <a:t> ацидоз, </a:t>
            </a:r>
            <a:r>
              <a:rPr lang="ru-RU" dirty="0" err="1">
                <a:solidFill>
                  <a:srgbClr val="000000"/>
                </a:solidFill>
                <a:latin typeface="Times New Roman" panose="02020603050405020304" pitchFamily="18" charset="0"/>
                <a:ea typeface="Times New Roman" panose="02020603050405020304" pitchFamily="18" charset="0"/>
              </a:rPr>
              <a:t>який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потребує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переливання</a:t>
            </a:r>
            <a:r>
              <a:rPr lang="ru-RU" dirty="0">
                <a:solidFill>
                  <a:srgbClr val="000000"/>
                </a:solidFill>
                <a:latin typeface="Times New Roman" panose="02020603050405020304" pitchFamily="18" charset="0"/>
                <a:ea typeface="Times New Roman" panose="02020603050405020304" pitchFamily="18" charset="0"/>
              </a:rPr>
              <a:t> 5% р-ну </a:t>
            </a:r>
            <a:r>
              <a:rPr lang="ru-RU" dirty="0" err="1">
                <a:solidFill>
                  <a:srgbClr val="000000"/>
                </a:solidFill>
                <a:latin typeface="Times New Roman" panose="02020603050405020304" pitchFamily="18" charset="0"/>
                <a:ea typeface="Times New Roman" panose="02020603050405020304" pitchFamily="18" charset="0"/>
              </a:rPr>
              <a:t>натрію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гідрокарбонату</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опіках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шляхів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застосовуються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спазмолітичні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засоби</a:t>
            </a:r>
            <a:r>
              <a:rPr lang="ru-RU" dirty="0">
                <a:solidFill>
                  <a:srgbClr val="000000"/>
                </a:solidFill>
                <a:latin typeface="Times New Roman" panose="02020603050405020304" pitchFamily="18" charset="0"/>
                <a:ea typeface="Times New Roman" panose="02020603050405020304" pitchFamily="18" charset="0"/>
              </a:rPr>
              <a:t> 2-3 рази на </a:t>
            </a:r>
            <a:r>
              <a:rPr lang="ru-RU" dirty="0" err="1">
                <a:solidFill>
                  <a:srgbClr val="000000"/>
                </a:solidFill>
                <a:latin typeface="Times New Roman" panose="02020603050405020304" pitchFamily="18" charset="0"/>
                <a:ea typeface="Times New Roman" panose="02020603050405020304" pitchFamily="18" charset="0"/>
              </a:rPr>
              <a:t>добу</a:t>
            </a:r>
            <a:r>
              <a:rPr lang="ru-RU" dirty="0">
                <a:solidFill>
                  <a:srgbClr val="000000"/>
                </a:solidFill>
                <a:latin typeface="Times New Roman" panose="02020603050405020304" pitchFamily="18" charset="0"/>
                <a:ea typeface="Times New Roman" panose="02020603050405020304" pitchFamily="18" charset="0"/>
              </a:rPr>
              <a:t> 2% р-н папаверину 2 мл, 5% р-н </a:t>
            </a:r>
            <a:r>
              <a:rPr lang="ru-RU" dirty="0" err="1">
                <a:solidFill>
                  <a:srgbClr val="000000"/>
                </a:solidFill>
                <a:latin typeface="Times New Roman" panose="02020603050405020304" pitchFamily="18" charset="0"/>
                <a:ea typeface="Times New Roman" panose="02020603050405020304" pitchFamily="18" charset="0"/>
              </a:rPr>
              <a:t>ефедрину</a:t>
            </a:r>
            <a:r>
              <a:rPr lang="ru-RU" dirty="0">
                <a:solidFill>
                  <a:srgbClr val="000000"/>
                </a:solidFill>
                <a:latin typeface="Times New Roman" panose="02020603050405020304" pitchFamily="18" charset="0"/>
                <a:ea typeface="Times New Roman" panose="02020603050405020304" pitchFamily="18" charset="0"/>
              </a:rPr>
              <a:t> 0,5-1 мл, 2,4% р-н </a:t>
            </a:r>
            <a:r>
              <a:rPr lang="ru-RU" dirty="0" err="1">
                <a:solidFill>
                  <a:srgbClr val="000000"/>
                </a:solidFill>
                <a:latin typeface="Times New Roman" panose="02020603050405020304" pitchFamily="18" charset="0"/>
                <a:ea typeface="Times New Roman" panose="02020603050405020304" pitchFamily="18" charset="0"/>
              </a:rPr>
              <a:t>еуфіліну</a:t>
            </a:r>
            <a:r>
              <a:rPr lang="ru-RU" dirty="0">
                <a:solidFill>
                  <a:srgbClr val="000000"/>
                </a:solidFill>
                <a:latin typeface="Times New Roman" panose="02020603050405020304" pitchFamily="18" charset="0"/>
                <a:ea typeface="Times New Roman" panose="02020603050405020304" pitchFamily="18" charset="0"/>
              </a:rPr>
              <a:t> 5-10 мл.</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Критеріями ефективності терапії є виділення сечі в кількості 0,5 мг/кг маси тіла на годину та більше; нормалізація артеріального тиску, зменшення </a:t>
            </a:r>
            <a:r>
              <a:rPr lang="uk-UA" dirty="0" err="1">
                <a:solidFill>
                  <a:srgbClr val="000000"/>
                </a:solidFill>
                <a:latin typeface="Times New Roman" panose="02020603050405020304" pitchFamily="18" charset="0"/>
                <a:ea typeface="Times New Roman" panose="02020603050405020304" pitchFamily="18" charset="0"/>
              </a:rPr>
              <a:t>гемоконцентрації</a:t>
            </a:r>
            <a:r>
              <a:rPr lang="uk-UA" dirty="0">
                <a:solidFill>
                  <a:srgbClr val="000000"/>
                </a:solidFill>
                <a:latin typeface="Times New Roman" panose="02020603050405020304" pitchFamily="18" charset="0"/>
                <a:ea typeface="Times New Roman" panose="02020603050405020304" pitchFamily="18" charset="0"/>
              </a:rPr>
              <a:t>. Слід пам’ятати, що у обпечених в стані шоку всмоктуване з підшкірної клітковини та м’язів значно зменшується і тому всі препарати доцільно вводити тільки в вену (окрім тих, які протипоказані для внутрішньовенного введення).</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Слід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звернути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увагу</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необхідність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обережного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поводження</a:t>
            </a:r>
            <a:r>
              <a:rPr lang="ru-RU" dirty="0">
                <a:solidFill>
                  <a:srgbClr val="000000"/>
                </a:solidFill>
                <a:latin typeface="Times New Roman" panose="02020603050405020304" pitchFamily="18" charset="0"/>
                <a:ea typeface="Times New Roman" panose="02020603050405020304" pitchFamily="18" charset="0"/>
              </a:rPr>
              <a:t> з венами та </a:t>
            </a:r>
            <a:r>
              <a:rPr lang="ru-RU" dirty="0" err="1">
                <a:solidFill>
                  <a:srgbClr val="000000"/>
                </a:solidFill>
                <a:latin typeface="Times New Roman" panose="02020603050405020304" pitchFamily="18" charset="0"/>
                <a:ea typeface="Times New Roman" panose="02020603050405020304" pitchFamily="18" charset="0"/>
              </a:rPr>
              <a:t>рідше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застосовувати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венесекцію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повторні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вливання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неможливі</a:t>
            </a:r>
            <a:r>
              <a:rPr lang="ru-RU" dirty="0">
                <a:solidFill>
                  <a:srgbClr val="000000"/>
                </a:solidFill>
                <a:latin typeface="Times New Roman" panose="02020603050405020304" pitchFamily="18" charset="0"/>
                <a:ea typeface="Times New Roman" panose="02020603050405020304" pitchFamily="18" charset="0"/>
              </a:rPr>
              <a:t>, в той час, коли потреба в </a:t>
            </a:r>
            <a:r>
              <a:rPr lang="ru-RU" dirty="0" err="1">
                <a:solidFill>
                  <a:srgbClr val="000000"/>
                </a:solidFill>
                <a:latin typeface="Times New Roman" panose="02020603050405020304" pitchFamily="18" charset="0"/>
                <a:ea typeface="Times New Roman" panose="02020603050405020304" pitchFamily="18" charset="0"/>
              </a:rPr>
              <a:t>інфузійній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терапії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значна</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цих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випадках</a:t>
            </a:r>
            <a:r>
              <a:rPr lang="ru-RU" dirty="0">
                <a:solidFill>
                  <a:srgbClr val="000000"/>
                </a:solidFill>
                <a:latin typeface="Times New Roman" panose="02020603050405020304" pitchFamily="18" charset="0"/>
                <a:ea typeface="Times New Roman" panose="02020603050405020304" pitchFamily="18" charset="0"/>
              </a:rPr>
              <a:t>, коли </a:t>
            </a:r>
            <a:r>
              <a:rPr lang="ru-RU" dirty="0" err="1">
                <a:solidFill>
                  <a:srgbClr val="000000"/>
                </a:solidFill>
                <a:latin typeface="Times New Roman" panose="02020603050405020304" pitchFamily="18" charset="0"/>
                <a:ea typeface="Times New Roman" panose="02020603050405020304" pitchFamily="18" charset="0"/>
              </a:rPr>
              <a:t>потерпілий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затримується</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даному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етапі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медичної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евакуації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доцільна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катетеризація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підключичної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іншої</a:t>
            </a:r>
            <a:r>
              <a:rPr lang="ru-RU" dirty="0">
                <a:solidFill>
                  <a:srgbClr val="000000"/>
                </a:solidFill>
                <a:latin typeface="Times New Roman" panose="02020603050405020304" pitchFamily="18" charset="0"/>
                <a:ea typeface="Times New Roman" panose="02020603050405020304" pitchFamily="18" charset="0"/>
              </a:rPr>
              <a:t> такого ж </a:t>
            </a:r>
            <a:r>
              <a:rPr lang="ru-RU" dirty="0" err="1">
                <a:solidFill>
                  <a:srgbClr val="000000"/>
                </a:solidFill>
                <a:latin typeface="Times New Roman" panose="02020603050405020304" pitchFamily="18" charset="0"/>
                <a:ea typeface="Times New Roman" panose="02020603050405020304" pitchFamily="18" charset="0"/>
              </a:rPr>
              <a:t>калібру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вени</a:t>
            </a:r>
            <a:r>
              <a:rPr lang="ru-RU" dirty="0">
                <a:solidFill>
                  <a:srgbClr val="000000"/>
                </a:solidFill>
                <a:latin typeface="Times New Roman" panose="02020603050405020304" pitchFamily="18" charset="0"/>
                <a:ea typeface="Times New Roman" panose="02020603050405020304" pitchFamily="18" charset="0"/>
              </a:rPr>
              <a:t> для </a:t>
            </a:r>
            <a:r>
              <a:rPr lang="ru-RU" dirty="0" err="1">
                <a:solidFill>
                  <a:srgbClr val="000000"/>
                </a:solidFill>
                <a:latin typeface="Times New Roman" panose="02020603050405020304" pitchFamily="18" charset="0"/>
                <a:ea typeface="Times New Roman" panose="02020603050405020304" pitchFamily="18" charset="0"/>
              </a:rPr>
              <a:t>проведення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внутрішньовенної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довготривалої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інфузійної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терапії</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олігурії</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анурії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доцільно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починати</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струминного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введення</a:t>
            </a:r>
            <a:r>
              <a:rPr lang="ru-RU" dirty="0">
                <a:solidFill>
                  <a:srgbClr val="000000"/>
                </a:solidFill>
                <a:latin typeface="Times New Roman" panose="02020603050405020304" pitchFamily="18" charset="0"/>
                <a:ea typeface="Times New Roman" panose="02020603050405020304" pitchFamily="18" charset="0"/>
              </a:rPr>
              <a:t> 500-1000 мл </a:t>
            </a:r>
            <a:r>
              <a:rPr lang="ru-RU" dirty="0" err="1">
                <a:solidFill>
                  <a:srgbClr val="000000"/>
                </a:solidFill>
                <a:latin typeface="Times New Roman" panose="02020603050405020304" pitchFamily="18" charset="0"/>
                <a:ea typeface="Times New Roman" panose="02020603050405020304" pitchFamily="18" charset="0"/>
              </a:rPr>
              <a:t>рідини</a:t>
            </a:r>
            <a:r>
              <a:rPr lang="ru-RU" dirty="0">
                <a:solidFill>
                  <a:srgbClr val="000000"/>
                </a:solidFill>
                <a:latin typeface="Times New Roman" panose="02020603050405020304" pitchFamily="18" charset="0"/>
                <a:ea typeface="Times New Roman" panose="02020603050405020304" pitchFamily="18" charset="0"/>
              </a:rPr>
              <a:t>, а </a:t>
            </a:r>
            <a:r>
              <a:rPr lang="ru-RU" dirty="0" err="1">
                <a:solidFill>
                  <a:srgbClr val="000000"/>
                </a:solidFill>
                <a:latin typeface="Times New Roman" panose="02020603050405020304" pitchFamily="18" charset="0"/>
                <a:ea typeface="Times New Roman" panose="02020603050405020304" pitchFamily="18" charset="0"/>
              </a:rPr>
              <a:t>потім</a:t>
            </a:r>
            <a:r>
              <a:rPr lang="ru-RU" dirty="0">
                <a:solidFill>
                  <a:srgbClr val="000000"/>
                </a:solidFill>
                <a:latin typeface="Times New Roman" panose="02020603050405020304" pitchFamily="18" charset="0"/>
                <a:ea typeface="Times New Roman" panose="02020603050405020304" pitchFamily="18" charset="0"/>
              </a:rPr>
              <a:t> перейти до </a:t>
            </a:r>
            <a:r>
              <a:rPr lang="ru-RU" dirty="0" err="1">
                <a:solidFill>
                  <a:srgbClr val="000000"/>
                </a:solidFill>
                <a:latin typeface="Times New Roman" panose="02020603050405020304" pitchFamily="18" charset="0"/>
                <a:ea typeface="Times New Roman" panose="02020603050405020304" pitchFamily="18" charset="0"/>
              </a:rPr>
              <a:t>краплинного</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При шоку туалет </a:t>
            </a:r>
            <a:r>
              <a:rPr lang="ru-RU" dirty="0" err="1">
                <a:solidFill>
                  <a:srgbClr val="000000"/>
                </a:solidFill>
                <a:latin typeface="Times New Roman" panose="02020603050405020304" pitchFamily="18" charset="0"/>
                <a:ea typeface="Times New Roman" panose="02020603050405020304" pitchFamily="18" charset="0"/>
              </a:rPr>
              <a:t>опікової</a:t>
            </a:r>
            <a:r>
              <a:rPr lang="ru-RU" dirty="0">
                <a:solidFill>
                  <a:srgbClr val="000000"/>
                </a:solidFill>
                <a:latin typeface="Times New Roman" panose="02020603050405020304" pitchFamily="18" charset="0"/>
                <a:ea typeface="Times New Roman" panose="02020603050405020304" pitchFamily="18" charset="0"/>
              </a:rPr>
              <a:t> рани не проводиться. В </a:t>
            </a:r>
            <a:r>
              <a:rPr lang="ru-RU" dirty="0" err="1">
                <a:solidFill>
                  <a:srgbClr val="000000"/>
                </a:solidFill>
                <a:latin typeface="Times New Roman" panose="02020603050405020304" pitchFamily="18" charset="0"/>
                <a:ea typeface="Times New Roman" panose="02020603050405020304" pitchFamily="18" charset="0"/>
              </a:rPr>
              <a:t>цьому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періоді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обмежитись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закриттям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обпеченої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поверхні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контурними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стерильними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язками</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циркулярних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грудної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клітки</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кінцівок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доцільно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виконувати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некротомію</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вигляді</a:t>
            </a:r>
            <a:r>
              <a:rPr lang="ru-RU" dirty="0">
                <a:solidFill>
                  <a:srgbClr val="000000"/>
                </a:solidFill>
                <a:latin typeface="Times New Roman" panose="02020603050405020304" pitchFamily="18" charset="0"/>
                <a:ea typeface="Times New Roman" panose="02020603050405020304" pitchFamily="18" charset="0"/>
              </a:rPr>
              <a:t> 2-3 </a:t>
            </a:r>
            <a:r>
              <a:rPr lang="ru-RU" dirty="0" err="1">
                <a:solidFill>
                  <a:srgbClr val="000000"/>
                </a:solidFill>
                <a:latin typeface="Times New Roman" panose="02020603050405020304" pitchFamily="18" charset="0"/>
                <a:ea typeface="Times New Roman" panose="02020603050405020304" pitchFamily="18" charset="0"/>
              </a:rPr>
              <a:t>поздовжніх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послабляючих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розрізів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попереджає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стиснення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нижче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залеглих</a:t>
            </a:r>
            <a:r>
              <a:rPr lang="ru-RU" dirty="0">
                <a:solidFill>
                  <a:srgbClr val="000000"/>
                </a:solidFill>
                <a:latin typeface="Times New Roman" panose="02020603050405020304" pitchFamily="18" charset="0"/>
                <a:ea typeface="Times New Roman" panose="02020603050405020304" pitchFamily="18" charset="0"/>
              </a:rPr>
              <a:t> тканин та </a:t>
            </a:r>
            <a:r>
              <a:rPr lang="ru-RU" dirty="0" err="1">
                <a:solidFill>
                  <a:srgbClr val="000000"/>
                </a:solidFill>
                <a:latin typeface="Times New Roman" panose="02020603050405020304" pitchFamily="18" charset="0"/>
                <a:ea typeface="Times New Roman" panose="02020603050405020304" pitchFamily="18" charset="0"/>
              </a:rPr>
              <a:t>покращує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мікроциркуляцію</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зоні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зменшує</a:t>
            </a:r>
            <a:r>
              <a:rPr lang="ru-RU" dirty="0">
                <a:solidFill>
                  <a:srgbClr val="000000"/>
                </a:solidFill>
                <a:latin typeface="Times New Roman" panose="02020603050405020304" pitchFamily="18" charset="0"/>
                <a:ea typeface="Times New Roman" panose="02020603050405020304" pitchFamily="18" charset="0"/>
              </a:rPr>
              <a:t> некроз.</a:t>
            </a:r>
            <a:br>
              <a:rPr lang="ru-RU"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xmlns="" val="18496613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9232" y="1352650"/>
            <a:ext cx="8674768" cy="5293757"/>
          </a:xfrm>
          <a:prstGeom prst="rect">
            <a:avLst/>
          </a:prstGeom>
          <a:solidFill>
            <a:srgbClr val="FF99FF"/>
          </a:solidFill>
        </p:spPr>
        <p:txBody>
          <a:bodyPr wrap="square">
            <a:spAutoFit/>
          </a:bodyPr>
          <a:lstStyle/>
          <a:p>
            <a:r>
              <a:rPr lang="uk-UA" sz="2000" dirty="0">
                <a:solidFill>
                  <a:srgbClr val="000000"/>
                </a:solidFill>
                <a:latin typeface="Times New Roman" panose="02020603050405020304" pitchFamily="18" charset="0"/>
                <a:ea typeface="Times New Roman" panose="02020603050405020304" pitchFamily="18" charset="0"/>
              </a:rPr>
              <a:t> Потерпілі з обмеженими поверхневими </a:t>
            </a:r>
            <a:r>
              <a:rPr lang="uk-UA" sz="2000" dirty="0" err="1">
                <a:solidFill>
                  <a:srgbClr val="000000"/>
                </a:solidFill>
                <a:latin typeface="Times New Roman" panose="02020603050405020304" pitchFamily="18" charset="0"/>
                <a:ea typeface="Times New Roman" panose="02020603050405020304" pitchFamily="18" charset="0"/>
              </a:rPr>
              <a:t>опіками</a:t>
            </a:r>
            <a:r>
              <a:rPr lang="uk-UA" sz="2000" dirty="0">
                <a:solidFill>
                  <a:srgbClr val="000000"/>
                </a:solidFill>
                <a:latin typeface="Times New Roman" panose="02020603050405020304" pitchFamily="18" charset="0"/>
                <a:ea typeface="Times New Roman" panose="02020603050405020304" pitchFamily="18" charset="0"/>
              </a:rPr>
              <a:t>, здатні до самообслуговування, з терміном до 10 діб можуть затримуватись в групах одужуючих.</a:t>
            </a:r>
            <a:br>
              <a:rPr lang="uk-UA" sz="2000" dirty="0">
                <a:solidFill>
                  <a:srgbClr val="000000"/>
                </a:solidFill>
                <a:latin typeface="Times New Roman" panose="02020603050405020304" pitchFamily="18" charset="0"/>
                <a:ea typeface="Times New Roman" panose="02020603050405020304" pitchFamily="18" charset="0"/>
              </a:rPr>
            </a:br>
            <a:r>
              <a:rPr lang="uk-UA" sz="2000" dirty="0">
                <a:solidFill>
                  <a:srgbClr val="000000"/>
                </a:solidFill>
                <a:latin typeface="Times New Roman" panose="02020603050405020304" pitchFamily="18" charset="0"/>
                <a:ea typeface="Times New Roman" panose="02020603050405020304" pitchFamily="18" charset="0"/>
              </a:rPr>
              <a:t> Обпеченим, які підлягають евакуації в різні шпиталі, вводяться знеболюючі засоби, накладаються пов’язки, проводяться інші заходи, не виконані на попередньому етапі і які забезпечують безпечну евакуацію.</a:t>
            </a:r>
            <a:br>
              <a:rPr lang="uk-UA" sz="2000" dirty="0">
                <a:solidFill>
                  <a:srgbClr val="000000"/>
                </a:solidFill>
                <a:latin typeface="Times New Roman" panose="02020603050405020304" pitchFamily="18" charset="0"/>
                <a:ea typeface="Times New Roman" panose="02020603050405020304" pitchFamily="18" charset="0"/>
              </a:rPr>
            </a:br>
            <a:r>
              <a:rPr lang="uk-UA" sz="2000" dirty="0">
                <a:solidFill>
                  <a:srgbClr val="000000"/>
                </a:solidFill>
                <a:latin typeface="Times New Roman" panose="02020603050405020304" pitchFamily="18" charset="0"/>
                <a:ea typeface="Times New Roman" panose="02020603050405020304" pitchFamily="18" charset="0"/>
              </a:rPr>
              <a:t> Потерпілі з поверхневими </a:t>
            </a:r>
            <a:r>
              <a:rPr lang="uk-UA" sz="2000" dirty="0" err="1">
                <a:solidFill>
                  <a:srgbClr val="000000"/>
                </a:solidFill>
                <a:latin typeface="Times New Roman" panose="02020603050405020304" pitchFamily="18" charset="0"/>
                <a:ea typeface="Times New Roman" panose="02020603050405020304" pitchFamily="18" charset="0"/>
              </a:rPr>
              <a:t>опіками</a:t>
            </a:r>
            <a:r>
              <a:rPr lang="uk-UA" sz="2000" dirty="0">
                <a:solidFill>
                  <a:srgbClr val="000000"/>
                </a:solidFill>
                <a:latin typeface="Times New Roman" panose="02020603050405020304" pitchFamily="18" charset="0"/>
                <a:ea typeface="Times New Roman" panose="02020603050405020304" pitchFamily="18" charset="0"/>
              </a:rPr>
              <a:t> незалежно від локалізації та площі поранення, а також з обмеженим глибоким </a:t>
            </a:r>
            <a:r>
              <a:rPr lang="uk-UA" sz="2000" dirty="0" err="1">
                <a:solidFill>
                  <a:srgbClr val="000000"/>
                </a:solidFill>
                <a:latin typeface="Times New Roman" panose="02020603050405020304" pitchFamily="18" charset="0"/>
                <a:ea typeface="Times New Roman" panose="02020603050405020304" pitchFamily="18" charset="0"/>
              </a:rPr>
              <a:t>опіком</a:t>
            </a:r>
            <a:r>
              <a:rPr lang="uk-UA" sz="2000" dirty="0">
                <a:solidFill>
                  <a:srgbClr val="000000"/>
                </a:solidFill>
                <a:latin typeface="Times New Roman" panose="02020603050405020304" pitchFamily="18" charset="0"/>
                <a:ea typeface="Times New Roman" panose="02020603050405020304" pitchFamily="18" charset="0"/>
              </a:rPr>
              <a:t> тулуба та сегментів кінцівок (крім ділянок суглобів) площею, яка перевищує 5-6% поверхні тіла, без ознак опікової хвороби, здатні до самостійного самообслуговування в найближчі дні після травми, години після одужання до подальшої служби у військах, направляються в госпіталі для легкопоранених.</a:t>
            </a:r>
            <a:br>
              <a:rPr lang="uk-UA" sz="2000" dirty="0">
                <a:solidFill>
                  <a:srgbClr val="000000"/>
                </a:solidFill>
                <a:latin typeface="Times New Roman" panose="02020603050405020304" pitchFamily="18" charset="0"/>
                <a:ea typeface="Times New Roman" panose="02020603050405020304" pitchFamily="18" charset="0"/>
              </a:rPr>
            </a:br>
            <a:r>
              <a:rPr lang="uk-UA" sz="2000" dirty="0">
                <a:solidFill>
                  <a:srgbClr val="000000"/>
                </a:solidFill>
                <a:latin typeface="Times New Roman" panose="02020603050405020304" pitchFamily="18" charset="0"/>
                <a:ea typeface="Times New Roman" panose="02020603050405020304" pitchFamily="18" charset="0"/>
              </a:rPr>
              <a:t> В спеціалізованих госпіталях для обпечених лікуються уражені з вираженими симптомами опікової хвороби, і передусім ті з них, які потребують ранньої шкірної пластики обличчя, кісток та суглобів, а також хворі з </a:t>
            </a:r>
            <a:r>
              <a:rPr lang="uk-UA" sz="2000" dirty="0" err="1">
                <a:solidFill>
                  <a:srgbClr val="000000"/>
                </a:solidFill>
                <a:latin typeface="Times New Roman" panose="02020603050405020304" pitchFamily="18" charset="0"/>
                <a:ea typeface="Times New Roman" panose="02020603050405020304" pitchFamily="18" charset="0"/>
              </a:rPr>
              <a:t>опіками</a:t>
            </a:r>
            <a:r>
              <a:rPr lang="uk-UA" sz="2000" dirty="0">
                <a:solidFill>
                  <a:srgbClr val="000000"/>
                </a:solidFill>
                <a:latin typeface="Times New Roman" panose="02020603050405020304" pitchFamily="18" charset="0"/>
                <a:ea typeface="Times New Roman" panose="02020603050405020304" pitchFamily="18" charset="0"/>
              </a:rPr>
              <a:t> очей та дихальних шляхів.</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xmlns="" val="32078907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9074" y="972974"/>
            <a:ext cx="8758989" cy="5909310"/>
          </a:xfrm>
          <a:prstGeom prst="rect">
            <a:avLst/>
          </a:prstGeom>
          <a:solidFill>
            <a:srgbClr val="66FFFF"/>
          </a:solidFill>
        </p:spPr>
        <p:txBody>
          <a:bodyPr wrap="square">
            <a:spAutoFit/>
          </a:bodyPr>
          <a:lstStyle/>
          <a:p>
            <a:r>
              <a:rPr lang="ru-RU" b="1" i="1" dirty="0" err="1">
                <a:solidFill>
                  <a:srgbClr val="FF0000"/>
                </a:solidFill>
                <a:latin typeface="Times New Roman" panose="02020603050405020304" pitchFamily="18" charset="0"/>
                <a:ea typeface="Times New Roman" panose="02020603050405020304" pitchFamily="18" charset="0"/>
              </a:rPr>
              <a:t>Спеціалізована</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медична</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допомога</a:t>
            </a:r>
            <a:r>
              <a:rPr lang="ru-RU" b="1" i="1" dirty="0">
                <a:solidFill>
                  <a:srgbClr val="FF0000"/>
                </a:solidFill>
                <a:latin typeface="Times New Roman" panose="02020603050405020304" pitchFamily="18" charset="0"/>
                <a:ea typeface="Times New Roman" panose="02020603050405020304" pitchFamily="18" charset="0"/>
              </a:rPr>
              <a:t>.</a:t>
            </a:r>
            <a:r>
              <a:rPr lang="ru-RU" dirty="0">
                <a:solidFill>
                  <a:srgbClr val="000000"/>
                </a:solidFill>
                <a:latin typeface="Times New Roman" panose="02020603050405020304" pitchFamily="18" charset="0"/>
                <a:ea typeface="Times New Roman" panose="02020603050405020304" pitchFamily="18" charset="0"/>
              </a:rPr>
              <a:t> </a:t>
            </a:r>
            <a:endParaRPr lang="ru-RU" dirty="0" smtClean="0">
              <a:solidFill>
                <a:srgbClr val="000000"/>
              </a:solidFill>
              <a:latin typeface="Times New Roman" panose="02020603050405020304" pitchFamily="18" charset="0"/>
              <a:ea typeface="Times New Roman" panose="02020603050405020304" pitchFamily="18" charset="0"/>
            </a:endParaRPr>
          </a:p>
          <a:p>
            <a:r>
              <a:rPr lang="ru-RU" dirty="0" err="1" smtClean="0">
                <a:solidFill>
                  <a:srgbClr val="000000"/>
                </a:solidFill>
                <a:latin typeface="Times New Roman" panose="02020603050405020304" pitchFamily="18" charset="0"/>
                <a:ea typeface="Times New Roman" panose="02020603050405020304" pitchFamily="18" charset="0"/>
              </a:rPr>
              <a:t>Лікуванню</a:t>
            </a:r>
            <a:r>
              <a:rPr lang="ru-RU" dirty="0" smtClean="0">
                <a:solidFill>
                  <a:srgbClr val="00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в </a:t>
            </a:r>
            <a:r>
              <a:rPr lang="ru-RU" dirty="0" err="1">
                <a:solidFill>
                  <a:srgbClr val="000000"/>
                </a:solidFill>
                <a:latin typeface="Times New Roman" panose="02020603050405020304" pitchFamily="18" charset="0"/>
                <a:ea typeface="Times New Roman" panose="02020603050405020304" pitchFamily="18" charset="0"/>
              </a:rPr>
              <a:t>спеціалізованих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госпіталях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підлягають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переважно</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глибокими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опіками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які</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подальшому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потребують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шкірної</a:t>
            </a:r>
            <a:r>
              <a:rPr lang="ru-RU" dirty="0">
                <a:solidFill>
                  <a:srgbClr val="000000"/>
                </a:solidFill>
                <a:latin typeface="Times New Roman" panose="02020603050405020304" pitchFamily="18" charset="0"/>
                <a:ea typeface="Times New Roman" panose="02020603050405020304" pitchFamily="18" charset="0"/>
              </a:rPr>
              <a:t> пластики, а </a:t>
            </a:r>
            <a:r>
              <a:rPr lang="ru-RU" dirty="0" err="1">
                <a:solidFill>
                  <a:srgbClr val="000000"/>
                </a:solidFill>
                <a:latin typeface="Times New Roman" panose="02020603050405020304" pitchFamily="18" charset="0"/>
                <a:ea typeface="Times New Roman" panose="02020603050405020304" pitchFamily="18" charset="0"/>
              </a:rPr>
              <a:t>також</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уражені</a:t>
            </a:r>
            <a:r>
              <a:rPr lang="ru-RU" dirty="0">
                <a:solidFill>
                  <a:srgbClr val="000000"/>
                </a:solidFill>
                <a:latin typeface="Times New Roman" panose="02020603050405020304" pitchFamily="18" charset="0"/>
                <a:ea typeface="Times New Roman" panose="02020603050405020304" pitchFamily="18" charset="0"/>
              </a:rPr>
              <a:t> з тяжкими </a:t>
            </a:r>
            <a:r>
              <a:rPr lang="ru-RU" dirty="0" err="1">
                <a:solidFill>
                  <a:srgbClr val="000000"/>
                </a:solidFill>
                <a:latin typeface="Times New Roman" panose="02020603050405020304" pitchFamily="18" charset="0"/>
                <a:ea typeface="Times New Roman" panose="02020603050405020304" pitchFamily="18" charset="0"/>
              </a:rPr>
              <a:t>опіками</a:t>
            </a:r>
            <a:r>
              <a:rPr lang="ru-RU" dirty="0">
                <a:solidFill>
                  <a:srgbClr val="000000"/>
                </a:solidFill>
                <a:latin typeface="Times New Roman" panose="02020603050405020304" pitchFamily="18" charset="0"/>
                <a:ea typeface="Times New Roman" panose="02020603050405020304" pitchFamily="18" charset="0"/>
              </a:rPr>
              <a:t> органу </a:t>
            </a:r>
            <a:r>
              <a:rPr lang="ru-RU" dirty="0" err="1">
                <a:solidFill>
                  <a:srgbClr val="000000"/>
                </a:solidFill>
                <a:latin typeface="Times New Roman" panose="02020603050405020304" pitchFamily="18" charset="0"/>
                <a:ea typeface="Times New Roman" panose="02020603050405020304" pitchFamily="18" charset="0"/>
              </a:rPr>
              <a:t>зору</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спеціалізованих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госпіталях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особливу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увагу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приділяють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боротьбі</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токсемією</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раньовим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виснаженням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закриття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дефектів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шкіри</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лікування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ранніх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вторинних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ускладнень</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попередження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утворення</a:t>
            </a:r>
            <a:r>
              <a:rPr lang="ru-RU" dirty="0">
                <a:solidFill>
                  <a:srgbClr val="000000"/>
                </a:solidFill>
                <a:latin typeface="Times New Roman" panose="02020603050405020304" pitchFamily="18" charset="0"/>
                <a:ea typeface="Times New Roman" panose="02020603050405020304" pitchFamily="18" charset="0"/>
              </a:rPr>
              <a:t> контрактур, </a:t>
            </a:r>
            <a:r>
              <a:rPr lang="ru-RU" dirty="0" err="1">
                <a:solidFill>
                  <a:srgbClr val="000000"/>
                </a:solidFill>
                <a:latin typeface="Times New Roman" panose="02020603050405020304" pitchFamily="18" charset="0"/>
                <a:ea typeface="Times New Roman" panose="02020603050405020304" pitchFamily="18" charset="0"/>
              </a:rPr>
              <a:t>рубцевих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деформацій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косметичних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дефектів</a:t>
            </a:r>
            <a:r>
              <a:rPr lang="ru-RU"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При </a:t>
            </a:r>
            <a:r>
              <a:rPr lang="ru-RU" dirty="0" err="1">
                <a:solidFill>
                  <a:srgbClr val="000000"/>
                </a:solidFill>
                <a:latin typeface="Times New Roman" panose="02020603050405020304" pitchFamily="18" charset="0"/>
                <a:ea typeface="Times New Roman" panose="02020603050405020304" pitchFamily="18" charset="0"/>
              </a:rPr>
              <a:t>поступленні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потерпілих</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стані</a:t>
            </a:r>
            <a:r>
              <a:rPr lang="ru-RU" dirty="0">
                <a:solidFill>
                  <a:srgbClr val="000000"/>
                </a:solidFill>
                <a:latin typeface="Times New Roman" panose="02020603050405020304" pitchFamily="18" charset="0"/>
                <a:ea typeface="Times New Roman" panose="02020603050405020304" pitchFamily="18" charset="0"/>
              </a:rPr>
              <a:t> шоку </a:t>
            </a:r>
            <a:r>
              <a:rPr lang="ru-RU" dirty="0" err="1">
                <a:solidFill>
                  <a:srgbClr val="000000"/>
                </a:solidFill>
                <a:latin typeface="Times New Roman" panose="02020603050405020304" pitchFamily="18" charset="0"/>
                <a:ea typeface="Times New Roman" panose="02020603050405020304" pitchFamily="18" charset="0"/>
              </a:rPr>
              <a:t>виконується</a:t>
            </a:r>
            <a:r>
              <a:rPr lang="ru-RU" dirty="0">
                <a:solidFill>
                  <a:srgbClr val="000000"/>
                </a:solidFill>
                <a:latin typeface="Times New Roman" panose="02020603050405020304" pitchFamily="18" charset="0"/>
                <a:ea typeface="Times New Roman" panose="02020603050405020304" pitchFamily="18" charset="0"/>
              </a:rPr>
              <a:t> описаний </a:t>
            </a:r>
            <a:r>
              <a:rPr lang="ru-RU" dirty="0" err="1">
                <a:solidFill>
                  <a:srgbClr val="000000"/>
                </a:solidFill>
                <a:latin typeface="Times New Roman" panose="02020603050405020304" pitchFamily="18" charset="0"/>
                <a:ea typeface="Times New Roman" panose="02020603050405020304" pitchFamily="18" charset="0"/>
              </a:rPr>
              <a:t>раніше</a:t>
            </a:r>
            <a:r>
              <a:rPr lang="ru-RU" dirty="0">
                <a:solidFill>
                  <a:srgbClr val="000000"/>
                </a:solidFill>
                <a:latin typeface="Times New Roman" panose="02020603050405020304" pitchFamily="18" charset="0"/>
                <a:ea typeface="Times New Roman" panose="02020603050405020304" pitchFamily="18" charset="0"/>
              </a:rPr>
              <a:t> комплекс </a:t>
            </a:r>
            <a:r>
              <a:rPr lang="ru-RU" dirty="0" err="1">
                <a:solidFill>
                  <a:srgbClr val="000000"/>
                </a:solidFill>
                <a:latin typeface="Times New Roman" panose="02020603050405020304" pitchFamily="18" charset="0"/>
                <a:ea typeface="Times New Roman" panose="02020603050405020304" pitchFamily="18" charset="0"/>
              </a:rPr>
              <a:t>протишокової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терапії</a:t>
            </a:r>
            <a:r>
              <a:rPr lang="ru-RU"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Основними завданнями лікування обпечених в період токсемії є боротьба з інтоксикацією, інфекцією, анемією, загальною гіпоксією.</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З </a:t>
            </a:r>
            <a:r>
              <a:rPr lang="uk-UA" dirty="0" err="1">
                <a:solidFill>
                  <a:srgbClr val="000000"/>
                </a:solidFill>
                <a:latin typeface="Times New Roman" panose="02020603050405020304" pitchFamily="18" charset="0"/>
                <a:ea typeface="Times New Roman" panose="02020603050405020304" pitchFamily="18" charset="0"/>
              </a:rPr>
              <a:t>дезінтоксикаційною</a:t>
            </a:r>
            <a:r>
              <a:rPr lang="uk-UA" dirty="0">
                <a:solidFill>
                  <a:srgbClr val="000000"/>
                </a:solidFill>
                <a:latin typeface="Times New Roman" panose="02020603050405020304" pitchFamily="18" charset="0"/>
                <a:ea typeface="Times New Roman" panose="02020603050405020304" pitchFamily="18" charset="0"/>
              </a:rPr>
              <a:t> метою доцільне внутрішньовенне введення низькомолекулярних </a:t>
            </a:r>
            <a:r>
              <a:rPr lang="uk-UA" dirty="0" err="1">
                <a:solidFill>
                  <a:srgbClr val="000000"/>
                </a:solidFill>
                <a:latin typeface="Times New Roman" panose="02020603050405020304" pitchFamily="18" charset="0"/>
                <a:ea typeface="Times New Roman" panose="02020603050405020304" pitchFamily="18" charset="0"/>
              </a:rPr>
              <a:t>декстранів</a:t>
            </a:r>
            <a:r>
              <a:rPr lang="uk-UA" dirty="0">
                <a:solidFill>
                  <a:srgbClr val="000000"/>
                </a:solidFill>
                <a:latin typeface="Times New Roman" panose="02020603050405020304" pitchFamily="18" charset="0"/>
                <a:ea typeface="Times New Roman" panose="02020603050405020304" pitchFamily="18" charset="0"/>
              </a:rPr>
              <a:t>.</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Лікування антибіотиками здійснюється у відповідності з видом мікрофлори та її чутливості, однак антимікробна терапія не завжди досить ефективна. Доцільно застосування антимікробних сироваток, гамма-глобуліну.</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Велике значення має повноцінне харчування, яке містить 200-250,0 білків та калорійність не менш ніж 4000 ккал на добу.</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Одним з визначальних моментів наслідку лікування є швидке загоювання опікової рани.</a:t>
            </a:r>
            <a:br>
              <a:rPr lang="uk-UA"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xmlns="" val="10320162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4538" y="394692"/>
            <a:ext cx="9914020" cy="6463308"/>
          </a:xfrm>
          <a:prstGeom prst="rect">
            <a:avLst/>
          </a:prstGeom>
          <a:solidFill>
            <a:srgbClr val="66FFFF"/>
          </a:solidFill>
        </p:spPr>
        <p:txBody>
          <a:bodyPr wrap="square">
            <a:spAutoFit/>
          </a:bodyPr>
          <a:lstStyle/>
          <a:p>
            <a:pPr>
              <a:spcAft>
                <a:spcPts val="0"/>
              </a:spcAft>
            </a:pPr>
            <a:r>
              <a:rPr lang="uk-UA" dirty="0">
                <a:solidFill>
                  <a:srgbClr val="000000"/>
                </a:solidFill>
                <a:latin typeface="Times New Roman" panose="02020603050405020304" pitchFamily="18" charset="0"/>
                <a:ea typeface="Times New Roman" panose="02020603050405020304" pitchFamily="18" charset="0"/>
              </a:rPr>
              <a:t>Місцеве лікування опікових ран залежить від їх глибини та локалізації.</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Опіки ІІ ступеня обличчя або промежини ведуться відкритим способом.</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Після туалету ран опікові поверхні 2-3 рази на добу необхідно зрошувати розчинами антисептиків а також аерозолями. Опіки обличчя ІІ ступеня при правильному лікуванні зазвичай загоюються протягом 8-12 діб, опіки промежини – 12-16 діб.</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Основною метою місцевого лікування </a:t>
            </a:r>
            <a:r>
              <a:rPr lang="uk-UA" dirty="0" err="1">
                <a:solidFill>
                  <a:srgbClr val="000000"/>
                </a:solidFill>
                <a:latin typeface="Times New Roman" panose="02020603050405020304" pitchFamily="18" charset="0"/>
                <a:ea typeface="Times New Roman" panose="02020603050405020304" pitchFamily="18" charset="0"/>
              </a:rPr>
              <a:t>опіків</a:t>
            </a:r>
            <a:r>
              <a:rPr lang="uk-UA" dirty="0">
                <a:solidFill>
                  <a:srgbClr val="000000"/>
                </a:solidFill>
                <a:latin typeface="Times New Roman" panose="02020603050405020304" pitchFamily="18" charset="0"/>
                <a:ea typeface="Times New Roman" panose="02020603050405020304" pitchFamily="18" charset="0"/>
              </a:rPr>
              <a:t> ІІІА ступеня є створення умов для </a:t>
            </a:r>
            <a:r>
              <a:rPr lang="uk-UA" dirty="0" err="1">
                <a:solidFill>
                  <a:srgbClr val="000000"/>
                </a:solidFill>
                <a:latin typeface="Times New Roman" panose="02020603050405020304" pitchFamily="18" charset="0"/>
                <a:ea typeface="Times New Roman" panose="02020603050405020304" pitchFamily="18" charset="0"/>
              </a:rPr>
              <a:t>острівкової</a:t>
            </a:r>
            <a:r>
              <a:rPr lang="uk-UA" dirty="0">
                <a:solidFill>
                  <a:srgbClr val="000000"/>
                </a:solidFill>
                <a:latin typeface="Times New Roman" panose="02020603050405020304" pitchFamily="18" charset="0"/>
                <a:ea typeface="Times New Roman" panose="02020603050405020304" pitchFamily="18" charset="0"/>
              </a:rPr>
              <a:t> та </a:t>
            </a:r>
            <a:r>
              <a:rPr lang="uk-UA" dirty="0" err="1">
                <a:solidFill>
                  <a:srgbClr val="000000"/>
                </a:solidFill>
                <a:latin typeface="Times New Roman" panose="02020603050405020304" pitchFamily="18" charset="0"/>
                <a:ea typeface="Times New Roman" panose="02020603050405020304" pitchFamily="18" charset="0"/>
              </a:rPr>
              <a:t>краєвої</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епітелізації</a:t>
            </a:r>
            <a:r>
              <a:rPr lang="uk-UA" dirty="0">
                <a:solidFill>
                  <a:srgbClr val="000000"/>
                </a:solidFill>
                <a:latin typeface="Times New Roman" panose="02020603050405020304" pitchFamily="18" charset="0"/>
                <a:ea typeface="Times New Roman" panose="02020603050405020304" pitchFamily="18" charset="0"/>
              </a:rPr>
              <a:t> за рахунок збережених дериватів шкіри. </a:t>
            </a:r>
            <a:r>
              <a:rPr lang="ru-RU" dirty="0" err="1">
                <a:solidFill>
                  <a:srgbClr val="000000"/>
                </a:solidFill>
                <a:latin typeface="Times New Roman" panose="02020603050405020304" pitchFamily="18" charset="0"/>
                <a:ea typeface="Times New Roman" panose="02020603050405020304" pitchFamily="18" charset="0"/>
              </a:rPr>
              <a:t>Цього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досягнути</a:t>
            </a:r>
            <a:r>
              <a:rPr lang="ru-RU" dirty="0">
                <a:solidFill>
                  <a:srgbClr val="000000"/>
                </a:solidFill>
                <a:latin typeface="Times New Roman" panose="02020603050405020304" pitchFamily="18" charset="0"/>
                <a:ea typeface="Times New Roman" panose="02020603050405020304" pitchFamily="18" charset="0"/>
              </a:rPr>
              <a:t> шляхом </a:t>
            </a:r>
            <a:r>
              <a:rPr lang="ru-RU" dirty="0" err="1">
                <a:solidFill>
                  <a:srgbClr val="000000"/>
                </a:solidFill>
                <a:latin typeface="Times New Roman" panose="02020603050405020304" pitchFamily="18" charset="0"/>
                <a:ea typeface="Times New Roman" panose="02020603050405020304" pitchFamily="18" charset="0"/>
              </a:rPr>
              <a:t>своєчасного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видалення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змертвілих</a:t>
            </a:r>
            <a:r>
              <a:rPr lang="ru-RU" dirty="0">
                <a:solidFill>
                  <a:srgbClr val="000000"/>
                </a:solidFill>
                <a:latin typeface="Times New Roman" panose="02020603050405020304" pitchFamily="18" charset="0"/>
                <a:ea typeface="Times New Roman" panose="02020603050405020304" pitchFamily="18" charset="0"/>
              </a:rPr>
              <a:t> тканин з рани та </a:t>
            </a:r>
            <a:r>
              <a:rPr lang="ru-RU" dirty="0" err="1">
                <a:solidFill>
                  <a:srgbClr val="000000"/>
                </a:solidFill>
                <a:latin typeface="Times New Roman" panose="02020603050405020304" pitchFamily="18" charset="0"/>
                <a:ea typeface="Times New Roman" panose="02020603050405020304" pitchFamily="18" charset="0"/>
              </a:rPr>
              <a:t>успішною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боротьбою</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рановою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інфекцією</a:t>
            </a:r>
            <a:r>
              <a:rPr lang="ru-RU"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r>
              <a:rPr lang="ru-RU" dirty="0">
                <a:solidFill>
                  <a:srgbClr val="000000"/>
                </a:solidFill>
                <a:latin typeface="Times New Roman" panose="02020603050405020304" pitchFamily="18" charset="0"/>
                <a:ea typeface="Times New Roman" panose="02020603050405020304" pitchFamily="18" charset="0"/>
              </a:rPr>
              <a:t>Як правило, при </a:t>
            </a:r>
            <a:r>
              <a:rPr lang="ru-RU" dirty="0" err="1">
                <a:solidFill>
                  <a:srgbClr val="000000"/>
                </a:solidFill>
                <a:latin typeface="Times New Roman" panose="02020603050405020304" pitchFamily="18" charset="0"/>
                <a:ea typeface="Times New Roman" panose="02020603050405020304" pitchFamily="18" charset="0"/>
              </a:rPr>
              <a:t>опіках</a:t>
            </a:r>
            <a:r>
              <a:rPr lang="ru-RU" dirty="0">
                <a:solidFill>
                  <a:srgbClr val="000000"/>
                </a:solidFill>
                <a:latin typeface="Times New Roman" panose="02020603050405020304" pitchFamily="18" charset="0"/>
                <a:ea typeface="Times New Roman" panose="02020603050405020304" pitchFamily="18" charset="0"/>
              </a:rPr>
              <a:t> ІІІА </a:t>
            </a:r>
            <a:r>
              <a:rPr lang="ru-RU" dirty="0" err="1">
                <a:solidFill>
                  <a:srgbClr val="000000"/>
                </a:solidFill>
                <a:latin typeface="Times New Roman" panose="02020603050405020304" pitchFamily="18" charset="0"/>
                <a:ea typeface="Times New Roman" panose="02020603050405020304" pitchFamily="18" charset="0"/>
              </a:rPr>
              <a:t>ступеня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починаючи</a:t>
            </a:r>
            <a:r>
              <a:rPr lang="ru-RU" dirty="0">
                <a:solidFill>
                  <a:srgbClr val="000000"/>
                </a:solidFill>
                <a:latin typeface="Times New Roman" panose="02020603050405020304" pitchFamily="18" charset="0"/>
                <a:ea typeface="Times New Roman" panose="02020603050405020304" pitchFamily="18" charset="0"/>
              </a:rPr>
              <a:t> з 9-10 </a:t>
            </a:r>
            <a:r>
              <a:rPr lang="ru-RU" dirty="0" err="1">
                <a:solidFill>
                  <a:srgbClr val="000000"/>
                </a:solidFill>
                <a:latin typeface="Times New Roman" panose="02020603050405020304" pitchFamily="18" charset="0"/>
                <a:ea typeface="Times New Roman" panose="02020603050405020304" pitchFamily="18" charset="0"/>
              </a:rPr>
              <a:t>доби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здійснюється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поетапне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видалення</a:t>
            </a:r>
            <a:r>
              <a:rPr lang="ru-RU" dirty="0">
                <a:solidFill>
                  <a:srgbClr val="000000"/>
                </a:solidFill>
                <a:latin typeface="Times New Roman" panose="02020603050405020304" pitchFamily="18" charset="0"/>
                <a:ea typeface="Times New Roman" panose="02020603050405020304" pitchFamily="18" charset="0"/>
              </a:rPr>
              <a:t> тонкого </a:t>
            </a:r>
            <a:r>
              <a:rPr lang="ru-RU" dirty="0" err="1">
                <a:solidFill>
                  <a:srgbClr val="000000"/>
                </a:solidFill>
                <a:latin typeface="Times New Roman" panose="02020603050405020304" pitchFamily="18" charset="0"/>
                <a:ea typeface="Times New Roman" panose="02020603050405020304" pitchFamily="18" charset="0"/>
              </a:rPr>
              <a:t>вологого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некротичного</a:t>
            </a:r>
            <a:r>
              <a:rPr lang="ru-RU" dirty="0">
                <a:solidFill>
                  <a:srgbClr val="000000"/>
                </a:solidFill>
                <a:latin typeface="Times New Roman" panose="02020603050405020304" pitchFamily="18" charset="0"/>
                <a:ea typeface="Times New Roman" panose="02020603050405020304" pitchFamily="18" charset="0"/>
              </a:rPr>
              <a:t> струпу.</a:t>
            </a:r>
            <a:br>
              <a:rPr lang="ru-RU" dirty="0">
                <a:solidFill>
                  <a:srgbClr val="000000"/>
                </a:solidFill>
                <a:latin typeface="Times New Roman" panose="02020603050405020304" pitchFamily="18" charset="0"/>
                <a:ea typeface="Times New Roman" panose="02020603050405020304" pitchFamily="18" charset="0"/>
              </a:rPr>
            </a:br>
            <a:r>
              <a:rPr lang="ru-RU" dirty="0" err="1">
                <a:solidFill>
                  <a:srgbClr val="000000"/>
                </a:solidFill>
                <a:latin typeface="Times New Roman" panose="02020603050405020304" pitchFamily="18" charset="0"/>
                <a:ea typeface="Times New Roman" panose="02020603050405020304" pitchFamily="18" charset="0"/>
              </a:rPr>
              <a:t>Сухий</a:t>
            </a:r>
            <a:r>
              <a:rPr lang="ru-RU" dirty="0">
                <a:solidFill>
                  <a:srgbClr val="000000"/>
                </a:solidFill>
                <a:latin typeface="Times New Roman" panose="02020603050405020304" pitchFamily="18" charset="0"/>
                <a:ea typeface="Times New Roman" panose="02020603050405020304" pitchFamily="18" charset="0"/>
              </a:rPr>
              <a:t> струп </a:t>
            </a:r>
            <a:r>
              <a:rPr lang="ru-RU" dirty="0" err="1">
                <a:solidFill>
                  <a:srgbClr val="000000"/>
                </a:solidFill>
                <a:latin typeface="Times New Roman" panose="02020603050405020304" pitchFamily="18" charset="0"/>
                <a:ea typeface="Times New Roman" panose="02020603050405020304" pitchFamily="18" charset="0"/>
              </a:rPr>
              <a:t>можна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залишати</a:t>
            </a:r>
            <a:r>
              <a:rPr lang="ru-RU" dirty="0">
                <a:solidFill>
                  <a:srgbClr val="000000"/>
                </a:solidFill>
                <a:latin typeface="Times New Roman" panose="02020603050405020304" pitchFamily="18" charset="0"/>
                <a:ea typeface="Times New Roman" panose="02020603050405020304" pitchFamily="18" charset="0"/>
              </a:rPr>
              <a:t> на ранах, </a:t>
            </a:r>
            <a:r>
              <a:rPr lang="ru-RU" dirty="0" err="1">
                <a:solidFill>
                  <a:srgbClr val="000000"/>
                </a:solidFill>
                <a:latin typeface="Times New Roman" panose="02020603050405020304" pitchFamily="18" charset="0"/>
                <a:ea typeface="Times New Roman" panose="02020603050405020304" pitchFamily="18" charset="0"/>
              </a:rPr>
              <a:t>оскільки</a:t>
            </a:r>
            <a:r>
              <a:rPr lang="ru-RU" dirty="0">
                <a:solidFill>
                  <a:srgbClr val="000000"/>
                </a:solidFill>
                <a:latin typeface="Times New Roman" panose="02020603050405020304" pitchFamily="18" charset="0"/>
                <a:ea typeface="Times New Roman" panose="02020603050405020304" pitchFamily="18" charset="0"/>
              </a:rPr>
              <a:t> до 17-20 </a:t>
            </a:r>
            <a:r>
              <a:rPr lang="ru-RU" dirty="0" err="1">
                <a:solidFill>
                  <a:srgbClr val="000000"/>
                </a:solidFill>
                <a:latin typeface="Times New Roman" panose="02020603050405020304" pitchFamily="18" charset="0"/>
                <a:ea typeface="Times New Roman" panose="02020603050405020304" pitchFamily="18" charset="0"/>
              </a:rPr>
              <a:t>доби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відійти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самостійно</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під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утвориться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епітелізована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поверхня</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При перев’язках </a:t>
            </a:r>
            <a:r>
              <a:rPr lang="uk-UA" dirty="0" err="1">
                <a:solidFill>
                  <a:srgbClr val="000000"/>
                </a:solidFill>
                <a:latin typeface="Times New Roman" panose="02020603050405020304" pitchFamily="18" charset="0"/>
                <a:ea typeface="Times New Roman" panose="02020603050405020304" pitchFamily="18" charset="0"/>
              </a:rPr>
              <a:t>опіків</a:t>
            </a:r>
            <a:r>
              <a:rPr lang="uk-UA" dirty="0">
                <a:solidFill>
                  <a:srgbClr val="000000"/>
                </a:solidFill>
                <a:latin typeface="Times New Roman" panose="02020603050405020304" pitchFamily="18" charset="0"/>
                <a:ea typeface="Times New Roman" panose="02020603050405020304" pitchFamily="18" charset="0"/>
              </a:rPr>
              <a:t> ІІІА ст., що нагноїлись, доцільно застосовувати пов’язки з антибіотиками та хіміотерапевтичними антибактеріальними препаратами (</a:t>
            </a:r>
            <a:r>
              <a:rPr lang="uk-UA" dirty="0" err="1">
                <a:solidFill>
                  <a:srgbClr val="000000"/>
                </a:solidFill>
                <a:latin typeface="Times New Roman" panose="02020603050405020304" pitchFamily="18" charset="0"/>
                <a:ea typeface="Times New Roman" panose="02020603050405020304" pitchFamily="18" charset="0"/>
              </a:rPr>
              <a:t>йодобак</a:t>
            </a:r>
            <a:r>
              <a:rPr lang="uk-UA" dirty="0">
                <a:solidFill>
                  <a:srgbClr val="000000"/>
                </a:solidFill>
                <a:latin typeface="Times New Roman" panose="02020603050405020304" pitchFamily="18" charset="0"/>
                <a:ea typeface="Times New Roman" panose="02020603050405020304" pitchFamily="18" charset="0"/>
              </a:rPr>
              <a:t>, 1 % розчин </a:t>
            </a:r>
            <a:r>
              <a:rPr lang="uk-UA" dirty="0" err="1">
                <a:solidFill>
                  <a:srgbClr val="000000"/>
                </a:solidFill>
                <a:latin typeface="Times New Roman" panose="02020603050405020304" pitchFamily="18" charset="0"/>
                <a:ea typeface="Times New Roman" panose="02020603050405020304" pitchFamily="18" charset="0"/>
              </a:rPr>
              <a:t>йодопірону</a:t>
            </a:r>
            <a:r>
              <a:rPr lang="uk-UA" dirty="0">
                <a:solidFill>
                  <a:srgbClr val="000000"/>
                </a:solidFill>
                <a:latin typeface="Times New Roman" panose="02020603050405020304" pitchFamily="18" charset="0"/>
                <a:ea typeface="Times New Roman" panose="02020603050405020304" pitchFamily="18" charset="0"/>
              </a:rPr>
              <a:t>).</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При </a:t>
            </a:r>
            <a:r>
              <a:rPr lang="uk-UA" dirty="0" err="1">
                <a:solidFill>
                  <a:srgbClr val="000000"/>
                </a:solidFill>
                <a:latin typeface="Times New Roman" panose="02020603050405020304" pitchFamily="18" charset="0"/>
                <a:ea typeface="Times New Roman" panose="02020603050405020304" pitchFamily="18" charset="0"/>
              </a:rPr>
              <a:t>опіках</a:t>
            </a:r>
            <a:r>
              <a:rPr lang="uk-UA" dirty="0">
                <a:solidFill>
                  <a:srgbClr val="000000"/>
                </a:solidFill>
                <a:latin typeface="Times New Roman" panose="02020603050405020304" pitchFamily="18" charset="0"/>
                <a:ea typeface="Times New Roman" panose="02020603050405020304" pitchFamily="18" charset="0"/>
              </a:rPr>
              <a:t> ІІІА ступеня, особливо на площі більше 15 % поверхні тіла, потерпілі повинні бути доставлені у спеціалізовані відділення не пізніше 2-ї доби після травми. </a:t>
            </a:r>
            <a:r>
              <a:rPr lang="ru-RU" dirty="0">
                <a:solidFill>
                  <a:srgbClr val="000000"/>
                </a:solidFill>
                <a:latin typeface="Times New Roman" panose="02020603050405020304" pitchFamily="18" charset="0"/>
                <a:ea typeface="Times New Roman" panose="02020603050405020304" pitchFamily="18" charset="0"/>
              </a:rPr>
              <a:t>Там у </a:t>
            </a:r>
            <a:r>
              <a:rPr lang="ru-RU" dirty="0" err="1">
                <a:solidFill>
                  <a:srgbClr val="000000"/>
                </a:solidFill>
                <a:latin typeface="Times New Roman" panose="02020603050405020304" pitchFamily="18" charset="0"/>
                <a:ea typeface="Times New Roman" panose="02020603050405020304" pitchFamily="18" charset="0"/>
              </a:rPr>
              <a:t>ранні</a:t>
            </a:r>
            <a:r>
              <a:rPr lang="ru-RU" dirty="0">
                <a:solidFill>
                  <a:srgbClr val="000000"/>
                </a:solidFill>
                <a:latin typeface="Times New Roman" panose="02020603050405020304" pitchFamily="18" charset="0"/>
                <a:ea typeface="Times New Roman" panose="02020603050405020304" pitchFamily="18" charset="0"/>
              </a:rPr>
              <a:t> строки </a:t>
            </a:r>
            <a:r>
              <a:rPr lang="ru-RU" dirty="0" err="1">
                <a:solidFill>
                  <a:srgbClr val="000000"/>
                </a:solidFill>
                <a:latin typeface="Times New Roman" panose="02020603050405020304" pitchFamily="18" charset="0"/>
                <a:ea typeface="Times New Roman" panose="02020603050405020304" pitchFamily="18" charset="0"/>
              </a:rPr>
              <a:t>повинні</a:t>
            </a:r>
            <a:r>
              <a:rPr lang="ru-RU" dirty="0">
                <a:solidFill>
                  <a:srgbClr val="000000"/>
                </a:solidFill>
                <a:latin typeface="Times New Roman" panose="02020603050405020304" pitchFamily="18" charset="0"/>
                <a:ea typeface="Times New Roman" panose="02020603050405020304" pitchFamily="18" charset="0"/>
              </a:rPr>
              <a:t> бути </a:t>
            </a:r>
            <a:r>
              <a:rPr lang="ru-RU" dirty="0" err="1">
                <a:solidFill>
                  <a:srgbClr val="000000"/>
                </a:solidFill>
                <a:latin typeface="Times New Roman" panose="02020603050405020304" pitchFamily="18" charset="0"/>
                <a:ea typeface="Times New Roman" panose="02020603050405020304" pitchFamily="18" charset="0"/>
              </a:rPr>
              <a:t>проведені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секвенціальна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некректомія</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закриття</a:t>
            </a:r>
            <a:r>
              <a:rPr lang="ru-RU" dirty="0">
                <a:solidFill>
                  <a:srgbClr val="000000"/>
                </a:solidFill>
                <a:latin typeface="Times New Roman" panose="02020603050405020304" pitchFamily="18" charset="0"/>
                <a:ea typeface="Times New Roman" panose="02020603050405020304" pitchFamily="18" charset="0"/>
              </a:rPr>
              <a:t> ран </a:t>
            </a:r>
            <a:r>
              <a:rPr lang="ru-RU" dirty="0" err="1">
                <a:solidFill>
                  <a:srgbClr val="000000"/>
                </a:solidFill>
                <a:latin typeface="Times New Roman" panose="02020603050405020304" pitchFamily="18" charset="0"/>
                <a:ea typeface="Times New Roman" panose="02020603050405020304" pitchFamily="18" charset="0"/>
              </a:rPr>
              <a:t>ліофілізованими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ксенодермотрансплантатами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запобігає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хвороби</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пов’язаних</a:t>
            </a:r>
            <a:r>
              <a:rPr lang="ru-RU" dirty="0">
                <a:solidFill>
                  <a:srgbClr val="000000"/>
                </a:solidFill>
                <a:latin typeface="Times New Roman" panose="02020603050405020304" pitchFamily="18" charset="0"/>
                <a:ea typeface="Times New Roman" panose="02020603050405020304" pitchFamily="18" charset="0"/>
              </a:rPr>
              <a:t> з нею </a:t>
            </a:r>
            <a:r>
              <a:rPr lang="ru-RU" dirty="0" err="1">
                <a:solidFill>
                  <a:srgbClr val="000000"/>
                </a:solidFill>
                <a:latin typeface="Times New Roman" panose="02020603050405020304" pitchFamily="18" charset="0"/>
                <a:ea typeface="Times New Roman" panose="02020603050405020304" pitchFamily="18" charset="0"/>
              </a:rPr>
              <a:t>ускладнень</a:t>
            </a:r>
            <a:r>
              <a:rPr lang="ru-RU"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В </a:t>
            </a:r>
            <a:r>
              <a:rPr lang="ru-RU" dirty="0" err="1">
                <a:solidFill>
                  <a:srgbClr val="000000"/>
                </a:solidFill>
                <a:latin typeface="Times New Roman" panose="02020603050405020304" pitchFamily="18" charset="0"/>
                <a:ea typeface="Times New Roman" panose="02020603050405020304" pitchFamily="18" charset="0"/>
              </a:rPr>
              <a:t>амбулаторних</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стаціонарних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умовах</a:t>
            </a:r>
            <a:r>
              <a:rPr lang="ru-RU" dirty="0">
                <a:solidFill>
                  <a:srgbClr val="000000"/>
                </a:solidFill>
                <a:latin typeface="Times New Roman" panose="02020603050405020304" pitchFamily="18" charset="0"/>
                <a:ea typeface="Times New Roman" panose="02020603050405020304" pitchFamily="18" charset="0"/>
              </a:rPr>
              <a:t> на 10-15 </a:t>
            </a:r>
            <a:r>
              <a:rPr lang="ru-RU" dirty="0" err="1">
                <a:solidFill>
                  <a:srgbClr val="000000"/>
                </a:solidFill>
                <a:latin typeface="Times New Roman" panose="02020603050405020304" pitchFamily="18" charset="0"/>
                <a:ea typeface="Times New Roman" panose="02020603050405020304" pitchFamily="18" charset="0"/>
              </a:rPr>
              <a:t>добу</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поверхневих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ураженнях</a:t>
            </a:r>
            <a:r>
              <a:rPr lang="ru-RU" dirty="0">
                <a:solidFill>
                  <a:srgbClr val="000000"/>
                </a:solidFill>
                <a:latin typeface="Times New Roman" panose="02020603050405020304" pitchFamily="18" charset="0"/>
                <a:ea typeface="Times New Roman" panose="02020603050405020304" pitchFamily="18" charset="0"/>
              </a:rPr>
              <a:t>, коли </a:t>
            </a:r>
            <a:r>
              <a:rPr lang="ru-RU" dirty="0" err="1">
                <a:solidFill>
                  <a:srgbClr val="000000"/>
                </a:solidFill>
                <a:latin typeface="Times New Roman" panose="02020603050405020304" pitchFamily="18" charset="0"/>
                <a:ea typeface="Times New Roman" panose="02020603050405020304" pitchFamily="18" charset="0"/>
              </a:rPr>
              <a:t>кількість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виділень</a:t>
            </a:r>
            <a:r>
              <a:rPr lang="ru-RU" dirty="0">
                <a:solidFill>
                  <a:srgbClr val="000000"/>
                </a:solidFill>
                <a:latin typeface="Times New Roman" panose="02020603050405020304" pitchFamily="18" charset="0"/>
                <a:ea typeface="Times New Roman" panose="02020603050405020304" pitchFamily="18" charset="0"/>
              </a:rPr>
              <a:t> з ран </a:t>
            </a:r>
            <a:r>
              <a:rPr lang="ru-RU" dirty="0" err="1">
                <a:solidFill>
                  <a:srgbClr val="000000"/>
                </a:solidFill>
                <a:latin typeface="Times New Roman" panose="02020603050405020304" pitchFamily="18" charset="0"/>
                <a:ea typeface="Times New Roman" panose="02020603050405020304" pitchFamily="18" charset="0"/>
              </a:rPr>
              <a:t>значно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зменшується</a:t>
            </a:r>
            <a:r>
              <a:rPr lang="ru-RU" dirty="0">
                <a:solidFill>
                  <a:srgbClr val="000000"/>
                </a:solidFill>
                <a:latin typeface="Times New Roman" panose="02020603050405020304" pitchFamily="18" charset="0"/>
                <a:ea typeface="Times New Roman" panose="02020603050405020304" pitchFamily="18" charset="0"/>
              </a:rPr>
              <a:t>, нема </a:t>
            </a:r>
            <a:r>
              <a:rPr lang="ru-RU" dirty="0" err="1">
                <a:solidFill>
                  <a:srgbClr val="000000"/>
                </a:solidFill>
                <a:latin typeface="Times New Roman" panose="02020603050405020304" pitchFamily="18" charset="0"/>
                <a:ea typeface="Times New Roman" panose="02020603050405020304" pitchFamily="18" charset="0"/>
              </a:rPr>
              <a:t>ознак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активної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запальної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реакції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використовувати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мазеві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пов’язки</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цьому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перевагу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слід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надавати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нежирним</a:t>
            </a:r>
            <a:r>
              <a:rPr lang="ru-RU" dirty="0">
                <a:solidFill>
                  <a:srgbClr val="000000"/>
                </a:solidFill>
                <a:latin typeface="Times New Roman" panose="02020603050405020304" pitchFamily="18" charset="0"/>
                <a:ea typeface="Times New Roman" panose="02020603050405020304" pitchFamily="18" charset="0"/>
              </a:rPr>
              <a:t> препаратам.</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xmlns="" val="33538951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237958"/>
            <a:ext cx="8855242" cy="6740307"/>
          </a:xfrm>
          <a:prstGeom prst="rect">
            <a:avLst/>
          </a:prstGeom>
          <a:solidFill>
            <a:srgbClr val="66FFFF"/>
          </a:solidFill>
        </p:spPr>
        <p:txBody>
          <a:bodyPr wrap="square">
            <a:spAutoFit/>
          </a:bodyPr>
          <a:lstStyle/>
          <a:p>
            <a:r>
              <a:rPr lang="ru-RU">
                <a:solidFill>
                  <a:srgbClr val="000000"/>
                </a:solidFill>
                <a:latin typeface="Times New Roman" panose="02020603050405020304" pitchFamily="18" charset="0"/>
                <a:ea typeface="Times New Roman" panose="02020603050405020304" pitchFamily="18" charset="0"/>
              </a:rPr>
              <a:t>Опіки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обличчя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промежини</a:t>
            </a:r>
            <a:r>
              <a:rPr lang="ru-RU" dirty="0">
                <a:solidFill>
                  <a:srgbClr val="000000"/>
                </a:solidFill>
                <a:latin typeface="Times New Roman" panose="02020603050405020304" pitchFamily="18" charset="0"/>
                <a:ea typeface="Times New Roman" panose="02020603050405020304" pitchFamily="18" charset="0"/>
              </a:rPr>
              <a:t> ІІІА </a:t>
            </a:r>
            <a:r>
              <a:rPr lang="ru-RU" dirty="0" err="1">
                <a:solidFill>
                  <a:srgbClr val="000000"/>
                </a:solidFill>
                <a:latin typeface="Times New Roman" panose="02020603050405020304" pitchFamily="18" charset="0"/>
                <a:ea typeface="Times New Roman" panose="02020603050405020304" pitchFamily="18" charset="0"/>
              </a:rPr>
              <a:t>ступеня</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такі</a:t>
            </a:r>
            <a:r>
              <a:rPr lang="ru-RU" dirty="0">
                <a:solidFill>
                  <a:srgbClr val="000000"/>
                </a:solidFill>
                <a:latin typeface="Times New Roman" panose="02020603050405020304" pitchFamily="18" charset="0"/>
                <a:ea typeface="Times New Roman" panose="02020603050405020304" pitchFamily="18" charset="0"/>
              </a:rPr>
              <a:t> ж </a:t>
            </a:r>
            <a:r>
              <a:rPr lang="ru-RU" dirty="0" err="1">
                <a:solidFill>
                  <a:srgbClr val="000000"/>
                </a:solidFill>
                <a:latin typeface="Times New Roman" panose="02020603050405020304" pitchFamily="18" charset="0"/>
                <a:ea typeface="Times New Roman" panose="02020603050405020304" pitchFamily="18" charset="0"/>
              </a:rPr>
              <a:t>опіки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інших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локалізацій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ведуть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закритим</a:t>
            </a:r>
            <a:r>
              <a:rPr lang="ru-RU" dirty="0">
                <a:solidFill>
                  <a:srgbClr val="000000"/>
                </a:solidFill>
                <a:latin typeface="Times New Roman" panose="02020603050405020304" pitchFamily="18" charset="0"/>
                <a:ea typeface="Times New Roman" panose="02020603050405020304" pitchFamily="18" charset="0"/>
              </a:rPr>
              <a:t> способом. При </a:t>
            </a:r>
            <a:r>
              <a:rPr lang="ru-RU" dirty="0" err="1">
                <a:solidFill>
                  <a:srgbClr val="000000"/>
                </a:solidFill>
                <a:latin typeface="Times New Roman" panose="02020603050405020304" pitchFamily="18" charset="0"/>
                <a:ea typeface="Times New Roman" panose="02020603050405020304" pitchFamily="18" charset="0"/>
              </a:rPr>
              <a:t>площі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термічних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більше</a:t>
            </a:r>
            <a:r>
              <a:rPr lang="ru-RU" dirty="0">
                <a:solidFill>
                  <a:srgbClr val="000000"/>
                </a:solidFill>
                <a:latin typeface="Times New Roman" panose="02020603050405020304" pitchFamily="18" charset="0"/>
                <a:ea typeface="Times New Roman" panose="02020603050405020304" pitchFamily="18" charset="0"/>
              </a:rPr>
              <a:t> 5-6 % </a:t>
            </a:r>
            <a:r>
              <a:rPr lang="ru-RU" dirty="0" err="1">
                <a:solidFill>
                  <a:srgbClr val="000000"/>
                </a:solidFill>
                <a:latin typeface="Times New Roman" panose="02020603050405020304" pitchFamily="18" charset="0"/>
                <a:ea typeface="Times New Roman" panose="02020603050405020304" pitchFamily="18" charset="0"/>
              </a:rPr>
              <a:t>поверхні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тіла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доцільні</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перші</a:t>
            </a:r>
            <a:r>
              <a:rPr lang="ru-RU" dirty="0">
                <a:solidFill>
                  <a:srgbClr val="000000"/>
                </a:solidFill>
                <a:latin typeface="Times New Roman" panose="02020603050405020304" pitchFamily="18" charset="0"/>
                <a:ea typeface="Times New Roman" panose="02020603050405020304" pitchFamily="18" charset="0"/>
              </a:rPr>
              <a:t> 10 </a:t>
            </a:r>
            <a:r>
              <a:rPr lang="ru-RU" dirty="0" err="1">
                <a:solidFill>
                  <a:srgbClr val="000000"/>
                </a:solidFill>
                <a:latin typeface="Times New Roman" panose="02020603050405020304" pitchFamily="18" charset="0"/>
                <a:ea typeface="Times New Roman" panose="02020603050405020304" pitchFamily="18" charset="0"/>
              </a:rPr>
              <a:t>діб</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травми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щоденні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перев’язки</a:t>
            </a:r>
            <a:r>
              <a:rPr lang="ru-RU"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На опікову рану накладають пов’язки з розчинами антисептиків. Мазі наносять на 4-шарову серветку, а зверху її прикривають 6-10 шарами сухої стерильної марлі й фіксують бинтами.</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Перев’язки при великих </a:t>
            </a:r>
            <a:r>
              <a:rPr lang="uk-UA" dirty="0" err="1">
                <a:solidFill>
                  <a:srgbClr val="000000"/>
                </a:solidFill>
                <a:latin typeface="Times New Roman" panose="02020603050405020304" pitchFamily="18" charset="0"/>
                <a:ea typeface="Times New Roman" panose="02020603050405020304" pitchFamily="18" charset="0"/>
              </a:rPr>
              <a:t>опіках</a:t>
            </a:r>
            <a:r>
              <a:rPr lang="uk-UA" dirty="0">
                <a:solidFill>
                  <a:srgbClr val="000000"/>
                </a:solidFill>
                <a:latin typeface="Times New Roman" panose="02020603050405020304" pitchFamily="18" charset="0"/>
                <a:ea typeface="Times New Roman" panose="02020603050405020304" pitchFamily="18" charset="0"/>
              </a:rPr>
              <a:t> вимагають спеціального анестезіологічного забезпечення, при потребі – проведення множинних наркоз</a:t>
            </a:r>
            <a:r>
              <a:rPr lang="ru-RU" dirty="0" err="1">
                <a:solidFill>
                  <a:srgbClr val="000000"/>
                </a:solidFill>
                <a:latin typeface="Times New Roman" panose="02020603050405020304" pitchFamily="18" charset="0"/>
                <a:ea typeface="Times New Roman" panose="02020603050405020304" pitchFamily="18" charset="0"/>
              </a:rPr>
              <a:t>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Пов’язки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необхідно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знімати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поступово</a:t>
            </a:r>
            <a:r>
              <a:rPr lang="ru-RU" dirty="0">
                <a:solidFill>
                  <a:srgbClr val="000000"/>
                </a:solidFill>
                <a:latin typeface="Times New Roman" panose="02020603050405020304" pitchFamily="18" charset="0"/>
                <a:ea typeface="Times New Roman" panose="02020603050405020304" pitchFamily="18" charset="0"/>
              </a:rPr>
              <a:t> – шар за шаром, </a:t>
            </a:r>
            <a:r>
              <a:rPr lang="ru-RU" dirty="0" err="1">
                <a:solidFill>
                  <a:srgbClr val="000000"/>
                </a:solidFill>
                <a:latin typeface="Times New Roman" panose="02020603050405020304" pitchFamily="18" charset="0"/>
                <a:ea typeface="Times New Roman" panose="02020603050405020304" pitchFamily="18" charset="0"/>
              </a:rPr>
              <a:t>щоб</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травмувати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епітелій</a:t>
            </a:r>
            <a:r>
              <a:rPr lang="ru-RU"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Хворим</a:t>
            </a:r>
            <a:r>
              <a:rPr lang="ru-RU" dirty="0">
                <a:solidFill>
                  <a:srgbClr val="000000"/>
                </a:solidFill>
                <a:latin typeface="Times New Roman" panose="02020603050405020304" pitchFamily="18" charset="0"/>
                <a:ea typeface="Times New Roman" panose="02020603050405020304" pitchFamily="18" charset="0"/>
              </a:rPr>
              <a:t> з великими </a:t>
            </a:r>
            <a:r>
              <a:rPr lang="ru-RU" dirty="0" err="1">
                <a:solidFill>
                  <a:srgbClr val="000000"/>
                </a:solidFill>
                <a:latin typeface="Times New Roman" panose="02020603050405020304" pitchFamily="18" charset="0"/>
                <a:ea typeface="Times New Roman" panose="02020603050405020304" pitchFamily="18" charset="0"/>
              </a:rPr>
              <a:t>опіками</a:t>
            </a:r>
            <a:r>
              <a:rPr lang="ru-RU" dirty="0">
                <a:solidFill>
                  <a:srgbClr val="000000"/>
                </a:solidFill>
                <a:latin typeface="Times New Roman" panose="02020603050405020304" pitchFamily="18" charset="0"/>
                <a:ea typeface="Times New Roman" panose="02020603050405020304" pitchFamily="18" charset="0"/>
              </a:rPr>
              <a:t> 1 раз на 4-5 </a:t>
            </a:r>
            <a:r>
              <a:rPr lang="ru-RU" dirty="0" err="1">
                <a:solidFill>
                  <a:srgbClr val="000000"/>
                </a:solidFill>
                <a:latin typeface="Times New Roman" panose="02020603050405020304" pitchFamily="18" charset="0"/>
                <a:ea typeface="Times New Roman" panose="02020603050405020304" pitchFamily="18" charset="0"/>
              </a:rPr>
              <a:t>діб</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доцільно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проводити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загальні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ванни</a:t>
            </a:r>
            <a:r>
              <a:rPr lang="ru-RU" dirty="0">
                <a:solidFill>
                  <a:srgbClr val="000000"/>
                </a:solidFill>
                <a:latin typeface="Times New Roman" panose="02020603050405020304" pitchFamily="18" charset="0"/>
                <a:ea typeface="Times New Roman" panose="02020603050405020304" pitchFamily="18" charset="0"/>
              </a:rPr>
              <a:t>, а </a:t>
            </a:r>
            <a:r>
              <a:rPr lang="ru-RU" dirty="0" err="1">
                <a:solidFill>
                  <a:srgbClr val="000000"/>
                </a:solidFill>
                <a:latin typeface="Times New Roman" panose="02020603050405020304" pitchFamily="18" charset="0"/>
                <a:ea typeface="Times New Roman" panose="02020603050405020304" pitchFamily="18" charset="0"/>
              </a:rPr>
              <a:t>постраждалим</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обмеженими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опіками</a:t>
            </a:r>
            <a:r>
              <a:rPr lang="ru-RU" dirty="0">
                <a:solidFill>
                  <a:srgbClr val="000000"/>
                </a:solidFill>
                <a:latin typeface="Times New Roman" panose="02020603050405020304" pitchFamily="18" charset="0"/>
                <a:ea typeface="Times New Roman" panose="02020603050405020304" pitchFamily="18" charset="0"/>
              </a:rPr>
              <a:t> – </a:t>
            </a:r>
            <a:r>
              <a:rPr lang="ru-RU" dirty="0" err="1">
                <a:solidFill>
                  <a:srgbClr val="000000"/>
                </a:solidFill>
                <a:latin typeface="Times New Roman" panose="02020603050405020304" pitchFamily="18" charset="0"/>
                <a:ea typeface="Times New Roman" panose="02020603050405020304" pitchFamily="18" charset="0"/>
              </a:rPr>
              <a:t>місцеві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ванни</a:t>
            </a:r>
            <a:r>
              <a:rPr lang="ru-RU"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Лікування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постраждалих</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глибокими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опіками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більше</a:t>
            </a:r>
            <a:r>
              <a:rPr lang="ru-RU" dirty="0">
                <a:solidFill>
                  <a:srgbClr val="000000"/>
                </a:solidFill>
                <a:latin typeface="Times New Roman" panose="02020603050405020304" pitchFamily="18" charset="0"/>
                <a:ea typeface="Times New Roman" panose="02020603050405020304" pitchFamily="18" charset="0"/>
              </a:rPr>
              <a:t> 2-3 % </a:t>
            </a:r>
            <a:r>
              <a:rPr lang="ru-RU" dirty="0" err="1">
                <a:solidFill>
                  <a:srgbClr val="000000"/>
                </a:solidFill>
                <a:latin typeface="Times New Roman" panose="02020603050405020304" pitchFamily="18" charset="0"/>
                <a:ea typeface="Times New Roman" panose="02020603050405020304" pitchFamily="18" charset="0"/>
              </a:rPr>
              <a:t>поверхні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тіла</a:t>
            </a:r>
            <a:r>
              <a:rPr lang="ru-RU" dirty="0">
                <a:solidFill>
                  <a:srgbClr val="000000"/>
                </a:solidFill>
                <a:latin typeface="Times New Roman" panose="02020603050405020304" pitchFamily="18" charset="0"/>
                <a:ea typeface="Times New Roman" panose="02020603050405020304" pitchFamily="18" charset="0"/>
              </a:rPr>
              <a:t>), особливо з </a:t>
            </a:r>
            <a:r>
              <a:rPr lang="ru-RU" dirty="0" err="1">
                <a:solidFill>
                  <a:srgbClr val="000000"/>
                </a:solidFill>
                <a:latin typeface="Times New Roman" panose="02020603050405020304" pitchFamily="18" charset="0"/>
                <a:ea typeface="Times New Roman" panose="02020603050405020304" pitchFamily="18" charset="0"/>
              </a:rPr>
              <a:t>опіковою</a:t>
            </a:r>
            <a:r>
              <a:rPr lang="ru-RU" dirty="0">
                <a:solidFill>
                  <a:srgbClr val="000000"/>
                </a:solidFill>
                <a:latin typeface="Times New Roman" panose="02020603050405020304" pitchFamily="18" charset="0"/>
                <a:ea typeface="Times New Roman" panose="02020603050405020304" pitchFamily="18" charset="0"/>
              </a:rPr>
              <a:t> хворобою повинно бути </a:t>
            </a:r>
            <a:r>
              <a:rPr lang="ru-RU" dirty="0" err="1">
                <a:solidFill>
                  <a:srgbClr val="000000"/>
                </a:solidFill>
                <a:latin typeface="Times New Roman" panose="02020603050405020304" pitchFamily="18" charset="0"/>
                <a:ea typeface="Times New Roman" panose="02020603050405020304" pitchFamily="18" charset="0"/>
              </a:rPr>
              <a:t>спеціалізованим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Кінцевою</a:t>
            </a:r>
            <a:r>
              <a:rPr lang="ru-RU" dirty="0">
                <a:solidFill>
                  <a:srgbClr val="000000"/>
                </a:solidFill>
                <a:latin typeface="Times New Roman" panose="02020603050405020304" pitchFamily="18" charset="0"/>
                <a:ea typeface="Times New Roman" panose="02020603050405020304" pitchFamily="18" charset="0"/>
              </a:rPr>
              <a:t> метою </a:t>
            </a:r>
            <a:r>
              <a:rPr lang="ru-RU" dirty="0" err="1">
                <a:solidFill>
                  <a:srgbClr val="000000"/>
                </a:solidFill>
                <a:latin typeface="Times New Roman" panose="02020603050405020304" pitchFamily="18" charset="0"/>
                <a:ea typeface="Times New Roman" panose="02020603050405020304" pitchFamily="18" charset="0"/>
              </a:rPr>
              <a:t>місцевого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лікування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глибоких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опіків</a:t>
            </a:r>
            <a:r>
              <a:rPr lang="ru-RU" dirty="0">
                <a:solidFill>
                  <a:srgbClr val="000000"/>
                </a:solidFill>
                <a:latin typeface="Times New Roman" panose="02020603050405020304" pitchFamily="18" charset="0"/>
                <a:ea typeface="Times New Roman" panose="02020603050405020304" pitchFamily="18" charset="0"/>
              </a:rPr>
              <a:t> є </a:t>
            </a:r>
            <a:r>
              <a:rPr lang="ru-RU" dirty="0" err="1">
                <a:solidFill>
                  <a:srgbClr val="000000"/>
                </a:solidFill>
                <a:latin typeface="Times New Roman" panose="02020603050405020304" pitchFamily="18" charset="0"/>
                <a:ea typeface="Times New Roman" panose="02020603050405020304" pitchFamily="18" charset="0"/>
              </a:rPr>
              <a:t>оперативне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відновлення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втраченого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покриву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Найбільше</a:t>
            </a:r>
            <a:r>
              <a:rPr lang="ru-RU" dirty="0">
                <a:solidFill>
                  <a:srgbClr val="000000"/>
                </a:solidFill>
                <a:latin typeface="Times New Roman" panose="02020603050405020304" pitchFamily="18" charset="0"/>
                <a:ea typeface="Times New Roman" panose="02020603050405020304" pitchFamily="18" charset="0"/>
              </a:rPr>
              <a:t> принципам </a:t>
            </a:r>
            <a:r>
              <a:rPr lang="ru-RU" dirty="0" err="1">
                <a:solidFill>
                  <a:srgbClr val="000000"/>
                </a:solidFill>
                <a:latin typeface="Times New Roman" panose="02020603050405020304" pitchFamily="18" charset="0"/>
                <a:ea typeface="Times New Roman" panose="02020603050405020304" pitchFamily="18" charset="0"/>
              </a:rPr>
              <a:t>превентивної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хірургії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відповідають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ранні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хірургічні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втручання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перші</a:t>
            </a:r>
            <a:r>
              <a:rPr lang="ru-RU" dirty="0">
                <a:solidFill>
                  <a:srgbClr val="000000"/>
                </a:solidFill>
                <a:latin typeface="Times New Roman" panose="02020603050405020304" pitchFamily="18" charset="0"/>
                <a:ea typeface="Times New Roman" panose="02020603050405020304" pitchFamily="18" charset="0"/>
              </a:rPr>
              <a:t> 10 </a:t>
            </a:r>
            <a:r>
              <a:rPr lang="ru-RU" dirty="0" err="1">
                <a:solidFill>
                  <a:srgbClr val="000000"/>
                </a:solidFill>
                <a:latin typeface="Times New Roman" panose="02020603050405020304" pitchFamily="18" charset="0"/>
                <a:ea typeface="Times New Roman" panose="02020603050405020304" pitchFamily="18" charset="0"/>
              </a:rPr>
              <a:t>діб</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травми</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цьому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одноетапно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видаляються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некротичні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тканини</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площі</a:t>
            </a:r>
            <a:r>
              <a:rPr lang="ru-RU" dirty="0">
                <a:solidFill>
                  <a:srgbClr val="000000"/>
                </a:solidFill>
                <a:latin typeface="Times New Roman" panose="02020603050405020304" pitchFamily="18" charset="0"/>
                <a:ea typeface="Times New Roman" panose="02020603050405020304" pitchFamily="18" charset="0"/>
              </a:rPr>
              <a:t> до 10-15 % </a:t>
            </a:r>
            <a:r>
              <a:rPr lang="ru-RU" dirty="0" err="1">
                <a:solidFill>
                  <a:srgbClr val="000000"/>
                </a:solidFill>
                <a:latin typeface="Times New Roman" panose="02020603050405020304" pitchFamily="18" charset="0"/>
                <a:ea typeface="Times New Roman" panose="02020603050405020304" pitchFamily="18" charset="0"/>
              </a:rPr>
              <a:t>поверхні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тіла</a:t>
            </a:r>
            <a:r>
              <a:rPr lang="ru-RU" dirty="0">
                <a:solidFill>
                  <a:srgbClr val="000000"/>
                </a:solidFill>
                <a:latin typeface="Times New Roman" panose="02020603050405020304" pitchFamily="18" charset="0"/>
                <a:ea typeface="Times New Roman" panose="02020603050405020304" pitchFamily="18" charset="0"/>
              </a:rPr>
              <a:t>. Рани,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утворились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закривають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аутодермотрансплататами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тимчасово</a:t>
            </a:r>
            <a:r>
              <a:rPr lang="ru-RU" dirty="0">
                <a:solidFill>
                  <a:srgbClr val="000000"/>
                </a:solidFill>
                <a:latin typeface="Times New Roman" panose="02020603050405020304" pitchFamily="18" charset="0"/>
                <a:ea typeface="Times New Roman" panose="02020603050405020304" pitchFamily="18" charset="0"/>
              </a:rPr>
              <a:t> – </a:t>
            </a:r>
            <a:r>
              <a:rPr lang="ru-RU" dirty="0" err="1">
                <a:solidFill>
                  <a:srgbClr val="000000"/>
                </a:solidFill>
                <a:latin typeface="Times New Roman" panose="02020603050405020304" pitchFamily="18" charset="0"/>
                <a:ea typeface="Times New Roman" panose="02020603050405020304" pitchFamily="18" charset="0"/>
              </a:rPr>
              <a:t>ліофілізованими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ксенодермотрансплантатами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Повторні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операції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проводяться</a:t>
            </a:r>
            <a:r>
              <a:rPr lang="ru-RU" dirty="0">
                <a:solidFill>
                  <a:srgbClr val="000000"/>
                </a:solidFill>
                <a:latin typeface="Times New Roman" panose="02020603050405020304" pitchFamily="18" charset="0"/>
                <a:ea typeface="Times New Roman" panose="02020603050405020304" pitchFamily="18" charset="0"/>
              </a:rPr>
              <a:t> через 2-3 </a:t>
            </a:r>
            <a:r>
              <a:rPr lang="ru-RU" dirty="0" err="1">
                <a:solidFill>
                  <a:srgbClr val="000000"/>
                </a:solidFill>
                <a:latin typeface="Times New Roman" panose="02020603050405020304" pitchFamily="18" charset="0"/>
                <a:ea typeface="Times New Roman" panose="02020603050405020304" pitchFamily="18" charset="0"/>
              </a:rPr>
              <a:t>доби</a:t>
            </a:r>
            <a:r>
              <a:rPr lang="ru-RU" dirty="0">
                <a:solidFill>
                  <a:srgbClr val="000000"/>
                </a:solidFill>
                <a:latin typeface="Times New Roman" panose="02020603050405020304" pitchFamily="18" charset="0"/>
                <a:ea typeface="Times New Roman" panose="02020603050405020304" pitchFamily="18" charset="0"/>
              </a:rPr>
              <a:t>.</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Важливе місце в лікуванні глибоких опікових ран займає боротьба з інфекцією. </a:t>
            </a:r>
            <a:r>
              <a:rPr lang="uk-UA" dirty="0" err="1">
                <a:solidFill>
                  <a:srgbClr val="000000"/>
                </a:solidFill>
                <a:latin typeface="Times New Roman" panose="02020603050405020304" pitchFamily="18" charset="0"/>
                <a:ea typeface="Times New Roman" panose="02020603050405020304" pitchFamily="18" charset="0"/>
              </a:rPr>
              <a:t>Антибіотикотерапія</a:t>
            </a:r>
            <a:r>
              <a:rPr lang="uk-UA" dirty="0">
                <a:solidFill>
                  <a:srgbClr val="000000"/>
                </a:solidFill>
                <a:latin typeface="Times New Roman" panose="02020603050405020304" pitchFamily="18" charset="0"/>
                <a:ea typeface="Times New Roman" panose="02020603050405020304" pitchFamily="18" charset="0"/>
              </a:rPr>
              <a:t> поєднується з місцевим застосуванням на ранах протимікробних речовин. Доцільно застосовувати комбінації кількох протимікробних речовин (стрептоцид і </a:t>
            </a:r>
            <a:r>
              <a:rPr lang="uk-UA" dirty="0" err="1">
                <a:solidFill>
                  <a:srgbClr val="000000"/>
                </a:solidFill>
                <a:latin typeface="Times New Roman" panose="02020603050405020304" pitchFamily="18" charset="0"/>
                <a:ea typeface="Times New Roman" panose="02020603050405020304" pitchFamily="18" charset="0"/>
              </a:rPr>
              <a:t>нітазол</a:t>
            </a:r>
            <a:r>
              <a:rPr lang="uk-UA" dirty="0">
                <a:solidFill>
                  <a:srgbClr val="000000"/>
                </a:solidFill>
                <a:latin typeface="Times New Roman" panose="02020603050405020304" pitchFamily="18" charset="0"/>
                <a:ea typeface="Times New Roman" panose="02020603050405020304" pitchFamily="18" charset="0"/>
              </a:rPr>
              <a:t>) або антисептиків (</a:t>
            </a:r>
            <a:r>
              <a:rPr lang="uk-UA" dirty="0" err="1">
                <a:solidFill>
                  <a:srgbClr val="000000"/>
                </a:solidFill>
                <a:latin typeface="Times New Roman" panose="02020603050405020304" pitchFamily="18" charset="0"/>
                <a:ea typeface="Times New Roman" panose="02020603050405020304" pitchFamily="18" charset="0"/>
              </a:rPr>
              <a:t>діоксидин</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мірамістин</a:t>
            </a:r>
            <a:r>
              <a:rPr lang="uk-UA" dirty="0">
                <a:solidFill>
                  <a:srgbClr val="000000"/>
                </a:solidFill>
                <a:latin typeface="Times New Roman" panose="02020603050405020304" pitchFamily="18" charset="0"/>
                <a:ea typeface="Times New Roman" panose="02020603050405020304" pitchFamily="18" charset="0"/>
              </a:rPr>
              <a:t>).</a:t>
            </a:r>
            <a:br>
              <a:rPr lang="uk-UA"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xmlns="" val="23019863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0474" y="244109"/>
            <a:ext cx="8903368" cy="6463308"/>
          </a:xfrm>
          <a:prstGeom prst="rect">
            <a:avLst/>
          </a:prstGeom>
          <a:solidFill>
            <a:srgbClr val="66FFFF"/>
          </a:solidFill>
        </p:spPr>
        <p:txBody>
          <a:bodyPr wrap="square">
            <a:spAutoFit/>
          </a:bodyPr>
          <a:lstStyle/>
          <a:p>
            <a:pPr>
              <a:spcAft>
                <a:spcPts val="0"/>
              </a:spcAft>
            </a:pPr>
            <a:r>
              <a:rPr lang="uk-UA" dirty="0">
                <a:solidFill>
                  <a:srgbClr val="000000"/>
                </a:solidFill>
                <a:latin typeface="Times New Roman" panose="02020603050405020304" pitchFamily="18" charset="0"/>
                <a:ea typeface="Times New Roman" panose="02020603050405020304" pitchFamily="18" charset="0"/>
              </a:rPr>
              <a:t>Після туалету опікових ран при ураженнях ІІІ та І</a:t>
            </a:r>
            <a:r>
              <a:rPr lang="ru-RU" dirty="0">
                <a:solidFill>
                  <a:srgbClr val="000000"/>
                </a:solidFill>
                <a:latin typeface="Times New Roman" panose="02020603050405020304" pitchFamily="18" charset="0"/>
                <a:ea typeface="Times New Roman" panose="02020603050405020304" pitchFamily="18" charset="0"/>
              </a:rPr>
              <a:t>V</a:t>
            </a:r>
            <a:r>
              <a:rPr lang="uk-UA" dirty="0">
                <a:solidFill>
                  <a:srgbClr val="000000"/>
                </a:solidFill>
                <a:latin typeface="Times New Roman" panose="02020603050405020304" pitchFamily="18" charset="0"/>
                <a:ea typeface="Times New Roman" panose="02020603050405020304" pitchFamily="18" charset="0"/>
              </a:rPr>
              <a:t> ступеня в боротьбі з інфекцією слід застосовувати всі наявні фізичні методи (підсушування ран; щоденна зміна пов’язок; кероване </a:t>
            </a:r>
            <a:r>
              <a:rPr lang="uk-UA" dirty="0" err="1">
                <a:solidFill>
                  <a:srgbClr val="000000"/>
                </a:solidFill>
                <a:latin typeface="Times New Roman" panose="02020603050405020304" pitchFamily="18" charset="0"/>
                <a:ea typeface="Times New Roman" panose="02020603050405020304" pitchFamily="18" charset="0"/>
              </a:rPr>
              <a:t>абактеріальне</a:t>
            </a:r>
            <a:r>
              <a:rPr lang="uk-UA" dirty="0">
                <a:solidFill>
                  <a:srgbClr val="000000"/>
                </a:solidFill>
                <a:latin typeface="Times New Roman" panose="02020603050405020304" pitchFamily="18" charset="0"/>
                <a:ea typeface="Times New Roman" panose="02020603050405020304" pitchFamily="18" charset="0"/>
              </a:rPr>
              <a:t> середовище; оксигенотерапія ран; різні види зрошення ран, прийом ванн, перев’язки у ваннах з детергентами).</a:t>
            </a:r>
            <a:br>
              <a:rPr lang="uk-UA" dirty="0">
                <a:solidFill>
                  <a:srgbClr val="000000"/>
                </a:solidFill>
                <a:latin typeface="Times New Roman" panose="02020603050405020304" pitchFamily="18" charset="0"/>
                <a:ea typeface="Times New Roman" panose="02020603050405020304" pitchFamily="18" charset="0"/>
              </a:rPr>
            </a:br>
            <a:r>
              <a:rPr lang="ru-RU" dirty="0" err="1">
                <a:solidFill>
                  <a:srgbClr val="000000"/>
                </a:solidFill>
                <a:latin typeface="Times New Roman" panose="02020603050405020304" pitchFamily="18" charset="0"/>
                <a:ea typeface="Times New Roman" panose="02020603050405020304" pitchFamily="18" charset="0"/>
              </a:rPr>
              <a:t>Ведення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опікових</a:t>
            </a:r>
            <a:r>
              <a:rPr lang="ru-RU" dirty="0">
                <a:solidFill>
                  <a:srgbClr val="000000"/>
                </a:solidFill>
                <a:latin typeface="Times New Roman" panose="02020603050405020304" pitchFamily="18" charset="0"/>
                <a:ea typeface="Times New Roman" panose="02020603050405020304" pitchFamily="18" charset="0"/>
              </a:rPr>
              <a:t> ран </a:t>
            </a:r>
            <a:r>
              <a:rPr lang="ru-RU" dirty="0" err="1">
                <a:solidFill>
                  <a:srgbClr val="000000"/>
                </a:solidFill>
                <a:latin typeface="Times New Roman" panose="02020603050405020304" pitchFamily="18" charset="0"/>
                <a:ea typeface="Times New Roman" panose="02020603050405020304" pitchFamily="18" charset="0"/>
              </a:rPr>
              <a:t>під</a:t>
            </a:r>
            <a:r>
              <a:rPr lang="ru-RU" dirty="0">
                <a:solidFill>
                  <a:srgbClr val="000000"/>
                </a:solidFill>
                <a:latin typeface="Times New Roman" panose="02020603050405020304" pitchFamily="18" charset="0"/>
                <a:ea typeface="Times New Roman" panose="02020603050405020304" pitchFamily="18" charset="0"/>
              </a:rPr>
              <a:t> час перших </a:t>
            </a:r>
            <a:r>
              <a:rPr lang="ru-RU" dirty="0" err="1">
                <a:solidFill>
                  <a:srgbClr val="000000"/>
                </a:solidFill>
                <a:latin typeface="Times New Roman" panose="02020603050405020304" pitchFamily="18" charset="0"/>
                <a:ea typeface="Times New Roman" panose="02020603050405020304" pitchFamily="18" charset="0"/>
              </a:rPr>
              <a:t>двох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стадій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перебігу</a:t>
            </a:r>
            <a:r>
              <a:rPr lang="ru-RU" dirty="0">
                <a:solidFill>
                  <a:srgbClr val="000000"/>
                </a:solidFill>
                <a:latin typeface="Times New Roman" panose="02020603050405020304" pitchFamily="18" charset="0"/>
                <a:ea typeface="Times New Roman" panose="02020603050405020304" pitchFamily="18" charset="0"/>
              </a:rPr>
              <a:t> раневого </a:t>
            </a:r>
            <a:r>
              <a:rPr lang="ru-RU" dirty="0" err="1">
                <a:solidFill>
                  <a:srgbClr val="000000"/>
                </a:solidFill>
                <a:latin typeface="Times New Roman" panose="02020603050405020304" pitchFamily="18" charset="0"/>
                <a:ea typeface="Times New Roman" panose="02020603050405020304" pitchFamily="18" charset="0"/>
              </a:rPr>
              <a:t>процесу</a:t>
            </a:r>
            <a:r>
              <a:rPr lang="ru-RU" dirty="0">
                <a:solidFill>
                  <a:srgbClr val="000000"/>
                </a:solidFill>
                <a:latin typeface="Times New Roman" panose="02020603050405020304" pitchFamily="18" charset="0"/>
                <a:ea typeface="Times New Roman" panose="02020603050405020304" pitchFamily="18" charset="0"/>
              </a:rPr>
              <a:t> повинно бути </a:t>
            </a:r>
            <a:r>
              <a:rPr lang="ru-RU" dirty="0" err="1">
                <a:solidFill>
                  <a:srgbClr val="000000"/>
                </a:solidFill>
                <a:latin typeface="Times New Roman" panose="02020603050405020304" pitchFamily="18" charset="0"/>
                <a:ea typeface="Times New Roman" panose="02020603050405020304" pitchFamily="18" charset="0"/>
              </a:rPr>
              <a:t>якомога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активнішим</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хворих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яким</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проводяться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ранні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хірургічні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втручання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повинні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обов’язково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проводитись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зберігаючі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безкровні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відносно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безкровні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некротомії</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некректомії</a:t>
            </a:r>
            <a:r>
              <a:rPr lang="ru-RU"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r>
              <a:rPr lang="ru-RU" dirty="0">
                <a:solidFill>
                  <a:srgbClr val="000000"/>
                </a:solidFill>
                <a:latin typeface="Times New Roman" panose="02020603050405020304" pitchFamily="18" charset="0"/>
                <a:ea typeface="Times New Roman" panose="02020603050405020304" pitchFamily="18" charset="0"/>
              </a:rPr>
              <a:t>При </a:t>
            </a:r>
            <a:r>
              <a:rPr lang="ru-RU" dirty="0" err="1">
                <a:solidFill>
                  <a:srgbClr val="000000"/>
                </a:solidFill>
                <a:latin typeface="Times New Roman" panose="02020603050405020304" pitchFamily="18" charset="0"/>
                <a:ea typeface="Times New Roman" panose="02020603050405020304" pitchFamily="18" charset="0"/>
              </a:rPr>
              <a:t>наявності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протипоказань</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раннього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хірургічного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втручання</a:t>
            </a:r>
            <a:r>
              <a:rPr lang="ru-RU" dirty="0">
                <a:solidFill>
                  <a:srgbClr val="000000"/>
                </a:solidFill>
                <a:latin typeface="Times New Roman" panose="02020603050405020304" pitchFamily="18" charset="0"/>
                <a:ea typeface="Times New Roman" panose="02020603050405020304" pitchFamily="18" charset="0"/>
              </a:rPr>
              <a:t> з метою </a:t>
            </a:r>
            <a:r>
              <a:rPr lang="ru-RU" dirty="0" err="1">
                <a:solidFill>
                  <a:srgbClr val="000000"/>
                </a:solidFill>
                <a:latin typeface="Times New Roman" panose="02020603050405020304" pitchFamily="18" charset="0"/>
                <a:ea typeface="Times New Roman" panose="02020603050405020304" pitchFamily="18" charset="0"/>
              </a:rPr>
              <a:t>прискорення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підготовки</a:t>
            </a:r>
            <a:r>
              <a:rPr lang="ru-RU" dirty="0">
                <a:solidFill>
                  <a:srgbClr val="000000"/>
                </a:solidFill>
                <a:latin typeface="Times New Roman" panose="02020603050405020304" pitchFamily="18" charset="0"/>
                <a:ea typeface="Times New Roman" panose="02020603050405020304" pitchFamily="18" charset="0"/>
              </a:rPr>
              <a:t> ран до </a:t>
            </a:r>
            <a:r>
              <a:rPr lang="ru-RU" dirty="0" err="1">
                <a:solidFill>
                  <a:srgbClr val="000000"/>
                </a:solidFill>
                <a:latin typeface="Times New Roman" panose="02020603050405020304" pitchFamily="18" charset="0"/>
                <a:ea typeface="Times New Roman" panose="02020603050405020304" pitchFamily="18" charset="0"/>
              </a:rPr>
              <a:t>шкірної</a:t>
            </a:r>
            <a:r>
              <a:rPr lang="ru-RU" dirty="0">
                <a:solidFill>
                  <a:srgbClr val="000000"/>
                </a:solidFill>
                <a:latin typeface="Times New Roman" panose="02020603050405020304" pitchFamily="18" charset="0"/>
                <a:ea typeface="Times New Roman" panose="02020603050405020304" pitchFamily="18" charset="0"/>
              </a:rPr>
              <a:t> пластики з 7-9 </a:t>
            </a:r>
            <a:r>
              <a:rPr lang="ru-RU" dirty="0" err="1">
                <a:solidFill>
                  <a:srgbClr val="000000"/>
                </a:solidFill>
                <a:latin typeface="Times New Roman" panose="02020603050405020304" pitchFamily="18" charset="0"/>
                <a:ea typeface="Times New Roman" panose="02020603050405020304" pitchFamily="18" charset="0"/>
              </a:rPr>
              <a:t>доби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необхідно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проводити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некролітичну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терапію</a:t>
            </a:r>
            <a:r>
              <a:rPr lang="ru-RU" dirty="0">
                <a:solidFill>
                  <a:srgbClr val="000000"/>
                </a:solidFill>
                <a:latin typeface="Times New Roman" panose="02020603050405020304" pitchFamily="18" charset="0"/>
                <a:ea typeface="Times New Roman" panose="02020603050405020304" pitchFamily="18" charset="0"/>
              </a:rPr>
              <a:t> за </a:t>
            </a:r>
            <a:r>
              <a:rPr lang="ru-RU" dirty="0" err="1">
                <a:solidFill>
                  <a:srgbClr val="000000"/>
                </a:solidFill>
                <a:latin typeface="Times New Roman" panose="02020603050405020304" pitchFamily="18" charset="0"/>
                <a:ea typeface="Times New Roman" panose="02020603050405020304" pitchFamily="18" charset="0"/>
              </a:rPr>
              <a:t>допомогою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некрохімічних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засобів</a:t>
            </a:r>
            <a:r>
              <a:rPr lang="ru-RU" dirty="0">
                <a:solidFill>
                  <a:srgbClr val="000000"/>
                </a:solidFill>
                <a:latin typeface="Times New Roman" panose="02020603050405020304" pitchFamily="18" charset="0"/>
                <a:ea typeface="Times New Roman" panose="02020603050405020304" pitchFamily="18" charset="0"/>
              </a:rPr>
              <a:t> (30-40 % </a:t>
            </a:r>
            <a:r>
              <a:rPr lang="ru-RU" dirty="0" err="1">
                <a:solidFill>
                  <a:srgbClr val="000000"/>
                </a:solidFill>
                <a:latin typeface="Times New Roman" panose="02020603050405020304" pitchFamily="18" charset="0"/>
                <a:ea typeface="Times New Roman" panose="02020603050405020304" pitchFamily="18" charset="0"/>
              </a:rPr>
              <a:t>саліцилова</a:t>
            </a:r>
            <a:r>
              <a:rPr lang="ru-RU" dirty="0">
                <a:solidFill>
                  <a:srgbClr val="000000"/>
                </a:solidFill>
                <a:latin typeface="Times New Roman" panose="02020603050405020304" pitchFamily="18" charset="0"/>
                <a:ea typeface="Times New Roman" panose="02020603050405020304" pitchFamily="18" charset="0"/>
              </a:rPr>
              <a:t> кислота, </a:t>
            </a:r>
            <a:r>
              <a:rPr lang="ru-RU" dirty="0" err="1">
                <a:solidFill>
                  <a:srgbClr val="000000"/>
                </a:solidFill>
                <a:latin typeface="Times New Roman" panose="02020603050405020304" pitchFamily="18" charset="0"/>
                <a:ea typeface="Times New Roman" panose="02020603050405020304" pitchFamily="18" charset="0"/>
              </a:rPr>
              <a:t>бензойна</a:t>
            </a:r>
            <a:r>
              <a:rPr lang="ru-RU" dirty="0">
                <a:solidFill>
                  <a:srgbClr val="000000"/>
                </a:solidFill>
                <a:latin typeface="Times New Roman" panose="02020603050405020304" pitchFamily="18" charset="0"/>
                <a:ea typeface="Times New Roman" panose="02020603050405020304" pitchFamily="18" charset="0"/>
              </a:rPr>
              <a:t> кислота)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ферментів</a:t>
            </a:r>
            <a:r>
              <a:rPr lang="ru-RU" dirty="0">
                <a:solidFill>
                  <a:srgbClr val="000000"/>
                </a:solidFill>
                <a:latin typeface="Times New Roman" panose="02020603050405020304" pitchFamily="18" charset="0"/>
                <a:ea typeface="Times New Roman" panose="02020603050405020304" pitchFamily="18" charset="0"/>
              </a:rPr>
              <a:t>-протеаз </a:t>
            </a:r>
            <a:r>
              <a:rPr lang="ru-RU" dirty="0" err="1">
                <a:solidFill>
                  <a:srgbClr val="000000"/>
                </a:solidFill>
                <a:latin typeface="Times New Roman" panose="02020603050405020304" pitchFamily="18" charset="0"/>
                <a:ea typeface="Times New Roman" panose="02020603050405020304" pitchFamily="18" charset="0"/>
              </a:rPr>
              <a:t>тваринного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рослинного</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бактеріального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походження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алприн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папаїн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Відторгнення</a:t>
            </a:r>
            <a:r>
              <a:rPr lang="ru-RU" dirty="0">
                <a:solidFill>
                  <a:srgbClr val="000000"/>
                </a:solidFill>
                <a:latin typeface="Times New Roman" panose="02020603050405020304" pitchFamily="18" charset="0"/>
                <a:ea typeface="Times New Roman" panose="02020603050405020304" pitchFamily="18" charset="0"/>
              </a:rPr>
              <a:t> струпу при </a:t>
            </a:r>
            <a:r>
              <a:rPr lang="ru-RU" dirty="0" err="1">
                <a:solidFill>
                  <a:srgbClr val="000000"/>
                </a:solidFill>
                <a:latin typeface="Times New Roman" panose="02020603050405020304" pitchFamily="18" charset="0"/>
                <a:ea typeface="Times New Roman" panose="02020603050405020304" pitchFamily="18" charset="0"/>
              </a:rPr>
              <a:t>цьому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відбувається</a:t>
            </a:r>
            <a:r>
              <a:rPr lang="ru-RU" dirty="0">
                <a:solidFill>
                  <a:srgbClr val="000000"/>
                </a:solidFill>
                <a:latin typeface="Times New Roman" panose="02020603050405020304" pitchFamily="18" charset="0"/>
                <a:ea typeface="Times New Roman" panose="02020603050405020304" pitchFamily="18" charset="0"/>
              </a:rPr>
              <a:t> через 2-3 </a:t>
            </a:r>
            <a:r>
              <a:rPr lang="ru-RU" dirty="0" err="1">
                <a:solidFill>
                  <a:srgbClr val="000000"/>
                </a:solidFill>
                <a:latin typeface="Times New Roman" panose="02020603050405020304" pitchFamily="18" charset="0"/>
                <a:ea typeface="Times New Roman" panose="02020603050405020304" pitchFamily="18" charset="0"/>
              </a:rPr>
              <a:t>доби</a:t>
            </a:r>
            <a:r>
              <a:rPr lang="ru-RU" dirty="0">
                <a:solidFill>
                  <a:srgbClr val="000000"/>
                </a:solidFill>
                <a:latin typeface="Times New Roman" panose="02020603050405020304" pitchFamily="18" charset="0"/>
                <a:ea typeface="Times New Roman" panose="02020603050405020304" pitchFamily="18" charset="0"/>
              </a:rPr>
              <a:t> і в </a:t>
            </a:r>
            <a:r>
              <a:rPr lang="ru-RU" dirty="0" err="1">
                <a:solidFill>
                  <a:srgbClr val="000000"/>
                </a:solidFill>
                <a:latin typeface="Times New Roman" panose="02020603050405020304" pitchFamily="18" charset="0"/>
                <a:ea typeface="Times New Roman" panose="02020603050405020304" pitchFamily="18" charset="0"/>
              </a:rPr>
              <a:t>подальші</a:t>
            </a:r>
            <a:r>
              <a:rPr lang="ru-RU" dirty="0">
                <a:solidFill>
                  <a:srgbClr val="000000"/>
                </a:solidFill>
                <a:latin typeface="Times New Roman" panose="02020603050405020304" pitchFamily="18" charset="0"/>
                <a:ea typeface="Times New Roman" panose="02020603050405020304" pitchFamily="18" charset="0"/>
              </a:rPr>
              <a:t> 5-6 </a:t>
            </a:r>
            <a:r>
              <a:rPr lang="ru-RU" dirty="0" err="1">
                <a:solidFill>
                  <a:srgbClr val="000000"/>
                </a:solidFill>
                <a:latin typeface="Times New Roman" panose="02020603050405020304" pitchFamily="18" charset="0"/>
                <a:ea typeface="Times New Roman" panose="02020603050405020304" pitchFamily="18" charset="0"/>
              </a:rPr>
              <a:t>діб</a:t>
            </a:r>
            <a:r>
              <a:rPr lang="ru-RU" dirty="0">
                <a:solidFill>
                  <a:srgbClr val="000000"/>
                </a:solidFill>
                <a:latin typeface="Times New Roman" panose="02020603050405020304" pitchFamily="18" charset="0"/>
                <a:ea typeface="Times New Roman" panose="02020603050405020304" pitchFamily="18" charset="0"/>
              </a:rPr>
              <a:t> рана </a:t>
            </a:r>
            <a:r>
              <a:rPr lang="ru-RU" dirty="0" err="1">
                <a:solidFill>
                  <a:srgbClr val="000000"/>
                </a:solidFill>
                <a:latin typeface="Times New Roman" panose="02020603050405020304" pitchFamily="18" charset="0"/>
                <a:ea typeface="Times New Roman" panose="02020603050405020304" pitchFamily="18" charset="0"/>
              </a:rPr>
              <a:t>стає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придатною</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аутодермопластики</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err="1">
                <a:solidFill>
                  <a:srgbClr val="000000"/>
                </a:solidFill>
                <a:latin typeface="Times New Roman" panose="02020603050405020304" pitchFamily="18" charset="0"/>
                <a:ea typeface="Times New Roman" panose="02020603050405020304" pitchFamily="18" charset="0"/>
              </a:rPr>
              <a:t>Важливе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значення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тимчасове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закриття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опікових</a:t>
            </a:r>
            <a:r>
              <a:rPr lang="ru-RU" dirty="0">
                <a:solidFill>
                  <a:srgbClr val="000000"/>
                </a:solidFill>
                <a:latin typeface="Times New Roman" panose="02020603050405020304" pitchFamily="18" charset="0"/>
                <a:ea typeface="Times New Roman" panose="02020603050405020304" pitchFamily="18" charset="0"/>
              </a:rPr>
              <a:t> ран (</a:t>
            </a:r>
            <a:r>
              <a:rPr lang="ru-RU" dirty="0" err="1">
                <a:solidFill>
                  <a:srgbClr val="000000"/>
                </a:solidFill>
                <a:latin typeface="Times New Roman" panose="02020603050405020304" pitchFamily="18" charset="0"/>
                <a:ea typeface="Times New Roman" panose="02020603050405020304" pitchFamily="18" charset="0"/>
              </a:rPr>
              <a:t>гранулюючих</a:t>
            </a:r>
            <a:r>
              <a:rPr lang="ru-RU" dirty="0">
                <a:solidFill>
                  <a:srgbClr val="000000"/>
                </a:solidFill>
                <a:latin typeface="Times New Roman" panose="02020603050405020304" pitchFamily="18" charset="0"/>
                <a:ea typeface="Times New Roman" panose="02020603050405020304" pitchFamily="18" charset="0"/>
              </a:rPr>
              <a:t> ран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некректоміЇ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залишкових</a:t>
            </a:r>
            <a:r>
              <a:rPr lang="ru-RU" dirty="0">
                <a:solidFill>
                  <a:srgbClr val="000000"/>
                </a:solidFill>
                <a:latin typeface="Times New Roman" panose="02020603050405020304" pitchFamily="18" charset="0"/>
                <a:ea typeface="Times New Roman" panose="02020603050405020304" pitchFamily="18" charset="0"/>
              </a:rPr>
              <a:t> ран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аутодермопластики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донорських</a:t>
            </a:r>
            <a:r>
              <a:rPr lang="ru-RU" dirty="0">
                <a:solidFill>
                  <a:srgbClr val="000000"/>
                </a:solidFill>
                <a:latin typeface="Times New Roman" panose="02020603050405020304" pitchFamily="18" charset="0"/>
                <a:ea typeface="Times New Roman" panose="02020603050405020304" pitchFamily="18" charset="0"/>
              </a:rPr>
              <a:t> ран) </a:t>
            </a:r>
            <a:r>
              <a:rPr lang="ru-RU" dirty="0" err="1">
                <a:solidFill>
                  <a:srgbClr val="000000"/>
                </a:solidFill>
                <a:latin typeface="Times New Roman" panose="02020603050405020304" pitchFamily="18" charset="0"/>
                <a:ea typeface="Times New Roman" panose="02020603050405020304" pitchFamily="18" charset="0"/>
              </a:rPr>
              <a:t>ліофілізованими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ксенодермотрансплатами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приживають</a:t>
            </a:r>
            <a:r>
              <a:rPr lang="ru-RU" dirty="0">
                <a:solidFill>
                  <a:srgbClr val="000000"/>
                </a:solidFill>
                <a:latin typeface="Times New Roman" panose="02020603050405020304" pitchFamily="18" charset="0"/>
                <a:ea typeface="Times New Roman" panose="02020603050405020304" pitchFamily="18" charset="0"/>
              </a:rPr>
              <a:t> на 2-3 </a:t>
            </a:r>
            <a:r>
              <a:rPr lang="ru-RU" dirty="0" err="1">
                <a:solidFill>
                  <a:srgbClr val="000000"/>
                </a:solidFill>
                <a:latin typeface="Times New Roman" panose="02020603050405020304" pitchFamily="18" charset="0"/>
                <a:ea typeface="Times New Roman" panose="02020603050405020304" pitchFamily="18" charset="0"/>
              </a:rPr>
              <a:t>тижні</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Таким чином рани </a:t>
            </a:r>
            <a:r>
              <a:rPr lang="ru-RU" dirty="0" err="1">
                <a:solidFill>
                  <a:srgbClr val="000000"/>
                </a:solidFill>
                <a:latin typeface="Times New Roman" panose="02020603050405020304" pitchFamily="18" charset="0"/>
                <a:ea typeface="Times New Roman" panose="02020603050405020304" pitchFamily="18" charset="0"/>
              </a:rPr>
              <a:t>стають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захищеними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інфікування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хворий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втрачає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менше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білків</a:t>
            </a:r>
            <a:r>
              <a:rPr lang="ru-RU" dirty="0">
                <a:solidFill>
                  <a:srgbClr val="000000"/>
                </a:solidFill>
                <a:latin typeface="Times New Roman" panose="02020603050405020304" pitchFamily="18" charset="0"/>
                <a:ea typeface="Times New Roman" panose="02020603050405020304" pitchFamily="18" charset="0"/>
              </a:rPr>
              <a:t> та солей з </a:t>
            </a:r>
            <a:r>
              <a:rPr lang="ru-RU" dirty="0" err="1">
                <a:solidFill>
                  <a:srgbClr val="000000"/>
                </a:solidFill>
                <a:latin typeface="Times New Roman" panose="02020603050405020304" pitchFamily="18" charset="0"/>
                <a:ea typeface="Times New Roman" panose="02020603050405020304" pitchFamily="18" charset="0"/>
              </a:rPr>
              <a:t>рановими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виділеннями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зменшується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інтоксикація</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Здійснення даної тактики місцевого лікування ран у поєднанні з комплексною загальною </a:t>
            </a:r>
            <a:r>
              <a:rPr lang="uk-UA" dirty="0" err="1">
                <a:solidFill>
                  <a:srgbClr val="000000"/>
                </a:solidFill>
                <a:latin typeface="Times New Roman" panose="02020603050405020304" pitchFamily="18" charset="0"/>
                <a:ea typeface="Times New Roman" panose="02020603050405020304" pitchFamily="18" charset="0"/>
              </a:rPr>
              <a:t>терапаєю</a:t>
            </a:r>
            <a:r>
              <a:rPr lang="uk-UA" dirty="0">
                <a:solidFill>
                  <a:srgbClr val="000000"/>
                </a:solidFill>
                <a:latin typeface="Times New Roman" panose="02020603050405020304" pitchFamily="18" charset="0"/>
                <a:ea typeface="Times New Roman" panose="02020603050405020304" pitchFamily="18" charset="0"/>
              </a:rPr>
              <a:t> опікової хвороби дає можливість підготувати хворого і його опікові рани до </a:t>
            </a:r>
            <a:r>
              <a:rPr lang="uk-UA" dirty="0" err="1">
                <a:solidFill>
                  <a:srgbClr val="000000"/>
                </a:solidFill>
                <a:latin typeface="Times New Roman" panose="02020603050405020304" pitchFamily="18" charset="0"/>
                <a:ea typeface="Times New Roman" panose="02020603050405020304" pitchFamily="18" charset="0"/>
              </a:rPr>
              <a:t>аутодермопластики</a:t>
            </a:r>
            <a:r>
              <a:rPr lang="uk-UA" dirty="0">
                <a:solidFill>
                  <a:srgbClr val="000000"/>
                </a:solidFill>
                <a:latin typeface="Times New Roman" panose="02020603050405020304" pitchFamily="18" charset="0"/>
                <a:ea typeface="Times New Roman" panose="02020603050405020304" pitchFamily="18" charset="0"/>
              </a:rPr>
              <a:t> на 18-22 добу після травми, забезпечити приживлення не менше як 95 % пересаджених шкірних </a:t>
            </a:r>
            <a:r>
              <a:rPr lang="uk-UA" dirty="0" err="1">
                <a:solidFill>
                  <a:srgbClr val="000000"/>
                </a:solidFill>
                <a:latin typeface="Times New Roman" panose="02020603050405020304" pitchFamily="18" charset="0"/>
                <a:ea typeface="Times New Roman" panose="02020603050405020304" pitchFamily="18" charset="0"/>
              </a:rPr>
              <a:t>клаптів</a:t>
            </a:r>
            <a:r>
              <a:rPr lang="uk-UA" dirty="0">
                <a:solidFill>
                  <a:srgbClr val="000000"/>
                </a:solidFill>
                <a:latin typeface="Times New Roman" panose="02020603050405020304" pitchFamily="18" charset="0"/>
                <a:ea typeface="Times New Roman" panose="02020603050405020304" pitchFamily="18" charset="0"/>
              </a:rPr>
              <a:t>.</a:t>
            </a:r>
            <a:endParaRPr lang="uk-UA" dirty="0"/>
          </a:p>
        </p:txBody>
      </p:sp>
    </p:spTree>
    <p:extLst>
      <p:ext uri="{BB962C8B-B14F-4D97-AF65-F5344CB8AC3E}">
        <p14:creationId xmlns:p14="http://schemas.microsoft.com/office/powerpoint/2010/main" xmlns="" val="30830145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0474" y="526988"/>
            <a:ext cx="8891337" cy="6186309"/>
          </a:xfrm>
          <a:prstGeom prst="rect">
            <a:avLst/>
          </a:prstGeom>
          <a:solidFill>
            <a:srgbClr val="66FFFF"/>
          </a:solidFill>
        </p:spPr>
        <p:txBody>
          <a:bodyPr wrap="square">
            <a:spAutoFit/>
          </a:bodyPr>
          <a:lstStyle/>
          <a:p>
            <a:r>
              <a:rPr lang="uk-UA" dirty="0">
                <a:solidFill>
                  <a:srgbClr val="000000"/>
                </a:solidFill>
                <a:latin typeface="Times New Roman" panose="02020603050405020304" pitchFamily="18" charset="0"/>
                <a:ea typeface="Times New Roman" panose="02020603050405020304" pitchFamily="18" charset="0"/>
              </a:rPr>
              <a:t> Важливу роль у профілактиці й боротьбі з шоком відіграє правильне проведення </a:t>
            </a:r>
            <a:r>
              <a:rPr lang="uk-UA" dirty="0" err="1">
                <a:solidFill>
                  <a:srgbClr val="000000"/>
                </a:solidFill>
                <a:latin typeface="Times New Roman" panose="02020603050405020304" pitchFamily="18" charset="0"/>
                <a:ea typeface="Times New Roman" panose="02020603050405020304" pitchFamily="18" charset="0"/>
              </a:rPr>
              <a:t>інфузійної</a:t>
            </a:r>
            <a:r>
              <a:rPr lang="uk-UA" dirty="0">
                <a:solidFill>
                  <a:srgbClr val="000000"/>
                </a:solidFill>
                <a:latin typeface="Times New Roman" panose="02020603050405020304" pitchFamily="18" charset="0"/>
                <a:ea typeface="Times New Roman" panose="02020603050405020304" pitchFamily="18" charset="0"/>
              </a:rPr>
              <a:t> терапії, яка направлена на відновлення об’єму циркулюючої крові й підтримання серцево-судинної діяльності. Внутрішньовенно вводять </a:t>
            </a:r>
            <a:r>
              <a:rPr lang="uk-UA" dirty="0" err="1">
                <a:solidFill>
                  <a:srgbClr val="000000"/>
                </a:solidFill>
                <a:latin typeface="Times New Roman" panose="02020603050405020304" pitchFamily="18" charset="0"/>
                <a:ea typeface="Times New Roman" panose="02020603050405020304" pitchFamily="18" charset="0"/>
              </a:rPr>
              <a:t>поліглюкін</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реополіглюкін</a:t>
            </a:r>
            <a:r>
              <a:rPr lang="uk-UA" dirty="0">
                <a:solidFill>
                  <a:srgbClr val="000000"/>
                </a:solidFill>
                <a:latin typeface="Times New Roman" panose="02020603050405020304" pitchFamily="18" charset="0"/>
                <a:ea typeface="Times New Roman" panose="02020603050405020304" pitchFamily="18" charset="0"/>
              </a:rPr>
              <a:t>, 5 % розчин глюкози, плазму тощо.</a:t>
            </a:r>
            <a:r>
              <a:rPr lang="ru-RU" dirty="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Потерпілим дають тепле пиття, водно-сольовий розчин. Усім обпеченим вводять 0,5 мл правцевого анатоксину й антибіотики. На етапі надання першої лікарської допомоги туалет опікової </a:t>
            </a:r>
            <a:r>
              <a:rPr lang="ru-RU" dirty="0" err="1">
                <a:solidFill>
                  <a:srgbClr val="000000"/>
                </a:solidFill>
                <a:latin typeface="Times New Roman" panose="02020603050405020304" pitchFamily="18" charset="0"/>
                <a:ea typeface="Times New Roman" panose="02020603050405020304" pitchFamily="18" charset="0"/>
              </a:rPr>
              <a:t>поверхні</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проводять</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необхідності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накладають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пов’язки</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опікову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поверхню</a:t>
            </a:r>
            <a:r>
              <a:rPr lang="ru-RU" dirty="0">
                <a:solidFill>
                  <a:srgbClr val="000000"/>
                </a:solidFill>
                <a:latin typeface="Times New Roman" panose="02020603050405020304" pitchFamily="18" charset="0"/>
                <a:ea typeface="Times New Roman" panose="02020603050405020304" pitchFamily="18" charset="0"/>
              </a:rPr>
              <a:t> без </a:t>
            </a:r>
            <a:r>
              <a:rPr lang="ru-RU" dirty="0" err="1">
                <a:solidFill>
                  <a:srgbClr val="000000"/>
                </a:solidFill>
                <a:latin typeface="Times New Roman" panose="02020603050405020304" pitchFamily="18" charset="0"/>
                <a:ea typeface="Times New Roman" panose="02020603050405020304" pitchFamily="18" charset="0"/>
              </a:rPr>
              <a:t>додаткового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її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травмування</a:t>
            </a:r>
            <a:r>
              <a:rPr lang="ru-RU" dirty="0">
                <a:solidFill>
                  <a:srgbClr val="000000"/>
                </a:solidFill>
                <a:latin typeface="Times New Roman" panose="02020603050405020304" pitchFamily="18" charset="0"/>
                <a:ea typeface="Times New Roman" panose="02020603050405020304" pitchFamily="18" charset="0"/>
              </a:rPr>
              <a:t>. Бажане </a:t>
            </a:r>
            <a:r>
              <a:rPr lang="ru-RU" dirty="0" err="1">
                <a:solidFill>
                  <a:srgbClr val="000000"/>
                </a:solidFill>
                <a:latin typeface="Times New Roman" panose="02020603050405020304" pitchFamily="18" charset="0"/>
                <a:ea typeface="Times New Roman" panose="02020603050405020304" pitchFamily="18" charset="0"/>
              </a:rPr>
              <a:t>накладання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контурних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мазевих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пов’язок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містять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антибактеріальні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препарати</a:t>
            </a:r>
            <a:r>
              <a:rPr lang="ru-RU" dirty="0">
                <a:solidFill>
                  <a:srgbClr val="000000"/>
                </a:solidFill>
                <a:latin typeface="Times New Roman" panose="02020603050405020304" pitchFamily="18" charset="0"/>
                <a:ea typeface="Times New Roman" panose="02020603050405020304" pitchFamily="18" charset="0"/>
              </a:rPr>
              <a:t> й анальгетики.</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Допомогу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пораненим</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стані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опікового</a:t>
            </a:r>
            <a:r>
              <a:rPr lang="ru-RU" dirty="0">
                <a:solidFill>
                  <a:srgbClr val="000000"/>
                </a:solidFill>
                <a:latin typeface="Times New Roman" panose="02020603050405020304" pitchFamily="18" charset="0"/>
                <a:ea typeface="Times New Roman" panose="02020603050405020304" pitchFamily="18" charset="0"/>
              </a:rPr>
              <a:t> шоку </a:t>
            </a:r>
            <a:r>
              <a:rPr lang="ru-RU" dirty="0" err="1">
                <a:solidFill>
                  <a:srgbClr val="000000"/>
                </a:solidFill>
                <a:latin typeface="Times New Roman" panose="02020603050405020304" pitchFamily="18" charset="0"/>
                <a:ea typeface="Times New Roman" panose="02020603050405020304" pitchFamily="18" charset="0"/>
              </a:rPr>
              <a:t>надають</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протишокових</a:t>
            </a:r>
            <a:r>
              <a:rPr lang="ru-RU" dirty="0">
                <a:solidFill>
                  <a:srgbClr val="000000"/>
                </a:solidFill>
                <a:latin typeface="Times New Roman" panose="02020603050405020304" pitchFamily="18" charset="0"/>
                <a:ea typeface="Times New Roman" panose="02020603050405020304" pitchFamily="18" charset="0"/>
              </a:rPr>
              <a:t> палатках, </a:t>
            </a:r>
            <a:r>
              <a:rPr lang="ru-RU" dirty="0" err="1">
                <a:solidFill>
                  <a:srgbClr val="000000"/>
                </a:solidFill>
                <a:latin typeface="Times New Roman" panose="02020603050405020304" pitchFamily="18" charset="0"/>
                <a:ea typeface="Times New Roman" panose="02020603050405020304" pitchFamily="18" charset="0"/>
              </a:rPr>
              <a:t>розгорнутих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особовим</a:t>
            </a:r>
            <a:r>
              <a:rPr lang="ru-RU" dirty="0">
                <a:solidFill>
                  <a:srgbClr val="000000"/>
                </a:solidFill>
                <a:latin typeface="Times New Roman" panose="02020603050405020304" pitchFamily="18" charset="0"/>
                <a:ea typeface="Times New Roman" panose="02020603050405020304" pitchFamily="18" charset="0"/>
              </a:rPr>
              <a:t> складом </a:t>
            </a:r>
            <a:r>
              <a:rPr lang="ru-RU" dirty="0" err="1">
                <a:solidFill>
                  <a:srgbClr val="000000"/>
                </a:solidFill>
                <a:latin typeface="Times New Roman" panose="02020603050405020304" pitchFamily="18" charset="0"/>
                <a:ea typeface="Times New Roman" panose="02020603050405020304" pitchFamily="18" charset="0"/>
              </a:rPr>
              <a:t>протишокових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відділень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Ознаками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виведення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потерпілих</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опікового</a:t>
            </a:r>
            <a:r>
              <a:rPr lang="ru-RU" dirty="0">
                <a:solidFill>
                  <a:srgbClr val="000000"/>
                </a:solidFill>
                <a:latin typeface="Times New Roman" panose="02020603050405020304" pitchFamily="18" charset="0"/>
                <a:ea typeface="Times New Roman" panose="02020603050405020304" pitchFamily="18" charset="0"/>
              </a:rPr>
              <a:t> шоку є </a:t>
            </a:r>
            <a:r>
              <a:rPr lang="ru-RU" dirty="0" err="1">
                <a:solidFill>
                  <a:srgbClr val="000000"/>
                </a:solidFill>
                <a:latin typeface="Times New Roman" panose="02020603050405020304" pitchFamily="18" charset="0"/>
                <a:ea typeface="Times New Roman" panose="02020603050405020304" pitchFamily="18" charset="0"/>
              </a:rPr>
              <a:t>стійка</a:t>
            </a:r>
            <a:r>
              <a:rPr lang="ru-RU"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стабілізація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діурезу</a:t>
            </a:r>
            <a:r>
              <a:rPr lang="ru-RU" b="1" i="1" dirty="0">
                <a:solidFill>
                  <a:srgbClr val="FF0000"/>
                </a:solidFill>
                <a:latin typeface="Times New Roman" panose="02020603050405020304" pitchFamily="18" charset="0"/>
                <a:ea typeface="Times New Roman" panose="02020603050405020304" pitchFamily="18" charset="0"/>
              </a:rPr>
              <a:t> в межах 30-50 мл за годину, </a:t>
            </a:r>
            <a:r>
              <a:rPr lang="ru-RU" b="1" i="1" dirty="0" err="1">
                <a:solidFill>
                  <a:srgbClr val="FF0000"/>
                </a:solidFill>
                <a:latin typeface="Times New Roman" panose="02020603050405020304" pitchFamily="18" charset="0"/>
                <a:ea typeface="Times New Roman" panose="02020603050405020304" pitchFamily="18" charset="0"/>
              </a:rPr>
              <a:t>нормалізація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артеріального</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тиску</a:t>
            </a:r>
            <a:r>
              <a:rPr lang="ru-RU" b="1" i="1" dirty="0">
                <a:solidFill>
                  <a:srgbClr val="FF0000"/>
                </a:solidFill>
                <a:latin typeface="Times New Roman" panose="02020603050405020304" pitchFamily="18" charset="0"/>
                <a:ea typeface="Times New Roman" panose="02020603050405020304" pitchFamily="18" charset="0"/>
              </a:rPr>
              <a:t> і </a:t>
            </a:r>
            <a:r>
              <a:rPr lang="ru-RU" b="1" i="1" dirty="0" err="1">
                <a:solidFill>
                  <a:srgbClr val="FF0000"/>
                </a:solidFill>
                <a:latin typeface="Times New Roman" panose="02020603050405020304" pitchFamily="18" charset="0"/>
                <a:ea typeface="Times New Roman" panose="02020603050405020304" pitchFamily="18" charset="0"/>
              </a:rPr>
              <a:t>температури</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тіла</a:t>
            </a:r>
            <a:r>
              <a:rPr lang="ru-RU" b="1" i="1" dirty="0">
                <a:solidFill>
                  <a:srgbClr val="FF0000"/>
                </a:solidFill>
                <a:latin typeface="Times New Roman" panose="02020603050405020304" pitchFamily="18" charset="0"/>
                <a:ea typeface="Times New Roman" panose="02020603050405020304" pitchFamily="18" charset="0"/>
              </a:rPr>
              <a:t>.</a:t>
            </a:r>
            <a:r>
              <a:rPr lang="ru-RU" i="1" dirty="0">
                <a:solidFill>
                  <a:srgbClr val="00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початкових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проявах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набряку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легень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проводять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інгаляції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кисню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пропущеного</a:t>
            </a:r>
            <a:r>
              <a:rPr lang="ru-RU" dirty="0">
                <a:solidFill>
                  <a:srgbClr val="000000"/>
                </a:solidFill>
                <a:latin typeface="Times New Roman" panose="02020603050405020304" pitchFamily="18" charset="0"/>
                <a:ea typeface="Times New Roman" panose="02020603050405020304" pitchFamily="18" charset="0"/>
              </a:rPr>
              <a:t> через спирт. </a:t>
            </a:r>
            <a:r>
              <a:rPr lang="ru-RU" dirty="0" err="1">
                <a:solidFill>
                  <a:srgbClr val="000000"/>
                </a:solidFill>
                <a:latin typeface="Times New Roman" panose="02020603050405020304" pitchFamily="18" charset="0"/>
                <a:ea typeface="Times New Roman" panose="02020603050405020304" pitchFamily="18" charset="0"/>
              </a:rPr>
              <a:t>Дихальну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недостатність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викликану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набряком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підскладкового</a:t>
            </a:r>
            <a:r>
              <a:rPr lang="ru-RU" dirty="0">
                <a:solidFill>
                  <a:srgbClr val="000000"/>
                </a:solidFill>
                <a:latin typeface="Times New Roman" panose="02020603050405020304" pitchFamily="18" charset="0"/>
                <a:ea typeface="Times New Roman" panose="02020603050405020304" pitchFamily="18" charset="0"/>
              </a:rPr>
              <a:t> простору </a:t>
            </a:r>
            <a:r>
              <a:rPr lang="ru-RU" dirty="0" err="1">
                <a:solidFill>
                  <a:srgbClr val="000000"/>
                </a:solidFill>
                <a:latin typeface="Times New Roman" panose="02020603050405020304" pitchFamily="18" charset="0"/>
                <a:ea typeface="Times New Roman" panose="02020603050405020304" pitchFamily="18" charset="0"/>
              </a:rPr>
              <a:t>гортані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внаслідок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термохімічних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шляхів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ліквідують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накладанням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типової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трахеостоми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Глибокі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циркулярні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кінцівок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можуть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створювати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небезпеку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ішемічної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гангрени</a:t>
            </a:r>
            <a:r>
              <a:rPr lang="ru-RU" dirty="0">
                <a:solidFill>
                  <a:srgbClr val="000000"/>
                </a:solidFill>
                <a:latin typeface="Times New Roman" panose="02020603050405020304" pitchFamily="18" charset="0"/>
                <a:ea typeface="Times New Roman" panose="02020603050405020304" pitchFamily="18" charset="0"/>
              </a:rPr>
              <a:t>, а </a:t>
            </a:r>
            <a:r>
              <a:rPr lang="ru-RU" dirty="0" err="1">
                <a:solidFill>
                  <a:srgbClr val="000000"/>
                </a:solidFill>
                <a:latin typeface="Times New Roman" panose="02020603050405020304" pitchFamily="18" charset="0"/>
                <a:ea typeface="Times New Roman" panose="02020603050405020304" pitchFamily="18" charset="0"/>
              </a:rPr>
              <a:t>циркулярні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тулуба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обмежують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дихальну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екскурсію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грудної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клітки</a:t>
            </a:r>
            <a:r>
              <a:rPr lang="ru-RU" dirty="0">
                <a:solidFill>
                  <a:srgbClr val="000000"/>
                </a:solidFill>
                <a:latin typeface="Times New Roman" panose="02020603050405020304" pitchFamily="18" charset="0"/>
                <a:ea typeface="Times New Roman" panose="02020603050405020304" pitchFamily="18" charset="0"/>
              </a:rPr>
              <a:t>. Для </a:t>
            </a:r>
            <a:r>
              <a:rPr lang="ru-RU" dirty="0" err="1">
                <a:solidFill>
                  <a:srgbClr val="000000"/>
                </a:solidFill>
                <a:latin typeface="Times New Roman" panose="02020603050405020304" pitchFamily="18" charset="0"/>
                <a:ea typeface="Times New Roman" panose="02020603050405020304" pitchFamily="18" charset="0"/>
              </a:rPr>
              <a:t>запобігання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стисненню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щільним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опіковим</a:t>
            </a:r>
            <a:r>
              <a:rPr lang="ru-RU" dirty="0">
                <a:solidFill>
                  <a:srgbClr val="000000"/>
                </a:solidFill>
                <a:latin typeface="Times New Roman" panose="02020603050405020304" pitchFamily="18" charset="0"/>
                <a:ea typeface="Times New Roman" panose="02020603050405020304" pitchFamily="18" charset="0"/>
              </a:rPr>
              <a:t> струпом </a:t>
            </a:r>
            <a:r>
              <a:rPr lang="ru-RU" dirty="0" err="1">
                <a:solidFill>
                  <a:srgbClr val="000000"/>
                </a:solidFill>
                <a:latin typeface="Times New Roman" panose="02020603050405020304" pitchFamily="18" charset="0"/>
                <a:ea typeface="Times New Roman" panose="02020603050405020304" pitchFamily="18" charset="0"/>
              </a:rPr>
              <a:t>цих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ділянок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роблять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кілька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послаблюючих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розрізів</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повздовжньому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напрямку</a:t>
            </a:r>
            <a:r>
              <a:rPr lang="ru-RU" dirty="0">
                <a:solidFill>
                  <a:srgbClr val="000000"/>
                </a:solidFill>
                <a:latin typeface="Times New Roman" panose="02020603050405020304" pitchFamily="18" charset="0"/>
                <a:ea typeface="Times New Roman" panose="02020603050405020304" pitchFamily="18" charset="0"/>
              </a:rPr>
              <a:t> через </a:t>
            </a:r>
            <a:r>
              <a:rPr lang="ru-RU" dirty="0" err="1">
                <a:solidFill>
                  <a:srgbClr val="000000"/>
                </a:solidFill>
                <a:latin typeface="Times New Roman" panose="02020603050405020304" pitchFamily="18" charset="0"/>
                <a:ea typeface="Times New Roman" panose="02020603050405020304" pitchFamily="18" charset="0"/>
              </a:rPr>
              <a:t>усю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товщину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обпечених</a:t>
            </a:r>
            <a:r>
              <a:rPr lang="ru-RU" dirty="0">
                <a:solidFill>
                  <a:srgbClr val="000000"/>
                </a:solidFill>
                <a:latin typeface="Times New Roman" panose="02020603050405020304" pitchFamily="18" charset="0"/>
                <a:ea typeface="Times New Roman" panose="02020603050405020304" pitchFamily="18" charset="0"/>
              </a:rPr>
              <a:t> тканин. </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xmlns="" val="379427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6726" y="364425"/>
            <a:ext cx="9793705" cy="5909310"/>
          </a:xfrm>
          <a:prstGeom prst="rect">
            <a:avLst/>
          </a:prstGeom>
          <a:solidFill>
            <a:srgbClr val="99FF33"/>
          </a:solidFill>
        </p:spPr>
        <p:txBody>
          <a:bodyPr wrap="square">
            <a:spAutoFit/>
          </a:bodyPr>
          <a:lstStyle/>
          <a:p>
            <a:r>
              <a:rPr lang="uk-UA" b="1" dirty="0">
                <a:solidFill>
                  <a:srgbClr val="FF0000"/>
                </a:solidFill>
                <a:latin typeface="Times New Roman" panose="02020603050405020304" pitchFamily="18" charset="0"/>
                <a:cs typeface="Times New Roman" panose="02020603050405020304" pitchFamily="18" charset="0"/>
              </a:rPr>
              <a:t>5. Синдром тривалого стискання</a:t>
            </a:r>
          </a:p>
          <a:p>
            <a:r>
              <a:rPr lang="uk-UA" b="1" i="1" dirty="0" smtClean="0">
                <a:solidFill>
                  <a:srgbClr val="FF0000"/>
                </a:solidFill>
                <a:latin typeface="Times New Roman" panose="02020603050405020304" pitchFamily="18" charset="0"/>
                <a:ea typeface="Times New Roman" panose="02020603050405020304" pitchFamily="18" charset="0"/>
              </a:rPr>
              <a:t>Патогенез </a:t>
            </a:r>
            <a:r>
              <a:rPr lang="uk-UA" b="1" i="1" dirty="0">
                <a:solidFill>
                  <a:srgbClr val="FF0000"/>
                </a:solidFill>
                <a:latin typeface="Times New Roman" panose="02020603050405020304" pitchFamily="18" charset="0"/>
                <a:ea typeface="Times New Roman" panose="02020603050405020304" pitchFamily="18" charset="0"/>
              </a:rPr>
              <a:t>синдрому тривалого стискання</a:t>
            </a:r>
            <a:endParaRPr lang="uk-UA" sz="1600" dirty="0">
              <a:solidFill>
                <a:srgbClr val="FF0000"/>
              </a:solidFill>
              <a:latin typeface="Times New Roman" panose="02020603050405020304" pitchFamily="18" charset="0"/>
              <a:ea typeface="Times New Roman" panose="02020603050405020304" pitchFamily="18" charset="0"/>
            </a:endParaRPr>
          </a:p>
          <a:p>
            <a:r>
              <a:rPr lang="ru-RU" dirty="0">
                <a:solidFill>
                  <a:srgbClr val="000000"/>
                </a:solidFill>
                <a:latin typeface="Times New Roman" panose="02020603050405020304" pitchFamily="18" charset="0"/>
                <a:ea typeface="Times New Roman" panose="02020603050405020304" pitchFamily="18" charset="0"/>
              </a:rPr>
              <a:t>   Синдром </a:t>
            </a:r>
            <a:r>
              <a:rPr lang="ru-RU" dirty="0" err="1">
                <a:solidFill>
                  <a:srgbClr val="000000"/>
                </a:solidFill>
                <a:latin typeface="Times New Roman" panose="02020603050405020304" pitchFamily="18" charset="0"/>
                <a:ea typeface="Times New Roman" panose="02020603050405020304" pitchFamily="18" charset="0"/>
              </a:rPr>
              <a:t>розвивається</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тільки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внаслідок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механічного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стискання</a:t>
            </a:r>
            <a:r>
              <a:rPr lang="ru-RU" dirty="0">
                <a:solidFill>
                  <a:srgbClr val="000000"/>
                </a:solidFill>
                <a:latin typeface="Times New Roman" panose="02020603050405020304" pitchFamily="18" charset="0"/>
                <a:ea typeface="Times New Roman" panose="02020603050405020304" pitchFamily="18" charset="0"/>
              </a:rPr>
              <a:t> тканин </a:t>
            </a:r>
            <a:r>
              <a:rPr lang="ru-RU" dirty="0" err="1">
                <a:solidFill>
                  <a:srgbClr val="000000"/>
                </a:solidFill>
                <a:latin typeface="Times New Roman" panose="02020603050405020304" pitchFamily="18" charset="0"/>
                <a:ea typeface="Times New Roman" panose="02020603050405020304" pitchFamily="18" charset="0"/>
              </a:rPr>
              <a:t>протягом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певного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терміну</a:t>
            </a:r>
            <a:r>
              <a:rPr lang="ru-RU" dirty="0">
                <a:solidFill>
                  <a:srgbClr val="000000"/>
                </a:solidFill>
                <a:latin typeface="Times New Roman" panose="02020603050405020304" pitchFamily="18" charset="0"/>
                <a:ea typeface="Times New Roman" panose="02020603050405020304" pitchFamily="18" charset="0"/>
              </a:rPr>
              <a:t> (3 год і </a:t>
            </a:r>
            <a:r>
              <a:rPr lang="ru-RU" dirty="0" err="1">
                <a:solidFill>
                  <a:srgbClr val="000000"/>
                </a:solidFill>
                <a:latin typeface="Times New Roman" panose="02020603050405020304" pitchFamily="18" charset="0"/>
                <a:ea typeface="Times New Roman" panose="02020603050405020304" pitchFamily="18" charset="0"/>
              </a:rPr>
              <a:t>більше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обов’язковою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умовою</a:t>
            </a:r>
            <a:r>
              <a:rPr lang="ru-RU" dirty="0">
                <a:solidFill>
                  <a:srgbClr val="000000"/>
                </a:solidFill>
                <a:latin typeface="Times New Roman" panose="02020603050405020304" pitchFamily="18" charset="0"/>
                <a:ea typeface="Times New Roman" panose="02020603050405020304" pitchFamily="18" charset="0"/>
              </a:rPr>
              <a:t> є </a:t>
            </a:r>
            <a:r>
              <a:rPr lang="ru-RU" dirty="0" err="1">
                <a:solidFill>
                  <a:srgbClr val="000000"/>
                </a:solidFill>
                <a:latin typeface="Times New Roman" panose="02020603050405020304" pitchFamily="18" charset="0"/>
                <a:ea typeface="Times New Roman" panose="02020603050405020304" pitchFamily="18" charset="0"/>
              </a:rPr>
              <a:t>ще</a:t>
            </a:r>
            <a:r>
              <a:rPr lang="ru-RU" dirty="0">
                <a:solidFill>
                  <a:srgbClr val="000000"/>
                </a:solidFill>
                <a:latin typeface="Times New Roman" panose="02020603050405020304" pitchFamily="18" charset="0"/>
                <a:ea typeface="Times New Roman" panose="02020603050405020304" pitchFamily="18" charset="0"/>
              </a:rPr>
              <a:t> й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кровообігу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дистальніше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місця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стискання</a:t>
            </a:r>
            <a:r>
              <a:rPr lang="ru-RU" dirty="0">
                <a:solidFill>
                  <a:srgbClr val="000000"/>
                </a:solidFill>
                <a:latin typeface="Times New Roman" panose="02020603050405020304" pitchFamily="18" charset="0"/>
                <a:ea typeface="Times New Roman" panose="02020603050405020304" pitchFamily="18" charset="0"/>
              </a:rPr>
              <a:t> тканин. </a:t>
            </a:r>
            <a:r>
              <a:rPr lang="ru-RU" dirty="0" err="1">
                <a:solidFill>
                  <a:srgbClr val="000000"/>
                </a:solidFill>
                <a:latin typeface="Times New Roman" panose="02020603050405020304" pitchFamily="18" charset="0"/>
                <a:ea typeface="Times New Roman" panose="02020603050405020304" pitchFamily="18" charset="0"/>
              </a:rPr>
              <a:t>Якщо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стискання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короткочасне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хоча</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відбувається</a:t>
            </a:r>
            <a:r>
              <a:rPr lang="ru-RU" dirty="0">
                <a:solidFill>
                  <a:srgbClr val="000000"/>
                </a:solidFill>
                <a:latin typeface="Times New Roman" panose="02020603050405020304" pitchFamily="18" charset="0"/>
                <a:ea typeface="Times New Roman" panose="02020603050405020304" pitchFamily="18" charset="0"/>
              </a:rPr>
              <a:t> з великою силою, </a:t>
            </a:r>
            <a:r>
              <a:rPr lang="ru-RU" dirty="0" err="1">
                <a:solidFill>
                  <a:srgbClr val="000000"/>
                </a:solidFill>
                <a:latin typeface="Times New Roman" panose="02020603050405020304" pitchFamily="18" charset="0"/>
                <a:ea typeface="Times New Roman" panose="02020603050405020304" pitchFamily="18" charset="0"/>
              </a:rPr>
              <a:t>чи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більш</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тривале</a:t>
            </a:r>
            <a:r>
              <a:rPr lang="ru-RU" dirty="0">
                <a:solidFill>
                  <a:srgbClr val="000000"/>
                </a:solidFill>
                <a:latin typeface="Times New Roman" panose="02020603050405020304" pitchFamily="18" charset="0"/>
                <a:ea typeface="Times New Roman" panose="02020603050405020304" pitchFamily="18" charset="0"/>
              </a:rPr>
              <a:t>, але без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кровотоку </a:t>
            </a:r>
            <a:r>
              <a:rPr lang="ru-RU" dirty="0" err="1">
                <a:solidFill>
                  <a:srgbClr val="000000"/>
                </a:solidFill>
                <a:latin typeface="Times New Roman" panose="02020603050405020304" pitchFamily="18" charset="0"/>
                <a:ea typeface="Times New Roman" panose="02020603050405020304" pitchFamily="18" charset="0"/>
              </a:rPr>
              <a:t>дистальніше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місця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стискання</a:t>
            </a:r>
            <a:r>
              <a:rPr lang="ru-RU" dirty="0">
                <a:solidFill>
                  <a:srgbClr val="000000"/>
                </a:solidFill>
                <a:latin typeface="Times New Roman" panose="02020603050405020304" pitchFamily="18" charset="0"/>
                <a:ea typeface="Times New Roman" panose="02020603050405020304" pitchFamily="18" charset="0"/>
              </a:rPr>
              <a:t>, то </a:t>
            </a:r>
            <a:r>
              <a:rPr lang="ru-RU" dirty="0" err="1">
                <a:solidFill>
                  <a:srgbClr val="000000"/>
                </a:solidFill>
                <a:latin typeface="Times New Roman" panose="02020603050405020304" pitchFamily="18" charset="0"/>
                <a:ea typeface="Times New Roman" panose="02020603050405020304" pitchFamily="18" charset="0"/>
              </a:rPr>
              <a:t>клінічна</a:t>
            </a:r>
            <a:r>
              <a:rPr lang="ru-RU" dirty="0">
                <a:solidFill>
                  <a:srgbClr val="000000"/>
                </a:solidFill>
                <a:latin typeface="Times New Roman" panose="02020603050405020304" pitchFamily="18" charset="0"/>
                <a:ea typeface="Times New Roman" panose="02020603050405020304" pitchFamily="18" charset="0"/>
              </a:rPr>
              <a:t> картина </a:t>
            </a:r>
            <a:r>
              <a:rPr lang="ru-RU" dirty="0" err="1">
                <a:solidFill>
                  <a:srgbClr val="000000"/>
                </a:solidFill>
                <a:latin typeface="Times New Roman" panose="02020603050405020304" pitchFamily="18" charset="0"/>
                <a:ea typeface="Times New Roman" panose="02020603050405020304" pitchFamily="18" charset="0"/>
              </a:rPr>
              <a:t>проявляється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забоєм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розчавлюванням</a:t>
            </a:r>
            <a:r>
              <a:rPr lang="ru-RU" dirty="0">
                <a:solidFill>
                  <a:srgbClr val="000000"/>
                </a:solidFill>
                <a:latin typeface="Times New Roman" panose="02020603050405020304" pitchFamily="18" charset="0"/>
                <a:ea typeface="Times New Roman" panose="02020603050405020304" pitchFamily="18" charset="0"/>
              </a:rPr>
              <a:t> тканин без </a:t>
            </a:r>
            <a:r>
              <a:rPr lang="ru-RU" dirty="0" err="1">
                <a:solidFill>
                  <a:srgbClr val="000000"/>
                </a:solidFill>
                <a:latin typeface="Times New Roman" panose="02020603050405020304" pitchFamily="18" charset="0"/>
                <a:ea typeface="Times New Roman" panose="02020603050405020304" pitchFamily="18" charset="0"/>
              </a:rPr>
              <a:t>виникнення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загальної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реакції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травматичного</a:t>
            </a:r>
            <a:r>
              <a:rPr lang="ru-RU" dirty="0">
                <a:solidFill>
                  <a:srgbClr val="000000"/>
                </a:solidFill>
                <a:latin typeface="Times New Roman" panose="02020603050405020304" pitchFamily="18" charset="0"/>
                <a:ea typeface="Times New Roman" panose="02020603050405020304" pitchFamily="18" charset="0"/>
              </a:rPr>
              <a:t> токсикозу. Тому </a:t>
            </a:r>
            <a:r>
              <a:rPr lang="ru-RU" dirty="0" err="1">
                <a:solidFill>
                  <a:srgbClr val="000000"/>
                </a:solidFill>
                <a:latin typeface="Times New Roman" panose="02020603050405020304" pitchFamily="18" charset="0"/>
                <a:ea typeface="Times New Roman" panose="02020603050405020304" pitchFamily="18" charset="0"/>
              </a:rPr>
              <a:t>основним</a:t>
            </a:r>
            <a:r>
              <a:rPr lang="ru-RU" dirty="0">
                <a:solidFill>
                  <a:srgbClr val="000000"/>
                </a:solidFill>
                <a:latin typeface="Times New Roman" panose="02020603050405020304" pitchFamily="18" charset="0"/>
                <a:ea typeface="Times New Roman" panose="02020603050405020304" pitchFamily="18" charset="0"/>
              </a:rPr>
              <a:t> фактором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синдрому </a:t>
            </a:r>
            <a:r>
              <a:rPr lang="ru-RU" dirty="0" err="1">
                <a:solidFill>
                  <a:srgbClr val="000000"/>
                </a:solidFill>
                <a:latin typeface="Times New Roman" panose="02020603050405020304" pitchFamily="18" charset="0"/>
                <a:ea typeface="Times New Roman" panose="02020603050405020304" pitchFamily="18" charset="0"/>
              </a:rPr>
              <a:t>тривалого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стискання</a:t>
            </a:r>
            <a:r>
              <a:rPr lang="ru-RU" dirty="0">
                <a:solidFill>
                  <a:srgbClr val="000000"/>
                </a:solidFill>
                <a:latin typeface="Times New Roman" panose="02020603050405020304" pitchFamily="18" charset="0"/>
                <a:ea typeface="Times New Roman" panose="02020603050405020304" pitchFamily="18" charset="0"/>
              </a:rPr>
              <a:t> тканин є </a:t>
            </a:r>
            <a:r>
              <a:rPr lang="ru-RU" dirty="0" err="1">
                <a:solidFill>
                  <a:srgbClr val="000000"/>
                </a:solidFill>
                <a:latin typeface="Times New Roman" panose="02020603050405020304" pitchFamily="18" charset="0"/>
                <a:ea typeface="Times New Roman" panose="02020603050405020304" pitchFamily="18" charset="0"/>
              </a:rPr>
              <a:t>довготривала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ішемія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тканинного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частини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кінцівки</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фоні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кровообігу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внаслідок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механічної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травми</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ділянці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ішемії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порушуються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обмінні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процеси</a:t>
            </a:r>
            <a:r>
              <a:rPr lang="ru-RU" dirty="0">
                <a:solidFill>
                  <a:srgbClr val="000000"/>
                </a:solidFill>
                <a:latin typeface="Times New Roman" panose="02020603050405020304" pitchFamily="18" charset="0"/>
                <a:ea typeface="Times New Roman" panose="02020603050405020304" pitchFamily="18" charset="0"/>
              </a:rPr>
              <a:t> й </a:t>
            </a:r>
            <a:r>
              <a:rPr lang="ru-RU" dirty="0" err="1">
                <a:solidFill>
                  <a:srgbClr val="000000"/>
                </a:solidFill>
                <a:latin typeface="Times New Roman" panose="02020603050405020304" pitchFamily="18" charset="0"/>
                <a:ea typeface="Times New Roman" panose="02020603050405020304" pitchFamily="18" charset="0"/>
              </a:rPr>
              <a:t>окислювально-відновні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реакції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тканинна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гіпоксія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метаболічний</a:t>
            </a:r>
            <a:r>
              <a:rPr lang="ru-RU" dirty="0">
                <a:solidFill>
                  <a:srgbClr val="000000"/>
                </a:solidFill>
                <a:latin typeface="Times New Roman" panose="02020603050405020304" pitchFamily="18" charset="0"/>
                <a:ea typeface="Times New Roman" panose="02020603050405020304" pitchFamily="18" charset="0"/>
              </a:rPr>
              <a:t> ацидоз, </a:t>
            </a:r>
            <a:r>
              <a:rPr lang="ru-RU" dirty="0" err="1">
                <a:solidFill>
                  <a:srgbClr val="000000"/>
                </a:solidFill>
                <a:latin typeface="Times New Roman" panose="02020603050405020304" pitchFamily="18" charset="0"/>
                <a:ea typeface="Times New Roman" panose="02020603050405020304" pitchFamily="18" charset="0"/>
              </a:rPr>
              <a:t>відбувається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розпад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білків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клітин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із</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накопиченням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патологічних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продуктів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обміну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кровообіг</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кінцівці</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дає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змоги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токсичним</a:t>
            </a:r>
            <a:r>
              <a:rPr lang="ru-RU" dirty="0">
                <a:solidFill>
                  <a:srgbClr val="000000"/>
                </a:solidFill>
                <a:latin typeface="Times New Roman" panose="02020603050405020304" pitchFamily="18" charset="0"/>
                <a:ea typeface="Times New Roman" panose="02020603050405020304" pitchFamily="18" charset="0"/>
              </a:rPr>
              <a:t> для </a:t>
            </a:r>
            <a:r>
              <a:rPr lang="ru-RU" dirty="0" err="1">
                <a:solidFill>
                  <a:srgbClr val="000000"/>
                </a:solidFill>
                <a:latin typeface="Times New Roman" panose="02020603050405020304" pitchFamily="18" charset="0"/>
                <a:ea typeface="Times New Roman" panose="02020603050405020304" pitchFamily="18" charset="0"/>
              </a:rPr>
              <a:t>організму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речовинам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розповсюдитись</a:t>
            </a:r>
            <a:r>
              <a:rPr lang="ru-RU" dirty="0">
                <a:solidFill>
                  <a:srgbClr val="000000"/>
                </a:solidFill>
                <a:latin typeface="Times New Roman" panose="02020603050405020304" pitchFamily="18" charset="0"/>
                <a:ea typeface="Times New Roman" panose="02020603050405020304" pitchFamily="18" charset="0"/>
              </a:rPr>
              <a:t> по </a:t>
            </a:r>
            <a:r>
              <a:rPr lang="ru-RU" dirty="0" err="1">
                <a:solidFill>
                  <a:srgbClr val="000000"/>
                </a:solidFill>
                <a:latin typeface="Times New Roman" panose="02020603050405020304" pitchFamily="18" charset="0"/>
                <a:ea typeface="Times New Roman" panose="02020603050405020304" pitchFamily="18" charset="0"/>
              </a:rPr>
              <a:t>організму</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чим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більший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термін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стискання</a:t>
            </a:r>
            <a:r>
              <a:rPr lang="ru-RU" dirty="0">
                <a:solidFill>
                  <a:srgbClr val="000000"/>
                </a:solidFill>
                <a:latin typeface="Times New Roman" panose="02020603050405020304" pitchFamily="18" charset="0"/>
                <a:ea typeface="Times New Roman" panose="02020603050405020304" pitchFamily="18" charset="0"/>
              </a:rPr>
              <a:t> тканин, </a:t>
            </a:r>
            <a:r>
              <a:rPr lang="ru-RU" dirty="0" err="1">
                <a:solidFill>
                  <a:srgbClr val="000000"/>
                </a:solidFill>
                <a:latin typeface="Times New Roman" panose="02020603050405020304" pitchFamily="18" charset="0"/>
                <a:ea typeface="Times New Roman" panose="02020603050405020304" pitchFamily="18" charset="0"/>
              </a:rPr>
              <a:t>тим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накопичується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токсичних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продуктів</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синдрому </a:t>
            </a:r>
            <a:r>
              <a:rPr lang="ru-RU" dirty="0" err="1">
                <a:solidFill>
                  <a:srgbClr val="000000"/>
                </a:solidFill>
                <a:latin typeface="Times New Roman" panose="02020603050405020304" pitchFamily="18" charset="0"/>
                <a:ea typeface="Times New Roman" panose="02020603050405020304" pitchFamily="18" charset="0"/>
              </a:rPr>
              <a:t>тривалого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стискання</a:t>
            </a:r>
            <a:r>
              <a:rPr lang="ru-RU" dirty="0">
                <a:solidFill>
                  <a:srgbClr val="000000"/>
                </a:solidFill>
                <a:latin typeface="Times New Roman" panose="02020603050405020304" pitchFamily="18" charset="0"/>
                <a:ea typeface="Times New Roman" panose="02020603050405020304" pitchFamily="18" charset="0"/>
              </a:rPr>
              <a:t> тканин </a:t>
            </a:r>
            <a:r>
              <a:rPr lang="ru-RU" dirty="0" err="1">
                <a:solidFill>
                  <a:srgbClr val="000000"/>
                </a:solidFill>
                <a:latin typeface="Times New Roman" panose="02020603050405020304" pitchFamily="18" charset="0"/>
                <a:ea typeface="Times New Roman" panose="02020603050405020304" pitchFamily="18" charset="0"/>
              </a:rPr>
              <a:t>важливу</a:t>
            </a:r>
            <a:r>
              <a:rPr lang="ru-RU" dirty="0">
                <a:solidFill>
                  <a:srgbClr val="000000"/>
                </a:solidFill>
                <a:latin typeface="Times New Roman" panose="02020603050405020304" pitchFamily="18" charset="0"/>
                <a:ea typeface="Times New Roman" panose="02020603050405020304" pitchFamily="18" charset="0"/>
              </a:rPr>
              <a:t> роль </a:t>
            </a:r>
            <a:r>
              <a:rPr lang="ru-RU" dirty="0" err="1">
                <a:solidFill>
                  <a:srgbClr val="000000"/>
                </a:solidFill>
                <a:latin typeface="Times New Roman" panose="02020603050405020304" pitchFamily="18" charset="0"/>
                <a:ea typeface="Times New Roman" panose="02020603050405020304" pitchFamily="18" charset="0"/>
              </a:rPr>
              <a:t>відіграє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нервово-рефлекторний</a:t>
            </a:r>
            <a:r>
              <a:rPr lang="ru-RU" dirty="0">
                <a:solidFill>
                  <a:srgbClr val="000000"/>
                </a:solidFill>
                <a:latin typeface="Times New Roman" panose="02020603050405020304" pitchFamily="18" charset="0"/>
                <a:ea typeface="Times New Roman" panose="02020603050405020304" pitchFamily="18" charset="0"/>
              </a:rPr>
              <a:t> фактор </a:t>
            </a:r>
            <a:r>
              <a:rPr lang="ru-RU" dirty="0" err="1">
                <a:solidFill>
                  <a:srgbClr val="000000"/>
                </a:solidFill>
                <a:latin typeface="Times New Roman" panose="02020603050405020304" pitchFamily="18" charset="0"/>
                <a:ea typeface="Times New Roman" panose="02020603050405020304" pitchFamily="18" charset="0"/>
              </a:rPr>
              <a:t>больової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імпульсації</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місця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ушкодження</a:t>
            </a:r>
            <a:r>
              <a:rPr lang="ru-RU" dirty="0">
                <a:solidFill>
                  <a:srgbClr val="000000"/>
                </a:solidFill>
                <a:latin typeface="Times New Roman" panose="02020603050405020304" pitchFamily="18" charset="0"/>
                <a:ea typeface="Times New Roman" panose="02020603050405020304" pitchFamily="18" charset="0"/>
              </a:rPr>
              <a:t> тканин,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сприяє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перезбудженню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центральної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нервової</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симпатоадреналової</a:t>
            </a:r>
            <a:r>
              <a:rPr lang="ru-RU" dirty="0">
                <a:solidFill>
                  <a:srgbClr val="000000"/>
                </a:solidFill>
                <a:latin typeface="Times New Roman" panose="02020603050405020304" pitchFamily="18" charset="0"/>
                <a:ea typeface="Times New Roman" panose="02020603050405020304" pitchFamily="18" charset="0"/>
              </a:rPr>
              <a:t> систем </a:t>
            </a:r>
            <a:r>
              <a:rPr lang="ru-RU" dirty="0" err="1">
                <a:solidFill>
                  <a:srgbClr val="000000"/>
                </a:solidFill>
                <a:latin typeface="Times New Roman" panose="02020603050405020304" pitchFamily="18" charset="0"/>
                <a:ea typeface="Times New Roman" panose="02020603050405020304" pitchFamily="18" charset="0"/>
              </a:rPr>
              <a:t>із</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виділенням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адреналіну</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норадреналіну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спочатку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спричиняють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шокоподібні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реакції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компенсаторної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централізації</a:t>
            </a:r>
            <a:r>
              <a:rPr lang="ru-RU" dirty="0">
                <a:solidFill>
                  <a:srgbClr val="000000"/>
                </a:solidFill>
                <a:latin typeface="Times New Roman" panose="02020603050405020304" pitchFamily="18" charset="0"/>
                <a:ea typeface="Times New Roman" panose="02020603050405020304" pitchFamily="18" charset="0"/>
              </a:rPr>
              <a:t>, а </a:t>
            </a:r>
            <a:r>
              <a:rPr lang="ru-RU" dirty="0" err="1">
                <a:solidFill>
                  <a:srgbClr val="000000"/>
                </a:solidFill>
                <a:latin typeface="Times New Roman" panose="02020603050405020304" pitchFamily="18" charset="0"/>
                <a:ea typeface="Times New Roman" panose="02020603050405020304" pitchFamily="18" charset="0"/>
              </a:rPr>
              <a:t>потім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децентралізацію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кровообігу</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призводять</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значної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втрати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плазми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різкого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зниження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артеріального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тиску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колапс</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розладу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гемодинаміки</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xmlns="" val="9659743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5168" y="1015767"/>
            <a:ext cx="8698832" cy="5016758"/>
          </a:xfrm>
          <a:prstGeom prst="rect">
            <a:avLst/>
          </a:prstGeom>
          <a:solidFill>
            <a:srgbClr val="99FF33"/>
          </a:solidFill>
        </p:spPr>
        <p:txBody>
          <a:bodyPr wrap="square">
            <a:spAutoFit/>
          </a:bodyPr>
          <a:lstStyle/>
          <a:p>
            <a:r>
              <a:rPr lang="uk-UA" dirty="0">
                <a:solidFill>
                  <a:srgbClr val="000000"/>
                </a:solidFill>
                <a:latin typeface="Times New Roman" panose="02020603050405020304" pitchFamily="18" charset="0"/>
                <a:ea typeface="Times New Roman" panose="02020603050405020304" pitchFamily="18" charset="0"/>
              </a:rPr>
              <a:t> </a:t>
            </a:r>
            <a:r>
              <a:rPr lang="uk-UA" sz="2000" dirty="0">
                <a:solidFill>
                  <a:srgbClr val="000000"/>
                </a:solidFill>
                <a:latin typeface="Times New Roman" panose="02020603050405020304" pitchFamily="18" charset="0"/>
                <a:ea typeface="Times New Roman" panose="02020603050405020304" pitchFamily="18" charset="0"/>
              </a:rPr>
              <a:t>Після усунення стискання відновлюються кровообіг і лімфообіг у тканинах ураженої кінцівки, токсичні продукти потрапляють у кров і спричиняють інтоксикацію (</a:t>
            </a:r>
            <a:r>
              <a:rPr lang="uk-UA" sz="2000" dirty="0" err="1">
                <a:solidFill>
                  <a:srgbClr val="000000"/>
                </a:solidFill>
                <a:latin typeface="Times New Roman" panose="02020603050405020304" pitchFamily="18" charset="0"/>
                <a:ea typeface="Times New Roman" panose="02020603050405020304" pitchFamily="18" charset="0"/>
              </a:rPr>
              <a:t>ендотоксикоз</a:t>
            </a:r>
            <a:r>
              <a:rPr lang="uk-UA" sz="2000" dirty="0">
                <a:solidFill>
                  <a:srgbClr val="000000"/>
                </a:solidFill>
                <a:latin typeface="Times New Roman" panose="02020603050405020304" pitchFamily="18" charset="0"/>
                <a:ea typeface="Times New Roman" panose="02020603050405020304" pitchFamily="18" charset="0"/>
              </a:rPr>
              <a:t>) організму. Уражаються всі його органи, особливо міокард, легені, печінка, нирки, центральна нервова система, система кровотворення. Всмоктування у великій кількості міоглобіну з ушкоджених м’язів призводить до закупорювання просвіту сечових канальців нирок і виникнення токсичного </a:t>
            </a:r>
            <a:r>
              <a:rPr lang="uk-UA" sz="2000" dirty="0" err="1">
                <a:solidFill>
                  <a:srgbClr val="000000"/>
                </a:solidFill>
                <a:latin typeface="Times New Roman" panose="02020603050405020304" pitchFamily="18" charset="0"/>
                <a:ea typeface="Times New Roman" panose="02020603050405020304" pitchFamily="18" charset="0"/>
              </a:rPr>
              <a:t>нефрозу</a:t>
            </a:r>
            <a:r>
              <a:rPr lang="uk-UA" sz="2000" dirty="0">
                <a:solidFill>
                  <a:srgbClr val="000000"/>
                </a:solidFill>
                <a:latin typeface="Times New Roman" panose="02020603050405020304" pitchFamily="18" charset="0"/>
                <a:ea typeface="Times New Roman" panose="02020603050405020304" pitchFamily="18" charset="0"/>
              </a:rPr>
              <a:t>, що є причиною розвитку ниркової недостатності аж до анурії і летального кінця. Іони калію, які потрапляють у кров після розпаду тканин, зумовлюють гостру серцево-судинну недостатність. </a:t>
            </a:r>
            <a:br>
              <a:rPr lang="uk-UA" sz="2000" dirty="0">
                <a:solidFill>
                  <a:srgbClr val="000000"/>
                </a:solidFill>
                <a:latin typeface="Times New Roman" panose="02020603050405020304" pitchFamily="18" charset="0"/>
                <a:ea typeface="Times New Roman" panose="02020603050405020304" pitchFamily="18" charset="0"/>
              </a:rPr>
            </a:br>
            <a:r>
              <a:rPr lang="uk-UA" sz="2000" dirty="0">
                <a:solidFill>
                  <a:srgbClr val="000000"/>
                </a:solidFill>
                <a:latin typeface="Times New Roman" panose="02020603050405020304" pitchFamily="18" charset="0"/>
                <a:ea typeface="Times New Roman" panose="02020603050405020304" pitchFamily="18" charset="0"/>
              </a:rPr>
              <a:t>   Місцеві зміни в тканинах кінцівки, яка звільнена від стискання, проявляються вираженим набряком м’яких тканин, величина якого тим більша, чим триваліше перебування кінцівки під тиском і чим більші розлади </a:t>
            </a:r>
            <a:r>
              <a:rPr lang="uk-UA" sz="2000" dirty="0" err="1">
                <a:solidFill>
                  <a:srgbClr val="000000"/>
                </a:solidFill>
                <a:latin typeface="Times New Roman" panose="02020603050405020304" pitchFamily="18" charset="0"/>
                <a:ea typeface="Times New Roman" panose="02020603050405020304" pitchFamily="18" charset="0"/>
              </a:rPr>
              <a:t>крово</a:t>
            </a:r>
            <a:r>
              <a:rPr lang="uk-UA" sz="2000" dirty="0">
                <a:solidFill>
                  <a:srgbClr val="000000"/>
                </a:solidFill>
                <a:latin typeface="Times New Roman" panose="02020603050405020304" pitchFamily="18" charset="0"/>
                <a:ea typeface="Times New Roman" panose="02020603050405020304" pitchFamily="18" charset="0"/>
              </a:rPr>
              <a:t>- і лімфообігу. Вони проявляються збільшенням кількості токсичних продуктів обміну та всмоктування рідини через підвищення осмотичного тиску, що призводить до виникнення вторинної </a:t>
            </a:r>
            <a:r>
              <a:rPr lang="uk-UA" sz="2000" dirty="0" err="1">
                <a:solidFill>
                  <a:srgbClr val="000000"/>
                </a:solidFill>
                <a:latin typeface="Times New Roman" panose="02020603050405020304" pitchFamily="18" charset="0"/>
                <a:ea typeface="Times New Roman" panose="02020603050405020304" pitchFamily="18" charset="0"/>
              </a:rPr>
              <a:t>плазмовтрати</a:t>
            </a:r>
            <a:r>
              <a:rPr lang="uk-UA" sz="2000" dirty="0">
                <a:solidFill>
                  <a:srgbClr val="000000"/>
                </a:solidFill>
                <a:latin typeface="Times New Roman" panose="02020603050405020304" pitchFamily="18" charset="0"/>
                <a:ea typeface="Times New Roman" panose="02020603050405020304" pitchFamily="18" charset="0"/>
              </a:rPr>
              <a:t>.</a:t>
            </a:r>
            <a:endParaRPr lang="uk-UA" sz="2000" dirty="0"/>
          </a:p>
        </p:txBody>
      </p:sp>
    </p:spTree>
    <p:extLst>
      <p:ext uri="{BB962C8B-B14F-4D97-AF65-F5344CB8AC3E}">
        <p14:creationId xmlns:p14="http://schemas.microsoft.com/office/powerpoint/2010/main" xmlns="" val="16671500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8758" y="509077"/>
            <a:ext cx="8783053" cy="5909310"/>
          </a:xfrm>
          <a:prstGeom prst="rect">
            <a:avLst/>
          </a:prstGeom>
          <a:solidFill>
            <a:srgbClr val="99FF33"/>
          </a:solidFill>
        </p:spPr>
        <p:txBody>
          <a:bodyPr wrap="square">
            <a:spAutoFit/>
          </a:bodyPr>
          <a:lstStyle/>
          <a:p>
            <a:r>
              <a:rPr lang="uk-UA" b="1" i="1" dirty="0">
                <a:solidFill>
                  <a:srgbClr val="000000"/>
                </a:solidFill>
                <a:latin typeface="Times New Roman" panose="02020603050405020304" pitchFamily="18" charset="0"/>
                <a:ea typeface="Times New Roman" panose="02020603050405020304" pitchFamily="18" charset="0"/>
              </a:rPr>
              <a:t>Симптоматика і клінічна картина</a:t>
            </a:r>
            <a:endParaRPr lang="uk-UA" sz="1600" dirty="0">
              <a:latin typeface="Times New Roman" panose="02020603050405020304" pitchFamily="18" charset="0"/>
              <a:ea typeface="Times New Roman" panose="02020603050405020304" pitchFamily="18" charset="0"/>
            </a:endParaRPr>
          </a:p>
          <a:p>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Ступінь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тяжкості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перебігу</a:t>
            </a:r>
            <a:r>
              <a:rPr lang="ru-RU" dirty="0">
                <a:solidFill>
                  <a:srgbClr val="000000"/>
                </a:solidFill>
                <a:latin typeface="Times New Roman" panose="02020603050405020304" pitchFamily="18" charset="0"/>
                <a:ea typeface="Times New Roman" panose="02020603050405020304" pitchFamily="18" charset="0"/>
              </a:rPr>
              <a:t> синдрому </a:t>
            </a:r>
            <a:r>
              <a:rPr lang="ru-RU" dirty="0" err="1">
                <a:solidFill>
                  <a:srgbClr val="000000"/>
                </a:solidFill>
                <a:latin typeface="Times New Roman" panose="02020603050405020304" pitchFamily="18" charset="0"/>
                <a:ea typeface="Times New Roman" panose="02020603050405020304" pitchFamily="18" charset="0"/>
              </a:rPr>
              <a:t>тривалого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стискання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залежить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1. </a:t>
            </a:r>
            <a:r>
              <a:rPr lang="ru-RU" dirty="0" err="1">
                <a:solidFill>
                  <a:srgbClr val="000000"/>
                </a:solidFill>
                <a:latin typeface="Times New Roman" panose="02020603050405020304" pitchFamily="18" charset="0"/>
                <a:ea typeface="Times New Roman" panose="02020603050405020304" pitchFamily="18" charset="0"/>
              </a:rPr>
              <a:t>Терміну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стискання</a:t>
            </a:r>
            <a:r>
              <a:rPr lang="ru-RU" dirty="0">
                <a:solidFill>
                  <a:srgbClr val="000000"/>
                </a:solidFill>
                <a:latin typeface="Times New Roman" panose="02020603050405020304" pitchFamily="18" charset="0"/>
                <a:ea typeface="Times New Roman" panose="02020603050405020304" pitchFamily="18" charset="0"/>
              </a:rPr>
              <a:t> тканин. Синдром </a:t>
            </a:r>
            <a:r>
              <a:rPr lang="ru-RU" dirty="0" err="1">
                <a:solidFill>
                  <a:srgbClr val="000000"/>
                </a:solidFill>
                <a:latin typeface="Times New Roman" panose="02020603050405020304" pitchFamily="18" charset="0"/>
                <a:ea typeface="Times New Roman" panose="02020603050405020304" pitchFamily="18" charset="0"/>
              </a:rPr>
              <a:t>розвивається</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терміні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стискання</a:t>
            </a:r>
            <a:r>
              <a:rPr lang="ru-RU" dirty="0">
                <a:solidFill>
                  <a:srgbClr val="000000"/>
                </a:solidFill>
                <a:latin typeface="Times New Roman" panose="02020603050405020304" pitchFamily="18" charset="0"/>
                <a:ea typeface="Times New Roman" panose="02020603050405020304" pitchFamily="18" charset="0"/>
              </a:rPr>
              <a:t> 4 </a:t>
            </a:r>
            <a:r>
              <a:rPr lang="ru-RU" dirty="0" err="1">
                <a:solidFill>
                  <a:srgbClr val="000000"/>
                </a:solidFill>
                <a:latin typeface="Times New Roman" panose="02020603050405020304" pitchFamily="18" charset="0"/>
                <a:ea typeface="Times New Roman" panose="02020603050405020304" pitchFamily="18" charset="0"/>
              </a:rPr>
              <a:t>години</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більше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Клінічна</a:t>
            </a:r>
            <a:r>
              <a:rPr lang="ru-RU" dirty="0">
                <a:solidFill>
                  <a:srgbClr val="000000"/>
                </a:solidFill>
                <a:latin typeface="Times New Roman" panose="02020603050405020304" pitchFamily="18" charset="0"/>
                <a:ea typeface="Times New Roman" panose="02020603050405020304" pitchFamily="18" charset="0"/>
              </a:rPr>
              <a:t> картина буде </a:t>
            </a:r>
            <a:r>
              <a:rPr lang="ru-RU" dirty="0" err="1">
                <a:solidFill>
                  <a:srgbClr val="000000"/>
                </a:solidFill>
                <a:latin typeface="Times New Roman" panose="02020603050405020304" pitchFamily="18" charset="0"/>
                <a:ea typeface="Times New Roman" panose="02020603050405020304" pitchFamily="18" charset="0"/>
              </a:rPr>
              <a:t>тим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тяжча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більший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термін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стискання</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2. </a:t>
            </a:r>
            <a:r>
              <a:rPr lang="ru-RU" dirty="0" err="1">
                <a:solidFill>
                  <a:srgbClr val="000000"/>
                </a:solidFill>
                <a:latin typeface="Times New Roman" panose="02020603050405020304" pitchFamily="18" charset="0"/>
                <a:ea typeface="Times New Roman" panose="02020603050405020304" pitchFamily="18" charset="0"/>
              </a:rPr>
              <a:t>Об’єму</a:t>
            </a:r>
            <a:r>
              <a:rPr lang="ru-RU" dirty="0">
                <a:solidFill>
                  <a:srgbClr val="000000"/>
                </a:solidFill>
                <a:latin typeface="Times New Roman" panose="02020603050405020304" pitchFamily="18" charset="0"/>
                <a:ea typeface="Times New Roman" panose="02020603050405020304" pitchFamily="18" charset="0"/>
              </a:rPr>
              <a:t> тканин, в </a:t>
            </a:r>
            <a:r>
              <a:rPr lang="ru-RU" dirty="0" err="1">
                <a:solidFill>
                  <a:srgbClr val="000000"/>
                </a:solidFill>
                <a:latin typeface="Times New Roman" panose="02020603050405020304" pitchFamily="18" charset="0"/>
                <a:ea typeface="Times New Roman" panose="02020603050405020304" pitchFamily="18" charset="0"/>
              </a:rPr>
              <a:t>яких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внаслідок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стискання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були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лімфообіг</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високому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рівні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стискання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обох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нижніх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кінцівок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клінічна</a:t>
            </a:r>
            <a:r>
              <a:rPr lang="ru-RU" dirty="0">
                <a:solidFill>
                  <a:srgbClr val="000000"/>
                </a:solidFill>
                <a:latin typeface="Times New Roman" panose="02020603050405020304" pitchFamily="18" charset="0"/>
                <a:ea typeface="Times New Roman" panose="02020603050405020304" pitchFamily="18" charset="0"/>
              </a:rPr>
              <a:t> картина </a:t>
            </a:r>
            <a:r>
              <a:rPr lang="ru-RU" dirty="0" err="1">
                <a:solidFill>
                  <a:srgbClr val="000000"/>
                </a:solidFill>
                <a:latin typeface="Times New Roman" panose="02020603050405020304" pitchFamily="18" charset="0"/>
                <a:ea typeface="Times New Roman" panose="02020603050405020304" pitchFamily="18" charset="0"/>
              </a:rPr>
              <a:t>значно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тяжча</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3. </a:t>
            </a:r>
            <a:r>
              <a:rPr lang="ru-RU" dirty="0" err="1">
                <a:solidFill>
                  <a:srgbClr val="000000"/>
                </a:solidFill>
                <a:latin typeface="Times New Roman" panose="02020603050405020304" pitchFamily="18" charset="0"/>
                <a:ea typeface="Times New Roman" panose="02020603050405020304" pitchFamily="18" charset="0"/>
              </a:rPr>
              <a:t>Наявності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механічного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ушкодження</a:t>
            </a:r>
            <a:r>
              <a:rPr lang="ru-RU" dirty="0">
                <a:solidFill>
                  <a:srgbClr val="000000"/>
                </a:solidFill>
                <a:latin typeface="Times New Roman" panose="02020603050405020304" pitchFamily="18" charset="0"/>
                <a:ea typeface="Times New Roman" panose="02020603050405020304" pitchFamily="18" charset="0"/>
              </a:rPr>
              <a:t> тканин,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сприяє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вираженій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больовій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імпульсації</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центральну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нервову</a:t>
            </a:r>
            <a:r>
              <a:rPr lang="ru-RU" dirty="0">
                <a:solidFill>
                  <a:srgbClr val="000000"/>
                </a:solidFill>
                <a:latin typeface="Times New Roman" panose="02020603050405020304" pitchFamily="18" charset="0"/>
                <a:ea typeface="Times New Roman" panose="02020603050405020304" pitchFamily="18" charset="0"/>
              </a:rPr>
              <a:t> систему і </a:t>
            </a:r>
            <a:r>
              <a:rPr lang="ru-RU" dirty="0" err="1">
                <a:solidFill>
                  <a:srgbClr val="000000"/>
                </a:solidFill>
                <a:latin typeface="Times New Roman" panose="02020603050405020304" pitchFamily="18" charset="0"/>
                <a:ea typeface="Times New Roman" panose="02020603050405020304" pitchFamily="18" charset="0"/>
              </a:rPr>
              <a:t>виникненню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шокоподібних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станів</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За </a:t>
            </a:r>
            <a:r>
              <a:rPr lang="ru-RU" dirty="0" err="1">
                <a:solidFill>
                  <a:srgbClr val="000000"/>
                </a:solidFill>
                <a:latin typeface="Times New Roman" panose="02020603050405020304" pitchFamily="18" charset="0"/>
                <a:ea typeface="Times New Roman" panose="02020603050405020304" pitchFamily="18" charset="0"/>
              </a:rPr>
              <a:t>тяжкістю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розрізняють</a:t>
            </a:r>
            <a:r>
              <a:rPr lang="ru-RU" dirty="0">
                <a:solidFill>
                  <a:srgbClr val="000000"/>
                </a:solidFill>
                <a:latin typeface="Times New Roman" panose="02020603050405020304" pitchFamily="18" charset="0"/>
                <a:ea typeface="Times New Roman" panose="02020603050405020304" pitchFamily="18" charset="0"/>
              </a:rPr>
              <a:t> 4 </a:t>
            </a:r>
            <a:r>
              <a:rPr lang="ru-RU" dirty="0" err="1">
                <a:solidFill>
                  <a:srgbClr val="000000"/>
                </a:solidFill>
                <a:latin typeface="Times New Roman" panose="02020603050405020304" pitchFamily="18" charset="0"/>
                <a:ea typeface="Times New Roman" panose="02020603050405020304" pitchFamily="18" charset="0"/>
              </a:rPr>
              <a:t>ступені</a:t>
            </a:r>
            <a:r>
              <a:rPr lang="ru-RU" dirty="0">
                <a:solidFill>
                  <a:srgbClr val="000000"/>
                </a:solidFill>
                <a:latin typeface="Times New Roman" panose="02020603050405020304" pitchFamily="18" charset="0"/>
                <a:ea typeface="Times New Roman" panose="02020603050405020304" pitchFamily="18" charset="0"/>
              </a:rPr>
              <a:t> синдрому </a:t>
            </a:r>
            <a:r>
              <a:rPr lang="ru-RU" dirty="0" err="1">
                <a:solidFill>
                  <a:srgbClr val="000000"/>
                </a:solidFill>
                <a:latin typeface="Times New Roman" panose="02020603050405020304" pitchFamily="18" charset="0"/>
                <a:ea typeface="Times New Roman" panose="02020603050405020304" pitchFamily="18" charset="0"/>
              </a:rPr>
              <a:t>тривалого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стискання</a:t>
            </a:r>
            <a:r>
              <a:rPr lang="ru-RU" dirty="0">
                <a:solidFill>
                  <a:srgbClr val="000000"/>
                </a:solidFill>
                <a:latin typeface="Times New Roman" panose="02020603050405020304" pitchFamily="18" charset="0"/>
                <a:ea typeface="Times New Roman" panose="02020603050405020304" pitchFamily="18" charset="0"/>
              </a:rPr>
              <a:t> тканин,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проявляються</a:t>
            </a:r>
            <a:r>
              <a:rPr lang="ru-RU" dirty="0">
                <a:solidFill>
                  <a:srgbClr val="000000"/>
                </a:solidFill>
                <a:latin typeface="Times New Roman" panose="02020603050405020304" pitchFamily="18" charset="0"/>
                <a:ea typeface="Times New Roman" panose="02020603050405020304" pitchFamily="18" charset="0"/>
              </a:rPr>
              <a:t> такими </a:t>
            </a:r>
            <a:r>
              <a:rPr lang="ru-RU" dirty="0" err="1">
                <a:solidFill>
                  <a:srgbClr val="000000"/>
                </a:solidFill>
                <a:latin typeface="Times New Roman" panose="02020603050405020304" pitchFamily="18" charset="0"/>
                <a:ea typeface="Times New Roman" panose="02020603050405020304" pitchFamily="18" charset="0"/>
              </a:rPr>
              <a:t>місцевими</a:t>
            </a:r>
            <a:r>
              <a:rPr lang="ru-RU" dirty="0">
                <a:solidFill>
                  <a:srgbClr val="000000"/>
                </a:solidFill>
                <a:latin typeface="Times New Roman" panose="02020603050405020304" pitchFamily="18" charset="0"/>
                <a:ea typeface="Times New Roman" panose="02020603050405020304" pitchFamily="18" charset="0"/>
              </a:rPr>
              <a:t> симптомами: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 </a:t>
            </a:r>
            <a:r>
              <a:rPr lang="ru-RU" i="1" dirty="0">
                <a:solidFill>
                  <a:srgbClr val="000000"/>
                </a:solidFill>
                <a:latin typeface="Times New Roman" panose="02020603050405020304" pitchFamily="18" charset="0"/>
                <a:ea typeface="Times New Roman" panose="02020603050405020304" pitchFamily="18" charset="0"/>
              </a:rPr>
              <a:t>легкий </a:t>
            </a:r>
            <a:r>
              <a:rPr lang="ru-RU" dirty="0">
                <a:solidFill>
                  <a:srgbClr val="000000"/>
                </a:solidFill>
                <a:latin typeface="Times New Roman" panose="02020603050405020304" pitchFamily="18" charset="0"/>
                <a:ea typeface="Times New Roman" panose="02020603050405020304" pitchFamily="18" charset="0"/>
              </a:rPr>
              <a:t>(при </a:t>
            </a:r>
            <a:r>
              <a:rPr lang="ru-RU" dirty="0" err="1">
                <a:solidFill>
                  <a:srgbClr val="000000"/>
                </a:solidFill>
                <a:latin typeface="Times New Roman" panose="02020603050405020304" pitchFamily="18" charset="0"/>
                <a:ea typeface="Times New Roman" panose="02020603050405020304" pitchFamily="18" charset="0"/>
              </a:rPr>
              <a:t>стисканні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протягом</a:t>
            </a:r>
            <a:r>
              <a:rPr lang="ru-RU" dirty="0">
                <a:solidFill>
                  <a:srgbClr val="000000"/>
                </a:solidFill>
                <a:latin typeface="Times New Roman" panose="02020603050405020304" pitchFamily="18" charset="0"/>
                <a:ea typeface="Times New Roman" panose="02020603050405020304" pitchFamily="18" charset="0"/>
              </a:rPr>
              <a:t> 3-4 годин). </a:t>
            </a:r>
            <a:r>
              <a:rPr lang="ru-RU" dirty="0" err="1">
                <a:solidFill>
                  <a:srgbClr val="000000"/>
                </a:solidFill>
                <a:latin typeface="Times New Roman" panose="02020603050405020304" pitchFamily="18" charset="0"/>
                <a:ea typeface="Times New Roman" panose="02020603050405020304" pitchFamily="18" charset="0"/>
              </a:rPr>
              <a:t>Виникає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незначний</a:t>
            </a:r>
            <a:r>
              <a:rPr lang="ru-RU" dirty="0">
                <a:solidFill>
                  <a:srgbClr val="000000"/>
                </a:solidFill>
                <a:latin typeface="Times New Roman" panose="02020603050405020304" pitchFamily="18" charset="0"/>
                <a:ea typeface="Times New Roman" panose="02020603050405020304" pitchFamily="18" charset="0"/>
              </a:rPr>
              <a:t> набряк </a:t>
            </a:r>
            <a:r>
              <a:rPr lang="ru-RU" dirty="0" err="1">
                <a:solidFill>
                  <a:srgbClr val="000000"/>
                </a:solidFill>
                <a:latin typeface="Times New Roman" panose="02020603050405020304" pitchFamily="18" charset="0"/>
                <a:ea typeface="Times New Roman" panose="02020603050405020304" pitchFamily="18" charset="0"/>
              </a:rPr>
              <a:t>м’яких</a:t>
            </a:r>
            <a:r>
              <a:rPr lang="ru-RU" dirty="0">
                <a:solidFill>
                  <a:srgbClr val="000000"/>
                </a:solidFill>
                <a:latin typeface="Times New Roman" panose="02020603050405020304" pitchFamily="18" charset="0"/>
                <a:ea typeface="Times New Roman" panose="02020603050405020304" pitchFamily="18" charset="0"/>
              </a:rPr>
              <a:t> тканин; </a:t>
            </a:r>
            <a:r>
              <a:rPr lang="ru-RU" dirty="0" err="1">
                <a:solidFill>
                  <a:srgbClr val="000000"/>
                </a:solidFill>
                <a:latin typeface="Times New Roman" panose="02020603050405020304" pitchFamily="18" charset="0"/>
                <a:ea typeface="Times New Roman" panose="02020603050405020304" pitchFamily="18" charset="0"/>
              </a:rPr>
              <a:t>блідість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активні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рухи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больова</a:t>
            </a:r>
            <a:r>
              <a:rPr lang="ru-RU" dirty="0">
                <a:solidFill>
                  <a:srgbClr val="000000"/>
                </a:solidFill>
                <a:latin typeface="Times New Roman" panose="02020603050405020304" pitchFamily="18" charset="0"/>
                <a:ea typeface="Times New Roman" panose="02020603050405020304" pitchFamily="18" charset="0"/>
              </a:rPr>
              <a:t> і тактильна </a:t>
            </a:r>
            <a:r>
              <a:rPr lang="ru-RU" dirty="0" err="1">
                <a:solidFill>
                  <a:srgbClr val="000000"/>
                </a:solidFill>
                <a:latin typeface="Times New Roman" panose="02020603050405020304" pitchFamily="18" charset="0"/>
                <a:ea typeface="Times New Roman" panose="02020603050405020304" pitchFamily="18" charset="0"/>
              </a:rPr>
              <a:t>чутливість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збережені</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 </a:t>
            </a:r>
            <a:r>
              <a:rPr lang="ru-RU" i="1" dirty="0" err="1">
                <a:solidFill>
                  <a:srgbClr val="000000"/>
                </a:solidFill>
                <a:latin typeface="Times New Roman" panose="02020603050405020304" pitchFamily="18" charset="0"/>
                <a:ea typeface="Times New Roman" panose="02020603050405020304" pitchFamily="18" charset="0"/>
              </a:rPr>
              <a:t>середній</a:t>
            </a:r>
            <a:r>
              <a:rPr lang="ru-RU" i="1" dirty="0">
                <a:solidFill>
                  <a:srgbClr val="00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(при </a:t>
            </a:r>
            <a:r>
              <a:rPr lang="ru-RU" dirty="0" err="1">
                <a:solidFill>
                  <a:srgbClr val="000000"/>
                </a:solidFill>
                <a:latin typeface="Times New Roman" panose="02020603050405020304" pitchFamily="18" charset="0"/>
                <a:ea typeface="Times New Roman" panose="02020603050405020304" pitchFamily="18" charset="0"/>
              </a:rPr>
              <a:t>стисканні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протягом</a:t>
            </a:r>
            <a:r>
              <a:rPr lang="ru-RU" dirty="0">
                <a:solidFill>
                  <a:srgbClr val="000000"/>
                </a:solidFill>
                <a:latin typeface="Times New Roman" panose="02020603050405020304" pitchFamily="18" charset="0"/>
                <a:ea typeface="Times New Roman" panose="02020603050405020304" pitchFamily="18" charset="0"/>
              </a:rPr>
              <a:t> 5-6 годин). </a:t>
            </a:r>
            <a:r>
              <a:rPr lang="ru-RU" dirty="0" err="1">
                <a:solidFill>
                  <a:srgbClr val="000000"/>
                </a:solidFill>
                <a:latin typeface="Times New Roman" panose="02020603050405020304" pitchFamily="18" charset="0"/>
                <a:ea typeface="Times New Roman" panose="02020603050405020304" pitchFamily="18" charset="0"/>
              </a:rPr>
              <a:t>Виникає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помірний</a:t>
            </a:r>
            <a:r>
              <a:rPr lang="ru-RU" dirty="0">
                <a:solidFill>
                  <a:srgbClr val="000000"/>
                </a:solidFill>
                <a:latin typeface="Times New Roman" panose="02020603050405020304" pitchFamily="18" charset="0"/>
                <a:ea typeface="Times New Roman" panose="02020603050405020304" pitchFamily="18" charset="0"/>
              </a:rPr>
              <a:t> набряк </a:t>
            </a:r>
            <a:r>
              <a:rPr lang="ru-RU" dirty="0" err="1">
                <a:solidFill>
                  <a:srgbClr val="000000"/>
                </a:solidFill>
                <a:latin typeface="Times New Roman" panose="02020603050405020304" pitchFamily="18" charset="0"/>
                <a:ea typeface="Times New Roman" panose="02020603050405020304" pitchFamily="18" charset="0"/>
              </a:rPr>
              <a:t>м’яких</a:t>
            </a:r>
            <a:r>
              <a:rPr lang="ru-RU" dirty="0">
                <a:solidFill>
                  <a:srgbClr val="000000"/>
                </a:solidFill>
                <a:latin typeface="Times New Roman" panose="02020603050405020304" pitchFamily="18" charset="0"/>
                <a:ea typeface="Times New Roman" panose="02020603050405020304" pitchFamily="18" charset="0"/>
              </a:rPr>
              <a:t> тканин, </a:t>
            </a:r>
            <a:r>
              <a:rPr lang="ru-RU" dirty="0" err="1">
                <a:solidFill>
                  <a:srgbClr val="000000"/>
                </a:solidFill>
                <a:latin typeface="Times New Roman" panose="02020603050405020304" pitchFamily="18" charset="0"/>
                <a:ea typeface="Times New Roman" panose="02020603050405020304" pitchFamily="18" charset="0"/>
              </a:rPr>
              <a:t>який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наростає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блідість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шкіри</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ділянками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ціанозу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активні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рухи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больова</a:t>
            </a:r>
            <a:r>
              <a:rPr lang="ru-RU" dirty="0">
                <a:solidFill>
                  <a:srgbClr val="000000"/>
                </a:solidFill>
                <a:latin typeface="Times New Roman" panose="02020603050405020304" pitchFamily="18" charset="0"/>
                <a:ea typeface="Times New Roman" panose="02020603050405020304" pitchFamily="18" charset="0"/>
              </a:rPr>
              <a:t> і тактильна </a:t>
            </a:r>
            <a:r>
              <a:rPr lang="ru-RU" dirty="0" err="1">
                <a:solidFill>
                  <a:srgbClr val="000000"/>
                </a:solidFill>
                <a:latin typeface="Times New Roman" panose="02020603050405020304" pitchFamily="18" charset="0"/>
                <a:ea typeface="Times New Roman" panose="02020603050405020304" pitchFamily="18" charset="0"/>
              </a:rPr>
              <a:t>чутливість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збережені</a:t>
            </a:r>
            <a:r>
              <a:rPr lang="ru-RU" dirty="0">
                <a:solidFill>
                  <a:srgbClr val="000000"/>
                </a:solidFill>
                <a:latin typeface="Times New Roman" panose="02020603050405020304" pitchFamily="18" charset="0"/>
                <a:ea typeface="Times New Roman" panose="02020603050405020304" pitchFamily="18" charset="0"/>
              </a:rPr>
              <a:t>, але </a:t>
            </a:r>
            <a:r>
              <a:rPr lang="ru-RU" dirty="0" err="1">
                <a:solidFill>
                  <a:srgbClr val="000000"/>
                </a:solidFill>
                <a:latin typeface="Times New Roman" panose="02020603050405020304" pitchFamily="18" charset="0"/>
                <a:ea typeface="Times New Roman" panose="02020603050405020304" pitchFamily="18" charset="0"/>
              </a:rPr>
              <a:t>різко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послаблені</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 </a:t>
            </a:r>
            <a:r>
              <a:rPr lang="ru-RU" i="1" dirty="0">
                <a:solidFill>
                  <a:srgbClr val="000000"/>
                </a:solidFill>
                <a:latin typeface="Times New Roman" panose="02020603050405020304" pitchFamily="18" charset="0"/>
                <a:ea typeface="Times New Roman" panose="02020603050405020304" pitchFamily="18" charset="0"/>
              </a:rPr>
              <a:t>тяжкий </a:t>
            </a:r>
            <a:r>
              <a:rPr lang="ru-RU" dirty="0">
                <a:solidFill>
                  <a:srgbClr val="000000"/>
                </a:solidFill>
                <a:latin typeface="Times New Roman" panose="02020603050405020304" pitchFamily="18" charset="0"/>
                <a:ea typeface="Times New Roman" panose="02020603050405020304" pitchFamily="18" charset="0"/>
              </a:rPr>
              <a:t>(при </a:t>
            </a:r>
            <a:r>
              <a:rPr lang="ru-RU" dirty="0" err="1">
                <a:solidFill>
                  <a:srgbClr val="000000"/>
                </a:solidFill>
                <a:latin typeface="Times New Roman" panose="02020603050405020304" pitchFamily="18" charset="0"/>
                <a:ea typeface="Times New Roman" panose="02020603050405020304" pitchFamily="18" charset="0"/>
              </a:rPr>
              <a:t>стисканні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протягом</a:t>
            </a:r>
            <a:r>
              <a:rPr lang="ru-RU" dirty="0">
                <a:solidFill>
                  <a:srgbClr val="000000"/>
                </a:solidFill>
                <a:latin typeface="Times New Roman" panose="02020603050405020304" pitchFamily="18" charset="0"/>
                <a:ea typeface="Times New Roman" panose="02020603050405020304" pitchFamily="18" charset="0"/>
              </a:rPr>
              <a:t> 7-8 годин). </a:t>
            </a:r>
            <a:r>
              <a:rPr lang="ru-RU" dirty="0" err="1">
                <a:solidFill>
                  <a:srgbClr val="000000"/>
                </a:solidFill>
                <a:latin typeface="Times New Roman" panose="02020603050405020304" pitchFamily="18" charset="0"/>
                <a:ea typeface="Times New Roman" panose="02020603050405020304" pitchFamily="18" charset="0"/>
              </a:rPr>
              <a:t>Виникає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виражений</a:t>
            </a:r>
            <a:r>
              <a:rPr lang="ru-RU" dirty="0">
                <a:solidFill>
                  <a:srgbClr val="000000"/>
                </a:solidFill>
                <a:latin typeface="Times New Roman" panose="02020603050405020304" pitchFamily="18" charset="0"/>
                <a:ea typeface="Times New Roman" panose="02020603050405020304" pitchFamily="18" charset="0"/>
              </a:rPr>
              <a:t> набряк </a:t>
            </a:r>
            <a:r>
              <a:rPr lang="ru-RU" dirty="0" err="1">
                <a:solidFill>
                  <a:srgbClr val="000000"/>
                </a:solidFill>
                <a:latin typeface="Times New Roman" panose="02020603050405020304" pitchFamily="18" charset="0"/>
                <a:ea typeface="Times New Roman" panose="02020603050405020304" pitchFamily="18" charset="0"/>
              </a:rPr>
              <a:t>м’яких</a:t>
            </a:r>
            <a:r>
              <a:rPr lang="ru-RU" dirty="0">
                <a:solidFill>
                  <a:srgbClr val="000000"/>
                </a:solidFill>
                <a:latin typeface="Times New Roman" panose="02020603050405020304" pitchFamily="18" charset="0"/>
                <a:ea typeface="Times New Roman" panose="02020603050405020304" pitchFamily="18" charset="0"/>
              </a:rPr>
              <a:t> тканин, </a:t>
            </a:r>
            <a:r>
              <a:rPr lang="ru-RU" dirty="0" err="1">
                <a:solidFill>
                  <a:srgbClr val="000000"/>
                </a:solidFill>
                <a:latin typeface="Times New Roman" panose="02020603050405020304" pitchFamily="18" charset="0"/>
                <a:ea typeface="Times New Roman" panose="02020603050405020304" pitchFamily="18" charset="0"/>
              </a:rPr>
              <a:t>який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різко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наростає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ціанотична;активні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рухи</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суглобах</a:t>
            </a:r>
            <a:r>
              <a:rPr lang="ru-RU" dirty="0">
                <a:solidFill>
                  <a:srgbClr val="000000"/>
                </a:solidFill>
                <a:latin typeface="Times New Roman" panose="02020603050405020304" pitchFamily="18" charset="0"/>
                <a:ea typeface="Times New Roman" panose="02020603050405020304" pitchFamily="18" charset="0"/>
              </a:rPr>
              <a:t>, тактильна і </a:t>
            </a:r>
            <a:r>
              <a:rPr lang="ru-RU" dirty="0" err="1">
                <a:solidFill>
                  <a:srgbClr val="000000"/>
                </a:solidFill>
                <a:latin typeface="Times New Roman" panose="02020603050405020304" pitchFamily="18" charset="0"/>
                <a:ea typeface="Times New Roman" panose="02020603050405020304" pitchFamily="18" charset="0"/>
              </a:rPr>
              <a:t>больова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чутливість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відсутні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пасивні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рухи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збережені</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 </a:t>
            </a:r>
            <a:r>
              <a:rPr lang="ru-RU" i="1" dirty="0" err="1">
                <a:solidFill>
                  <a:srgbClr val="000000"/>
                </a:solidFill>
                <a:latin typeface="Times New Roman" panose="02020603050405020304" pitchFamily="18" charset="0"/>
                <a:ea typeface="Times New Roman" panose="02020603050405020304" pitchFamily="18" charset="0"/>
              </a:rPr>
              <a:t>дуже</a:t>
            </a:r>
            <a:r>
              <a:rPr lang="ru-RU" i="1" dirty="0">
                <a:solidFill>
                  <a:srgbClr val="000000"/>
                </a:solidFill>
                <a:latin typeface="Times New Roman" panose="02020603050405020304" pitchFamily="18" charset="0"/>
                <a:ea typeface="Times New Roman" panose="02020603050405020304" pitchFamily="18" charset="0"/>
              </a:rPr>
              <a:t> тяжкий </a:t>
            </a:r>
            <a:r>
              <a:rPr lang="ru-RU" dirty="0">
                <a:solidFill>
                  <a:srgbClr val="000000"/>
                </a:solidFill>
                <a:latin typeface="Times New Roman" panose="02020603050405020304" pitchFamily="18" charset="0"/>
                <a:ea typeface="Times New Roman" panose="02020603050405020304" pitchFamily="18" charset="0"/>
              </a:rPr>
              <a:t>(при </a:t>
            </a:r>
            <a:r>
              <a:rPr lang="ru-RU" dirty="0" err="1">
                <a:solidFill>
                  <a:srgbClr val="000000"/>
                </a:solidFill>
                <a:latin typeface="Times New Roman" panose="02020603050405020304" pitchFamily="18" charset="0"/>
                <a:ea typeface="Times New Roman" panose="02020603050405020304" pitchFamily="18" charset="0"/>
              </a:rPr>
              <a:t>стисканні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протягом</a:t>
            </a:r>
            <a:r>
              <a:rPr lang="ru-RU" dirty="0">
                <a:solidFill>
                  <a:srgbClr val="000000"/>
                </a:solidFill>
                <a:latin typeface="Times New Roman" panose="02020603050405020304" pitchFamily="18" charset="0"/>
                <a:ea typeface="Times New Roman" panose="02020603050405020304" pitchFamily="18" charset="0"/>
              </a:rPr>
              <a:t> 8 і </a:t>
            </a:r>
            <a:r>
              <a:rPr lang="ru-RU" dirty="0" err="1">
                <a:solidFill>
                  <a:srgbClr val="000000"/>
                </a:solidFill>
                <a:latin typeface="Times New Roman" panose="02020603050405020304" pitchFamily="18" charset="0"/>
                <a:ea typeface="Times New Roman" panose="02020603050405020304" pitchFamily="18" charset="0"/>
              </a:rPr>
              <a:t>більше</a:t>
            </a:r>
            <a:r>
              <a:rPr lang="ru-RU" dirty="0">
                <a:solidFill>
                  <a:srgbClr val="000000"/>
                </a:solidFill>
                <a:latin typeface="Times New Roman" panose="02020603050405020304" pitchFamily="18" charset="0"/>
                <a:ea typeface="Times New Roman" panose="02020603050405020304" pitchFamily="18" charset="0"/>
              </a:rPr>
              <a:t> годин). </a:t>
            </a:r>
            <a:r>
              <a:rPr lang="ru-RU" dirty="0" err="1">
                <a:solidFill>
                  <a:srgbClr val="000000"/>
                </a:solidFill>
                <a:latin typeface="Times New Roman" panose="02020603050405020304" pitchFamily="18" charset="0"/>
                <a:ea typeface="Times New Roman" panose="02020603050405020304" pitchFamily="18" charset="0"/>
              </a:rPr>
              <a:t>Виникає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помірний</a:t>
            </a:r>
            <a:r>
              <a:rPr lang="ru-RU" dirty="0">
                <a:solidFill>
                  <a:srgbClr val="000000"/>
                </a:solidFill>
                <a:latin typeface="Times New Roman" panose="02020603050405020304" pitchFamily="18" charset="0"/>
                <a:ea typeface="Times New Roman" panose="02020603050405020304" pitchFamily="18" charset="0"/>
              </a:rPr>
              <a:t> набряк </a:t>
            </a:r>
            <a:r>
              <a:rPr lang="ru-RU" dirty="0" err="1">
                <a:solidFill>
                  <a:srgbClr val="000000"/>
                </a:solidFill>
                <a:latin typeface="Times New Roman" panose="02020603050405020304" pitchFamily="18" charset="0"/>
                <a:ea typeface="Times New Roman" panose="02020603050405020304" pitchFamily="18" charset="0"/>
              </a:rPr>
              <a:t>кінцівки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різко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ціанотична</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пухирями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наповненими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геморагічним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вмістом</a:t>
            </a:r>
            <a:r>
              <a:rPr lang="ru-RU" dirty="0">
                <a:solidFill>
                  <a:srgbClr val="000000"/>
                </a:solidFill>
                <a:latin typeface="Times New Roman" panose="02020603050405020304" pitchFamily="18" charset="0"/>
                <a:ea typeface="Times New Roman" panose="02020603050405020304" pitchFamily="18" charset="0"/>
              </a:rPr>
              <a:t>; тактильна і </a:t>
            </a:r>
            <a:r>
              <a:rPr lang="ru-RU" dirty="0" err="1">
                <a:solidFill>
                  <a:srgbClr val="000000"/>
                </a:solidFill>
                <a:latin typeface="Times New Roman" panose="02020603050405020304" pitchFamily="18" charset="0"/>
                <a:ea typeface="Times New Roman" panose="02020603050405020304" pitchFamily="18" charset="0"/>
              </a:rPr>
              <a:t>больова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чутливість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активні</a:t>
            </a:r>
            <a:r>
              <a:rPr lang="ru-RU" dirty="0">
                <a:solidFill>
                  <a:srgbClr val="000000"/>
                </a:solidFill>
                <a:latin typeface="Times New Roman" panose="02020603050405020304" pitchFamily="18" charset="0"/>
                <a:ea typeface="Times New Roman" panose="02020603050405020304" pitchFamily="18" charset="0"/>
              </a:rPr>
              <a:t> й </a:t>
            </a:r>
            <a:r>
              <a:rPr lang="ru-RU" dirty="0" err="1">
                <a:solidFill>
                  <a:srgbClr val="000000"/>
                </a:solidFill>
                <a:latin typeface="Times New Roman" panose="02020603050405020304" pitchFamily="18" charset="0"/>
                <a:ea typeface="Times New Roman" panose="02020603050405020304" pitchFamily="18" charset="0"/>
              </a:rPr>
              <a:t>пасивні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рухи</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суглобах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відсутні</a:t>
            </a:r>
            <a:r>
              <a:rPr lang="ru-RU" dirty="0">
                <a:solidFill>
                  <a:srgbClr val="000000"/>
                </a:solidFill>
                <a:latin typeface="Times New Roman" panose="02020603050405020304" pitchFamily="18" charset="0"/>
                <a:ea typeface="Times New Roman" panose="02020603050405020304" pitchFamily="18" charset="0"/>
              </a:rPr>
              <a:t>. </a:t>
            </a:r>
            <a:endParaRPr lang="uk-UA" dirty="0"/>
          </a:p>
        </p:txBody>
      </p:sp>
    </p:spTree>
    <p:extLst>
      <p:ext uri="{BB962C8B-B14F-4D97-AF65-F5344CB8AC3E}">
        <p14:creationId xmlns:p14="http://schemas.microsoft.com/office/powerpoint/2010/main" xmlns="" val="25912289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3611" y="901058"/>
            <a:ext cx="8674768" cy="5355312"/>
          </a:xfrm>
          <a:prstGeom prst="rect">
            <a:avLst/>
          </a:prstGeom>
          <a:solidFill>
            <a:srgbClr val="99FF33"/>
          </a:solidFill>
        </p:spPr>
        <p:txBody>
          <a:bodyPr wrap="square">
            <a:spAutoFit/>
          </a:bodyPr>
          <a:lstStyle/>
          <a:p>
            <a:r>
              <a:rPr lang="ru-RU" b="1" i="1" dirty="0">
                <a:solidFill>
                  <a:srgbClr val="FF0000"/>
                </a:solidFill>
                <a:latin typeface="Times New Roman" panose="02020603050405020304" pitchFamily="18" charset="0"/>
                <a:ea typeface="Times New Roman" panose="02020603050405020304" pitchFamily="18" charset="0"/>
              </a:rPr>
              <a:t>У </a:t>
            </a:r>
            <a:r>
              <a:rPr lang="ru-RU" b="1" i="1" dirty="0" err="1">
                <a:solidFill>
                  <a:srgbClr val="FF0000"/>
                </a:solidFill>
                <a:latin typeface="Times New Roman" panose="02020603050405020304" pitchFamily="18" charset="0"/>
                <a:ea typeface="Times New Roman" panose="02020603050405020304" pitchFamily="18" charset="0"/>
              </a:rPr>
              <a:t>клінічному</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перебігу</a:t>
            </a:r>
            <a:r>
              <a:rPr lang="ru-RU" b="1" dirty="0">
                <a:solidFill>
                  <a:srgbClr val="FF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виділяють</a:t>
            </a:r>
            <a:r>
              <a:rPr lang="ru-RU" dirty="0">
                <a:solidFill>
                  <a:srgbClr val="000000"/>
                </a:solidFill>
                <a:latin typeface="Times New Roman" panose="02020603050405020304" pitchFamily="18" charset="0"/>
                <a:ea typeface="Times New Roman" panose="02020603050405020304" pitchFamily="18" charset="0"/>
              </a:rPr>
              <a:t> 4 </a:t>
            </a:r>
            <a:r>
              <a:rPr lang="ru-RU" dirty="0" err="1">
                <a:solidFill>
                  <a:srgbClr val="000000"/>
                </a:solidFill>
                <a:latin typeface="Times New Roman" panose="02020603050405020304" pitchFamily="18" charset="0"/>
                <a:ea typeface="Times New Roman" panose="02020603050405020304" pitchFamily="18" charset="0"/>
              </a:rPr>
              <a:t>періоди</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b="1" i="1" dirty="0">
                <a:solidFill>
                  <a:srgbClr val="FF0000"/>
                </a:solidFill>
                <a:latin typeface="Times New Roman" panose="02020603050405020304" pitchFamily="18" charset="0"/>
                <a:ea typeface="Times New Roman" panose="02020603050405020304" pitchFamily="18" charset="0"/>
              </a:rPr>
              <a:t>І </a:t>
            </a:r>
            <a:r>
              <a:rPr lang="ru-RU" b="1" i="1" dirty="0" err="1">
                <a:solidFill>
                  <a:srgbClr val="FF0000"/>
                </a:solidFill>
                <a:latin typeface="Times New Roman" panose="02020603050405020304" pitchFamily="18" charset="0"/>
                <a:ea typeface="Times New Roman" panose="02020603050405020304" pitchFamily="18" charset="0"/>
              </a:rPr>
              <a:t>період</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ранній</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або</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ендогенної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інтоксикації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виникає</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перші</a:t>
            </a:r>
            <a:r>
              <a:rPr lang="ru-RU" dirty="0">
                <a:solidFill>
                  <a:srgbClr val="000000"/>
                </a:solidFill>
                <a:latin typeface="Times New Roman" panose="02020603050405020304" pitchFamily="18" charset="0"/>
                <a:ea typeface="Times New Roman" panose="02020603050405020304" pitchFamily="18" charset="0"/>
              </a:rPr>
              <a:t> 1-2 </a:t>
            </a:r>
            <a:r>
              <a:rPr lang="ru-RU" dirty="0" err="1">
                <a:solidFill>
                  <a:srgbClr val="000000"/>
                </a:solidFill>
                <a:latin typeface="Times New Roman" panose="02020603050405020304" pitchFamily="18" charset="0"/>
                <a:ea typeface="Times New Roman" panose="02020603050405020304" pitchFamily="18" charset="0"/>
              </a:rPr>
              <a:t>доби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Потрапляння</a:t>
            </a:r>
            <a:r>
              <a:rPr lang="ru-RU" dirty="0">
                <a:solidFill>
                  <a:srgbClr val="000000"/>
                </a:solidFill>
                <a:latin typeface="Times New Roman" panose="02020603050405020304" pitchFamily="18" charset="0"/>
                <a:ea typeface="Times New Roman" panose="02020603050405020304" pitchFamily="18" charset="0"/>
              </a:rPr>
              <a:t> в кров </a:t>
            </a:r>
            <a:r>
              <a:rPr lang="ru-RU" dirty="0" err="1">
                <a:solidFill>
                  <a:srgbClr val="000000"/>
                </a:solidFill>
                <a:latin typeface="Times New Roman" panose="02020603050405020304" pitchFamily="18" charset="0"/>
                <a:ea typeface="Times New Roman" panose="02020603050405020304" pitchFamily="18" charset="0"/>
              </a:rPr>
              <a:t>великої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кількості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ендотоксинів</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виражена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больова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імпульсація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викликають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шокоподібну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реакцію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падіння</a:t>
            </a:r>
            <a:r>
              <a:rPr lang="ru-RU" dirty="0">
                <a:solidFill>
                  <a:srgbClr val="000000"/>
                </a:solidFill>
                <a:latin typeface="Times New Roman" panose="02020603050405020304" pitchFamily="18" charset="0"/>
                <a:ea typeface="Times New Roman" panose="02020603050405020304" pitchFamily="18" charset="0"/>
              </a:rPr>
              <a:t> АТ, </a:t>
            </a:r>
            <a:r>
              <a:rPr lang="ru-RU" dirty="0" err="1">
                <a:solidFill>
                  <a:srgbClr val="000000"/>
                </a:solidFill>
                <a:latin typeface="Times New Roman" panose="02020603050405020304" pitchFamily="18" charset="0"/>
                <a:ea typeface="Times New Roman" panose="02020603050405020304" pitchFamily="18" charset="0"/>
              </a:rPr>
              <a:t>тахікардію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загальмованість</a:t>
            </a:r>
            <a:r>
              <a:rPr lang="ru-RU" dirty="0">
                <a:solidFill>
                  <a:srgbClr val="000000"/>
                </a:solidFill>
                <a:latin typeface="Times New Roman" panose="02020603050405020304" pitchFamily="18" charset="0"/>
                <a:ea typeface="Times New Roman" panose="02020603050405020304" pitchFamily="18" charset="0"/>
              </a:rPr>
              <a:t>, набряк </a:t>
            </a:r>
            <a:r>
              <a:rPr lang="ru-RU" dirty="0" err="1">
                <a:solidFill>
                  <a:srgbClr val="000000"/>
                </a:solidFill>
                <a:latin typeface="Times New Roman" panose="02020603050405020304" pitchFamily="18" charset="0"/>
                <a:ea typeface="Times New Roman" panose="02020603050405020304" pitchFamily="18" charset="0"/>
              </a:rPr>
              <a:t>м’яких</a:t>
            </a:r>
            <a:r>
              <a:rPr lang="ru-RU" dirty="0">
                <a:solidFill>
                  <a:srgbClr val="000000"/>
                </a:solidFill>
                <a:latin typeface="Times New Roman" panose="02020603050405020304" pitchFamily="18" charset="0"/>
                <a:ea typeface="Times New Roman" panose="02020603050405020304" pitchFamily="18" charset="0"/>
              </a:rPr>
              <a:t> тканин </a:t>
            </a:r>
            <a:r>
              <a:rPr lang="ru-RU" dirty="0" err="1">
                <a:solidFill>
                  <a:srgbClr val="000000"/>
                </a:solidFill>
                <a:latin typeface="Times New Roman" panose="02020603050405020304" pitchFamily="18" charset="0"/>
                <a:ea typeface="Times New Roman" panose="02020603050405020304" pitchFamily="18" charset="0"/>
              </a:rPr>
              <a:t>кінцівки</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b="1" dirty="0">
                <a:solidFill>
                  <a:srgbClr val="FF0000"/>
                </a:solidFill>
                <a:latin typeface="Times New Roman" panose="02020603050405020304" pitchFamily="18" charset="0"/>
                <a:ea typeface="Times New Roman" panose="02020603050405020304" pitchFamily="18" charset="0"/>
              </a:rPr>
              <a:t>   </a:t>
            </a:r>
            <a:r>
              <a:rPr lang="ru-RU" b="1" i="1" dirty="0">
                <a:solidFill>
                  <a:srgbClr val="FF0000"/>
                </a:solidFill>
                <a:latin typeface="Times New Roman" panose="02020603050405020304" pitchFamily="18" charset="0"/>
                <a:ea typeface="Times New Roman" panose="02020603050405020304" pitchFamily="18" charset="0"/>
              </a:rPr>
              <a:t>ІІ </a:t>
            </a:r>
            <a:r>
              <a:rPr lang="ru-RU" b="1" i="1" dirty="0" err="1">
                <a:solidFill>
                  <a:srgbClr val="FF0000"/>
                </a:solidFill>
                <a:latin typeface="Times New Roman" panose="02020603050405020304" pitchFamily="18" charset="0"/>
                <a:ea typeface="Times New Roman" panose="02020603050405020304" pitchFamily="18" charset="0"/>
              </a:rPr>
              <a:t>період</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проміжний</a:t>
            </a:r>
            <a:r>
              <a:rPr lang="ru-RU" b="1" i="1" dirty="0">
                <a:solidFill>
                  <a:srgbClr val="FF0000"/>
                </a:solidFill>
                <a:latin typeface="Times New Roman" panose="02020603050405020304" pitchFamily="18" charset="0"/>
                <a:ea typeface="Times New Roman" panose="02020603050405020304" pitchFamily="18" charset="0"/>
              </a:rPr>
              <a:t>),</a:t>
            </a:r>
            <a:r>
              <a:rPr lang="ru-RU" b="1" dirty="0">
                <a:solidFill>
                  <a:srgbClr val="FF0000"/>
                </a:solidFill>
                <a:latin typeface="Times New Roman" panose="02020603050405020304" pitchFamily="18" charset="0"/>
                <a:ea typeface="Times New Roman" panose="02020603050405020304" pitchFamily="18" charset="0"/>
              </a:rPr>
              <a:t> </a:t>
            </a:r>
            <a:r>
              <a:rPr lang="ru-RU" b="1" dirty="0" err="1">
                <a:solidFill>
                  <a:srgbClr val="FF0000"/>
                </a:solidFill>
                <a:latin typeface="Times New Roman" panose="02020603050405020304" pitchFamily="18" charset="0"/>
                <a:ea typeface="Times New Roman" panose="02020603050405020304" pitchFamily="18" charset="0"/>
              </a:rPr>
              <a:t>або</a:t>
            </a:r>
            <a:r>
              <a:rPr lang="ru-RU" b="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гострої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ниркової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недостатності</a:t>
            </a:r>
            <a:r>
              <a:rPr lang="ru-RU" b="1" dirty="0">
                <a:solidFill>
                  <a:srgbClr val="FF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спостерігається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3-4 до 8-12 </a:t>
            </a:r>
            <a:r>
              <a:rPr lang="ru-RU" dirty="0" err="1">
                <a:solidFill>
                  <a:srgbClr val="000000"/>
                </a:solidFill>
                <a:latin typeface="Times New Roman" panose="02020603050405020304" pitchFamily="18" charset="0"/>
                <a:ea typeface="Times New Roman" panose="02020603050405020304" pitchFamily="18" charset="0"/>
              </a:rPr>
              <a:t>діб</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Збільшення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набряку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кінцівки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поява</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шкірі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пухирів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із</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геморагічним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вмістом</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ділянок</a:t>
            </a:r>
            <a:r>
              <a:rPr lang="ru-RU" dirty="0">
                <a:solidFill>
                  <a:srgbClr val="000000"/>
                </a:solidFill>
                <a:latin typeface="Times New Roman" panose="02020603050405020304" pitchFamily="18" charset="0"/>
                <a:ea typeface="Times New Roman" panose="02020603050405020304" pitchFamily="18" charset="0"/>
              </a:rPr>
              <a:t> некрозу </a:t>
            </a:r>
            <a:r>
              <a:rPr lang="ru-RU" dirty="0" err="1">
                <a:solidFill>
                  <a:srgbClr val="000000"/>
                </a:solidFill>
                <a:latin typeface="Times New Roman" panose="02020603050405020304" pitchFamily="18" charset="0"/>
                <a:ea typeface="Times New Roman" panose="02020603050405020304" pitchFamily="18" charset="0"/>
              </a:rPr>
              <a:t>м’яких</a:t>
            </a:r>
            <a:r>
              <a:rPr lang="ru-RU" dirty="0">
                <a:solidFill>
                  <a:srgbClr val="000000"/>
                </a:solidFill>
                <a:latin typeface="Times New Roman" panose="02020603050405020304" pitchFamily="18" charset="0"/>
                <a:ea typeface="Times New Roman" panose="02020603050405020304" pitchFamily="18" charset="0"/>
              </a:rPr>
              <a:t> тканин; </a:t>
            </a:r>
            <a:r>
              <a:rPr lang="ru-RU" dirty="0" err="1">
                <a:solidFill>
                  <a:srgbClr val="000000"/>
                </a:solidFill>
                <a:latin typeface="Times New Roman" panose="02020603050405020304" pitchFamily="18" charset="0"/>
                <a:ea typeface="Times New Roman" panose="02020603050405020304" pitchFamily="18" charset="0"/>
              </a:rPr>
              <a:t>загальний</a:t>
            </a:r>
            <a:r>
              <a:rPr lang="ru-RU" dirty="0">
                <a:solidFill>
                  <a:srgbClr val="000000"/>
                </a:solidFill>
                <a:latin typeface="Times New Roman" panose="02020603050405020304" pitchFamily="18" charset="0"/>
                <a:ea typeface="Times New Roman" panose="02020603050405020304" pitchFamily="18" charset="0"/>
              </a:rPr>
              <a:t> стан </a:t>
            </a:r>
            <a:r>
              <a:rPr lang="ru-RU" dirty="0" err="1">
                <a:solidFill>
                  <a:srgbClr val="000000"/>
                </a:solidFill>
                <a:latin typeface="Times New Roman" panose="02020603050405020304" pitchFamily="18" charset="0"/>
                <a:ea typeface="Times New Roman" panose="02020603050405020304" pitchFamily="18" charset="0"/>
              </a:rPr>
              <a:t>погіршується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анемія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гіперкаліємія</a:t>
            </a:r>
            <a:r>
              <a:rPr lang="ru-RU" dirty="0">
                <a:solidFill>
                  <a:srgbClr val="000000"/>
                </a:solidFill>
                <a:latin typeface="Times New Roman" panose="02020603050405020304" pitchFamily="18" charset="0"/>
                <a:ea typeface="Times New Roman" panose="02020603050405020304" pitchFamily="18" charset="0"/>
              </a:rPr>
              <a:t>, ацидоз; </a:t>
            </a:r>
            <a:r>
              <a:rPr lang="ru-RU" dirty="0" err="1">
                <a:solidFill>
                  <a:srgbClr val="000000"/>
                </a:solidFill>
                <a:latin typeface="Times New Roman" panose="02020603050405020304" pitchFamily="18" charset="0"/>
                <a:ea typeface="Times New Roman" panose="02020603050405020304" pitchFamily="18" charset="0"/>
              </a:rPr>
              <a:t>розвивається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ниркова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недостатність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діурез</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зменшується</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анурії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Смертність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складає</a:t>
            </a:r>
            <a:r>
              <a:rPr lang="ru-RU" dirty="0">
                <a:solidFill>
                  <a:srgbClr val="000000"/>
                </a:solidFill>
                <a:latin typeface="Times New Roman" panose="02020603050405020304" pitchFamily="18" charset="0"/>
                <a:ea typeface="Times New Roman" panose="02020603050405020304" pitchFamily="18" charset="0"/>
              </a:rPr>
              <a:t> 35 %. </a:t>
            </a:r>
            <a:r>
              <a:rPr lang="ru-RU" i="1" dirty="0">
                <a:solidFill>
                  <a:srgbClr val="000000"/>
                </a:solidFill>
                <a:latin typeface="Times New Roman" panose="02020603050405020304" pitchFamily="18" charset="0"/>
                <a:ea typeface="Times New Roman" panose="02020603050405020304" pitchFamily="18" charset="0"/>
              </a:rPr>
              <a:t> </a:t>
            </a:r>
            <a:br>
              <a:rPr lang="ru-RU" i="1" dirty="0">
                <a:solidFill>
                  <a:srgbClr val="000000"/>
                </a:solidFill>
                <a:latin typeface="Times New Roman" panose="02020603050405020304" pitchFamily="18" charset="0"/>
                <a:ea typeface="Times New Roman" panose="02020603050405020304" pitchFamily="18" charset="0"/>
              </a:rPr>
            </a:br>
            <a:r>
              <a:rPr lang="ru-RU" i="1" dirty="0">
                <a:solidFill>
                  <a:srgbClr val="000000"/>
                </a:solidFill>
                <a:latin typeface="Times New Roman" panose="02020603050405020304" pitchFamily="18" charset="0"/>
                <a:ea typeface="Times New Roman" panose="02020603050405020304" pitchFamily="18" charset="0"/>
              </a:rPr>
              <a:t>   </a:t>
            </a:r>
            <a:r>
              <a:rPr lang="ru-RU" b="1" i="1" dirty="0">
                <a:solidFill>
                  <a:srgbClr val="FF0000"/>
                </a:solidFill>
                <a:latin typeface="Times New Roman" panose="02020603050405020304" pitchFamily="18" charset="0"/>
                <a:ea typeface="Times New Roman" panose="02020603050405020304" pitchFamily="18" charset="0"/>
              </a:rPr>
              <a:t>ІІІ </a:t>
            </a:r>
            <a:r>
              <a:rPr lang="ru-RU" b="1" i="1" dirty="0" err="1">
                <a:solidFill>
                  <a:srgbClr val="FF0000"/>
                </a:solidFill>
                <a:latin typeface="Times New Roman" panose="02020603050405020304" pitchFamily="18" charset="0"/>
                <a:ea typeface="Times New Roman" panose="02020603050405020304" pitchFamily="18" charset="0"/>
              </a:rPr>
              <a:t>період</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відновлення</a:t>
            </a:r>
            <a:r>
              <a:rPr lang="ru-RU" b="1" i="1" dirty="0">
                <a:solidFill>
                  <a:srgbClr val="FF0000"/>
                </a:solidFill>
                <a:latin typeface="Times New Roman" panose="02020603050405020304" pitchFamily="18" charset="0"/>
                <a:ea typeface="Times New Roman" panose="02020603050405020304" pitchFamily="18" charset="0"/>
              </a:rPr>
              <a:t>),</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починається</a:t>
            </a:r>
            <a:r>
              <a:rPr lang="ru-RU" dirty="0">
                <a:solidFill>
                  <a:srgbClr val="000000"/>
                </a:solidFill>
                <a:latin typeface="Times New Roman" panose="02020603050405020304" pitchFamily="18" charset="0"/>
                <a:ea typeface="Times New Roman" panose="02020603050405020304" pitchFamily="18" charset="0"/>
              </a:rPr>
              <a:t> через 3-4 </a:t>
            </a:r>
            <a:r>
              <a:rPr lang="ru-RU" dirty="0" err="1">
                <a:solidFill>
                  <a:srgbClr val="000000"/>
                </a:solidFill>
                <a:latin typeface="Times New Roman" panose="02020603050405020304" pitchFamily="18" charset="0"/>
                <a:ea typeface="Times New Roman" panose="02020603050405020304" pitchFamily="18" charset="0"/>
              </a:rPr>
              <a:t>тижні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Функція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поступово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відновлюється</a:t>
            </a:r>
            <a:r>
              <a:rPr lang="ru-RU" dirty="0">
                <a:solidFill>
                  <a:srgbClr val="000000"/>
                </a:solidFill>
                <a:latin typeface="Times New Roman" panose="02020603050405020304" pitchFamily="18" charset="0"/>
                <a:ea typeface="Times New Roman" panose="02020603050405020304" pitchFamily="18" charset="0"/>
              </a:rPr>
              <a:t>, стан </a:t>
            </a:r>
            <a:r>
              <a:rPr lang="ru-RU" dirty="0" err="1">
                <a:solidFill>
                  <a:srgbClr val="000000"/>
                </a:solidFill>
                <a:latin typeface="Times New Roman" panose="02020603050405020304" pitchFamily="18" charset="0"/>
                <a:ea typeface="Times New Roman" panose="02020603050405020304" pitchFamily="18" charset="0"/>
              </a:rPr>
              <a:t>дещо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покращується</a:t>
            </a:r>
            <a:r>
              <a:rPr lang="ru-RU" dirty="0">
                <a:solidFill>
                  <a:srgbClr val="000000"/>
                </a:solidFill>
                <a:latin typeface="Times New Roman" panose="02020603050405020304" pitchFamily="18" charset="0"/>
                <a:ea typeface="Times New Roman" panose="02020603050405020304" pitchFamily="18" charset="0"/>
              </a:rPr>
              <a:t>, але </a:t>
            </a:r>
            <a:r>
              <a:rPr lang="ru-RU" dirty="0" err="1">
                <a:solidFill>
                  <a:srgbClr val="000000"/>
                </a:solidFill>
                <a:latin typeface="Times New Roman" panose="02020603050405020304" pitchFamily="18" charset="0"/>
                <a:ea typeface="Times New Roman" panose="02020603050405020304" pitchFamily="18" charset="0"/>
              </a:rPr>
              <a:t>можливий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гнійно-резорбтивної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гарячки</a:t>
            </a:r>
            <a:r>
              <a:rPr lang="ru-RU" dirty="0">
                <a:solidFill>
                  <a:srgbClr val="000000"/>
                </a:solidFill>
                <a:latin typeface="Times New Roman" panose="02020603050405020304" pitchFamily="18" charset="0"/>
                <a:ea typeface="Times New Roman" panose="02020603050405020304" pitchFamily="18" charset="0"/>
              </a:rPr>
              <a:t>, сепсису. </a:t>
            </a:r>
            <a:r>
              <a:rPr lang="ru-RU" dirty="0" err="1">
                <a:solidFill>
                  <a:srgbClr val="000000"/>
                </a:solidFill>
                <a:latin typeface="Times New Roman" panose="02020603050405020304" pitchFamily="18" charset="0"/>
                <a:ea typeface="Times New Roman" panose="02020603050405020304" pitchFamily="18" charset="0"/>
              </a:rPr>
              <a:t>Місцево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спостерігають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відторгнення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некротичних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ділянок</a:t>
            </a:r>
            <a:r>
              <a:rPr lang="ru-RU" dirty="0">
                <a:solidFill>
                  <a:srgbClr val="000000"/>
                </a:solidFill>
                <a:latin typeface="Times New Roman" panose="02020603050405020304" pitchFamily="18" charset="0"/>
                <a:ea typeface="Times New Roman" panose="02020603050405020304" pitchFamily="18" charset="0"/>
              </a:rPr>
              <a:t> тканин </a:t>
            </a:r>
            <a:r>
              <a:rPr lang="ru-RU" dirty="0" err="1">
                <a:solidFill>
                  <a:srgbClr val="000000"/>
                </a:solidFill>
                <a:latin typeface="Times New Roman" panose="02020603050405020304" pitchFamily="18" charset="0"/>
                <a:ea typeface="Times New Roman" panose="02020603050405020304" pitchFamily="18" charset="0"/>
              </a:rPr>
              <a:t>ураженої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кінцівки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абсцеси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флегмони</a:t>
            </a:r>
            <a:r>
              <a:rPr lang="ru-RU" dirty="0">
                <a:solidFill>
                  <a:srgbClr val="000000"/>
                </a:solidFill>
                <a:latin typeface="Times New Roman" panose="02020603050405020304" pitchFamily="18" charset="0"/>
                <a:ea typeface="Times New Roman" panose="02020603050405020304" pitchFamily="18" charset="0"/>
              </a:rPr>
              <a:t>, гангрену </a:t>
            </a:r>
            <a:r>
              <a:rPr lang="ru-RU" dirty="0" err="1">
                <a:solidFill>
                  <a:srgbClr val="000000"/>
                </a:solidFill>
                <a:latin typeface="Times New Roman" panose="02020603050405020304" pitchFamily="18" charset="0"/>
                <a:ea typeface="Times New Roman" panose="02020603050405020304" pitchFamily="18" charset="0"/>
              </a:rPr>
              <a:t>дистальних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відділів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кінцівки</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b="1" i="1" dirty="0">
                <a:solidFill>
                  <a:srgbClr val="FF0000"/>
                </a:solidFill>
                <a:latin typeface="Times New Roman" panose="02020603050405020304" pitchFamily="18" charset="0"/>
                <a:ea typeface="Times New Roman" panose="02020603050405020304" pitchFamily="18" charset="0"/>
              </a:rPr>
              <a:t>ІV </a:t>
            </a:r>
            <a:r>
              <a:rPr lang="ru-RU" b="1" i="1" dirty="0" err="1">
                <a:solidFill>
                  <a:srgbClr val="FF0000"/>
                </a:solidFill>
                <a:latin typeface="Times New Roman" panose="02020603050405020304" pitchFamily="18" charset="0"/>
                <a:ea typeface="Times New Roman" panose="02020603050405020304" pitchFamily="18" charset="0"/>
              </a:rPr>
              <a:t>період</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віддалених</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наслідків</a:t>
            </a:r>
            <a:r>
              <a:rPr lang="ru-RU" b="1" i="1" dirty="0">
                <a:solidFill>
                  <a:srgbClr val="FF0000"/>
                </a:solidFill>
                <a:latin typeface="Times New Roman" panose="02020603050405020304" pitchFamily="18" charset="0"/>
                <a:ea typeface="Times New Roman" panose="02020603050405020304" pitchFamily="18" charset="0"/>
              </a:rPr>
              <a:t>).</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Проявляється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функції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кінцівки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травматичною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атрофією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м’яких</a:t>
            </a:r>
            <a:r>
              <a:rPr lang="ru-RU" dirty="0">
                <a:solidFill>
                  <a:srgbClr val="000000"/>
                </a:solidFill>
                <a:latin typeface="Times New Roman" panose="02020603050405020304" pitchFamily="18" charset="0"/>
                <a:ea typeface="Times New Roman" panose="02020603050405020304" pitchFamily="18" charset="0"/>
              </a:rPr>
              <a:t> тканин; </a:t>
            </a:r>
            <a:r>
              <a:rPr lang="ru-RU" dirty="0" err="1">
                <a:solidFill>
                  <a:srgbClr val="000000"/>
                </a:solidFill>
                <a:latin typeface="Times New Roman" panose="02020603050405020304" pitchFamily="18" charset="0"/>
                <a:ea typeface="Times New Roman" panose="02020603050405020304" pitchFamily="18" charset="0"/>
              </a:rPr>
              <a:t>утворюються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контрактури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неврити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реабілітація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неповна</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довготривала</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xmlns="" val="13612948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06116" y="769254"/>
            <a:ext cx="7928811" cy="5324535"/>
          </a:xfrm>
          <a:prstGeom prst="rect">
            <a:avLst/>
          </a:prstGeom>
          <a:solidFill>
            <a:srgbClr val="99FF33"/>
          </a:solidFill>
        </p:spPr>
        <p:txBody>
          <a:bodyPr wrap="square">
            <a:spAutoFit/>
          </a:bodyPr>
          <a:lstStyle/>
          <a:p>
            <a:r>
              <a:rPr lang="uk-UA" dirty="0">
                <a:solidFill>
                  <a:srgbClr val="000000"/>
                </a:solidFill>
                <a:latin typeface="Times New Roman" panose="02020603050405020304" pitchFamily="18" charset="0"/>
                <a:ea typeface="Times New Roman" panose="02020603050405020304" pitchFamily="18" charset="0"/>
              </a:rPr>
              <a:t>  </a:t>
            </a:r>
            <a:r>
              <a:rPr lang="uk-UA" sz="2000" dirty="0">
                <a:solidFill>
                  <a:srgbClr val="000000"/>
                </a:solidFill>
                <a:latin typeface="Times New Roman" panose="02020603050405020304" pitchFamily="18" charset="0"/>
                <a:ea typeface="Times New Roman" panose="02020603050405020304" pitchFamily="18" charset="0"/>
              </a:rPr>
              <a:t> Для надання медичної допомоги потерпілим, особливо у військово-польових умовах, важливо знати </a:t>
            </a:r>
            <a:r>
              <a:rPr lang="uk-UA" sz="2000" b="1" i="1" dirty="0">
                <a:solidFill>
                  <a:srgbClr val="FF0000"/>
                </a:solidFill>
                <a:latin typeface="Times New Roman" panose="02020603050405020304" pitchFamily="18" charset="0"/>
                <a:ea typeface="Times New Roman" panose="02020603050405020304" pitchFamily="18" charset="0"/>
              </a:rPr>
              <a:t>ступінь ішемії</a:t>
            </a:r>
            <a:r>
              <a:rPr lang="uk-UA" sz="2000" dirty="0">
                <a:solidFill>
                  <a:srgbClr val="000000"/>
                </a:solidFill>
                <a:latin typeface="Times New Roman" panose="02020603050405020304" pitchFamily="18" charset="0"/>
                <a:ea typeface="Times New Roman" panose="02020603050405020304" pitchFamily="18" charset="0"/>
              </a:rPr>
              <a:t> тканини кінцівки, що має принципове значення при подальшому лікуванні й врятуванні життя. Її визначають за наявністю больової і тактильної чутливості нижче рівня стискання і можливих активних та пасивних рухів у суглобах кінцівки. </a:t>
            </a:r>
            <a:br>
              <a:rPr lang="uk-UA" sz="2000" dirty="0">
                <a:solidFill>
                  <a:srgbClr val="000000"/>
                </a:solidFill>
                <a:latin typeface="Times New Roman" panose="02020603050405020304" pitchFamily="18" charset="0"/>
                <a:ea typeface="Times New Roman" panose="02020603050405020304" pitchFamily="18" charset="0"/>
              </a:rPr>
            </a:br>
            <a:r>
              <a:rPr lang="uk-UA" sz="2000" dirty="0">
                <a:solidFill>
                  <a:srgbClr val="000000"/>
                </a:solidFill>
                <a:latin typeface="Times New Roman" panose="02020603050405020304" pitchFamily="18" charset="0"/>
                <a:ea typeface="Times New Roman" panose="02020603050405020304" pitchFamily="18" charset="0"/>
              </a:rPr>
              <a:t>   Наявність больової і тактильної чутливості, при якій можна передбачити розвиток синдрому середньої тяжкості, а також відсутність больової і тактильної чутливості при збереженні пасивних рухів у суглобах кінцівки, коли можна передбачити тяжкий ступінь перебігу синдрому, є ознаками</a:t>
            </a:r>
            <a:r>
              <a:rPr lang="uk-UA" sz="2000" b="1" dirty="0">
                <a:solidFill>
                  <a:srgbClr val="FF0000"/>
                </a:solidFill>
                <a:latin typeface="Times New Roman" panose="02020603050405020304" pitchFamily="18" charset="0"/>
                <a:ea typeface="Times New Roman" panose="02020603050405020304" pitchFamily="18" charset="0"/>
              </a:rPr>
              <a:t> </a:t>
            </a:r>
            <a:r>
              <a:rPr lang="uk-UA" sz="2000" b="1" i="1" dirty="0">
                <a:solidFill>
                  <a:srgbClr val="FF0000"/>
                </a:solidFill>
                <a:latin typeface="Times New Roman" panose="02020603050405020304" pitchFamily="18" charset="0"/>
                <a:ea typeface="Times New Roman" panose="02020603050405020304" pitchFamily="18" charset="0"/>
              </a:rPr>
              <a:t>зворотної форми ішемії</a:t>
            </a:r>
            <a:r>
              <a:rPr lang="uk-UA" sz="2000" i="1" dirty="0">
                <a:solidFill>
                  <a:srgbClr val="000000"/>
                </a:solidFill>
                <a:latin typeface="Times New Roman" panose="02020603050405020304" pitchFamily="18" charset="0"/>
                <a:ea typeface="Times New Roman" panose="02020603050405020304" pitchFamily="18" charset="0"/>
              </a:rPr>
              <a:t>. </a:t>
            </a:r>
            <a:r>
              <a:rPr lang="uk-UA" sz="2000" dirty="0">
                <a:solidFill>
                  <a:srgbClr val="000000"/>
                </a:solidFill>
                <a:latin typeface="Times New Roman" panose="02020603050405020304" pitchFamily="18" charset="0"/>
                <a:ea typeface="Times New Roman" panose="02020603050405020304" pitchFamily="18" charset="0"/>
              </a:rPr>
              <a:t/>
            </a:r>
            <a:br>
              <a:rPr lang="uk-UA" sz="2000" dirty="0">
                <a:solidFill>
                  <a:srgbClr val="000000"/>
                </a:solidFill>
                <a:latin typeface="Times New Roman" panose="02020603050405020304" pitchFamily="18" charset="0"/>
                <a:ea typeface="Times New Roman" panose="02020603050405020304" pitchFamily="18" charset="0"/>
              </a:rPr>
            </a:br>
            <a:r>
              <a:rPr lang="uk-UA" sz="2000" dirty="0">
                <a:solidFill>
                  <a:srgbClr val="000000"/>
                </a:solidFill>
                <a:latin typeface="Times New Roman" panose="02020603050405020304" pitchFamily="18" charset="0"/>
                <a:ea typeface="Times New Roman" panose="02020603050405020304" pitchFamily="18" charset="0"/>
              </a:rPr>
              <a:t>   При </a:t>
            </a:r>
            <a:r>
              <a:rPr lang="uk-UA" sz="2000" b="1" i="1" dirty="0">
                <a:solidFill>
                  <a:srgbClr val="FF0000"/>
                </a:solidFill>
                <a:latin typeface="Times New Roman" panose="02020603050405020304" pitchFamily="18" charset="0"/>
                <a:ea typeface="Times New Roman" panose="02020603050405020304" pitchFamily="18" charset="0"/>
              </a:rPr>
              <a:t>незворотній ішемії</a:t>
            </a:r>
            <a:r>
              <a:rPr lang="uk-UA" sz="2000" b="1" dirty="0">
                <a:solidFill>
                  <a:srgbClr val="FF0000"/>
                </a:solidFill>
                <a:latin typeface="Times New Roman" panose="02020603050405020304" pitchFamily="18" charset="0"/>
                <a:ea typeface="Times New Roman" panose="02020603050405020304" pitchFamily="18" charset="0"/>
              </a:rPr>
              <a:t> </a:t>
            </a:r>
            <a:r>
              <a:rPr lang="uk-UA" sz="2000" dirty="0">
                <a:solidFill>
                  <a:srgbClr val="000000"/>
                </a:solidFill>
                <a:latin typeface="Times New Roman" panose="02020603050405020304" pitchFamily="18" charset="0"/>
                <a:ea typeface="Times New Roman" panose="02020603050405020304" pitchFamily="18" charset="0"/>
              </a:rPr>
              <a:t>і ймовірному розвитку дуже тяжкого ступеня синдрому тривалого стискання тканин неможливі не тільки активні, але і пасивні рухи в суглобах, тобто виникають ішемічні контрактури, що свідчить про відсутність можливості врятування кінцівки. У таких випадках життя потерпілого рятують тільки методом ампутації кінцівки (кінцівок).</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25340737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41421" y="948144"/>
            <a:ext cx="8482263" cy="5632311"/>
          </a:xfrm>
          <a:prstGeom prst="rect">
            <a:avLst/>
          </a:prstGeom>
          <a:solidFill>
            <a:srgbClr val="99FF33"/>
          </a:solidFill>
        </p:spPr>
        <p:txBody>
          <a:bodyPr wrap="square">
            <a:spAutoFit/>
          </a:bodyPr>
          <a:lstStyle/>
          <a:p>
            <a:r>
              <a:rPr lang="uk-UA" sz="2000" b="1" i="1" dirty="0">
                <a:solidFill>
                  <a:srgbClr val="000000"/>
                </a:solidFill>
                <a:latin typeface="Times New Roman" panose="02020603050405020304" pitchFamily="18" charset="0"/>
                <a:ea typeface="Times New Roman" panose="02020603050405020304" pitchFamily="18" charset="0"/>
              </a:rPr>
              <a:t>Принципи надання допомоги потерпілим</a:t>
            </a:r>
            <a:endParaRPr lang="uk-UA" sz="2000" dirty="0">
              <a:latin typeface="Times New Roman" panose="02020603050405020304" pitchFamily="18" charset="0"/>
              <a:ea typeface="Times New Roman" panose="02020603050405020304" pitchFamily="18" charset="0"/>
            </a:endParaRPr>
          </a:p>
          <a:p>
            <a:r>
              <a:rPr lang="uk-UA" sz="2000" dirty="0">
                <a:solidFill>
                  <a:srgbClr val="000000"/>
                </a:solidFill>
                <a:latin typeface="Times New Roman" panose="02020603050405020304" pitchFamily="18" charset="0"/>
                <a:ea typeface="Times New Roman" panose="02020603050405020304" pitchFamily="18" charset="0"/>
              </a:rPr>
              <a:t>   Надання медичної допомоги і лікування потерпілих необхідно будувати на принципах, які враховують патогенез захворювання та відповідають ступеню його тяжкості. Це такі принципи: </a:t>
            </a:r>
            <a:endParaRPr lang="uk-UA" sz="2000" dirty="0">
              <a:latin typeface="Times New Roman" panose="02020603050405020304" pitchFamily="18" charset="0"/>
              <a:ea typeface="Times New Roman" panose="02020603050405020304" pitchFamily="18" charset="0"/>
            </a:endParaRPr>
          </a:p>
          <a:p>
            <a:pPr marL="342900" lvl="0" indent="-342900">
              <a:tabLst>
                <a:tab pos="457200" algn="l"/>
              </a:tabLst>
            </a:pPr>
            <a:r>
              <a:rPr lang="uk-UA" sz="2000" dirty="0" smtClean="0">
                <a:solidFill>
                  <a:srgbClr val="000000"/>
                </a:solidFill>
                <a:latin typeface="Times New Roman" panose="02020603050405020304" pitchFamily="18" charset="0"/>
                <a:ea typeface="Times New Roman" panose="02020603050405020304" pitchFamily="18" charset="0"/>
              </a:rPr>
              <a:t>    -Запобігання </a:t>
            </a:r>
            <a:r>
              <a:rPr lang="uk-UA" sz="2000" dirty="0">
                <a:solidFill>
                  <a:srgbClr val="000000"/>
                </a:solidFill>
                <a:latin typeface="Times New Roman" panose="02020603050405020304" pitchFamily="18" charset="0"/>
                <a:ea typeface="Times New Roman" panose="02020603050405020304" pitchFamily="18" charset="0"/>
              </a:rPr>
              <a:t>надходженню токсичних речовин із ушкодженої кінцівки в </a:t>
            </a:r>
            <a:r>
              <a:rPr lang="uk-UA" sz="2000" dirty="0" smtClean="0">
                <a:solidFill>
                  <a:srgbClr val="000000"/>
                </a:solidFill>
                <a:latin typeface="Times New Roman" panose="02020603050405020304" pitchFamily="18" charset="0"/>
                <a:ea typeface="Times New Roman" panose="02020603050405020304" pitchFamily="18" charset="0"/>
              </a:rPr>
              <a:t>загальний кровообіг</a:t>
            </a:r>
            <a:r>
              <a:rPr lang="uk-UA" sz="2000" dirty="0">
                <a:solidFill>
                  <a:srgbClr val="000000"/>
                </a:solidFill>
                <a:latin typeface="Times New Roman" panose="02020603050405020304" pitchFamily="18" charset="0"/>
                <a:ea typeface="Times New Roman" panose="02020603050405020304" pitchFamily="18" charset="0"/>
              </a:rPr>
              <a:t>. </a:t>
            </a:r>
            <a:endParaRPr lang="uk-UA" sz="2000" dirty="0">
              <a:latin typeface="Times New Roman" panose="02020603050405020304" pitchFamily="18" charset="0"/>
              <a:ea typeface="Times New Roman" panose="02020603050405020304" pitchFamily="18" charset="0"/>
            </a:endParaRPr>
          </a:p>
          <a:p>
            <a:pPr marL="342900" lvl="0" indent="-342900">
              <a:tabLst>
                <a:tab pos="457200" algn="l"/>
              </a:tabLst>
            </a:pPr>
            <a:r>
              <a:rPr lang="uk-UA" sz="2000" dirty="0" smtClean="0">
                <a:solidFill>
                  <a:srgbClr val="000000"/>
                </a:solidFill>
                <a:latin typeface="Times New Roman" panose="02020603050405020304" pitchFamily="18" charset="0"/>
                <a:ea typeface="Times New Roman" panose="02020603050405020304" pitchFamily="18" charset="0"/>
              </a:rPr>
              <a:t>    -Лікування </a:t>
            </a:r>
            <a:r>
              <a:rPr lang="uk-UA" sz="2000" dirty="0" err="1">
                <a:solidFill>
                  <a:srgbClr val="000000"/>
                </a:solidFill>
                <a:latin typeface="Times New Roman" panose="02020603050405020304" pitchFamily="18" charset="0"/>
                <a:ea typeface="Times New Roman" panose="02020603050405020304" pitchFamily="18" charset="0"/>
              </a:rPr>
              <a:t>шокоподібних</a:t>
            </a:r>
            <a:r>
              <a:rPr lang="uk-UA" sz="2000" dirty="0">
                <a:solidFill>
                  <a:srgbClr val="000000"/>
                </a:solidFill>
                <a:latin typeface="Times New Roman" panose="02020603050405020304" pitchFamily="18" charset="0"/>
                <a:ea typeface="Times New Roman" panose="02020603050405020304" pitchFamily="18" charset="0"/>
              </a:rPr>
              <a:t> реакцій із розладами гемодинаміки. </a:t>
            </a:r>
            <a:endParaRPr lang="uk-UA" sz="2000" dirty="0">
              <a:latin typeface="Times New Roman" panose="02020603050405020304" pitchFamily="18" charset="0"/>
              <a:ea typeface="Times New Roman" panose="02020603050405020304" pitchFamily="18" charset="0"/>
            </a:endParaRPr>
          </a:p>
          <a:p>
            <a:pPr marL="342900" lvl="0" indent="-342900">
              <a:tabLst>
                <a:tab pos="457200" algn="l"/>
              </a:tabLst>
            </a:pPr>
            <a:r>
              <a:rPr lang="uk-UA" sz="2000" dirty="0" smtClean="0">
                <a:solidFill>
                  <a:srgbClr val="000000"/>
                </a:solidFill>
                <a:latin typeface="Times New Roman" panose="02020603050405020304" pitchFamily="18" charset="0"/>
                <a:ea typeface="Times New Roman" panose="02020603050405020304" pitchFamily="18" charset="0"/>
              </a:rPr>
              <a:t>    -Лікування </a:t>
            </a:r>
            <a:r>
              <a:rPr lang="uk-UA" sz="2000" dirty="0" err="1">
                <a:solidFill>
                  <a:srgbClr val="000000"/>
                </a:solidFill>
                <a:latin typeface="Times New Roman" panose="02020603050405020304" pitchFamily="18" charset="0"/>
                <a:ea typeface="Times New Roman" panose="02020603050405020304" pitchFamily="18" charset="0"/>
              </a:rPr>
              <a:t>ендотоксикозу</a:t>
            </a:r>
            <a:r>
              <a:rPr lang="uk-UA" sz="2000" dirty="0">
                <a:solidFill>
                  <a:srgbClr val="000000"/>
                </a:solidFill>
                <a:latin typeface="Times New Roman" panose="02020603050405020304" pitchFamily="18" charset="0"/>
                <a:ea typeface="Times New Roman" panose="02020603050405020304" pitchFamily="18" charset="0"/>
              </a:rPr>
              <a:t>, що є основною причиною гострої ниркової недостатності та токсичних уражень інших внутрішніх органів. </a:t>
            </a:r>
            <a:endParaRPr lang="uk-UA" sz="2000" dirty="0">
              <a:latin typeface="Times New Roman" panose="02020603050405020304" pitchFamily="18" charset="0"/>
              <a:ea typeface="Times New Roman" panose="02020603050405020304" pitchFamily="18" charset="0"/>
            </a:endParaRPr>
          </a:p>
          <a:p>
            <a:r>
              <a:rPr lang="uk-UA" sz="2000" dirty="0">
                <a:solidFill>
                  <a:srgbClr val="000000"/>
                </a:solidFill>
                <a:latin typeface="Times New Roman" panose="02020603050405020304" pitchFamily="18" charset="0"/>
                <a:ea typeface="Times New Roman" panose="02020603050405020304" pitchFamily="18" charset="0"/>
              </a:rPr>
              <a:t> Радикальним методом лікування синдрому тривалого стискання тканин є рання ампутація кінцівки без зняття джгута, який був накладений відразу ж після звільнення потерпілого з-під завалів. </a:t>
            </a:r>
            <a:br>
              <a:rPr lang="uk-UA" sz="2000" dirty="0">
                <a:solidFill>
                  <a:srgbClr val="000000"/>
                </a:solidFill>
                <a:latin typeface="Times New Roman" panose="02020603050405020304" pitchFamily="18" charset="0"/>
                <a:ea typeface="Times New Roman" panose="02020603050405020304" pitchFamily="18" charset="0"/>
              </a:rPr>
            </a:br>
            <a:r>
              <a:rPr lang="uk-UA" sz="2000" dirty="0">
                <a:solidFill>
                  <a:srgbClr val="000000"/>
                </a:solidFill>
                <a:latin typeface="Times New Roman" panose="02020603050405020304" pitchFamily="18" charset="0"/>
                <a:ea typeface="Times New Roman" panose="02020603050405020304" pitchFamily="18" charset="0"/>
              </a:rPr>
              <a:t>Але у випадку можливого збереження життєздатності кінцівки метод ампутації застосовувати нераціонально. Тому головне завдання при наданні першої медичної допомоги після звільнення з-під завалів полягає у виявленні ступеня ішемії м’яких тканин кінцівки, що перевіряється здатністю здійснювати активні та пасивні рухи і наявністю чутливості шкіри травмованої кінцівки.</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26318893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2663" y="357235"/>
            <a:ext cx="10010273" cy="5755422"/>
          </a:xfrm>
          <a:prstGeom prst="rect">
            <a:avLst/>
          </a:prstGeom>
          <a:solidFill>
            <a:srgbClr val="FF99FF"/>
          </a:solidFill>
          <a:ln>
            <a:solidFill>
              <a:srgbClr val="FF99FF"/>
            </a:solidFill>
          </a:ln>
        </p:spPr>
        <p:txBody>
          <a:bodyPr wrap="square">
            <a:spAutoFit/>
          </a:bodyPr>
          <a:lstStyle/>
          <a:p>
            <a:r>
              <a:rPr lang="ru-RU" sz="1600" b="1" dirty="0" err="1">
                <a:solidFill>
                  <a:srgbClr val="000000"/>
                </a:solidFill>
                <a:latin typeface="Times New Roman" panose="02020603050405020304" pitchFamily="18" charset="0"/>
                <a:ea typeface="Times New Roman" panose="02020603050405020304" pitchFamily="18" charset="0"/>
              </a:rPr>
              <a:t>Надання</a:t>
            </a:r>
            <a:r>
              <a:rPr lang="ru-RU" sz="1600" b="1" dirty="0">
                <a:solidFill>
                  <a:srgbClr val="000000"/>
                </a:solidFill>
                <a:latin typeface="Times New Roman" panose="02020603050405020304" pitchFamily="18" charset="0"/>
                <a:ea typeface="Times New Roman" panose="02020603050405020304" pitchFamily="18" charset="0"/>
              </a:rPr>
              <a:t> </a:t>
            </a:r>
            <a:r>
              <a:rPr lang="ru-RU" sz="1600" b="1" dirty="0" err="1">
                <a:solidFill>
                  <a:srgbClr val="000000"/>
                </a:solidFill>
                <a:latin typeface="Times New Roman" panose="02020603050405020304" pitchFamily="18" charset="0"/>
                <a:ea typeface="Times New Roman" panose="02020603050405020304" pitchFamily="18" charset="0"/>
              </a:rPr>
              <a:t>домедичної</a:t>
            </a:r>
            <a:r>
              <a:rPr lang="ru-RU" sz="1600" b="1" dirty="0">
                <a:solidFill>
                  <a:srgbClr val="000000"/>
                </a:solidFill>
                <a:latin typeface="Times New Roman" panose="02020603050405020304" pitchFamily="18" charset="0"/>
                <a:ea typeface="Times New Roman" panose="02020603050405020304" pitchFamily="18" charset="0"/>
              </a:rPr>
              <a:t> </a:t>
            </a:r>
            <a:r>
              <a:rPr lang="ru-RU" sz="1600" b="1" dirty="0" err="1">
                <a:solidFill>
                  <a:srgbClr val="000000"/>
                </a:solidFill>
                <a:latin typeface="Times New Roman" panose="02020603050405020304" pitchFamily="18" charset="0"/>
                <a:ea typeface="Times New Roman" panose="02020603050405020304" pitchFamily="18" charset="0"/>
              </a:rPr>
              <a:t>допомоги</a:t>
            </a:r>
            <a:r>
              <a:rPr lang="ru-RU" sz="1600" b="1" dirty="0">
                <a:solidFill>
                  <a:srgbClr val="000000"/>
                </a:solidFill>
                <a:latin typeface="Times New Roman" panose="02020603050405020304" pitchFamily="18" charset="0"/>
                <a:ea typeface="Times New Roman" panose="02020603050405020304" pitchFamily="18" charset="0"/>
              </a:rPr>
              <a:t>. </a:t>
            </a: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000000"/>
                </a:solidFill>
                <a:latin typeface="Times New Roman" panose="02020603050405020304" pitchFamily="18" charset="0"/>
                <a:ea typeface="Times New Roman" panose="02020603050405020304" pitchFamily="18" charset="0"/>
              </a:rPr>
              <a:t>Основний</a:t>
            </a:r>
            <a:r>
              <a:rPr lang="ru-RU" sz="1600" i="1" dirty="0">
                <a:solidFill>
                  <a:srgbClr val="000000"/>
                </a:solidFill>
                <a:latin typeface="Times New Roman" panose="02020603050405020304" pitchFamily="18" charset="0"/>
                <a:ea typeface="Times New Roman" panose="02020603050405020304" pitchFamily="18" charset="0"/>
              </a:rPr>
              <a:t> принцип </a:t>
            </a:r>
            <a:r>
              <a:rPr lang="ru-RU" sz="1600" i="1" dirty="0" err="1">
                <a:solidFill>
                  <a:srgbClr val="000000"/>
                </a:solidFill>
                <a:latin typeface="Times New Roman" panose="02020603050405020304" pitchFamily="18" charset="0"/>
                <a:ea typeface="Times New Roman" panose="02020603050405020304" pitchFamily="18" charset="0"/>
              </a:rPr>
              <a:t>надання</a:t>
            </a: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000000"/>
                </a:solidFill>
                <a:latin typeface="Times New Roman" panose="02020603050405020304" pitchFamily="18" charset="0"/>
                <a:ea typeface="Times New Roman" panose="02020603050405020304" pitchFamily="18" charset="0"/>
              </a:rPr>
              <a:t>домедичної</a:t>
            </a: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000000"/>
                </a:solidFill>
                <a:latin typeface="Times New Roman" panose="02020603050405020304" pitchFamily="18" charset="0"/>
                <a:ea typeface="Times New Roman" panose="02020603050405020304" pitchFamily="18" charset="0"/>
              </a:rPr>
              <a:t>допомоги</a:t>
            </a: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000000"/>
                </a:solidFill>
                <a:latin typeface="Times New Roman" panose="02020603050405020304" pitchFamily="18" charset="0"/>
                <a:ea typeface="Times New Roman" panose="02020603050405020304" pitchFamily="18" charset="0"/>
              </a:rPr>
              <a:t>потерпілим</a:t>
            </a: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000000"/>
                </a:solidFill>
                <a:latin typeface="Times New Roman" panose="02020603050405020304" pitchFamily="18" charset="0"/>
                <a:ea typeface="Times New Roman" panose="02020603050405020304" pitchFamily="18" charset="0"/>
              </a:rPr>
              <a:t>із</a:t>
            </a:r>
            <a:r>
              <a:rPr lang="ru-RU" sz="1600" i="1" dirty="0">
                <a:solidFill>
                  <a:srgbClr val="000000"/>
                </a:solidFill>
                <a:latin typeface="Times New Roman" panose="02020603050405020304" pitchFamily="18" charset="0"/>
                <a:ea typeface="Times New Roman" panose="02020603050405020304" pitchFamily="18" charset="0"/>
              </a:rPr>
              <a:t> синдромом </a:t>
            </a:r>
            <a:r>
              <a:rPr lang="ru-RU" sz="1600" i="1" dirty="0" err="1">
                <a:solidFill>
                  <a:srgbClr val="000000"/>
                </a:solidFill>
                <a:latin typeface="Times New Roman" panose="02020603050405020304" pitchFamily="18" charset="0"/>
                <a:ea typeface="Times New Roman" panose="02020603050405020304" pitchFamily="18" charset="0"/>
              </a:rPr>
              <a:t>тривалого</a:t>
            </a: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000000"/>
                </a:solidFill>
                <a:latin typeface="Times New Roman" panose="02020603050405020304" pitchFamily="18" charset="0"/>
                <a:ea typeface="Times New Roman" panose="02020603050405020304" pitchFamily="18" charset="0"/>
              </a:rPr>
              <a:t>стискання</a:t>
            </a: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000000"/>
                </a:solidFill>
                <a:latin typeface="Times New Roman" panose="02020603050405020304" pitchFamily="18" charset="0"/>
                <a:ea typeface="Times New Roman" panose="02020603050405020304" pitchFamily="18" charset="0"/>
              </a:rPr>
              <a:t>кінцівки</a:t>
            </a: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000000"/>
                </a:solidFill>
                <a:latin typeface="Times New Roman" panose="02020603050405020304" pitchFamily="18" charset="0"/>
                <a:ea typeface="Times New Roman" panose="02020603050405020304" pitchFamily="18" charset="0"/>
              </a:rPr>
              <a:t>полягає</a:t>
            </a:r>
            <a:r>
              <a:rPr lang="ru-RU" sz="1600" i="1" dirty="0">
                <a:solidFill>
                  <a:srgbClr val="000000"/>
                </a:solidFill>
                <a:latin typeface="Times New Roman" panose="02020603050405020304" pitchFamily="18" charset="0"/>
                <a:ea typeface="Times New Roman" panose="02020603050405020304" pitchFamily="18" charset="0"/>
              </a:rPr>
              <a:t> в тому, </a:t>
            </a:r>
            <a:r>
              <a:rPr lang="ru-RU" sz="1600" i="1" dirty="0" err="1">
                <a:solidFill>
                  <a:srgbClr val="000000"/>
                </a:solidFill>
                <a:latin typeface="Times New Roman" panose="02020603050405020304" pitchFamily="18" charset="0"/>
                <a:ea typeface="Times New Roman" panose="02020603050405020304" pitchFamily="18" charset="0"/>
              </a:rPr>
              <a:t>що</a:t>
            </a:r>
            <a:r>
              <a:rPr lang="ru-RU" sz="1600" i="1" dirty="0">
                <a:solidFill>
                  <a:srgbClr val="000000"/>
                </a:solidFill>
                <a:latin typeface="Times New Roman" panose="02020603050405020304" pitchFamily="18" charset="0"/>
                <a:ea typeface="Times New Roman" panose="02020603050405020304" pitchFamily="18" charset="0"/>
              </a:rPr>
              <a:t> при </a:t>
            </a:r>
            <a:r>
              <a:rPr lang="ru-RU" sz="1600" i="1" dirty="0" err="1">
                <a:solidFill>
                  <a:srgbClr val="000000"/>
                </a:solidFill>
                <a:latin typeface="Times New Roman" panose="02020603050405020304" pitchFamily="18" charset="0"/>
                <a:ea typeface="Times New Roman" panose="02020603050405020304" pitchFamily="18" charset="0"/>
              </a:rPr>
              <a:t>наявності</a:t>
            </a:r>
            <a:r>
              <a:rPr lang="ru-RU" sz="1600" i="1" dirty="0">
                <a:solidFill>
                  <a:srgbClr val="000000"/>
                </a:solidFill>
                <a:latin typeface="Times New Roman" panose="02020603050405020304" pitchFamily="18" charset="0"/>
                <a:ea typeface="Times New Roman" panose="02020603050405020304" pitchFamily="18" charset="0"/>
              </a:rPr>
              <a:t> І-ІІІ </a:t>
            </a:r>
            <a:r>
              <a:rPr lang="ru-RU" sz="1600" i="1" dirty="0" err="1">
                <a:solidFill>
                  <a:srgbClr val="000000"/>
                </a:solidFill>
                <a:latin typeface="Times New Roman" panose="02020603050405020304" pitchFamily="18" charset="0"/>
                <a:ea typeface="Times New Roman" panose="02020603050405020304" pitchFamily="18" charset="0"/>
              </a:rPr>
              <a:t>ступенів</a:t>
            </a: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000000"/>
                </a:solidFill>
                <a:latin typeface="Times New Roman" panose="02020603050405020304" pitchFamily="18" charset="0"/>
                <a:ea typeface="Times New Roman" panose="02020603050405020304" pitchFamily="18" charset="0"/>
              </a:rPr>
              <a:t>тяжкості</a:t>
            </a:r>
            <a:r>
              <a:rPr lang="ru-RU" sz="1600" i="1" dirty="0">
                <a:solidFill>
                  <a:srgbClr val="000000"/>
                </a:solidFill>
                <a:latin typeface="Times New Roman" panose="02020603050405020304" pitchFamily="18" charset="0"/>
                <a:ea typeface="Times New Roman" panose="02020603050405020304" pitchFamily="18" charset="0"/>
              </a:rPr>
              <a:t> синдрому (</a:t>
            </a:r>
            <a:r>
              <a:rPr lang="ru-RU" sz="1600" i="1" dirty="0" err="1">
                <a:solidFill>
                  <a:srgbClr val="000000"/>
                </a:solidFill>
                <a:latin typeface="Times New Roman" panose="02020603050405020304" pitchFamily="18" charset="0"/>
                <a:ea typeface="Times New Roman" panose="02020603050405020304" pitchFamily="18" charset="0"/>
              </a:rPr>
              <a:t>проявів</a:t>
            </a: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000000"/>
                </a:solidFill>
                <a:latin typeface="Times New Roman" panose="02020603050405020304" pitchFamily="18" charset="0"/>
                <a:ea typeface="Times New Roman" panose="02020603050405020304" pitchFamily="18" charset="0"/>
              </a:rPr>
              <a:t>компенсованої</a:t>
            </a: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000000"/>
                </a:solidFill>
                <a:latin typeface="Times New Roman" panose="02020603050405020304" pitchFamily="18" charset="0"/>
                <a:ea typeface="Times New Roman" panose="02020603050405020304" pitchFamily="18" charset="0"/>
              </a:rPr>
              <a:t>або</a:t>
            </a: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000000"/>
                </a:solidFill>
                <a:latin typeface="Times New Roman" panose="02020603050405020304" pitchFamily="18" charset="0"/>
                <a:ea typeface="Times New Roman" panose="02020603050405020304" pitchFamily="18" charset="0"/>
              </a:rPr>
              <a:t>некомпенсованої</a:t>
            </a: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000000"/>
                </a:solidFill>
                <a:latin typeface="Times New Roman" panose="02020603050405020304" pitchFamily="18" charset="0"/>
                <a:ea typeface="Times New Roman" panose="02020603050405020304" pitchFamily="18" charset="0"/>
              </a:rPr>
              <a:t>зворотної</a:t>
            </a: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000000"/>
                </a:solidFill>
                <a:latin typeface="Times New Roman" panose="02020603050405020304" pitchFamily="18" charset="0"/>
                <a:ea typeface="Times New Roman" panose="02020603050405020304" pitchFamily="18" charset="0"/>
              </a:rPr>
              <a:t>форми</a:t>
            </a: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000000"/>
                </a:solidFill>
                <a:latin typeface="Times New Roman" panose="02020603050405020304" pitchFamily="18" charset="0"/>
                <a:ea typeface="Times New Roman" panose="02020603050405020304" pitchFamily="18" charset="0"/>
              </a:rPr>
              <a:t>ішемії</a:t>
            </a: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000000"/>
                </a:solidFill>
                <a:latin typeface="Times New Roman" panose="02020603050405020304" pitchFamily="18" charset="0"/>
                <a:ea typeface="Times New Roman" panose="02020603050405020304" pitchFamily="18" charset="0"/>
              </a:rPr>
              <a:t>джгут</a:t>
            </a:r>
            <a:r>
              <a:rPr lang="ru-RU" sz="1600" i="1" dirty="0">
                <a:solidFill>
                  <a:srgbClr val="000000"/>
                </a:solidFill>
                <a:latin typeface="Times New Roman" panose="02020603050405020304" pitchFamily="18" charset="0"/>
                <a:ea typeface="Times New Roman" panose="02020603050405020304" pitchFamily="18" charset="0"/>
              </a:rPr>
              <a:t> на </a:t>
            </a:r>
            <a:r>
              <a:rPr lang="ru-RU" sz="1600" i="1" dirty="0" err="1">
                <a:solidFill>
                  <a:srgbClr val="000000"/>
                </a:solidFill>
                <a:latin typeface="Times New Roman" panose="02020603050405020304" pitchFamily="18" charset="0"/>
                <a:ea typeface="Times New Roman" panose="02020603050405020304" pitchFamily="18" charset="0"/>
              </a:rPr>
              <a:t>кінцівку</a:t>
            </a:r>
            <a:r>
              <a:rPr lang="ru-RU" sz="1600" i="1" dirty="0">
                <a:solidFill>
                  <a:srgbClr val="000000"/>
                </a:solidFill>
                <a:latin typeface="Times New Roman" panose="02020603050405020304" pitchFamily="18" charset="0"/>
                <a:ea typeface="Times New Roman" panose="02020603050405020304" pitchFamily="18" charset="0"/>
              </a:rPr>
              <a:t> не </a:t>
            </a:r>
            <a:r>
              <a:rPr lang="ru-RU" sz="1600" i="1" dirty="0" err="1">
                <a:solidFill>
                  <a:srgbClr val="000000"/>
                </a:solidFill>
                <a:latin typeface="Times New Roman" panose="02020603050405020304" pitchFamily="18" charset="0"/>
                <a:ea typeface="Times New Roman" panose="02020603050405020304" pitchFamily="18" charset="0"/>
              </a:rPr>
              <a:t>накладають</a:t>
            </a:r>
            <a:r>
              <a:rPr lang="ru-RU" sz="1600" i="1" dirty="0">
                <a:solidFill>
                  <a:srgbClr val="000000"/>
                </a:solidFill>
                <a:latin typeface="Times New Roman" panose="02020603050405020304" pitchFamily="18" charset="0"/>
                <a:ea typeface="Times New Roman" panose="02020603050405020304" pitchFamily="18" charset="0"/>
              </a:rPr>
              <a:t>. </a:t>
            </a:r>
            <a:r>
              <a:rPr lang="ru-RU" sz="1600" dirty="0">
                <a:solidFill>
                  <a:srgbClr val="000000"/>
                </a:solidFill>
                <a:latin typeface="Times New Roman" panose="02020603050405020304" pitchFamily="18" charset="0"/>
                <a:ea typeface="Times New Roman" panose="02020603050405020304" pitchFamily="18" charset="0"/>
              </a:rPr>
              <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процесі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лікування</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подальших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етапах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медичної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евакуації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проводять</a:t>
            </a:r>
            <a:r>
              <a:rPr lang="ru-RU" sz="1600" dirty="0">
                <a:solidFill>
                  <a:srgbClr val="000000"/>
                </a:solidFill>
                <a:latin typeface="Times New Roman" panose="02020603050405020304" pitchFamily="18" charset="0"/>
                <a:ea typeface="Times New Roman" panose="02020603050405020304" pitchFamily="18" charset="0"/>
              </a:rPr>
              <a:t> заходи для </a:t>
            </a:r>
            <a:r>
              <a:rPr lang="ru-RU" sz="1600" dirty="0" err="1">
                <a:solidFill>
                  <a:srgbClr val="000000"/>
                </a:solidFill>
                <a:latin typeface="Times New Roman" panose="02020603050405020304" pitchFamily="18" charset="0"/>
                <a:ea typeface="Times New Roman" panose="02020603050405020304" pitchFamily="18" charset="0"/>
              </a:rPr>
              <a:t>збереження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кінцівки</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життя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пораненого</a:t>
            </a:r>
            <a:r>
              <a:rPr lang="ru-RU" sz="1600" dirty="0">
                <a:solidFill>
                  <a:srgbClr val="000000"/>
                </a:solidFill>
                <a:latin typeface="Times New Roman" panose="02020603050405020304" pitchFamily="18" charset="0"/>
                <a:ea typeface="Times New Roman" panose="02020603050405020304" pitchFamily="18" charset="0"/>
              </a:rPr>
              <a:t>. </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При </a:t>
            </a:r>
            <a:r>
              <a:rPr lang="ru-RU" sz="1600" dirty="0" err="1">
                <a:solidFill>
                  <a:srgbClr val="000000"/>
                </a:solidFill>
                <a:latin typeface="Times New Roman" panose="02020603050405020304" pitchFamily="18" charset="0"/>
                <a:ea typeface="Times New Roman" panose="02020603050405020304" pitchFamily="18" charset="0"/>
              </a:rPr>
              <a:t>наявності</a:t>
            </a:r>
            <a:r>
              <a:rPr lang="ru-RU" sz="1600" dirty="0">
                <a:solidFill>
                  <a:srgbClr val="000000"/>
                </a:solidFill>
                <a:latin typeface="Times New Roman" panose="02020603050405020304" pitchFamily="18" charset="0"/>
                <a:ea typeface="Times New Roman" panose="02020603050405020304" pitchFamily="18" charset="0"/>
              </a:rPr>
              <a:t> IV </a:t>
            </a:r>
            <a:r>
              <a:rPr lang="ru-RU" sz="1600" dirty="0" err="1">
                <a:solidFill>
                  <a:srgbClr val="000000"/>
                </a:solidFill>
                <a:latin typeface="Times New Roman" panose="02020603050405020304" pitchFamily="18" charset="0"/>
                <a:ea typeface="Times New Roman" panose="02020603050405020304" pitchFamily="18" charset="0"/>
              </a:rPr>
              <a:t>ступеня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тяжкості</a:t>
            </a:r>
            <a:r>
              <a:rPr lang="ru-RU" sz="1600" dirty="0">
                <a:solidFill>
                  <a:srgbClr val="000000"/>
                </a:solidFill>
                <a:latin typeface="Times New Roman" panose="02020603050405020304" pitchFamily="18" charset="0"/>
                <a:ea typeface="Times New Roman" panose="02020603050405020304" pitchFamily="18" charset="0"/>
              </a:rPr>
              <a:t> синдрому (</a:t>
            </a:r>
            <a:r>
              <a:rPr lang="ru-RU" sz="1600" dirty="0" err="1">
                <a:solidFill>
                  <a:srgbClr val="000000"/>
                </a:solidFill>
                <a:latin typeface="Times New Roman" panose="02020603050405020304" pitchFamily="18" charset="0"/>
                <a:ea typeface="Times New Roman" panose="02020603050405020304" pitchFamily="18" charset="0"/>
              </a:rPr>
              <a:t>незворотної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глибокої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ішемії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кінцівки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що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проявляється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чіткими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ознаками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ішемічної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контрактури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відсутність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больової</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тактильної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чутливості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відсутність</a:t>
            </a:r>
            <a:r>
              <a:rPr lang="ru-RU" sz="1600" dirty="0">
                <a:solidFill>
                  <a:srgbClr val="000000"/>
                </a:solidFill>
                <a:latin typeface="Times New Roman" panose="02020603050405020304" pitchFamily="18" charset="0"/>
                <a:ea typeface="Times New Roman" panose="02020603050405020304" pitchFamily="18" charset="0"/>
              </a:rPr>
              <a:t> як </a:t>
            </a:r>
            <a:r>
              <a:rPr lang="ru-RU" sz="1600" dirty="0" err="1">
                <a:solidFill>
                  <a:srgbClr val="000000"/>
                </a:solidFill>
                <a:latin typeface="Times New Roman" panose="02020603050405020304" pitchFamily="18" charset="0"/>
                <a:ea typeface="Times New Roman" panose="02020603050405020304" pitchFamily="18" charset="0"/>
              </a:rPr>
              <a:t>активних</a:t>
            </a:r>
            <a:r>
              <a:rPr lang="ru-RU" sz="1600" dirty="0">
                <a:solidFill>
                  <a:srgbClr val="000000"/>
                </a:solidFill>
                <a:latin typeface="Times New Roman" panose="02020603050405020304" pitchFamily="18" charset="0"/>
                <a:ea typeface="Times New Roman" panose="02020603050405020304" pitchFamily="18" charset="0"/>
              </a:rPr>
              <a:t>, так і </a:t>
            </a:r>
            <a:r>
              <a:rPr lang="ru-RU" sz="1600" dirty="0" err="1">
                <a:solidFill>
                  <a:srgbClr val="000000"/>
                </a:solidFill>
                <a:latin typeface="Times New Roman" panose="02020603050405020304" pitchFamily="18" charset="0"/>
                <a:ea typeface="Times New Roman" panose="02020603050405020304" pitchFamily="18" charset="0"/>
              </a:rPr>
              <a:t>пасивних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рухів</a:t>
            </a: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суглобах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кінцівки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накладають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циркулярний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джгут</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вище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рівня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стискання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Це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запобігає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розвитку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ендотоксикозу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організму</a:t>
            </a: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випадку</a:t>
            </a:r>
            <a:r>
              <a:rPr lang="ru-RU" sz="1600" dirty="0">
                <a:solidFill>
                  <a:srgbClr val="000000"/>
                </a:solidFill>
                <a:latin typeface="Times New Roman" panose="02020603050405020304" pitchFamily="18" charset="0"/>
                <a:ea typeface="Times New Roman" panose="02020603050405020304" pitchFamily="18" charset="0"/>
              </a:rPr>
              <a:t>, коли </a:t>
            </a:r>
            <a:r>
              <a:rPr lang="ru-RU" sz="1600" dirty="0" err="1">
                <a:solidFill>
                  <a:srgbClr val="000000"/>
                </a:solidFill>
                <a:latin typeface="Times New Roman" panose="02020603050405020304" pitchFamily="18" charset="0"/>
                <a:ea typeface="Times New Roman" panose="02020603050405020304" pitchFamily="18" charset="0"/>
              </a:rPr>
              <a:t>врятувати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кінцівку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вже</a:t>
            </a:r>
            <a:r>
              <a:rPr lang="ru-RU" sz="1600" dirty="0">
                <a:solidFill>
                  <a:srgbClr val="000000"/>
                </a:solidFill>
                <a:latin typeface="Times New Roman" panose="02020603050405020304" pitchFamily="18" charset="0"/>
                <a:ea typeface="Times New Roman" panose="02020603050405020304" pitchFamily="18" charset="0"/>
              </a:rPr>
              <a:t> не </a:t>
            </a:r>
            <a:r>
              <a:rPr lang="ru-RU" sz="1600" dirty="0" err="1">
                <a:solidFill>
                  <a:srgbClr val="000000"/>
                </a:solidFill>
                <a:latin typeface="Times New Roman" panose="02020603050405020304" pitchFamily="18" charset="0"/>
                <a:ea typeface="Times New Roman" panose="02020603050405020304" pitchFamily="18" charset="0"/>
              </a:rPr>
              <a:t>можна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Джгут</a:t>
            </a:r>
            <a:r>
              <a:rPr lang="ru-RU" sz="1600" dirty="0">
                <a:solidFill>
                  <a:srgbClr val="000000"/>
                </a:solidFill>
                <a:latin typeface="Times New Roman" panose="02020603050405020304" pitchFamily="18" charset="0"/>
                <a:ea typeface="Times New Roman" panose="02020603050405020304" pitchFamily="18" charset="0"/>
              </a:rPr>
              <a:t> не </a:t>
            </a:r>
            <a:r>
              <a:rPr lang="ru-RU" sz="1600" dirty="0" err="1">
                <a:solidFill>
                  <a:srgbClr val="000000"/>
                </a:solidFill>
                <a:latin typeface="Times New Roman" panose="02020603050405020304" pitchFamily="18" charset="0"/>
                <a:ea typeface="Times New Roman" panose="02020603050405020304" pitchFamily="18" charset="0"/>
              </a:rPr>
              <a:t>знімають</a:t>
            </a:r>
            <a:r>
              <a:rPr lang="ru-RU" sz="1600" dirty="0">
                <a:solidFill>
                  <a:srgbClr val="000000"/>
                </a:solidFill>
                <a:latin typeface="Times New Roman" panose="02020603050405020304" pitchFamily="18" charset="0"/>
                <a:ea typeface="Times New Roman" panose="02020603050405020304" pitchFamily="18" charset="0"/>
              </a:rPr>
              <a:t> до </a:t>
            </a:r>
            <a:r>
              <a:rPr lang="ru-RU" sz="1600" dirty="0" err="1">
                <a:solidFill>
                  <a:srgbClr val="000000"/>
                </a:solidFill>
                <a:latin typeface="Times New Roman" panose="02020603050405020304" pitchFamily="18" charset="0"/>
                <a:ea typeface="Times New Roman" panose="02020603050405020304" pitchFamily="18" charset="0"/>
              </a:rPr>
              <a:t>етапу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надання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кваліфікованої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медичної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допомоги</a:t>
            </a:r>
            <a:r>
              <a:rPr lang="ru-RU" sz="1600" dirty="0">
                <a:solidFill>
                  <a:srgbClr val="000000"/>
                </a:solidFill>
                <a:latin typeface="Times New Roman" panose="02020603050405020304" pitchFamily="18" charset="0"/>
                <a:ea typeface="Times New Roman" panose="02020603050405020304" pitchFamily="18" charset="0"/>
              </a:rPr>
              <a:t>, де </a:t>
            </a:r>
            <a:r>
              <a:rPr lang="ru-RU" sz="1600" dirty="0" err="1">
                <a:solidFill>
                  <a:srgbClr val="000000"/>
                </a:solidFill>
                <a:latin typeface="Times New Roman" panose="02020603050405020304" pitchFamily="18" charset="0"/>
                <a:ea typeface="Times New Roman" panose="02020603050405020304" pitchFamily="18" charset="0"/>
              </a:rPr>
              <a:t>проводять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ампутацію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кінцівки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відповідно</a:t>
            </a:r>
            <a:r>
              <a:rPr lang="ru-RU" sz="1600" dirty="0">
                <a:solidFill>
                  <a:srgbClr val="000000"/>
                </a:solidFill>
                <a:latin typeface="Times New Roman" panose="02020603050405020304" pitchFamily="18" charset="0"/>
                <a:ea typeface="Times New Roman" panose="02020603050405020304" pitchFamily="18" charset="0"/>
              </a:rPr>
              <a:t> до </a:t>
            </a:r>
            <a:r>
              <a:rPr lang="ru-RU" sz="1600" dirty="0" err="1">
                <a:solidFill>
                  <a:srgbClr val="000000"/>
                </a:solidFill>
                <a:latin typeface="Times New Roman" panose="02020603050405020304" pitchFamily="18" charset="0"/>
                <a:ea typeface="Times New Roman" panose="02020603050405020304" pitchFamily="18" charset="0"/>
              </a:rPr>
              <a:t>первинних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показань</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рівні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знятого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джгута</a:t>
            </a:r>
            <a:r>
              <a:rPr lang="ru-RU" sz="1600" dirty="0">
                <a:solidFill>
                  <a:srgbClr val="000000"/>
                </a:solidFill>
                <a:latin typeface="Times New Roman" panose="02020603050405020304" pitchFamily="18" charset="0"/>
                <a:ea typeface="Times New Roman" panose="02020603050405020304" pitchFamily="18" charset="0"/>
              </a:rPr>
              <a:t>. </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більшості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випадків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smtClean="0">
                <a:solidFill>
                  <a:srgbClr val="000000"/>
                </a:solidFill>
                <a:latin typeface="Times New Roman" panose="02020603050405020304" pitchFamily="18" charset="0"/>
                <a:ea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rPr>
              <a:t>домедичну</a:t>
            </a:r>
            <a:r>
              <a:rPr lang="ru-RU" sz="1600" dirty="0" smtClean="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допомогу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надають</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полі</a:t>
            </a:r>
            <a:r>
              <a:rPr lang="ru-RU" sz="1600" dirty="0">
                <a:solidFill>
                  <a:srgbClr val="000000"/>
                </a:solidFill>
                <a:latin typeface="Times New Roman" panose="02020603050405020304" pitchFamily="18" charset="0"/>
                <a:ea typeface="Times New Roman" panose="02020603050405020304" pitchFamily="18" charset="0"/>
              </a:rPr>
              <a:t> бою </a:t>
            </a:r>
            <a:r>
              <a:rPr lang="ru-RU" sz="1600" dirty="0" err="1">
                <a:solidFill>
                  <a:srgbClr val="000000"/>
                </a:solidFill>
                <a:latin typeface="Times New Roman" panose="02020603050405020304" pitchFamily="18" charset="0"/>
                <a:ea typeface="Times New Roman" panose="02020603050405020304" pitchFamily="18" charset="0"/>
              </a:rPr>
              <a:t>недостатньо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підготовлені</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медичному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відношенні</a:t>
            </a:r>
            <a:r>
              <a:rPr lang="ru-RU" sz="1600" dirty="0">
                <a:solidFill>
                  <a:srgbClr val="000000"/>
                </a:solidFill>
                <a:latin typeface="Times New Roman" panose="02020603050405020304" pitchFamily="18" charset="0"/>
                <a:ea typeface="Times New Roman" panose="02020603050405020304" pitchFamily="18" charset="0"/>
              </a:rPr>
              <a:t> особи. Тому </a:t>
            </a:r>
            <a:r>
              <a:rPr lang="ru-RU" sz="1600" dirty="0" err="1">
                <a:solidFill>
                  <a:srgbClr val="000000"/>
                </a:solidFill>
                <a:latin typeface="Times New Roman" panose="02020603050405020304" pitchFamily="18" charset="0"/>
                <a:ea typeface="Times New Roman" panose="02020603050405020304" pitchFamily="18" charset="0"/>
              </a:rPr>
              <a:t>діагностику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ступеня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тяжкості</a:t>
            </a:r>
            <a:r>
              <a:rPr lang="ru-RU" sz="1600" dirty="0">
                <a:solidFill>
                  <a:srgbClr val="000000"/>
                </a:solidFill>
                <a:latin typeface="Times New Roman" panose="02020603050405020304" pitchFamily="18" charset="0"/>
                <a:ea typeface="Times New Roman" panose="02020603050405020304" pitchFamily="18" charset="0"/>
              </a:rPr>
              <a:t> синдрому вони не </a:t>
            </a:r>
            <a:r>
              <a:rPr lang="ru-RU" sz="1600" dirty="0" err="1">
                <a:solidFill>
                  <a:srgbClr val="000000"/>
                </a:solidFill>
                <a:latin typeface="Times New Roman" panose="02020603050405020304" pitchFamily="18" charset="0"/>
                <a:ea typeface="Times New Roman" panose="02020603050405020304" pitchFamily="18" charset="0"/>
              </a:rPr>
              <a:t>проводять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Звільнивши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потерпілого</a:t>
            </a:r>
            <a:r>
              <a:rPr lang="ru-RU" sz="1600" dirty="0">
                <a:solidFill>
                  <a:srgbClr val="000000"/>
                </a:solidFill>
                <a:latin typeface="Times New Roman" panose="02020603050405020304" pitchFamily="18" charset="0"/>
                <a:ea typeface="Times New Roman" panose="02020603050405020304" pitchFamily="18" charset="0"/>
              </a:rPr>
              <a:t> з-</a:t>
            </a:r>
            <a:r>
              <a:rPr lang="ru-RU" sz="1600" dirty="0" err="1">
                <a:solidFill>
                  <a:srgbClr val="000000"/>
                </a:solidFill>
                <a:latin typeface="Times New Roman" panose="02020603050405020304" pitchFamily="18" charset="0"/>
                <a:ea typeface="Times New Roman" panose="02020603050405020304" pitchFamily="18" charset="0"/>
              </a:rPr>
              <a:t>під</a:t>
            </a:r>
            <a:r>
              <a:rPr lang="ru-RU" sz="1600" dirty="0">
                <a:solidFill>
                  <a:srgbClr val="000000"/>
                </a:solidFill>
                <a:latin typeface="Times New Roman" panose="02020603050405020304" pitchFamily="18" charset="0"/>
                <a:ea typeface="Times New Roman" panose="02020603050405020304" pitchFamily="18" charset="0"/>
              </a:rPr>
              <a:t> завалу, </a:t>
            </a:r>
            <a:r>
              <a:rPr lang="ru-RU" sz="1600" dirty="0" err="1">
                <a:solidFill>
                  <a:srgbClr val="000000"/>
                </a:solidFill>
                <a:latin typeface="Times New Roman" panose="02020603050405020304" pitchFamily="18" charset="0"/>
                <a:ea typeface="Times New Roman" panose="02020603050405020304" pitchFamily="18" charset="0"/>
              </a:rPr>
              <a:t>рятувальники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джгут</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травмовану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кінцівку</a:t>
            </a:r>
            <a:r>
              <a:rPr lang="ru-RU" sz="1600" dirty="0">
                <a:solidFill>
                  <a:srgbClr val="000000"/>
                </a:solidFill>
                <a:latin typeface="Times New Roman" panose="02020603050405020304" pitchFamily="18" charset="0"/>
                <a:ea typeface="Times New Roman" panose="02020603050405020304" pitchFamily="18" charset="0"/>
              </a:rPr>
              <a:t> не </a:t>
            </a:r>
            <a:r>
              <a:rPr lang="ru-RU" sz="1600" dirty="0" err="1">
                <a:solidFill>
                  <a:srgbClr val="000000"/>
                </a:solidFill>
                <a:latin typeface="Times New Roman" panose="02020603050405020304" pitchFamily="18" charset="0"/>
                <a:ea typeface="Times New Roman" panose="02020603050405020304" pitchFamily="18" charset="0"/>
              </a:rPr>
              <a:t>накладають</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механізм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запускається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Необхідність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накладання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джгута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згідно</a:t>
            </a:r>
            <a:r>
              <a:rPr lang="ru-RU" sz="1600" dirty="0">
                <a:solidFill>
                  <a:srgbClr val="000000"/>
                </a:solidFill>
                <a:latin typeface="Times New Roman" panose="02020603050405020304" pitchFamily="18" charset="0"/>
                <a:ea typeface="Times New Roman" panose="02020603050405020304" pitchFamily="18" charset="0"/>
              </a:rPr>
              <a:t> з </a:t>
            </a:r>
            <a:r>
              <a:rPr lang="ru-RU" sz="1600" dirty="0" err="1">
                <a:solidFill>
                  <a:srgbClr val="000000"/>
                </a:solidFill>
                <a:latin typeface="Times New Roman" panose="02020603050405020304" pitchFamily="18" charset="0"/>
                <a:ea typeface="Times New Roman" panose="02020603050405020304" pitchFamily="18" charset="0"/>
              </a:rPr>
              <a:t>медичними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показаннями</a:t>
            </a:r>
            <a:r>
              <a:rPr lang="ru-RU" sz="1600" dirty="0">
                <a:solidFill>
                  <a:srgbClr val="000000"/>
                </a:solidFill>
                <a:latin typeface="Times New Roman" panose="02020603050405020304" pitchFamily="18" charset="0"/>
                <a:ea typeface="Times New Roman" panose="02020603050405020304" pitchFamily="18" charset="0"/>
              </a:rPr>
              <a:t> — при </a:t>
            </a:r>
            <a:r>
              <a:rPr lang="ru-RU" sz="1600" dirty="0" err="1">
                <a:solidFill>
                  <a:srgbClr val="000000"/>
                </a:solidFill>
                <a:latin typeface="Times New Roman" panose="02020603050405020304" pitchFamily="18" charset="0"/>
                <a:ea typeface="Times New Roman" panose="02020603050405020304" pitchFamily="18" charset="0"/>
              </a:rPr>
              <a:t>наявності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ішемічної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контрактури</a:t>
            </a:r>
            <a:r>
              <a:rPr lang="ru-RU" sz="1600" dirty="0">
                <a:solidFill>
                  <a:srgbClr val="000000"/>
                </a:solidFill>
                <a:latin typeface="Times New Roman" panose="02020603050405020304" pitchFamily="18" charset="0"/>
                <a:ea typeface="Times New Roman" panose="02020603050405020304" pitchFamily="18" charset="0"/>
              </a:rPr>
              <a:t> — як правило, </a:t>
            </a:r>
            <a:r>
              <a:rPr lang="ru-RU" sz="1600" dirty="0" err="1">
                <a:solidFill>
                  <a:srgbClr val="000000"/>
                </a:solidFill>
                <a:latin typeface="Times New Roman" panose="02020603050405020304" pitchFamily="18" charset="0"/>
                <a:ea typeface="Times New Roman" panose="02020603050405020304" pitchFamily="18" charset="0"/>
              </a:rPr>
              <a:t>визначають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медичні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працівники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санітарний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інструктор</a:t>
            </a:r>
            <a:r>
              <a:rPr lang="ru-RU" sz="1600" dirty="0">
                <a:solidFill>
                  <a:srgbClr val="000000"/>
                </a:solidFill>
                <a:latin typeface="Times New Roman" panose="02020603050405020304" pitchFamily="18" charset="0"/>
                <a:ea typeface="Times New Roman" panose="02020603050405020304" pitchFamily="18" charset="0"/>
              </a:rPr>
              <a:t>, фельдшер, </a:t>
            </a:r>
            <a:r>
              <a:rPr lang="ru-RU" sz="1600" dirty="0" err="1">
                <a:solidFill>
                  <a:srgbClr val="000000"/>
                </a:solidFill>
                <a:latin typeface="Times New Roman" panose="02020603050405020304" pitchFamily="18" charset="0"/>
                <a:ea typeface="Times New Roman" panose="02020603050405020304" pitchFamily="18" charset="0"/>
              </a:rPr>
              <a:t>лікар</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Це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відбувається</a:t>
            </a:r>
            <a:r>
              <a:rPr lang="ru-RU" sz="1600" dirty="0">
                <a:solidFill>
                  <a:srgbClr val="000000"/>
                </a:solidFill>
                <a:latin typeface="Times New Roman" panose="02020603050405020304" pitchFamily="18" charset="0"/>
                <a:ea typeface="Times New Roman" panose="02020603050405020304" pitchFamily="18" charset="0"/>
              </a:rPr>
              <a:t> через невеликий </a:t>
            </a:r>
            <a:r>
              <a:rPr lang="ru-RU" sz="1600" dirty="0" err="1">
                <a:solidFill>
                  <a:srgbClr val="000000"/>
                </a:solidFill>
                <a:latin typeface="Times New Roman" panose="02020603050405020304" pitchFamily="18" charset="0"/>
                <a:ea typeface="Times New Roman" panose="02020603050405020304" pitchFamily="18" charset="0"/>
              </a:rPr>
              <a:t>термін</a:t>
            </a: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більшості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випадків</a:t>
            </a:r>
            <a:r>
              <a:rPr lang="ru-RU" sz="1600" dirty="0">
                <a:solidFill>
                  <a:srgbClr val="000000"/>
                </a:solidFill>
                <a:latin typeface="Times New Roman" panose="02020603050405020304" pitchFamily="18" charset="0"/>
                <a:ea typeface="Times New Roman" panose="02020603050405020304" pitchFamily="18" charset="0"/>
              </a:rPr>
              <a:t> — через 1,5-2 </a:t>
            </a:r>
            <a:r>
              <a:rPr lang="ru-RU" sz="1600" dirty="0" err="1">
                <a:solidFill>
                  <a:srgbClr val="000000"/>
                </a:solidFill>
                <a:latin typeface="Times New Roman" panose="02020603050405020304" pitchFamily="18" charset="0"/>
                <a:ea typeface="Times New Roman" panose="02020603050405020304" pitchFamily="18" charset="0"/>
              </a:rPr>
              <a:t>години</a:t>
            </a:r>
            <a:r>
              <a:rPr lang="ru-RU" sz="1600" dirty="0">
                <a:solidFill>
                  <a:srgbClr val="000000"/>
                </a:solidFill>
                <a:latin typeface="Times New Roman" panose="02020603050405020304" pitchFamily="18" charset="0"/>
                <a:ea typeface="Times New Roman" panose="02020603050405020304" pitchFamily="18" charset="0"/>
              </a:rPr>
              <a:t>, максимум 4-5 годин) </a:t>
            </a:r>
            <a:r>
              <a:rPr lang="ru-RU" sz="1600" dirty="0" err="1">
                <a:solidFill>
                  <a:srgbClr val="000000"/>
                </a:solidFill>
                <a:latin typeface="Times New Roman" panose="02020603050405020304" pitchFamily="18" charset="0"/>
                <a:ea typeface="Times New Roman" panose="02020603050405020304" pitchFamily="18" charset="0"/>
              </a:rPr>
              <a:t>після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надання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першої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медичної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допомоги</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полі</a:t>
            </a:r>
            <a:r>
              <a:rPr lang="ru-RU" sz="1600" dirty="0">
                <a:solidFill>
                  <a:srgbClr val="000000"/>
                </a:solidFill>
                <a:latin typeface="Times New Roman" panose="02020603050405020304" pitchFamily="18" charset="0"/>
                <a:ea typeface="Times New Roman" panose="02020603050405020304" pitchFamily="18" charset="0"/>
              </a:rPr>
              <a:t> бою при </a:t>
            </a:r>
            <a:r>
              <a:rPr lang="ru-RU" sz="1600" dirty="0" err="1">
                <a:solidFill>
                  <a:srgbClr val="000000"/>
                </a:solidFill>
                <a:latin typeface="Times New Roman" panose="02020603050405020304" pitchFamily="18" charset="0"/>
                <a:ea typeface="Times New Roman" panose="02020603050405020304" pitchFamily="18" charset="0"/>
              </a:rPr>
              <a:t>первинному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огляді</a:t>
            </a:r>
            <a:r>
              <a:rPr lang="ru-RU" sz="1600" dirty="0">
                <a:solidFill>
                  <a:srgbClr val="000000"/>
                </a:solidFill>
                <a:latin typeface="Times New Roman" panose="02020603050405020304" pitchFamily="18" charset="0"/>
                <a:ea typeface="Times New Roman" panose="02020603050405020304" pitchFamily="18" charset="0"/>
              </a:rPr>
              <a:t>, коли </a:t>
            </a:r>
            <a:r>
              <a:rPr lang="ru-RU" sz="1600" dirty="0" err="1">
                <a:solidFill>
                  <a:srgbClr val="000000"/>
                </a:solidFill>
                <a:latin typeface="Times New Roman" panose="02020603050405020304" pitchFamily="18" charset="0"/>
                <a:ea typeface="Times New Roman" panose="02020603050405020304" pitchFamily="18" charset="0"/>
              </a:rPr>
              <a:t>клінічна</a:t>
            </a:r>
            <a:r>
              <a:rPr lang="ru-RU" sz="1600" dirty="0">
                <a:solidFill>
                  <a:srgbClr val="000000"/>
                </a:solidFill>
                <a:latin typeface="Times New Roman" panose="02020603050405020304" pitchFamily="18" charset="0"/>
                <a:ea typeface="Times New Roman" panose="02020603050405020304" pitchFamily="18" charset="0"/>
              </a:rPr>
              <a:t> картина синдрому </a:t>
            </a:r>
            <a:r>
              <a:rPr lang="ru-RU" sz="1600" dirty="0" err="1">
                <a:solidFill>
                  <a:srgbClr val="000000"/>
                </a:solidFill>
                <a:latin typeface="Times New Roman" panose="02020603050405020304" pitchFamily="18" charset="0"/>
                <a:ea typeface="Times New Roman" panose="02020603050405020304" pitchFamily="18" charset="0"/>
              </a:rPr>
              <a:t>тривалого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стискання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ще</a:t>
            </a:r>
            <a:r>
              <a:rPr lang="ru-RU" sz="1600" dirty="0">
                <a:solidFill>
                  <a:srgbClr val="000000"/>
                </a:solidFill>
                <a:latin typeface="Times New Roman" panose="02020603050405020304" pitchFamily="18" charset="0"/>
                <a:ea typeface="Times New Roman" panose="02020603050405020304" pitchFamily="18" charset="0"/>
              </a:rPr>
              <a:t> не </a:t>
            </a:r>
            <a:r>
              <a:rPr lang="ru-RU" sz="1600" dirty="0" err="1">
                <a:solidFill>
                  <a:srgbClr val="000000"/>
                </a:solidFill>
                <a:latin typeface="Times New Roman" panose="02020603050405020304" pitchFamily="18" charset="0"/>
                <a:ea typeface="Times New Roman" panose="02020603050405020304" pitchFamily="18" charset="0"/>
              </a:rPr>
              <a:t>розвинулась</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немає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виражених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проявів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ендотоксикозу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організму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Така</a:t>
            </a:r>
            <a:r>
              <a:rPr lang="ru-RU" sz="1600" dirty="0">
                <a:solidFill>
                  <a:srgbClr val="000000"/>
                </a:solidFill>
                <a:latin typeface="Times New Roman" panose="02020603050405020304" pitchFamily="18" charset="0"/>
                <a:ea typeface="Times New Roman" panose="02020603050405020304" pitchFamily="18" charset="0"/>
              </a:rPr>
              <a:t> тактика </a:t>
            </a:r>
            <a:r>
              <a:rPr lang="ru-RU" sz="1600" dirty="0" err="1">
                <a:solidFill>
                  <a:srgbClr val="000000"/>
                </a:solidFill>
                <a:latin typeface="Times New Roman" panose="02020603050405020304" pitchFamily="18" charset="0"/>
                <a:ea typeface="Times New Roman" panose="02020603050405020304" pitchFamily="18" charset="0"/>
              </a:rPr>
              <a:t>надання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невідкладної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допомоги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має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менш</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негативні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наслідки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ніж</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після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обов’язкового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накладання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джгута</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кінцівку</a:t>
            </a:r>
            <a:r>
              <a:rPr lang="ru-RU" sz="1600" dirty="0">
                <a:solidFill>
                  <a:srgbClr val="000000"/>
                </a:solidFill>
                <a:latin typeface="Times New Roman" panose="02020603050405020304" pitchFamily="18" charset="0"/>
                <a:ea typeface="Times New Roman" panose="02020603050405020304" pitchFamily="18" charset="0"/>
              </a:rPr>
              <a:t> без </a:t>
            </a:r>
            <a:r>
              <a:rPr lang="ru-RU" sz="1600" dirty="0" err="1">
                <a:solidFill>
                  <a:srgbClr val="000000"/>
                </a:solidFill>
                <a:latin typeface="Times New Roman" panose="02020603050405020304" pitchFamily="18" charset="0"/>
                <a:ea typeface="Times New Roman" panose="02020603050405020304" pitchFamily="18" charset="0"/>
              </a:rPr>
              <a:t>достатніх</a:t>
            </a:r>
            <a:r>
              <a:rPr lang="ru-RU" sz="1600" dirty="0">
                <a:solidFill>
                  <a:srgbClr val="000000"/>
                </a:solidFill>
                <a:latin typeface="Times New Roman" panose="02020603050405020304" pitchFamily="18" charset="0"/>
                <a:ea typeface="Times New Roman" panose="02020603050405020304" pitchFamily="18" charset="0"/>
              </a:rPr>
              <a:t> для </a:t>
            </a:r>
            <a:r>
              <a:rPr lang="ru-RU" sz="1600" dirty="0" err="1">
                <a:solidFill>
                  <a:srgbClr val="000000"/>
                </a:solidFill>
                <a:latin typeface="Times New Roman" panose="02020603050405020304" pitchFamily="18" charset="0"/>
                <a:ea typeface="Times New Roman" panose="02020603050405020304" pitchFamily="18" charset="0"/>
              </a:rPr>
              <a:t>цього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показань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Накладання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джгута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потерпілим</a:t>
            </a:r>
            <a:r>
              <a:rPr lang="ru-RU" sz="1600" dirty="0">
                <a:solidFill>
                  <a:srgbClr val="000000"/>
                </a:solidFill>
                <a:latin typeface="Times New Roman" panose="02020603050405020304" pitchFamily="18" charset="0"/>
                <a:ea typeface="Times New Roman" panose="02020603050405020304" pitchFamily="18" charset="0"/>
              </a:rPr>
              <a:t> без </a:t>
            </a:r>
            <a:r>
              <a:rPr lang="ru-RU" sz="1600" dirty="0" err="1">
                <a:solidFill>
                  <a:srgbClr val="000000"/>
                </a:solidFill>
                <a:latin typeface="Times New Roman" panose="02020603050405020304" pitchFamily="18" charset="0"/>
                <a:ea typeface="Times New Roman" panose="02020603050405020304" pitchFamily="18" charset="0"/>
              </a:rPr>
              <a:t>проявів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ішемічної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контрактури</a:t>
            </a:r>
            <a:r>
              <a:rPr lang="ru-RU" sz="1600" dirty="0">
                <a:solidFill>
                  <a:srgbClr val="000000"/>
                </a:solidFill>
                <a:latin typeface="Times New Roman" panose="02020603050405020304" pitchFamily="18" charset="0"/>
                <a:ea typeface="Times New Roman" panose="02020603050405020304" pitchFamily="18" charset="0"/>
              </a:rPr>
              <a:t>, особливо з великим </a:t>
            </a:r>
            <a:r>
              <a:rPr lang="ru-RU" sz="1600" dirty="0" err="1">
                <a:solidFill>
                  <a:srgbClr val="000000"/>
                </a:solidFill>
                <a:latin typeface="Times New Roman" panose="02020603050405020304" pitchFamily="18" charset="0"/>
                <a:ea typeface="Times New Roman" panose="02020603050405020304" pitchFamily="18" charset="0"/>
              </a:rPr>
              <a:t>терміном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перетискання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судин</a:t>
            </a: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подальшому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погіршує</a:t>
            </a:r>
            <a:r>
              <a:rPr lang="ru-RU" sz="1600" dirty="0">
                <a:solidFill>
                  <a:srgbClr val="000000"/>
                </a:solidFill>
                <a:latin typeface="Times New Roman" panose="02020603050405020304" pitchFamily="18" charset="0"/>
                <a:ea typeface="Times New Roman" panose="02020603050405020304" pitchFamily="18" charset="0"/>
              </a:rPr>
              <a:t> стан </a:t>
            </a:r>
            <a:r>
              <a:rPr lang="ru-RU" sz="1600" dirty="0" err="1">
                <a:solidFill>
                  <a:srgbClr val="000000"/>
                </a:solidFill>
                <a:latin typeface="Times New Roman" panose="02020603050405020304" pitchFamily="18" charset="0"/>
                <a:ea typeface="Times New Roman" panose="02020603050405020304" pitchFamily="18" charset="0"/>
              </a:rPr>
              <a:t>ураженого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Це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призводить</a:t>
            </a:r>
            <a:r>
              <a:rPr lang="ru-RU" sz="1600" dirty="0">
                <a:solidFill>
                  <a:srgbClr val="000000"/>
                </a:solidFill>
                <a:latin typeface="Times New Roman" panose="02020603050405020304" pitchFamily="18" charset="0"/>
                <a:ea typeface="Times New Roman" panose="02020603050405020304" pitchFamily="18" charset="0"/>
              </a:rPr>
              <a:t> до </a:t>
            </a:r>
            <a:r>
              <a:rPr lang="ru-RU" sz="1600" dirty="0" err="1">
                <a:solidFill>
                  <a:srgbClr val="000000"/>
                </a:solidFill>
                <a:latin typeface="Times New Roman" panose="02020603050405020304" pitchFamily="18" charset="0"/>
                <a:ea typeface="Times New Roman" panose="02020603050405020304" pitchFamily="18" charset="0"/>
              </a:rPr>
              <a:t>посилення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ендотоксикозу</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більш</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вираженої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місцевої</a:t>
            </a:r>
            <a:r>
              <a:rPr lang="ru-RU" sz="1600" dirty="0">
                <a:solidFill>
                  <a:srgbClr val="000000"/>
                </a:solidFill>
                <a:latin typeface="Times New Roman" panose="02020603050405020304" pitchFamily="18" charset="0"/>
                <a:ea typeface="Times New Roman" panose="02020603050405020304" pitchFamily="18" charset="0"/>
              </a:rPr>
              <a:t> симптоматики.   </a:t>
            </a:r>
            <a:endParaRPr lang="uk-UA" sz="1600" dirty="0"/>
          </a:p>
        </p:txBody>
      </p:sp>
    </p:spTree>
    <p:extLst>
      <p:ext uri="{BB962C8B-B14F-4D97-AF65-F5344CB8AC3E}">
        <p14:creationId xmlns:p14="http://schemas.microsoft.com/office/powerpoint/2010/main" xmlns="" val="13205552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48916" y="-718962"/>
            <a:ext cx="8710863" cy="7294305"/>
          </a:xfrm>
          <a:prstGeom prst="rect">
            <a:avLst/>
          </a:prstGeom>
          <a:solidFill>
            <a:srgbClr val="FF99FF"/>
          </a:solidFill>
        </p:spPr>
        <p:txBody>
          <a:bodyPr wrap="square">
            <a:spAutoFit/>
          </a:bodyPr>
          <a:lstStyle/>
          <a:p>
            <a:r>
              <a:rPr lang="uk-UA" dirty="0">
                <a:solidFill>
                  <a:srgbClr val="000000"/>
                </a:solidFill>
                <a:latin typeface="Times New Roman" panose="02020603050405020304" pitchFamily="18" charset="0"/>
                <a:ea typeface="Times New Roman" panose="02020603050405020304" pitchFamily="18" charset="0"/>
              </a:rPr>
              <a:t>Також при наданні </a:t>
            </a:r>
            <a:r>
              <a:rPr lang="uk-UA" dirty="0" err="1">
                <a:solidFill>
                  <a:srgbClr val="000000"/>
                </a:solidFill>
                <a:latin typeface="Times New Roman" panose="02020603050405020304" pitchFamily="18" charset="0"/>
                <a:ea typeface="Times New Roman" panose="02020603050405020304" pitchFamily="18" charset="0"/>
              </a:rPr>
              <a:t>домедичної</a:t>
            </a:r>
            <a:r>
              <a:rPr lang="uk-UA" dirty="0">
                <a:solidFill>
                  <a:srgbClr val="000000"/>
                </a:solidFill>
                <a:latin typeface="Times New Roman" panose="02020603050405020304" pitchFamily="18" charset="0"/>
                <a:ea typeface="Times New Roman" panose="02020603050405020304" pitchFamily="18" charset="0"/>
              </a:rPr>
              <a:t> допомоги проводять: </a:t>
            </a:r>
            <a:endParaRPr lang="uk-UA" sz="1600" dirty="0">
              <a:latin typeface="Times New Roman" panose="02020603050405020304" pitchFamily="18" charset="0"/>
              <a:ea typeface="Times New Roman" panose="02020603050405020304" pitchFamily="18" charset="0"/>
            </a:endParaRPr>
          </a:p>
          <a:p>
            <a:r>
              <a:rPr lang="uk-UA" dirty="0">
                <a:solidFill>
                  <a:srgbClr val="000000"/>
                </a:solidFill>
                <a:latin typeface="Times New Roman" panose="02020603050405020304" pitchFamily="18" charset="0"/>
                <a:ea typeface="Times New Roman" panose="02020603050405020304" pitchFamily="18" charset="0"/>
              </a:rPr>
              <a:t>   — </a:t>
            </a:r>
            <a:r>
              <a:rPr lang="uk-UA" dirty="0" err="1">
                <a:solidFill>
                  <a:srgbClr val="000000"/>
                </a:solidFill>
                <a:latin typeface="Times New Roman" panose="02020603050405020304" pitchFamily="18" charset="0"/>
                <a:ea typeface="Times New Roman" panose="02020603050405020304" pitchFamily="18" charset="0"/>
              </a:rPr>
              <a:t>внутрішньом’язове</a:t>
            </a:r>
            <a:r>
              <a:rPr lang="uk-UA" dirty="0">
                <a:solidFill>
                  <a:srgbClr val="000000"/>
                </a:solidFill>
                <a:latin typeface="Times New Roman" panose="02020603050405020304" pitchFamily="18" charset="0"/>
                <a:ea typeface="Times New Roman" panose="02020603050405020304" pitchFamily="18" charset="0"/>
              </a:rPr>
              <a:t> або підшкірне введення знеболювальної речовини з аптечки індивідуальної (це запобігає розвитку больового шоку);</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туге бинтування кінцівки, починаючи з дистальних відділів (таким чином стискують лімфатичні й частково венозні судини, що запобігає швидкому всмоктуванню великої кількості токсинів у загальний кровообіг);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охолодження кінцівки, особливо влітку (пов’язку змочують холодною водою, що сприяє зменшенню інтенсивності обмінних процесів, сповільнює кровообіг, </a:t>
            </a:r>
            <a:r>
              <a:rPr lang="uk-UA" dirty="0" err="1">
                <a:solidFill>
                  <a:srgbClr val="000000"/>
                </a:solidFill>
                <a:latin typeface="Times New Roman" panose="02020603050405020304" pitchFamily="18" charset="0"/>
                <a:ea typeface="Times New Roman" panose="02020603050405020304" pitchFamily="18" charset="0"/>
              </a:rPr>
              <a:t>мікроциркуляцію</a:t>
            </a:r>
            <a:r>
              <a:rPr lang="uk-UA" dirty="0">
                <a:solidFill>
                  <a:srgbClr val="000000"/>
                </a:solidFill>
                <a:latin typeface="Times New Roman" panose="02020603050405020304" pitchFamily="18" charset="0"/>
                <a:ea typeface="Times New Roman" panose="02020603050405020304" pitchFamily="18" charset="0"/>
              </a:rPr>
              <a:t> і всмоктування із тканин токсичних продуктів);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створення транспортної іммобілізації кінцівки навіть у випадку відсутності переломів кісток (це сповільнює швидкість розповсюдження по організму токсичних продуктів);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напування потерпілого водою або лужно-сольовим розчином (1 чайна ложка кухонної солі й 1/2 чайної ложки соди на 1 літр води);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транспортування потерпілих після проведення вищевказаних заходів у лежачому положенні.</a:t>
            </a:r>
            <a:endParaRPr lang="uk-UA" sz="1600" dirty="0">
              <a:latin typeface="Times New Roman" panose="02020603050405020304" pitchFamily="18" charset="0"/>
              <a:ea typeface="Times New Roman" panose="02020603050405020304" pitchFamily="18" charset="0"/>
            </a:endParaRPr>
          </a:p>
          <a:p>
            <a:r>
              <a:rPr lang="uk-UA" b="1" dirty="0">
                <a:solidFill>
                  <a:srgbClr val="000000"/>
                </a:solidFill>
                <a:latin typeface="Times New Roman" panose="02020603050405020304" pitchFamily="18" charset="0"/>
                <a:ea typeface="Times New Roman" panose="02020603050405020304" pitchFamily="18" charset="0"/>
              </a:rPr>
              <a:t>Долікарська медична допомога.</a:t>
            </a:r>
            <a:r>
              <a:rPr lang="uk-UA" dirty="0">
                <a:solidFill>
                  <a:srgbClr val="000000"/>
                </a:solidFill>
                <a:latin typeface="Times New Roman" panose="02020603050405020304" pitchFamily="18" charset="0"/>
                <a:ea typeface="Times New Roman" panose="02020603050405020304" pitchFamily="18" charset="0"/>
              </a:rPr>
              <a:t>   Долікарську допомогу надає в медичному пункті батальйону фельдшер або санітарний інструктор. Ці медпрацівники повинні точно визначити ступінь тяжкості синдрому (ступінь ішемії кінцівки) і при наявності ішемічної контрактури (що проявляється відсутністю пасивних рухів в суглобах) накласти джгут вище рівня стискання. Цим вони врятують життя потерпілому, а рішення про ампутацію нежиттєздатної кінцівки приймають на етапі надання кваліфікованої медичної допомоги.    Крім цього, в МПБ усувають недоліки надання першої медичної допомоги, якщо вони є, та проводять інші заходи долікарської медичної допомоги. Наприклад, при необхідності вводять серцево-судинні препарати, повторно — знеболювальні речовини.</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30144275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9074" y="611754"/>
            <a:ext cx="8686800" cy="5355312"/>
          </a:xfrm>
          <a:prstGeom prst="rect">
            <a:avLst/>
          </a:prstGeom>
          <a:solidFill>
            <a:srgbClr val="FF99FF"/>
          </a:solidFill>
        </p:spPr>
        <p:txBody>
          <a:bodyPr wrap="square">
            <a:spAutoFit/>
          </a:bodyPr>
          <a:lstStyle/>
          <a:p>
            <a:r>
              <a:rPr lang="uk-UA" b="1" dirty="0">
                <a:solidFill>
                  <a:srgbClr val="000000"/>
                </a:solidFill>
                <a:latin typeface="Times New Roman" panose="02020603050405020304" pitchFamily="18" charset="0"/>
                <a:ea typeface="Times New Roman" panose="02020603050405020304" pitchFamily="18" charset="0"/>
              </a:rPr>
              <a:t>Перша лікарська медична допомога в МПП.</a:t>
            </a:r>
            <a:r>
              <a:rPr lang="uk-UA" dirty="0">
                <a:solidFill>
                  <a:srgbClr val="000000"/>
                </a:solidFill>
                <a:latin typeface="Times New Roman" panose="02020603050405020304" pitchFamily="18" charset="0"/>
                <a:ea typeface="Times New Roman" panose="02020603050405020304" pitchFamily="18" charset="0"/>
              </a:rPr>
              <a:t>   Потерпілих із синдромом тривалого стискання кінцівок оглядають у перев’язочній і визначають подальшу тактику лікування. У випадку наявності ішемічної контрактури кінцівки джгут не знімають або накладають повторно вище рівня стискання, враховуючи необхідність ампутації на наступному етапі. Якщо збережені хоча б пасивні рухи в суглобах травмованої кінцівки, то накладання джгута протипоказане, а раніше накладений джгут знімають після проведення циркулярної новокаїнової блокади і тугого бинтування кінцівки. Її, при можливості, охолоджують, накладають транспортну іммобілізацію, вводять знеболювальні, </a:t>
            </a:r>
            <a:r>
              <a:rPr lang="uk-UA" dirty="0" err="1">
                <a:solidFill>
                  <a:srgbClr val="000000"/>
                </a:solidFill>
                <a:latin typeface="Times New Roman" panose="02020603050405020304" pitchFamily="18" charset="0"/>
                <a:ea typeface="Times New Roman" panose="02020603050405020304" pitchFamily="18" charset="0"/>
              </a:rPr>
              <a:t>антигістамінні</a:t>
            </a:r>
            <a:r>
              <a:rPr lang="uk-UA" dirty="0">
                <a:solidFill>
                  <a:srgbClr val="000000"/>
                </a:solidFill>
                <a:latin typeface="Times New Roman" panose="02020603050405020304" pitchFamily="18" charset="0"/>
                <a:ea typeface="Times New Roman" panose="02020603050405020304" pitchFamily="18" charset="0"/>
              </a:rPr>
              <a:t> засоби, 0,5 мл правцевого анатоксину. При необхідності внутрішньовенно вводять </a:t>
            </a:r>
            <a:r>
              <a:rPr lang="uk-UA" dirty="0" err="1">
                <a:solidFill>
                  <a:srgbClr val="000000"/>
                </a:solidFill>
                <a:latin typeface="Times New Roman" panose="02020603050405020304" pitchFamily="18" charset="0"/>
                <a:ea typeface="Times New Roman" panose="02020603050405020304" pitchFamily="18" charset="0"/>
              </a:rPr>
              <a:t>поліглюкін</a:t>
            </a:r>
            <a:r>
              <a:rPr lang="uk-UA" dirty="0">
                <a:solidFill>
                  <a:srgbClr val="000000"/>
                </a:solidFill>
                <a:latin typeface="Times New Roman" panose="02020603050405020304" pitchFamily="18" charset="0"/>
                <a:ea typeface="Times New Roman" panose="02020603050405020304" pitchFamily="18" charset="0"/>
              </a:rPr>
              <a:t>, ізотонічний розчин натрію хлориду.</a:t>
            </a:r>
            <a:endParaRPr lang="uk-UA" sz="1600" dirty="0">
              <a:latin typeface="Times New Roman" panose="02020603050405020304" pitchFamily="18" charset="0"/>
              <a:ea typeface="Times New Roman" panose="02020603050405020304" pitchFamily="18" charset="0"/>
            </a:endParaRPr>
          </a:p>
          <a:p>
            <a:r>
              <a:rPr lang="uk-UA" b="1" dirty="0">
                <a:solidFill>
                  <a:srgbClr val="000000"/>
                </a:solidFill>
                <a:latin typeface="Times New Roman" panose="02020603050405020304" pitchFamily="18" charset="0"/>
                <a:ea typeface="Times New Roman" panose="02020603050405020304" pitchFamily="18" charset="0"/>
              </a:rPr>
              <a:t>Кваліфікована і спеціалізована медична допомога.</a:t>
            </a:r>
            <a:r>
              <a:rPr lang="uk-UA" dirty="0">
                <a:solidFill>
                  <a:srgbClr val="000000"/>
                </a:solidFill>
                <a:latin typeface="Times New Roman" panose="02020603050405020304" pitchFamily="18" charset="0"/>
                <a:ea typeface="Times New Roman" panose="02020603050405020304" pitchFamily="18" charset="0"/>
              </a:rPr>
              <a:t>   Потерпілим, які після медичного сортування потрапили до групи з клінічними проявами ішемічної контрактури, проводять циркулярну новокаїнову блокаду вище джгута і, не знімаючи його, ампутують травмовану кінцівку. Після цієї операції шви на рану не накладають. Іншим проводять циркулярну новокаїнову блокаду, масивну </a:t>
            </a:r>
            <a:r>
              <a:rPr lang="uk-UA" dirty="0" err="1">
                <a:solidFill>
                  <a:srgbClr val="000000"/>
                </a:solidFill>
                <a:latin typeface="Times New Roman" panose="02020603050405020304" pitchFamily="18" charset="0"/>
                <a:ea typeface="Times New Roman" panose="02020603050405020304" pitchFamily="18" charset="0"/>
              </a:rPr>
              <a:t>інфузійну</a:t>
            </a:r>
            <a:r>
              <a:rPr lang="uk-UA" dirty="0">
                <a:solidFill>
                  <a:srgbClr val="000000"/>
                </a:solidFill>
                <a:latin typeface="Times New Roman" panose="02020603050405020304" pitchFamily="18" charset="0"/>
                <a:ea typeface="Times New Roman" panose="02020603050405020304" pitchFamily="18" charset="0"/>
              </a:rPr>
              <a:t> терапію, при вираженому набряку тканин показана поздовжня </a:t>
            </a:r>
            <a:r>
              <a:rPr lang="uk-UA" dirty="0" err="1">
                <a:solidFill>
                  <a:srgbClr val="000000"/>
                </a:solidFill>
                <a:latin typeface="Times New Roman" panose="02020603050405020304" pitchFamily="18" charset="0"/>
                <a:ea typeface="Times New Roman" panose="02020603050405020304" pitchFamily="18" charset="0"/>
              </a:rPr>
              <a:t>фасціотомія</a:t>
            </a:r>
            <a:r>
              <a:rPr lang="uk-UA" dirty="0">
                <a:solidFill>
                  <a:srgbClr val="000000"/>
                </a:solidFill>
                <a:latin typeface="Times New Roman" panose="02020603050405020304" pitchFamily="18" charset="0"/>
                <a:ea typeface="Times New Roman" panose="02020603050405020304" pitchFamily="18" charset="0"/>
              </a:rPr>
              <a:t> — операція на кінцівці у вигляді </a:t>
            </a:r>
            <a:r>
              <a:rPr lang="uk-UA" dirty="0" err="1">
                <a:solidFill>
                  <a:srgbClr val="000000"/>
                </a:solidFill>
                <a:latin typeface="Times New Roman" panose="02020603050405020304" pitchFamily="18" charset="0"/>
                <a:ea typeface="Times New Roman" panose="02020603050405020304" pitchFamily="18" charset="0"/>
              </a:rPr>
              <a:t>лампасних</a:t>
            </a:r>
            <a:r>
              <a:rPr lang="uk-UA" dirty="0">
                <a:solidFill>
                  <a:srgbClr val="000000"/>
                </a:solidFill>
                <a:latin typeface="Times New Roman" panose="02020603050405020304" pitchFamily="18" charset="0"/>
                <a:ea typeface="Times New Roman" panose="02020603050405020304" pitchFamily="18" charset="0"/>
              </a:rPr>
              <a:t> розрізів. При наданні спеціалізованої медичної допомоги використовують сучасні методи детоксикації: гемосорбцію, </a:t>
            </a:r>
            <a:r>
              <a:rPr lang="uk-UA" dirty="0" err="1">
                <a:solidFill>
                  <a:srgbClr val="000000"/>
                </a:solidFill>
                <a:latin typeface="Times New Roman" panose="02020603050405020304" pitchFamily="18" charset="0"/>
                <a:ea typeface="Times New Roman" panose="02020603050405020304" pitchFamily="18" charset="0"/>
              </a:rPr>
              <a:t>плазмаферез</a:t>
            </a:r>
            <a:r>
              <a:rPr lang="uk-UA" dirty="0">
                <a:solidFill>
                  <a:srgbClr val="000000"/>
                </a:solidFill>
                <a:latin typeface="Times New Roman" panose="02020603050405020304" pitchFamily="18" charset="0"/>
                <a:ea typeface="Times New Roman" panose="02020603050405020304" pitchFamily="18" charset="0"/>
              </a:rPr>
              <a:t>, гемодіаліз (штучна нирка).</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23011285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ДЯКУЮ ЗА УВАГУ!</a:t>
            </a:r>
            <a:endParaRPr lang="uk-UA" dirty="0"/>
          </a:p>
        </p:txBody>
      </p:sp>
      <p:sp>
        <p:nvSpPr>
          <p:cNvPr id="3" name="Текст 2"/>
          <p:cNvSpPr>
            <a:spLocks noGrp="1"/>
          </p:cNvSpPr>
          <p:nvPr>
            <p:ph type="body" idx="1"/>
          </p:nvPr>
        </p:nvSpPr>
        <p:spPr/>
        <p:txBody>
          <a:bodyPr/>
          <a:lstStyle/>
          <a:p>
            <a:r>
              <a:rPr lang="uk-UA" dirty="0" smtClean="0"/>
              <a:t>Асистент кафедри медицини катастроф та військової медицини </a:t>
            </a:r>
            <a:r>
              <a:rPr lang="uk-UA" dirty="0" err="1" smtClean="0"/>
              <a:t>Кулібаба</a:t>
            </a:r>
            <a:r>
              <a:rPr lang="uk-UA" dirty="0" smtClean="0"/>
              <a:t> В.П.</a:t>
            </a:r>
            <a:endParaRPr lang="uk-UA" dirty="0"/>
          </a:p>
        </p:txBody>
      </p:sp>
    </p:spTree>
    <p:extLst>
      <p:ext uri="{BB962C8B-B14F-4D97-AF65-F5344CB8AC3E}">
        <p14:creationId xmlns:p14="http://schemas.microsoft.com/office/powerpoint/2010/main" xmlns="" val="3763652375"/>
      </p:ext>
    </p:extLst>
  </p:cSld>
  <p:clrMapOvr>
    <a:masterClrMapping/>
  </p:clrMapOvr>
</p:sld>
</file>

<file path=ppt/theme/theme1.xml><?xml version="1.0" encoding="utf-8"?>
<a:theme xmlns:a="http://schemas.openxmlformats.org/drawingml/2006/main" name="Аспект">
  <a:themeElements>
    <a:clrScheme name="Синий и зеленый">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Аспект">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370</TotalTime>
  <Words>2745</Words>
  <Application>Microsoft Office PowerPoint</Application>
  <PresentationFormat>Довільний</PresentationFormat>
  <Paragraphs>126</Paragraphs>
  <Slides>55</Slides>
  <Notes>0</Notes>
  <HiddenSlides>0</HiddenSlides>
  <MMClips>0</MMClips>
  <ScaleCrop>false</ScaleCrop>
  <HeadingPairs>
    <vt:vector size="4" baseType="variant">
      <vt:variant>
        <vt:lpstr>Тема</vt:lpstr>
      </vt:variant>
      <vt:variant>
        <vt:i4>1</vt:i4>
      </vt:variant>
      <vt:variant>
        <vt:lpstr>Заголовки слайдів</vt:lpstr>
      </vt:variant>
      <vt:variant>
        <vt:i4>55</vt:i4>
      </vt:variant>
    </vt:vector>
  </HeadingPairs>
  <TitlesOfParts>
    <vt:vector size="56" baseType="lpstr">
      <vt:lpstr>Аспект</vt:lpstr>
      <vt:lpstr>  Навчальна дисципліна: Підготовка офіцерів запасу галузі знань «Охорона здоров’я»  Спеціальність «Медицина»   Розділ: «Військова терапія». </vt:lpstr>
      <vt:lpstr>Лекція 5:«Захворювання внутрiшнiх органiв при бойовій хірургічній травмі та травмах при надзвичайних ситуаціях. Ускладнення. Профілактика та етапне лікування» </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ДЯКУЮ ЗА УВАГУ!</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Лекція:«Захворювання внутрішніх органів при бойовій хірургічній травмі та травмах в умовах катастроф та аварій мирного часу.Ускладнення.Профілактика та етапне лікування».</dc:title>
  <dc:creator>Владимир Басюк</dc:creator>
  <cp:lastModifiedBy>e250859poe</cp:lastModifiedBy>
  <cp:revision>77</cp:revision>
  <dcterms:created xsi:type="dcterms:W3CDTF">2019-12-08T09:21:15Z</dcterms:created>
  <dcterms:modified xsi:type="dcterms:W3CDTF">2026-06-22T10:41:30Z</dcterms:modified>
</cp:coreProperties>
</file>