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32" r:id="rId2"/>
    <p:sldId id="333" r:id="rId3"/>
    <p:sldId id="256" r:id="rId4"/>
    <p:sldId id="257" r:id="rId5"/>
    <p:sldId id="258" r:id="rId6"/>
    <p:sldId id="259" r:id="rId7"/>
    <p:sldId id="260" r:id="rId8"/>
    <p:sldId id="261" r:id="rId9"/>
    <p:sldId id="262" r:id="rId10"/>
    <p:sldId id="263" r:id="rId11"/>
    <p:sldId id="264" r:id="rId12"/>
    <p:sldId id="327" r:id="rId13"/>
    <p:sldId id="314" r:id="rId14"/>
    <p:sldId id="315" r:id="rId15"/>
    <p:sldId id="328" r:id="rId16"/>
    <p:sldId id="265" r:id="rId17"/>
    <p:sldId id="266" r:id="rId18"/>
    <p:sldId id="267" r:id="rId19"/>
    <p:sldId id="268" r:id="rId20"/>
    <p:sldId id="269" r:id="rId21"/>
    <p:sldId id="270" r:id="rId22"/>
    <p:sldId id="271" r:id="rId23"/>
    <p:sldId id="272" r:id="rId24"/>
    <p:sldId id="322" r:id="rId25"/>
    <p:sldId id="273" r:id="rId26"/>
    <p:sldId id="274" r:id="rId27"/>
    <p:sldId id="275" r:id="rId28"/>
    <p:sldId id="276" r:id="rId29"/>
    <p:sldId id="331" r:id="rId30"/>
    <p:sldId id="277" r:id="rId31"/>
    <p:sldId id="316" r:id="rId32"/>
    <p:sldId id="278" r:id="rId33"/>
    <p:sldId id="280" r:id="rId34"/>
    <p:sldId id="281" r:id="rId35"/>
    <p:sldId id="326" r:id="rId36"/>
    <p:sldId id="282" r:id="rId37"/>
    <p:sldId id="283" r:id="rId38"/>
    <p:sldId id="284" r:id="rId39"/>
    <p:sldId id="285" r:id="rId40"/>
    <p:sldId id="286" r:id="rId41"/>
    <p:sldId id="287" r:id="rId42"/>
    <p:sldId id="321" r:id="rId43"/>
    <p:sldId id="317" r:id="rId44"/>
    <p:sldId id="288" r:id="rId45"/>
    <p:sldId id="289" r:id="rId46"/>
    <p:sldId id="290" r:id="rId47"/>
    <p:sldId id="323" r:id="rId48"/>
    <p:sldId id="291" r:id="rId49"/>
    <p:sldId id="292" r:id="rId50"/>
    <p:sldId id="293" r:id="rId51"/>
    <p:sldId id="324" r:id="rId52"/>
    <p:sldId id="294" r:id="rId53"/>
    <p:sldId id="295" r:id="rId54"/>
    <p:sldId id="296" r:id="rId55"/>
    <p:sldId id="297" r:id="rId56"/>
    <p:sldId id="298" r:id="rId57"/>
    <p:sldId id="299" r:id="rId58"/>
    <p:sldId id="300" r:id="rId59"/>
    <p:sldId id="301" r:id="rId60"/>
    <p:sldId id="302" r:id="rId61"/>
    <p:sldId id="303" r:id="rId62"/>
    <p:sldId id="304" r:id="rId63"/>
    <p:sldId id="305" r:id="rId64"/>
    <p:sldId id="306" r:id="rId65"/>
    <p:sldId id="307" r:id="rId66"/>
    <p:sldId id="308" r:id="rId67"/>
    <p:sldId id="325" r:id="rId68"/>
    <p:sldId id="318" r:id="rId69"/>
    <p:sldId id="319" r:id="rId70"/>
    <p:sldId id="309" r:id="rId71"/>
    <p:sldId id="329" r:id="rId72"/>
    <p:sldId id="310" r:id="rId73"/>
    <p:sldId id="330" r:id="rId74"/>
    <p:sldId id="311" r:id="rId75"/>
    <p:sldId id="312" r:id="rId76"/>
    <p:sldId id="313" r:id="rId77"/>
    <p:sldId id="334" r:id="rId7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66FFFF"/>
    <a:srgbClr val="66FF99"/>
    <a:srgbClr val="00FFCC"/>
    <a:srgbClr val="3399FF"/>
    <a:srgbClr val="00FF00"/>
    <a:srgbClr val="9999FF"/>
    <a:srgbClr val="FF99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8"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58FAED7-3E80-46DA-9801-2CFD0AB4B65E}"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93613EF-FECF-412B-BC21-9CF6032DD956}" type="slidenum">
              <a:rPr lang="uk-UA" smtClean="0"/>
              <a:pPr/>
              <a:t>‹№›</a:t>
            </a:fld>
            <a:endParaRPr lang="uk-UA"/>
          </a:p>
        </p:txBody>
      </p:sp>
    </p:spTree>
    <p:extLst>
      <p:ext uri="{BB962C8B-B14F-4D97-AF65-F5344CB8AC3E}">
        <p14:creationId xmlns:p14="http://schemas.microsoft.com/office/powerpoint/2010/main" xmlns="" val="4193173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58FAED7-3E80-46DA-9801-2CFD0AB4B65E}"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93613EF-FECF-412B-BC21-9CF6032DD956}" type="slidenum">
              <a:rPr lang="uk-UA" smtClean="0"/>
              <a:pPr/>
              <a:t>‹№›</a:t>
            </a:fld>
            <a:endParaRPr lang="uk-UA"/>
          </a:p>
        </p:txBody>
      </p:sp>
    </p:spTree>
    <p:extLst>
      <p:ext uri="{BB962C8B-B14F-4D97-AF65-F5344CB8AC3E}">
        <p14:creationId xmlns:p14="http://schemas.microsoft.com/office/powerpoint/2010/main" xmlns="" val="1656859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58FAED7-3E80-46DA-9801-2CFD0AB4B65E}"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93613EF-FECF-412B-BC21-9CF6032DD956}" type="slidenum">
              <a:rPr lang="uk-UA" smtClean="0"/>
              <a:pPr/>
              <a:t>‹№›</a:t>
            </a:fld>
            <a:endParaRPr lang="uk-UA"/>
          </a:p>
        </p:txBody>
      </p:sp>
    </p:spTree>
    <p:extLst>
      <p:ext uri="{BB962C8B-B14F-4D97-AF65-F5344CB8AC3E}">
        <p14:creationId xmlns:p14="http://schemas.microsoft.com/office/powerpoint/2010/main" xmlns="" val="2154018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58FAED7-3E80-46DA-9801-2CFD0AB4B65E}" type="datetimeFigureOut">
              <a:rPr lang="uk-UA" smtClean="0"/>
              <a:pPr/>
              <a:t>22.06.2026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793613EF-FECF-412B-BC21-9CF6032DD956}" type="slidenum">
              <a:rPr lang="uk-UA" smtClean="0"/>
              <a:pPr/>
              <a:t>‹№›</a:t>
            </a:fld>
            <a:endParaRPr lang="uk-UA"/>
          </a:p>
        </p:txBody>
      </p:sp>
    </p:spTree>
    <p:extLst>
      <p:ext uri="{BB962C8B-B14F-4D97-AF65-F5344CB8AC3E}">
        <p14:creationId xmlns:p14="http://schemas.microsoft.com/office/powerpoint/2010/main" xmlns="" val="1921137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58FAED7-3E80-46DA-9801-2CFD0AB4B65E}" type="datetimeFigureOut">
              <a:rPr lang="uk-UA" smtClean="0"/>
              <a:pPr/>
              <a:t>22.06.2026</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793613EF-FECF-412B-BC21-9CF6032DD956}" type="slidenum">
              <a:rPr lang="uk-UA" smtClean="0"/>
              <a:pPr/>
              <a:t>‹№›</a:t>
            </a:fld>
            <a:endParaRPr lang="uk-UA"/>
          </a:p>
        </p:txBody>
      </p:sp>
    </p:spTree>
    <p:extLst>
      <p:ext uri="{BB962C8B-B14F-4D97-AF65-F5344CB8AC3E}">
        <p14:creationId xmlns:p14="http://schemas.microsoft.com/office/powerpoint/2010/main" xmlns="" val="230307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58FAED7-3E80-46DA-9801-2CFD0AB4B65E}" type="datetimeFigureOut">
              <a:rPr lang="uk-UA" smtClean="0"/>
              <a:pPr/>
              <a:t>22.06.2026</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793613EF-FECF-412B-BC21-9CF6032DD956}" type="slidenum">
              <a:rPr lang="uk-UA" smtClean="0"/>
              <a:pPr/>
              <a:t>‹№›</a:t>
            </a:fld>
            <a:endParaRPr lang="uk-UA"/>
          </a:p>
        </p:txBody>
      </p:sp>
    </p:spTree>
    <p:extLst>
      <p:ext uri="{BB962C8B-B14F-4D97-AF65-F5344CB8AC3E}">
        <p14:creationId xmlns:p14="http://schemas.microsoft.com/office/powerpoint/2010/main" xmlns="" val="2821978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8FAED7-3E80-46DA-9801-2CFD0AB4B65E}" type="datetimeFigureOut">
              <a:rPr lang="uk-UA" smtClean="0"/>
              <a:pPr/>
              <a:t>22.06.2026</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793613EF-FECF-412B-BC21-9CF6032DD956}" type="slidenum">
              <a:rPr lang="uk-UA" smtClean="0"/>
              <a:pPr/>
              <a:t>‹№›</a:t>
            </a:fld>
            <a:endParaRPr lang="uk-UA"/>
          </a:p>
        </p:txBody>
      </p:sp>
    </p:spTree>
    <p:extLst>
      <p:ext uri="{BB962C8B-B14F-4D97-AF65-F5344CB8AC3E}">
        <p14:creationId xmlns:p14="http://schemas.microsoft.com/office/powerpoint/2010/main" xmlns="" val="3009085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F58FAED7-3E80-46DA-9801-2CFD0AB4B65E}" type="datetimeFigureOut">
              <a:rPr lang="uk-UA" smtClean="0"/>
              <a:pPr/>
              <a:t>22.06.2026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793613EF-FECF-412B-BC21-9CF6032DD956}" type="slidenum">
              <a:rPr lang="uk-UA" smtClean="0"/>
              <a:pPr/>
              <a:t>‹№›</a:t>
            </a:fld>
            <a:endParaRPr lang="uk-UA"/>
          </a:p>
        </p:txBody>
      </p:sp>
    </p:spTree>
    <p:extLst>
      <p:ext uri="{BB962C8B-B14F-4D97-AF65-F5344CB8AC3E}">
        <p14:creationId xmlns:p14="http://schemas.microsoft.com/office/powerpoint/2010/main" xmlns="" val="362272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58FAED7-3E80-46DA-9801-2CFD0AB4B65E}" type="datetimeFigureOut">
              <a:rPr lang="uk-UA" smtClean="0"/>
              <a:pPr/>
              <a:t>22.06.2026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793613EF-FECF-412B-BC21-9CF6032DD956}" type="slidenum">
              <a:rPr lang="uk-UA" smtClean="0"/>
              <a:pPr/>
              <a:t>‹№›</a:t>
            </a:fld>
            <a:endParaRPr lang="uk-UA"/>
          </a:p>
        </p:txBody>
      </p:sp>
    </p:spTree>
    <p:extLst>
      <p:ext uri="{BB962C8B-B14F-4D97-AF65-F5344CB8AC3E}">
        <p14:creationId xmlns:p14="http://schemas.microsoft.com/office/powerpoint/2010/main" xmlns="" val="1916888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58FAED7-3E80-46DA-9801-2CFD0AB4B65E}"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93613EF-FECF-412B-BC21-9CF6032DD956}" type="slidenum">
              <a:rPr lang="uk-UA" smtClean="0"/>
              <a:pPr/>
              <a:t>‹№›</a:t>
            </a:fld>
            <a:endParaRPr lang="uk-UA"/>
          </a:p>
        </p:txBody>
      </p:sp>
    </p:spTree>
    <p:extLst>
      <p:ext uri="{BB962C8B-B14F-4D97-AF65-F5344CB8AC3E}">
        <p14:creationId xmlns:p14="http://schemas.microsoft.com/office/powerpoint/2010/main" xmlns="" val="1103624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58FAED7-3E80-46DA-9801-2CFD0AB4B65E}"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93613EF-FECF-412B-BC21-9CF6032DD956}" type="slidenum">
              <a:rPr lang="uk-UA" smtClean="0"/>
              <a:pPr/>
              <a:t>‹№›</a:t>
            </a:fld>
            <a:endParaRPr lang="uk-UA"/>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2983527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58FAED7-3E80-46DA-9801-2CFD0AB4B65E}"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93613EF-FECF-412B-BC21-9CF6032DD956}" type="slidenum">
              <a:rPr lang="uk-UA" smtClean="0"/>
              <a:pPr/>
              <a:t>‹№›</a:t>
            </a:fld>
            <a:endParaRPr lang="uk-UA"/>
          </a:p>
        </p:txBody>
      </p:sp>
    </p:spTree>
    <p:extLst>
      <p:ext uri="{BB962C8B-B14F-4D97-AF65-F5344CB8AC3E}">
        <p14:creationId xmlns:p14="http://schemas.microsoft.com/office/powerpoint/2010/main" xmlns="" val="1203506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58FAED7-3E80-46DA-9801-2CFD0AB4B65E}"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93613EF-FECF-412B-BC21-9CF6032DD956}" type="slidenum">
              <a:rPr lang="uk-UA" smtClean="0"/>
              <a:pPr/>
              <a:t>‹№›</a:t>
            </a:fld>
            <a:endParaRPr lang="uk-U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26929176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58FAED7-3E80-46DA-9801-2CFD0AB4B65E}"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93613EF-FECF-412B-BC21-9CF6032DD956}" type="slidenum">
              <a:rPr lang="uk-UA" smtClean="0"/>
              <a:pPr/>
              <a:t>‹№›</a:t>
            </a:fld>
            <a:endParaRPr lang="uk-UA"/>
          </a:p>
        </p:txBody>
      </p:sp>
    </p:spTree>
    <p:extLst>
      <p:ext uri="{BB962C8B-B14F-4D97-AF65-F5344CB8AC3E}">
        <p14:creationId xmlns:p14="http://schemas.microsoft.com/office/powerpoint/2010/main" xmlns="" val="14809089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58FAED7-3E80-46DA-9801-2CFD0AB4B65E}"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93613EF-FECF-412B-BC21-9CF6032DD956}" type="slidenum">
              <a:rPr lang="uk-UA" smtClean="0"/>
              <a:pPr/>
              <a:t>‹№›</a:t>
            </a:fld>
            <a:endParaRPr lang="uk-UA"/>
          </a:p>
        </p:txBody>
      </p:sp>
    </p:spTree>
    <p:extLst>
      <p:ext uri="{BB962C8B-B14F-4D97-AF65-F5344CB8AC3E}">
        <p14:creationId xmlns:p14="http://schemas.microsoft.com/office/powerpoint/2010/main" xmlns="" val="17996152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58FAED7-3E80-46DA-9801-2CFD0AB4B65E}"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93613EF-FECF-412B-BC21-9CF6032DD956}" type="slidenum">
              <a:rPr lang="uk-UA" smtClean="0"/>
              <a:pPr/>
              <a:t>‹№›</a:t>
            </a:fld>
            <a:endParaRPr lang="uk-UA"/>
          </a:p>
        </p:txBody>
      </p:sp>
    </p:spTree>
    <p:extLst>
      <p:ext uri="{BB962C8B-B14F-4D97-AF65-F5344CB8AC3E}">
        <p14:creationId xmlns:p14="http://schemas.microsoft.com/office/powerpoint/2010/main" xmlns="" val="1701401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58FAED7-3E80-46DA-9801-2CFD0AB4B65E}" type="datetimeFigureOut">
              <a:rPr lang="uk-UA" smtClean="0"/>
              <a:pPr/>
              <a:t>22.06.2026</a:t>
            </a:fld>
            <a:endParaRPr lang="uk-UA"/>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93613EF-FECF-412B-BC21-9CF6032DD956}" type="slidenum">
              <a:rPr lang="uk-UA" smtClean="0"/>
              <a:pPr/>
              <a:t>‹№›</a:t>
            </a:fld>
            <a:endParaRPr lang="uk-UA"/>
          </a:p>
        </p:txBody>
      </p:sp>
    </p:spTree>
    <p:extLst>
      <p:ext uri="{BB962C8B-B14F-4D97-AF65-F5344CB8AC3E}">
        <p14:creationId xmlns:p14="http://schemas.microsoft.com/office/powerpoint/2010/main" xmlns="" val="32905466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hyperlink" Target="http://ua-referat.com/%D0%9C%D0%B0%D1%82%D0%B8" TargetMode="External"/><Relationship Id="rId2" Type="http://schemas.openxmlformats.org/officeDocument/2006/relationships/hyperlink" Target="http://ua-referat.com/%D0%96%D0%B8%D1%82%D1%82%D1%8F" TargetMode="External"/><Relationship Id="rId1" Type="http://schemas.openxmlformats.org/officeDocument/2006/relationships/slideLayout" Target="../slideLayouts/slideLayout2.xml"/><Relationship Id="rId4" Type="http://schemas.openxmlformats.org/officeDocument/2006/relationships/hyperlink" Target="http://ua-referat.com/%D0%9C%D0%B5%D0%B6%D1%96" TargetMode="External"/></Relationships>
</file>

<file path=ppt/slides/_rels/slide6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8" Type="http://schemas.openxmlformats.org/officeDocument/2006/relationships/hyperlink" Target="http://ua-referat.com/%D0%A5%D0%B0%D1%80%D1%87%D1%83%D0%B2%D0%B0%D0%BD%D0%BD%D1%8F" TargetMode="External"/><Relationship Id="rId3" Type="http://schemas.openxmlformats.org/officeDocument/2006/relationships/hyperlink" Target="http://ua-referat.com/%D0%A1%D0%B0%D0%BD%D1%96%D1%82%D0%B0%D1%80%D0%BD%D0%B0_%D0%BE%D0%B1%D1%80%D0%BE%D0%B1%D0%BA%D0%B0_%D0%BB%D1%8E%D0%B4%D0%B5%D0%B9" TargetMode="External"/><Relationship Id="rId7" Type="http://schemas.openxmlformats.org/officeDocument/2006/relationships/hyperlink" Target="http://ua-referat.com/%D0%92%D0%BE%D0%B3%D0%BE%D0%BD%D1%8C" TargetMode="External"/><Relationship Id="rId2" Type="http://schemas.openxmlformats.org/officeDocument/2006/relationships/hyperlink" Target="http://ua-referat.com/%D0%95%D0%B2%D0%B0%D0%BA%D1%83%D0%B0%D1%86%D1%96%D1%8F" TargetMode="External"/><Relationship Id="rId1" Type="http://schemas.openxmlformats.org/officeDocument/2006/relationships/slideLayout" Target="../slideLayouts/slideLayout7.xml"/><Relationship Id="rId6" Type="http://schemas.openxmlformats.org/officeDocument/2006/relationships/hyperlink" Target="http://ua-referat.com/%D0%93%D0%90%D0%97" TargetMode="External"/><Relationship Id="rId5" Type="http://schemas.openxmlformats.org/officeDocument/2006/relationships/hyperlink" Target="http://ua-referat.com/%D0%A2%D1%80%D0%B0%D0%BD%D1%81%D0%BF%D0%BE%D1%80%D1%82" TargetMode="External"/><Relationship Id="rId4" Type="http://schemas.openxmlformats.org/officeDocument/2006/relationships/hyperlink" Target="http://ua-referat.com/%D0%9E%D0%B1%D1%80%D0%BE%D0%B1%D0%BA%D0%B0" TargetMode="External"/></Relationships>
</file>

<file path=ppt/slides/_rels/slide76.xml.rels><?xml version="1.0" encoding="UTF-8" standalone="yes"?>
<Relationships xmlns="http://schemas.openxmlformats.org/package/2006/relationships"><Relationship Id="rId2" Type="http://schemas.openxmlformats.org/officeDocument/2006/relationships/hyperlink" Target="http://ua-referat.com/%D0%A2%D0%BA%D0%B0%D0%BD%D0%B8%D0%BD%D0%B8" TargetMode="Externa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45673" y="-2"/>
            <a:ext cx="8537810" cy="1107996"/>
          </a:xfrm>
          <a:prstGeom prst="rect">
            <a:avLst/>
          </a:prstGeom>
          <a:solidFill>
            <a:srgbClr val="66FFFF"/>
          </a:solidFill>
        </p:spPr>
        <p:txBody>
          <a:bodyPr wrap="square">
            <a:spAutoFit/>
          </a:bodyPr>
          <a:lstStyle/>
          <a:p>
            <a:pPr algn="ctr">
              <a:lnSpc>
                <a:spcPct val="150000"/>
              </a:lnSpc>
            </a:pPr>
            <a:r>
              <a:rPr lang="ru-RU" altLang="ru-RU" sz="2000" b="1" dirty="0" smtClean="0">
                <a:solidFill>
                  <a:srgbClr val="000000"/>
                </a:solidFill>
                <a:latin typeface="Times New Roman" pitchFamily="18" charset="0"/>
                <a:cs typeface="Times New Roman" pitchFamily="18" charset="0"/>
              </a:rPr>
              <a:t>ОДЕСЬКИЙ НАЦІОНАЛЬНИЙ МЕДИЧНИЙ УНІВЕРСИТЕТ</a:t>
            </a:r>
          </a:p>
          <a:p>
            <a:pPr algn="ctr"/>
            <a:r>
              <a:rPr lang="ru-RU" altLang="ru-RU" b="1" dirty="0" smtClean="0">
                <a:solidFill>
                  <a:srgbClr val="000000"/>
                </a:solidFill>
                <a:latin typeface="Times New Roman" pitchFamily="18" charset="0"/>
                <a:cs typeface="Times New Roman" pitchFamily="18" charset="0"/>
              </a:rPr>
              <a:t/>
            </a:r>
            <a:br>
              <a:rPr lang="ru-RU" altLang="ru-RU" b="1" dirty="0" smtClean="0">
                <a:solidFill>
                  <a:srgbClr val="000000"/>
                </a:solidFill>
                <a:latin typeface="Times New Roman" pitchFamily="18" charset="0"/>
                <a:cs typeface="Times New Roman" pitchFamily="18" charset="0"/>
              </a:rPr>
            </a:br>
            <a:r>
              <a:rPr lang="uk-UA" altLang="ru-RU" b="1" dirty="0" smtClean="0">
                <a:solidFill>
                  <a:srgbClr val="000000"/>
                </a:solidFill>
                <a:latin typeface="Times New Roman" pitchFamily="18" charset="0"/>
                <a:cs typeface="Times New Roman" pitchFamily="18" charset="0"/>
              </a:rPr>
              <a:t>КАФЕДРА МЕДИЦИНИ КАТАСТРОФ  ТА  ВІЙСЬКОВОЇ МЕДИЦИНИ</a:t>
            </a:r>
            <a:endParaRPr lang="ru-RU" dirty="0"/>
          </a:p>
        </p:txBody>
      </p:sp>
      <p:pic>
        <p:nvPicPr>
          <p:cNvPr id="4" name="Picture 8" descr="ОНМедУ Одеський національний медичний університет"/>
          <p:cNvPicPr>
            <a:picLocks noChangeAspect="1" noChangeArrowheads="1"/>
          </p:cNvPicPr>
          <p:nvPr/>
        </p:nvPicPr>
        <p:blipFill>
          <a:blip r:embed="rId2" cstate="print"/>
          <a:srcRect/>
          <a:stretch>
            <a:fillRect/>
          </a:stretch>
        </p:blipFill>
        <p:spPr bwMode="auto">
          <a:xfrm>
            <a:off x="276044" y="332510"/>
            <a:ext cx="1497338" cy="1302326"/>
          </a:xfrm>
          <a:prstGeom prst="rect">
            <a:avLst/>
          </a:prstGeom>
          <a:noFill/>
          <a:ln w="9525">
            <a:noFill/>
            <a:miter lim="800000"/>
            <a:headEnd/>
            <a:tailEnd/>
          </a:ln>
        </p:spPr>
      </p:pic>
      <p:sp>
        <p:nvSpPr>
          <p:cNvPr id="8" name="Прямоугольник 7"/>
          <p:cNvSpPr/>
          <p:nvPr/>
        </p:nvSpPr>
        <p:spPr>
          <a:xfrm>
            <a:off x="0" y="1482436"/>
            <a:ext cx="10307782" cy="4909036"/>
          </a:xfrm>
          <a:prstGeom prst="rect">
            <a:avLst/>
          </a:prstGeom>
          <a:solidFill>
            <a:srgbClr val="FFFF00"/>
          </a:solidFill>
        </p:spPr>
        <p:txBody>
          <a:bodyPr wrap="square">
            <a:spAutoFit/>
          </a:bodyPr>
          <a:lstStyle/>
          <a:p>
            <a:pPr indent="457200" eaLnBrk="0" hangingPunct="0">
              <a:lnSpc>
                <a:spcPct val="150000"/>
              </a:lnSpc>
              <a:buNone/>
            </a:pPr>
            <a:endParaRPr lang="uk-UA" altLang="ru-RU" b="1" dirty="0" smtClean="0">
              <a:latin typeface="Times New Roman" pitchFamily="18" charset="0"/>
              <a:cs typeface="Times New Roman" pitchFamily="18" charset="0"/>
            </a:endParaRPr>
          </a:p>
          <a:p>
            <a:pPr indent="457200" algn="ctr" eaLnBrk="0" hangingPunct="0">
              <a:spcBef>
                <a:spcPts val="1200"/>
              </a:spcBef>
              <a:buNone/>
            </a:pPr>
            <a:r>
              <a:rPr lang="uk-UA" altLang="ru-RU" sz="2400" b="1" dirty="0">
                <a:solidFill>
                  <a:srgbClr val="0070C0"/>
                </a:solidFill>
                <a:latin typeface="Times New Roman" pitchFamily="18" charset="0"/>
              </a:rPr>
              <a:t>Навчальна дисципліна </a:t>
            </a:r>
          </a:p>
          <a:p>
            <a:pPr indent="457200" algn="ctr" eaLnBrk="0" hangingPunct="0">
              <a:spcBef>
                <a:spcPts val="1200"/>
              </a:spcBef>
              <a:buNone/>
            </a:pPr>
            <a:r>
              <a:rPr lang="uk-UA" sz="2400" b="1" dirty="0">
                <a:solidFill>
                  <a:srgbClr val="0070C0"/>
                </a:solidFill>
                <a:latin typeface="Times New Roman" pitchFamily="18" charset="0"/>
              </a:rPr>
              <a:t>«Підготовка офіцерів запасу в галузі знань "охорона здоров'я" </a:t>
            </a:r>
          </a:p>
          <a:p>
            <a:pPr indent="457200" algn="ctr" eaLnBrk="0" hangingPunct="0">
              <a:spcBef>
                <a:spcPts val="1200"/>
              </a:spcBef>
              <a:buNone/>
            </a:pPr>
            <a:r>
              <a:rPr lang="uk-UA" altLang="ru-RU" sz="2400" b="1" dirty="0">
                <a:solidFill>
                  <a:srgbClr val="0070C0"/>
                </a:solidFill>
                <a:latin typeface="Times New Roman" pitchFamily="18" charset="0"/>
                <a:cs typeface="Times New Roman" pitchFamily="18" charset="0"/>
              </a:rPr>
              <a:t>Змістовий модуль «</a:t>
            </a:r>
            <a:r>
              <a:rPr lang="uk-UA" sz="2400" b="1" dirty="0">
                <a:solidFill>
                  <a:srgbClr val="0070C0"/>
                </a:solidFill>
                <a:latin typeface="Times New Roman" pitchFamily="18" charset="0"/>
                <a:cs typeface="Times New Roman" pitchFamily="18" charset="0"/>
              </a:rPr>
              <a:t>ВІЙСЬКОВА ТЕРАПІЯ</a:t>
            </a:r>
            <a:r>
              <a:rPr lang="uk-UA" altLang="ru-RU" sz="2400" b="1" dirty="0">
                <a:solidFill>
                  <a:srgbClr val="0070C0"/>
                </a:solidFill>
                <a:latin typeface="Times New Roman" pitchFamily="18" charset="0"/>
                <a:cs typeface="Times New Roman" pitchFamily="18" charset="0"/>
              </a:rPr>
              <a:t>» </a:t>
            </a:r>
            <a:endParaRPr lang="ru-RU" altLang="ru-RU" sz="2400" b="1" dirty="0">
              <a:solidFill>
                <a:srgbClr val="0070C0"/>
              </a:solidFill>
              <a:latin typeface="Times New Roman" pitchFamily="18" charset="0"/>
              <a:cs typeface="Times New Roman" pitchFamily="18" charset="0"/>
            </a:endParaRPr>
          </a:p>
          <a:p>
            <a:pPr indent="457200" algn="ctr" eaLnBrk="0" hangingPunct="0"/>
            <a:endParaRPr lang="ru-RU" sz="2000" dirty="0" smtClean="0"/>
          </a:p>
          <a:p>
            <a:pPr indent="457200" eaLnBrk="0" hangingPunct="0">
              <a:buNone/>
            </a:pPr>
            <a:r>
              <a:rPr lang="uk-UA" altLang="ru-RU" sz="2400" b="1" dirty="0" smtClean="0">
                <a:latin typeface="Times New Roman" pitchFamily="18" charset="0"/>
                <a:cs typeface="Times New Roman" pitchFamily="18" charset="0"/>
              </a:rPr>
              <a:t>Лекція № 6 «</a:t>
            </a:r>
            <a:r>
              <a:rPr lang="uk-UA" sz="2400" b="1" dirty="0" smtClean="0">
                <a:latin typeface="Times New Roman" pitchFamily="18" charset="0"/>
                <a:cs typeface="Times New Roman" pitchFamily="18" charset="0"/>
              </a:rPr>
              <a:t>Невідкладні стани, надання терапевтичної допомоги при </a:t>
            </a:r>
            <a:r>
              <a:rPr lang="uk-UA" sz="2400" b="1" dirty="0" err="1" smtClean="0">
                <a:latin typeface="Times New Roman" pitchFamily="18" charset="0"/>
                <a:cs typeface="Times New Roman" pitchFamily="18" charset="0"/>
              </a:rPr>
              <a:t>загрожуючих</a:t>
            </a:r>
            <a:r>
              <a:rPr lang="uk-UA" sz="2400" b="1" dirty="0" smtClean="0">
                <a:latin typeface="Times New Roman" pitchFamily="18" charset="0"/>
                <a:cs typeface="Times New Roman" pitchFamily="18" charset="0"/>
              </a:rPr>
              <a:t> життю станах на етапах медичної евакуації. Ураження отруйними речовинами у воєнний та мирний час</a:t>
            </a:r>
            <a:r>
              <a:rPr lang="uk-UA" altLang="ru-RU" sz="2400" b="1" dirty="0" smtClean="0">
                <a:latin typeface="Times New Roman" pitchFamily="18" charset="0"/>
                <a:cs typeface="Times New Roman" pitchFamily="18" charset="0"/>
              </a:rPr>
              <a:t>» </a:t>
            </a:r>
          </a:p>
          <a:p>
            <a:pPr indent="457200" eaLnBrk="0" hangingPunct="0">
              <a:buNone/>
            </a:pPr>
            <a:r>
              <a:rPr lang="uk-UA" sz="2400" b="1" dirty="0" smtClean="0">
                <a:latin typeface="Times New Roman" pitchFamily="18" charset="0"/>
                <a:cs typeface="Times New Roman" pitchFamily="18" charset="0"/>
              </a:rPr>
              <a:t>   </a:t>
            </a:r>
          </a:p>
          <a:p>
            <a:pPr indent="457200" eaLnBrk="0" hangingPunct="0">
              <a:buNone/>
            </a:pPr>
            <a:r>
              <a:rPr lang="uk-UA" sz="2400" b="1" dirty="0" smtClean="0">
                <a:latin typeface="Times New Roman" pitchFamily="18" charset="0"/>
                <a:cs typeface="Times New Roman" pitchFamily="18" charset="0"/>
              </a:rPr>
              <a:t>Курс 4, Факультет:  медичний.</a:t>
            </a:r>
          </a:p>
          <a:p>
            <a:pPr marL="514350" indent="-514350" algn="ctr">
              <a:buNone/>
              <a:defRPr/>
            </a:pPr>
            <a:endParaRPr lang="ru-RU" altLang="ru-RU" sz="2000" b="1" dirty="0" smtClean="0">
              <a:latin typeface="Times New Roman" pitchFamily="18" charset="0"/>
              <a:cs typeface="Times New Roman" pitchFamily="18" charset="0"/>
            </a:endParaRPr>
          </a:p>
          <a:p>
            <a:pPr algn="ctr">
              <a:buNone/>
              <a:defRPr/>
            </a:pPr>
            <a:r>
              <a:rPr lang="ru-RU" altLang="ru-RU" sz="2400" b="1" dirty="0" smtClean="0">
                <a:latin typeface="Times New Roman" pitchFamily="18" charset="0"/>
                <a:cs typeface="Times New Roman" pitchFamily="18" charset="0"/>
              </a:rPr>
              <a:t>Одеса – </a:t>
            </a:r>
            <a:r>
              <a:rPr lang="ru-RU" altLang="ru-RU" sz="2400" b="1" dirty="0" smtClean="0">
                <a:latin typeface="Times New Roman" pitchFamily="18" charset="0"/>
                <a:cs typeface="Times New Roman" pitchFamily="18" charset="0"/>
              </a:rPr>
              <a:t>2026</a:t>
            </a:r>
            <a:endParaRPr lang="ru-RU" altLang="ru-RU" sz="2400" b="1" dirty="0" smtClean="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0"/>
            <a:ext cx="9407951" cy="6063198"/>
          </a:xfrm>
          <a:prstGeom prst="rect">
            <a:avLst/>
          </a:prstGeom>
          <a:solidFill>
            <a:srgbClr val="66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uk-UA"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uk-UA" sz="1400" dirty="0" smtClean="0">
              <a:latin typeface="Arial" pitchFamily="34" charset="0"/>
              <a:ea typeface="Times New Roman" pitchFamily="18" charset="0"/>
              <a:cs typeface="Arial" pitchFamily="34" charset="0"/>
            </a:endParaRPr>
          </a:p>
          <a:p>
            <a:pPr lvl="2" algn="ctr" defTabSz="914400" eaLnBrk="0" fontAlgn="base" hangingPunct="0">
              <a:spcBef>
                <a:spcPct val="0"/>
              </a:spcBef>
              <a:spcAft>
                <a:spcPct val="0"/>
              </a:spcAft>
            </a:pPr>
            <a:r>
              <a:rPr kumimoji="0" lang="uk-UA"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Викладення лекційного матеріалу за планом:</a:t>
            </a:r>
            <a:endParaRPr kumimoji="0" lang="ru-RU" sz="2400" b="1" i="0" u="none" strike="noStrike" cap="none" normalizeH="0" baseline="0" dirty="0" smtClean="0">
              <a:ln>
                <a:noFill/>
              </a:ln>
              <a:solidFill>
                <a:schemeClr val="tx1"/>
              </a:solidFill>
              <a:effectLst/>
              <a:latin typeface="Times New Roman" pitchFamily="18" charset="0"/>
              <a:cs typeface="Times New Roman" pitchFamily="18" charset="0"/>
            </a:endParaRPr>
          </a:p>
          <a:p>
            <a:pPr lvl="2" defTabSz="914400" eaLnBrk="0" fontAlgn="base" hangingPunct="0">
              <a:spcBef>
                <a:spcPct val="0"/>
              </a:spcBef>
              <a:spcAft>
                <a:spcPct val="0"/>
              </a:spcAft>
            </a:pPr>
            <a:endParaRPr kumimoji="0" lang="uk-UA"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lvl="2" defTabSz="914400" eaLnBrk="0" fontAlgn="base" hangingPunct="0">
              <a:lnSpc>
                <a:spcPct val="200000"/>
              </a:lnSpc>
              <a:spcBef>
                <a:spcPct val="0"/>
              </a:spcBef>
              <a:spcAft>
                <a:spcPct val="0"/>
              </a:spcAf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1.Загальна характеристика уражень отруйними</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a:p>
            <a:pPr lvl="2" defTabSz="914400" eaLnBrk="0" fontAlgn="base" hangingPunct="0">
              <a:lnSpc>
                <a:spcPct val="200000"/>
              </a:lnSpc>
              <a:spcBef>
                <a:spcPct val="0"/>
              </a:spcBef>
              <a:spcAft>
                <a:spcPct val="0"/>
              </a:spcAf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речовинами,класифікація,діагностика.</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a:p>
            <a:pPr lvl="2" defTabSz="914400" eaLnBrk="0" fontAlgn="base" hangingPunct="0">
              <a:lnSpc>
                <a:spcPct val="200000"/>
              </a:lnSpc>
              <a:spcBef>
                <a:spcPct val="0"/>
              </a:spcBef>
              <a:spcAft>
                <a:spcPct val="0"/>
              </a:spcAf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2.Етапне лікування уражених БОР</a:t>
            </a:r>
            <a:r>
              <a:rPr lang="ru-RU" sz="2000" b="1" dirty="0" smtClean="0">
                <a:latin typeface="Times New Roman" pitchFamily="18" charset="0"/>
                <a:ea typeface="Times New Roman" pitchFamily="18" charset="0"/>
                <a:cs typeface="Times New Roman" pitchFamily="18" charset="0"/>
              </a:rPr>
              <a:t> </a:t>
            </a: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протягом бойових</a:t>
            </a:r>
            <a:r>
              <a:rPr lang="ru-RU" sz="2000" b="1" dirty="0" smtClean="0">
                <a:latin typeface="Times New Roman" pitchFamily="18" charset="0"/>
                <a:ea typeface="Times New Roman" pitchFamily="18" charset="0"/>
                <a:cs typeface="Times New Roman" pitchFamily="18" charset="0"/>
              </a:rPr>
              <a:t> </a:t>
            </a: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дій.</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a:p>
            <a:pPr lvl="2" defTabSz="914400" eaLnBrk="0" fontAlgn="base" hangingPunct="0">
              <a:lnSpc>
                <a:spcPct val="200000"/>
              </a:lnSpc>
              <a:spcBef>
                <a:spcPct val="0"/>
              </a:spcBef>
              <a:spcAft>
                <a:spcPct val="0"/>
              </a:spcAf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3.Організація невідкладної  терапевтичної допомоги при гострих</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a:p>
            <a:pPr lvl="2" defTabSz="914400" eaLnBrk="0" fontAlgn="base" hangingPunct="0">
              <a:lnSpc>
                <a:spcPct val="200000"/>
              </a:lnSpc>
              <a:spcBef>
                <a:spcPct val="0"/>
              </a:spcBef>
              <a:spcAft>
                <a:spcPct val="0"/>
              </a:spcAf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отруєннях на </a:t>
            </a:r>
            <a:r>
              <a:rPr kumimoji="0" lang="uk-UA" sz="20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ЕМЕ</a:t>
            </a: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Обсяг медичної  допомоги.</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a:p>
            <a:pPr lvl="2" defTabSz="914400" eaLnBrk="0" fontAlgn="base" hangingPunct="0">
              <a:lnSpc>
                <a:spcPct val="200000"/>
              </a:lnSpc>
              <a:spcBef>
                <a:spcPct val="0"/>
              </a:spcBef>
              <a:spcAft>
                <a:spcPct val="0"/>
              </a:spcAf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4.Особливості ураження ОР при аваріях мирного часу</a:t>
            </a:r>
            <a:r>
              <a:rPr lang="ru-RU" sz="2000" b="1" dirty="0" smtClean="0">
                <a:latin typeface="Times New Roman" pitchFamily="18" charset="0"/>
                <a:ea typeface="Times New Roman" pitchFamily="18" charset="0"/>
                <a:cs typeface="Times New Roman" pitchFamily="18" charset="0"/>
              </a:rPr>
              <a:t> </a:t>
            </a: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на хімічних    підприємствах</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a:p>
            <a:pPr lvl="2" defTabSz="914400" eaLnBrk="0" fontAlgn="base" hangingPunct="0">
              <a:lnSpc>
                <a:spcPct val="200000"/>
              </a:lnSpc>
              <a:spcBef>
                <a:spcPct val="0"/>
              </a:spcBef>
              <a:spcAft>
                <a:spcPct val="0"/>
              </a:spcAft>
            </a:pPr>
            <a:r>
              <a:rPr kumimoji="0" lang="uk-UA"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Резюме лекції. Загальні висновки.</a:t>
            </a:r>
            <a:endParaRPr kumimoji="0" lang="uk-UA" sz="2000" b="1"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140368"/>
            <a:ext cx="8596668" cy="918412"/>
          </a:xfrm>
          <a:solidFill>
            <a:srgbClr val="66FF99"/>
          </a:solidFill>
        </p:spPr>
        <p:txBody>
          <a:bodyPr>
            <a:normAutofit fontScale="90000"/>
          </a:bodyPr>
          <a:lstStyle/>
          <a:p>
            <a:pPr algn="ctr"/>
            <a:r>
              <a:rPr lang="uk-UA" sz="2000" b="1" dirty="0" smtClean="0">
                <a:solidFill>
                  <a:schemeClr val="tx1"/>
                </a:solidFill>
                <a:latin typeface="Times New Roman" pitchFamily="18" charset="0"/>
                <a:cs typeface="Times New Roman" pitchFamily="18" charset="0"/>
              </a:rPr>
              <a:t>  «Невідкладні стани,надання терапевтичної допомоги при </a:t>
            </a:r>
            <a:r>
              <a:rPr lang="uk-UA" sz="2000" b="1" dirty="0" err="1" smtClean="0">
                <a:solidFill>
                  <a:schemeClr val="tx1"/>
                </a:solidFill>
                <a:latin typeface="Times New Roman" pitchFamily="18" charset="0"/>
                <a:cs typeface="Times New Roman" pitchFamily="18" charset="0"/>
              </a:rPr>
              <a:t>загрожуючих</a:t>
            </a:r>
            <a:r>
              <a:rPr lang="uk-UA" sz="2000" b="1" dirty="0" smtClean="0">
                <a:solidFill>
                  <a:schemeClr val="tx1"/>
                </a:solidFill>
                <a:latin typeface="Times New Roman" pitchFamily="18" charset="0"/>
                <a:cs typeface="Times New Roman" pitchFamily="18" charset="0"/>
              </a:rPr>
              <a:t> життю станах на етапах медичної евакуації.  Ураження отруйними речовинами у воєнний та мирний час».</a:t>
            </a:r>
            <a:r>
              <a:rPr lang="uk-UA" dirty="0"/>
              <a:t/>
            </a:r>
            <a:br>
              <a:rPr lang="uk-UA" dirty="0"/>
            </a:br>
            <a:endParaRPr lang="uk-UA" sz="2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40632" y="1191126"/>
            <a:ext cx="9348536" cy="5486400"/>
          </a:xfrm>
          <a:solidFill>
            <a:schemeClr val="bg2">
              <a:lumMod val="90000"/>
            </a:schemeClr>
          </a:solidFill>
        </p:spPr>
        <p:txBody>
          <a:bodyPr>
            <a:normAutofit lnSpcReduction="10000"/>
          </a:bodyPr>
          <a:lstStyle/>
          <a:p>
            <a:r>
              <a:rPr lang="uk-UA" sz="2000" b="1" dirty="0">
                <a:solidFill>
                  <a:srgbClr val="FF0000"/>
                </a:solidFill>
                <a:latin typeface="Times New Roman" panose="02020603050405020304" pitchFamily="18" charset="0"/>
                <a:cs typeface="Times New Roman" panose="02020603050405020304" pitchFamily="18" charset="0"/>
              </a:rPr>
              <a:t>1.Загальна характеристика уражень отруйними речовинами, класифікація, діагностика.</a:t>
            </a:r>
            <a:endParaRPr lang="uk-UA" sz="2000" dirty="0">
              <a:solidFill>
                <a:srgbClr val="FF0000"/>
              </a:solidFill>
              <a:latin typeface="Times New Roman" panose="02020603050405020304" pitchFamily="18" charset="0"/>
              <a:cs typeface="Times New Roman" panose="02020603050405020304" pitchFamily="18" charset="0"/>
            </a:endParaRPr>
          </a:p>
          <a:p>
            <a:r>
              <a:rPr lang="uk-UA" sz="2000" b="1" dirty="0">
                <a:latin typeface="Times New Roman" panose="02020603050405020304" pitchFamily="18" charset="0"/>
                <a:cs typeface="Times New Roman" panose="02020603050405020304" pitchFamily="18" charset="0"/>
              </a:rPr>
              <a:t/>
            </a:r>
            <a:br>
              <a:rPr lang="uk-UA" sz="2000" b="1" dirty="0">
                <a:latin typeface="Times New Roman" panose="02020603050405020304" pitchFamily="18" charset="0"/>
                <a:cs typeface="Times New Roman" panose="02020603050405020304" pitchFamily="18" charset="0"/>
              </a:rPr>
            </a:br>
            <a:r>
              <a:rPr lang="uk-UA" sz="2000" b="1" i="1" dirty="0">
                <a:solidFill>
                  <a:srgbClr val="FF0000"/>
                </a:solidFill>
                <a:latin typeface="Times New Roman" panose="02020603050405020304" pitchFamily="18" charset="0"/>
                <a:cs typeface="Times New Roman" panose="02020603050405020304" pitchFamily="18" charset="0"/>
              </a:rPr>
              <a:t>Токсичність</a:t>
            </a:r>
            <a:r>
              <a:rPr lang="uk-UA" sz="2000" b="1" dirty="0">
                <a:latin typeface="Times New Roman" panose="02020603050405020304" pitchFamily="18" charset="0"/>
                <a:cs typeface="Times New Roman" panose="02020603050405020304" pitchFamily="18" charset="0"/>
              </a:rPr>
              <a:t>-</a:t>
            </a:r>
            <a:r>
              <a:rPr lang="uk-UA" sz="2000" dirty="0">
                <a:latin typeface="Times New Roman" panose="02020603050405020304" pitchFamily="18" charset="0"/>
                <a:cs typeface="Times New Roman" panose="02020603050405020304" pitchFamily="18" charset="0"/>
              </a:rPr>
              <a:t> здатність ОР у мінімальних кількостях (дозах) спричиняти певні патологічні зміни в життєдіяльності людського організму — від тимчасових розладів діяльності до летального кінця. </a:t>
            </a:r>
            <a:r>
              <a:rPr lang="uk-UA" sz="2000" b="1" dirty="0">
                <a:latin typeface="Times New Roman" panose="02020603050405020304" pitchFamily="18" charset="0"/>
                <a:cs typeface="Times New Roman" panose="02020603050405020304" pitchFamily="18" charset="0"/>
              </a:rPr>
              <a:t/>
            </a:r>
            <a:br>
              <a:rPr lang="uk-UA" sz="2000" b="1" dirty="0">
                <a:latin typeface="Times New Roman" panose="02020603050405020304" pitchFamily="18" charset="0"/>
                <a:cs typeface="Times New Roman" panose="02020603050405020304" pitchFamily="18" charset="0"/>
              </a:rPr>
            </a:br>
            <a:r>
              <a:rPr lang="uk-UA" sz="2000" b="1" dirty="0">
                <a:latin typeface="Times New Roman" panose="02020603050405020304" pitchFamily="18" charset="0"/>
                <a:cs typeface="Times New Roman" panose="02020603050405020304" pitchFamily="18" charset="0"/>
              </a:rPr>
              <a:t/>
            </a:r>
            <a:br>
              <a:rPr lang="uk-UA" sz="2000" b="1" dirty="0">
                <a:latin typeface="Times New Roman" panose="02020603050405020304" pitchFamily="18" charset="0"/>
                <a:cs typeface="Times New Roman" panose="02020603050405020304" pitchFamily="18" charset="0"/>
              </a:rPr>
            </a:br>
            <a:r>
              <a:rPr lang="uk-UA" sz="2000" b="1" i="1" dirty="0">
                <a:solidFill>
                  <a:srgbClr val="FF0000"/>
                </a:solidFill>
                <a:latin typeface="Times New Roman" panose="02020603050405020304" pitchFamily="18" charset="0"/>
                <a:cs typeface="Times New Roman" panose="02020603050405020304" pitchFamily="18" charset="0"/>
              </a:rPr>
              <a:t>Бойова отруйна речовина (БОР)</a:t>
            </a:r>
            <a:r>
              <a:rPr lang="uk-UA" sz="2000" dirty="0">
                <a:solidFill>
                  <a:srgbClr val="FF0000"/>
                </a:solidFill>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 хімічна сполука, що володіє певними токсичними і фізико-хімічними властивостями, що забезпечує при її бойовому застосуванні ураження живої сили, а також зараження повітря, обмундирування, озброєння, військової техніки, місцевості</a:t>
            </a:r>
            <a:r>
              <a:rPr lang="uk-UA" sz="2000" dirty="0" smtClean="0">
                <a:latin typeface="Times New Roman" panose="02020603050405020304" pitchFamily="18" charset="0"/>
                <a:cs typeface="Times New Roman" panose="02020603050405020304" pitchFamily="18" charset="0"/>
              </a:rPr>
              <a:t>.</a:t>
            </a:r>
          </a:p>
          <a:p>
            <a:r>
              <a:rPr lang="uk-UA" sz="2000" b="1" dirty="0">
                <a:solidFill>
                  <a:srgbClr val="FF0000"/>
                </a:solidFill>
                <a:latin typeface="Times New Roman" panose="02020603050405020304" pitchFamily="18" charset="0"/>
                <a:cs typeface="Times New Roman" panose="02020603050405020304" pitchFamily="18" charset="0"/>
              </a:rPr>
              <a:t/>
            </a:r>
            <a:br>
              <a:rPr lang="uk-UA" sz="2000" b="1" dirty="0">
                <a:solidFill>
                  <a:srgbClr val="FF0000"/>
                </a:solidFill>
                <a:latin typeface="Times New Roman" panose="02020603050405020304" pitchFamily="18" charset="0"/>
                <a:cs typeface="Times New Roman" panose="02020603050405020304" pitchFamily="18" charset="0"/>
              </a:rPr>
            </a:br>
            <a:r>
              <a:rPr lang="uk-UA" sz="2000" b="1" dirty="0">
                <a:solidFill>
                  <a:srgbClr val="FF0000"/>
                </a:solidFill>
                <a:latin typeface="Times New Roman" panose="02020603050405020304" pitchFamily="18" charset="0"/>
                <a:cs typeface="Times New Roman" panose="02020603050405020304" pitchFamily="18" charset="0"/>
              </a:rPr>
              <a:t> </a:t>
            </a:r>
            <a:r>
              <a:rPr lang="uk-UA" sz="2000" b="1" i="1" dirty="0">
                <a:solidFill>
                  <a:srgbClr val="FF0000"/>
                </a:solidFill>
                <a:latin typeface="Times New Roman" panose="02020603050405020304" pitchFamily="18" charset="0"/>
                <a:cs typeface="Times New Roman" panose="02020603050405020304" pitchFamily="18" charset="0"/>
              </a:rPr>
              <a:t>Сильнодіюча отруйна речовина (СДОР)</a:t>
            </a:r>
            <a:r>
              <a:rPr lang="uk-UA" sz="2000" b="1" dirty="0">
                <a:solidFill>
                  <a:srgbClr val="FF0000"/>
                </a:solidFill>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 це токсична хімічна сполука, що утворюються у великих кількостях в процесі промислового виробництва, і спроможна у випадку руйнувань (аварій) на хімічно небезпечних об’єктах надходити до атмосфери, викликаючи масові ураження цивільного населення і особового складу Збройних Сил та інших силових міністерств і відомств.</a:t>
            </a:r>
            <a:r>
              <a:rPr lang="uk-UA" dirty="0"/>
              <a:t/>
            </a:r>
            <a:br>
              <a:rPr lang="uk-UA" dirty="0"/>
            </a:br>
            <a:endParaRPr lang="uk-UA" dirty="0"/>
          </a:p>
        </p:txBody>
      </p:sp>
    </p:spTree>
    <p:extLst>
      <p:ext uri="{BB962C8B-B14F-4D97-AF65-F5344CB8AC3E}">
        <p14:creationId xmlns:p14="http://schemas.microsoft.com/office/powerpoint/2010/main" xmlns="" val="8529999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65484" y="599722"/>
            <a:ext cx="8470232" cy="5632311"/>
          </a:xfrm>
          <a:prstGeom prst="rect">
            <a:avLst/>
          </a:prstGeom>
          <a:solidFill>
            <a:schemeClr val="bg2">
              <a:lumMod val="90000"/>
            </a:schemeClr>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За швидкістю розвитку патологічних порушень</a:t>
            </a:r>
            <a:r>
              <a:rPr lang="uk-UA" dirty="0">
                <a:solidFill>
                  <a:srgbClr val="FF0000"/>
                </a:solidFill>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в організмі людини під впливом хімічних речовин та, як наслідок, формування санітарних втрат, усі хімічні речовини підрозділяють </a:t>
            </a:r>
            <a:r>
              <a:rPr lang="uk-UA" b="1" i="1" dirty="0">
                <a:solidFill>
                  <a:srgbClr val="FF0000"/>
                </a:solidFill>
                <a:latin typeface="Times New Roman" panose="02020603050405020304" pitchFamily="18" charset="0"/>
                <a:ea typeface="Times New Roman" panose="02020603050405020304" pitchFamily="18" charset="0"/>
              </a:rPr>
              <a:t>на три групи.</a:t>
            </a:r>
            <a:r>
              <a:rPr lang="uk-UA" dirty="0">
                <a:latin typeface="Times New Roman" panose="02020603050405020304" pitchFamily="18" charset="0"/>
                <a:ea typeface="Times New Roman" panose="02020603050405020304" pitchFamily="18" charset="0"/>
              </a:rPr>
              <a:t/>
            </a:r>
            <a:br>
              <a:rPr lang="uk-UA" dirty="0">
                <a:latin typeface="Times New Roman" panose="02020603050405020304" pitchFamily="18" charset="0"/>
                <a:ea typeface="Times New Roman" panose="02020603050405020304" pitchFamily="18" charset="0"/>
              </a:rPr>
            </a:br>
            <a:r>
              <a:rPr lang="uk-UA" dirty="0">
                <a:latin typeface="Times New Roman" panose="02020603050405020304" pitchFamily="18" charset="0"/>
                <a:ea typeface="Times New Roman" panose="02020603050405020304" pitchFamily="18" charset="0"/>
              </a:rPr>
              <a:t> </a:t>
            </a:r>
            <a:r>
              <a:rPr lang="uk-UA" i="1" dirty="0">
                <a:solidFill>
                  <a:srgbClr val="FF0000"/>
                </a:solidFill>
                <a:latin typeface="Times New Roman" panose="02020603050405020304" pitchFamily="18" charset="0"/>
                <a:ea typeface="Times New Roman" panose="02020603050405020304" pitchFamily="18" charset="0"/>
              </a:rPr>
              <a:t>До І групи відносяться речовини швидкої дії</a:t>
            </a:r>
            <a:r>
              <a:rPr lang="uk-UA" dirty="0">
                <a:latin typeface="Times New Roman" panose="02020603050405020304" pitchFamily="18" charset="0"/>
                <a:ea typeface="Times New Roman" panose="02020603050405020304" pitchFamily="18" charset="0"/>
              </a:rPr>
              <a:t>. Розвиток симптомів інтоксикації у уражених при цьому спостерігається на протязі декількох хвилин. До речовин цієї групи відносяться: синильна кислота, </a:t>
            </a:r>
            <a:r>
              <a:rPr lang="uk-UA" dirty="0" err="1">
                <a:latin typeface="Times New Roman" panose="02020603050405020304" pitchFamily="18" charset="0"/>
                <a:ea typeface="Times New Roman" panose="02020603050405020304" pitchFamily="18" charset="0"/>
              </a:rPr>
              <a:t>акрилонітрин</a:t>
            </a:r>
            <a:r>
              <a:rPr lang="uk-UA" dirty="0">
                <a:latin typeface="Times New Roman" panose="02020603050405020304" pitchFamily="18" charset="0"/>
                <a:ea typeface="Times New Roman" panose="02020603050405020304" pitchFamily="18" charset="0"/>
              </a:rPr>
              <a:t>, сірководень, окис вуглецю, окисли азоту, хлор та аміак у високих концентраціях, інсектициди, фосфорорганічні сполуки тощо.</a:t>
            </a:r>
            <a:r>
              <a:rPr lang="uk-UA" i="1" dirty="0">
                <a:solidFill>
                  <a:srgbClr val="FF0000"/>
                </a:solidFill>
                <a:latin typeface="Times New Roman" panose="02020603050405020304" pitchFamily="18" charset="0"/>
                <a:ea typeface="Times New Roman" panose="02020603050405020304" pitchFamily="18" charset="0"/>
              </a:rPr>
              <a:t/>
            </a:r>
            <a:br>
              <a:rPr lang="uk-UA" i="1" dirty="0">
                <a:solidFill>
                  <a:srgbClr val="FF0000"/>
                </a:solidFill>
                <a:latin typeface="Times New Roman" panose="02020603050405020304" pitchFamily="18" charset="0"/>
                <a:ea typeface="Times New Roman" panose="02020603050405020304" pitchFamily="18" charset="0"/>
              </a:rPr>
            </a:br>
            <a:r>
              <a:rPr lang="uk-UA" i="1" dirty="0">
                <a:solidFill>
                  <a:srgbClr val="FF0000"/>
                </a:solidFill>
                <a:latin typeface="Times New Roman" panose="02020603050405020304" pitchFamily="18" charset="0"/>
                <a:ea typeface="Times New Roman" panose="02020603050405020304" pitchFamily="18" charset="0"/>
              </a:rPr>
              <a:t> До ІІ групи відносяться речовини сповільненого впливу </a:t>
            </a:r>
            <a:r>
              <a:rPr lang="uk-UA" dirty="0">
                <a:latin typeface="Times New Roman" panose="02020603050405020304" pitchFamily="18" charset="0"/>
                <a:ea typeface="Times New Roman" panose="02020603050405020304" pitchFamily="18" charset="0"/>
              </a:rPr>
              <a:t>з розвитком симптомів інтоксикації протягом декількох годин (</a:t>
            </a:r>
            <a:r>
              <a:rPr lang="uk-UA" dirty="0" err="1">
                <a:latin typeface="Times New Roman" panose="02020603050405020304" pitchFamily="18" charset="0"/>
                <a:ea typeface="Times New Roman" panose="02020603050405020304" pitchFamily="18" charset="0"/>
              </a:rPr>
              <a:t>динітрофенол</a:t>
            </a:r>
            <a:r>
              <a:rPr lang="uk-UA" dirty="0">
                <a:latin typeface="Times New Roman" panose="02020603050405020304" pitchFamily="18" charset="0"/>
                <a:ea typeface="Times New Roman" panose="02020603050405020304" pitchFamily="18" charset="0"/>
              </a:rPr>
              <a:t>, </a:t>
            </a:r>
            <a:r>
              <a:rPr lang="uk-UA" dirty="0" err="1">
                <a:latin typeface="Times New Roman" panose="02020603050405020304" pitchFamily="18" charset="0"/>
                <a:ea typeface="Times New Roman" panose="02020603050405020304" pitchFamily="18" charset="0"/>
              </a:rPr>
              <a:t>диметилсульфат</a:t>
            </a:r>
            <a:r>
              <a:rPr lang="uk-UA" dirty="0">
                <a:latin typeface="Times New Roman" panose="02020603050405020304" pitchFamily="18" charset="0"/>
                <a:ea typeface="Times New Roman" panose="02020603050405020304" pitchFamily="18" charset="0"/>
              </a:rPr>
              <a:t>, метилхлорид, </a:t>
            </a:r>
            <a:r>
              <a:rPr lang="uk-UA" dirty="0" err="1">
                <a:latin typeface="Times New Roman" panose="02020603050405020304" pitchFamily="18" charset="0"/>
                <a:ea typeface="Times New Roman" panose="02020603050405020304" pitchFamily="18" charset="0"/>
              </a:rPr>
              <a:t>оксихлорид</a:t>
            </a:r>
            <a:r>
              <a:rPr lang="uk-UA" dirty="0">
                <a:latin typeface="Times New Roman" panose="02020603050405020304" pitchFamily="18" charset="0"/>
                <a:ea typeface="Times New Roman" panose="02020603050405020304" pitchFamily="18" charset="0"/>
              </a:rPr>
              <a:t> фосфору, окис етилену, </a:t>
            </a:r>
            <a:r>
              <a:rPr lang="uk-UA" dirty="0" err="1">
                <a:latin typeface="Times New Roman" panose="02020603050405020304" pitchFamily="18" charset="0"/>
                <a:ea typeface="Times New Roman" panose="02020603050405020304" pitchFamily="18" charset="0"/>
              </a:rPr>
              <a:t>трихлористий</a:t>
            </a:r>
            <a:r>
              <a:rPr lang="uk-UA" dirty="0">
                <a:latin typeface="Times New Roman" panose="02020603050405020304" pitchFamily="18" charset="0"/>
                <a:ea typeface="Times New Roman" panose="02020603050405020304" pitchFamily="18" charset="0"/>
              </a:rPr>
              <a:t> фосфор, фосген, хлорид сірки, </a:t>
            </a:r>
            <a:r>
              <a:rPr lang="uk-UA" dirty="0" err="1">
                <a:latin typeface="Times New Roman" panose="02020603050405020304" pitchFamily="18" charset="0"/>
                <a:ea typeface="Times New Roman" panose="02020603050405020304" pitchFamily="18" charset="0"/>
              </a:rPr>
              <a:t>етиленхлорид</a:t>
            </a:r>
            <a:r>
              <a:rPr lang="uk-UA" dirty="0">
                <a:latin typeface="Times New Roman" panose="02020603050405020304" pitchFamily="18" charset="0"/>
                <a:ea typeface="Times New Roman" panose="02020603050405020304" pitchFamily="18" charset="0"/>
              </a:rPr>
              <a:t>, </a:t>
            </a:r>
            <a:r>
              <a:rPr lang="uk-UA" dirty="0" err="1">
                <a:latin typeface="Times New Roman" panose="02020603050405020304" pitchFamily="18" charset="0"/>
                <a:ea typeface="Times New Roman" panose="02020603050405020304" pitchFamily="18" charset="0"/>
              </a:rPr>
              <a:t>етиленфторид</a:t>
            </a:r>
            <a:r>
              <a:rPr lang="uk-UA" dirty="0">
                <a:latin typeface="Times New Roman" panose="02020603050405020304" pitchFamily="18" charset="0"/>
                <a:ea typeface="Times New Roman" panose="02020603050405020304" pitchFamily="18" charset="0"/>
              </a:rPr>
              <a:t> тощо).</a:t>
            </a:r>
            <a:br>
              <a:rPr lang="uk-UA" dirty="0">
                <a:latin typeface="Times New Roman" panose="02020603050405020304" pitchFamily="18" charset="0"/>
                <a:ea typeface="Times New Roman" panose="02020603050405020304" pitchFamily="18" charset="0"/>
              </a:rPr>
            </a:br>
            <a:r>
              <a:rPr lang="uk-UA" dirty="0">
                <a:latin typeface="Times New Roman" panose="02020603050405020304" pitchFamily="18" charset="0"/>
                <a:ea typeface="Times New Roman" panose="02020603050405020304" pitchFamily="18" charset="0"/>
              </a:rPr>
              <a:t> </a:t>
            </a:r>
            <a:r>
              <a:rPr lang="ru-RU" i="1" dirty="0">
                <a:solidFill>
                  <a:srgbClr val="FF0000"/>
                </a:solidFill>
                <a:latin typeface="Times New Roman" panose="02020603050405020304" pitchFamily="18" charset="0"/>
                <a:ea typeface="Times New Roman" panose="02020603050405020304" pitchFamily="18" charset="0"/>
              </a:rPr>
              <a:t>До ІІІ </a:t>
            </a:r>
            <a:r>
              <a:rPr lang="ru-RU" i="1" dirty="0" err="1">
                <a:solidFill>
                  <a:srgbClr val="FF0000"/>
                </a:solidFill>
                <a:latin typeface="Times New Roman" panose="02020603050405020304" pitchFamily="18" charset="0"/>
                <a:ea typeface="Times New Roman" panose="02020603050405020304" pitchFamily="18" charset="0"/>
              </a:rPr>
              <a:t>групи</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відносяться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речовини</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повільної</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дії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впливом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яких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симптоми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інтоксикації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розвиваються</a:t>
            </a:r>
            <a:r>
              <a:rPr lang="ru-RU" dirty="0">
                <a:latin typeface="Times New Roman" panose="02020603050405020304" pitchFamily="18" charset="0"/>
                <a:ea typeface="Times New Roman" panose="02020603050405020304" pitchFamily="18" charset="0"/>
              </a:rPr>
              <a:t> у строк до 2-х </a:t>
            </a:r>
            <a:r>
              <a:rPr lang="ru-RU" dirty="0" err="1">
                <a:latin typeface="Times New Roman" panose="02020603050405020304" pitchFamily="18" charset="0"/>
                <a:ea typeface="Times New Roman" panose="02020603050405020304" pitchFamily="18" charset="0"/>
              </a:rPr>
              <a:t>тижнів</a:t>
            </a:r>
            <a:r>
              <a:rPr lang="ru-RU" dirty="0">
                <a:latin typeface="Times New Roman" panose="02020603050405020304" pitchFamily="18" charset="0"/>
                <a:ea typeface="Times New Roman" panose="02020603050405020304" pitchFamily="18" charset="0"/>
              </a:rPr>
              <a:t> (метали, </a:t>
            </a:r>
            <a:r>
              <a:rPr lang="ru-RU" dirty="0" err="1">
                <a:latin typeface="Times New Roman" panose="02020603050405020304" pitchFamily="18" charset="0"/>
                <a:ea typeface="Times New Roman" panose="02020603050405020304" pitchFamily="18" charset="0"/>
              </a:rPr>
              <a:t>діоксини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тощо</a:t>
            </a:r>
            <a:r>
              <a:rPr lang="ru-RU" dirty="0">
                <a:latin typeface="Times New Roman" panose="02020603050405020304" pitchFamily="18" charset="0"/>
                <a:ea typeface="Times New Roman" panose="02020603050405020304" pitchFamily="18" charset="0"/>
              </a:rPr>
              <a:t>).</a:t>
            </a:r>
            <a:br>
              <a:rPr lang="ru-RU" dirty="0">
                <a:latin typeface="Times New Roman" panose="02020603050405020304" pitchFamily="18" charset="0"/>
                <a:ea typeface="Times New Roman" panose="02020603050405020304" pitchFamily="18" charset="0"/>
              </a:rPr>
            </a:b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Окрім</a:t>
            </a:r>
            <a:r>
              <a:rPr lang="ru-RU" dirty="0">
                <a:latin typeface="Times New Roman" panose="02020603050405020304" pitchFamily="18" charset="0"/>
                <a:ea typeface="Times New Roman" panose="02020603050405020304" pitchFamily="18" charset="0"/>
              </a:rPr>
              <a:t> токсичного </a:t>
            </a:r>
            <a:r>
              <a:rPr lang="ru-RU" dirty="0" err="1">
                <a:latin typeface="Times New Roman" panose="02020603050405020304" pitchFamily="18" charset="0"/>
                <a:ea typeface="Times New Roman" panose="02020603050405020304" pitchFamily="18" charset="0"/>
              </a:rPr>
              <a:t>впливу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хімічних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сполук</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інгаляційному</a:t>
            </a:r>
            <a:r>
              <a:rPr lang="ru-RU" dirty="0">
                <a:latin typeface="Times New Roman" panose="02020603050405020304" pitchFamily="18" charset="0"/>
                <a:ea typeface="Times New Roman" panose="02020603050405020304" pitchFamily="18" charset="0"/>
              </a:rPr>
              <a:t> та пероральному </a:t>
            </a:r>
            <a:r>
              <a:rPr lang="ru-RU" dirty="0" err="1">
                <a:latin typeface="Times New Roman" panose="02020603050405020304" pitchFamily="18" charset="0"/>
                <a:ea typeface="Times New Roman" panose="02020603050405020304" pitchFamily="18" charset="0"/>
              </a:rPr>
              <a:t>надходженні</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організм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людини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можуть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виникати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також</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специфічні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місцеві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ураження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шкіри</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слизових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оболонок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Ступінь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важкості</a:t>
            </a:r>
            <a:r>
              <a:rPr lang="ru-RU" dirty="0">
                <a:latin typeface="Times New Roman" panose="02020603050405020304" pitchFamily="18" charset="0"/>
                <a:ea typeface="Times New Roman" panose="02020603050405020304" pitchFamily="18" charset="0"/>
              </a:rPr>
              <a:t> таких </a:t>
            </a:r>
            <a:r>
              <a:rPr lang="ru-RU" dirty="0" err="1">
                <a:latin typeface="Times New Roman" panose="02020603050405020304" pitchFamily="18" charset="0"/>
                <a:ea typeface="Times New Roman" panose="02020603050405020304" pitchFamily="18" charset="0"/>
              </a:rPr>
              <a:t>уражень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залежить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виду </a:t>
            </a:r>
            <a:r>
              <a:rPr lang="ru-RU" dirty="0" err="1">
                <a:latin typeface="Times New Roman" panose="02020603050405020304" pitchFamily="18" charset="0"/>
                <a:ea typeface="Times New Roman" panose="02020603050405020304" pitchFamily="18" charset="0"/>
              </a:rPr>
              <a:t>хімічної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речовини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кількості</a:t>
            </a:r>
            <a:r>
              <a:rPr lang="ru-RU" dirty="0">
                <a:latin typeface="Times New Roman" panose="02020603050405020304" pitchFamily="18" charset="0"/>
                <a:ea typeface="Times New Roman" panose="02020603050405020304" pitchFamily="18" charset="0"/>
              </a:rPr>
              <a:t>, яка </a:t>
            </a:r>
            <a:r>
              <a:rPr lang="ru-RU" dirty="0" err="1">
                <a:latin typeface="Times New Roman" panose="02020603050405020304" pitchFamily="18" charset="0"/>
                <a:ea typeface="Times New Roman" panose="02020603050405020304" pitchFamily="18" charset="0"/>
              </a:rPr>
              <a:t>потрапила</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шкіру</a:t>
            </a:r>
            <a:r>
              <a:rPr lang="ru-RU" dirty="0">
                <a:latin typeface="Times New Roman" panose="02020603050405020304" pitchFamily="18" charset="0"/>
                <a:ea typeface="Times New Roman" panose="02020603050405020304" pitchFamily="18" charset="0"/>
              </a:rPr>
              <a:t>, часу </a:t>
            </a:r>
            <a:r>
              <a:rPr lang="ru-RU" dirty="0" err="1">
                <a:latin typeface="Times New Roman" panose="02020603050405020304" pitchFamily="18" charset="0"/>
                <a:ea typeface="Times New Roman" panose="02020603050405020304" pitchFamily="18" charset="0"/>
              </a:rPr>
              <a:t>дії</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швидкості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всмоктування</a:t>
            </a:r>
            <a:r>
              <a:rPr lang="ru-RU" dirty="0">
                <a:latin typeface="Times New Roman" panose="02020603050405020304" pitchFamily="18" charset="0"/>
                <a:ea typeface="Times New Roman" panose="02020603050405020304" pitchFamily="18" charset="0"/>
              </a:rPr>
              <a:t> через </a:t>
            </a:r>
            <a:r>
              <a:rPr lang="ru-RU" dirty="0" err="1">
                <a:latin typeface="Times New Roman" panose="02020603050405020304" pitchFamily="18" charset="0"/>
                <a:ea typeface="Times New Roman" panose="02020603050405020304" pitchFamily="18" charset="0"/>
              </a:rPr>
              <a:t>шкіру</a:t>
            </a:r>
            <a:r>
              <a:rPr lang="ru-RU" dirty="0">
                <a:latin typeface="Times New Roman" panose="02020603050405020304" pitchFamily="18" charset="0"/>
                <a:ea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rPr>
              <a:t>також</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строків</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якості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проведеної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санітарної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обробки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наявності</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використання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засобів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захисту</a:t>
            </a:r>
            <a:r>
              <a:rPr lang="ru-RU" dirty="0">
                <a:latin typeface="Times New Roman" panose="02020603050405020304" pitchFamily="18" charset="0"/>
                <a:ea typeface="Times New Roman" panose="02020603050405020304" pitchFamily="18" charset="0"/>
              </a:rPr>
              <a:t>. </a:t>
            </a:r>
            <a:endParaRPr lang="uk-UA" dirty="0"/>
          </a:p>
        </p:txBody>
      </p:sp>
    </p:spTree>
    <p:extLst>
      <p:ext uri="{BB962C8B-B14F-4D97-AF65-F5344CB8AC3E}">
        <p14:creationId xmlns:p14="http://schemas.microsoft.com/office/powerpoint/2010/main" xmlns="" val="22604522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06905" y="925666"/>
            <a:ext cx="8037095" cy="5078313"/>
          </a:xfrm>
          <a:prstGeom prst="rect">
            <a:avLst/>
          </a:prstGeom>
          <a:solidFill>
            <a:schemeClr val="bg2">
              <a:lumMod val="90000"/>
            </a:schemeClr>
          </a:solidFill>
        </p:spPr>
        <p:txBody>
          <a:bodyPr wrap="square">
            <a:spAutoFit/>
          </a:bodyPr>
          <a:lstStyle/>
          <a:p>
            <a:r>
              <a:rPr lang="ru-RU" b="1" i="1" dirty="0" err="1">
                <a:solidFill>
                  <a:srgbClr val="FF0000"/>
                </a:solidFill>
                <a:latin typeface="Times New Roman" panose="02020603050405020304" pitchFamily="18" charset="0"/>
                <a:ea typeface="Times New Roman" panose="02020603050405020304" pitchFamily="18" charset="0"/>
              </a:rPr>
              <a:t>Вогнище</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хімічної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аварії</a:t>
            </a:r>
            <a:r>
              <a:rPr lang="ru-RU" dirty="0">
                <a:solidFill>
                  <a:srgbClr val="FF0000"/>
                </a:solidFill>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місце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раптового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випадкового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навмисного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викиду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хімічної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речовини</a:t>
            </a:r>
            <a:r>
              <a:rPr lang="ru-RU" dirty="0">
                <a:latin typeface="Times New Roman" panose="02020603050405020304" pitchFamily="18" charset="0"/>
                <a:ea typeface="Times New Roman" panose="02020603050405020304" pitchFamily="18" charset="0"/>
              </a:rPr>
              <a:t>. </a:t>
            </a:r>
            <a:br>
              <a:rPr lang="ru-RU" dirty="0">
                <a:latin typeface="Times New Roman" panose="02020603050405020304" pitchFamily="18" charset="0"/>
                <a:ea typeface="Times New Roman" panose="02020603050405020304" pitchFamily="18" charset="0"/>
              </a:rPr>
            </a:br>
            <a:r>
              <a:rPr lang="ru-RU" dirty="0" err="1">
                <a:latin typeface="Times New Roman" panose="02020603050405020304" pitchFamily="18" charset="0"/>
                <a:ea typeface="Times New Roman" panose="02020603050405020304" pitchFamily="18" charset="0"/>
              </a:rPr>
              <a:t>Залежно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тривалості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забруднення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місцевості</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швидкості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дії</a:t>
            </a:r>
            <a:r>
              <a:rPr lang="ru-RU" dirty="0">
                <a:latin typeface="Times New Roman" panose="02020603050405020304" pitchFamily="18" charset="0"/>
                <a:ea typeface="Times New Roman" panose="02020603050405020304" pitchFamily="18" charset="0"/>
              </a:rPr>
              <a:t> токсичного агенту на </a:t>
            </a:r>
            <a:r>
              <a:rPr lang="ru-RU" dirty="0" err="1">
                <a:latin typeface="Times New Roman" panose="02020603050405020304" pitchFamily="18" charset="0"/>
                <a:ea typeface="Times New Roman" panose="02020603050405020304" pitchFamily="18" charset="0"/>
              </a:rPr>
              <a:t>організм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вогнища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хімічних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аварій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поділяють</a:t>
            </a:r>
            <a:r>
              <a:rPr lang="ru-RU" dirty="0">
                <a:latin typeface="Times New Roman" panose="02020603050405020304" pitchFamily="18" charset="0"/>
                <a:ea typeface="Times New Roman" panose="02020603050405020304" pitchFamily="18" charset="0"/>
              </a:rPr>
              <a:t> на:</a:t>
            </a:r>
            <a:br>
              <a:rPr lang="ru-RU" dirty="0">
                <a:latin typeface="Times New Roman" panose="02020603050405020304" pitchFamily="18" charset="0"/>
                <a:ea typeface="Times New Roman" panose="02020603050405020304" pitchFamily="18" charset="0"/>
              </a:rPr>
            </a:br>
            <a:r>
              <a:rPr lang="ru-RU" dirty="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нестійке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вогнище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ураження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швидкодіючими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речовинами</a:t>
            </a:r>
            <a:r>
              <a:rPr lang="ru-RU" dirty="0">
                <a:latin typeface="Times New Roman" panose="02020603050405020304" pitchFamily="18" charset="0"/>
                <a:ea typeface="Times New Roman" panose="02020603050405020304" pitchFamily="18" charset="0"/>
              </a:rPr>
              <a:t> (хлор, </a:t>
            </a:r>
            <a:r>
              <a:rPr lang="ru-RU" dirty="0" err="1">
                <a:latin typeface="Times New Roman" panose="02020603050405020304" pitchFamily="18" charset="0"/>
                <a:ea typeface="Times New Roman" panose="02020603050405020304" pitchFamily="18" charset="0"/>
              </a:rPr>
              <a:t>аміак</a:t>
            </a:r>
            <a:r>
              <a:rPr lang="ru-RU" dirty="0">
                <a:latin typeface="Times New Roman" panose="02020603050405020304" pitchFamily="18" charset="0"/>
                <a:ea typeface="Times New Roman" panose="02020603050405020304" pitchFamily="18" charset="0"/>
              </a:rPr>
              <a:t>, бензол, </a:t>
            </a:r>
            <a:r>
              <a:rPr lang="ru-RU" dirty="0" err="1">
                <a:latin typeface="Times New Roman" panose="02020603050405020304" pitchFamily="18" charset="0"/>
                <a:ea typeface="Times New Roman" panose="02020603050405020304" pitchFamily="18" charset="0"/>
              </a:rPr>
              <a:t>гідразин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сірковуглець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тощо</a:t>
            </a:r>
            <a:r>
              <a:rPr lang="ru-RU" dirty="0">
                <a:latin typeface="Times New Roman" panose="02020603050405020304" pitchFamily="18" charset="0"/>
                <a:ea typeface="Times New Roman" panose="02020603050405020304" pitchFamily="18" charset="0"/>
              </a:rPr>
              <a:t>);</a:t>
            </a:r>
            <a:br>
              <a:rPr lang="ru-RU" dirty="0">
                <a:latin typeface="Times New Roman" panose="02020603050405020304" pitchFamily="18" charset="0"/>
                <a:ea typeface="Times New Roman" panose="02020603050405020304" pitchFamily="18" charset="0"/>
              </a:rPr>
            </a:br>
            <a:r>
              <a:rPr lang="ru-RU" dirty="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стійке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вогнище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ураження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швидкодіючими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речовинами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оцтова</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мурашина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кислоти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тощо</a:t>
            </a:r>
            <a:r>
              <a:rPr lang="ru-RU" dirty="0">
                <a:latin typeface="Times New Roman" panose="02020603050405020304" pitchFamily="18" charset="0"/>
                <a:ea typeface="Times New Roman" panose="02020603050405020304" pitchFamily="18" charset="0"/>
              </a:rPr>
              <a:t>);</a:t>
            </a:r>
            <a:br>
              <a:rPr lang="ru-RU" dirty="0">
                <a:latin typeface="Times New Roman" panose="02020603050405020304" pitchFamily="18" charset="0"/>
                <a:ea typeface="Times New Roman" panose="02020603050405020304" pitchFamily="18" charset="0"/>
              </a:rPr>
            </a:br>
            <a:r>
              <a:rPr lang="ru-RU" dirty="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нестійке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вогнище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ураження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повільнодіючими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речовинами</a:t>
            </a:r>
            <a:r>
              <a:rPr lang="ru-RU" dirty="0">
                <a:latin typeface="Times New Roman" panose="02020603050405020304" pitchFamily="18" charset="0"/>
                <a:ea typeface="Times New Roman" panose="02020603050405020304" pitchFamily="18" charset="0"/>
              </a:rPr>
              <a:t> (фосген, метанол, </a:t>
            </a:r>
            <a:r>
              <a:rPr lang="ru-RU" dirty="0" err="1">
                <a:latin typeface="Times New Roman" panose="02020603050405020304" pitchFamily="18" charset="0"/>
                <a:ea typeface="Times New Roman" panose="02020603050405020304" pitchFamily="18" charset="0"/>
              </a:rPr>
              <a:t>тетраетилсвинець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тощо</a:t>
            </a:r>
            <a:r>
              <a:rPr lang="ru-RU" dirty="0">
                <a:latin typeface="Times New Roman" panose="02020603050405020304" pitchFamily="18" charset="0"/>
                <a:ea typeface="Times New Roman" panose="02020603050405020304" pitchFamily="18" charset="0"/>
              </a:rPr>
              <a:t>); </a:t>
            </a:r>
            <a:br>
              <a:rPr lang="ru-RU" dirty="0">
                <a:latin typeface="Times New Roman" panose="02020603050405020304" pitchFamily="18" charset="0"/>
                <a:ea typeface="Times New Roman" panose="02020603050405020304" pitchFamily="18" charset="0"/>
              </a:rPr>
            </a:br>
            <a:r>
              <a:rPr lang="ru-RU"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стійке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вогнище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ураження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повільнодіючими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речовинами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азотна</a:t>
            </a:r>
            <a:r>
              <a:rPr lang="ru-RU" dirty="0">
                <a:latin typeface="Times New Roman" panose="02020603050405020304" pitchFamily="18" charset="0"/>
                <a:ea typeface="Times New Roman" panose="02020603050405020304" pitchFamily="18" charset="0"/>
              </a:rPr>
              <a:t> кислота та </a:t>
            </a:r>
            <a:r>
              <a:rPr lang="ru-RU" dirty="0" err="1">
                <a:latin typeface="Times New Roman" panose="02020603050405020304" pitchFamily="18" charset="0"/>
                <a:ea typeface="Times New Roman" panose="02020603050405020304" pitchFamily="18" charset="0"/>
              </a:rPr>
              <a:t>оксиди</a:t>
            </a:r>
            <a:r>
              <a:rPr lang="ru-RU" dirty="0">
                <a:latin typeface="Times New Roman" panose="02020603050405020304" pitchFamily="18" charset="0"/>
                <a:ea typeface="Times New Roman" panose="02020603050405020304" pitchFamily="18" charset="0"/>
              </a:rPr>
              <a:t> азоту, метали, </a:t>
            </a:r>
            <a:r>
              <a:rPr lang="ru-RU" dirty="0" err="1">
                <a:latin typeface="Times New Roman" panose="02020603050405020304" pitchFamily="18" charset="0"/>
                <a:ea typeface="Times New Roman" panose="02020603050405020304" pitchFamily="18" charset="0"/>
              </a:rPr>
              <a:t>діоксини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тощо</a:t>
            </a:r>
            <a:r>
              <a:rPr lang="ru-RU" dirty="0">
                <a:latin typeface="Times New Roman" panose="02020603050405020304" pitchFamily="18" charset="0"/>
                <a:ea typeface="Times New Roman" panose="02020603050405020304" pitchFamily="18" charset="0"/>
              </a:rPr>
              <a:t>).</a:t>
            </a:r>
            <a:br>
              <a:rPr lang="ru-RU" dirty="0">
                <a:latin typeface="Times New Roman" panose="02020603050405020304" pitchFamily="18" charset="0"/>
                <a:ea typeface="Times New Roman" panose="02020603050405020304" pitchFamily="18" charset="0"/>
              </a:rPr>
            </a:b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Окрім</a:t>
            </a:r>
            <a:r>
              <a:rPr lang="ru-RU" dirty="0">
                <a:latin typeface="Times New Roman" panose="02020603050405020304" pitchFamily="18" charset="0"/>
                <a:ea typeface="Times New Roman" panose="02020603050405020304" pitchFamily="18" charset="0"/>
              </a:rPr>
              <a:t> характеристики </a:t>
            </a:r>
            <a:r>
              <a:rPr lang="ru-RU" dirty="0" err="1">
                <a:latin typeface="Times New Roman" panose="02020603050405020304" pitchFamily="18" charset="0"/>
                <a:ea typeface="Times New Roman" panose="02020603050405020304" pitchFamily="18" charset="0"/>
              </a:rPr>
              <a:t>вогнища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хімічної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аварії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доцільно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визначити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поняття</a:t>
            </a:r>
            <a:r>
              <a:rPr lang="ru-RU" dirty="0">
                <a:latin typeface="Times New Roman" panose="02020603050405020304" pitchFamily="18" charset="0"/>
                <a:ea typeface="Times New Roman" panose="02020603050405020304" pitchFamily="18" charset="0"/>
              </a:rPr>
              <a:t>: «зона </a:t>
            </a:r>
            <a:r>
              <a:rPr lang="ru-RU" dirty="0" err="1">
                <a:latin typeface="Times New Roman" panose="02020603050405020304" pitchFamily="18" charset="0"/>
                <a:ea typeface="Times New Roman" panose="02020603050405020304" pitchFamily="18" charset="0"/>
              </a:rPr>
              <a:t>забруднення</a:t>
            </a:r>
            <a:r>
              <a:rPr lang="ru-RU" dirty="0">
                <a:latin typeface="Times New Roman" panose="02020603050405020304" pitchFamily="18" charset="0"/>
                <a:ea typeface="Times New Roman" panose="02020603050405020304" pitchFamily="18" charset="0"/>
              </a:rPr>
              <a:t>» та «зона </a:t>
            </a:r>
            <a:r>
              <a:rPr lang="ru-RU" dirty="0" err="1">
                <a:latin typeface="Times New Roman" panose="02020603050405020304" pitchFamily="18" charset="0"/>
                <a:ea typeface="Times New Roman" panose="02020603050405020304" pitchFamily="18" charset="0"/>
              </a:rPr>
              <a:t>ураження</a:t>
            </a:r>
            <a:r>
              <a:rPr lang="ru-RU" dirty="0">
                <a:latin typeface="Times New Roman" panose="02020603050405020304" pitchFamily="18" charset="0"/>
                <a:ea typeface="Times New Roman" panose="02020603050405020304" pitchFamily="18" charset="0"/>
              </a:rPr>
              <a:t>». </a:t>
            </a:r>
            <a:br>
              <a:rPr lang="ru-RU" dirty="0">
                <a:latin typeface="Times New Roman" panose="02020603050405020304" pitchFamily="18" charset="0"/>
                <a:ea typeface="Times New Roman" panose="02020603050405020304" pitchFamily="18" charset="0"/>
              </a:rPr>
            </a:br>
            <a:r>
              <a:rPr lang="ru-RU" b="1" i="1" dirty="0">
                <a:solidFill>
                  <a:srgbClr val="FF0000"/>
                </a:solidFill>
                <a:latin typeface="Times New Roman" panose="02020603050405020304" pitchFamily="18" charset="0"/>
                <a:ea typeface="Times New Roman" panose="02020603050405020304" pitchFamily="18" charset="0"/>
              </a:rPr>
              <a:t>Зона </a:t>
            </a:r>
            <a:r>
              <a:rPr lang="ru-RU" b="1" i="1" dirty="0" err="1">
                <a:solidFill>
                  <a:srgbClr val="FF0000"/>
                </a:solidFill>
                <a:latin typeface="Times New Roman" panose="02020603050405020304" pitchFamily="18" charset="0"/>
                <a:ea typeface="Times New Roman" panose="02020603050405020304" pitchFamily="18" charset="0"/>
              </a:rPr>
              <a:t>забруднення</a:t>
            </a:r>
            <a:r>
              <a:rPr lang="ru-RU" dirty="0">
                <a:solidFill>
                  <a:srgbClr val="FF0000"/>
                </a:solidFill>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територія</a:t>
            </a:r>
            <a:r>
              <a:rPr lang="ru-RU" dirty="0">
                <a:latin typeface="Times New Roman" panose="02020603050405020304" pitchFamily="18" charset="0"/>
                <a:ea typeface="Times New Roman" panose="02020603050405020304" pitchFamily="18" charset="0"/>
              </a:rPr>
              <a:t>, на яку </a:t>
            </a:r>
            <a:r>
              <a:rPr lang="ru-RU" dirty="0" err="1">
                <a:latin typeface="Times New Roman" panose="02020603050405020304" pitchFamily="18" charset="0"/>
                <a:ea typeface="Times New Roman" panose="02020603050405020304" pitchFamily="18" charset="0"/>
              </a:rPr>
              <a:t>розповсюдилася</a:t>
            </a:r>
            <a:r>
              <a:rPr lang="ru-RU" dirty="0">
                <a:latin typeface="Times New Roman" panose="02020603050405020304" pitchFamily="18" charset="0"/>
                <a:ea typeface="Times New Roman" panose="02020603050405020304" pitchFamily="18" charset="0"/>
              </a:rPr>
              <a:t> токсична </a:t>
            </a:r>
            <a:r>
              <a:rPr lang="ru-RU" dirty="0" err="1">
                <a:latin typeface="Times New Roman" panose="02020603050405020304" pitchFamily="18" charset="0"/>
                <a:ea typeface="Times New Roman" panose="02020603050405020304" pitchFamily="18" charset="0"/>
              </a:rPr>
              <a:t>речовина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a:t>
            </a:r>
            <a:r>
              <a:rPr lang="ru-RU" dirty="0">
                <a:latin typeface="Times New Roman" panose="02020603050405020304" pitchFamily="18" charset="0"/>
                <a:ea typeface="Times New Roman" panose="02020603050405020304" pitchFamily="18" charset="0"/>
              </a:rPr>
              <a:t> час </a:t>
            </a:r>
            <a:r>
              <a:rPr lang="ru-RU" dirty="0" err="1">
                <a:latin typeface="Times New Roman" panose="02020603050405020304" pitchFamily="18" charset="0"/>
                <a:ea typeface="Times New Roman" panose="02020603050405020304" pitchFamily="18" charset="0"/>
              </a:rPr>
              <a:t>аварії</a:t>
            </a:r>
            <a:r>
              <a:rPr lang="ru-RU" dirty="0">
                <a:latin typeface="Times New Roman" panose="02020603050405020304" pitchFamily="18" charset="0"/>
                <a:ea typeface="Times New Roman" panose="02020603050405020304" pitchFamily="18" charset="0"/>
              </a:rPr>
              <a:t>. </a:t>
            </a:r>
            <a:br>
              <a:rPr lang="ru-RU" dirty="0">
                <a:latin typeface="Times New Roman" panose="02020603050405020304" pitchFamily="18" charset="0"/>
                <a:ea typeface="Times New Roman" panose="02020603050405020304" pitchFamily="18" charset="0"/>
              </a:rPr>
            </a:br>
            <a:r>
              <a:rPr lang="ru-RU" b="1" i="1" dirty="0">
                <a:solidFill>
                  <a:srgbClr val="FF0000"/>
                </a:solidFill>
                <a:latin typeface="Times New Roman" panose="02020603050405020304" pitchFamily="18" charset="0"/>
                <a:ea typeface="Times New Roman" panose="02020603050405020304" pitchFamily="18" charset="0"/>
              </a:rPr>
              <a:t>Зона </a:t>
            </a:r>
            <a:r>
              <a:rPr lang="ru-RU" b="1" i="1" dirty="0" err="1">
                <a:solidFill>
                  <a:srgbClr val="FF0000"/>
                </a:solidFill>
                <a:latin typeface="Times New Roman" panose="02020603050405020304" pitchFamily="18" charset="0"/>
                <a:ea typeface="Times New Roman" panose="02020603050405020304" pitchFamily="18" charset="0"/>
              </a:rPr>
              <a:t>ураження</a:t>
            </a:r>
            <a:r>
              <a:rPr lang="ru-RU" dirty="0">
                <a:solidFill>
                  <a:srgbClr val="FF0000"/>
                </a:solidFill>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є </a:t>
            </a:r>
            <a:r>
              <a:rPr lang="ru-RU" dirty="0" err="1">
                <a:latin typeface="Times New Roman" panose="02020603050405020304" pitchFamily="18" charset="0"/>
                <a:ea typeface="Times New Roman" panose="02020603050405020304" pitchFamily="18" charset="0"/>
              </a:rPr>
              <a:t>частиною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зони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забруднення</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представляє</a:t>
            </a:r>
            <a:r>
              <a:rPr lang="ru-RU" dirty="0">
                <a:latin typeface="Times New Roman" panose="02020603050405020304" pitchFamily="18" charset="0"/>
                <a:ea typeface="Times New Roman" panose="02020603050405020304" pitchFamily="18" charset="0"/>
              </a:rPr>
              <a:t> собою </a:t>
            </a:r>
            <a:r>
              <a:rPr lang="ru-RU" dirty="0" err="1">
                <a:latin typeface="Times New Roman" panose="02020603050405020304" pitchFamily="18" charset="0"/>
                <a:ea typeface="Times New Roman" panose="02020603050405020304" pitchFamily="18" charset="0"/>
              </a:rPr>
              <a:t>територію</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якій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концентрації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речовин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призводять</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ураження</a:t>
            </a:r>
            <a:r>
              <a:rPr lang="ru-RU" dirty="0">
                <a:latin typeface="Times New Roman" panose="02020603050405020304" pitchFamily="18" charset="0"/>
                <a:ea typeface="Times New Roman" panose="02020603050405020304" pitchFamily="18" charset="0"/>
              </a:rPr>
              <a:t> людей та </a:t>
            </a:r>
            <a:r>
              <a:rPr lang="ru-RU" dirty="0" err="1">
                <a:latin typeface="Times New Roman" panose="02020603050405020304" pitchFamily="18" charset="0"/>
                <a:ea typeface="Times New Roman" panose="02020603050405020304" pitchFamily="18" charset="0"/>
              </a:rPr>
              <a:t>тварин</a:t>
            </a:r>
            <a:r>
              <a:rPr lang="ru-RU" dirty="0">
                <a:latin typeface="Times New Roman" panose="02020603050405020304" pitchFamily="18" charset="0"/>
                <a:ea typeface="Times New Roman" panose="02020603050405020304" pitchFamily="18" charset="0"/>
              </a:rPr>
              <a:t>. </a:t>
            </a:r>
            <a:r>
              <a:rPr lang="ru-RU" dirty="0" smtClean="0">
                <a:latin typeface="Times New Roman" panose="02020603050405020304" pitchFamily="18" charset="0"/>
                <a:ea typeface="Times New Roman" panose="02020603050405020304" pitchFamily="18" charset="0"/>
              </a:rPr>
              <a:t> </a:t>
            </a:r>
            <a:endParaRPr lang="uk-UA" dirty="0"/>
          </a:p>
        </p:txBody>
      </p:sp>
    </p:spTree>
    <p:extLst>
      <p:ext uri="{BB962C8B-B14F-4D97-AF65-F5344CB8AC3E}">
        <p14:creationId xmlns:p14="http://schemas.microsoft.com/office/powerpoint/2010/main" xmlns="" val="8023311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8916" y="363608"/>
            <a:ext cx="9131968" cy="6309420"/>
          </a:xfrm>
          <a:prstGeom prst="rect">
            <a:avLst/>
          </a:prstGeom>
          <a:solidFill>
            <a:schemeClr val="bg2">
              <a:lumMod val="90000"/>
            </a:schemeClr>
          </a:solidFill>
        </p:spPr>
        <p:txBody>
          <a:bodyPr wrap="square">
            <a:spAutoFit/>
          </a:bodyPr>
          <a:lstStyle/>
          <a:p>
            <a:r>
              <a:rPr lang="uk-UA" dirty="0">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Класифікація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бойових</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отруйних</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речовин</a:t>
            </a:r>
            <a:r>
              <a:rPr lang="ru-RU" b="1" i="1" dirty="0">
                <a:solidFill>
                  <a:srgbClr val="FF0000"/>
                </a:solidFill>
                <a:latin typeface="Times New Roman" panose="02020603050405020304" pitchFamily="18" charset="0"/>
                <a:ea typeface="Times New Roman" panose="02020603050405020304" pitchFamily="18" charset="0"/>
              </a:rPr>
              <a:t> (БОР):</a:t>
            </a:r>
            <a:r>
              <a:rPr lang="ru-RU" dirty="0">
                <a:solidFill>
                  <a:srgbClr val="FF0000"/>
                </a:solidFill>
                <a:latin typeface="Times New Roman" panose="02020603050405020304" pitchFamily="18" charset="0"/>
                <a:ea typeface="Times New Roman" panose="02020603050405020304" pitchFamily="18" charset="0"/>
              </a:rPr>
              <a:t> </a:t>
            </a:r>
            <a:r>
              <a:rPr lang="ru-RU" sz="1600" dirty="0">
                <a:latin typeface="Times New Roman" panose="02020603050405020304" pitchFamily="18" charset="0"/>
                <a:ea typeface="Times New Roman" panose="02020603050405020304" pitchFamily="18" charset="0"/>
              </a:rPr>
              <a:t/>
            </a:r>
            <a:br>
              <a:rPr lang="ru-RU" sz="1600" dirty="0">
                <a:latin typeface="Times New Roman" panose="02020603050405020304" pitchFamily="18" charset="0"/>
                <a:ea typeface="Times New Roman" panose="02020603050405020304" pitchFamily="18" charset="0"/>
              </a:rPr>
            </a:br>
            <a:r>
              <a:rPr lang="ru-RU" sz="16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1600" dirty="0">
                <a:latin typeface="Times New Roman" panose="02020603050405020304" pitchFamily="18" charset="0"/>
                <a:ea typeface="Times New Roman" panose="02020603050405020304" pitchFamily="18" charset="0"/>
              </a:rPr>
              <a:t> БОР </a:t>
            </a:r>
            <a:r>
              <a:rPr lang="ru-RU" sz="1600" dirty="0" err="1">
                <a:latin typeface="Times New Roman" panose="02020603050405020304" pitchFamily="18" charset="0"/>
                <a:ea typeface="Times New Roman" panose="02020603050405020304" pitchFamily="18" charset="0"/>
              </a:rPr>
              <a:t>нервово-паралітичної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фософорорганічні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сполуки</a:t>
            </a:r>
            <a:r>
              <a:rPr lang="ru-RU" sz="1600" dirty="0">
                <a:latin typeface="Times New Roman" panose="02020603050405020304" pitchFamily="18" charset="0"/>
                <a:ea typeface="Times New Roman" panose="02020603050405020304" pitchFamily="18" charset="0"/>
              </a:rPr>
              <a:t>): зарин, зоман, </a:t>
            </a:r>
            <a:r>
              <a:rPr lang="ru-RU" sz="1600" dirty="0" err="1">
                <a:latin typeface="Times New Roman" panose="02020603050405020304" pitchFamily="18" charset="0"/>
                <a:ea typeface="Times New Roman" panose="02020603050405020304" pitchFamily="18" charset="0"/>
              </a:rPr>
              <a:t>ві</a:t>
            </a:r>
            <a:r>
              <a:rPr lang="ru-RU" sz="1600" dirty="0">
                <a:latin typeface="Times New Roman" panose="02020603050405020304" pitchFamily="18" charset="0"/>
                <a:ea typeface="Times New Roman" panose="02020603050405020304" pitchFamily="18" charset="0"/>
              </a:rPr>
              <a:t>-гази; </a:t>
            </a:r>
            <a:br>
              <a:rPr lang="ru-RU" sz="1600" dirty="0">
                <a:latin typeface="Times New Roman" panose="02020603050405020304" pitchFamily="18" charset="0"/>
                <a:ea typeface="Times New Roman" panose="02020603050405020304" pitchFamily="18" charset="0"/>
              </a:rPr>
            </a:br>
            <a:r>
              <a:rPr lang="ru-RU" sz="16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1600" dirty="0">
                <a:latin typeface="Times New Roman" panose="02020603050405020304" pitchFamily="18" charset="0"/>
                <a:ea typeface="Times New Roman" panose="02020603050405020304" pitchFamily="18" charset="0"/>
              </a:rPr>
              <a:t> БОР </a:t>
            </a:r>
            <a:r>
              <a:rPr lang="ru-RU" sz="1600" dirty="0" err="1">
                <a:latin typeface="Times New Roman" panose="02020603050405020304" pitchFamily="18" charset="0"/>
                <a:ea typeface="Times New Roman" panose="02020603050405020304" pitchFamily="18" charset="0"/>
              </a:rPr>
              <a:t>загальнотоксичної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синильна</a:t>
            </a:r>
            <a:r>
              <a:rPr lang="ru-RU" sz="1600" dirty="0">
                <a:latin typeface="Times New Roman" panose="02020603050405020304" pitchFamily="18" charset="0"/>
                <a:ea typeface="Times New Roman" panose="02020603050405020304" pitchFamily="18" charset="0"/>
              </a:rPr>
              <a:t> кислота, </a:t>
            </a:r>
            <a:r>
              <a:rPr lang="ru-RU" sz="1600" dirty="0" err="1">
                <a:latin typeface="Times New Roman" panose="02020603050405020304" pitchFamily="18" charset="0"/>
                <a:ea typeface="Times New Roman" panose="02020603050405020304" pitchFamily="18" charset="0"/>
              </a:rPr>
              <a:t>хлорціан</a:t>
            </a:r>
            <a:r>
              <a:rPr lang="ru-RU" sz="1600" dirty="0">
                <a:latin typeface="Times New Roman" panose="02020603050405020304" pitchFamily="18" charset="0"/>
                <a:ea typeface="Times New Roman" panose="02020603050405020304" pitchFamily="18" charset="0"/>
              </a:rPr>
              <a:t>; </a:t>
            </a:r>
            <a:br>
              <a:rPr lang="ru-RU" sz="1600" dirty="0">
                <a:latin typeface="Times New Roman" panose="02020603050405020304" pitchFamily="18" charset="0"/>
                <a:ea typeface="Times New Roman" panose="02020603050405020304" pitchFamily="18" charset="0"/>
              </a:rPr>
            </a:br>
            <a:r>
              <a:rPr lang="ru-RU" sz="16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1600" dirty="0">
                <a:latin typeface="Times New Roman" panose="02020603050405020304" pitchFamily="18" charset="0"/>
                <a:ea typeface="Times New Roman" panose="02020603050405020304" pitchFamily="18" charset="0"/>
              </a:rPr>
              <a:t> БОР </a:t>
            </a:r>
            <a:r>
              <a:rPr lang="ru-RU" sz="1600" dirty="0" err="1">
                <a:latin typeface="Times New Roman" panose="02020603050405020304" pitchFamily="18" charset="0"/>
                <a:ea typeface="Times New Roman" panose="02020603050405020304" pitchFamily="18" charset="0"/>
              </a:rPr>
              <a:t>задушливої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пульмотропні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ірітанти</a:t>
            </a:r>
            <a:r>
              <a:rPr lang="ru-RU" sz="1600" dirty="0">
                <a:latin typeface="Times New Roman" panose="02020603050405020304" pitchFamily="18" charset="0"/>
                <a:ea typeface="Times New Roman" panose="02020603050405020304" pitchFamily="18" charset="0"/>
              </a:rPr>
              <a:t>): фосген, дифосген, хлор;</a:t>
            </a:r>
            <a:br>
              <a:rPr lang="ru-RU" sz="1600" dirty="0">
                <a:latin typeface="Times New Roman" panose="02020603050405020304" pitchFamily="18" charset="0"/>
                <a:ea typeface="Times New Roman" panose="02020603050405020304" pitchFamily="18" charset="0"/>
              </a:rPr>
            </a:br>
            <a:r>
              <a:rPr lang="ru-RU" sz="1600" dirty="0">
                <a:latin typeface="Times New Roman" panose="02020603050405020304" pitchFamily="18" charset="0"/>
                <a:ea typeface="Times New Roman" panose="02020603050405020304" pitchFamily="18" charset="0"/>
              </a:rPr>
              <a:t> </a:t>
            </a:r>
            <a:r>
              <a:rPr lang="ru-RU" sz="16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1600" dirty="0">
                <a:latin typeface="Times New Roman" panose="02020603050405020304" pitchFamily="18" charset="0"/>
                <a:ea typeface="Times New Roman" panose="02020603050405020304" pitchFamily="18" charset="0"/>
              </a:rPr>
              <a:t> БОР </a:t>
            </a:r>
            <a:r>
              <a:rPr lang="ru-RU" sz="1600" dirty="0" err="1">
                <a:latin typeface="Times New Roman" panose="02020603050405020304" pitchFamily="18" charset="0"/>
                <a:ea typeface="Times New Roman" panose="02020603050405020304" pitchFamily="18" charset="0"/>
              </a:rPr>
              <a:t>шкірно-наривної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везиканти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іприт</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азотистий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іприт</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люїзит</a:t>
            </a:r>
            <a:r>
              <a:rPr lang="ru-RU" sz="1600" dirty="0">
                <a:latin typeface="Times New Roman" panose="02020603050405020304" pitchFamily="18" charset="0"/>
                <a:ea typeface="Times New Roman" panose="02020603050405020304" pitchFamily="18" charset="0"/>
              </a:rPr>
              <a:t>;</a:t>
            </a:r>
            <a:br>
              <a:rPr lang="ru-RU" sz="1600" dirty="0">
                <a:latin typeface="Times New Roman" panose="02020603050405020304" pitchFamily="18" charset="0"/>
                <a:ea typeface="Times New Roman" panose="02020603050405020304" pitchFamily="18" charset="0"/>
              </a:rPr>
            </a:br>
            <a:r>
              <a:rPr lang="ru-RU" sz="1600" dirty="0">
                <a:latin typeface="Times New Roman" panose="02020603050405020304" pitchFamily="18" charset="0"/>
                <a:ea typeface="Times New Roman" panose="02020603050405020304" pitchFamily="18" charset="0"/>
              </a:rPr>
              <a:t> </a:t>
            </a:r>
            <a:r>
              <a:rPr lang="ru-RU" sz="16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1600" dirty="0">
                <a:latin typeface="Times New Roman" panose="02020603050405020304" pitchFamily="18" charset="0"/>
                <a:ea typeface="Times New Roman" panose="02020603050405020304" pitchFamily="18" charset="0"/>
              </a:rPr>
              <a:t> БОР </a:t>
            </a:r>
            <a:r>
              <a:rPr lang="ru-RU" sz="1600" dirty="0" err="1">
                <a:latin typeface="Times New Roman" panose="02020603050405020304" pitchFamily="18" charset="0"/>
                <a:ea typeface="Times New Roman" panose="02020603050405020304" pitchFamily="18" charset="0"/>
              </a:rPr>
              <a:t>подразнюючої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дифенілхлорарсин</a:t>
            </a:r>
            <a:r>
              <a:rPr lang="ru-RU" sz="1600" dirty="0">
                <a:latin typeface="Times New Roman" panose="02020603050405020304" pitchFamily="18" charset="0"/>
                <a:ea typeface="Times New Roman" panose="02020603050405020304" pitchFamily="18" charset="0"/>
              </a:rPr>
              <a:t>, адамсит, </a:t>
            </a:r>
            <a:r>
              <a:rPr lang="ru-RU" sz="1600" dirty="0" err="1">
                <a:latin typeface="Times New Roman" panose="02020603050405020304" pitchFamily="18" charset="0"/>
                <a:ea typeface="Times New Roman" panose="02020603050405020304" pitchFamily="18" charset="0"/>
              </a:rPr>
              <a:t>сі-ес</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сі</a:t>
            </a:r>
            <a:r>
              <a:rPr lang="ru-RU" sz="1600" dirty="0">
                <a:latin typeface="Times New Roman" panose="02020603050405020304" pitchFamily="18" charset="0"/>
                <a:ea typeface="Times New Roman" panose="02020603050405020304" pitchFamily="18" charset="0"/>
              </a:rPr>
              <a:t>-ар та </a:t>
            </a:r>
            <a:r>
              <a:rPr lang="ru-RU" sz="1600" dirty="0" err="1">
                <a:latin typeface="Times New Roman" panose="02020603050405020304" pitchFamily="18" charset="0"/>
                <a:ea typeface="Times New Roman" panose="02020603050405020304" pitchFamily="18" charset="0"/>
              </a:rPr>
              <a:t>сльозоточивої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лакримаційної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дії</a:t>
            </a:r>
            <a:r>
              <a:rPr lang="ru-RU" sz="1600" dirty="0">
                <a:latin typeface="Times New Roman" panose="02020603050405020304" pitchFamily="18" charset="0"/>
                <a:ea typeface="Times New Roman" panose="02020603050405020304" pitchFamily="18" charset="0"/>
              </a:rPr>
              <a:t> хлорацетофенон, </a:t>
            </a:r>
            <a:r>
              <a:rPr lang="ru-RU" sz="1600" dirty="0" err="1">
                <a:latin typeface="Times New Roman" panose="02020603050405020304" pitchFamily="18" charset="0"/>
                <a:ea typeface="Times New Roman" panose="02020603050405020304" pitchFamily="18" charset="0"/>
              </a:rPr>
              <a:t>бромбензилцианід</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хлорпікрин</a:t>
            </a:r>
            <a:r>
              <a:rPr lang="ru-RU" sz="1600" dirty="0">
                <a:latin typeface="Times New Roman" panose="02020603050405020304" pitchFamily="18" charset="0"/>
                <a:ea typeface="Times New Roman" panose="02020603050405020304" pitchFamily="18" charset="0"/>
              </a:rPr>
              <a:t>; </a:t>
            </a:r>
            <a:br>
              <a:rPr lang="ru-RU" sz="1600" dirty="0">
                <a:latin typeface="Times New Roman" panose="02020603050405020304" pitchFamily="18" charset="0"/>
                <a:ea typeface="Times New Roman" panose="02020603050405020304" pitchFamily="18" charset="0"/>
              </a:rPr>
            </a:br>
            <a:r>
              <a:rPr lang="ru-RU" sz="16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1600" dirty="0">
                <a:latin typeface="Times New Roman" panose="02020603050405020304" pitchFamily="18" charset="0"/>
                <a:ea typeface="Times New Roman" panose="02020603050405020304" pitchFamily="18" charset="0"/>
              </a:rPr>
              <a:t> БОР </a:t>
            </a:r>
            <a:r>
              <a:rPr lang="ru-RU" sz="1600" dirty="0" err="1">
                <a:latin typeface="Times New Roman" panose="02020603050405020304" pitchFamily="18" charset="0"/>
                <a:ea typeface="Times New Roman" panose="02020603050405020304" pitchFamily="18" charset="0"/>
              </a:rPr>
              <a:t>психотоміметичної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інкапаситанти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бі</a:t>
            </a:r>
            <a:r>
              <a:rPr lang="ru-RU" sz="1600" dirty="0">
                <a:latin typeface="Times New Roman" panose="02020603050405020304" pitchFamily="18" charset="0"/>
                <a:ea typeface="Times New Roman" panose="02020603050405020304" pitchFamily="18" charset="0"/>
              </a:rPr>
              <a:t>-зет. </a:t>
            </a:r>
            <a:br>
              <a:rPr lang="ru-RU" sz="1600" dirty="0">
                <a:latin typeface="Times New Roman" panose="02020603050405020304" pitchFamily="18" charset="0"/>
                <a:ea typeface="Times New Roman" panose="02020603050405020304" pitchFamily="18" charset="0"/>
              </a:rPr>
            </a:br>
            <a:r>
              <a:rPr lang="ru-RU" b="1" i="1" dirty="0">
                <a:solidFill>
                  <a:srgbClr val="FF0000"/>
                </a:solidFill>
                <a:latin typeface="Times New Roman" panose="02020603050405020304" pitchFamily="18" charset="0"/>
                <a:ea typeface="Times New Roman" panose="02020603050405020304" pitchFamily="18" charset="0"/>
              </a:rPr>
              <a:t>Медико-тактична характеристика </a:t>
            </a:r>
            <a:r>
              <a:rPr lang="ru-RU" b="1" i="1" dirty="0" err="1">
                <a:solidFill>
                  <a:srgbClr val="FF0000"/>
                </a:solidFill>
                <a:latin typeface="Times New Roman" panose="02020603050405020304" pitchFamily="18" charset="0"/>
                <a:ea typeface="Times New Roman" panose="02020603050405020304" pitchFamily="18" charset="0"/>
              </a:rPr>
              <a:t>вогнищ</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хімічного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зараження</a:t>
            </a:r>
            <a:r>
              <a:rPr lang="ru-RU" b="1" i="1" dirty="0">
                <a:solidFill>
                  <a:srgbClr val="FF0000"/>
                </a:solidFill>
                <a:latin typeface="Times New Roman" panose="02020603050405020304" pitchFamily="18" charset="0"/>
                <a:ea typeface="Times New Roman" panose="02020603050405020304" pitchFamily="18" charset="0"/>
              </a:rPr>
              <a:t>.</a:t>
            </a:r>
            <a:r>
              <a:rPr lang="ru-RU" sz="1600" dirty="0">
                <a:latin typeface="Times New Roman" panose="02020603050405020304" pitchFamily="18" charset="0"/>
                <a:ea typeface="Times New Roman" panose="02020603050405020304" pitchFamily="18" charset="0"/>
              </a:rPr>
              <a:t/>
            </a:r>
            <a:br>
              <a:rPr lang="ru-RU" sz="1600" dirty="0">
                <a:latin typeface="Times New Roman" panose="02020603050405020304" pitchFamily="18" charset="0"/>
                <a:ea typeface="Times New Roman" panose="02020603050405020304" pitchFamily="18" charset="0"/>
              </a:rPr>
            </a:b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організації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лікувально-евакуаційних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заходів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під</a:t>
            </a:r>
            <a:r>
              <a:rPr lang="ru-RU" sz="1600" dirty="0">
                <a:latin typeface="Times New Roman" panose="02020603050405020304" pitchFamily="18" charset="0"/>
                <a:ea typeface="Times New Roman" panose="02020603050405020304" pitchFamily="18" charset="0"/>
              </a:rPr>
              <a:t> час </a:t>
            </a:r>
            <a:r>
              <a:rPr lang="ru-RU" sz="1600" dirty="0" err="1">
                <a:latin typeface="Times New Roman" panose="02020603050405020304" pitchFamily="18" charset="0"/>
                <a:ea typeface="Times New Roman" panose="02020603050405020304" pitchFamily="18" charset="0"/>
              </a:rPr>
              <a:t>ліквідації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наслідків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застосування</a:t>
            </a:r>
            <a:r>
              <a:rPr lang="ru-RU" sz="1600" dirty="0">
                <a:latin typeface="Times New Roman" panose="02020603050405020304" pitchFamily="18" charset="0"/>
                <a:ea typeface="Times New Roman" panose="02020603050405020304" pitchFamily="18" charset="0"/>
              </a:rPr>
              <a:t> противником ОР </a:t>
            </a:r>
            <a:r>
              <a:rPr lang="ru-RU" sz="1600" dirty="0" err="1">
                <a:latin typeface="Times New Roman" panose="02020603050405020304" pitchFamily="18" charset="0"/>
                <a:ea typeface="Times New Roman" panose="02020603050405020304" pitchFamily="18" charset="0"/>
              </a:rPr>
              <a:t>завжди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необхідно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враховувати</a:t>
            </a:r>
            <a:r>
              <a:rPr lang="ru-RU" sz="1600" dirty="0">
                <a:latin typeface="Times New Roman" panose="02020603050405020304" pitchFamily="18" charset="0"/>
                <a:ea typeface="Times New Roman" panose="02020603050405020304" pitchFamily="18" charset="0"/>
              </a:rPr>
              <a:t> медико-</a:t>
            </a:r>
            <a:r>
              <a:rPr lang="ru-RU" sz="1600" dirty="0" err="1">
                <a:latin typeface="Times New Roman" panose="02020603050405020304" pitchFamily="18" charset="0"/>
                <a:ea typeface="Times New Roman" panose="02020603050405020304" pitchFamily="18" charset="0"/>
              </a:rPr>
              <a:t>тактичну</a:t>
            </a:r>
            <a:r>
              <a:rPr lang="ru-RU" sz="1600" dirty="0">
                <a:latin typeface="Times New Roman" panose="02020603050405020304" pitchFamily="18" charset="0"/>
                <a:ea typeface="Times New Roman" panose="02020603050405020304" pitchFamily="18" charset="0"/>
              </a:rPr>
              <a:t> характеристику </a:t>
            </a:r>
            <a:r>
              <a:rPr lang="ru-RU" sz="1600" dirty="0" err="1">
                <a:latin typeface="Times New Roman" panose="02020603050405020304" pitchFamily="18" charset="0"/>
                <a:ea typeface="Times New Roman" panose="02020603050405020304" pitchFamily="18" charset="0"/>
              </a:rPr>
              <a:t>хімічних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вогнищ</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ураження</a:t>
            </a:r>
            <a:r>
              <a:rPr lang="ru-RU" sz="1600" dirty="0">
                <a:latin typeface="Times New Roman" panose="02020603050405020304" pitchFamily="18" charset="0"/>
                <a:ea typeface="Times New Roman" panose="02020603050405020304" pitchFamily="18" charset="0"/>
              </a:rPr>
              <a:t>. </a:t>
            </a:r>
            <a:br>
              <a:rPr lang="ru-RU" sz="1600" dirty="0">
                <a:latin typeface="Times New Roman" panose="02020603050405020304" pitchFamily="18" charset="0"/>
                <a:ea typeface="Times New Roman" panose="02020603050405020304" pitchFamily="18" charset="0"/>
              </a:rPr>
            </a:br>
            <a:r>
              <a:rPr lang="ru-RU" sz="1600" dirty="0" err="1">
                <a:latin typeface="Times New Roman" panose="02020603050405020304" pitchFamily="18" charset="0"/>
                <a:ea typeface="Times New Roman" panose="02020603050405020304" pitchFamily="18" charset="0"/>
              </a:rPr>
              <a:t>Вогнища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хімічного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ураження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поділяються</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стійкі</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нестійкі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що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залежить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a:t>
            </a:r>
            <a:r>
              <a:rPr lang="ru-RU" sz="1600" dirty="0">
                <a:latin typeface="Times New Roman" panose="02020603050405020304" pitchFamily="18" charset="0"/>
                <a:ea typeface="Times New Roman" panose="02020603050405020304" pitchFamily="18" charset="0"/>
              </a:rPr>
              <a:t> типу ОР.</a:t>
            </a:r>
            <a:br>
              <a:rPr lang="ru-RU" sz="1600" dirty="0">
                <a:latin typeface="Times New Roman" panose="02020603050405020304" pitchFamily="18" charset="0"/>
                <a:ea typeface="Times New Roman" panose="02020603050405020304" pitchFamily="18" charset="0"/>
              </a:rPr>
            </a:br>
            <a:r>
              <a:rPr lang="ru-RU" sz="1600" b="1" i="1" dirty="0">
                <a:latin typeface="Times New Roman" panose="02020603050405020304" pitchFamily="18" charset="0"/>
                <a:ea typeface="Times New Roman" panose="02020603050405020304" pitchFamily="18" charset="0"/>
              </a:rPr>
              <a:t> </a:t>
            </a:r>
            <a:r>
              <a:rPr lang="ru-RU" sz="1600" b="1" i="1" dirty="0">
                <a:solidFill>
                  <a:srgbClr val="FF0000"/>
                </a:solidFill>
                <a:latin typeface="Times New Roman" panose="02020603050405020304" pitchFamily="18" charset="0"/>
                <a:ea typeface="Times New Roman" panose="02020603050405020304" pitchFamily="18" charset="0"/>
              </a:rPr>
              <a:t>До </a:t>
            </a:r>
            <a:r>
              <a:rPr lang="ru-RU" sz="1600" b="1" i="1" dirty="0" err="1">
                <a:solidFill>
                  <a:srgbClr val="FF0000"/>
                </a:solidFill>
                <a:latin typeface="Times New Roman" panose="02020603050405020304" pitchFamily="18" charset="0"/>
                <a:ea typeface="Times New Roman" panose="02020603050405020304" pitchFamily="18" charset="0"/>
              </a:rPr>
              <a:t>стійких</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вогнищ</a:t>
            </a:r>
            <a:r>
              <a:rPr lang="ru-RU" sz="1600" dirty="0">
                <a:solidFill>
                  <a:srgbClr val="FF0000"/>
                </a:solidFill>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відносяться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такі</a:t>
            </a:r>
            <a:r>
              <a:rPr lang="ru-RU" sz="1600" dirty="0">
                <a:latin typeface="Times New Roman" panose="02020603050405020304" pitchFamily="18" charset="0"/>
                <a:ea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rPr>
              <a:t>яких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вразлива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дія</a:t>
            </a:r>
            <a:r>
              <a:rPr lang="ru-RU" sz="1600" dirty="0">
                <a:latin typeface="Times New Roman" panose="02020603050405020304" pitchFamily="18" charset="0"/>
                <a:ea typeface="Times New Roman" panose="02020603050405020304" pitchFamily="18" charset="0"/>
              </a:rPr>
              <a:t> ОР </a:t>
            </a:r>
            <a:r>
              <a:rPr lang="ru-RU" sz="1600" dirty="0" err="1">
                <a:latin typeface="Times New Roman" panose="02020603050405020304" pitchFamily="18" charset="0"/>
                <a:ea typeface="Times New Roman" panose="02020603050405020304" pitchFamily="18" charset="0"/>
              </a:rPr>
              <a:t>зберігається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протягом</a:t>
            </a:r>
            <a:r>
              <a:rPr lang="ru-RU" sz="1600" dirty="0">
                <a:latin typeface="Times New Roman" panose="02020603050405020304" pitchFamily="18" charset="0"/>
                <a:ea typeface="Times New Roman" panose="02020603050405020304" pitchFamily="18" charset="0"/>
              </a:rPr>
              <a:t> 1 </a:t>
            </a:r>
            <a:r>
              <a:rPr lang="ru-RU" sz="1600" dirty="0" err="1">
                <a:latin typeface="Times New Roman" panose="02020603050405020304" pitchFamily="18" charset="0"/>
                <a:ea typeface="Times New Roman" panose="02020603050405020304" pitchFamily="18" charset="0"/>
              </a:rPr>
              <a:t>години</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більше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декілька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діб</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тижнів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місяців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Такі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вогнища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можуть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утворюватися</a:t>
            </a:r>
            <a:r>
              <a:rPr lang="ru-RU" sz="1600" dirty="0">
                <a:latin typeface="Times New Roman" panose="02020603050405020304" pitchFamily="18" charset="0"/>
                <a:ea typeface="Times New Roman" panose="02020603050405020304" pitchFamily="18" charset="0"/>
              </a:rPr>
              <a:t> не </a:t>
            </a:r>
            <a:r>
              <a:rPr lang="ru-RU" sz="1600" dirty="0" err="1">
                <a:latin typeface="Times New Roman" panose="02020603050405020304" pitchFamily="18" charset="0"/>
                <a:ea typeface="Times New Roman" panose="02020603050405020304" pitchFamily="18" charset="0"/>
              </a:rPr>
              <a:t>тільки</a:t>
            </a:r>
            <a:r>
              <a:rPr lang="ru-RU" sz="1600" dirty="0">
                <a:latin typeface="Times New Roman" panose="02020603050405020304" pitchFamily="18" charset="0"/>
                <a:ea typeface="Times New Roman" panose="02020603050405020304" pitchFamily="18" charset="0"/>
              </a:rPr>
              <a:t> для </a:t>
            </a:r>
            <a:r>
              <a:rPr lang="ru-RU" sz="1600" dirty="0" err="1">
                <a:latin typeface="Times New Roman" panose="02020603050405020304" pitchFamily="18" charset="0"/>
                <a:ea typeface="Times New Roman" panose="02020603050405020304" pitchFamily="18" charset="0"/>
              </a:rPr>
              <a:t>безпосереднього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ураження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особового</a:t>
            </a:r>
            <a:r>
              <a:rPr lang="ru-RU" sz="1600" dirty="0">
                <a:latin typeface="Times New Roman" panose="02020603050405020304" pitchFamily="18" charset="0"/>
                <a:ea typeface="Times New Roman" panose="02020603050405020304" pitchFamily="18" charset="0"/>
              </a:rPr>
              <a:t> складу, але й для </a:t>
            </a:r>
            <a:r>
              <a:rPr lang="ru-RU" sz="1600" dirty="0" err="1">
                <a:latin typeface="Times New Roman" panose="02020603050405020304" pitchFamily="18" charset="0"/>
                <a:ea typeface="Times New Roman" panose="02020603050405020304" pitchFamily="18" charset="0"/>
              </a:rPr>
              <a:t>зараження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техніки</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будівель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що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створює</a:t>
            </a:r>
            <a:r>
              <a:rPr lang="ru-RU" sz="1600" dirty="0">
                <a:latin typeface="Times New Roman" panose="02020603050405020304" pitchFamily="18" charset="0"/>
                <a:ea typeface="Times New Roman" panose="02020603050405020304" pitchFamily="18" charset="0"/>
              </a:rPr>
              <a:t> так званий "</a:t>
            </a:r>
            <a:r>
              <a:rPr lang="ru-RU" sz="1600" dirty="0" err="1">
                <a:latin typeface="Times New Roman" panose="02020603050405020304" pitchFamily="18" charset="0"/>
                <a:ea typeface="Times New Roman" panose="02020603050405020304" pitchFamily="18" charset="0"/>
              </a:rPr>
              <a:t>сковуючий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ефект</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стримує</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протягом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довгого</a:t>
            </a:r>
            <a:r>
              <a:rPr lang="ru-RU" sz="1600" dirty="0">
                <a:latin typeface="Times New Roman" panose="02020603050405020304" pitchFamily="18" charset="0"/>
                <a:ea typeface="Times New Roman" panose="02020603050405020304" pitchFamily="18" charset="0"/>
              </a:rPr>
              <a:t> часу </a:t>
            </a:r>
            <a:r>
              <a:rPr lang="ru-RU" sz="1600" dirty="0" err="1">
                <a:latin typeface="Times New Roman" panose="02020603050405020304" pitchFamily="18" charset="0"/>
                <a:ea typeface="Times New Roman" panose="02020603050405020304" pitchFamily="18" charset="0"/>
              </a:rPr>
              <a:t>бойові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військ</a:t>
            </a:r>
            <a:r>
              <a:rPr lang="ru-RU" sz="1600" dirty="0">
                <a:latin typeface="Times New Roman" panose="02020603050405020304" pitchFamily="18" charset="0"/>
                <a:ea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rPr>
              <a:t>хімічних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вогнищах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які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утворені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стійкими</a:t>
            </a:r>
            <a:r>
              <a:rPr lang="ru-RU" sz="1600" dirty="0">
                <a:latin typeface="Times New Roman" panose="02020603050405020304" pitchFamily="18" charset="0"/>
                <a:ea typeface="Times New Roman" panose="02020603050405020304" pitchFamily="18" charset="0"/>
              </a:rPr>
              <a:t> ОР, </a:t>
            </a:r>
            <a:r>
              <a:rPr lang="ru-RU" sz="1600" dirty="0" err="1">
                <a:latin typeface="Times New Roman" panose="02020603050405020304" pitchFamily="18" charset="0"/>
                <a:ea typeface="Times New Roman" panose="02020603050405020304" pitchFamily="18" charset="0"/>
              </a:rPr>
              <a:t>особовий</a:t>
            </a:r>
            <a:r>
              <a:rPr lang="ru-RU" sz="1600" dirty="0">
                <a:latin typeface="Times New Roman" panose="02020603050405020304" pitchFamily="18" charset="0"/>
                <a:ea typeface="Times New Roman" panose="02020603050405020304" pitchFamily="18" charset="0"/>
              </a:rPr>
              <a:t> склад </a:t>
            </a:r>
            <a:r>
              <a:rPr lang="ru-RU" sz="1600" dirty="0" err="1">
                <a:latin typeface="Times New Roman" panose="02020603050405020304" pitchFamily="18" charset="0"/>
                <a:ea typeface="Times New Roman" panose="02020603050405020304" pitchFamily="18" charset="0"/>
              </a:rPr>
              <a:t>застосовує</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засоби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захисту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органів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дихання</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шкіри</a:t>
            </a:r>
            <a:r>
              <a:rPr lang="ru-RU" sz="1600" dirty="0">
                <a:latin typeface="Times New Roman" panose="02020603050405020304" pitchFamily="18" charset="0"/>
                <a:ea typeface="Times New Roman" panose="02020603050405020304" pitchFamily="18" charset="0"/>
              </a:rPr>
              <a:t>, проводить </a:t>
            </a:r>
            <a:r>
              <a:rPr lang="ru-RU" sz="1600" dirty="0" err="1">
                <a:latin typeface="Times New Roman" panose="02020603050405020304" pitchFamily="18" charset="0"/>
                <a:ea typeface="Times New Roman" panose="02020603050405020304" pitchFamily="18" charset="0"/>
              </a:rPr>
              <a:t>часткову</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повну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санітарну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обробку</a:t>
            </a:r>
            <a:r>
              <a:rPr lang="ru-RU" sz="1600" dirty="0">
                <a:latin typeface="Times New Roman" panose="02020603050405020304" pitchFamily="18" charset="0"/>
                <a:ea typeface="Times New Roman" panose="02020603050405020304" pitchFamily="18" charset="0"/>
              </a:rPr>
              <a:t>, а </a:t>
            </a:r>
            <a:r>
              <a:rPr lang="ru-RU" sz="1600" dirty="0" err="1">
                <a:latin typeface="Times New Roman" panose="02020603050405020304" pitchFamily="18" charset="0"/>
                <a:ea typeface="Times New Roman" panose="02020603050405020304" pitchFamily="18" charset="0"/>
              </a:rPr>
              <a:t>всі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заражені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об’єкти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техніка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майно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тощо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підлягають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дегазації</a:t>
            </a:r>
            <a:r>
              <a:rPr lang="ru-RU" sz="1600" dirty="0">
                <a:latin typeface="Times New Roman" panose="02020603050405020304" pitchFamily="18" charset="0"/>
                <a:ea typeface="Times New Roman" panose="02020603050405020304" pitchFamily="18" charset="0"/>
              </a:rPr>
              <a:t>.</a:t>
            </a:r>
            <a:br>
              <a:rPr lang="ru-RU" sz="1600" dirty="0">
                <a:latin typeface="Times New Roman" panose="02020603050405020304" pitchFamily="18" charset="0"/>
                <a:ea typeface="Times New Roman" panose="02020603050405020304" pitchFamily="18" charset="0"/>
              </a:rPr>
            </a:br>
            <a:r>
              <a:rPr lang="ru-RU" sz="1600" b="1" i="1" dirty="0">
                <a:latin typeface="Times New Roman" panose="02020603050405020304" pitchFamily="18" charset="0"/>
                <a:ea typeface="Times New Roman" panose="02020603050405020304" pitchFamily="18" charset="0"/>
              </a:rPr>
              <a:t> </a:t>
            </a:r>
            <a:r>
              <a:rPr lang="ru-RU" sz="1600" b="1" i="1" dirty="0">
                <a:solidFill>
                  <a:srgbClr val="FF0000"/>
                </a:solidFill>
                <a:latin typeface="Times New Roman" panose="02020603050405020304" pitchFamily="18" charset="0"/>
                <a:ea typeface="Times New Roman" panose="02020603050405020304" pitchFamily="18" charset="0"/>
              </a:rPr>
              <a:t>До </a:t>
            </a:r>
            <a:r>
              <a:rPr lang="ru-RU" sz="1600" b="1" i="1" dirty="0" err="1">
                <a:solidFill>
                  <a:srgbClr val="FF0000"/>
                </a:solidFill>
                <a:latin typeface="Times New Roman" panose="02020603050405020304" pitchFamily="18" charset="0"/>
                <a:ea typeface="Times New Roman" panose="02020603050405020304" pitchFamily="18" charset="0"/>
              </a:rPr>
              <a:t>нестійких</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вогнищ</a:t>
            </a:r>
            <a:r>
              <a:rPr lang="ru-RU" sz="1600" dirty="0">
                <a:solidFill>
                  <a:srgbClr val="FF0000"/>
                </a:solidFill>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можна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віднести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вогнища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вразлива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дія</a:t>
            </a:r>
            <a:r>
              <a:rPr lang="ru-RU" sz="1600" dirty="0">
                <a:latin typeface="Times New Roman" panose="02020603050405020304" pitchFamily="18" charset="0"/>
                <a:ea typeface="Times New Roman" panose="02020603050405020304" pitchFamily="18" charset="0"/>
              </a:rPr>
              <a:t> ОР в </a:t>
            </a:r>
            <a:r>
              <a:rPr lang="ru-RU" sz="1600" dirty="0" err="1">
                <a:latin typeface="Times New Roman" panose="02020603050405020304" pitchFamily="18" charset="0"/>
                <a:ea typeface="Times New Roman" panose="02020603050405020304" pitchFamily="18" charset="0"/>
              </a:rPr>
              <a:t>яких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припиняється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протягом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однієї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години</a:t>
            </a:r>
            <a:r>
              <a:rPr lang="ru-RU" sz="1600" dirty="0">
                <a:latin typeface="Times New Roman" panose="02020603050405020304" pitchFamily="18" charset="0"/>
                <a:ea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rPr>
              <a:t>більшості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випадків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використання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нестійких</a:t>
            </a:r>
            <a:r>
              <a:rPr lang="ru-RU" sz="1600" dirty="0">
                <a:latin typeface="Times New Roman" panose="02020603050405020304" pitchFamily="18" charset="0"/>
                <a:ea typeface="Times New Roman" panose="02020603050405020304" pitchFamily="18" charset="0"/>
              </a:rPr>
              <a:t> ОР </a:t>
            </a:r>
            <a:r>
              <a:rPr lang="ru-RU" sz="1600" dirty="0" err="1">
                <a:latin typeface="Times New Roman" panose="02020603050405020304" pitchFamily="18" charset="0"/>
                <a:ea typeface="Times New Roman" panose="02020603050405020304" pitchFamily="18" charset="0"/>
              </a:rPr>
              <a:t>застосовується</a:t>
            </a:r>
            <a:r>
              <a:rPr lang="ru-RU" sz="1600" dirty="0">
                <a:latin typeface="Times New Roman" panose="02020603050405020304" pitchFamily="18" charset="0"/>
                <a:ea typeface="Times New Roman" panose="02020603050405020304" pitchFamily="18" charset="0"/>
              </a:rPr>
              <a:t> для </a:t>
            </a:r>
            <a:r>
              <a:rPr lang="ru-RU" sz="1600" dirty="0" err="1">
                <a:latin typeface="Times New Roman" panose="02020603050405020304" pitchFamily="18" charset="0"/>
                <a:ea typeface="Times New Roman" panose="02020603050405020304" pitchFamily="18" charset="0"/>
              </a:rPr>
              <a:t>ураження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особового</a:t>
            </a:r>
            <a:r>
              <a:rPr lang="ru-RU" sz="1600" dirty="0">
                <a:latin typeface="Times New Roman" panose="02020603050405020304" pitchFamily="18" charset="0"/>
                <a:ea typeface="Times New Roman" panose="02020603050405020304" pitchFamily="18" charset="0"/>
              </a:rPr>
              <a:t> складу </a:t>
            </a:r>
            <a:r>
              <a:rPr lang="ru-RU" sz="1600" dirty="0" err="1">
                <a:latin typeface="Times New Roman" panose="02020603050405020304" pitchFamily="18" charset="0"/>
                <a:ea typeface="Times New Roman" panose="02020603050405020304" pitchFamily="18" charset="0"/>
              </a:rPr>
              <a:t>під</a:t>
            </a:r>
            <a:r>
              <a:rPr lang="ru-RU" sz="1600" dirty="0">
                <a:latin typeface="Times New Roman" panose="02020603050405020304" pitchFamily="18" charset="0"/>
                <a:ea typeface="Times New Roman" panose="02020603050405020304" pitchFamily="18" charset="0"/>
              </a:rPr>
              <a:t> час </a:t>
            </a:r>
            <a:r>
              <a:rPr lang="ru-RU" sz="1600" dirty="0" err="1">
                <a:latin typeface="Times New Roman" panose="02020603050405020304" pitchFamily="18" charset="0"/>
                <a:ea typeface="Times New Roman" panose="02020603050405020304" pitchFamily="18" charset="0"/>
              </a:rPr>
              <a:t>їх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застосування</a:t>
            </a:r>
            <a:r>
              <a:rPr lang="ru-RU" sz="1600" dirty="0">
                <a:latin typeface="Times New Roman" panose="02020603050405020304" pitchFamily="18" charset="0"/>
                <a:ea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rPr>
              <a:t>хімічних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вогнищах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які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утворені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нестійкими</a:t>
            </a:r>
            <a:r>
              <a:rPr lang="ru-RU" sz="1600" dirty="0">
                <a:latin typeface="Times New Roman" panose="02020603050405020304" pitchFamily="18" charset="0"/>
                <a:ea typeface="Times New Roman" panose="02020603050405020304" pitchFamily="18" charset="0"/>
              </a:rPr>
              <a:t> ОР, </a:t>
            </a:r>
            <a:r>
              <a:rPr lang="ru-RU" sz="1600" dirty="0" err="1">
                <a:latin typeface="Times New Roman" panose="02020603050405020304" pitchFamily="18" charset="0"/>
                <a:ea typeface="Times New Roman" panose="02020603050405020304" pitchFamily="18" charset="0"/>
              </a:rPr>
              <a:t>особовий</a:t>
            </a:r>
            <a:r>
              <a:rPr lang="ru-RU" sz="1600" dirty="0">
                <a:latin typeface="Times New Roman" panose="02020603050405020304" pitchFamily="18" charset="0"/>
                <a:ea typeface="Times New Roman" panose="02020603050405020304" pitchFamily="18" charset="0"/>
              </a:rPr>
              <a:t> склад </a:t>
            </a:r>
            <a:r>
              <a:rPr lang="ru-RU" sz="1600" dirty="0" err="1">
                <a:latin typeface="Times New Roman" panose="02020603050405020304" pitchFamily="18" charset="0"/>
                <a:ea typeface="Times New Roman" panose="02020603050405020304" pitchFamily="18" charset="0"/>
              </a:rPr>
              <a:t>застосовує</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тільки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засоби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захисту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органів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дихання</a:t>
            </a:r>
            <a:r>
              <a:rPr lang="ru-RU" sz="1600" dirty="0">
                <a:latin typeface="Times New Roman" panose="02020603050405020304" pitchFamily="18" charset="0"/>
                <a:ea typeface="Times New Roman" panose="02020603050405020304" pitchFamily="18" charset="0"/>
              </a:rPr>
              <a:t>.</a:t>
            </a:r>
            <a:r>
              <a:rPr lang="ru-RU" dirty="0">
                <a:latin typeface="Times New Roman" panose="02020603050405020304" pitchFamily="18" charset="0"/>
                <a:ea typeface="Times New Roman" panose="02020603050405020304" pitchFamily="18" charset="0"/>
              </a:rPr>
              <a:t/>
            </a:r>
            <a:br>
              <a:rPr lang="ru-RU" dirty="0">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xmlns="" val="4608872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18148" y="732888"/>
            <a:ext cx="8145379" cy="5601533"/>
          </a:xfrm>
          <a:prstGeom prst="rect">
            <a:avLst/>
          </a:prstGeom>
          <a:solidFill>
            <a:schemeClr val="bg2">
              <a:lumMod val="90000"/>
            </a:schemeClr>
          </a:solidFill>
        </p:spPr>
        <p:txBody>
          <a:bodyPr wrap="square">
            <a:spAutoFit/>
          </a:bodyPr>
          <a:lstStyle/>
          <a:p>
            <a:r>
              <a:rPr lang="ru-RU" sz="2000" dirty="0">
                <a:latin typeface="Times New Roman" panose="02020603050405020304" pitchFamily="18" charset="0"/>
                <a:ea typeface="Times New Roman" panose="02020603050405020304" pitchFamily="18" charset="0"/>
              </a:rPr>
              <a:t> У </a:t>
            </a:r>
            <a:r>
              <a:rPr lang="ru-RU" sz="2000" dirty="0" err="1">
                <a:latin typeface="Times New Roman" panose="02020603050405020304" pitchFamily="18" charset="0"/>
                <a:ea typeface="Times New Roman" panose="02020603050405020304" pitchFamily="18" charset="0"/>
              </a:rPr>
              <a:t>залежності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від</a:t>
            </a:r>
            <a:r>
              <a:rPr lang="ru-RU" sz="2000" dirty="0">
                <a:latin typeface="Times New Roman" panose="02020603050405020304" pitchFamily="18" charset="0"/>
                <a:ea typeface="Times New Roman" panose="02020603050405020304" pitchFamily="18" charset="0"/>
              </a:rPr>
              <a:t> </a:t>
            </a:r>
            <a:r>
              <a:rPr lang="ru-RU" sz="2000" b="1" i="1" dirty="0">
                <a:solidFill>
                  <a:srgbClr val="FF0000"/>
                </a:solidFill>
                <a:latin typeface="Times New Roman" panose="02020603050405020304" pitchFamily="18" charset="0"/>
                <a:ea typeface="Times New Roman" panose="02020603050405020304" pitchFamily="18" charset="0"/>
              </a:rPr>
              <a:t>часу </a:t>
            </a:r>
            <a:r>
              <a:rPr lang="ru-RU" sz="2000" b="1" i="1" dirty="0" err="1">
                <a:solidFill>
                  <a:srgbClr val="FF0000"/>
                </a:solidFill>
                <a:latin typeface="Times New Roman" panose="02020603050405020304" pitchFamily="18" charset="0"/>
                <a:ea typeface="Times New Roman" panose="02020603050405020304" pitchFamily="18" charset="0"/>
              </a:rPr>
              <a:t>виникнення</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основних</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симптомів</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отруєння</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хімічні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вогнища</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ураження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поділяються</a:t>
            </a:r>
            <a:r>
              <a:rPr lang="ru-RU" sz="2000" dirty="0">
                <a:latin typeface="Times New Roman" panose="02020603050405020304" pitchFamily="18" charset="0"/>
                <a:ea typeface="Times New Roman" panose="02020603050405020304" pitchFamily="18" charset="0"/>
              </a:rPr>
              <a:t> на: </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2000" dirty="0">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вогнища</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ураження</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швидкодіючими</a:t>
            </a:r>
            <a:r>
              <a:rPr lang="ru-RU" sz="2000" b="1" i="1" dirty="0">
                <a:solidFill>
                  <a:srgbClr val="FF0000"/>
                </a:solidFill>
                <a:latin typeface="Times New Roman" panose="02020603050405020304" pitchFamily="18" charset="0"/>
                <a:ea typeface="Times New Roman" panose="02020603050405020304" pitchFamily="18" charset="0"/>
              </a:rPr>
              <a:t> ОР</a:t>
            </a:r>
            <a:r>
              <a:rPr lang="ru-RU" sz="2000" dirty="0">
                <a:solidFill>
                  <a:srgbClr val="FF0000"/>
                </a:solidFill>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rPr>
              <a:t>(</a:t>
            </a:r>
            <a:r>
              <a:rPr lang="ru-RU" sz="2000" dirty="0" err="1">
                <a:latin typeface="Times New Roman" panose="02020603050405020304" pitchFamily="18" charset="0"/>
                <a:ea typeface="Times New Roman" panose="02020603050405020304" pitchFamily="18" charset="0"/>
              </a:rPr>
              <a:t>клініка</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отруєння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виявляється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протягом</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першої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години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після</a:t>
            </a:r>
            <a:r>
              <a:rPr lang="ru-RU" sz="2000" dirty="0">
                <a:latin typeface="Times New Roman" panose="02020603050405020304" pitchFamily="18" charset="0"/>
                <a:ea typeface="Times New Roman" panose="02020603050405020304" pitchFamily="18" charset="0"/>
              </a:rPr>
              <a:t> контакту з ОР);</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2000" dirty="0">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вогнища</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ураження</a:t>
            </a:r>
            <a:r>
              <a:rPr lang="ru-RU" sz="2000" b="1" i="1" dirty="0">
                <a:solidFill>
                  <a:srgbClr val="FF0000"/>
                </a:solidFill>
                <a:latin typeface="Times New Roman" panose="02020603050405020304" pitchFamily="18" charset="0"/>
                <a:ea typeface="Times New Roman" panose="02020603050405020304" pitchFamily="18" charset="0"/>
              </a:rPr>
              <a:t> ОР </a:t>
            </a:r>
            <a:r>
              <a:rPr lang="ru-RU" sz="2000" b="1" i="1" dirty="0" err="1">
                <a:solidFill>
                  <a:srgbClr val="FF0000"/>
                </a:solidFill>
                <a:latin typeface="Times New Roman" panose="02020603050405020304" pitchFamily="18" charset="0"/>
                <a:ea typeface="Times New Roman" panose="02020603050405020304" pitchFamily="18" charset="0"/>
              </a:rPr>
              <a:t>сповільненої</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дії</a:t>
            </a:r>
            <a:r>
              <a:rPr lang="ru-RU" sz="2000" dirty="0">
                <a:solidFill>
                  <a:srgbClr val="FF0000"/>
                </a:solidFill>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rPr>
              <a:t>(</a:t>
            </a:r>
            <a:r>
              <a:rPr lang="ru-RU" sz="2000" dirty="0" err="1">
                <a:latin typeface="Times New Roman" panose="02020603050405020304" pitchFamily="18" charset="0"/>
                <a:ea typeface="Times New Roman" panose="02020603050405020304" pitchFamily="18" charset="0"/>
              </a:rPr>
              <a:t>клініка</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отруєння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виникає</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пізніше</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однієї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години</a:t>
            </a:r>
            <a:r>
              <a:rPr lang="ru-RU" sz="2000" dirty="0">
                <a:latin typeface="Times New Roman" panose="02020603050405020304" pitchFamily="18" charset="0"/>
                <a:ea typeface="Times New Roman" panose="02020603050405020304" pitchFamily="18" charset="0"/>
              </a:rPr>
              <a:t> з моменту контакту з ОР).</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rPr>
              <a:t> Таким чином, з </a:t>
            </a:r>
            <a:r>
              <a:rPr lang="ru-RU" sz="2000" dirty="0" err="1">
                <a:latin typeface="Times New Roman" panose="02020603050405020304" pitchFamily="18" charset="0"/>
                <a:ea typeface="Times New Roman" panose="02020603050405020304" pitchFamily="18" charset="0"/>
              </a:rPr>
              <a:t>урахуванням</a:t>
            </a:r>
            <a:r>
              <a:rPr lang="ru-RU" sz="2000" dirty="0">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стійкості</a:t>
            </a:r>
            <a:r>
              <a:rPr lang="ru-RU" sz="2000" b="1" i="1" dirty="0">
                <a:solidFill>
                  <a:srgbClr val="FF0000"/>
                </a:solidFill>
                <a:latin typeface="Times New Roman" panose="02020603050405020304" pitchFamily="18" charset="0"/>
                <a:ea typeface="Times New Roman" panose="02020603050405020304" pitchFamily="18" charset="0"/>
              </a:rPr>
              <a:t> на </a:t>
            </a:r>
            <a:r>
              <a:rPr lang="ru-RU" sz="2000" b="1" i="1" dirty="0" err="1">
                <a:solidFill>
                  <a:srgbClr val="FF0000"/>
                </a:solidFill>
                <a:latin typeface="Times New Roman" panose="02020603050405020304" pitchFamily="18" charset="0"/>
                <a:ea typeface="Times New Roman" panose="02020603050405020304" pitchFamily="18" charset="0"/>
              </a:rPr>
              <a:t>місцевості</a:t>
            </a:r>
            <a:r>
              <a:rPr lang="ru-RU" sz="2000" b="1" i="1" dirty="0">
                <a:solidFill>
                  <a:srgbClr val="FF0000"/>
                </a:solidFill>
                <a:latin typeface="Times New Roman" panose="02020603050405020304" pitchFamily="18" charset="0"/>
                <a:ea typeface="Times New Roman" panose="02020603050405020304" pitchFamily="18" charset="0"/>
              </a:rPr>
              <a:t> та </a:t>
            </a:r>
            <a:r>
              <a:rPr lang="ru-RU" sz="2000" b="1" i="1" dirty="0" err="1">
                <a:solidFill>
                  <a:srgbClr val="FF0000"/>
                </a:solidFill>
                <a:latin typeface="Times New Roman" panose="02020603050405020304" pitchFamily="18" charset="0"/>
                <a:ea typeface="Times New Roman" panose="02020603050405020304" pitchFamily="18" charset="0"/>
              </a:rPr>
              <a:t>швидкості</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дії</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rPr>
              <a:t>ОР на </a:t>
            </a:r>
            <a:r>
              <a:rPr lang="ru-RU" sz="2000" dirty="0" err="1">
                <a:latin typeface="Times New Roman" panose="02020603050405020304" pitchFamily="18" charset="0"/>
                <a:ea typeface="Times New Roman" panose="02020603050405020304" pitchFamily="18" charset="0"/>
              </a:rPr>
              <a:t>особовий</a:t>
            </a:r>
            <a:r>
              <a:rPr lang="ru-RU" sz="2000" dirty="0">
                <a:latin typeface="Times New Roman" panose="02020603050405020304" pitchFamily="18" charset="0"/>
                <a:ea typeface="Times New Roman" panose="02020603050405020304" pitchFamily="18" charset="0"/>
              </a:rPr>
              <a:t> склад </a:t>
            </a:r>
            <a:r>
              <a:rPr lang="ru-RU" sz="2000" dirty="0" err="1">
                <a:latin typeface="Times New Roman" panose="02020603050405020304" pitchFamily="18" charset="0"/>
                <a:ea typeface="Times New Roman" panose="02020603050405020304" pitchFamily="18" charset="0"/>
              </a:rPr>
              <a:t>виділяють</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чотири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типи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хімічних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вогнищ</a:t>
            </a:r>
            <a:r>
              <a:rPr lang="ru-RU" sz="2000" dirty="0">
                <a:latin typeface="Times New Roman" panose="02020603050405020304" pitchFamily="18" charset="0"/>
                <a:ea typeface="Times New Roman" panose="02020603050405020304" pitchFamily="18" charset="0"/>
              </a:rPr>
              <a:t> БОР:</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2000" dirty="0">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Стійке</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вогнище</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ураження</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зараження</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швидкодіючими</a:t>
            </a:r>
            <a:r>
              <a:rPr lang="ru-RU" sz="2000" b="1" i="1" dirty="0">
                <a:solidFill>
                  <a:srgbClr val="FF0000"/>
                </a:solidFill>
                <a:latin typeface="Times New Roman" panose="02020603050405020304" pitchFamily="18" charset="0"/>
                <a:ea typeface="Times New Roman" panose="02020603050405020304" pitchFamily="18" charset="0"/>
              </a:rPr>
              <a:t> ОР</a:t>
            </a:r>
            <a:r>
              <a:rPr lang="ru-RU" sz="2000" dirty="0">
                <a:solidFill>
                  <a:srgbClr val="FF0000"/>
                </a:solidFill>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rPr>
              <a:t>(зарин, зоман, </a:t>
            </a:r>
            <a:r>
              <a:rPr lang="ru-RU" sz="2000" dirty="0" err="1">
                <a:latin typeface="Times New Roman" panose="02020603050405020304" pitchFamily="18" charset="0"/>
                <a:ea typeface="Times New Roman" panose="02020603050405020304" pitchFamily="18" charset="0"/>
              </a:rPr>
              <a:t>Vгази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Сі-Ес</a:t>
            </a:r>
            <a:r>
              <a:rPr lang="ru-RU" sz="2000" dirty="0">
                <a:latin typeface="Times New Roman" panose="02020603050405020304" pitchFamily="18" charset="0"/>
                <a:ea typeface="Times New Roman" panose="02020603050405020304" pitchFamily="18" charset="0"/>
              </a:rPr>
              <a:t> - </a:t>
            </a:r>
            <a:r>
              <a:rPr lang="ru-RU" sz="2000" dirty="0" err="1">
                <a:latin typeface="Times New Roman" panose="02020603050405020304" pitchFamily="18" charset="0"/>
                <a:ea typeface="Times New Roman" panose="02020603050405020304" pitchFamily="18" charset="0"/>
              </a:rPr>
              <a:t>внаслідок</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інгаляційного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проникнення</a:t>
            </a:r>
            <a:r>
              <a:rPr lang="ru-RU" sz="2000" dirty="0">
                <a:latin typeface="Times New Roman" panose="02020603050405020304" pitchFamily="18" charset="0"/>
                <a:ea typeface="Times New Roman" panose="02020603050405020304" pitchFamily="18" charset="0"/>
              </a:rPr>
              <a:t>, зарин, зоман - через </a:t>
            </a:r>
            <a:r>
              <a:rPr lang="ru-RU" sz="2000" dirty="0" err="1">
                <a:latin typeface="Times New Roman" panose="02020603050405020304" pitchFamily="18" charset="0"/>
                <a:ea typeface="Times New Roman" panose="02020603050405020304" pitchFamily="18" charset="0"/>
              </a:rPr>
              <a:t>шкіру</a:t>
            </a:r>
            <a:r>
              <a:rPr lang="ru-RU" sz="2000" dirty="0">
                <a:latin typeface="Times New Roman" panose="02020603050405020304" pitchFamily="18" charset="0"/>
                <a:ea typeface="Times New Roman" panose="02020603050405020304" pitchFamily="18" charset="0"/>
              </a:rPr>
              <a:t>).</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2000" dirty="0">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Нестійке</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вогнище</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ураження</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зараження</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швидкодіючими</a:t>
            </a:r>
            <a:r>
              <a:rPr lang="ru-RU" sz="2000" b="1" i="1" dirty="0">
                <a:solidFill>
                  <a:srgbClr val="FF0000"/>
                </a:solidFill>
                <a:latin typeface="Times New Roman" panose="02020603050405020304" pitchFamily="18" charset="0"/>
                <a:ea typeface="Times New Roman" panose="02020603050405020304" pitchFamily="18" charset="0"/>
              </a:rPr>
              <a:t> ОР</a:t>
            </a:r>
            <a:r>
              <a:rPr lang="ru-RU" sz="2000" dirty="0">
                <a:solidFill>
                  <a:srgbClr val="FF0000"/>
                </a:solidFill>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rPr>
              <a:t>(</a:t>
            </a:r>
            <a:r>
              <a:rPr lang="ru-RU" sz="2000" dirty="0" err="1">
                <a:latin typeface="Times New Roman" panose="02020603050405020304" pitchFamily="18" charset="0"/>
                <a:ea typeface="Times New Roman" panose="02020603050405020304" pitchFamily="18" charset="0"/>
              </a:rPr>
              <a:t>синільна</a:t>
            </a:r>
            <a:r>
              <a:rPr lang="ru-RU" sz="2000" dirty="0">
                <a:latin typeface="Times New Roman" panose="02020603050405020304" pitchFamily="18" charset="0"/>
                <a:ea typeface="Times New Roman" panose="02020603050405020304" pitchFamily="18" charset="0"/>
              </a:rPr>
              <a:t> кислота, хлорацетофенон - </a:t>
            </a:r>
            <a:r>
              <a:rPr lang="ru-RU" sz="2000" dirty="0" err="1">
                <a:latin typeface="Times New Roman" panose="02020603050405020304" pitchFamily="18" charset="0"/>
                <a:ea typeface="Times New Roman" panose="02020603050405020304" pitchFamily="18" charset="0"/>
              </a:rPr>
              <a:t>інгаляційно</a:t>
            </a:r>
            <a:r>
              <a:rPr lang="ru-RU" sz="2000" dirty="0">
                <a:latin typeface="Times New Roman" panose="02020603050405020304" pitchFamily="18" charset="0"/>
                <a:ea typeface="Times New Roman" panose="02020603050405020304" pitchFamily="18" charset="0"/>
              </a:rPr>
              <a:t>). </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2000" dirty="0">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Стійке</a:t>
            </a:r>
            <a:r>
              <a:rPr lang="ru-RU" sz="2000"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вогнище</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ураження</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зараження</a:t>
            </a:r>
            <a:r>
              <a:rPr lang="ru-RU" sz="2000" b="1" i="1" dirty="0">
                <a:solidFill>
                  <a:srgbClr val="FF0000"/>
                </a:solidFill>
                <a:latin typeface="Times New Roman" panose="02020603050405020304" pitchFamily="18" charset="0"/>
                <a:ea typeface="Times New Roman" panose="02020603050405020304" pitchFamily="18" charset="0"/>
              </a:rPr>
              <a:t>) ОР </a:t>
            </a:r>
            <a:r>
              <a:rPr lang="ru-RU" sz="2000" b="1" i="1" dirty="0" err="1">
                <a:solidFill>
                  <a:srgbClr val="FF0000"/>
                </a:solidFill>
                <a:latin typeface="Times New Roman" panose="02020603050405020304" pitchFamily="18" charset="0"/>
                <a:ea typeface="Times New Roman" panose="02020603050405020304" pitchFamily="18" charset="0"/>
              </a:rPr>
              <a:t>сповільненої</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дії</a:t>
            </a:r>
            <a:r>
              <a:rPr lang="ru-RU" sz="2000" dirty="0">
                <a:solidFill>
                  <a:srgbClr val="FF0000"/>
                </a:solidFill>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rPr>
              <a:t>(VX, </a:t>
            </a:r>
            <a:r>
              <a:rPr lang="ru-RU" sz="2000" dirty="0" err="1">
                <a:latin typeface="Times New Roman" panose="02020603050405020304" pitchFamily="18" charset="0"/>
                <a:ea typeface="Times New Roman" panose="02020603050405020304" pitchFamily="18" charset="0"/>
              </a:rPr>
              <a:t>іприт</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люїзит</a:t>
            </a:r>
            <a:r>
              <a:rPr lang="ru-RU" sz="2000" dirty="0">
                <a:latin typeface="Times New Roman" panose="02020603050405020304" pitchFamily="18" charset="0"/>
                <a:ea typeface="Times New Roman" panose="02020603050405020304" pitchFamily="18" charset="0"/>
              </a:rPr>
              <a:t> - через </a:t>
            </a:r>
            <a:r>
              <a:rPr lang="ru-RU" sz="2000" dirty="0" err="1">
                <a:latin typeface="Times New Roman" panose="02020603050405020304" pitchFamily="18" charset="0"/>
                <a:ea typeface="Times New Roman" panose="02020603050405020304" pitchFamily="18" charset="0"/>
              </a:rPr>
              <a:t>шкіру</a:t>
            </a:r>
            <a:r>
              <a:rPr lang="ru-RU" sz="2000" dirty="0">
                <a:latin typeface="Times New Roman" panose="02020603050405020304" pitchFamily="18" charset="0"/>
                <a:ea typeface="Times New Roman" panose="02020603050405020304" pitchFamily="18" charset="0"/>
              </a:rPr>
              <a:t>). </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2000" dirty="0">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Нестійке</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вогнище</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ураження</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зараження</a:t>
            </a:r>
            <a:r>
              <a:rPr lang="ru-RU" sz="2000" b="1" i="1" dirty="0">
                <a:solidFill>
                  <a:srgbClr val="FF0000"/>
                </a:solidFill>
                <a:latin typeface="Times New Roman" panose="02020603050405020304" pitchFamily="18" charset="0"/>
                <a:ea typeface="Times New Roman" panose="02020603050405020304" pitchFamily="18" charset="0"/>
              </a:rPr>
              <a:t>) ОР </a:t>
            </a:r>
            <a:r>
              <a:rPr lang="ru-RU" sz="2000" b="1" i="1" dirty="0" err="1">
                <a:solidFill>
                  <a:srgbClr val="FF0000"/>
                </a:solidFill>
                <a:latin typeface="Times New Roman" panose="02020603050405020304" pitchFamily="18" charset="0"/>
                <a:ea typeface="Times New Roman" panose="02020603050405020304" pitchFamily="18" charset="0"/>
              </a:rPr>
              <a:t>сповільненої</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дії</a:t>
            </a:r>
            <a:r>
              <a:rPr lang="ru-RU" sz="2000" dirty="0">
                <a:solidFill>
                  <a:srgbClr val="FF0000"/>
                </a:solidFill>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rPr>
              <a:t>(фосген, BZ, ДЛК - </a:t>
            </a:r>
            <a:r>
              <a:rPr lang="ru-RU" sz="2000" dirty="0" err="1">
                <a:latin typeface="Times New Roman" panose="02020603050405020304" pitchFamily="18" charset="0"/>
                <a:ea typeface="Times New Roman" panose="02020603050405020304" pitchFamily="18" charset="0"/>
              </a:rPr>
              <a:t>інгаляційно</a:t>
            </a:r>
            <a:r>
              <a:rPr lang="ru-RU" sz="2000" dirty="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
            </a:r>
            <a:br>
              <a:rPr lang="ru-RU" dirty="0">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xmlns="" val="10966725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09862" y="431554"/>
            <a:ext cx="8373979" cy="5940088"/>
          </a:xfrm>
          <a:prstGeom prst="rect">
            <a:avLst/>
          </a:prstGeom>
          <a:solidFill>
            <a:schemeClr val="bg2">
              <a:lumMod val="90000"/>
            </a:schemeClr>
          </a:solidFill>
        </p:spPr>
        <p:txBody>
          <a:bodyPr wrap="square">
            <a:spAutoFit/>
          </a:bodyPr>
          <a:lstStyle/>
          <a:p>
            <a:r>
              <a:rPr lang="ru-RU" sz="2000" b="1" i="1" dirty="0">
                <a:solidFill>
                  <a:srgbClr val="FF0000"/>
                </a:solidFill>
                <a:latin typeface="Times New Roman" panose="02020603050405020304" pitchFamily="18" charset="0"/>
                <a:ea typeface="Times New Roman" panose="02020603050405020304" pitchFamily="18" charset="0"/>
              </a:rPr>
              <a:t>Для </a:t>
            </a:r>
            <a:r>
              <a:rPr lang="ru-RU" sz="2000" b="1" i="1" dirty="0" err="1">
                <a:solidFill>
                  <a:srgbClr val="FF0000"/>
                </a:solidFill>
                <a:latin typeface="Times New Roman" panose="02020603050405020304" pitchFamily="18" charset="0"/>
                <a:ea typeface="Times New Roman" panose="02020603050405020304" pitchFamily="18" charset="0"/>
              </a:rPr>
              <a:t>вогнищ</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ураження</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швидкодіючими</a:t>
            </a:r>
            <a:r>
              <a:rPr lang="ru-RU" sz="2000" b="1" i="1" dirty="0">
                <a:solidFill>
                  <a:srgbClr val="FF0000"/>
                </a:solidFill>
                <a:latin typeface="Times New Roman" panose="02020603050405020304" pitchFamily="18" charset="0"/>
                <a:ea typeface="Times New Roman" panose="02020603050405020304" pitchFamily="18" charset="0"/>
              </a:rPr>
              <a:t> ОР характерно:</a:t>
            </a:r>
            <a:r>
              <a:rPr lang="ru-RU" sz="2000" b="1" dirty="0">
                <a:solidFill>
                  <a:srgbClr val="FF0000"/>
                </a:solidFill>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rPr>
              <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одночасне</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ураження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великої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кількості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особового</a:t>
            </a:r>
            <a:r>
              <a:rPr lang="ru-RU" sz="2000" dirty="0">
                <a:latin typeface="Times New Roman" panose="02020603050405020304" pitchFamily="18" charset="0"/>
                <a:ea typeface="Times New Roman" panose="02020603050405020304" pitchFamily="18" charset="0"/>
              </a:rPr>
              <a:t> складу;</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можливість</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часткового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виходу</a:t>
            </a:r>
            <a:r>
              <a:rPr lang="ru-RU" sz="2000" dirty="0">
                <a:latin typeface="Times New Roman" panose="02020603050405020304" pitchFamily="18" charset="0"/>
                <a:ea typeface="Times New Roman" panose="02020603050405020304" pitchFamily="18" charset="0"/>
              </a:rPr>
              <a:t> з ладу (</a:t>
            </a:r>
            <a:r>
              <a:rPr lang="ru-RU" sz="2000" dirty="0" err="1">
                <a:latin typeface="Times New Roman" panose="02020603050405020304" pitchFamily="18" charset="0"/>
                <a:ea typeface="Times New Roman" panose="02020603050405020304" pitchFamily="18" charset="0"/>
              </a:rPr>
              <a:t>ураження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медичного</a:t>
            </a:r>
            <a:r>
              <a:rPr lang="ru-RU" sz="2000" dirty="0">
                <a:latin typeface="Times New Roman" panose="02020603050405020304" pitchFamily="18" charset="0"/>
                <a:ea typeface="Times New Roman" panose="02020603050405020304" pitchFamily="18" charset="0"/>
              </a:rPr>
              <a:t> складу;</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виникнення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значної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кількості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тяжкоуражених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тривалість</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життя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яких</a:t>
            </a:r>
            <a:r>
              <a:rPr lang="ru-RU" sz="2000" dirty="0">
                <a:latin typeface="Times New Roman" panose="02020603050405020304" pitchFamily="18" charset="0"/>
                <a:ea typeface="Times New Roman" panose="02020603050405020304" pitchFamily="18" charset="0"/>
              </a:rPr>
              <a:t> при </a:t>
            </a:r>
            <a:r>
              <a:rPr lang="ru-RU" sz="2000" dirty="0" err="1">
                <a:latin typeface="Times New Roman" panose="02020603050405020304" pitchFamily="18" charset="0"/>
                <a:ea typeface="Times New Roman" panose="02020603050405020304" pitchFamily="18" charset="0"/>
              </a:rPr>
              <a:t>відсутності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своєчасної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ефективної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допомоги</a:t>
            </a:r>
            <a:r>
              <a:rPr lang="ru-RU" sz="2000" dirty="0">
                <a:latin typeface="Times New Roman" panose="02020603050405020304" pitchFamily="18" charset="0"/>
                <a:ea typeface="Times New Roman" panose="02020603050405020304" pitchFamily="18" charset="0"/>
              </a:rPr>
              <a:t> не </a:t>
            </a:r>
            <a:r>
              <a:rPr lang="ru-RU" sz="2000" dirty="0" err="1">
                <a:latin typeface="Times New Roman" panose="02020603050405020304" pitchFamily="18" charset="0"/>
                <a:ea typeface="Times New Roman" panose="02020603050405020304" pitchFamily="18" charset="0"/>
              </a:rPr>
              <a:t>перебільшить</a:t>
            </a:r>
            <a:r>
              <a:rPr lang="ru-RU" sz="2000" dirty="0">
                <a:latin typeface="Times New Roman" panose="02020603050405020304" pitchFamily="18" charset="0"/>
                <a:ea typeface="Times New Roman" panose="02020603050405020304" pitchFamily="18" charset="0"/>
              </a:rPr>
              <a:t> 1 </a:t>
            </a:r>
            <a:r>
              <a:rPr lang="ru-RU" sz="2000" dirty="0" err="1">
                <a:latin typeface="Times New Roman" panose="02020603050405020304" pitchFamily="18" charset="0"/>
                <a:ea typeface="Times New Roman" panose="02020603050405020304" pitchFamily="18" charset="0"/>
              </a:rPr>
              <a:t>години</a:t>
            </a:r>
            <a:r>
              <a:rPr lang="ru-RU" sz="2000" dirty="0">
                <a:latin typeface="Times New Roman" panose="02020603050405020304" pitchFamily="18" charset="0"/>
                <a:ea typeface="Times New Roman" panose="02020603050405020304" pitchFamily="18" charset="0"/>
              </a:rPr>
              <a:t> з моменту </a:t>
            </a:r>
            <a:r>
              <a:rPr lang="ru-RU" sz="2000" dirty="0" err="1">
                <a:latin typeface="Times New Roman" panose="02020603050405020304" pitchFamily="18" charset="0"/>
                <a:ea typeface="Times New Roman" panose="02020603050405020304" pitchFamily="18" charset="0"/>
              </a:rPr>
              <a:t>виникнення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клініки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отруєння</a:t>
            </a:r>
            <a:r>
              <a:rPr lang="ru-RU" sz="2000" dirty="0">
                <a:latin typeface="Times New Roman" panose="02020603050405020304" pitchFamily="18" charset="0"/>
                <a:ea typeface="Times New Roman" panose="02020603050405020304" pitchFamily="18" charset="0"/>
              </a:rPr>
              <a:t>;</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відсутність</a:t>
            </a:r>
            <a:r>
              <a:rPr lang="ru-RU" sz="2000" dirty="0">
                <a:latin typeface="Times New Roman" panose="02020603050405020304" pitchFamily="18" charset="0"/>
                <a:ea typeface="Times New Roman" panose="02020603050405020304" pitchFamily="18" charset="0"/>
              </a:rPr>
              <a:t> резерву часу у </a:t>
            </a:r>
            <a:r>
              <a:rPr lang="ru-RU" sz="2000" dirty="0" err="1">
                <a:latin typeface="Times New Roman" panose="02020603050405020304" pitchFamily="18" charset="0"/>
                <a:ea typeface="Times New Roman" panose="02020603050405020304" pitchFamily="18" charset="0"/>
              </a:rPr>
              <a:t>медичної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служби</a:t>
            </a:r>
            <a:r>
              <a:rPr lang="ru-RU" sz="2000" dirty="0">
                <a:latin typeface="Times New Roman" panose="02020603050405020304" pitchFamily="18" charset="0"/>
                <a:ea typeface="Times New Roman" panose="02020603050405020304" pitchFamily="18" charset="0"/>
              </a:rPr>
              <a:t> для </a:t>
            </a:r>
            <a:r>
              <a:rPr lang="ru-RU" sz="2000" dirty="0" err="1">
                <a:latin typeface="Times New Roman" panose="02020603050405020304" pitchFamily="18" charset="0"/>
                <a:ea typeface="Times New Roman" panose="02020603050405020304" pitchFamily="18" charset="0"/>
              </a:rPr>
              <a:t>суттєвої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зміни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раніш</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прийнятої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організації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робіт</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щодо</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ліквідації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вогнища</a:t>
            </a:r>
            <a:r>
              <a:rPr lang="ru-RU" sz="2000" dirty="0">
                <a:latin typeface="Times New Roman" panose="02020603050405020304" pitchFamily="18" charset="0"/>
                <a:ea typeface="Times New Roman" panose="02020603050405020304" pitchFamily="18" charset="0"/>
              </a:rPr>
              <a:t>; </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необхідність</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надання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ефективної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медичної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допомоги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протягом</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оптимальних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термінів</a:t>
            </a:r>
            <a:r>
              <a:rPr lang="ru-RU" sz="2000" dirty="0">
                <a:latin typeface="Times New Roman" panose="02020603050405020304" pitchFamily="18" charset="0"/>
                <a:ea typeface="Times New Roman" panose="02020603050405020304" pitchFamily="18" charset="0"/>
              </a:rPr>
              <a:t> та </a:t>
            </a:r>
            <a:r>
              <a:rPr lang="ru-RU" sz="2000" dirty="0" err="1">
                <a:latin typeface="Times New Roman" panose="02020603050405020304" pitchFamily="18" charset="0"/>
                <a:ea typeface="Times New Roman" panose="02020603050405020304" pitchFamily="18" charset="0"/>
              </a:rPr>
              <a:t>евакуації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тяжкоуражених</a:t>
            </a:r>
            <a:r>
              <a:rPr lang="ru-RU" sz="2000" dirty="0">
                <a:latin typeface="Times New Roman" panose="02020603050405020304" pitchFamily="18" charset="0"/>
                <a:ea typeface="Times New Roman" panose="02020603050405020304" pitchFamily="18" charset="0"/>
              </a:rPr>
              <a:t> з </a:t>
            </a:r>
            <a:r>
              <a:rPr lang="ru-RU" sz="2000" dirty="0" err="1">
                <a:latin typeface="Times New Roman" panose="02020603050405020304" pitchFamily="18" charset="0"/>
                <a:ea typeface="Times New Roman" panose="02020603050405020304" pitchFamily="18" charset="0"/>
              </a:rPr>
              <a:t>вогнищ</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переважно</a:t>
            </a:r>
            <a:r>
              <a:rPr lang="ru-RU" sz="2000" dirty="0">
                <a:latin typeface="Times New Roman" panose="02020603050405020304" pitchFamily="18" charset="0"/>
                <a:ea typeface="Times New Roman" panose="02020603050405020304" pitchFamily="18" charset="0"/>
              </a:rPr>
              <a:t> за один рейс.</a:t>
            </a:r>
            <a:r>
              <a:rPr lang="ru-RU" sz="2000" b="1" dirty="0">
                <a:solidFill>
                  <a:srgbClr val="FF0000"/>
                </a:solidFill>
                <a:latin typeface="Times New Roman" panose="02020603050405020304" pitchFamily="18" charset="0"/>
                <a:ea typeface="Times New Roman" panose="02020603050405020304" pitchFamily="18" charset="0"/>
              </a:rPr>
              <a:t/>
            </a:r>
            <a:br>
              <a:rPr lang="ru-RU" sz="2000" b="1" dirty="0">
                <a:solidFill>
                  <a:srgbClr val="FF0000"/>
                </a:solidFill>
                <a:latin typeface="Times New Roman" panose="02020603050405020304" pitchFamily="18" charset="0"/>
                <a:ea typeface="Times New Roman" panose="02020603050405020304" pitchFamily="18" charset="0"/>
              </a:rPr>
            </a:br>
            <a:r>
              <a:rPr lang="ru-RU" sz="2000" b="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Суттєвими</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відмінностями</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вогнищ</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ураження</a:t>
            </a:r>
            <a:r>
              <a:rPr lang="ru-RU" sz="2000" b="1" i="1" dirty="0">
                <a:solidFill>
                  <a:srgbClr val="FF0000"/>
                </a:solidFill>
                <a:latin typeface="Times New Roman" panose="02020603050405020304" pitchFamily="18" charset="0"/>
                <a:ea typeface="Times New Roman" panose="02020603050405020304" pitchFamily="18" charset="0"/>
              </a:rPr>
              <a:t> ОР </a:t>
            </a:r>
            <a:r>
              <a:rPr lang="ru-RU" sz="2000" b="1" i="1" dirty="0" err="1">
                <a:solidFill>
                  <a:srgbClr val="FF0000"/>
                </a:solidFill>
                <a:latin typeface="Times New Roman" panose="02020603050405020304" pitchFamily="18" charset="0"/>
                <a:ea typeface="Times New Roman" panose="02020603050405020304" pitchFamily="18" charset="0"/>
              </a:rPr>
              <a:t>сповільненої</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дії</a:t>
            </a:r>
            <a:r>
              <a:rPr lang="ru-RU" sz="2000" b="1" i="1" dirty="0">
                <a:solidFill>
                  <a:srgbClr val="FF0000"/>
                </a:solidFill>
                <a:latin typeface="Times New Roman" panose="02020603050405020304" pitchFamily="18" charset="0"/>
                <a:ea typeface="Times New Roman" panose="02020603050405020304" pitchFamily="18" charset="0"/>
              </a:rPr>
              <a:t> є:</a:t>
            </a:r>
            <a:r>
              <a:rPr lang="ru-RU" sz="2000" i="1" dirty="0">
                <a:latin typeface="Times New Roman" panose="02020603050405020304" pitchFamily="18" charset="0"/>
                <a:ea typeface="Times New Roman" panose="02020603050405020304" pitchFamily="18" charset="0"/>
              </a:rPr>
              <a:t/>
            </a:r>
            <a:br>
              <a:rPr lang="ru-RU" sz="2000" i="1" dirty="0">
                <a:latin typeface="Times New Roman" panose="02020603050405020304" pitchFamily="18" charset="0"/>
                <a:ea typeface="Times New Roman" panose="02020603050405020304" pitchFamily="18" charset="0"/>
              </a:rPr>
            </a:br>
            <a:r>
              <a:rPr lang="ru-RU" sz="2000" i="1" dirty="0">
                <a:latin typeface="Times New Roman" panose="02020603050405020304" pitchFamily="18" charset="0"/>
                <a:ea typeface="Times New Roman" panose="02020603050405020304" pitchFamily="18" charset="0"/>
              </a:rPr>
              <a:t> </a:t>
            </a:r>
            <a:r>
              <a:rPr lang="ru-RU" sz="2000" i="1"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послідовна</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протягом</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декількох</a:t>
            </a:r>
            <a:r>
              <a:rPr lang="ru-RU" sz="2000" dirty="0">
                <a:latin typeface="Times New Roman" panose="02020603050405020304" pitchFamily="18" charset="0"/>
                <a:ea typeface="Times New Roman" panose="02020603050405020304" pitchFamily="18" charset="0"/>
              </a:rPr>
              <a:t> годин, </a:t>
            </a:r>
            <a:r>
              <a:rPr lang="ru-RU" sz="2000" dirty="0" err="1">
                <a:latin typeface="Times New Roman" panose="02020603050405020304" pitchFamily="18" charset="0"/>
                <a:ea typeface="Times New Roman" panose="02020603050405020304" pitchFamily="18" charset="0"/>
              </a:rPr>
              <a:t>поява</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ознак</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отруєння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уражених</a:t>
            </a:r>
            <a:r>
              <a:rPr lang="ru-RU" sz="2000" dirty="0">
                <a:latin typeface="Times New Roman" panose="02020603050405020304" pitchFamily="18" charset="0"/>
                <a:ea typeface="Times New Roman" panose="02020603050405020304" pitchFamily="18" charset="0"/>
              </a:rPr>
              <a:t>, (у </a:t>
            </a:r>
            <a:r>
              <a:rPr lang="ru-RU" sz="2000" dirty="0" err="1">
                <a:latin typeface="Times New Roman" panose="02020603050405020304" pitchFamily="18" charset="0"/>
                <a:ea typeface="Times New Roman" panose="02020603050405020304" pitchFamily="18" charset="0"/>
              </a:rPr>
              <a:t>зв`язку</a:t>
            </a:r>
            <a:r>
              <a:rPr lang="ru-RU" sz="2000" dirty="0">
                <a:latin typeface="Times New Roman" panose="02020603050405020304" pitchFamily="18" charset="0"/>
                <a:ea typeface="Times New Roman" panose="02020603050405020304" pitchFamily="18" charset="0"/>
              </a:rPr>
              <a:t> з </a:t>
            </a:r>
            <a:r>
              <a:rPr lang="ru-RU" sz="2000" dirty="0" err="1">
                <a:latin typeface="Times New Roman" panose="02020603050405020304" pitchFamily="18" charset="0"/>
                <a:ea typeface="Times New Roman" panose="02020603050405020304" pitchFamily="18" charset="0"/>
              </a:rPr>
              <a:t>чим</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необхідне</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активне</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виявлення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уражених</a:t>
            </a:r>
            <a:r>
              <a:rPr lang="ru-RU" sz="2000" dirty="0">
                <a:latin typeface="Times New Roman" panose="02020603050405020304" pitchFamily="18" charset="0"/>
                <a:ea typeface="Times New Roman" panose="02020603050405020304" pitchFamily="18" charset="0"/>
              </a:rPr>
              <a:t>); </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триваліші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терміни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життя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тяжкоуражених</a:t>
            </a:r>
            <a:r>
              <a:rPr lang="ru-RU" sz="2000" dirty="0">
                <a:latin typeface="Times New Roman" panose="02020603050405020304" pitchFamily="18" charset="0"/>
                <a:ea typeface="Times New Roman" panose="02020603050405020304" pitchFamily="18" charset="0"/>
              </a:rPr>
              <a:t> при </a:t>
            </a:r>
            <a:r>
              <a:rPr lang="ru-RU" sz="2000" dirty="0" err="1">
                <a:latin typeface="Times New Roman" panose="02020603050405020304" pitchFamily="18" charset="0"/>
                <a:ea typeface="Times New Roman" panose="02020603050405020304" pitchFamily="18" charset="0"/>
              </a:rPr>
              <a:t>відсутності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своєчасної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допомоги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внаслідок</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ураження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іпритом</a:t>
            </a:r>
            <a:r>
              <a:rPr lang="ru-RU" sz="2000" dirty="0">
                <a:latin typeface="Times New Roman" panose="02020603050405020304" pitchFamily="18" charset="0"/>
                <a:ea typeface="Times New Roman" panose="02020603050405020304" pitchFamily="18" charset="0"/>
              </a:rPr>
              <a:t>, фосгеном - </a:t>
            </a:r>
            <a:r>
              <a:rPr lang="ru-RU" sz="2000" dirty="0" err="1">
                <a:latin typeface="Times New Roman" panose="02020603050405020304" pitchFamily="18" charset="0"/>
                <a:ea typeface="Times New Roman" panose="02020603050405020304" pitchFamily="18" charset="0"/>
              </a:rPr>
              <a:t>декілька</a:t>
            </a:r>
            <a:r>
              <a:rPr lang="ru-RU" sz="2000" dirty="0">
                <a:latin typeface="Times New Roman" panose="02020603050405020304" pitchFamily="18" charset="0"/>
                <a:ea typeface="Times New Roman" panose="02020603050405020304" pitchFamily="18" charset="0"/>
              </a:rPr>
              <a:t> годин, </a:t>
            </a:r>
            <a:r>
              <a:rPr lang="ru-RU" sz="2000" dirty="0" err="1">
                <a:latin typeface="Times New Roman" panose="02020603050405020304" pitchFamily="18" charset="0"/>
                <a:ea typeface="Times New Roman" panose="02020603050405020304" pitchFamily="18" charset="0"/>
              </a:rPr>
              <a:t>діб</a:t>
            </a:r>
            <a:r>
              <a:rPr lang="ru-RU" sz="2000" dirty="0">
                <a:latin typeface="Times New Roman" panose="02020603050405020304" pitchFamily="18" charset="0"/>
                <a:ea typeface="Times New Roman" panose="02020603050405020304" pitchFamily="18" charset="0"/>
              </a:rPr>
              <a:t>);</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наявність</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певного</a:t>
            </a:r>
            <a:r>
              <a:rPr lang="ru-RU" sz="2000" dirty="0">
                <a:latin typeface="Times New Roman" panose="02020603050405020304" pitchFamily="18" charset="0"/>
                <a:ea typeface="Times New Roman" panose="02020603050405020304" pitchFamily="18" charset="0"/>
              </a:rPr>
              <a:t> запасу часу (</a:t>
            </a:r>
            <a:r>
              <a:rPr lang="ru-RU" sz="2000" dirty="0" err="1">
                <a:latin typeface="Times New Roman" panose="02020603050405020304" pitchFamily="18" charset="0"/>
                <a:ea typeface="Times New Roman" panose="02020603050405020304" pitchFamily="18" charset="0"/>
              </a:rPr>
              <a:t>декілька</a:t>
            </a:r>
            <a:r>
              <a:rPr lang="ru-RU" sz="2000" dirty="0">
                <a:latin typeface="Times New Roman" panose="02020603050405020304" pitchFamily="18" charset="0"/>
                <a:ea typeface="Times New Roman" panose="02020603050405020304" pitchFamily="18" charset="0"/>
              </a:rPr>
              <a:t> годин) у </a:t>
            </a:r>
            <a:r>
              <a:rPr lang="ru-RU" sz="2000" dirty="0" err="1">
                <a:latin typeface="Times New Roman" panose="02020603050405020304" pitchFamily="18" charset="0"/>
                <a:ea typeface="Times New Roman" panose="02020603050405020304" pitchFamily="18" charset="0"/>
              </a:rPr>
              <a:t>медичної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служби</a:t>
            </a:r>
            <a:r>
              <a:rPr lang="ru-RU" sz="2000" dirty="0">
                <a:latin typeface="Times New Roman" panose="02020603050405020304" pitchFamily="18" charset="0"/>
                <a:ea typeface="Times New Roman" panose="02020603050405020304" pitchFamily="18" charset="0"/>
              </a:rPr>
              <a:t> для </a:t>
            </a:r>
            <a:r>
              <a:rPr lang="ru-RU" sz="2000" dirty="0" err="1">
                <a:latin typeface="Times New Roman" panose="02020603050405020304" pitchFamily="18" charset="0"/>
                <a:ea typeface="Times New Roman" panose="02020603050405020304" pitchFamily="18" charset="0"/>
              </a:rPr>
              <a:t>організації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ліквідації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вогнища</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евакуація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уражених</a:t>
            </a:r>
            <a:r>
              <a:rPr lang="ru-RU" sz="2000" dirty="0">
                <a:latin typeface="Times New Roman" panose="02020603050405020304" pitchFamily="18" charset="0"/>
                <a:ea typeface="Times New Roman" panose="02020603050405020304" pitchFamily="18" charset="0"/>
              </a:rPr>
              <a:t> з </a:t>
            </a:r>
            <a:r>
              <a:rPr lang="ru-RU" sz="2000" dirty="0" err="1">
                <a:latin typeface="Times New Roman" panose="02020603050405020304" pitchFamily="18" charset="0"/>
                <a:ea typeface="Times New Roman" panose="02020603050405020304" pitchFamily="18" charset="0"/>
              </a:rPr>
              <a:t>вогнища</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здійснюється</a:t>
            </a:r>
            <a:r>
              <a:rPr lang="ru-RU" sz="2000" dirty="0">
                <a:latin typeface="Times New Roman" panose="02020603050405020304" pitchFamily="18" charset="0"/>
                <a:ea typeface="Times New Roman" panose="02020603050405020304" pitchFamily="18" charset="0"/>
              </a:rPr>
              <a:t> в </a:t>
            </a:r>
            <a:r>
              <a:rPr lang="ru-RU" sz="2000" dirty="0" err="1">
                <a:latin typeface="Times New Roman" panose="02020603050405020304" pitchFamily="18" charset="0"/>
                <a:ea typeface="Times New Roman" panose="02020603050405020304" pitchFamily="18" charset="0"/>
              </a:rPr>
              <a:t>декілька</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рейсів</a:t>
            </a:r>
            <a:r>
              <a:rPr lang="ru-RU" sz="2000" dirty="0">
                <a:latin typeface="Times New Roman" panose="02020603050405020304" pitchFamily="18" charset="0"/>
                <a:ea typeface="Times New Roman" panose="02020603050405020304" pitchFamily="18" charset="0"/>
              </a:rPr>
              <a:t> у </a:t>
            </a:r>
            <a:r>
              <a:rPr lang="ru-RU" sz="2000" dirty="0" err="1">
                <a:latin typeface="Times New Roman" panose="02020603050405020304" pitchFamily="18" charset="0"/>
                <a:ea typeface="Times New Roman" panose="02020603050405020304" pitchFamily="18" charset="0"/>
              </a:rPr>
              <a:t>міру</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їх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виявлення</a:t>
            </a:r>
            <a:r>
              <a:rPr lang="ru-RU" sz="2000" dirty="0">
                <a:latin typeface="Times New Roman" panose="02020603050405020304" pitchFamily="18" charset="0"/>
                <a:ea typeface="Times New Roman" panose="02020603050405020304" pitchFamily="18" charset="0"/>
              </a:rPr>
              <a:t>.</a:t>
            </a:r>
            <a:endParaRPr lang="uk-UA" sz="2000" dirty="0"/>
          </a:p>
        </p:txBody>
      </p:sp>
    </p:spTree>
    <p:extLst>
      <p:ext uri="{BB962C8B-B14F-4D97-AF65-F5344CB8AC3E}">
        <p14:creationId xmlns:p14="http://schemas.microsoft.com/office/powerpoint/2010/main" xmlns="" val="12653017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5326" y="157980"/>
            <a:ext cx="8530389" cy="6555641"/>
          </a:xfrm>
          <a:prstGeom prst="rect">
            <a:avLst/>
          </a:prstGeom>
          <a:solidFill>
            <a:schemeClr val="bg2">
              <a:lumMod val="90000"/>
            </a:schemeClr>
          </a:solidFill>
        </p:spPr>
        <p:txBody>
          <a:bodyPr wrap="square">
            <a:spAutoFit/>
          </a:bodyPr>
          <a:lstStyle/>
          <a:p>
            <a:pPr>
              <a:spcAft>
                <a:spcPts val="0"/>
              </a:spcAft>
            </a:pPr>
            <a:r>
              <a:rPr lang="ru-RU" dirty="0">
                <a:solidFill>
                  <a:srgbClr val="000000"/>
                </a:solidFill>
                <a:latin typeface="Times New Roman" panose="02020603050405020304" pitchFamily="18" charset="0"/>
                <a:ea typeface="Times New Roman" panose="02020603050405020304" pitchFamily="18" charset="0"/>
              </a:rPr>
              <a:t> </a:t>
            </a:r>
            <a:r>
              <a:rPr lang="ru-RU" sz="2000" dirty="0">
                <a:solidFill>
                  <a:srgbClr val="00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Осередок</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хімічного</a:t>
            </a:r>
            <a:r>
              <a:rPr lang="ru-RU" sz="2000" b="1" i="1" dirty="0">
                <a:solidFill>
                  <a:srgbClr val="FF0000"/>
                </a:solidFill>
                <a:latin typeface="Times New Roman" panose="02020603050405020304" pitchFamily="18" charset="0"/>
                <a:ea typeface="Times New Roman" panose="02020603050405020304" pitchFamily="18" charset="0"/>
              </a:rPr>
              <a:t> </a:t>
            </a:r>
            <a:r>
              <a:rPr lang="ru-RU" sz="2000" b="1" i="1" dirty="0" err="1">
                <a:solidFill>
                  <a:srgbClr val="FF0000"/>
                </a:solidFill>
                <a:latin typeface="Times New Roman" panose="02020603050405020304" pitchFamily="18" charset="0"/>
                <a:ea typeface="Times New Roman" panose="02020603050405020304" pitchFamily="18" charset="0"/>
              </a:rPr>
              <a:t>зараження</a:t>
            </a:r>
            <a:r>
              <a:rPr lang="ru-RU" sz="2000" b="1" i="1" dirty="0">
                <a:solidFill>
                  <a:srgbClr val="FF0000"/>
                </a:solidFill>
                <a:latin typeface="Times New Roman" panose="02020603050405020304" pitchFamily="18" charset="0"/>
                <a:ea typeface="Times New Roman" panose="02020603050405020304" pitchFamily="18" charset="0"/>
              </a:rPr>
              <a:t> (ОХЗ)</a:t>
            </a:r>
            <a:r>
              <a:rPr lang="ru-RU" sz="2000" b="1" dirty="0">
                <a:solidFill>
                  <a:srgbClr val="000000"/>
                </a:solidFill>
                <a:latin typeface="Times New Roman" panose="02020603050405020304" pitchFamily="18" charset="0"/>
                <a:ea typeface="Times New Roman" panose="02020603050405020304" pitchFamily="18" charset="0"/>
              </a:rPr>
              <a:t> </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територія</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всіма</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будівлями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які</a:t>
            </a:r>
            <a:r>
              <a:rPr lang="ru-RU" sz="2000" dirty="0">
                <a:solidFill>
                  <a:srgbClr val="000000"/>
                </a:solidFill>
                <a:latin typeface="Times New Roman" panose="02020603050405020304" pitchFamily="18" charset="0"/>
                <a:ea typeface="Times New Roman" panose="02020603050405020304" pitchFamily="18" charset="0"/>
              </a:rPr>
              <a:t> на </a:t>
            </a:r>
            <a:r>
              <a:rPr lang="ru-RU" sz="2000" dirty="0" err="1">
                <a:solidFill>
                  <a:srgbClr val="000000"/>
                </a:solidFill>
                <a:latin typeface="Times New Roman" panose="02020603050405020304" pitchFamily="18" charset="0"/>
                <a:ea typeface="Times New Roman" panose="02020603050405020304" pitchFamily="18" charset="0"/>
              </a:rPr>
              <a:t>ній</a:t>
            </a:r>
            <a:r>
              <a:rPr lang="ru-RU" sz="2000" dirty="0">
                <a:solidFill>
                  <a:srgbClr val="000000"/>
                </a:solidFill>
                <a:latin typeface="Times New Roman" panose="02020603050405020304" pitchFamily="18" charset="0"/>
                <a:ea typeface="Times New Roman" panose="02020603050405020304" pitchFamily="18" charset="0"/>
              </a:rPr>
              <a:t> є, </a:t>
            </a:r>
            <a:r>
              <a:rPr lang="ru-RU" sz="2000" dirty="0" err="1">
                <a:solidFill>
                  <a:srgbClr val="000000"/>
                </a:solidFill>
                <a:latin typeface="Times New Roman" panose="02020603050405020304" pitchFamily="18" charset="0"/>
                <a:ea typeface="Times New Roman" panose="02020603050405020304" pitchFamily="18" charset="0"/>
              </a:rPr>
              <a:t>населенням</a:t>
            </a:r>
            <a:r>
              <a:rPr lang="ru-RU" sz="2000" dirty="0">
                <a:solidFill>
                  <a:srgbClr val="000000"/>
                </a:solidFill>
                <a:latin typeface="Times New Roman" panose="02020603050405020304" pitchFamily="18" charset="0"/>
                <a:ea typeface="Times New Roman" panose="02020603050405020304" pitchFamily="18" charset="0"/>
              </a:rPr>
              <a:t> і </a:t>
            </a:r>
            <a:r>
              <a:rPr lang="ru-RU" sz="2000" dirty="0" err="1">
                <a:solidFill>
                  <a:srgbClr val="000000"/>
                </a:solidFill>
                <a:latin typeface="Times New Roman" panose="02020603050405020304" pitchFamily="18" charset="0"/>
                <a:ea typeface="Times New Roman" panose="02020603050405020304" pitchFamily="18" charset="0"/>
              </a:rPr>
              <a:t>військами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які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потрапили</a:t>
            </a:r>
            <a:r>
              <a:rPr lang="ru-RU" sz="2000" dirty="0">
                <a:solidFill>
                  <a:srgbClr val="000000"/>
                </a:solidFill>
                <a:latin typeface="Times New Roman" panose="02020603050405020304" pitchFamily="18" charset="0"/>
                <a:ea typeface="Times New Roman" panose="02020603050405020304" pitchFamily="18" charset="0"/>
              </a:rPr>
              <a:t> в зону </a:t>
            </a:r>
            <a:r>
              <a:rPr lang="ru-RU" sz="2000" dirty="0" err="1">
                <a:solidFill>
                  <a:srgbClr val="000000"/>
                </a:solidFill>
                <a:latin typeface="Times New Roman" panose="02020603050405020304" pitchFamily="18" charset="0"/>
                <a:ea typeface="Times New Roman" panose="02020603050405020304" pitchFamily="18" charset="0"/>
              </a:rPr>
              <a:t>застосування</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хімічної</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зброї</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Розміри</a:t>
            </a:r>
            <a:r>
              <a:rPr lang="ru-RU" sz="2000" dirty="0">
                <a:solidFill>
                  <a:srgbClr val="000000"/>
                </a:solidFill>
                <a:latin typeface="Times New Roman" panose="02020603050405020304" pitchFamily="18" charset="0"/>
                <a:ea typeface="Times New Roman" panose="02020603050405020304" pitchFamily="18" charset="0"/>
              </a:rPr>
              <a:t> ОХЗ </a:t>
            </a:r>
            <a:r>
              <a:rPr lang="ru-RU" sz="2000" dirty="0" err="1">
                <a:solidFill>
                  <a:srgbClr val="000000"/>
                </a:solidFill>
                <a:latin typeface="Times New Roman" panose="02020603050405020304" pitchFamily="18" charset="0"/>
                <a:ea typeface="Times New Roman" panose="02020603050405020304" pitchFamily="18" charset="0"/>
              </a:rPr>
              <a:t>залежать</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від</a:t>
            </a:r>
            <a:r>
              <a:rPr lang="ru-RU" sz="2000" dirty="0">
                <a:solidFill>
                  <a:srgbClr val="000000"/>
                </a:solidFill>
                <a:latin typeface="Times New Roman" panose="02020603050405020304" pitchFamily="18" charset="0"/>
                <a:ea typeface="Times New Roman" panose="02020603050405020304" pitchFamily="18" charset="0"/>
              </a:rPr>
              <a:t> способу </a:t>
            </a:r>
            <a:r>
              <a:rPr lang="ru-RU" sz="2000" dirty="0" err="1">
                <a:solidFill>
                  <a:srgbClr val="000000"/>
                </a:solidFill>
                <a:latin typeface="Times New Roman" panose="02020603050405020304" pitchFamily="18" charset="0"/>
                <a:ea typeface="Times New Roman" panose="02020603050405020304" pitchFamily="18" charset="0"/>
              </a:rPr>
              <a:t>використання</a:t>
            </a:r>
            <a:r>
              <a:rPr lang="ru-RU" sz="2000" dirty="0">
                <a:solidFill>
                  <a:srgbClr val="000000"/>
                </a:solidFill>
                <a:latin typeface="Times New Roman" panose="02020603050405020304" pitchFamily="18" charset="0"/>
                <a:ea typeface="Times New Roman" panose="02020603050405020304" pitchFamily="18" charset="0"/>
              </a:rPr>
              <a:t> ОР (</a:t>
            </a:r>
            <a:r>
              <a:rPr lang="ru-RU" sz="2000" dirty="0" err="1">
                <a:solidFill>
                  <a:srgbClr val="000000"/>
                </a:solidFill>
                <a:latin typeface="Times New Roman" panose="02020603050405020304" pitchFamily="18" charset="0"/>
                <a:ea typeface="Times New Roman" panose="02020603050405020304" pitchFamily="18" charset="0"/>
              </a:rPr>
              <a:t>його</a:t>
            </a:r>
            <a:r>
              <a:rPr lang="ru-RU" sz="2000" dirty="0">
                <a:solidFill>
                  <a:srgbClr val="000000"/>
                </a:solidFill>
                <a:latin typeface="Times New Roman" panose="02020603050405020304" pitchFamily="18" charset="0"/>
                <a:ea typeface="Times New Roman" panose="02020603050405020304" pitchFamily="18" charset="0"/>
              </a:rPr>
              <a:t> агрегатного стану, </a:t>
            </a:r>
            <a:r>
              <a:rPr lang="ru-RU" sz="2000" dirty="0" err="1">
                <a:solidFill>
                  <a:srgbClr val="000000"/>
                </a:solidFill>
                <a:latin typeface="Times New Roman" panose="02020603050405020304" pitchFamily="18" charset="0"/>
                <a:ea typeface="Times New Roman" panose="02020603050405020304" pitchFamily="18" charset="0"/>
              </a:rPr>
              <a:t>фізико-хімічних</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властивостей</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рельєфу</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місцевості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метеорологічних</a:t>
            </a:r>
            <a:r>
              <a:rPr lang="ru-RU" sz="2000" dirty="0">
                <a:solidFill>
                  <a:srgbClr val="000000"/>
                </a:solidFill>
                <a:latin typeface="Times New Roman" panose="02020603050405020304" pitchFamily="18" charset="0"/>
                <a:ea typeface="Times New Roman" panose="02020603050405020304" pitchFamily="18" charset="0"/>
              </a:rPr>
              <a:t> умов </a:t>
            </a:r>
            <a:r>
              <a:rPr lang="ru-RU" sz="2000" dirty="0" err="1">
                <a:solidFill>
                  <a:srgbClr val="000000"/>
                </a:solidFill>
                <a:latin typeface="Times New Roman" panose="02020603050405020304" pitchFamily="18" charset="0"/>
                <a:ea typeface="Times New Roman" panose="02020603050405020304" pitchFamily="18" charset="0"/>
              </a:rPr>
              <a:t>тощо</a:t>
            </a:r>
            <a:r>
              <a:rPr lang="ru-RU" sz="2000" dirty="0">
                <a:solidFill>
                  <a:srgbClr val="000000"/>
                </a:solidFill>
                <a:latin typeface="Times New Roman" panose="02020603050405020304" pitchFamily="18" charset="0"/>
                <a:ea typeface="Times New Roman" panose="02020603050405020304" pitchFamily="18" charset="0"/>
              </a:rPr>
              <a:t>.</a:t>
            </a:r>
            <a:r>
              <a:rPr lang="ru-RU" sz="2000" i="1" dirty="0">
                <a:solidFill>
                  <a:srgbClr val="000000"/>
                </a:solidFill>
                <a:latin typeface="Times New Roman" panose="02020603050405020304" pitchFamily="18" charset="0"/>
                <a:ea typeface="Times New Roman" panose="02020603050405020304" pitchFamily="18" charset="0"/>
              </a:rPr>
              <a:t> </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Осередок</a:t>
            </a:r>
            <a:r>
              <a:rPr lang="ru-RU" sz="2000" b="1" i="1"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хімічного</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зараження</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що</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виникає</a:t>
            </a:r>
            <a:r>
              <a:rPr lang="ru-RU" sz="2000" dirty="0">
                <a:solidFill>
                  <a:srgbClr val="000000"/>
                </a:solidFill>
                <a:latin typeface="Times New Roman" panose="02020603050405020304" pitchFamily="18" charset="0"/>
                <a:ea typeface="Times New Roman" panose="02020603050405020304" pitchFamily="18" charset="0"/>
              </a:rPr>
              <a:t> при </a:t>
            </a:r>
            <a:r>
              <a:rPr lang="ru-RU" sz="2000" dirty="0" err="1">
                <a:solidFill>
                  <a:srgbClr val="000000"/>
                </a:solidFill>
                <a:latin typeface="Times New Roman" panose="02020603050405020304" pitchFamily="18" charset="0"/>
                <a:ea typeface="Times New Roman" panose="02020603050405020304" pitchFamily="18" charset="0"/>
              </a:rPr>
              <a:t>застосуванні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нестійких</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отруйних</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речовин</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утворюється</a:t>
            </a:r>
            <a:r>
              <a:rPr lang="ru-RU" sz="2000" dirty="0">
                <a:solidFill>
                  <a:srgbClr val="000000"/>
                </a:solidFill>
                <a:latin typeface="Times New Roman" panose="02020603050405020304" pitchFamily="18" charset="0"/>
                <a:ea typeface="Times New Roman" panose="02020603050405020304" pitchFamily="18" charset="0"/>
              </a:rPr>
              <a:t> в </a:t>
            </a:r>
            <a:r>
              <a:rPr lang="ru-RU" sz="2000" dirty="0" err="1">
                <a:solidFill>
                  <a:srgbClr val="000000"/>
                </a:solidFill>
                <a:latin typeface="Times New Roman" panose="02020603050405020304" pitchFamily="18" charset="0"/>
                <a:ea typeface="Times New Roman" panose="02020603050405020304" pitchFamily="18" charset="0"/>
              </a:rPr>
              <a:t>результаті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використання</a:t>
            </a:r>
            <a:r>
              <a:rPr lang="ru-RU" sz="2000" dirty="0">
                <a:solidFill>
                  <a:srgbClr val="000000"/>
                </a:solidFill>
                <a:latin typeface="Times New Roman" panose="02020603050405020304" pitchFamily="18" charset="0"/>
                <a:ea typeface="Times New Roman" panose="02020603050405020304" pitchFamily="18" charset="0"/>
              </a:rPr>
              <a:t> ОР у </a:t>
            </a:r>
            <a:r>
              <a:rPr lang="ru-RU" sz="2000" dirty="0" err="1">
                <a:solidFill>
                  <a:srgbClr val="000000"/>
                </a:solidFill>
                <a:latin typeface="Times New Roman" panose="02020603050405020304" pitchFamily="18" charset="0"/>
                <a:ea typeface="Times New Roman" panose="02020603050405020304" pitchFamily="18" charset="0"/>
              </a:rPr>
              <a:t>пароподібному</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газоподібному</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або</a:t>
            </a:r>
            <a:r>
              <a:rPr lang="ru-RU" sz="2000" dirty="0">
                <a:solidFill>
                  <a:srgbClr val="000000"/>
                </a:solidFill>
                <a:latin typeface="Times New Roman" panose="02020603050405020304" pitchFamily="18" charset="0"/>
                <a:ea typeface="Times New Roman" panose="02020603050405020304" pitchFamily="18" charset="0"/>
              </a:rPr>
              <a:t> тонко-дисперсному </a:t>
            </a:r>
            <a:r>
              <a:rPr lang="ru-RU" sz="2000" dirty="0" err="1">
                <a:solidFill>
                  <a:srgbClr val="000000"/>
                </a:solidFill>
                <a:latin typeface="Times New Roman" panose="02020603050405020304" pitchFamily="18" charset="0"/>
                <a:ea typeface="Times New Roman" panose="02020603050405020304" pitchFamily="18" charset="0"/>
              </a:rPr>
              <a:t>стані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що</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зумовлює</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появу</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первинної</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зараженої</a:t>
            </a:r>
            <a:r>
              <a:rPr lang="ru-RU" sz="2000" dirty="0">
                <a:solidFill>
                  <a:srgbClr val="000000"/>
                </a:solidFill>
                <a:latin typeface="Times New Roman" panose="02020603050405020304" pitchFamily="18" charset="0"/>
                <a:ea typeface="Times New Roman" panose="02020603050405020304" pitchFamily="18" charset="0"/>
              </a:rPr>
              <a:t> хмари. </a:t>
            </a:r>
            <a:r>
              <a:rPr lang="ru-RU" sz="2000" dirty="0" err="1">
                <a:solidFill>
                  <a:srgbClr val="000000"/>
                </a:solidFill>
                <a:latin typeface="Times New Roman" panose="02020603050405020304" pitchFamily="18" charset="0"/>
                <a:ea typeface="Times New Roman" panose="02020603050405020304" pitchFamily="18" charset="0"/>
              </a:rPr>
              <a:t>Такі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осередки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з’являються</a:t>
            </a:r>
            <a:r>
              <a:rPr lang="ru-RU" sz="2000" dirty="0">
                <a:solidFill>
                  <a:srgbClr val="000000"/>
                </a:solidFill>
                <a:latin typeface="Times New Roman" panose="02020603050405020304" pitchFamily="18" charset="0"/>
                <a:ea typeface="Times New Roman" panose="02020603050405020304" pitchFamily="18" charset="0"/>
              </a:rPr>
              <a:t> при </a:t>
            </a:r>
            <a:r>
              <a:rPr lang="ru-RU" sz="2000" dirty="0" err="1">
                <a:solidFill>
                  <a:srgbClr val="000000"/>
                </a:solidFill>
                <a:latin typeface="Times New Roman" panose="02020603050405020304" pitchFamily="18" charset="0"/>
                <a:ea typeface="Times New Roman" panose="02020603050405020304" pitchFamily="18" charset="0"/>
              </a:rPr>
              <a:t>застосуванні</a:t>
            </a:r>
            <a:r>
              <a:rPr lang="ru-RU" sz="2000" dirty="0">
                <a:solidFill>
                  <a:srgbClr val="000000"/>
                </a:solidFill>
                <a:latin typeface="Times New Roman" panose="02020603050405020304" pitchFamily="18" charset="0"/>
                <a:ea typeface="Times New Roman" panose="02020603050405020304" pitchFamily="18" charset="0"/>
              </a:rPr>
              <a:t> супротивником зарину, </a:t>
            </a:r>
            <a:r>
              <a:rPr lang="ru-RU" sz="2000" dirty="0" err="1">
                <a:solidFill>
                  <a:srgbClr val="000000"/>
                </a:solidFill>
                <a:latin typeface="Times New Roman" panose="02020603050405020304" pitchFamily="18" charset="0"/>
                <a:ea typeface="Times New Roman" panose="02020603050405020304" pitchFamily="18" charset="0"/>
              </a:rPr>
              <a:t>синильної</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кислоти</a:t>
            </a:r>
            <a:r>
              <a:rPr lang="ru-RU" sz="2000" dirty="0">
                <a:solidFill>
                  <a:srgbClr val="000000"/>
                </a:solidFill>
                <a:latin typeface="Times New Roman" panose="02020603050405020304" pitchFamily="18" charset="0"/>
                <a:ea typeface="Times New Roman" panose="02020603050405020304" pitchFamily="18" charset="0"/>
              </a:rPr>
              <a:t>, фосгену, </a:t>
            </a:r>
            <a:r>
              <a:rPr lang="ru-RU" sz="2000" dirty="0" err="1">
                <a:solidFill>
                  <a:srgbClr val="000000"/>
                </a:solidFill>
                <a:latin typeface="Times New Roman" panose="02020603050405020304" pitchFamily="18" charset="0"/>
                <a:ea typeface="Times New Roman" panose="02020603050405020304" pitchFamily="18" charset="0"/>
              </a:rPr>
              <a:t>психохімічних</a:t>
            </a:r>
            <a:r>
              <a:rPr lang="ru-RU" sz="2000" dirty="0">
                <a:solidFill>
                  <a:srgbClr val="000000"/>
                </a:solidFill>
                <a:latin typeface="Times New Roman" panose="02020603050405020304" pitchFamily="18" charset="0"/>
                <a:ea typeface="Times New Roman" panose="02020603050405020304" pitchFamily="18" charset="0"/>
              </a:rPr>
              <a:t> і </a:t>
            </a:r>
            <a:r>
              <a:rPr lang="ru-RU" sz="2000" dirty="0" err="1">
                <a:solidFill>
                  <a:srgbClr val="000000"/>
                </a:solidFill>
                <a:latin typeface="Times New Roman" panose="02020603050405020304" pitchFamily="18" charset="0"/>
                <a:ea typeface="Times New Roman" panose="02020603050405020304" pitchFamily="18" charset="0"/>
              </a:rPr>
              <a:t>подразнювальних</a:t>
            </a:r>
            <a:r>
              <a:rPr lang="ru-RU" sz="2000" dirty="0">
                <a:solidFill>
                  <a:srgbClr val="000000"/>
                </a:solidFill>
                <a:latin typeface="Times New Roman" panose="02020603050405020304" pitchFamily="18" charset="0"/>
                <a:ea typeface="Times New Roman" panose="02020603050405020304" pitchFamily="18" charset="0"/>
              </a:rPr>
              <a:t> ОР. При </a:t>
            </a:r>
            <a:r>
              <a:rPr lang="ru-RU" sz="2000" dirty="0" err="1">
                <a:solidFill>
                  <a:srgbClr val="000000"/>
                </a:solidFill>
                <a:latin typeface="Times New Roman" panose="02020603050405020304" pitchFamily="18" charset="0"/>
                <a:ea typeface="Times New Roman" panose="02020603050405020304" pitchFamily="18" charset="0"/>
              </a:rPr>
              <a:t>сприятливих</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метеорологічних</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умовах</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наприклад</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інверсії</a:t>
            </a:r>
            <a:r>
              <a:rPr lang="ru-RU" sz="2000" dirty="0">
                <a:solidFill>
                  <a:srgbClr val="000000"/>
                </a:solidFill>
                <a:latin typeface="Times New Roman" panose="02020603050405020304" pitchFamily="18" charset="0"/>
                <a:ea typeface="Times New Roman" panose="02020603050405020304" pitchFamily="18" charset="0"/>
              </a:rPr>
              <a:t>, коли </a:t>
            </a:r>
            <a:r>
              <a:rPr lang="ru-RU" sz="2000" dirty="0" err="1">
                <a:solidFill>
                  <a:srgbClr val="000000"/>
                </a:solidFill>
                <a:latin typeface="Times New Roman" panose="02020603050405020304" pitchFamily="18" charset="0"/>
                <a:ea typeface="Times New Roman" panose="02020603050405020304" pitchFamily="18" charset="0"/>
              </a:rPr>
              <a:t>нижчі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шари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повітря</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холодніші</a:t>
            </a:r>
            <a:r>
              <a:rPr lang="ru-RU" sz="2000" dirty="0">
                <a:solidFill>
                  <a:srgbClr val="000000"/>
                </a:solidFill>
                <a:latin typeface="Times New Roman" panose="02020603050405020304" pitchFamily="18" charset="0"/>
                <a:ea typeface="Times New Roman" panose="02020603050405020304" pitchFamily="18" charset="0"/>
              </a:rPr>
              <a:t> за </a:t>
            </a:r>
            <a:r>
              <a:rPr lang="ru-RU" sz="2000" dirty="0" err="1">
                <a:solidFill>
                  <a:srgbClr val="000000"/>
                </a:solidFill>
                <a:latin typeface="Times New Roman" panose="02020603050405020304" pitchFamily="18" charset="0"/>
                <a:ea typeface="Times New Roman" panose="02020603050405020304" pitchFamily="18" charset="0"/>
              </a:rPr>
              <a:t>верхні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що</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перешкоджає</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швидкому</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змішуванню</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різних</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шарів</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повітря</a:t>
            </a:r>
            <a:r>
              <a:rPr lang="ru-RU" sz="2000" dirty="0">
                <a:solidFill>
                  <a:srgbClr val="000000"/>
                </a:solidFill>
                <a:latin typeface="Times New Roman" panose="02020603050405020304" pitchFamily="18" charset="0"/>
                <a:ea typeface="Times New Roman" panose="02020603050405020304" pitchFamily="18" charset="0"/>
              </a:rPr>
              <a:t>, а </a:t>
            </a:r>
            <a:r>
              <a:rPr lang="ru-RU" sz="2000" dirty="0" err="1">
                <a:solidFill>
                  <a:srgbClr val="000000"/>
                </a:solidFill>
                <a:latin typeface="Times New Roman" panose="02020603050405020304" pitchFamily="18" charset="0"/>
                <a:ea typeface="Times New Roman" panose="02020603050405020304" pitchFamily="18" charset="0"/>
              </a:rPr>
              <a:t>також</a:t>
            </a:r>
            <a:r>
              <a:rPr lang="ru-RU" sz="2000" dirty="0">
                <a:solidFill>
                  <a:srgbClr val="000000"/>
                </a:solidFill>
                <a:latin typeface="Times New Roman" panose="02020603050405020304" pitchFamily="18" charset="0"/>
                <a:ea typeface="Times New Roman" panose="02020603050405020304" pitchFamily="18" charset="0"/>
              </a:rPr>
              <a:t> при </a:t>
            </a:r>
            <a:r>
              <a:rPr lang="ru-RU" sz="2000" dirty="0" err="1">
                <a:solidFill>
                  <a:srgbClr val="000000"/>
                </a:solidFill>
                <a:latin typeface="Times New Roman" panose="02020603050405020304" pitchFamily="18" charset="0"/>
                <a:ea typeface="Times New Roman" panose="02020603050405020304" pitchFamily="18" charset="0"/>
              </a:rPr>
              <a:t>слабкому</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вітрі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первинна</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хмара</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зараженого</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повітря</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може</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пересуватись</a:t>
            </a:r>
            <a:r>
              <a:rPr lang="ru-RU" sz="2000" dirty="0">
                <a:solidFill>
                  <a:srgbClr val="000000"/>
                </a:solidFill>
                <a:latin typeface="Times New Roman" panose="02020603050405020304" pitchFamily="18" charset="0"/>
                <a:ea typeface="Times New Roman" panose="02020603050405020304" pitchFamily="18" charset="0"/>
              </a:rPr>
              <a:t> на </a:t>
            </a:r>
            <a:r>
              <a:rPr lang="ru-RU" sz="2000" dirty="0" err="1">
                <a:solidFill>
                  <a:srgbClr val="000000"/>
                </a:solidFill>
                <a:latin typeface="Times New Roman" panose="02020603050405020304" pitchFamily="18" charset="0"/>
                <a:ea typeface="Times New Roman" panose="02020603050405020304" pitchFamily="18" charset="0"/>
              </a:rPr>
              <a:t>відстань</a:t>
            </a:r>
            <a:r>
              <a:rPr lang="ru-RU" sz="2000" dirty="0">
                <a:solidFill>
                  <a:srgbClr val="000000"/>
                </a:solidFill>
                <a:latin typeface="Times New Roman" panose="02020603050405020304" pitchFamily="18" charset="0"/>
                <a:ea typeface="Times New Roman" panose="02020603050405020304" pitchFamily="18" charset="0"/>
              </a:rPr>
              <a:t> до 15-20 км, </a:t>
            </a:r>
            <a:r>
              <a:rPr lang="ru-RU" sz="2000" dirty="0" err="1">
                <a:solidFill>
                  <a:srgbClr val="000000"/>
                </a:solidFill>
                <a:latin typeface="Times New Roman" panose="02020603050405020304" pitchFamily="18" charset="0"/>
                <a:ea typeface="Times New Roman" panose="02020603050405020304" pitchFamily="18" charset="0"/>
              </a:rPr>
              <a:t>зберігаючи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загрозу</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ураження</a:t>
            </a:r>
            <a:r>
              <a:rPr lang="ru-RU" sz="2000" dirty="0">
                <a:solidFill>
                  <a:srgbClr val="000000"/>
                </a:solidFill>
                <a:latin typeface="Times New Roman" panose="02020603050405020304" pitchFamily="18" charset="0"/>
                <a:ea typeface="Times New Roman" panose="02020603050405020304" pitchFamily="18" charset="0"/>
              </a:rPr>
              <a:t> людей, </a:t>
            </a:r>
            <a:r>
              <a:rPr lang="ru-RU" sz="2000" dirty="0" err="1">
                <a:solidFill>
                  <a:srgbClr val="000000"/>
                </a:solidFill>
                <a:latin typeface="Times New Roman" panose="02020603050405020304" pitchFamily="18" charset="0"/>
                <a:ea typeface="Times New Roman" panose="02020603050405020304" pitchFamily="18" charset="0"/>
              </a:rPr>
              <a:t>тварин</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птахів</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тощо</a:t>
            </a:r>
            <a:r>
              <a:rPr lang="ru-RU" sz="2000" dirty="0">
                <a:solidFill>
                  <a:srgbClr val="000000"/>
                </a:solidFill>
                <a:latin typeface="Times New Roman" panose="02020603050405020304" pitchFamily="18" charset="0"/>
                <a:ea typeface="Times New Roman" panose="02020603050405020304" pitchFamily="18" charset="0"/>
              </a:rPr>
              <a:t>. </a:t>
            </a:r>
            <a:endParaRPr lang="uk-UA" sz="2000" dirty="0">
              <a:latin typeface="Times New Roman" panose="02020603050405020304" pitchFamily="18" charset="0"/>
              <a:ea typeface="Times New Roman" panose="02020603050405020304" pitchFamily="18" charset="0"/>
            </a:endParaRPr>
          </a:p>
          <a:p>
            <a:r>
              <a:rPr lang="uk-UA" sz="2000" dirty="0">
                <a:solidFill>
                  <a:srgbClr val="000000"/>
                </a:solidFill>
                <a:latin typeface="Times New Roman" panose="02020603050405020304" pitchFamily="18" charset="0"/>
                <a:ea typeface="Times New Roman" panose="02020603050405020304" pitchFamily="18" charset="0"/>
              </a:rPr>
              <a:t>   Осередок</a:t>
            </a:r>
            <a:r>
              <a:rPr lang="uk-UA" sz="2000" b="1" i="1" dirty="0">
                <a:solidFill>
                  <a:srgbClr val="000000"/>
                </a:solidFill>
                <a:latin typeface="Times New Roman" panose="02020603050405020304" pitchFamily="18" charset="0"/>
                <a:ea typeface="Times New Roman" panose="02020603050405020304" pitchFamily="18" charset="0"/>
              </a:rPr>
              <a:t> </a:t>
            </a:r>
            <a:r>
              <a:rPr lang="uk-UA" sz="2000" dirty="0">
                <a:solidFill>
                  <a:srgbClr val="000000"/>
                </a:solidFill>
                <a:latin typeface="Times New Roman" panose="02020603050405020304" pitchFamily="18" charset="0"/>
                <a:ea typeface="Times New Roman" panose="02020603050405020304" pitchFamily="18" charset="0"/>
              </a:rPr>
              <a:t>хімічного зараження, що виникає при застосуванні стійких отруйних речовин, утворюється в результаті використання супротивником ОР у </a:t>
            </a:r>
            <a:r>
              <a:rPr lang="uk-UA" sz="2000" dirty="0" err="1">
                <a:solidFill>
                  <a:srgbClr val="000000"/>
                </a:solidFill>
                <a:latin typeface="Times New Roman" panose="02020603050405020304" pitchFamily="18" charset="0"/>
                <a:ea typeface="Times New Roman" panose="02020603050405020304" pitchFamily="18" charset="0"/>
              </a:rPr>
              <a:t>крапельно</a:t>
            </a:r>
            <a:r>
              <a:rPr lang="uk-UA" sz="2000" dirty="0">
                <a:solidFill>
                  <a:srgbClr val="000000"/>
                </a:solidFill>
                <a:latin typeface="Times New Roman" panose="02020603050405020304" pitchFamily="18" charset="0"/>
                <a:ea typeface="Times New Roman" panose="02020603050405020304" pitchFamily="18" charset="0"/>
              </a:rPr>
              <a:t>-рідинному або в’язкому стані. Крім того, поява осередку можлива при використанні велико-дисперсного аерозолю і випаданні ОР із хмари у вигляді крапель. Такі осередки виникають при застосуванні супротивником ОР із групи ФОР (Ві-ікс), іприту.</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41793315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1580" y="1112088"/>
            <a:ext cx="8157411" cy="5601533"/>
          </a:xfrm>
          <a:prstGeom prst="rect">
            <a:avLst/>
          </a:prstGeom>
          <a:solidFill>
            <a:srgbClr val="66FF99"/>
          </a:solidFill>
        </p:spPr>
        <p:txBody>
          <a:bodyPr wrap="square">
            <a:spAutoFit/>
          </a:bodyPr>
          <a:lstStyle/>
          <a:p>
            <a:r>
              <a:rPr lang="uk-UA" sz="1600" dirty="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
            </a:r>
            <a:br>
              <a:rPr lang="ru-RU" dirty="0">
                <a:latin typeface="Times New Roman" panose="02020603050405020304" pitchFamily="18" charset="0"/>
                <a:ea typeface="Times New Roman" panose="02020603050405020304" pitchFamily="18" charset="0"/>
              </a:rPr>
            </a:br>
            <a:r>
              <a:rPr lang="ru-RU" b="1" i="1" dirty="0" err="1">
                <a:latin typeface="Times New Roman" panose="02020603050405020304" pitchFamily="18" charset="0"/>
                <a:ea typeface="Times New Roman" panose="02020603050405020304" pitchFamily="18" charset="0"/>
              </a:rPr>
              <a:t>Основні</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принципи</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надання</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медичної</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допомоги</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ураженим</a:t>
            </a:r>
            <a:r>
              <a:rPr lang="ru-RU" b="1" i="1" dirty="0">
                <a:latin typeface="Times New Roman" panose="02020603050405020304" pitchFamily="18" charset="0"/>
                <a:ea typeface="Times New Roman" panose="02020603050405020304" pitchFamily="18" charset="0"/>
              </a:rPr>
              <a:t> ОР.</a:t>
            </a:r>
            <a:br>
              <a:rPr lang="ru-RU" b="1" i="1" dirty="0">
                <a:latin typeface="Times New Roman" panose="02020603050405020304" pitchFamily="18" charset="0"/>
                <a:ea typeface="Times New Roman" panose="02020603050405020304" pitchFamily="18" charset="0"/>
              </a:rPr>
            </a:br>
            <a:r>
              <a:rPr lang="ru-RU" dirty="0" err="1">
                <a:latin typeface="Times New Roman" panose="02020603050405020304" pitchFamily="18" charset="0"/>
                <a:ea typeface="Times New Roman" panose="02020603050405020304" pitchFamily="18" charset="0"/>
              </a:rPr>
              <a:t>Медична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ураженим</a:t>
            </a:r>
            <a:r>
              <a:rPr lang="ru-RU" dirty="0">
                <a:latin typeface="Times New Roman" panose="02020603050405020304" pitchFamily="18" charset="0"/>
                <a:ea typeface="Times New Roman" panose="02020603050405020304" pitchFamily="18" charset="0"/>
              </a:rPr>
              <a:t> ОР є </a:t>
            </a:r>
            <a:r>
              <a:rPr lang="ru-RU" dirty="0" err="1">
                <a:latin typeface="Times New Roman" panose="02020603050405020304" pitchFamily="18" charset="0"/>
                <a:ea typeface="Times New Roman" panose="02020603050405020304" pitchFamily="18" charset="0"/>
              </a:rPr>
              <a:t>невідкладною</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відрізняється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своєю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специфікою</a:t>
            </a:r>
            <a:r>
              <a:rPr lang="ru-RU" dirty="0">
                <a:latin typeface="Times New Roman" panose="02020603050405020304" pitchFamily="18" charset="0"/>
                <a:ea typeface="Times New Roman" panose="02020603050405020304" pitchFamily="18" charset="0"/>
              </a:rPr>
              <a:t>.</a:t>
            </a:r>
            <a:br>
              <a:rPr lang="ru-RU" dirty="0">
                <a:latin typeface="Times New Roman" panose="02020603050405020304" pitchFamily="18" charset="0"/>
                <a:ea typeface="Times New Roman" panose="02020603050405020304" pitchFamily="18" charset="0"/>
              </a:rPr>
            </a:br>
            <a:r>
              <a:rPr lang="ru-RU" dirty="0">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Особливістю</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надання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допомоги</a:t>
            </a:r>
            <a:r>
              <a:rPr lang="ru-RU" dirty="0">
                <a:solidFill>
                  <a:srgbClr val="FF0000"/>
                </a:solidFill>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ураженим</a:t>
            </a:r>
            <a:r>
              <a:rPr lang="ru-RU" dirty="0">
                <a:latin typeface="Times New Roman" panose="02020603050405020304" pitchFamily="18" charset="0"/>
                <a:ea typeface="Times New Roman" panose="02020603050405020304" pitchFamily="18" charset="0"/>
              </a:rPr>
              <a:t> є </a:t>
            </a:r>
            <a:r>
              <a:rPr lang="ru-RU" dirty="0" err="1">
                <a:latin typeface="Times New Roman" panose="02020603050405020304" pitchFamily="18" charset="0"/>
                <a:ea typeface="Times New Roman" panose="02020603050405020304" pitchFamily="18" charset="0"/>
              </a:rPr>
              <a:t>послідовність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виконання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наступних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заходів</a:t>
            </a:r>
            <a:r>
              <a:rPr lang="ru-RU" dirty="0">
                <a:latin typeface="Times New Roman" panose="02020603050405020304" pitchFamily="18" charset="0"/>
                <a:ea typeface="Times New Roman" panose="02020603050405020304" pitchFamily="18" charset="0"/>
              </a:rPr>
              <a:t>:</a:t>
            </a:r>
            <a:r>
              <a:rPr lang="ru-RU" i="1" dirty="0">
                <a:solidFill>
                  <a:srgbClr val="FF0000"/>
                </a:solidFill>
                <a:latin typeface="Times New Roman" panose="02020603050405020304" pitchFamily="18" charset="0"/>
                <a:ea typeface="Times New Roman" panose="02020603050405020304" pitchFamily="18" charset="0"/>
              </a:rPr>
              <a:t/>
            </a:r>
            <a:br>
              <a:rPr lang="ru-RU" i="1" dirty="0">
                <a:solidFill>
                  <a:srgbClr val="FF0000"/>
                </a:solidFill>
                <a:latin typeface="Times New Roman" panose="02020603050405020304" pitchFamily="18" charset="0"/>
                <a:ea typeface="Times New Roman" panose="02020603050405020304" pitchFamily="18" charset="0"/>
              </a:rPr>
            </a:b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припинення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подальшого</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надходження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отрути</a:t>
            </a:r>
            <a:r>
              <a:rPr lang="ru-RU" i="1" dirty="0">
                <a:solidFill>
                  <a:srgbClr val="FF0000"/>
                </a:solidFill>
                <a:latin typeface="Times New Roman" panose="02020603050405020304" pitchFamily="18" charset="0"/>
                <a:ea typeface="Times New Roman" panose="02020603050405020304" pitchFamily="18" charset="0"/>
              </a:rPr>
              <a:t> в </a:t>
            </a:r>
            <a:r>
              <a:rPr lang="ru-RU" i="1" dirty="0" err="1">
                <a:solidFill>
                  <a:srgbClr val="FF0000"/>
                </a:solidFill>
                <a:latin typeface="Times New Roman" panose="02020603050405020304" pitchFamily="18" charset="0"/>
                <a:ea typeface="Times New Roman" panose="02020603050405020304" pitchFamily="18" charset="0"/>
              </a:rPr>
              <a:t>організм</a:t>
            </a:r>
            <a:r>
              <a:rPr lang="ru-RU" i="1" dirty="0">
                <a:solidFill>
                  <a:srgbClr val="FF0000"/>
                </a:solidFill>
                <a:latin typeface="Times New Roman" panose="02020603050405020304" pitchFamily="18" charset="0"/>
                <a:ea typeface="Times New Roman" panose="02020603050405020304" pitchFamily="18" charset="0"/>
              </a:rPr>
              <a:t>;</a:t>
            </a:r>
            <a:br>
              <a:rPr lang="ru-RU" i="1" dirty="0">
                <a:solidFill>
                  <a:srgbClr val="FF0000"/>
                </a:solidFill>
                <a:latin typeface="Times New Roman" panose="02020603050405020304" pitchFamily="18" charset="0"/>
                <a:ea typeface="Times New Roman" panose="02020603050405020304" pitchFamily="18" charset="0"/>
              </a:rPr>
            </a:b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застосування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специфічних</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протиотрут</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антидотів</a:t>
            </a:r>
            <a:r>
              <a:rPr lang="ru-RU" i="1" dirty="0">
                <a:solidFill>
                  <a:srgbClr val="FF0000"/>
                </a:solidFill>
                <a:latin typeface="Times New Roman" panose="02020603050405020304" pitchFamily="18" charset="0"/>
                <a:ea typeface="Times New Roman" panose="02020603050405020304" pitchFamily="18" charset="0"/>
              </a:rPr>
              <a:t>); </a:t>
            </a:r>
            <a:br>
              <a:rPr lang="ru-RU" i="1" dirty="0">
                <a:solidFill>
                  <a:srgbClr val="FF0000"/>
                </a:solidFill>
                <a:latin typeface="Times New Roman" panose="02020603050405020304" pitchFamily="18" charset="0"/>
                <a:ea typeface="Times New Roman" panose="02020603050405020304" pitchFamily="18" charset="0"/>
              </a:rPr>
            </a:b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відновлення</a:t>
            </a:r>
            <a:r>
              <a:rPr lang="ru-RU" i="1" dirty="0">
                <a:solidFill>
                  <a:srgbClr val="FF0000"/>
                </a:solidFill>
                <a:latin typeface="Times New Roman" panose="02020603050405020304" pitchFamily="18" charset="0"/>
                <a:ea typeface="Times New Roman" panose="02020603050405020304" pitchFamily="18" charset="0"/>
              </a:rPr>
              <a:t> і </a:t>
            </a:r>
            <a:r>
              <a:rPr lang="ru-RU" i="1" dirty="0" err="1">
                <a:solidFill>
                  <a:srgbClr val="FF0000"/>
                </a:solidFill>
                <a:latin typeface="Times New Roman" panose="02020603050405020304" pitchFamily="18" charset="0"/>
                <a:ea typeface="Times New Roman" panose="02020603050405020304" pitchFamily="18" charset="0"/>
              </a:rPr>
              <a:t>підтримання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функцій</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життєво</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важливих</a:t>
            </a:r>
            <a:r>
              <a:rPr lang="ru-RU" i="1" dirty="0">
                <a:solidFill>
                  <a:srgbClr val="FF0000"/>
                </a:solidFill>
                <a:latin typeface="Times New Roman" panose="02020603050405020304" pitchFamily="18" charset="0"/>
                <a:ea typeface="Times New Roman" panose="02020603050405020304" pitchFamily="18" charset="0"/>
              </a:rPr>
              <a:t> систем </a:t>
            </a:r>
            <a:r>
              <a:rPr lang="ru-RU" i="1" dirty="0" err="1">
                <a:solidFill>
                  <a:srgbClr val="FF0000"/>
                </a:solidFill>
                <a:latin typeface="Times New Roman" panose="02020603050405020304" pitchFamily="18" charset="0"/>
                <a:ea typeface="Times New Roman" panose="02020603050405020304" pitchFamily="18" charset="0"/>
              </a:rPr>
              <a:t>організму</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дихання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кровообігу</a:t>
            </a:r>
            <a:r>
              <a:rPr lang="ru-RU" i="1" dirty="0">
                <a:solidFill>
                  <a:srgbClr val="FF0000"/>
                </a:solidFill>
                <a:latin typeface="Times New Roman" panose="02020603050405020304" pitchFamily="18" charset="0"/>
                <a:ea typeface="Times New Roman" panose="02020603050405020304" pitchFamily="18" charset="0"/>
              </a:rPr>
              <a:t>); </a:t>
            </a:r>
            <a:br>
              <a:rPr lang="ru-RU" i="1" dirty="0">
                <a:solidFill>
                  <a:srgbClr val="FF0000"/>
                </a:solidFill>
                <a:latin typeface="Times New Roman" panose="02020603050405020304" pitchFamily="18" charset="0"/>
                <a:ea typeface="Times New Roman" panose="02020603050405020304" pitchFamily="18" charset="0"/>
              </a:rPr>
            </a:b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застосування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засобів</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симптоматичної</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терапії</a:t>
            </a:r>
            <a:r>
              <a:rPr lang="ru-RU" dirty="0">
                <a:latin typeface="Times New Roman" panose="02020603050405020304" pitchFamily="18" charset="0"/>
                <a:ea typeface="Times New Roman" panose="02020603050405020304" pitchFamily="18" charset="0"/>
              </a:rPr>
              <a:t>.</a:t>
            </a:r>
            <a:br>
              <a:rPr lang="ru-RU" dirty="0">
                <a:latin typeface="Times New Roman" panose="02020603050405020304" pitchFamily="18" charset="0"/>
                <a:ea typeface="Times New Roman" panose="02020603050405020304" pitchFamily="18" charset="0"/>
              </a:rPr>
            </a:b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Організація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ураженим</a:t>
            </a:r>
            <a:r>
              <a:rPr lang="ru-RU" dirty="0">
                <a:latin typeface="Times New Roman" panose="02020603050405020304" pitchFamily="18" charset="0"/>
                <a:ea typeface="Times New Roman" panose="02020603050405020304" pitchFamily="18" charset="0"/>
              </a:rPr>
              <a:t> ОР повинна </a:t>
            </a:r>
            <a:r>
              <a:rPr lang="ru-RU" dirty="0" err="1">
                <a:latin typeface="Times New Roman" panose="02020603050405020304" pitchFamily="18" charset="0"/>
                <a:ea typeface="Times New Roman" panose="02020603050405020304" pitchFamily="18" charset="0"/>
              </a:rPr>
              <a:t>забезпечити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максимальне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скорочення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термінів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транспортування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із</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вогнища</a:t>
            </a:r>
            <a:r>
              <a:rPr lang="ru-RU" dirty="0">
                <a:latin typeface="Times New Roman" panose="02020603050405020304" pitchFamily="18" charset="0"/>
                <a:ea typeface="Times New Roman" panose="02020603050405020304" pitchFamily="18" charset="0"/>
              </a:rPr>
              <a:t> і часу </a:t>
            </a:r>
            <a:r>
              <a:rPr lang="ru-RU" dirty="0" err="1">
                <a:latin typeface="Times New Roman" panose="02020603050405020304" pitchFamily="18" charset="0"/>
                <a:ea typeface="Times New Roman" panose="02020603050405020304" pitchFamily="18" charset="0"/>
              </a:rPr>
              <a:t>перебування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уражених</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протигазах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проведення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заходів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часткової</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повної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санітарної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обробки</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зараженні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стійкими</a:t>
            </a:r>
            <a:r>
              <a:rPr lang="ru-RU" dirty="0">
                <a:latin typeface="Times New Roman" panose="02020603050405020304" pitchFamily="18" charset="0"/>
                <a:ea typeface="Times New Roman" panose="02020603050405020304" pitchFamily="18" charset="0"/>
              </a:rPr>
              <a:t> ОР.</a:t>
            </a:r>
            <a:br>
              <a:rPr lang="ru-RU" dirty="0">
                <a:latin typeface="Times New Roman" panose="02020603050405020304" pitchFamily="18" charset="0"/>
                <a:ea typeface="Times New Roman" panose="02020603050405020304" pitchFamily="18" charset="0"/>
              </a:rPr>
            </a:br>
            <a:r>
              <a:rPr lang="ru-RU" dirty="0">
                <a:latin typeface="Times New Roman" panose="02020603050405020304" pitchFamily="18" charset="0"/>
                <a:ea typeface="Times New Roman" panose="02020603050405020304" pitchFamily="18" charset="0"/>
              </a:rPr>
              <a:t> </a:t>
            </a:r>
            <a:r>
              <a:rPr lang="ru-RU" i="1" dirty="0">
                <a:solidFill>
                  <a:srgbClr val="FF0000"/>
                </a:solidFill>
                <a:latin typeface="Times New Roman" panose="02020603050405020304" pitchFamily="18" charset="0"/>
                <a:ea typeface="Times New Roman" panose="02020603050405020304" pitchFamily="18" charset="0"/>
              </a:rPr>
              <a:t>В основу </a:t>
            </a:r>
            <a:r>
              <a:rPr lang="ru-RU" i="1" dirty="0" err="1">
                <a:solidFill>
                  <a:srgbClr val="FF0000"/>
                </a:solidFill>
                <a:latin typeface="Times New Roman" panose="02020603050405020304" pitchFamily="18" charset="0"/>
                <a:ea typeface="Times New Roman" panose="02020603050405020304" pitchFamily="18" charset="0"/>
              </a:rPr>
              <a:t>організації</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медичної</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допомоги</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ураженим</a:t>
            </a:r>
            <a:r>
              <a:rPr lang="ru-RU" i="1" dirty="0">
                <a:solidFill>
                  <a:srgbClr val="FF0000"/>
                </a:solidFill>
                <a:latin typeface="Times New Roman" panose="02020603050405020304" pitchFamily="18" charset="0"/>
                <a:ea typeface="Times New Roman" panose="02020603050405020304" pitchFamily="18" charset="0"/>
              </a:rPr>
              <a:t> ОР </a:t>
            </a:r>
            <a:r>
              <a:rPr lang="ru-RU" i="1" dirty="0" err="1">
                <a:solidFill>
                  <a:srgbClr val="FF0000"/>
                </a:solidFill>
                <a:latin typeface="Times New Roman" panose="02020603050405020304" pitchFamily="18" charset="0"/>
                <a:ea typeface="Times New Roman" panose="02020603050405020304" pitchFamily="18" charset="0"/>
              </a:rPr>
              <a:t>покладена</a:t>
            </a:r>
            <a:r>
              <a:rPr lang="ru-RU" i="1" dirty="0">
                <a:solidFill>
                  <a:srgbClr val="FF0000"/>
                </a:solidFill>
                <a:latin typeface="Times New Roman" panose="02020603050405020304" pitchFamily="18" charset="0"/>
                <a:ea typeface="Times New Roman" panose="02020603050405020304" pitchFamily="18" charset="0"/>
              </a:rPr>
              <a:t> система </a:t>
            </a:r>
            <a:r>
              <a:rPr lang="ru-RU" i="1" dirty="0" err="1">
                <a:solidFill>
                  <a:srgbClr val="FF0000"/>
                </a:solidFill>
                <a:latin typeface="Times New Roman" panose="02020603050405020304" pitchFamily="18" charset="0"/>
                <a:ea typeface="Times New Roman" panose="02020603050405020304" pitchFamily="18" charset="0"/>
              </a:rPr>
              <a:t>етапного</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лікування</a:t>
            </a:r>
            <a:r>
              <a:rPr lang="ru-RU" i="1" dirty="0">
                <a:solidFill>
                  <a:srgbClr val="FF0000"/>
                </a:solidFill>
                <a:latin typeface="Times New Roman" panose="02020603050405020304" pitchFamily="18" charset="0"/>
                <a:ea typeface="Times New Roman" panose="02020603050405020304" pitchFamily="18" charset="0"/>
              </a:rPr>
              <a:t> з </a:t>
            </a:r>
            <a:r>
              <a:rPr lang="ru-RU" i="1" dirty="0" err="1">
                <a:solidFill>
                  <a:srgbClr val="FF0000"/>
                </a:solidFill>
                <a:latin typeface="Times New Roman" panose="02020603050405020304" pitchFamily="18" charset="0"/>
                <a:ea typeface="Times New Roman" panose="02020603050405020304" pitchFamily="18" charset="0"/>
              </a:rPr>
              <a:t>евакуацією</a:t>
            </a:r>
            <a:r>
              <a:rPr lang="ru-RU" i="1" dirty="0">
                <a:solidFill>
                  <a:srgbClr val="FF0000"/>
                </a:solidFill>
                <a:latin typeface="Times New Roman" panose="02020603050405020304" pitchFamily="18" charset="0"/>
                <a:ea typeface="Times New Roman" panose="02020603050405020304" pitchFamily="18" charset="0"/>
              </a:rPr>
              <a:t> за </a:t>
            </a:r>
            <a:r>
              <a:rPr lang="ru-RU" i="1" dirty="0" err="1">
                <a:solidFill>
                  <a:srgbClr val="FF0000"/>
                </a:solidFill>
                <a:latin typeface="Times New Roman" panose="02020603050405020304" pitchFamily="18" charset="0"/>
                <a:ea typeface="Times New Roman" panose="02020603050405020304" pitchFamily="18" charset="0"/>
              </a:rPr>
              <a:t>призначенням</a:t>
            </a:r>
            <a:r>
              <a:rPr lang="ru-RU" i="1" dirty="0" smtClean="0">
                <a:solidFill>
                  <a:srgbClr val="FF0000"/>
                </a:solidFill>
                <a:latin typeface="Times New Roman" panose="02020603050405020304" pitchFamily="18" charset="0"/>
                <a:ea typeface="Times New Roman" panose="02020603050405020304" pitchFamily="18" charset="0"/>
              </a:rPr>
              <a:t>.</a:t>
            </a:r>
            <a:endParaRPr lang="en-US" i="1" dirty="0" smtClean="0">
              <a:solidFill>
                <a:srgbClr val="FF0000"/>
              </a:solidFill>
              <a:latin typeface="Times New Roman" panose="02020603050405020304" pitchFamily="18" charset="0"/>
              <a:ea typeface="Times New Roman" panose="02020603050405020304" pitchFamily="18" charset="0"/>
            </a:endParaRPr>
          </a:p>
          <a:p>
            <a:r>
              <a:rPr lang="ru-RU" i="1" dirty="0" smtClean="0">
                <a:solidFill>
                  <a:srgbClr val="FF0000"/>
                </a:solidFill>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Проведення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лікувально-евакуаційних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заходів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передбачає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таких </a:t>
            </a:r>
            <a:r>
              <a:rPr lang="ru-RU" dirty="0" err="1">
                <a:latin typeface="Times New Roman" panose="02020603050405020304" pitchFamily="18" charset="0"/>
                <a:ea typeface="Times New Roman" panose="02020603050405020304" pitchFamily="18" charset="0"/>
              </a:rPr>
              <a:t>видів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перша </a:t>
            </a:r>
            <a:r>
              <a:rPr lang="ru-RU" dirty="0" err="1">
                <a:latin typeface="Times New Roman" panose="02020603050405020304" pitchFamily="18" charset="0"/>
                <a:ea typeface="Times New Roman" panose="02020603050405020304" pitchFamily="18" charset="0"/>
              </a:rPr>
              <a:t>медична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долікарська</a:t>
            </a:r>
            <a:r>
              <a:rPr lang="ru-RU" dirty="0">
                <a:latin typeface="Times New Roman" panose="02020603050405020304" pitchFamily="18" charset="0"/>
                <a:ea typeface="Times New Roman" panose="02020603050405020304" pitchFamily="18" charset="0"/>
              </a:rPr>
              <a:t>, перша </a:t>
            </a:r>
            <a:r>
              <a:rPr lang="ru-RU" dirty="0" err="1">
                <a:latin typeface="Times New Roman" panose="02020603050405020304" pitchFamily="18" charset="0"/>
                <a:ea typeface="Times New Roman" panose="02020603050405020304" pitchFamily="18" charset="0"/>
              </a:rPr>
              <a:t>лікарська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кваліфікована</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спеціалізована</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високоспеціалізована</a:t>
            </a:r>
            <a:r>
              <a:rPr lang="ru-RU" dirty="0">
                <a:latin typeface="Times New Roman" panose="02020603050405020304" pitchFamily="18" charset="0"/>
                <a:ea typeface="Times New Roman" panose="02020603050405020304" pitchFamily="18" charset="0"/>
              </a:rPr>
              <a:t>.</a:t>
            </a:r>
            <a:r>
              <a:rPr lang="ru-RU" sz="1600" dirty="0">
                <a:latin typeface="Times New Roman" panose="02020603050405020304" pitchFamily="18" charset="0"/>
                <a:ea typeface="Times New Roman" panose="02020603050405020304" pitchFamily="18" charset="0"/>
              </a:rPr>
              <a:t> </a:t>
            </a:r>
            <a:endParaRPr lang="uk-UA" dirty="0"/>
          </a:p>
        </p:txBody>
      </p:sp>
      <p:sp>
        <p:nvSpPr>
          <p:cNvPr id="3" name="Прямоугольник 2"/>
          <p:cNvSpPr/>
          <p:nvPr/>
        </p:nvSpPr>
        <p:spPr>
          <a:xfrm>
            <a:off x="1772653" y="278414"/>
            <a:ext cx="6096000" cy="646331"/>
          </a:xfrm>
          <a:prstGeom prst="rect">
            <a:avLst/>
          </a:prstGeom>
          <a:solidFill>
            <a:srgbClr val="FFFF00"/>
          </a:solidFill>
        </p:spPr>
        <p:txBody>
          <a:bodyPr>
            <a:spAutoFit/>
          </a:bodyPr>
          <a:lstStyle/>
          <a:p>
            <a:pPr algn="ctr"/>
            <a:r>
              <a:rPr lang="ru-RU" dirty="0">
                <a:solidFill>
                  <a:srgbClr val="FF0000"/>
                </a:solidFill>
                <a:latin typeface="Times New Roman" panose="02020603050405020304" pitchFamily="18" charset="0"/>
                <a:ea typeface="Times New Roman" panose="02020603050405020304" pitchFamily="18" charset="0"/>
              </a:rPr>
              <a:t>2.Етапне </a:t>
            </a:r>
            <a:r>
              <a:rPr lang="ru-RU" dirty="0" err="1">
                <a:solidFill>
                  <a:srgbClr val="FF0000"/>
                </a:solidFill>
                <a:latin typeface="Times New Roman" panose="02020603050405020304" pitchFamily="18" charset="0"/>
                <a:ea typeface="Times New Roman" panose="02020603050405020304" pitchFamily="18" charset="0"/>
              </a:rPr>
              <a:t>лікування</a:t>
            </a:r>
            <a:r>
              <a:rPr lang="ru-RU" dirty="0">
                <a:solidFill>
                  <a:srgbClr val="FF0000"/>
                </a:solidFill>
                <a:latin typeface="Times New Roman" panose="02020603050405020304" pitchFamily="18" charset="0"/>
                <a:ea typeface="Times New Roman" panose="02020603050405020304" pitchFamily="18" charset="0"/>
              </a:rPr>
              <a:t> </a:t>
            </a:r>
            <a:r>
              <a:rPr lang="ru-RU" dirty="0" err="1">
                <a:solidFill>
                  <a:srgbClr val="FF0000"/>
                </a:solidFill>
                <a:latin typeface="Times New Roman" panose="02020603050405020304" pitchFamily="18" charset="0"/>
                <a:ea typeface="Times New Roman" panose="02020603050405020304" pitchFamily="18" charset="0"/>
              </a:rPr>
              <a:t>уражених</a:t>
            </a:r>
            <a:r>
              <a:rPr lang="ru-RU" dirty="0">
                <a:solidFill>
                  <a:srgbClr val="FF0000"/>
                </a:solidFill>
                <a:latin typeface="Times New Roman" panose="02020603050405020304" pitchFamily="18" charset="0"/>
                <a:ea typeface="Times New Roman" panose="02020603050405020304" pitchFamily="18" charset="0"/>
              </a:rPr>
              <a:t> </a:t>
            </a:r>
            <a:r>
              <a:rPr lang="ru-RU" dirty="0" err="1">
                <a:solidFill>
                  <a:srgbClr val="FF0000"/>
                </a:solidFill>
                <a:latin typeface="Times New Roman" panose="02020603050405020304" pitchFamily="18" charset="0"/>
                <a:ea typeface="Times New Roman" panose="02020603050405020304" pitchFamily="18" charset="0"/>
              </a:rPr>
              <a:t>бойовими</a:t>
            </a:r>
            <a:r>
              <a:rPr lang="ru-RU" dirty="0">
                <a:solidFill>
                  <a:srgbClr val="FF0000"/>
                </a:solidFill>
                <a:latin typeface="Times New Roman" panose="02020603050405020304" pitchFamily="18" charset="0"/>
                <a:ea typeface="Times New Roman" panose="02020603050405020304" pitchFamily="18" charset="0"/>
              </a:rPr>
              <a:t> </a:t>
            </a:r>
            <a:r>
              <a:rPr lang="ru-RU" dirty="0" err="1">
                <a:solidFill>
                  <a:srgbClr val="FF0000"/>
                </a:solidFill>
                <a:latin typeface="Times New Roman" panose="02020603050405020304" pitchFamily="18" charset="0"/>
                <a:ea typeface="Times New Roman" panose="02020603050405020304" pitchFamily="18" charset="0"/>
              </a:rPr>
              <a:t>отруйними</a:t>
            </a:r>
            <a:r>
              <a:rPr lang="ru-RU" dirty="0">
                <a:solidFill>
                  <a:srgbClr val="FF0000"/>
                </a:solidFill>
                <a:latin typeface="Times New Roman" panose="02020603050405020304" pitchFamily="18" charset="0"/>
                <a:ea typeface="Times New Roman" panose="02020603050405020304" pitchFamily="18" charset="0"/>
              </a:rPr>
              <a:t> </a:t>
            </a:r>
            <a:r>
              <a:rPr lang="ru-RU" dirty="0" err="1">
                <a:solidFill>
                  <a:srgbClr val="FF0000"/>
                </a:solidFill>
                <a:latin typeface="Times New Roman" panose="02020603050405020304" pitchFamily="18" charset="0"/>
                <a:ea typeface="Times New Roman" panose="02020603050405020304" pitchFamily="18" charset="0"/>
              </a:rPr>
              <a:t>речовинами</a:t>
            </a:r>
            <a:r>
              <a:rPr lang="ru-RU" dirty="0">
                <a:solidFill>
                  <a:srgbClr val="FF0000"/>
                </a:solidFill>
                <a:latin typeface="Times New Roman" panose="02020603050405020304" pitchFamily="18" charset="0"/>
                <a:ea typeface="Times New Roman" panose="02020603050405020304" pitchFamily="18" charset="0"/>
              </a:rPr>
              <a:t> </a:t>
            </a:r>
            <a:r>
              <a:rPr lang="ru-RU" dirty="0" err="1">
                <a:solidFill>
                  <a:srgbClr val="FF0000"/>
                </a:solidFill>
                <a:latin typeface="Times New Roman" panose="02020603050405020304" pitchFamily="18" charset="0"/>
                <a:ea typeface="Times New Roman" panose="02020603050405020304" pitchFamily="18" charset="0"/>
              </a:rPr>
              <a:t>протягом</a:t>
            </a:r>
            <a:r>
              <a:rPr lang="ru-RU" dirty="0">
                <a:solidFill>
                  <a:srgbClr val="FF0000"/>
                </a:solidFill>
                <a:latin typeface="Times New Roman" panose="02020603050405020304" pitchFamily="18" charset="0"/>
                <a:ea typeface="Times New Roman" panose="02020603050405020304" pitchFamily="18" charset="0"/>
              </a:rPr>
              <a:t> </a:t>
            </a:r>
            <a:r>
              <a:rPr lang="ru-RU" dirty="0" err="1">
                <a:solidFill>
                  <a:srgbClr val="FF0000"/>
                </a:solidFill>
                <a:latin typeface="Times New Roman" panose="02020603050405020304" pitchFamily="18" charset="0"/>
                <a:ea typeface="Times New Roman" panose="02020603050405020304" pitchFamily="18" charset="0"/>
              </a:rPr>
              <a:t>бойових</a:t>
            </a:r>
            <a:r>
              <a:rPr lang="ru-RU" dirty="0">
                <a:solidFill>
                  <a:srgbClr val="FF0000"/>
                </a:solidFill>
                <a:latin typeface="Times New Roman" panose="02020603050405020304" pitchFamily="18" charset="0"/>
                <a:ea typeface="Times New Roman" panose="02020603050405020304" pitchFamily="18" charset="0"/>
              </a:rPr>
              <a:t> </a:t>
            </a:r>
            <a:r>
              <a:rPr lang="ru-RU" dirty="0" err="1">
                <a:solidFill>
                  <a:srgbClr val="FF0000"/>
                </a:solidFill>
                <a:latin typeface="Times New Roman" panose="02020603050405020304" pitchFamily="18" charset="0"/>
                <a:ea typeface="Times New Roman" panose="02020603050405020304" pitchFamily="18" charset="0"/>
              </a:rPr>
              <a:t>дій</a:t>
            </a:r>
            <a:r>
              <a:rPr lang="ru-RU" dirty="0">
                <a:solidFill>
                  <a:srgbClr val="FF0000"/>
                </a:solidFill>
                <a:latin typeface="Times New Roman" panose="02020603050405020304" pitchFamily="18" charset="0"/>
                <a:ea typeface="Times New Roman" panose="02020603050405020304" pitchFamily="18" charset="0"/>
              </a:rPr>
              <a:t>.</a:t>
            </a:r>
            <a:endParaRPr lang="uk-UA" dirty="0">
              <a:solidFill>
                <a:srgbClr val="FF0000"/>
              </a:solidFill>
            </a:endParaRPr>
          </a:p>
        </p:txBody>
      </p:sp>
    </p:spTree>
    <p:extLst>
      <p:ext uri="{BB962C8B-B14F-4D97-AF65-F5344CB8AC3E}">
        <p14:creationId xmlns:p14="http://schemas.microsoft.com/office/powerpoint/2010/main" xmlns="" val="244113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6567" y="338998"/>
            <a:ext cx="9529011" cy="6063198"/>
          </a:xfrm>
          <a:prstGeom prst="rect">
            <a:avLst/>
          </a:prstGeom>
          <a:solidFill>
            <a:srgbClr val="66FF99"/>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Отруйні речовини нервово-паралітичної дії</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Отруйні речовини нервово-паралітичної дії є ефірами фосфорної кислоти, тому їх називають ще фосфорорганічними ОР. Вони належать до ОР смертельної дії, крім того, їх характеризують також як ОР швидкої дії. Токсичність ФОР значно перевищує токсичну дію всіх інших відомих ОР. Можливість бойового застосування ФОР як у пароподібному, аерозольному, так і в </a:t>
            </a:r>
            <a:r>
              <a:rPr lang="uk-UA" sz="1600" dirty="0" err="1">
                <a:solidFill>
                  <a:srgbClr val="000000"/>
                </a:solidFill>
                <a:latin typeface="Times New Roman" panose="02020603050405020304" pitchFamily="18" charset="0"/>
                <a:ea typeface="Times New Roman" panose="02020603050405020304" pitchFamily="18" charset="0"/>
              </a:rPr>
              <a:t>крапельно</a:t>
            </a:r>
            <a:r>
              <a:rPr lang="uk-UA" sz="1600" dirty="0">
                <a:solidFill>
                  <a:srgbClr val="000000"/>
                </a:solidFill>
                <a:latin typeface="Times New Roman" panose="02020603050405020304" pitchFamily="18" charset="0"/>
                <a:ea typeface="Times New Roman" panose="02020603050405020304" pitchFamily="18" charset="0"/>
              </a:rPr>
              <a:t>-рідинному станах дозволяє використовувати їх для виконання і тактичних, і стратегічних завдань.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Механізм токсичної дії ФОР</a:t>
            </a:r>
            <a:r>
              <a:rPr lang="uk-UA" i="1" dirty="0" smtClean="0">
                <a:solidFill>
                  <a:srgbClr val="FF0000"/>
                </a:solidFill>
                <a:latin typeface="Times New Roman" panose="02020603050405020304" pitchFamily="18" charset="0"/>
                <a:ea typeface="Times New Roman" panose="02020603050405020304" pitchFamily="18" charset="0"/>
              </a:rPr>
              <a:t>.</a:t>
            </a:r>
          </a:p>
          <a:p>
            <a:r>
              <a:rPr lang="uk-UA" i="1" dirty="0" smtClean="0">
                <a:solidFill>
                  <a:srgbClr val="FF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В основі механізму токсичної дії ФОР лежить їх властивість </a:t>
            </a:r>
            <a:r>
              <a:rPr lang="uk-UA" sz="1600" i="1" dirty="0">
                <a:solidFill>
                  <a:srgbClr val="FF0000"/>
                </a:solidFill>
                <a:latin typeface="Times New Roman" panose="02020603050405020304" pitchFamily="18" charset="0"/>
                <a:ea typeface="Times New Roman" panose="02020603050405020304" pitchFamily="18" charset="0"/>
              </a:rPr>
              <a:t>пригнічувати фермент </a:t>
            </a:r>
            <a:r>
              <a:rPr lang="uk-UA" sz="1600" i="1" dirty="0" err="1">
                <a:solidFill>
                  <a:srgbClr val="FF0000"/>
                </a:solidFill>
                <a:latin typeface="Times New Roman" panose="02020603050405020304" pitchFamily="18" charset="0"/>
                <a:ea typeface="Times New Roman" panose="02020603050405020304" pitchFamily="18" charset="0"/>
              </a:rPr>
              <a:t>холінестеразу</a:t>
            </a:r>
            <a:r>
              <a:rPr lang="uk-UA" sz="1600" dirty="0">
                <a:solidFill>
                  <a:srgbClr val="000000"/>
                </a:solidFill>
                <a:latin typeface="Times New Roman" panose="02020603050405020304" pitchFamily="18" charset="0"/>
                <a:ea typeface="Times New Roman" panose="02020603050405020304" pitchFamily="18" charset="0"/>
              </a:rPr>
              <a:t>, що здійснює гідроліз медіатору ацетилхоліну, який бере участь у передачі нервових імпульсів як у центральних, так і в периферичних відділах нервової системи. Це призводить до порушення передачі нервових імпульсів у найрізноманітніших відділах нервової системи, яке спочатку проявляється у вигляді збудження, а потім — паралічу функцій найважливіших фізіологічних систем. </a:t>
            </a:r>
            <a:endParaRPr lang="uk-UA" sz="1600" dirty="0">
              <a:latin typeface="Times New Roman" panose="02020603050405020304" pitchFamily="18" charset="0"/>
              <a:ea typeface="Times New Roman" panose="02020603050405020304" pitchFamily="18" charset="0"/>
            </a:endParaRPr>
          </a:p>
          <a:p>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Крім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антихолінестеразного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механізму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дії</a:t>
            </a:r>
            <a:r>
              <a:rPr lang="ru-RU" sz="1600" dirty="0">
                <a:solidFill>
                  <a:srgbClr val="000000"/>
                </a:solidFill>
                <a:latin typeface="Times New Roman" panose="02020603050405020304" pitchFamily="18" charset="0"/>
                <a:ea typeface="Times New Roman" panose="02020603050405020304" pitchFamily="18" charset="0"/>
              </a:rPr>
              <a:t>, ФОР </a:t>
            </a:r>
            <a:r>
              <a:rPr lang="ru-RU" sz="1600" dirty="0" err="1">
                <a:solidFill>
                  <a:srgbClr val="000000"/>
                </a:solidFill>
                <a:latin typeface="Times New Roman" panose="02020603050405020304" pitchFamily="18" charset="0"/>
                <a:ea typeface="Times New Roman" panose="02020603050405020304" pitchFamily="18" charset="0"/>
              </a:rPr>
              <a:t>безпосередньо</a:t>
            </a:r>
            <a:r>
              <a:rPr lang="ru-RU" sz="1600"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впливають</a:t>
            </a:r>
            <a:r>
              <a:rPr lang="ru-RU" sz="1600" i="1" dirty="0">
                <a:solidFill>
                  <a:srgbClr val="FF0000"/>
                </a:solidFill>
                <a:latin typeface="Times New Roman" panose="02020603050405020304" pitchFamily="18" charset="0"/>
                <a:ea typeface="Times New Roman" panose="02020603050405020304" pitchFamily="18" charset="0"/>
              </a:rPr>
              <a:t> на </a:t>
            </a:r>
            <a:r>
              <a:rPr lang="ru-RU" sz="1600" i="1" dirty="0" err="1">
                <a:solidFill>
                  <a:srgbClr val="FF0000"/>
                </a:solidFill>
                <a:latin typeface="Times New Roman" panose="02020603050405020304" pitchFamily="18" charset="0"/>
                <a:ea typeface="Times New Roman" panose="02020603050405020304" pitchFamily="18" charset="0"/>
              </a:rPr>
              <a:t>холінореактивні</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системи</a:t>
            </a:r>
            <a:r>
              <a:rPr lang="ru-RU" sz="1600" i="1" dirty="0">
                <a:solidFill>
                  <a:srgbClr val="FF0000"/>
                </a:solidFill>
                <a:latin typeface="Times New Roman" panose="02020603050405020304" pitchFamily="18" charset="0"/>
                <a:ea typeface="Times New Roman" panose="02020603050405020304" pitchFamily="18" charset="0"/>
              </a:rPr>
              <a:t> як </a:t>
            </a:r>
            <a:r>
              <a:rPr lang="ru-RU" sz="1600" i="1" dirty="0" err="1">
                <a:solidFill>
                  <a:srgbClr val="FF0000"/>
                </a:solidFill>
                <a:latin typeface="Times New Roman" panose="02020603050405020304" pitchFamily="18" charset="0"/>
                <a:ea typeface="Times New Roman" panose="02020603050405020304" pitchFamily="18" charset="0"/>
              </a:rPr>
              <a:t>нервових</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клітин</a:t>
            </a:r>
            <a:r>
              <a:rPr lang="ru-RU" sz="1600" i="1" dirty="0">
                <a:solidFill>
                  <a:srgbClr val="FF0000"/>
                </a:solidFill>
                <a:latin typeface="Times New Roman" panose="02020603050405020304" pitchFamily="18" charset="0"/>
                <a:ea typeface="Times New Roman" panose="02020603050405020304" pitchFamily="18" charset="0"/>
              </a:rPr>
              <a:t>, так і </a:t>
            </a:r>
            <a:r>
              <a:rPr lang="ru-RU" sz="1600" i="1" dirty="0" err="1">
                <a:solidFill>
                  <a:srgbClr val="FF0000"/>
                </a:solidFill>
                <a:latin typeface="Times New Roman" panose="02020603050405020304" pitchFamily="18" charset="0"/>
                <a:ea typeface="Times New Roman" panose="02020603050405020304" pitchFamily="18" charset="0"/>
              </a:rPr>
              <a:t>клітин</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виконавчих</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органів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Цей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вплив</a:t>
            </a:r>
            <a:r>
              <a:rPr lang="ru-RU" sz="1600" dirty="0">
                <a:solidFill>
                  <a:srgbClr val="000000"/>
                </a:solidFill>
                <a:latin typeface="Times New Roman" panose="02020603050405020304" pitchFamily="18" charset="0"/>
                <a:ea typeface="Times New Roman" panose="02020603050405020304" pitchFamily="18" charset="0"/>
              </a:rPr>
              <a:t> не </a:t>
            </a:r>
            <a:r>
              <a:rPr lang="ru-RU" sz="1600" dirty="0" err="1">
                <a:solidFill>
                  <a:srgbClr val="000000"/>
                </a:solidFill>
                <a:latin typeface="Times New Roman" panose="02020603050405020304" pitchFamily="18" charset="0"/>
                <a:ea typeface="Times New Roman" panose="02020603050405020304" pitchFamily="18" charset="0"/>
              </a:rPr>
              <a:t>пов’язаний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із</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пригніченням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активності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холінестерази</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відповідно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проявляється</a:t>
            </a:r>
            <a:r>
              <a:rPr lang="ru-RU" sz="1600" dirty="0">
                <a:solidFill>
                  <a:srgbClr val="000000"/>
                </a:solidFill>
                <a:latin typeface="Times New Roman" panose="02020603050405020304" pitchFamily="18" charset="0"/>
                <a:ea typeface="Times New Roman" panose="02020603050405020304" pitchFamily="18" charset="0"/>
              </a:rPr>
              <a:t> при тяжких </a:t>
            </a:r>
            <a:r>
              <a:rPr lang="ru-RU" sz="1600" dirty="0" err="1">
                <a:solidFill>
                  <a:srgbClr val="000000"/>
                </a:solidFill>
                <a:latin typeface="Times New Roman" panose="02020603050405020304" pitchFamily="18" charset="0"/>
                <a:ea typeface="Times New Roman" panose="02020603050405020304" pitchFamily="18" charset="0"/>
              </a:rPr>
              <a:t>ураженнях</a:t>
            </a:r>
            <a:r>
              <a:rPr lang="ru-RU" sz="1600" dirty="0">
                <a:solidFill>
                  <a:srgbClr val="000000"/>
                </a:solidFill>
                <a:latin typeface="Times New Roman" panose="02020603050405020304" pitchFamily="18" charset="0"/>
                <a:ea typeface="Times New Roman" panose="02020603050405020304" pitchFamily="18" charset="0"/>
              </a:rPr>
              <a:t> ФОР.</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У </a:t>
            </a:r>
            <a:r>
              <a:rPr lang="ru-RU" sz="1600" dirty="0" err="1">
                <a:solidFill>
                  <a:srgbClr val="000000"/>
                </a:solidFill>
                <a:latin typeface="Times New Roman" panose="02020603050405020304" pitchFamily="18" charset="0"/>
                <a:ea typeface="Times New Roman" panose="02020603050405020304" pitchFamily="18" charset="0"/>
              </a:rPr>
              <a:t>перші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хвилини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отруєння</a:t>
            </a:r>
            <a:r>
              <a:rPr lang="ru-RU" sz="1600" dirty="0">
                <a:solidFill>
                  <a:srgbClr val="000000"/>
                </a:solidFill>
                <a:latin typeface="Times New Roman" panose="02020603050405020304" pitchFamily="18" charset="0"/>
                <a:ea typeface="Times New Roman" panose="02020603050405020304" pitchFamily="18" charset="0"/>
              </a:rPr>
              <a:t> ФОР </a:t>
            </a:r>
            <a:r>
              <a:rPr lang="ru-RU" sz="1600" dirty="0" err="1">
                <a:solidFill>
                  <a:srgbClr val="000000"/>
                </a:solidFill>
                <a:latin typeface="Times New Roman" panose="02020603050405020304" pitchFamily="18" charset="0"/>
                <a:ea typeface="Times New Roman" panose="02020603050405020304" pitchFamily="18" charset="0"/>
              </a:rPr>
              <a:t>основним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завданням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лікування</a:t>
            </a:r>
            <a:r>
              <a:rPr lang="ru-RU" sz="1600" dirty="0">
                <a:solidFill>
                  <a:srgbClr val="000000"/>
                </a:solidFill>
                <a:latin typeface="Times New Roman" panose="02020603050405020304" pitchFamily="18" charset="0"/>
                <a:ea typeface="Times New Roman" panose="02020603050405020304" pitchFamily="18" charset="0"/>
              </a:rPr>
              <a:t> є </a:t>
            </a:r>
            <a:r>
              <a:rPr lang="ru-RU" sz="1600" dirty="0" err="1">
                <a:solidFill>
                  <a:srgbClr val="000000"/>
                </a:solidFill>
                <a:latin typeface="Times New Roman" panose="02020603050405020304" pitchFamily="18" charset="0"/>
                <a:ea typeface="Times New Roman" panose="02020603050405020304" pitchFamily="18" charset="0"/>
              </a:rPr>
              <a:t>пригнічення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судомної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реакції</a:t>
            </a:r>
            <a:r>
              <a:rPr lang="ru-RU" sz="1600" dirty="0">
                <a:solidFill>
                  <a:srgbClr val="000000"/>
                </a:solidFill>
                <a:latin typeface="Times New Roman" panose="02020603050405020304" pitchFamily="18" charset="0"/>
                <a:ea typeface="Times New Roman" panose="02020603050405020304" pitchFamily="18" charset="0"/>
              </a:rPr>
              <a:t>, тяжкого </a:t>
            </a:r>
            <a:r>
              <a:rPr lang="ru-RU" sz="1600" dirty="0" err="1">
                <a:solidFill>
                  <a:srgbClr val="000000"/>
                </a:solidFill>
                <a:latin typeface="Times New Roman" panose="02020603050405020304" pitchFamily="18" charset="0"/>
                <a:ea typeface="Times New Roman" panose="02020603050405020304" pitchFamily="18" charset="0"/>
              </a:rPr>
              <a:t>бронхоспазму</a:t>
            </a:r>
            <a:r>
              <a:rPr lang="ru-RU" sz="1600" dirty="0">
                <a:solidFill>
                  <a:srgbClr val="000000"/>
                </a:solidFill>
                <a:latin typeface="Times New Roman" panose="02020603050405020304" pitchFamily="18" charset="0"/>
                <a:ea typeface="Times New Roman" panose="02020603050405020304" pitchFamily="18" charset="0"/>
              </a:rPr>
              <a:t>, як </a:t>
            </a:r>
            <a:r>
              <a:rPr lang="ru-RU" sz="1600" dirty="0" err="1">
                <a:solidFill>
                  <a:srgbClr val="000000"/>
                </a:solidFill>
                <a:latin typeface="Times New Roman" panose="02020603050405020304" pitchFamily="18" charset="0"/>
                <a:ea typeface="Times New Roman" panose="02020603050405020304" pitchFamily="18" charset="0"/>
              </a:rPr>
              <a:t>характерних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проявів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їх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специфічної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Ранні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введення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антидотів</a:t>
            </a:r>
            <a:r>
              <a:rPr lang="ru-RU" sz="1600" dirty="0">
                <a:solidFill>
                  <a:srgbClr val="000000"/>
                </a:solidFill>
                <a:latin typeface="Times New Roman" panose="02020603050405020304" pitchFamily="18" charset="0"/>
                <a:ea typeface="Times New Roman" panose="02020603050405020304" pitchFamily="18" charset="0"/>
              </a:rPr>
              <a:t> — </a:t>
            </a:r>
            <a:r>
              <a:rPr lang="ru-RU" sz="1600" dirty="0" err="1">
                <a:solidFill>
                  <a:srgbClr val="000000"/>
                </a:solidFill>
                <a:latin typeface="Times New Roman" panose="02020603050405020304" pitchFamily="18" charset="0"/>
                <a:ea typeface="Times New Roman" panose="02020603050405020304" pitchFamily="18" charset="0"/>
              </a:rPr>
              <a:t>холінолітиків</a:t>
            </a:r>
            <a:r>
              <a:rPr lang="ru-RU" sz="1600" dirty="0">
                <a:solidFill>
                  <a:srgbClr val="000000"/>
                </a:solidFill>
                <a:latin typeface="Times New Roman" panose="02020603050405020304" pitchFamily="18" charset="0"/>
                <a:ea typeface="Times New Roman" panose="02020603050405020304" pitchFamily="18" charset="0"/>
              </a:rPr>
              <a:t> типу </a:t>
            </a:r>
            <a:r>
              <a:rPr lang="ru-RU" sz="1600" dirty="0" err="1">
                <a:solidFill>
                  <a:srgbClr val="000000"/>
                </a:solidFill>
                <a:latin typeface="Times New Roman" panose="02020603050405020304" pitchFamily="18" charset="0"/>
                <a:ea typeface="Times New Roman" panose="02020603050405020304" pitchFamily="18" charset="0"/>
              </a:rPr>
              <a:t>атропіну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ліквідовує</a:t>
            </a:r>
            <a:r>
              <a:rPr lang="ru-RU" sz="1600" dirty="0">
                <a:solidFill>
                  <a:srgbClr val="000000"/>
                </a:solidFill>
                <a:latin typeface="Times New Roman" panose="02020603050405020304" pitchFamily="18" charset="0"/>
                <a:ea typeface="Times New Roman" panose="02020603050405020304" pitchFamily="18" charset="0"/>
              </a:rPr>
              <a:t> практично </a:t>
            </a:r>
            <a:r>
              <a:rPr lang="ru-RU" sz="1600" dirty="0" err="1">
                <a:solidFill>
                  <a:srgbClr val="000000"/>
                </a:solidFill>
                <a:latin typeface="Times New Roman" panose="02020603050405020304" pitchFamily="18" charset="0"/>
                <a:ea typeface="Times New Roman" panose="02020603050405020304" pitchFamily="18" charset="0"/>
              </a:rPr>
              <a:t>всі</a:t>
            </a:r>
            <a:r>
              <a:rPr lang="ru-RU" sz="1600" dirty="0">
                <a:solidFill>
                  <a:srgbClr val="000000"/>
                </a:solidFill>
                <a:latin typeface="Times New Roman" panose="02020603050405020304" pitchFamily="18" charset="0"/>
                <a:ea typeface="Times New Roman" panose="02020603050405020304" pitchFamily="18" charset="0"/>
              </a:rPr>
              <a:t> прояви </a:t>
            </a:r>
            <a:r>
              <a:rPr lang="ru-RU" sz="1600" dirty="0" err="1">
                <a:solidFill>
                  <a:srgbClr val="000000"/>
                </a:solidFill>
                <a:latin typeface="Times New Roman" panose="02020603050405020304" pitchFamily="18" charset="0"/>
                <a:ea typeface="Times New Roman" panose="02020603050405020304" pitchFamily="18" charset="0"/>
              </a:rPr>
              <a:t>дії</a:t>
            </a:r>
            <a:r>
              <a:rPr lang="ru-RU" sz="1600" dirty="0">
                <a:solidFill>
                  <a:srgbClr val="000000"/>
                </a:solidFill>
                <a:latin typeface="Times New Roman" panose="02020603050405020304" pitchFamily="18" charset="0"/>
                <a:ea typeface="Times New Roman" panose="02020603050405020304" pitchFamily="18" charset="0"/>
              </a:rPr>
              <a:t> ФОР. При </a:t>
            </a:r>
            <a:r>
              <a:rPr lang="ru-RU" sz="1600" dirty="0" err="1">
                <a:solidFill>
                  <a:srgbClr val="000000"/>
                </a:solidFill>
                <a:latin typeface="Times New Roman" panose="02020603050405020304" pitchFamily="18" charset="0"/>
                <a:ea typeface="Times New Roman" panose="02020603050405020304" pitchFamily="18" charset="0"/>
              </a:rPr>
              <a:t>цьому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усувається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вплив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отруйних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речовин</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холінестеразу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безпосередня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дія</a:t>
            </a:r>
            <a:r>
              <a:rPr lang="ru-RU" sz="1600" dirty="0">
                <a:solidFill>
                  <a:srgbClr val="000000"/>
                </a:solidFill>
                <a:latin typeface="Times New Roman" panose="02020603050405020304" pitchFamily="18" charset="0"/>
                <a:ea typeface="Times New Roman" panose="02020603050405020304" pitchFamily="18" charset="0"/>
              </a:rPr>
              <a:t> ОР та </a:t>
            </a:r>
            <a:r>
              <a:rPr lang="ru-RU" sz="1600" dirty="0" err="1">
                <a:solidFill>
                  <a:srgbClr val="000000"/>
                </a:solidFill>
                <a:latin typeface="Times New Roman" panose="02020603050405020304" pitchFamily="18" charset="0"/>
                <a:ea typeface="Times New Roman" panose="02020603050405020304" pitchFamily="18" charset="0"/>
              </a:rPr>
              <a:t>надлишків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ацетилхоліну</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тканинні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структури</a:t>
            </a:r>
            <a:r>
              <a:rPr lang="ru-RU" sz="1600" dirty="0">
                <a:solidFill>
                  <a:srgbClr val="000000"/>
                </a:solidFill>
                <a:latin typeface="Times New Roman" panose="02020603050405020304" pitchFamily="18" charset="0"/>
                <a:ea typeface="Times New Roman" panose="02020603050405020304" pitchFamily="18" charset="0"/>
              </a:rPr>
              <a:t>. Але </a:t>
            </a:r>
            <a:r>
              <a:rPr lang="ru-RU" sz="1600" dirty="0" err="1">
                <a:solidFill>
                  <a:srgbClr val="000000"/>
                </a:solidFill>
                <a:latin typeface="Times New Roman" panose="02020603050405020304" pitchFamily="18" charset="0"/>
                <a:ea typeface="Times New Roman" panose="02020603050405020304" pitchFamily="18" charset="0"/>
              </a:rPr>
              <a:t>однією</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особливостей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токсичної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дії</a:t>
            </a:r>
            <a:r>
              <a:rPr lang="ru-RU" sz="1600" dirty="0">
                <a:solidFill>
                  <a:srgbClr val="000000"/>
                </a:solidFill>
                <a:latin typeface="Times New Roman" panose="02020603050405020304" pitchFamily="18" charset="0"/>
                <a:ea typeface="Times New Roman" panose="02020603050405020304" pitchFamily="18" charset="0"/>
              </a:rPr>
              <a:t> ФОР є те,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антидоти</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діють</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ефективно</a:t>
            </a:r>
            <a:r>
              <a:rPr lang="ru-RU" sz="1600" i="1" dirty="0">
                <a:solidFill>
                  <a:srgbClr val="FF0000"/>
                </a:solidFill>
                <a:latin typeface="Times New Roman" panose="02020603050405020304" pitchFamily="18" charset="0"/>
                <a:ea typeface="Times New Roman" panose="02020603050405020304" pitchFamily="18" charset="0"/>
              </a:rPr>
              <a:t> при </a:t>
            </a:r>
            <a:r>
              <a:rPr lang="ru-RU" sz="1600" i="1" dirty="0" err="1">
                <a:solidFill>
                  <a:srgbClr val="FF0000"/>
                </a:solidFill>
                <a:latin typeface="Times New Roman" panose="02020603050405020304" pitchFamily="18" charset="0"/>
                <a:ea typeface="Times New Roman" panose="02020603050405020304" pitchFamily="18" charset="0"/>
              </a:rPr>
              <a:t>введенні</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лише</a:t>
            </a:r>
            <a:r>
              <a:rPr lang="ru-RU" sz="1600" i="1" dirty="0">
                <a:solidFill>
                  <a:srgbClr val="FF0000"/>
                </a:solidFill>
                <a:latin typeface="Times New Roman" panose="02020603050405020304" pitchFamily="18" charset="0"/>
                <a:ea typeface="Times New Roman" panose="02020603050405020304" pitchFamily="18" charset="0"/>
              </a:rPr>
              <a:t> в </a:t>
            </a:r>
            <a:r>
              <a:rPr lang="ru-RU" sz="1600" i="1" dirty="0" err="1">
                <a:solidFill>
                  <a:srgbClr val="FF0000"/>
                </a:solidFill>
                <a:latin typeface="Times New Roman" panose="02020603050405020304" pitchFamily="18" charset="0"/>
                <a:ea typeface="Times New Roman" panose="02020603050405020304" pitchFamily="18" charset="0"/>
              </a:rPr>
              <a:t>перші</a:t>
            </a:r>
            <a:r>
              <a:rPr lang="ru-RU" sz="1600" i="1" dirty="0">
                <a:solidFill>
                  <a:srgbClr val="FF0000"/>
                </a:solidFill>
                <a:latin typeface="Times New Roman" panose="02020603050405020304" pitchFamily="18" charset="0"/>
                <a:ea typeface="Times New Roman" panose="02020603050405020304" pitchFamily="18" charset="0"/>
              </a:rPr>
              <a:t> 3-5 </a:t>
            </a:r>
            <a:r>
              <a:rPr lang="ru-RU" sz="1600" i="1" dirty="0" err="1">
                <a:solidFill>
                  <a:srgbClr val="FF0000"/>
                </a:solidFill>
                <a:latin typeface="Times New Roman" panose="02020603050405020304" pitchFamily="18" charset="0"/>
                <a:ea typeface="Times New Roman" panose="02020603050405020304" pitchFamily="18" charset="0"/>
              </a:rPr>
              <a:t>хвилин</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після</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розвитку</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картини</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отруєння</a:t>
            </a:r>
            <a:r>
              <a:rPr lang="ru-RU" sz="1600" i="1" dirty="0">
                <a:solidFill>
                  <a:srgbClr val="FF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Якщо</a:t>
            </a:r>
            <a:r>
              <a:rPr lang="ru-RU" sz="1600" dirty="0">
                <a:solidFill>
                  <a:srgbClr val="000000"/>
                </a:solidFill>
                <a:latin typeface="Times New Roman" panose="02020603050405020304" pitchFamily="18" charset="0"/>
                <a:ea typeface="Times New Roman" panose="02020603050405020304" pitchFamily="18" charset="0"/>
              </a:rPr>
              <a:t> антидот не </a:t>
            </a:r>
            <a:r>
              <a:rPr lang="ru-RU" sz="1600" dirty="0" err="1">
                <a:solidFill>
                  <a:srgbClr val="000000"/>
                </a:solidFill>
                <a:latin typeface="Times New Roman" panose="02020603050405020304" pitchFamily="18" charset="0"/>
                <a:ea typeface="Times New Roman" panose="02020603050405020304" pitchFamily="18" charset="0"/>
              </a:rPr>
              <a:t>застосувати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протягом</a:t>
            </a:r>
            <a:r>
              <a:rPr lang="ru-RU" sz="1600" dirty="0">
                <a:solidFill>
                  <a:srgbClr val="000000"/>
                </a:solidFill>
                <a:latin typeface="Times New Roman" panose="02020603050405020304" pitchFamily="18" charset="0"/>
                <a:ea typeface="Times New Roman" panose="02020603050405020304" pitchFamily="18" charset="0"/>
              </a:rPr>
              <a:t> перших </a:t>
            </a:r>
            <a:r>
              <a:rPr lang="ru-RU" sz="1600" dirty="0" err="1">
                <a:solidFill>
                  <a:srgbClr val="000000"/>
                </a:solidFill>
                <a:latin typeface="Times New Roman" panose="02020603050405020304" pitchFamily="18" charset="0"/>
                <a:ea typeface="Times New Roman" panose="02020603050405020304" pitchFamily="18" charset="0"/>
              </a:rPr>
              <a:t>хвилин</a:t>
            </a:r>
            <a:r>
              <a:rPr lang="ru-RU" sz="1600" dirty="0">
                <a:solidFill>
                  <a:srgbClr val="000000"/>
                </a:solidFill>
                <a:latin typeface="Times New Roman" panose="02020603050405020304" pitchFamily="18" charset="0"/>
                <a:ea typeface="Times New Roman" panose="02020603050405020304" pitchFamily="18" charset="0"/>
              </a:rPr>
              <a:t>, то </a:t>
            </a:r>
            <a:r>
              <a:rPr lang="ru-RU" sz="1600" dirty="0" err="1">
                <a:solidFill>
                  <a:srgbClr val="000000"/>
                </a:solidFill>
                <a:latin typeface="Times New Roman" panose="02020603050405020304" pitchFamily="18" charset="0"/>
                <a:ea typeface="Times New Roman" panose="02020603050405020304" pitchFamily="18" charset="0"/>
              </a:rPr>
              <a:t>пізніше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він</a:t>
            </a:r>
            <a:r>
              <a:rPr lang="ru-RU" sz="1600" dirty="0">
                <a:solidFill>
                  <a:srgbClr val="000000"/>
                </a:solidFill>
                <a:latin typeface="Times New Roman" panose="02020603050405020304" pitchFamily="18" charset="0"/>
                <a:ea typeface="Times New Roman" panose="02020603050405020304" pitchFamily="18" charset="0"/>
              </a:rPr>
              <a:t> не </a:t>
            </a:r>
            <a:r>
              <a:rPr lang="ru-RU" sz="1600" dirty="0" err="1">
                <a:solidFill>
                  <a:srgbClr val="000000"/>
                </a:solidFill>
                <a:latin typeface="Times New Roman" panose="02020603050405020304" pitchFamily="18" charset="0"/>
                <a:ea typeface="Times New Roman" panose="02020603050405020304" pitchFamily="18" charset="0"/>
              </a:rPr>
              <a:t>усуне</a:t>
            </a:r>
            <a:r>
              <a:rPr lang="ru-RU" sz="1600" dirty="0">
                <a:solidFill>
                  <a:srgbClr val="000000"/>
                </a:solidFill>
                <a:latin typeface="Times New Roman" panose="02020603050405020304" pitchFamily="18" charset="0"/>
                <a:ea typeface="Times New Roman" panose="02020603050405020304" pitchFamily="18" charset="0"/>
              </a:rPr>
              <a:t> таких </a:t>
            </a:r>
            <a:r>
              <a:rPr lang="ru-RU" sz="1600" dirty="0" err="1">
                <a:solidFill>
                  <a:srgbClr val="000000"/>
                </a:solidFill>
                <a:latin typeface="Times New Roman" panose="02020603050405020304" pitchFamily="18" charset="0"/>
                <a:ea typeface="Times New Roman" panose="02020603050405020304" pitchFamily="18" charset="0"/>
              </a:rPr>
              <a:t>симптомів</a:t>
            </a:r>
            <a:r>
              <a:rPr lang="ru-RU" sz="1600" dirty="0">
                <a:solidFill>
                  <a:srgbClr val="000000"/>
                </a:solidFill>
                <a:latin typeface="Times New Roman" panose="02020603050405020304" pitchFamily="18" charset="0"/>
                <a:ea typeface="Times New Roman" panose="02020603050405020304" pitchFamily="18" charset="0"/>
              </a:rPr>
              <a:t> тяжкого </a:t>
            </a:r>
            <a:r>
              <a:rPr lang="ru-RU" sz="1600" dirty="0" err="1">
                <a:solidFill>
                  <a:srgbClr val="000000"/>
                </a:solidFill>
                <a:latin typeface="Times New Roman" panose="02020603050405020304" pitchFamily="18" charset="0"/>
                <a:ea typeface="Times New Roman" panose="02020603050405020304" pitchFamily="18" charset="0"/>
              </a:rPr>
              <a:t>отруєння</a:t>
            </a:r>
            <a:r>
              <a:rPr lang="ru-RU" sz="1600" dirty="0">
                <a:solidFill>
                  <a:srgbClr val="000000"/>
                </a:solidFill>
                <a:latin typeface="Times New Roman" panose="02020603050405020304" pitchFamily="18" charset="0"/>
                <a:ea typeface="Times New Roman" panose="02020603050405020304" pitchFamily="18" charset="0"/>
              </a:rPr>
              <a:t>, як </a:t>
            </a:r>
            <a:r>
              <a:rPr lang="ru-RU" sz="1600" dirty="0" err="1">
                <a:solidFill>
                  <a:srgbClr val="000000"/>
                </a:solidFill>
                <a:latin typeface="Times New Roman" panose="02020603050405020304" pitchFamily="18" charset="0"/>
                <a:ea typeface="Times New Roman" panose="02020603050405020304" pitchFamily="18" charset="0"/>
              </a:rPr>
              <a:t>бронхоспазм</a:t>
            </a:r>
            <a:r>
              <a:rPr lang="ru-RU" sz="1600" dirty="0">
                <a:solidFill>
                  <a:srgbClr val="000000"/>
                </a:solidFill>
                <a:latin typeface="Times New Roman" panose="02020603050405020304" pitchFamily="18" charset="0"/>
                <a:ea typeface="Times New Roman" panose="02020603050405020304" pitchFamily="18" charset="0"/>
              </a:rPr>
              <a:t>, ларингоспазм та </a:t>
            </a:r>
            <a:r>
              <a:rPr lang="ru-RU" sz="1600" dirty="0" err="1">
                <a:solidFill>
                  <a:srgbClr val="000000"/>
                </a:solidFill>
                <a:latin typeface="Times New Roman" panose="02020603050405020304" pitchFamily="18" charset="0"/>
                <a:ea typeface="Times New Roman" panose="02020603050405020304" pitchFamily="18" charset="0"/>
              </a:rPr>
              <a:t>судоми</a:t>
            </a:r>
            <a:r>
              <a:rPr lang="ru-RU" sz="1600" dirty="0">
                <a:solidFill>
                  <a:srgbClr val="000000"/>
                </a:solidFill>
                <a:latin typeface="Times New Roman" panose="02020603050405020304" pitchFamily="18" charset="0"/>
                <a:ea typeface="Times New Roman" panose="02020603050405020304" pitchFamily="18" charset="0"/>
              </a:rPr>
              <a:t>. Тому </a:t>
            </a:r>
            <a:r>
              <a:rPr lang="ru-RU" sz="1600" dirty="0" err="1">
                <a:solidFill>
                  <a:srgbClr val="000000"/>
                </a:solidFill>
                <a:latin typeface="Times New Roman" panose="02020603050405020304" pitchFamily="18" charset="0"/>
                <a:ea typeface="Times New Roman" panose="02020603050405020304" pitchFamily="18" charset="0"/>
              </a:rPr>
              <a:t>подальша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терапія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потребує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поєднання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методів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специфічного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лікування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антидоти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із</a:t>
            </a:r>
            <a:r>
              <a:rPr lang="ru-RU" sz="1600" dirty="0">
                <a:solidFill>
                  <a:srgbClr val="000000"/>
                </a:solidFill>
                <a:latin typeface="Times New Roman" panose="02020603050405020304" pitchFamily="18" charset="0"/>
                <a:ea typeface="Times New Roman" panose="02020603050405020304" pitchFamily="18" charset="0"/>
              </a:rPr>
              <a:t> заходами </a:t>
            </a:r>
            <a:r>
              <a:rPr lang="ru-RU" sz="1600" dirty="0" err="1">
                <a:solidFill>
                  <a:srgbClr val="000000"/>
                </a:solidFill>
                <a:latin typeface="Times New Roman" panose="02020603050405020304" pitchFamily="18" charset="0"/>
                <a:ea typeface="Times New Roman" panose="02020603050405020304" pitchFamily="18" charset="0"/>
              </a:rPr>
              <a:t>симптоматичної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терапії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спрямована</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пригнічення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судомних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станів</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боротьбу</a:t>
            </a:r>
            <a:r>
              <a:rPr lang="ru-RU" sz="1600" dirty="0">
                <a:solidFill>
                  <a:srgbClr val="000000"/>
                </a:solidFill>
                <a:latin typeface="Times New Roman" panose="02020603050405020304" pitchFamily="18" charset="0"/>
                <a:ea typeface="Times New Roman" panose="02020603050405020304" pitchFamily="18" charset="0"/>
              </a:rPr>
              <a:t> з шоком </a:t>
            </a:r>
            <a:r>
              <a:rPr lang="ru-RU" sz="1600" dirty="0" err="1">
                <a:solidFill>
                  <a:srgbClr val="000000"/>
                </a:solidFill>
                <a:latin typeface="Times New Roman" panose="02020603050405020304" pitchFamily="18" charset="0"/>
                <a:ea typeface="Times New Roman" panose="02020603050405020304" pitchFamily="18" charset="0"/>
              </a:rPr>
              <a:t>або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колапсом</a:t>
            </a:r>
            <a:r>
              <a:rPr lang="ru-RU" sz="1600" dirty="0">
                <a:solidFill>
                  <a:srgbClr val="000000"/>
                </a:solidFill>
                <a:latin typeface="Times New Roman" panose="02020603050405020304" pitchFamily="18" charset="0"/>
                <a:ea typeface="Times New Roman" panose="02020603050405020304" pitchFamily="18" charset="0"/>
              </a:rPr>
              <a:t>. </a:t>
            </a:r>
            <a:endParaRPr lang="uk-UA" sz="1600" dirty="0"/>
          </a:p>
        </p:txBody>
      </p:sp>
    </p:spTree>
    <p:extLst>
      <p:ext uri="{BB962C8B-B14F-4D97-AF65-F5344CB8AC3E}">
        <p14:creationId xmlns:p14="http://schemas.microsoft.com/office/powerpoint/2010/main" xmlns="" val="518426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2272146" y="318654"/>
            <a:ext cx="6262254" cy="6192981"/>
          </a:xfrm>
          <a:prstGeom prst="rect">
            <a:avLst/>
          </a:prstGeom>
          <a:solidFill>
            <a:srgbClr val="FFFF00"/>
          </a:solidFill>
        </p:spPr>
      </p:pic>
    </p:spTree>
    <p:extLst>
      <p:ext uri="{BB962C8B-B14F-4D97-AF65-F5344CB8AC3E}">
        <p14:creationId xmlns:p14="http://schemas.microsoft.com/office/powerpoint/2010/main" xmlns="" val="1697230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415637" y="114300"/>
            <a:ext cx="8728362" cy="6546271"/>
          </a:xfrm>
          <a:prstGeom prst="rect">
            <a:avLst/>
          </a:prstGeom>
        </p:spPr>
      </p:pic>
    </p:spTree>
    <p:extLst>
      <p:ext uri="{BB962C8B-B14F-4D97-AF65-F5344CB8AC3E}">
        <p14:creationId xmlns:p14="http://schemas.microsoft.com/office/powerpoint/2010/main" xmlns="" val="2904683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332509" y="162792"/>
            <a:ext cx="8700653" cy="6525490"/>
          </a:xfrm>
          <a:prstGeom prst="rect">
            <a:avLst/>
          </a:prstGeom>
        </p:spPr>
      </p:pic>
    </p:spTree>
    <p:extLst>
      <p:ext uri="{BB962C8B-B14F-4D97-AF65-F5344CB8AC3E}">
        <p14:creationId xmlns:p14="http://schemas.microsoft.com/office/powerpoint/2010/main" xmlns="" val="684773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039091" y="872836"/>
            <a:ext cx="6982691" cy="4932219"/>
          </a:xfrm>
          <a:prstGeom prst="rect">
            <a:avLst/>
          </a:prstGeom>
        </p:spPr>
      </p:pic>
    </p:spTree>
    <p:extLst>
      <p:ext uri="{BB962C8B-B14F-4D97-AF65-F5344CB8AC3E}">
        <p14:creationId xmlns:p14="http://schemas.microsoft.com/office/powerpoint/2010/main" xmlns="" val="28548334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2506" y="505326"/>
            <a:ext cx="9721515" cy="6032421"/>
          </a:xfrm>
          <a:prstGeom prst="rect">
            <a:avLst/>
          </a:prstGeom>
          <a:solidFill>
            <a:srgbClr val="66FFFF"/>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Характеристика клінічної картини ураження</a:t>
            </a:r>
            <a:endParaRPr lang="uk-UA" dirty="0">
              <a:solidFill>
                <a:srgbClr val="FF0000"/>
              </a:solidFill>
              <a:latin typeface="Times New Roman" panose="02020603050405020304" pitchFamily="18" charset="0"/>
              <a:ea typeface="Times New Roman" panose="02020603050405020304" pitchFamily="18" charset="0"/>
            </a:endParaRPr>
          </a:p>
          <a:p>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Залежно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кількості</a:t>
            </a:r>
            <a:r>
              <a:rPr lang="ru-RU" sz="1600" dirty="0">
                <a:solidFill>
                  <a:srgbClr val="000000"/>
                </a:solidFill>
                <a:latin typeface="Times New Roman" panose="02020603050405020304" pitchFamily="18" charset="0"/>
                <a:ea typeface="Times New Roman" panose="02020603050405020304" pitchFamily="18" charset="0"/>
              </a:rPr>
              <a:t> ОР,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надійшли</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організм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розрізняють</a:t>
            </a:r>
            <a:r>
              <a:rPr lang="ru-RU" sz="1600" dirty="0">
                <a:solidFill>
                  <a:srgbClr val="000000"/>
                </a:solidFill>
                <a:latin typeface="Times New Roman" panose="02020603050405020304" pitchFamily="18" charset="0"/>
                <a:ea typeface="Times New Roman" panose="02020603050405020304" pitchFamily="18" charset="0"/>
              </a:rPr>
              <a:t> легкий, </a:t>
            </a:r>
            <a:r>
              <a:rPr lang="ru-RU" sz="1600" dirty="0" err="1">
                <a:solidFill>
                  <a:srgbClr val="000000"/>
                </a:solidFill>
                <a:latin typeface="Times New Roman" panose="02020603050405020304" pitchFamily="18" charset="0"/>
                <a:ea typeface="Times New Roman" panose="02020603050405020304" pitchFamily="18" charset="0"/>
              </a:rPr>
              <a:t>середній</a:t>
            </a:r>
            <a:r>
              <a:rPr lang="ru-RU" sz="1600" dirty="0">
                <a:solidFill>
                  <a:srgbClr val="000000"/>
                </a:solidFill>
                <a:latin typeface="Times New Roman" panose="02020603050405020304" pitchFamily="18" charset="0"/>
                <a:ea typeface="Times New Roman" panose="02020603050405020304" pitchFamily="18" charset="0"/>
              </a:rPr>
              <a:t> і тяжкий </a:t>
            </a:r>
            <a:r>
              <a:rPr lang="ru-RU" sz="1600" dirty="0" err="1">
                <a:solidFill>
                  <a:srgbClr val="000000"/>
                </a:solidFill>
                <a:latin typeface="Times New Roman" panose="02020603050405020304" pitchFamily="18" charset="0"/>
                <a:ea typeface="Times New Roman" panose="02020603050405020304" pitchFamily="18" charset="0"/>
              </a:rPr>
              <a:t>ступені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перебігу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отруєння</a:t>
            </a:r>
            <a:r>
              <a:rPr lang="ru-RU" sz="1600" dirty="0">
                <a:solidFill>
                  <a:srgbClr val="000000"/>
                </a:solidFill>
                <a:latin typeface="Times New Roman" panose="02020603050405020304" pitchFamily="18" charset="0"/>
                <a:ea typeface="Times New Roman" panose="02020603050405020304" pitchFamily="18" charset="0"/>
              </a:rPr>
              <a:t>. </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b="1" i="1" dirty="0">
                <a:solidFill>
                  <a:srgbClr val="FF0000"/>
                </a:solidFill>
                <a:latin typeface="Times New Roman" panose="02020603050405020304" pitchFamily="18" charset="0"/>
                <a:ea typeface="Times New Roman" panose="02020603050405020304" pitchFamily="18" charset="0"/>
              </a:rPr>
              <a:t>Легкий </a:t>
            </a:r>
            <a:r>
              <a:rPr lang="ru-RU" sz="1600" b="1" i="1" dirty="0" err="1">
                <a:solidFill>
                  <a:srgbClr val="FF0000"/>
                </a:solidFill>
                <a:latin typeface="Times New Roman" panose="02020603050405020304" pitchFamily="18" charset="0"/>
                <a:ea typeface="Times New Roman" panose="02020603050405020304" pitchFamily="18" charset="0"/>
              </a:rPr>
              <a:t>ступінь</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отруєння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характеризується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виникненням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стійкого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міозу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гіперемією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слизових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незначним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збудженням</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тлі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малозміненого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рівня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активності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холінестерази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крові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Нерідко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міоз</a:t>
            </a:r>
            <a:r>
              <a:rPr lang="ru-RU" sz="1600" dirty="0">
                <a:solidFill>
                  <a:srgbClr val="000000"/>
                </a:solidFill>
                <a:latin typeface="Times New Roman" panose="02020603050405020304" pitchFamily="18" charset="0"/>
                <a:ea typeface="Times New Roman" panose="02020603050405020304" pitchFamily="18" charset="0"/>
              </a:rPr>
              <a:t> є першим і </a:t>
            </a:r>
            <a:r>
              <a:rPr lang="ru-RU" sz="1600" dirty="0" err="1">
                <a:solidFill>
                  <a:srgbClr val="000000"/>
                </a:solidFill>
                <a:latin typeface="Times New Roman" panose="02020603050405020304" pitchFamily="18" charset="0"/>
                <a:ea typeface="Times New Roman" panose="02020603050405020304" pitchFamily="18" charset="0"/>
              </a:rPr>
              <a:t>єдиним</a:t>
            </a:r>
            <a:r>
              <a:rPr lang="ru-RU" sz="1600" dirty="0">
                <a:solidFill>
                  <a:srgbClr val="000000"/>
                </a:solidFill>
                <a:latin typeface="Times New Roman" panose="02020603050405020304" pitchFamily="18" charset="0"/>
                <a:ea typeface="Times New Roman" panose="02020603050405020304" pitchFamily="18" charset="0"/>
              </a:rPr>
              <a:t> симптомом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ФОР. При </a:t>
            </a:r>
            <a:r>
              <a:rPr lang="ru-RU" sz="1600" dirty="0" err="1">
                <a:solidFill>
                  <a:srgbClr val="000000"/>
                </a:solidFill>
                <a:latin typeface="Times New Roman" panose="02020603050405020304" pitchFamily="18" charset="0"/>
                <a:ea typeface="Times New Roman" panose="02020603050405020304" pitchFamily="18" charset="0"/>
              </a:rPr>
              <a:t>надходженні</a:t>
            </a:r>
            <a:r>
              <a:rPr lang="ru-RU" sz="1600" dirty="0">
                <a:solidFill>
                  <a:srgbClr val="000000"/>
                </a:solidFill>
                <a:latin typeface="Times New Roman" panose="02020603050405020304" pitchFamily="18" charset="0"/>
                <a:ea typeface="Times New Roman" panose="02020603050405020304" pitchFamily="18" charset="0"/>
              </a:rPr>
              <a:t> ОР через </a:t>
            </a:r>
            <a:r>
              <a:rPr lang="ru-RU" sz="1600" dirty="0" err="1">
                <a:solidFill>
                  <a:srgbClr val="000000"/>
                </a:solidFill>
                <a:latin typeface="Times New Roman" panose="02020603050405020304" pitchFamily="18" charset="0"/>
                <a:ea typeface="Times New Roman" panose="02020603050405020304" pitchFamily="18" charset="0"/>
              </a:rPr>
              <a:t>дихальні</a:t>
            </a:r>
            <a:r>
              <a:rPr lang="ru-RU" sz="1600" dirty="0">
                <a:solidFill>
                  <a:srgbClr val="000000"/>
                </a:solidFill>
                <a:latin typeface="Times New Roman" panose="02020603050405020304" pitchFamily="18" charset="0"/>
                <a:ea typeface="Times New Roman" panose="02020603050405020304" pitchFamily="18" charset="0"/>
              </a:rPr>
              <a:t> шляхи </a:t>
            </a:r>
            <a:r>
              <a:rPr lang="ru-RU" sz="1600" dirty="0" err="1">
                <a:solidFill>
                  <a:srgbClr val="000000"/>
                </a:solidFill>
                <a:latin typeface="Times New Roman" panose="02020603050405020304" pitchFamily="18" charset="0"/>
                <a:ea typeface="Times New Roman" panose="02020603050405020304" pitchFamily="18" charset="0"/>
              </a:rPr>
              <a:t>виникають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утруднене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дихання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відчуття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нестачі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повітря</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зв’язку</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тим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клінічне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легкого </a:t>
            </a:r>
            <a:r>
              <a:rPr lang="ru-RU" sz="1600" dirty="0" err="1">
                <a:solidFill>
                  <a:srgbClr val="000000"/>
                </a:solidFill>
                <a:latin typeface="Times New Roman" panose="02020603050405020304" pitchFamily="18" charset="0"/>
                <a:ea typeface="Times New Roman" panose="02020603050405020304" pitchFamily="18" charset="0"/>
              </a:rPr>
              <a:t>ступеня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проявитися</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переважанням</a:t>
            </a:r>
            <a:r>
              <a:rPr lang="ru-RU" sz="1600" dirty="0">
                <a:solidFill>
                  <a:srgbClr val="000000"/>
                </a:solidFill>
                <a:latin typeface="Times New Roman" panose="02020603050405020304" pitchFamily="18" charset="0"/>
                <a:ea typeface="Times New Roman" panose="02020603050405020304" pitchFamily="18" charset="0"/>
              </a:rPr>
              <a:t> тих </a:t>
            </a:r>
            <a:r>
              <a:rPr lang="ru-RU" sz="1600" dirty="0" err="1">
                <a:solidFill>
                  <a:srgbClr val="000000"/>
                </a:solidFill>
                <a:latin typeface="Times New Roman" panose="02020603050405020304" pitchFamily="18" charset="0"/>
                <a:ea typeface="Times New Roman" panose="02020603050405020304" pitchFamily="18" charset="0"/>
              </a:rPr>
              <a:t>або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інших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симптомів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отруєння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виділяють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такі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форми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перебігу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інтоксикації</a:t>
            </a:r>
            <a:r>
              <a:rPr lang="ru-RU" sz="1600" dirty="0">
                <a:solidFill>
                  <a:srgbClr val="000000"/>
                </a:solidFill>
                <a:latin typeface="Times New Roman" panose="02020603050405020304" pitchFamily="18" charset="0"/>
                <a:ea typeface="Times New Roman" panose="02020603050405020304" pitchFamily="18" charset="0"/>
              </a:rPr>
              <a:t>: </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 </a:t>
            </a:r>
            <a:r>
              <a:rPr lang="ru-RU" sz="1600" dirty="0" err="1">
                <a:solidFill>
                  <a:srgbClr val="000000"/>
                </a:solidFill>
                <a:latin typeface="Times New Roman" panose="02020603050405020304" pitchFamily="18" charset="0"/>
                <a:ea typeface="Times New Roman" panose="02020603050405020304" pitchFamily="18" charset="0"/>
              </a:rPr>
              <a:t>міотична</a:t>
            </a:r>
            <a:r>
              <a:rPr lang="ru-RU" sz="1600" dirty="0">
                <a:solidFill>
                  <a:srgbClr val="000000"/>
                </a:solidFill>
                <a:latin typeface="Times New Roman" panose="02020603050405020304" pitchFamily="18" charset="0"/>
                <a:ea typeface="Times New Roman" panose="02020603050405020304" pitchFamily="18" charset="0"/>
              </a:rPr>
              <a:t> форма, коли </a:t>
            </a:r>
            <a:r>
              <a:rPr lang="ru-RU" sz="1600" dirty="0" err="1">
                <a:solidFill>
                  <a:srgbClr val="000000"/>
                </a:solidFill>
                <a:latin typeface="Times New Roman" panose="02020603050405020304" pitchFamily="18" charset="0"/>
                <a:ea typeface="Times New Roman" panose="02020603050405020304" pitchFamily="18" charset="0"/>
              </a:rPr>
              <a:t>провідним</a:t>
            </a:r>
            <a:r>
              <a:rPr lang="ru-RU" sz="1600" dirty="0">
                <a:solidFill>
                  <a:srgbClr val="000000"/>
                </a:solidFill>
                <a:latin typeface="Times New Roman" panose="02020603050405020304" pitchFamily="18" charset="0"/>
                <a:ea typeface="Times New Roman" panose="02020603050405020304" pitchFamily="18" charset="0"/>
              </a:rPr>
              <a:t> є </a:t>
            </a:r>
            <a:r>
              <a:rPr lang="ru-RU" sz="1600" dirty="0" err="1">
                <a:solidFill>
                  <a:srgbClr val="000000"/>
                </a:solidFill>
                <a:latin typeface="Times New Roman" panose="02020603050405020304" pitchFamily="18" charset="0"/>
                <a:ea typeface="Times New Roman" panose="02020603050405020304" pitchFamily="18" charset="0"/>
              </a:rPr>
              <a:t>порушення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зору</a:t>
            </a:r>
            <a:r>
              <a:rPr lang="ru-RU" sz="1600" dirty="0">
                <a:solidFill>
                  <a:srgbClr val="000000"/>
                </a:solidFill>
                <a:latin typeface="Times New Roman" panose="02020603050405020304" pitchFamily="18" charset="0"/>
                <a:ea typeface="Times New Roman" panose="02020603050405020304" pitchFamily="18" charset="0"/>
              </a:rPr>
              <a:t>; </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 </a:t>
            </a:r>
            <a:r>
              <a:rPr lang="ru-RU" sz="1600" dirty="0" err="1">
                <a:solidFill>
                  <a:srgbClr val="000000"/>
                </a:solidFill>
                <a:latin typeface="Times New Roman" panose="02020603050405020304" pitchFamily="18" charset="0"/>
                <a:ea typeface="Times New Roman" panose="02020603050405020304" pitchFamily="18" charset="0"/>
              </a:rPr>
              <a:t>диспноетична</a:t>
            </a:r>
            <a:r>
              <a:rPr lang="ru-RU" sz="1600" dirty="0">
                <a:solidFill>
                  <a:srgbClr val="000000"/>
                </a:solidFill>
                <a:latin typeface="Times New Roman" panose="02020603050405020304" pitchFamily="18" charset="0"/>
                <a:ea typeface="Times New Roman" panose="02020603050405020304" pitchFamily="18" charset="0"/>
              </a:rPr>
              <a:t> форма, в </a:t>
            </a:r>
            <a:r>
              <a:rPr lang="ru-RU" sz="1600" dirty="0" err="1">
                <a:solidFill>
                  <a:srgbClr val="000000"/>
                </a:solidFill>
                <a:latin typeface="Times New Roman" panose="02020603050405020304" pitchFamily="18" charset="0"/>
                <a:ea typeface="Times New Roman" panose="02020603050405020304" pitchFamily="18" charset="0"/>
              </a:rPr>
              <a:t>якій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переважають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симптоми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із</a:t>
            </a:r>
            <a:r>
              <a:rPr lang="ru-RU" sz="1600" dirty="0">
                <a:solidFill>
                  <a:srgbClr val="000000"/>
                </a:solidFill>
                <a:latin typeface="Times New Roman" panose="02020603050405020304" pitchFamily="18" charset="0"/>
                <a:ea typeface="Times New Roman" panose="02020603050405020304" pitchFamily="18" charset="0"/>
              </a:rPr>
              <a:t> боку </a:t>
            </a:r>
            <a:r>
              <a:rPr lang="ru-RU" sz="1600" dirty="0" err="1">
                <a:solidFill>
                  <a:srgbClr val="000000"/>
                </a:solidFill>
                <a:latin typeface="Times New Roman" panose="02020603050405020304" pitchFamily="18" charset="0"/>
                <a:ea typeface="Times New Roman" panose="02020603050405020304" pitchFamily="18" charset="0"/>
              </a:rPr>
              <a:t>дихальної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системи</a:t>
            </a:r>
            <a:r>
              <a:rPr lang="ru-RU" sz="1600" dirty="0">
                <a:solidFill>
                  <a:srgbClr val="000000"/>
                </a:solidFill>
                <a:latin typeface="Times New Roman" panose="02020603050405020304" pitchFamily="18" charset="0"/>
                <a:ea typeface="Times New Roman" panose="02020603050405020304" pitchFamily="18" charset="0"/>
              </a:rPr>
              <a:t>;    </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 невротична форма, </a:t>
            </a:r>
            <a:r>
              <a:rPr lang="ru-RU" sz="1600" dirty="0" err="1">
                <a:solidFill>
                  <a:srgbClr val="000000"/>
                </a:solidFill>
                <a:latin typeface="Times New Roman" panose="02020603050405020304" pitchFamily="18" charset="0"/>
                <a:ea typeface="Times New Roman" panose="02020603050405020304" pitchFamily="18" charset="0"/>
              </a:rPr>
              <a:t>характерними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ознаками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якої</a:t>
            </a:r>
            <a:r>
              <a:rPr lang="ru-RU" sz="1600" dirty="0">
                <a:solidFill>
                  <a:srgbClr val="000000"/>
                </a:solidFill>
                <a:latin typeface="Times New Roman" panose="02020603050405020304" pitchFamily="18" charset="0"/>
                <a:ea typeface="Times New Roman" panose="02020603050405020304" pitchFamily="18" charset="0"/>
              </a:rPr>
              <a:t> є </a:t>
            </a:r>
            <a:r>
              <a:rPr lang="ru-RU" sz="1600" dirty="0" err="1">
                <a:solidFill>
                  <a:srgbClr val="000000"/>
                </a:solidFill>
                <a:latin typeface="Times New Roman" panose="02020603050405020304" pitchFamily="18" charset="0"/>
                <a:ea typeface="Times New Roman" panose="02020603050405020304" pitchFamily="18" charset="0"/>
              </a:rPr>
              <a:t>порушення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нервово-психічної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сфери</a:t>
            </a:r>
            <a:r>
              <a:rPr lang="ru-RU" sz="1600" dirty="0">
                <a:solidFill>
                  <a:srgbClr val="000000"/>
                </a:solidFill>
                <a:latin typeface="Times New Roman" panose="02020603050405020304" pitchFamily="18" charset="0"/>
                <a:ea typeface="Times New Roman" panose="02020603050405020304" pitchFamily="18" charset="0"/>
              </a:rPr>
              <a:t>; </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кардіальна</a:t>
            </a:r>
            <a:r>
              <a:rPr lang="ru-RU" sz="1600" dirty="0">
                <a:solidFill>
                  <a:srgbClr val="000000"/>
                </a:solidFill>
                <a:latin typeface="Times New Roman" panose="02020603050405020304" pitchFamily="18" charset="0"/>
                <a:ea typeface="Times New Roman" panose="02020603050405020304" pitchFamily="18" charset="0"/>
              </a:rPr>
              <a:t> форма,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виникає</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тлі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порушення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функції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серцево-судинної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системи</a:t>
            </a:r>
            <a:r>
              <a:rPr lang="ru-RU" sz="1600" dirty="0">
                <a:solidFill>
                  <a:srgbClr val="000000"/>
                </a:solidFill>
                <a:latin typeface="Times New Roman" panose="02020603050405020304" pitchFamily="18" charset="0"/>
                <a:ea typeface="Times New Roman" panose="02020603050405020304" pitchFamily="18" charset="0"/>
              </a:rPr>
              <a:t>;    </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шлунково-кишкова</a:t>
            </a:r>
            <a:r>
              <a:rPr lang="ru-RU" sz="1600" dirty="0">
                <a:solidFill>
                  <a:srgbClr val="000000"/>
                </a:solidFill>
                <a:latin typeface="Times New Roman" panose="02020603050405020304" pitchFamily="18" charset="0"/>
                <a:ea typeface="Times New Roman" panose="02020603050405020304" pitchFamily="18" charset="0"/>
              </a:rPr>
              <a:t> форма, яка </a:t>
            </a:r>
            <a:r>
              <a:rPr lang="ru-RU" sz="1600" dirty="0" err="1">
                <a:solidFill>
                  <a:srgbClr val="000000"/>
                </a:solidFill>
                <a:latin typeface="Times New Roman" panose="02020603050405020304" pitchFamily="18" charset="0"/>
                <a:ea typeface="Times New Roman" panose="02020603050405020304" pitchFamily="18" charset="0"/>
              </a:rPr>
              <a:t>супроводжується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болем</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животі</a:t>
            </a:r>
            <a:r>
              <a:rPr lang="ru-RU" sz="1600" dirty="0">
                <a:solidFill>
                  <a:srgbClr val="000000"/>
                </a:solidFill>
                <a:latin typeface="Times New Roman" panose="02020603050405020304" pitchFamily="18" charset="0"/>
                <a:ea typeface="Times New Roman" panose="02020603050405020304" pitchFamily="18" charset="0"/>
              </a:rPr>
              <a:t> й </a:t>
            </a:r>
            <a:r>
              <a:rPr lang="ru-RU" sz="1600" dirty="0" err="1">
                <a:solidFill>
                  <a:srgbClr val="000000"/>
                </a:solidFill>
                <a:latin typeface="Times New Roman" panose="02020603050405020304" pitchFamily="18" charset="0"/>
                <a:ea typeface="Times New Roman" panose="02020603050405020304" pitchFamily="18" charset="0"/>
              </a:rPr>
              <a:t>розладами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функції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системи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травлення</a:t>
            </a:r>
            <a:r>
              <a:rPr lang="ru-RU" sz="1600" dirty="0">
                <a:solidFill>
                  <a:srgbClr val="000000"/>
                </a:solidFill>
                <a:latin typeface="Times New Roman" panose="02020603050405020304" pitchFamily="18" charset="0"/>
                <a:ea typeface="Times New Roman" panose="02020603050405020304" pitchFamily="18" charset="0"/>
              </a:rPr>
              <a:t>. </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Середній</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ступінь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ФОР </a:t>
            </a:r>
            <a:r>
              <a:rPr lang="ru-RU" sz="1600" dirty="0" err="1">
                <a:solidFill>
                  <a:srgbClr val="000000"/>
                </a:solidFill>
                <a:latin typeface="Times New Roman" panose="02020603050405020304" pitchFamily="18" charset="0"/>
                <a:ea typeface="Times New Roman" panose="02020603050405020304" pitchFamily="18" charset="0"/>
              </a:rPr>
              <a:t>характеризується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вираженим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бронхоспазмом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різким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утрудненням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дихання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значною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салівацією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бронхореєю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Дуже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болючими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відчуття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тягаря</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стиснення</a:t>
            </a:r>
            <a:r>
              <a:rPr lang="ru-RU" sz="1600" dirty="0">
                <a:solidFill>
                  <a:srgbClr val="000000"/>
                </a:solidFill>
                <a:latin typeface="Times New Roman" panose="02020603050405020304" pitchFamily="18" charset="0"/>
                <a:ea typeface="Times New Roman" panose="02020603050405020304" pitchFamily="18" charset="0"/>
              </a:rPr>
              <a:t> в грудях, а </a:t>
            </a:r>
            <a:r>
              <a:rPr lang="ru-RU" sz="1600" dirty="0" err="1">
                <a:solidFill>
                  <a:srgbClr val="000000"/>
                </a:solidFill>
                <a:latin typeface="Times New Roman" panose="02020603050405020304" pitchFamily="18" charset="0"/>
                <a:ea typeface="Times New Roman" panose="02020603050405020304" pitchFamily="18" charset="0"/>
              </a:rPr>
              <a:t>також</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більш</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вираженими</a:t>
            </a:r>
            <a:r>
              <a:rPr lang="ru-RU" sz="1600" dirty="0">
                <a:solidFill>
                  <a:srgbClr val="000000"/>
                </a:solidFill>
                <a:latin typeface="Times New Roman" panose="02020603050405020304" pitchFamily="18" charset="0"/>
                <a:ea typeface="Times New Roman" panose="02020603050405020304" pitchFamily="18" charset="0"/>
              </a:rPr>
              <a:t> є </a:t>
            </a:r>
            <a:r>
              <a:rPr lang="ru-RU" sz="1600" dirty="0" err="1">
                <a:solidFill>
                  <a:srgbClr val="000000"/>
                </a:solidFill>
                <a:latin typeface="Times New Roman" panose="02020603050405020304" pitchFamily="18" charset="0"/>
                <a:ea typeface="Times New Roman" panose="02020603050405020304" pitchFamily="18" charset="0"/>
              </a:rPr>
              <a:t>порушення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зору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Очі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набряклі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різко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виражена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гіперемія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слизових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оболонок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втрачає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здатність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розрізняти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розташовані</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відстані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предмети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власні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сприймає</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вигляді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огорожі</a:t>
            </a:r>
            <a:r>
              <a:rPr lang="ru-RU" sz="1600" dirty="0">
                <a:solidFill>
                  <a:srgbClr val="000000"/>
                </a:solidFill>
                <a:latin typeface="Times New Roman" panose="02020603050405020304" pitchFamily="18" charset="0"/>
                <a:ea typeface="Times New Roman" panose="02020603050405020304" pitchFamily="18" charset="0"/>
              </a:rPr>
              <a:t>, яка </a:t>
            </a:r>
            <a:r>
              <a:rPr lang="ru-RU" sz="1600" dirty="0" err="1">
                <a:solidFill>
                  <a:srgbClr val="000000"/>
                </a:solidFill>
                <a:latin typeface="Times New Roman" panose="02020603050405020304" pitchFamily="18" charset="0"/>
                <a:ea typeface="Times New Roman" panose="02020603050405020304" pitchFamily="18" charset="0"/>
              </a:rPr>
              <a:t>перешкоджає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баченню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Уражені</a:t>
            </a:r>
            <a:r>
              <a:rPr lang="ru-RU" sz="1600" dirty="0">
                <a:solidFill>
                  <a:srgbClr val="000000"/>
                </a:solidFill>
                <a:latin typeface="Times New Roman" panose="02020603050405020304" pitchFamily="18" charset="0"/>
                <a:ea typeface="Times New Roman" panose="02020603050405020304" pitchFamily="18" charset="0"/>
              </a:rPr>
              <a:t> часто </a:t>
            </a:r>
            <a:r>
              <a:rPr lang="ru-RU" sz="1600" dirty="0" err="1">
                <a:solidFill>
                  <a:srgbClr val="000000"/>
                </a:solidFill>
                <a:latin typeface="Times New Roman" panose="02020603050405020304" pitchFamily="18" charset="0"/>
                <a:ea typeface="Times New Roman" panose="02020603050405020304" pitchFamily="18" charset="0"/>
              </a:rPr>
              <a:t>бачать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оточуючі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їх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предмети</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жовтогарячому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світлі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Порушення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зору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супроводжується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сильним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болем</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очних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яблуках</a:t>
            </a:r>
            <a:r>
              <a:rPr lang="ru-RU" sz="1600" dirty="0">
                <a:solidFill>
                  <a:srgbClr val="000000"/>
                </a:solidFill>
                <a:latin typeface="Times New Roman" panose="02020603050405020304" pitchFamily="18" charset="0"/>
                <a:ea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rPr>
              <a:t>лобних</a:t>
            </a:r>
            <a:r>
              <a:rPr lang="ru-RU" sz="1600" dirty="0">
                <a:solidFill>
                  <a:srgbClr val="000000"/>
                </a:solidFill>
                <a:latin typeface="Times New Roman" panose="02020603050405020304" pitchFamily="18" charset="0"/>
                <a:ea typeface="Times New Roman" panose="02020603050405020304" pitchFamily="18" charset="0"/>
              </a:rPr>
              <a:t> пазухах.     </a:t>
            </a:r>
            <a:r>
              <a:rPr lang="ru-RU" sz="1600" dirty="0" err="1">
                <a:solidFill>
                  <a:srgbClr val="000000"/>
                </a:solidFill>
                <a:latin typeface="Times New Roman" panose="02020603050405020304" pitchFamily="18" charset="0"/>
                <a:ea typeface="Times New Roman" panose="02020603050405020304" pitchFamily="18" charset="0"/>
              </a:rPr>
              <a:t>Почуття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жаху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загрози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життю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одночасно</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різким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погіршенням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зору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призводять</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глибоких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розладів</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емоційно-психічній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сфері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середньої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тяжкості</a:t>
            </a:r>
            <a:r>
              <a:rPr lang="ru-RU" sz="1600" dirty="0">
                <a:solidFill>
                  <a:srgbClr val="000000"/>
                </a:solidFill>
                <a:latin typeface="Times New Roman" panose="02020603050405020304" pitchFamily="18" charset="0"/>
                <a:ea typeface="Times New Roman" panose="02020603050405020304" pitchFamily="18" charset="0"/>
              </a:rPr>
              <a:t> добре </a:t>
            </a:r>
            <a:r>
              <a:rPr lang="ru-RU" sz="1600" dirty="0" err="1">
                <a:solidFill>
                  <a:srgbClr val="000000"/>
                </a:solidFill>
                <a:latin typeface="Times New Roman" panose="02020603050405020304" pitchFamily="18" charset="0"/>
                <a:ea typeface="Times New Roman" panose="02020603050405020304" pitchFamily="18" charset="0"/>
              </a:rPr>
              <a:t>піддаються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антидотному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лікуванню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Однак</a:t>
            </a:r>
            <a:r>
              <a:rPr lang="ru-RU" sz="1600" dirty="0">
                <a:solidFill>
                  <a:srgbClr val="000000"/>
                </a:solidFill>
                <a:latin typeface="Times New Roman" panose="02020603050405020304" pitchFamily="18" charset="0"/>
                <a:ea typeface="Times New Roman" panose="02020603050405020304" pitchFamily="18" charset="0"/>
              </a:rPr>
              <a:t>, треба </a:t>
            </a:r>
            <a:r>
              <a:rPr lang="ru-RU" sz="1600" dirty="0" err="1">
                <a:solidFill>
                  <a:srgbClr val="000000"/>
                </a:solidFill>
                <a:latin typeface="Times New Roman" panose="02020603050405020304" pitchFamily="18" charset="0"/>
                <a:ea typeface="Times New Roman" panose="02020603050405020304" pitchFamily="18" charset="0"/>
              </a:rPr>
              <a:t>враховувати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введення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антидотів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швидко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усуває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порушення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функції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дихання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серцево-судинної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системи</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зменшує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салівацію</a:t>
            </a:r>
            <a:r>
              <a:rPr lang="ru-RU" sz="1600" dirty="0">
                <a:solidFill>
                  <a:srgbClr val="000000"/>
                </a:solidFill>
                <a:latin typeface="Times New Roman" panose="02020603050405020304" pitchFamily="18" charset="0"/>
                <a:ea typeface="Times New Roman" panose="02020603050405020304" pitchFamily="18" charset="0"/>
              </a:rPr>
              <a:t>, але </a:t>
            </a:r>
            <a:r>
              <a:rPr lang="ru-RU" sz="1600" dirty="0" err="1">
                <a:solidFill>
                  <a:srgbClr val="000000"/>
                </a:solidFill>
                <a:latin typeface="Times New Roman" panose="02020603050405020304" pitchFamily="18" charset="0"/>
                <a:ea typeface="Times New Roman" panose="02020603050405020304" pitchFamily="18" charset="0"/>
              </a:rPr>
              <a:t>малоефективно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діє</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нормалізацію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психічних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змін</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викликаних</a:t>
            </a:r>
            <a:r>
              <a:rPr lang="ru-RU" sz="1600" dirty="0">
                <a:solidFill>
                  <a:srgbClr val="000000"/>
                </a:solidFill>
                <a:latin typeface="Times New Roman" panose="02020603050405020304" pitchFamily="18" charset="0"/>
                <a:ea typeface="Times New Roman" panose="02020603050405020304" pitchFamily="18" charset="0"/>
              </a:rPr>
              <a:t> ОР. </a:t>
            </a:r>
            <a:r>
              <a:rPr lang="ru-RU" i="1" dirty="0">
                <a:solidFill>
                  <a:srgbClr val="000000"/>
                </a:solidFill>
                <a:latin typeface="Times New Roman" panose="02020603050405020304" pitchFamily="18" charset="0"/>
                <a:ea typeface="Times New Roman" panose="02020603050405020304" pitchFamily="18" charset="0"/>
              </a:rPr>
              <a:t>   </a:t>
            </a:r>
            <a:endParaRPr lang="uk-UA" dirty="0"/>
          </a:p>
        </p:txBody>
      </p:sp>
    </p:spTree>
    <p:extLst>
      <p:ext uri="{BB962C8B-B14F-4D97-AF65-F5344CB8AC3E}">
        <p14:creationId xmlns:p14="http://schemas.microsoft.com/office/powerpoint/2010/main" xmlns="" val="21369061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0789" y="1058014"/>
            <a:ext cx="8831179" cy="4708981"/>
          </a:xfrm>
          <a:prstGeom prst="rect">
            <a:avLst/>
          </a:prstGeom>
          <a:solidFill>
            <a:srgbClr val="66FFFF"/>
          </a:solidFill>
        </p:spPr>
        <p:txBody>
          <a:bodyPr wrap="square">
            <a:spAutoFit/>
          </a:bodyPr>
          <a:lstStyle/>
          <a:p>
            <a:r>
              <a:rPr lang="uk-UA" sz="2000" i="1" dirty="0">
                <a:solidFill>
                  <a:srgbClr val="000000"/>
                </a:solidFill>
                <a:latin typeface="Times New Roman" panose="02020603050405020304" pitchFamily="18" charset="0"/>
                <a:ea typeface="Times New Roman" panose="02020603050405020304" pitchFamily="18" charset="0"/>
              </a:rPr>
              <a:t> </a:t>
            </a:r>
            <a:r>
              <a:rPr lang="uk-UA" sz="2000" i="1" dirty="0">
                <a:solidFill>
                  <a:srgbClr val="FF0000"/>
                </a:solidFill>
                <a:latin typeface="Times New Roman" panose="02020603050405020304" pitchFamily="18" charset="0"/>
                <a:ea typeface="Times New Roman" panose="02020603050405020304" pitchFamily="18" charset="0"/>
              </a:rPr>
              <a:t>Тяжкий ступінь</a:t>
            </a:r>
            <a:r>
              <a:rPr lang="uk-UA" sz="2000" dirty="0">
                <a:solidFill>
                  <a:srgbClr val="FF0000"/>
                </a:solidFill>
                <a:latin typeface="Times New Roman" panose="02020603050405020304" pitchFamily="18" charset="0"/>
                <a:ea typeface="Times New Roman" panose="02020603050405020304" pitchFamily="18" charset="0"/>
              </a:rPr>
              <a:t> </a:t>
            </a:r>
            <a:r>
              <a:rPr lang="uk-UA" sz="2000" dirty="0">
                <a:solidFill>
                  <a:srgbClr val="000000"/>
                </a:solidFill>
                <a:latin typeface="Times New Roman" panose="02020603050405020304" pitchFamily="18" charset="0"/>
                <a:ea typeface="Times New Roman" panose="02020603050405020304" pitchFamily="18" charset="0"/>
              </a:rPr>
              <a:t>ураження виникає при надходженні в організм смертельних доз ФОР. М’язове дрижання і м’язова фібриляція швидко наростають і завершуються розвитком тяжкого нападу </a:t>
            </a:r>
            <a:r>
              <a:rPr lang="uk-UA" sz="2000" dirty="0" err="1">
                <a:solidFill>
                  <a:srgbClr val="000000"/>
                </a:solidFill>
                <a:latin typeface="Times New Roman" panose="02020603050405020304" pitchFamily="18" charset="0"/>
                <a:ea typeface="Times New Roman" panose="02020603050405020304" pitchFamily="18" charset="0"/>
              </a:rPr>
              <a:t>клоніко</a:t>
            </a:r>
            <a:r>
              <a:rPr lang="uk-UA" sz="2000" dirty="0">
                <a:solidFill>
                  <a:srgbClr val="000000"/>
                </a:solidFill>
                <a:latin typeface="Times New Roman" panose="02020603050405020304" pitchFamily="18" charset="0"/>
                <a:ea typeface="Times New Roman" panose="02020603050405020304" pitchFamily="18" charset="0"/>
              </a:rPr>
              <a:t>-тонічних судом. Отруєння, що супроводжується судомним симптомокомплексом, без лікування, як правило, швидко завершується смертю. У момент початку судомного нападу уражений входить у стан тонічного збудження, що нерідко призводить до зупинки дихання. Слизові оболонки синіють. Виникає сильний </a:t>
            </a:r>
            <a:r>
              <a:rPr lang="uk-UA" sz="2000" dirty="0" err="1">
                <a:solidFill>
                  <a:srgbClr val="000000"/>
                </a:solidFill>
                <a:latin typeface="Times New Roman" panose="02020603050405020304" pitchFamily="18" charset="0"/>
                <a:ea typeface="Times New Roman" panose="02020603050405020304" pitchFamily="18" charset="0"/>
              </a:rPr>
              <a:t>бронхоспазм</a:t>
            </a:r>
            <a:r>
              <a:rPr lang="uk-UA" sz="2000" dirty="0">
                <a:solidFill>
                  <a:srgbClr val="000000"/>
                </a:solidFill>
                <a:latin typeface="Times New Roman" panose="02020603050405020304" pitchFamily="18" charset="0"/>
                <a:ea typeface="Times New Roman" panose="02020603050405020304" pitchFamily="18" charset="0"/>
              </a:rPr>
              <a:t>. Судомний симптомокомплекс зберігається іноді протягом багатьох годин. Ослаблення його може бути незадовго до смерті ураженого. Судомні напади супроводжуються короткочасними (15-20 хвилин) періодами спокою, під час яких дихання стає частим і зникає ціаноз (на відміну від отруєнь ціанідами). Із ротової порожнини і носа витікає велика кількість слизових виділень, які перешкоджають диханню. Посилена секреція бронхіальних залоз призводить до заповнення бронхів рідким секретом, що ще більше порушує легеневий газообмін</a:t>
            </a:r>
            <a:r>
              <a:rPr lang="uk-UA" sz="2000" dirty="0" smtClean="0">
                <a:solidFill>
                  <a:srgbClr val="000000"/>
                </a:solidFill>
                <a:latin typeface="Times New Roman" panose="02020603050405020304" pitchFamily="18" charset="0"/>
                <a:ea typeface="Times New Roman" panose="02020603050405020304" pitchFamily="18" charset="0"/>
              </a:rPr>
              <a:t>.</a:t>
            </a:r>
            <a:r>
              <a:rPr lang="en-US" sz="2000" dirty="0" smtClean="0">
                <a:solidFill>
                  <a:srgbClr val="000000"/>
                </a:solidFill>
                <a:latin typeface="Times New Roman" panose="02020603050405020304" pitchFamily="18" charset="0"/>
                <a:ea typeface="Times New Roman" panose="02020603050405020304" pitchFamily="18" charset="0"/>
              </a:rPr>
              <a:t> </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41692479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1579" y="1033405"/>
            <a:ext cx="8217568" cy="5078313"/>
          </a:xfrm>
          <a:prstGeom prst="rect">
            <a:avLst/>
          </a:prstGeom>
          <a:solidFill>
            <a:srgbClr val="66FFFF"/>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Особливості перебігу отруєнь при різних шляхах надходження речовини в організм </a:t>
            </a:r>
            <a:r>
              <a:rPr lang="uk-UA" b="1" i="1" dirty="0" smtClean="0">
                <a:solidFill>
                  <a:srgbClr val="FF0000"/>
                </a:solidFill>
                <a:latin typeface="Times New Roman" panose="02020603050405020304" pitchFamily="18" charset="0"/>
                <a:ea typeface="Times New Roman" panose="02020603050405020304" pitchFamily="18" charset="0"/>
              </a:rPr>
              <a:t>ураженого</a:t>
            </a:r>
            <a:r>
              <a:rPr lang="en-US" b="1" i="1" dirty="0" smtClean="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r>
              <a:rPr lang="ru-RU" dirty="0">
                <a:solidFill>
                  <a:srgbClr val="000000"/>
                </a:solidFill>
                <a:latin typeface="Times New Roman" panose="02020603050405020304" pitchFamily="18" charset="0"/>
                <a:ea typeface="Times New Roman" panose="02020603050405020304" pitchFamily="18" charset="0"/>
              </a:rPr>
              <a:t>   За основною симптоматикою </a:t>
            </a:r>
            <a:r>
              <a:rPr lang="ru-RU" dirty="0" err="1">
                <a:solidFill>
                  <a:srgbClr val="000000"/>
                </a:solidFill>
                <a:latin typeface="Times New Roman" panose="02020603050405020304" pitchFamily="18" charset="0"/>
                <a:ea typeface="Times New Roman" panose="02020603050405020304" pitchFamily="18" charset="0"/>
              </a:rPr>
              <a:t>клінічна</a:t>
            </a:r>
            <a:r>
              <a:rPr lang="ru-RU" dirty="0">
                <a:solidFill>
                  <a:srgbClr val="000000"/>
                </a:solidFill>
                <a:latin typeface="Times New Roman" panose="02020603050405020304" pitchFamily="18" charset="0"/>
                <a:ea typeface="Times New Roman" panose="02020603050405020304" pitchFamily="18" charset="0"/>
              </a:rPr>
              <a:t> картина </a:t>
            </a:r>
            <a:r>
              <a:rPr lang="ru-RU" dirty="0" err="1">
                <a:solidFill>
                  <a:srgbClr val="000000"/>
                </a:solidFill>
                <a:latin typeface="Times New Roman" panose="02020603050405020304" pitchFamily="18" charset="0"/>
                <a:ea typeface="Times New Roman" panose="02020603050405020304" pitchFamily="18" charset="0"/>
              </a:rPr>
              <a:t>уражень</a:t>
            </a:r>
            <a:r>
              <a:rPr lang="ru-RU" dirty="0">
                <a:solidFill>
                  <a:srgbClr val="000000"/>
                </a:solidFill>
                <a:latin typeface="Times New Roman" panose="02020603050405020304" pitchFamily="18" charset="0"/>
                <a:ea typeface="Times New Roman" panose="02020603050405020304" pitchFamily="18" charset="0"/>
              </a:rPr>
              <a:t> ФОР </a:t>
            </a:r>
            <a:r>
              <a:rPr lang="ru-RU" dirty="0" err="1">
                <a:solidFill>
                  <a:srgbClr val="000000"/>
                </a:solidFill>
                <a:latin typeface="Times New Roman" panose="02020603050405020304" pitchFamily="18" charset="0"/>
                <a:ea typeface="Times New Roman" panose="02020603050405020304" pitchFamily="18" charset="0"/>
              </a:rPr>
              <a:t>зберігає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специфічність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незалежно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шляху </a:t>
            </a:r>
            <a:r>
              <a:rPr lang="ru-RU" dirty="0" err="1">
                <a:solidFill>
                  <a:srgbClr val="000000"/>
                </a:solidFill>
                <a:latin typeface="Times New Roman" panose="02020603050405020304" pitchFamily="18" charset="0"/>
                <a:ea typeface="Times New Roman" panose="02020603050405020304" pitchFamily="18" charset="0"/>
              </a:rPr>
              <a:t>надходження</a:t>
            </a:r>
            <a:r>
              <a:rPr lang="ru-RU" dirty="0">
                <a:solidFill>
                  <a:srgbClr val="000000"/>
                </a:solidFill>
                <a:latin typeface="Times New Roman" panose="02020603050405020304" pitchFamily="18" charset="0"/>
                <a:ea typeface="Times New Roman" panose="02020603050405020304" pitchFamily="18" charset="0"/>
              </a:rPr>
              <a:t> ОР в </a:t>
            </a:r>
            <a:r>
              <a:rPr lang="ru-RU" dirty="0" err="1">
                <a:solidFill>
                  <a:srgbClr val="000000"/>
                </a:solidFill>
                <a:latin typeface="Times New Roman" panose="02020603050405020304" pitchFamily="18" charset="0"/>
                <a:ea typeface="Times New Roman" panose="02020603050405020304" pitchFamily="18" charset="0"/>
              </a:rPr>
              <a:t>організм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Однак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деякі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симптоми</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вдиханні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парів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аерозолю</a:t>
            </a:r>
            <a:r>
              <a:rPr lang="ru-RU" dirty="0">
                <a:solidFill>
                  <a:srgbClr val="000000"/>
                </a:solidFill>
                <a:latin typeface="Times New Roman" panose="02020603050405020304" pitchFamily="18" charset="0"/>
                <a:ea typeface="Times New Roman" panose="02020603050405020304" pitchFamily="18" charset="0"/>
              </a:rPr>
              <a:t> ОР </a:t>
            </a:r>
            <a:r>
              <a:rPr lang="ru-RU" dirty="0" err="1">
                <a:solidFill>
                  <a:srgbClr val="000000"/>
                </a:solidFill>
                <a:latin typeface="Times New Roman" panose="02020603050405020304" pitchFamily="18" charset="0"/>
                <a:ea typeface="Times New Roman" panose="02020603050405020304" pitchFamily="18" charset="0"/>
              </a:rPr>
              <a:t>проявляються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швидше</a:t>
            </a:r>
            <a:r>
              <a:rPr lang="ru-RU" dirty="0">
                <a:solidFill>
                  <a:srgbClr val="000000"/>
                </a:solidFill>
                <a:latin typeface="Times New Roman" panose="02020603050405020304" pitchFamily="18" charset="0"/>
                <a:ea typeface="Times New Roman" panose="02020603050405020304" pitchFamily="18" charset="0"/>
              </a:rPr>
              <a:t> — </a:t>
            </a:r>
            <a:r>
              <a:rPr lang="ru-RU" dirty="0" err="1">
                <a:solidFill>
                  <a:srgbClr val="000000"/>
                </a:solidFill>
                <a:latin typeface="Times New Roman" panose="02020603050405020304" pitchFamily="18" charset="0"/>
                <a:ea typeface="Times New Roman" panose="02020603050405020304" pitchFamily="18" charset="0"/>
              </a:rPr>
              <a:t>вже</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перші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хвилини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початку </a:t>
            </a:r>
            <a:r>
              <a:rPr lang="ru-RU" dirty="0" err="1">
                <a:solidFill>
                  <a:srgbClr val="000000"/>
                </a:solidFill>
                <a:latin typeface="Times New Roman" panose="02020603050405020304" pitchFamily="18" charset="0"/>
                <a:ea typeface="Times New Roman" panose="02020603050405020304" pitchFamily="18" charset="0"/>
              </a:rPr>
              <a:t>інгаляції</a:t>
            </a:r>
            <a:r>
              <a:rPr lang="ru-RU" dirty="0">
                <a:solidFill>
                  <a:srgbClr val="000000"/>
                </a:solidFill>
                <a:latin typeface="Times New Roman" panose="02020603050405020304" pitchFamily="18" charset="0"/>
                <a:ea typeface="Times New Roman" panose="02020603050405020304" pitchFamily="18" charset="0"/>
              </a:rPr>
              <a:t>. Для ФОР </a:t>
            </a:r>
            <a:r>
              <a:rPr lang="ru-RU" dirty="0" err="1">
                <a:solidFill>
                  <a:srgbClr val="000000"/>
                </a:solidFill>
                <a:latin typeface="Times New Roman" panose="02020603050405020304" pitchFamily="18" charset="0"/>
                <a:ea typeface="Times New Roman" panose="02020603050405020304" pitchFamily="18" charset="0"/>
              </a:rPr>
              <a:t>характерне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виникнення</a:t>
            </a:r>
            <a:r>
              <a:rPr lang="ru-RU" dirty="0">
                <a:solidFill>
                  <a:srgbClr val="000000"/>
                </a:solidFill>
                <a:latin typeface="Times New Roman" panose="02020603050405020304" pitchFamily="18" charset="0"/>
                <a:ea typeface="Times New Roman" panose="02020603050405020304" pitchFamily="18" charset="0"/>
              </a:rPr>
              <a:t> сильного і </a:t>
            </a:r>
            <a:r>
              <a:rPr lang="ru-RU" dirty="0" err="1">
                <a:solidFill>
                  <a:srgbClr val="000000"/>
                </a:solidFill>
                <a:latin typeface="Times New Roman" panose="02020603050405020304" pitchFamily="18" charset="0"/>
                <a:ea typeface="Times New Roman" panose="02020603050405020304" pitchFamily="18" charset="0"/>
              </a:rPr>
              <a:t>стійкого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міозу</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результаті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безпосередньої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ОР на </a:t>
            </a:r>
            <a:r>
              <a:rPr lang="ru-RU" dirty="0" err="1">
                <a:solidFill>
                  <a:srgbClr val="000000"/>
                </a:solidFill>
                <a:latin typeface="Times New Roman" panose="02020603050405020304" pitchFamily="18" charset="0"/>
                <a:ea typeface="Times New Roman" panose="02020603050405020304" pitchFamily="18" charset="0"/>
              </a:rPr>
              <a:t>слизову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оболонку</a:t>
            </a:r>
            <a:r>
              <a:rPr lang="ru-RU" dirty="0">
                <a:solidFill>
                  <a:srgbClr val="000000"/>
                </a:solidFill>
                <a:latin typeface="Times New Roman" panose="02020603050405020304" pitchFamily="18" charset="0"/>
                <a:ea typeface="Times New Roman" panose="02020603050405020304" pitchFamily="18" charset="0"/>
              </a:rPr>
              <a:t> очей.</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постійних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симптомів</a:t>
            </a:r>
            <a:r>
              <a:rPr lang="ru-RU" dirty="0">
                <a:solidFill>
                  <a:srgbClr val="00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інгаляційного</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ураження</a:t>
            </a:r>
            <a:r>
              <a:rPr lang="ru-RU" i="1"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віднести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сильний</a:t>
            </a:r>
            <a:r>
              <a:rPr lang="ru-RU" dirty="0">
                <a:solidFill>
                  <a:srgbClr val="00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бронхоспазм</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із</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бронхореєю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іноді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супроводжується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кардіоспазмом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досить</a:t>
            </a:r>
            <a:r>
              <a:rPr lang="ru-RU" dirty="0">
                <a:solidFill>
                  <a:srgbClr val="000000"/>
                </a:solidFill>
                <a:latin typeface="Times New Roman" panose="02020603050405020304" pitchFamily="18" charset="0"/>
                <a:ea typeface="Times New Roman" panose="02020603050405020304" pitchFamily="18" charset="0"/>
              </a:rPr>
              <a:t> часто </a:t>
            </a:r>
            <a:r>
              <a:rPr lang="ru-RU" dirty="0" err="1">
                <a:solidFill>
                  <a:srgbClr val="000000"/>
                </a:solidFill>
                <a:latin typeface="Times New Roman" panose="02020603050405020304" pitchFamily="18" charset="0"/>
                <a:ea typeface="Times New Roman" panose="02020603050405020304" pitchFamily="18" charset="0"/>
              </a:rPr>
              <a:t>розвивається</a:t>
            </a:r>
            <a:r>
              <a:rPr lang="ru-RU" dirty="0">
                <a:solidFill>
                  <a:srgbClr val="000000"/>
                </a:solidFill>
                <a:latin typeface="Times New Roman" panose="02020603050405020304" pitchFamily="18" charset="0"/>
                <a:ea typeface="Times New Roman" panose="02020603050405020304" pitchFamily="18" charset="0"/>
              </a:rPr>
              <a:t> набряк </a:t>
            </a:r>
            <a:r>
              <a:rPr lang="ru-RU" dirty="0" err="1">
                <a:solidFill>
                  <a:srgbClr val="000000"/>
                </a:solidFill>
                <a:latin typeface="Times New Roman" panose="02020603050405020304" pitchFamily="18" charset="0"/>
                <a:ea typeface="Times New Roman" panose="02020603050405020304" pitchFamily="18" charset="0"/>
              </a:rPr>
              <a:t>легень</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проникненні</a:t>
            </a:r>
            <a:r>
              <a:rPr lang="ru-RU" dirty="0">
                <a:solidFill>
                  <a:srgbClr val="000000"/>
                </a:solidFill>
                <a:latin typeface="Times New Roman" panose="02020603050405020304" pitchFamily="18" charset="0"/>
                <a:ea typeface="Times New Roman" panose="02020603050405020304" pitchFamily="18" charset="0"/>
              </a:rPr>
              <a:t> ОР </a:t>
            </a:r>
            <a:r>
              <a:rPr lang="ru-RU" i="1" dirty="0">
                <a:solidFill>
                  <a:srgbClr val="FF0000"/>
                </a:solidFill>
                <a:latin typeface="Times New Roman" panose="02020603050405020304" pitchFamily="18" charset="0"/>
                <a:ea typeface="Times New Roman" panose="02020603050405020304" pitchFamily="18" charset="0"/>
              </a:rPr>
              <a:t>через </a:t>
            </a:r>
            <a:r>
              <a:rPr lang="ru-RU" i="1" dirty="0" err="1">
                <a:solidFill>
                  <a:srgbClr val="FF0000"/>
                </a:solidFill>
                <a:latin typeface="Times New Roman" panose="02020603050405020304" pitchFamily="18" charset="0"/>
                <a:ea typeface="Times New Roman" panose="02020603050405020304" pitchFamily="18" charset="0"/>
              </a:rPr>
              <a:t>слизові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оболонки</a:t>
            </a:r>
            <a:r>
              <a:rPr lang="ru-RU" b="1" dirty="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картина </a:t>
            </a:r>
            <a:r>
              <a:rPr lang="ru-RU" dirty="0" err="1">
                <a:solidFill>
                  <a:srgbClr val="000000"/>
                </a:solidFill>
                <a:latin typeface="Times New Roman" panose="02020603050405020304" pitchFamily="18" charset="0"/>
                <a:ea typeface="Times New Roman" panose="02020603050405020304" pitchFamily="18" charset="0"/>
              </a:rPr>
              <a:t>отруєння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набуває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бурхливого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особливо </a:t>
            </a:r>
            <a:r>
              <a:rPr lang="ru-RU" dirty="0" err="1">
                <a:solidFill>
                  <a:srgbClr val="000000"/>
                </a:solidFill>
                <a:latin typeface="Times New Roman" panose="02020603050405020304" pitchFamily="18" charset="0"/>
                <a:ea typeface="Times New Roman" panose="02020603050405020304" pitchFamily="18" charset="0"/>
              </a:rPr>
              <a:t>несприятливо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діють</a:t>
            </a:r>
            <a:r>
              <a:rPr lang="ru-RU" dirty="0">
                <a:solidFill>
                  <a:srgbClr val="000000"/>
                </a:solidFill>
                <a:latin typeface="Times New Roman" panose="02020603050405020304" pitchFamily="18" charset="0"/>
                <a:ea typeface="Times New Roman" panose="02020603050405020304" pitchFamily="18" charset="0"/>
              </a:rPr>
              <a:t> ОР на </a:t>
            </a:r>
            <a:r>
              <a:rPr lang="ru-RU" dirty="0" err="1">
                <a:solidFill>
                  <a:srgbClr val="000000"/>
                </a:solidFill>
                <a:latin typeface="Times New Roman" panose="02020603050405020304" pitchFamily="18" charset="0"/>
                <a:ea typeface="Times New Roman" panose="02020603050405020304" pitchFamily="18" charset="0"/>
              </a:rPr>
              <a:t>слизові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оболонки</a:t>
            </a:r>
            <a:r>
              <a:rPr lang="ru-RU" dirty="0">
                <a:solidFill>
                  <a:srgbClr val="000000"/>
                </a:solidFill>
                <a:latin typeface="Times New Roman" panose="02020603050405020304" pitchFamily="18" charset="0"/>
                <a:ea typeface="Times New Roman" panose="02020603050405020304" pitchFamily="18" charset="0"/>
              </a:rPr>
              <a:t> очей, а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i="1" dirty="0">
                <a:solidFill>
                  <a:srgbClr val="FF0000"/>
                </a:solidFill>
                <a:latin typeface="Times New Roman" panose="02020603050405020304" pitchFamily="18" charset="0"/>
                <a:ea typeface="Times New Roman" panose="02020603050405020304" pitchFamily="18" charset="0"/>
              </a:rPr>
              <a:t>на </a:t>
            </a:r>
            <a:r>
              <a:rPr lang="ru-RU" i="1" dirty="0" err="1">
                <a:solidFill>
                  <a:srgbClr val="FF0000"/>
                </a:solidFill>
                <a:latin typeface="Times New Roman" panose="02020603050405020304" pitchFamily="18" charset="0"/>
                <a:ea typeface="Times New Roman" panose="02020603050405020304" pitchFamily="18" charset="0"/>
              </a:rPr>
              <a:t>поверхні</a:t>
            </a:r>
            <a:r>
              <a:rPr lang="ru-RU" i="1" dirty="0">
                <a:solidFill>
                  <a:srgbClr val="FF0000"/>
                </a:solidFill>
                <a:latin typeface="Times New Roman" panose="02020603050405020304" pitchFamily="18" charset="0"/>
                <a:ea typeface="Times New Roman" panose="02020603050405020304" pitchFamily="18" charset="0"/>
              </a:rPr>
              <a:t> ран</a:t>
            </a:r>
            <a:r>
              <a:rPr lang="ru-RU" dirty="0">
                <a:solidFill>
                  <a:srgbClr val="FF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На </a:t>
            </a:r>
            <a:r>
              <a:rPr lang="ru-RU" dirty="0" err="1">
                <a:solidFill>
                  <a:srgbClr val="000000"/>
                </a:solidFill>
                <a:latin typeface="Times New Roman" panose="02020603050405020304" pitchFamily="18" charset="0"/>
                <a:ea typeface="Times New Roman" panose="02020603050405020304" pitchFamily="18" charset="0"/>
              </a:rPr>
              <a:t>ураженій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поверхні</a:t>
            </a:r>
            <a:r>
              <a:rPr lang="ru-RU" dirty="0">
                <a:solidFill>
                  <a:srgbClr val="000000"/>
                </a:solidFill>
                <a:latin typeface="Times New Roman" panose="02020603050405020304" pitchFamily="18" charset="0"/>
                <a:ea typeface="Times New Roman" panose="02020603050405020304" pitchFamily="18" charset="0"/>
              </a:rPr>
              <a:t> рани </a:t>
            </a:r>
            <a:r>
              <a:rPr lang="ru-RU" dirty="0" err="1">
                <a:solidFill>
                  <a:srgbClr val="000000"/>
                </a:solidFill>
                <a:latin typeface="Times New Roman" panose="02020603050405020304" pitchFamily="18" charset="0"/>
                <a:ea typeface="Times New Roman" panose="02020603050405020304" pitchFamily="18" charset="0"/>
              </a:rPr>
              <a:t>чи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опіку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FF0000"/>
                </a:solidFill>
                <a:latin typeface="Times New Roman" panose="02020603050405020304" pitchFamily="18" charset="0"/>
                <a:ea typeface="Times New Roman" panose="02020603050405020304" pitchFamily="18" charset="0"/>
              </a:rPr>
              <a:t>чіткі</a:t>
            </a:r>
            <a:r>
              <a:rPr lang="ru-RU" dirty="0">
                <a:solidFill>
                  <a:srgbClr val="FF0000"/>
                </a:solidFill>
                <a:latin typeface="Times New Roman" panose="02020603050405020304" pitchFamily="18" charset="0"/>
                <a:ea typeface="Times New Roman" panose="02020603050405020304" pitchFamily="18" charset="0"/>
              </a:rPr>
              <a:t> </a:t>
            </a:r>
            <a:r>
              <a:rPr lang="ru-RU" dirty="0" err="1">
                <a:solidFill>
                  <a:srgbClr val="FF0000"/>
                </a:solidFill>
                <a:latin typeface="Times New Roman" panose="02020603050405020304" pitchFamily="18" charset="0"/>
                <a:ea typeface="Times New Roman" panose="02020603050405020304" pitchFamily="18" charset="0"/>
              </a:rPr>
              <a:t>м’язові</a:t>
            </a:r>
            <a:r>
              <a:rPr lang="ru-RU" dirty="0">
                <a:solidFill>
                  <a:srgbClr val="FF0000"/>
                </a:solidFill>
                <a:latin typeface="Times New Roman" panose="02020603050405020304" pitchFamily="18" charset="0"/>
                <a:ea typeface="Times New Roman" panose="02020603050405020304" pitchFamily="18" charset="0"/>
              </a:rPr>
              <a:t> </a:t>
            </a:r>
            <a:r>
              <a:rPr lang="ru-RU" dirty="0" err="1">
                <a:solidFill>
                  <a:srgbClr val="FF0000"/>
                </a:solidFill>
                <a:latin typeface="Times New Roman" panose="02020603050405020304" pitchFamily="18" charset="0"/>
                <a:ea typeface="Times New Roman" panose="02020603050405020304" pitchFamily="18" charset="0"/>
              </a:rPr>
              <a:t>посмикування</a:t>
            </a:r>
            <a:r>
              <a:rPr lang="ru-RU" dirty="0">
                <a:solidFill>
                  <a:srgbClr val="FF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У </a:t>
            </a:r>
            <a:r>
              <a:rPr lang="ru-RU" dirty="0" err="1">
                <a:solidFill>
                  <a:srgbClr val="000000"/>
                </a:solidFill>
                <a:latin typeface="Times New Roman" panose="02020603050405020304" pitchFamily="18" charset="0"/>
                <a:ea typeface="Times New Roman" panose="02020603050405020304" pitchFamily="18" charset="0"/>
              </a:rPr>
              <a:t>випадку</a:t>
            </a:r>
            <a:r>
              <a:rPr lang="ru-RU" dirty="0">
                <a:solidFill>
                  <a:srgbClr val="000000"/>
                </a:solidFill>
                <a:latin typeface="Times New Roman" panose="02020603050405020304" pitchFamily="18" charset="0"/>
                <a:ea typeface="Times New Roman" panose="02020603050405020304" pitchFamily="18" charset="0"/>
              </a:rPr>
              <a:t>, коли ОР </a:t>
            </a:r>
            <a:r>
              <a:rPr lang="ru-RU" dirty="0" err="1">
                <a:solidFill>
                  <a:srgbClr val="000000"/>
                </a:solidFill>
                <a:latin typeface="Times New Roman" panose="02020603050405020304" pitchFamily="18" charset="0"/>
                <a:ea typeface="Times New Roman" panose="02020603050405020304" pitchFamily="18" charset="0"/>
              </a:rPr>
              <a:t>проникають</a:t>
            </a:r>
            <a:r>
              <a:rPr lang="ru-RU" dirty="0">
                <a:solidFill>
                  <a:srgbClr val="000000"/>
                </a:solidFill>
                <a:latin typeface="Times New Roman" panose="02020603050405020304" pitchFamily="18" charset="0"/>
                <a:ea typeface="Times New Roman" panose="02020603050405020304" pitchFamily="18" charset="0"/>
              </a:rPr>
              <a:t> через </a:t>
            </a:r>
            <a:r>
              <a:rPr lang="ru-RU" i="1" dirty="0" err="1">
                <a:solidFill>
                  <a:srgbClr val="FF0000"/>
                </a:solidFill>
                <a:latin typeface="Times New Roman" panose="02020603050405020304" pitchFamily="18" charset="0"/>
                <a:ea typeface="Times New Roman" panose="02020603050405020304" pitchFamily="18" charset="0"/>
              </a:rPr>
              <a:t>слизові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оболонки</a:t>
            </a:r>
            <a:r>
              <a:rPr lang="ru-RU" i="1" dirty="0">
                <a:solidFill>
                  <a:srgbClr val="FF0000"/>
                </a:solidFill>
                <a:latin typeface="Times New Roman" panose="02020603050405020304" pitchFamily="18" charset="0"/>
                <a:ea typeface="Times New Roman" panose="02020603050405020304" pitchFamily="18" charset="0"/>
              </a:rPr>
              <a:t> (за </a:t>
            </a:r>
            <a:r>
              <a:rPr lang="ru-RU" i="1" dirty="0" err="1">
                <a:solidFill>
                  <a:srgbClr val="FF0000"/>
                </a:solidFill>
                <a:latin typeface="Times New Roman" panose="02020603050405020304" pitchFamily="18" charset="0"/>
                <a:ea typeface="Times New Roman" panose="02020603050405020304" pitchFamily="18" charset="0"/>
              </a:rPr>
              <a:t>винятком</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слизових</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оболонок</a:t>
            </a:r>
            <a:r>
              <a:rPr lang="ru-RU" i="1" dirty="0">
                <a:solidFill>
                  <a:srgbClr val="FF0000"/>
                </a:solidFill>
                <a:latin typeface="Times New Roman" panose="02020603050405020304" pitchFamily="18" charset="0"/>
                <a:ea typeface="Times New Roman" panose="02020603050405020304" pitchFamily="18" charset="0"/>
              </a:rPr>
              <a:t> очей) </a:t>
            </a:r>
            <a:r>
              <a:rPr lang="ru-RU" i="1" dirty="0" err="1">
                <a:solidFill>
                  <a:srgbClr val="FF0000"/>
                </a:solidFill>
                <a:latin typeface="Times New Roman" panose="02020603050405020304" pitchFamily="18" charset="0"/>
                <a:ea typeface="Times New Roman" panose="02020603050405020304" pitchFamily="18" charset="0"/>
              </a:rPr>
              <a:t>чи</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ранову</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поверхню</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міоз</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слабовиражений</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або</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зовсім</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відсутній</a:t>
            </a:r>
            <a:r>
              <a:rPr lang="ru-RU" i="1" dirty="0">
                <a:solidFill>
                  <a:srgbClr val="FF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Однак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це</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виключає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розладів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зору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розвиваються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навіть</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мідріазі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розширення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зіниць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Симптоми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бронхоспазму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можуть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проявлятися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різним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ступенем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вираження</a:t>
            </a:r>
            <a:r>
              <a:rPr lang="ru-RU" dirty="0">
                <a:solidFill>
                  <a:srgbClr val="000000"/>
                </a:solidFill>
                <a:latin typeface="Times New Roman" panose="02020603050405020304" pitchFamily="18" charset="0"/>
                <a:ea typeface="Times New Roman" panose="02020603050405020304" pitchFamily="18" charset="0"/>
              </a:rPr>
              <a:t>.</a:t>
            </a:r>
            <a:endParaRPr lang="uk-UA" dirty="0"/>
          </a:p>
        </p:txBody>
      </p:sp>
    </p:spTree>
    <p:extLst>
      <p:ext uri="{BB962C8B-B14F-4D97-AF65-F5344CB8AC3E}">
        <p14:creationId xmlns:p14="http://schemas.microsoft.com/office/powerpoint/2010/main" xmlns="" val="634976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8758" y="565484"/>
            <a:ext cx="9781674" cy="5909310"/>
          </a:xfrm>
          <a:prstGeom prst="rect">
            <a:avLst/>
          </a:prstGeom>
          <a:solidFill>
            <a:srgbClr val="66FFFF"/>
          </a:solidFill>
        </p:spPr>
        <p:txBody>
          <a:bodyPr wrap="square">
            <a:spAutoFit/>
          </a:bodyPr>
          <a:lstStyle/>
          <a:p>
            <a:r>
              <a:rPr lang="uk-UA" dirty="0">
                <a:solidFill>
                  <a:srgbClr val="000000"/>
                </a:solidFill>
                <a:latin typeface="Times New Roman" panose="02020603050405020304" pitchFamily="18" charset="0"/>
                <a:ea typeface="Times New Roman" panose="02020603050405020304" pitchFamily="18" charset="0"/>
              </a:rPr>
              <a:t>Для ОР, які проникають </a:t>
            </a:r>
            <a:r>
              <a:rPr lang="uk-UA" i="1" dirty="0">
                <a:solidFill>
                  <a:srgbClr val="FF0000"/>
                </a:solidFill>
                <a:latin typeface="Times New Roman" panose="02020603050405020304" pitchFamily="18" charset="0"/>
                <a:ea typeface="Times New Roman" panose="02020603050405020304" pitchFamily="18" charset="0"/>
              </a:rPr>
              <a:t>через шкірні</a:t>
            </a:r>
            <a:r>
              <a:rPr lang="uk-UA" b="1" dirty="0">
                <a:solidFill>
                  <a:srgbClr val="FF0000"/>
                </a:solidFill>
                <a:latin typeface="Times New Roman" panose="02020603050405020304" pitchFamily="18" charset="0"/>
                <a:ea typeface="Times New Roman" panose="02020603050405020304" pitchFamily="18" charset="0"/>
              </a:rPr>
              <a:t> </a:t>
            </a:r>
            <a:r>
              <a:rPr lang="uk-UA" i="1" dirty="0">
                <a:solidFill>
                  <a:srgbClr val="FF0000"/>
                </a:solidFill>
                <a:latin typeface="Times New Roman" panose="02020603050405020304" pitchFamily="18" charset="0"/>
                <a:ea typeface="Times New Roman" panose="02020603050405020304" pitchFamily="18" charset="0"/>
              </a:rPr>
              <a:t>покриви</a:t>
            </a:r>
            <a:r>
              <a:rPr lang="uk-UA" dirty="0">
                <a:solidFill>
                  <a:srgbClr val="000000"/>
                </a:solidFill>
                <a:latin typeface="Times New Roman" panose="02020603050405020304" pitchFamily="18" charset="0"/>
                <a:ea typeface="Times New Roman" panose="02020603050405020304" pitchFamily="18" charset="0"/>
              </a:rPr>
              <a:t>, характерним є </a:t>
            </a:r>
            <a:r>
              <a:rPr lang="uk-UA" i="1" dirty="0">
                <a:solidFill>
                  <a:srgbClr val="FF0000"/>
                </a:solidFill>
                <a:latin typeface="Times New Roman" panose="02020603050405020304" pitchFamily="18" charset="0"/>
                <a:ea typeface="Times New Roman" panose="02020603050405020304" pitchFamily="18" charset="0"/>
              </a:rPr>
              <a:t>відносно тривалий прихований період (від декількох хвилин до декількох годин). </a:t>
            </a:r>
            <a:r>
              <a:rPr lang="uk-UA" dirty="0">
                <a:solidFill>
                  <a:srgbClr val="000000"/>
                </a:solidFill>
                <a:latin typeface="Times New Roman" panose="02020603050405020304" pitchFamily="18" charset="0"/>
                <a:ea typeface="Times New Roman" panose="02020603050405020304" pitchFamily="18" charset="0"/>
              </a:rPr>
              <a:t>Про ураження свідчать м’язові посіпування в місці контакту шкіри з ОР. Інші симптоми інтоксикації розвиваються пізніше. Тривалість прихованого періоду визначається насамперед дозою ОР, яка надійшла в організм. Якщо при значному ураженні шкірних покривів повна клінічна картина розвивається вже через декілька хвилин після початку дії ОР, то прогноз для життя у цих випадках несприятливий. При дії менших доз характерний триваліший прихований період, що сягає 10-12 годин. Чим він довший, тим сприятливіший перебіг хвороби і тим вища ефективність лікування.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Наприкінці латентного періоду, коли в крові досить висока концентрація ОР, починає розвиватися звичайна картина інтоксикації. Для ураження ФОР через неушкоджену шкіру характерний хвилеподібний прояв інтоксикації, що пов’язано з поступовим надходженням із підшкірних депо накопичених ОР. Тому навіть при інтенсивному лікуванні періоди покращання стану ураженого змінюються періодами різкого погіршання. Не виключена поява рецидивів судом після періоду удаваного покращання, їх прояви можуть бути слабшими, ніж при інгаляційному ураженні. Міоз і </a:t>
            </a:r>
            <a:r>
              <a:rPr lang="uk-UA" dirty="0" err="1">
                <a:solidFill>
                  <a:srgbClr val="000000"/>
                </a:solidFill>
                <a:latin typeface="Times New Roman" panose="02020603050405020304" pitchFamily="18" charset="0"/>
                <a:ea typeface="Times New Roman" panose="02020603050405020304" pitchFamily="18" charset="0"/>
              </a:rPr>
              <a:t>бронхоспазм</a:t>
            </a:r>
            <a:r>
              <a:rPr lang="uk-UA" dirty="0">
                <a:solidFill>
                  <a:srgbClr val="000000"/>
                </a:solidFill>
                <a:latin typeface="Times New Roman" panose="02020603050405020304" pitchFamily="18" charset="0"/>
                <a:ea typeface="Times New Roman" panose="02020603050405020304" pitchFamily="18" charset="0"/>
              </a:rPr>
              <a:t> не належать до постійних симптомів.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При надходженні ОР </a:t>
            </a:r>
            <a:r>
              <a:rPr lang="uk-UA" i="1" dirty="0">
                <a:solidFill>
                  <a:srgbClr val="FF0000"/>
                </a:solidFill>
                <a:latin typeface="Times New Roman" panose="02020603050405020304" pitchFamily="18" charset="0"/>
                <a:ea typeface="Times New Roman" panose="02020603050405020304" pitchFamily="18" charset="0"/>
              </a:rPr>
              <a:t>через шлунково-кишковий тракт</a:t>
            </a:r>
            <a:r>
              <a:rPr lang="uk-UA" dirty="0">
                <a:solidFill>
                  <a:srgbClr val="000000"/>
                </a:solidFill>
                <a:latin typeface="Times New Roman" panose="02020603050405020304" pitchFamily="18" charset="0"/>
                <a:ea typeface="Times New Roman" panose="02020603050405020304" pitchFamily="18" charset="0"/>
              </a:rPr>
              <a:t> клінічна картина розвивається досить швидко. На перший план виступають симптоми, пов’язані з </a:t>
            </a:r>
            <a:r>
              <a:rPr lang="uk-UA" b="1" i="1" dirty="0">
                <a:solidFill>
                  <a:srgbClr val="FF0000"/>
                </a:solidFill>
                <a:latin typeface="Times New Roman" panose="02020603050405020304" pitchFamily="18" charset="0"/>
                <a:ea typeface="Times New Roman" panose="02020603050405020304" pitchFamily="18" charset="0"/>
              </a:rPr>
              <a:t>розладами функції травлення (сильний </a:t>
            </a:r>
            <a:r>
              <a:rPr lang="uk-UA" b="1" i="1" dirty="0" err="1">
                <a:solidFill>
                  <a:srgbClr val="FF0000"/>
                </a:solidFill>
                <a:latin typeface="Times New Roman" panose="02020603050405020304" pitchFamily="18" charset="0"/>
                <a:ea typeface="Times New Roman" panose="02020603050405020304" pitchFamily="18" charset="0"/>
              </a:rPr>
              <a:t>нападоподібний</a:t>
            </a:r>
            <a:r>
              <a:rPr lang="uk-UA" b="1" i="1" dirty="0">
                <a:solidFill>
                  <a:srgbClr val="FF0000"/>
                </a:solidFill>
                <a:latin typeface="Times New Roman" panose="02020603050405020304" pitchFamily="18" charset="0"/>
                <a:ea typeface="Times New Roman" panose="02020603050405020304" pitchFamily="18" charset="0"/>
              </a:rPr>
              <a:t> біль у животі, блювання, пронос). </a:t>
            </a:r>
            <a:r>
              <a:rPr lang="uk-UA" dirty="0">
                <a:solidFill>
                  <a:srgbClr val="000000"/>
                </a:solidFill>
                <a:latin typeface="Times New Roman" panose="02020603050405020304" pitchFamily="18" charset="0"/>
                <a:ea typeface="Times New Roman" panose="02020603050405020304" pitchFamily="18" charset="0"/>
              </a:rPr>
              <a:t>Надходження більших доз ФОР паралізує м’язи </a:t>
            </a:r>
            <a:r>
              <a:rPr lang="uk-UA" dirty="0" err="1">
                <a:solidFill>
                  <a:srgbClr val="000000"/>
                </a:solidFill>
                <a:latin typeface="Times New Roman" panose="02020603050405020304" pitchFamily="18" charset="0"/>
                <a:ea typeface="Times New Roman" panose="02020603050405020304" pitchFamily="18" charset="0"/>
              </a:rPr>
              <a:t>шлунка</a:t>
            </a:r>
            <a:r>
              <a:rPr lang="uk-UA" dirty="0">
                <a:solidFill>
                  <a:srgbClr val="000000"/>
                </a:solidFill>
                <a:latin typeface="Times New Roman" panose="02020603050405020304" pitchFamily="18" charset="0"/>
                <a:ea typeface="Times New Roman" panose="02020603050405020304" pitchFamily="18" charset="0"/>
              </a:rPr>
              <a:t>, що призводить до затримки ОР в організмі. Надмірне виділення слини, яке не завжди зменшується при застосуванні антидотів, є поганою прогностичною ознакою. Стійке усунення салівації, як правило, свідчить про високу ефективність лікувальних заходів.</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209337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8758" y="360948"/>
            <a:ext cx="8831179" cy="6247864"/>
          </a:xfrm>
          <a:prstGeom prst="rect">
            <a:avLst/>
          </a:prstGeom>
          <a:solidFill>
            <a:srgbClr val="66FFFF"/>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Принципи специфічного лікування отруєнь</a:t>
            </a:r>
            <a:endParaRPr lang="uk-UA" dirty="0">
              <a:solidFill>
                <a:srgbClr val="FF0000"/>
              </a:solidFill>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В основі специфічної терапії отруєнь ФОР лежить усунення симптомів ураження шляхом захисту </a:t>
            </a:r>
            <a:r>
              <a:rPr lang="uk-UA" sz="1600" dirty="0" err="1">
                <a:solidFill>
                  <a:srgbClr val="000000"/>
                </a:solidFill>
                <a:latin typeface="Times New Roman" panose="02020603050405020304" pitchFamily="18" charset="0"/>
                <a:ea typeface="Times New Roman" panose="02020603050405020304" pitchFamily="18" charset="0"/>
              </a:rPr>
              <a:t>холінореактивних</a:t>
            </a:r>
            <a:r>
              <a:rPr lang="uk-UA" sz="1600" dirty="0">
                <a:solidFill>
                  <a:srgbClr val="000000"/>
                </a:solidFill>
                <a:latin typeface="Times New Roman" panose="02020603050405020304" pitchFamily="18" charset="0"/>
                <a:ea typeface="Times New Roman" panose="02020603050405020304" pitchFamily="18" charset="0"/>
              </a:rPr>
              <a:t> біохімічних систем організму від токсичної дії ацетилхоліну, який не руйнується через пригнічення активності </a:t>
            </a:r>
            <a:r>
              <a:rPr lang="uk-UA" sz="1600" dirty="0" err="1">
                <a:solidFill>
                  <a:srgbClr val="000000"/>
                </a:solidFill>
                <a:latin typeface="Times New Roman" panose="02020603050405020304" pitchFamily="18" charset="0"/>
                <a:ea typeface="Times New Roman" panose="02020603050405020304" pitchFamily="18" charset="0"/>
              </a:rPr>
              <a:t>холінестерази</a:t>
            </a:r>
            <a:r>
              <a:rPr lang="uk-UA" sz="1600" dirty="0">
                <a:solidFill>
                  <a:srgbClr val="000000"/>
                </a:solidFill>
                <a:latin typeface="Times New Roman" panose="02020603050405020304" pitchFamily="18" charset="0"/>
                <a:ea typeface="Times New Roman" panose="02020603050405020304" pitchFamily="18" charset="0"/>
              </a:rPr>
              <a:t>, та захисту органів і систем від прямої дії ОР.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a:t>
            </a:r>
            <a:r>
              <a:rPr lang="uk-UA" sz="1600" dirty="0">
                <a:solidFill>
                  <a:srgbClr val="FF0000"/>
                </a:solidFill>
                <a:latin typeface="Times New Roman" panose="02020603050405020304" pitchFamily="18" charset="0"/>
                <a:ea typeface="Times New Roman" panose="02020603050405020304" pitchFamily="18" charset="0"/>
              </a:rPr>
              <a:t> А. </a:t>
            </a:r>
            <a:r>
              <a:rPr lang="uk-UA" sz="1600" i="1" dirty="0">
                <a:solidFill>
                  <a:srgbClr val="FF0000"/>
                </a:solidFill>
                <a:latin typeface="Times New Roman" panose="02020603050405020304" pitchFamily="18" charset="0"/>
                <a:ea typeface="Times New Roman" panose="02020603050405020304" pitchFamily="18" charset="0"/>
              </a:rPr>
              <a:t>Засоби специфічної терапії спрямовані на захист клітин органів від токсичної дії ацетилхоліну і прямої дії ФОР</a:t>
            </a:r>
            <a:r>
              <a:rPr lang="uk-UA" sz="1600" dirty="0">
                <a:solidFill>
                  <a:srgbClr val="FF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Вони здатні блокувати </a:t>
            </a:r>
            <a:r>
              <a:rPr lang="uk-UA" sz="1600" dirty="0" err="1">
                <a:solidFill>
                  <a:srgbClr val="000000"/>
                </a:solidFill>
                <a:latin typeface="Times New Roman" panose="02020603050405020304" pitchFamily="18" charset="0"/>
                <a:ea typeface="Times New Roman" panose="02020603050405020304" pitchFamily="18" charset="0"/>
              </a:rPr>
              <a:t>холінореактивні</a:t>
            </a:r>
            <a:r>
              <a:rPr lang="uk-UA" sz="1600" dirty="0">
                <a:solidFill>
                  <a:srgbClr val="000000"/>
                </a:solidFill>
                <a:latin typeface="Times New Roman" panose="02020603050405020304" pitchFamily="18" charset="0"/>
                <a:ea typeface="Times New Roman" panose="02020603050405020304" pitchFamily="18" charset="0"/>
              </a:rPr>
              <a:t> системи і тому належать до групи </a:t>
            </a:r>
            <a:r>
              <a:rPr lang="uk-UA" sz="1600" dirty="0" err="1">
                <a:solidFill>
                  <a:srgbClr val="000000"/>
                </a:solidFill>
                <a:latin typeface="Times New Roman" panose="02020603050405020304" pitchFamily="18" charset="0"/>
                <a:ea typeface="Times New Roman" panose="02020603050405020304" pitchFamily="18" charset="0"/>
              </a:rPr>
              <a:t>холінолітиків</a:t>
            </a:r>
            <a:r>
              <a:rPr lang="uk-UA" sz="1600" dirty="0">
                <a:solidFill>
                  <a:srgbClr val="000000"/>
                </a:solidFill>
                <a:latin typeface="Times New Roman" panose="02020603050405020304" pitchFamily="18" charset="0"/>
                <a:ea typeface="Times New Roman" panose="02020603050405020304" pitchFamily="18" charset="0"/>
              </a:rPr>
              <a:t>. Залежно від місця основного прикладання дії </a:t>
            </a:r>
            <a:r>
              <a:rPr lang="uk-UA" sz="1600" dirty="0" err="1">
                <a:solidFill>
                  <a:srgbClr val="000000"/>
                </a:solidFill>
                <a:latin typeface="Times New Roman" panose="02020603050405020304" pitchFamily="18" charset="0"/>
                <a:ea typeface="Times New Roman" panose="02020603050405020304" pitchFamily="18" charset="0"/>
              </a:rPr>
              <a:t>холінолітиків</a:t>
            </a:r>
            <a:r>
              <a:rPr lang="uk-UA" sz="1600" dirty="0">
                <a:solidFill>
                  <a:srgbClr val="000000"/>
                </a:solidFill>
                <a:latin typeface="Times New Roman" panose="02020603050405020304" pitchFamily="18" charset="0"/>
                <a:ea typeface="Times New Roman" panose="02020603050405020304" pitchFamily="18" charset="0"/>
              </a:rPr>
              <a:t>, розрізняють препарати з переважно центральною або переважно периферійною дією.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Центральні </a:t>
            </a:r>
            <a:r>
              <a:rPr lang="uk-UA" sz="1600" dirty="0" err="1">
                <a:solidFill>
                  <a:srgbClr val="000000"/>
                </a:solidFill>
                <a:latin typeface="Times New Roman" panose="02020603050405020304" pitchFamily="18" charset="0"/>
                <a:ea typeface="Times New Roman" panose="02020603050405020304" pitchFamily="18" charset="0"/>
              </a:rPr>
              <a:t>холінолітики</a:t>
            </a:r>
            <a:r>
              <a:rPr lang="uk-UA" sz="1600" dirty="0">
                <a:solidFill>
                  <a:srgbClr val="000000"/>
                </a:solidFill>
                <a:latin typeface="Times New Roman" panose="02020603050405020304" pitchFamily="18" charset="0"/>
                <a:ea typeface="Times New Roman" panose="02020603050405020304" pitchFamily="18" charset="0"/>
              </a:rPr>
              <a:t> займають важливе місце в лікуванні уражень ФОР, коли виникають такі симптоми, як </a:t>
            </a:r>
            <a:r>
              <a:rPr lang="uk-UA" sz="1600" dirty="0" err="1">
                <a:solidFill>
                  <a:srgbClr val="000000"/>
                </a:solidFill>
                <a:latin typeface="Times New Roman" panose="02020603050405020304" pitchFamily="18" charset="0"/>
                <a:ea typeface="Times New Roman" panose="02020603050405020304" pitchFamily="18" charset="0"/>
              </a:rPr>
              <a:t>клоніко</a:t>
            </a:r>
            <a:r>
              <a:rPr lang="uk-UA" sz="1600" dirty="0">
                <a:solidFill>
                  <a:srgbClr val="000000"/>
                </a:solidFill>
                <a:latin typeface="Times New Roman" panose="02020603050405020304" pitchFamily="18" charset="0"/>
                <a:ea typeface="Times New Roman" panose="02020603050405020304" pitchFamily="18" charset="0"/>
              </a:rPr>
              <a:t>-тонічні судоми, тяжкі порушення функції дихання і серцево-судинної діяльності.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Холінолітики</a:t>
            </a:r>
            <a:r>
              <a:rPr lang="uk-UA" sz="1600" dirty="0">
                <a:solidFill>
                  <a:srgbClr val="000000"/>
                </a:solidFill>
                <a:latin typeface="Times New Roman" panose="02020603050405020304" pitchFamily="18" charset="0"/>
                <a:ea typeface="Times New Roman" panose="02020603050405020304" pitchFamily="18" charset="0"/>
              </a:rPr>
              <a:t> з периферичною активністю усувають перезбудження </a:t>
            </a:r>
            <a:r>
              <a:rPr lang="uk-UA" sz="1600" dirty="0" err="1">
                <a:solidFill>
                  <a:srgbClr val="000000"/>
                </a:solidFill>
                <a:latin typeface="Times New Roman" panose="02020603050405020304" pitchFamily="18" charset="0"/>
                <a:ea typeface="Times New Roman" panose="02020603050405020304" pitchFamily="18" charset="0"/>
              </a:rPr>
              <a:t>холінореактивних</a:t>
            </a:r>
            <a:r>
              <a:rPr lang="uk-UA" sz="1600" dirty="0">
                <a:solidFill>
                  <a:srgbClr val="000000"/>
                </a:solidFill>
                <a:latin typeface="Times New Roman" panose="02020603050405020304" pitchFamily="18" charset="0"/>
                <a:ea typeface="Times New Roman" panose="02020603050405020304" pitchFamily="18" charset="0"/>
              </a:rPr>
              <a:t> систем у тканинах і органах, що сприяє швидшому відновленню їх функції. Крім того, </a:t>
            </a:r>
            <a:r>
              <a:rPr lang="uk-UA" sz="1600" dirty="0" err="1">
                <a:solidFill>
                  <a:srgbClr val="000000"/>
                </a:solidFill>
                <a:latin typeface="Times New Roman" panose="02020603050405020304" pitchFamily="18" charset="0"/>
                <a:ea typeface="Times New Roman" panose="02020603050405020304" pitchFamily="18" charset="0"/>
              </a:rPr>
              <a:t>холінолітики</a:t>
            </a:r>
            <a:r>
              <a:rPr lang="uk-UA" sz="1600" dirty="0">
                <a:solidFill>
                  <a:srgbClr val="000000"/>
                </a:solidFill>
                <a:latin typeface="Times New Roman" panose="02020603050405020304" pitchFamily="18" charset="0"/>
                <a:ea typeface="Times New Roman" panose="02020603050405020304" pitchFamily="18" charset="0"/>
              </a:rPr>
              <a:t> периферичної дії достатньо ефективні для усунення </a:t>
            </a:r>
            <a:r>
              <a:rPr lang="uk-UA" sz="1600" dirty="0" err="1">
                <a:solidFill>
                  <a:srgbClr val="000000"/>
                </a:solidFill>
                <a:latin typeface="Times New Roman" panose="02020603050405020304" pitchFamily="18" charset="0"/>
                <a:ea typeface="Times New Roman" panose="02020603050405020304" pitchFamily="18" charset="0"/>
              </a:rPr>
              <a:t>гіперсалівації</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бронхореї</a:t>
            </a:r>
            <a:r>
              <a:rPr lang="uk-UA" sz="1600" dirty="0">
                <a:solidFill>
                  <a:srgbClr val="000000"/>
                </a:solidFill>
                <a:latin typeface="Times New Roman" panose="02020603050405020304" pitchFamily="18" charset="0"/>
                <a:ea typeface="Times New Roman" panose="02020603050405020304" pitchFamily="18" charset="0"/>
              </a:rPr>
              <a:t> і </a:t>
            </a:r>
            <a:r>
              <a:rPr lang="uk-UA" sz="1600" dirty="0" err="1">
                <a:solidFill>
                  <a:srgbClr val="000000"/>
                </a:solidFill>
                <a:latin typeface="Times New Roman" panose="02020603050405020304" pitchFamily="18" charset="0"/>
                <a:ea typeface="Times New Roman" panose="02020603050405020304" pitchFamily="18" charset="0"/>
              </a:rPr>
              <a:t>бронхоспазму</a:t>
            </a:r>
            <a:r>
              <a:rPr lang="uk-UA" sz="1600" dirty="0">
                <a:solidFill>
                  <a:srgbClr val="000000"/>
                </a:solidFill>
                <a:latin typeface="Times New Roman" panose="02020603050405020304" pitchFamily="18" charset="0"/>
                <a:ea typeface="Times New Roman" panose="02020603050405020304" pitchFamily="18" charset="0"/>
              </a:rPr>
              <a:t>. Тому правильним буде поєднане використання </a:t>
            </a:r>
            <a:r>
              <a:rPr lang="uk-UA" sz="1600" dirty="0" err="1">
                <a:solidFill>
                  <a:srgbClr val="000000"/>
                </a:solidFill>
                <a:latin typeface="Times New Roman" panose="02020603050405020304" pitchFamily="18" charset="0"/>
                <a:ea typeface="Times New Roman" panose="02020603050405020304" pitchFamily="18" charset="0"/>
              </a:rPr>
              <a:t>холінолітиків</a:t>
            </a:r>
            <a:r>
              <a:rPr lang="uk-UA" sz="1600" dirty="0">
                <a:solidFill>
                  <a:srgbClr val="000000"/>
                </a:solidFill>
                <a:latin typeface="Times New Roman" panose="02020603050405020304" pitchFamily="18" charset="0"/>
                <a:ea typeface="Times New Roman" panose="02020603050405020304" pitchFamily="18" charset="0"/>
              </a:rPr>
              <a:t> як переважно центральної (атропін, </a:t>
            </a:r>
            <a:r>
              <a:rPr lang="uk-UA" sz="1600" dirty="0" err="1">
                <a:solidFill>
                  <a:srgbClr val="000000"/>
                </a:solidFill>
                <a:latin typeface="Times New Roman" panose="02020603050405020304" pitchFamily="18" charset="0"/>
                <a:ea typeface="Times New Roman" panose="02020603050405020304" pitchFamily="18" charset="0"/>
              </a:rPr>
              <a:t>афін</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будаксим</a:t>
            </a:r>
            <a:r>
              <a:rPr lang="uk-UA" sz="1600" dirty="0">
                <a:solidFill>
                  <a:srgbClr val="000000"/>
                </a:solidFill>
                <a:latin typeface="Times New Roman" panose="02020603050405020304" pitchFamily="18" charset="0"/>
                <a:ea typeface="Times New Roman" panose="02020603050405020304" pitchFamily="18" charset="0"/>
              </a:rPr>
              <a:t>), так і переважно периферійної дії (</a:t>
            </a:r>
            <a:r>
              <a:rPr lang="uk-UA" sz="1600" dirty="0" err="1">
                <a:solidFill>
                  <a:srgbClr val="000000"/>
                </a:solidFill>
                <a:latin typeface="Times New Roman" panose="02020603050405020304" pitchFamily="18" charset="0"/>
                <a:ea typeface="Times New Roman" panose="02020603050405020304" pitchFamily="18" charset="0"/>
              </a:rPr>
              <a:t>пентафен</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дифацил</a:t>
            </a:r>
            <a:r>
              <a:rPr lang="uk-UA" sz="1600" dirty="0">
                <a:solidFill>
                  <a:srgbClr val="000000"/>
                </a:solidFill>
                <a:latin typeface="Times New Roman" panose="02020603050405020304" pitchFamily="18" charset="0"/>
                <a:ea typeface="Times New Roman" panose="02020603050405020304" pitchFamily="18" charset="0"/>
              </a:rPr>
              <a:t>).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a:t>
            </a:r>
            <a:r>
              <a:rPr lang="uk-UA" sz="1600" dirty="0">
                <a:solidFill>
                  <a:srgbClr val="FF0000"/>
                </a:solidFill>
                <a:latin typeface="Times New Roman" panose="02020603050405020304" pitchFamily="18" charset="0"/>
                <a:ea typeface="Times New Roman" panose="02020603050405020304" pitchFamily="18" charset="0"/>
              </a:rPr>
              <a:t>Б. </a:t>
            </a:r>
            <a:r>
              <a:rPr lang="uk-UA" sz="1600" i="1" dirty="0">
                <a:solidFill>
                  <a:srgbClr val="FF0000"/>
                </a:solidFill>
                <a:latin typeface="Times New Roman" panose="02020603050405020304" pitchFamily="18" charset="0"/>
                <a:ea typeface="Times New Roman" panose="02020603050405020304" pitchFamily="18" charset="0"/>
              </a:rPr>
              <a:t>Засоби специфічної терапії, які спрямовані на відновлення </a:t>
            </a:r>
            <a:r>
              <a:rPr lang="uk-UA" sz="1600" i="1" dirty="0" err="1">
                <a:solidFill>
                  <a:srgbClr val="FF0000"/>
                </a:solidFill>
                <a:latin typeface="Times New Roman" panose="02020603050405020304" pitchFamily="18" charset="0"/>
                <a:ea typeface="Times New Roman" panose="02020603050405020304" pitchFamily="18" charset="0"/>
              </a:rPr>
              <a:t>холінестерази</a:t>
            </a:r>
            <a:r>
              <a:rPr lang="uk-UA" sz="1600" i="1" dirty="0">
                <a:solidFill>
                  <a:srgbClr val="FF0000"/>
                </a:solidFill>
                <a:latin typeface="Times New Roman" panose="02020603050405020304" pitchFamily="18" charset="0"/>
                <a:ea typeface="Times New Roman" panose="02020603050405020304" pitchFamily="18" charset="0"/>
              </a:rPr>
              <a:t>.</a:t>
            </a:r>
            <a:r>
              <a:rPr lang="uk-UA" sz="1600" dirty="0">
                <a:solidFill>
                  <a:srgbClr val="FF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    Основним механізмом токсичної дії ФОР є пригнічення активності ферменту </a:t>
            </a:r>
            <a:r>
              <a:rPr lang="uk-UA" sz="1600" dirty="0" err="1">
                <a:solidFill>
                  <a:srgbClr val="000000"/>
                </a:solidFill>
                <a:latin typeface="Times New Roman" panose="02020603050405020304" pitchFamily="18" charset="0"/>
                <a:ea typeface="Times New Roman" panose="02020603050405020304" pitchFamily="18" charset="0"/>
              </a:rPr>
              <a:t>холінестерази</a:t>
            </a:r>
            <a:r>
              <a:rPr lang="uk-UA" sz="1600" dirty="0">
                <a:solidFill>
                  <a:srgbClr val="000000"/>
                </a:solidFill>
                <a:latin typeface="Times New Roman" panose="02020603050405020304" pitchFamily="18" charset="0"/>
                <a:ea typeface="Times New Roman" panose="02020603050405020304" pitchFamily="18" charset="0"/>
              </a:rPr>
              <a:t>, тому лікувальні препарати, що відновлюють його активність, мають велике практичне значення.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Реактиватори</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холінестерази</a:t>
            </a:r>
            <a:r>
              <a:rPr lang="uk-UA" sz="1600" dirty="0">
                <a:solidFill>
                  <a:srgbClr val="000000"/>
                </a:solidFill>
                <a:latin typeface="Times New Roman" panose="02020603050405020304" pitchFamily="18" charset="0"/>
                <a:ea typeface="Times New Roman" panose="02020603050405020304" pitchFamily="18" charset="0"/>
              </a:rPr>
              <a:t> також поділяються на препарати з переважно центральною і переважно периферійною дією. Центрально діє препарат </a:t>
            </a:r>
            <a:r>
              <a:rPr lang="uk-UA" sz="1600" dirty="0" err="1">
                <a:solidFill>
                  <a:srgbClr val="000000"/>
                </a:solidFill>
                <a:latin typeface="Times New Roman" panose="02020603050405020304" pitchFamily="18" charset="0"/>
                <a:ea typeface="Times New Roman" panose="02020603050405020304" pitchFamily="18" charset="0"/>
              </a:rPr>
              <a:t>ізонітрозин</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Реактиватором</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холінестерази</a:t>
            </a:r>
            <a:r>
              <a:rPr lang="uk-UA" sz="1600" dirty="0">
                <a:solidFill>
                  <a:srgbClr val="000000"/>
                </a:solidFill>
                <a:latin typeface="Times New Roman" panose="02020603050405020304" pitchFamily="18" charset="0"/>
                <a:ea typeface="Times New Roman" panose="02020603050405020304" pitchFamily="18" charset="0"/>
              </a:rPr>
              <a:t> периферійної дії є </a:t>
            </a:r>
            <a:r>
              <a:rPr lang="uk-UA" sz="1600" dirty="0" err="1">
                <a:solidFill>
                  <a:srgbClr val="000000"/>
                </a:solidFill>
                <a:latin typeface="Times New Roman" panose="02020603050405020304" pitchFamily="18" charset="0"/>
                <a:ea typeface="Times New Roman" panose="02020603050405020304" pitchFamily="18" charset="0"/>
              </a:rPr>
              <a:t>дипироксим</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Реактиватори</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холінестерази</a:t>
            </a:r>
            <a:r>
              <a:rPr lang="uk-UA" sz="1600" dirty="0">
                <a:solidFill>
                  <a:srgbClr val="000000"/>
                </a:solidFill>
                <a:latin typeface="Times New Roman" panose="02020603050405020304" pitchFamily="18" charset="0"/>
                <a:ea typeface="Times New Roman" panose="02020603050405020304" pitchFamily="18" charset="0"/>
              </a:rPr>
              <a:t>, окрім відновлення активності ферменту, здатні знешкоджувати ФОР у крові, руйнувати надлишок ацетилхоліну і створювати помітну </a:t>
            </a:r>
            <a:r>
              <a:rPr lang="uk-UA" sz="1600" dirty="0" err="1">
                <a:solidFill>
                  <a:srgbClr val="000000"/>
                </a:solidFill>
                <a:latin typeface="Times New Roman" panose="02020603050405020304" pitchFamily="18" charset="0"/>
                <a:ea typeface="Times New Roman" panose="02020603050405020304" pitchFamily="18" charset="0"/>
              </a:rPr>
              <a:t>холінолітичну</a:t>
            </a:r>
            <a:r>
              <a:rPr lang="uk-UA" sz="1600" dirty="0">
                <a:solidFill>
                  <a:srgbClr val="000000"/>
                </a:solidFill>
                <a:latin typeface="Times New Roman" panose="02020603050405020304" pitchFamily="18" charset="0"/>
                <a:ea typeface="Times New Roman" panose="02020603050405020304" pitchFamily="18" charset="0"/>
              </a:rPr>
              <a:t> дію.</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37031350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2664" y="635545"/>
            <a:ext cx="8903368" cy="5632311"/>
          </a:xfrm>
          <a:prstGeom prst="rect">
            <a:avLst/>
          </a:prstGeom>
          <a:solidFill>
            <a:srgbClr val="66FFFF"/>
          </a:solidFill>
        </p:spPr>
        <p:txBody>
          <a:bodyPr wrap="square">
            <a:spAutoFit/>
          </a:bodyPr>
          <a:lstStyle/>
          <a:p>
            <a:r>
              <a:rPr lang="ru-RU"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Домедичну</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допомогу</a:t>
            </a:r>
            <a:r>
              <a:rPr lang="ru-RU" i="1" dirty="0">
                <a:solidFill>
                  <a:srgbClr val="FF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(у порядку само- і </a:t>
            </a:r>
            <a:r>
              <a:rPr lang="ru-RU" dirty="0" err="1">
                <a:solidFill>
                  <a:srgbClr val="000000"/>
                </a:solidFill>
                <a:latin typeface="Times New Roman" panose="02020603050405020304" pitchFamily="18" charset="0"/>
                <a:ea typeface="Times New Roman" panose="02020603050405020304" pitchFamily="18" charset="0"/>
              </a:rPr>
              <a:t>взаємодопомоги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надають</a:t>
            </a:r>
            <a:r>
              <a:rPr lang="ru-RU" dirty="0">
                <a:solidFill>
                  <a:srgbClr val="000000"/>
                </a:solidFill>
                <a:latin typeface="Times New Roman" panose="02020603050405020304" pitchFamily="18" charset="0"/>
                <a:ea typeface="Times New Roman" panose="02020603050405020304" pitchFamily="18" charset="0"/>
              </a:rPr>
              <a:t> з метою: </a:t>
            </a:r>
            <a:r>
              <a:rPr lang="ru-RU" i="1" dirty="0">
                <a:solidFill>
                  <a:srgbClr val="000000"/>
                </a:solidFill>
                <a:latin typeface="Times New Roman" panose="02020603050405020304" pitchFamily="18" charset="0"/>
                <a:ea typeface="Times New Roman" panose="02020603050405020304" pitchFamily="18" charset="0"/>
              </a:rPr>
              <a:t>   </a:t>
            </a:r>
            <a:br>
              <a:rPr lang="ru-RU" i="1" dirty="0">
                <a:solidFill>
                  <a:srgbClr val="000000"/>
                </a:solidFill>
                <a:latin typeface="Times New Roman" panose="02020603050405020304" pitchFamily="18" charset="0"/>
                <a:ea typeface="Times New Roman" panose="02020603050405020304" pitchFamily="18" charset="0"/>
              </a:rPr>
            </a:br>
            <a:r>
              <a:rPr lang="ru-RU" i="1" dirty="0">
                <a:solidFill>
                  <a:srgbClr val="FF0000"/>
                </a:solidFill>
                <a:latin typeface="Times New Roman" panose="02020603050405020304" pitchFamily="18" charset="0"/>
                <a:ea typeface="Times New Roman" panose="02020603050405020304" pitchFamily="18" charset="0"/>
              </a:rPr>
              <a:t> — </a:t>
            </a:r>
            <a:r>
              <a:rPr lang="ru-RU" i="1" dirty="0" err="1">
                <a:solidFill>
                  <a:srgbClr val="FF0000"/>
                </a:solidFill>
                <a:latin typeface="Times New Roman" panose="02020603050405020304" pitchFamily="18" charset="0"/>
                <a:ea typeface="Times New Roman" panose="02020603050405020304" pitchFamily="18" charset="0"/>
              </a:rPr>
              <a:t>профілактики</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ураження</a:t>
            </a:r>
            <a:r>
              <a:rPr lang="ru-RU" i="1" dirty="0">
                <a:solidFill>
                  <a:srgbClr val="FF0000"/>
                </a:solidFill>
                <a:latin typeface="Times New Roman" panose="02020603050405020304" pitchFamily="18" charset="0"/>
                <a:ea typeface="Times New Roman" panose="02020603050405020304" pitchFamily="18" charset="0"/>
              </a:rPr>
              <a:t> ФОР;</a:t>
            </a:r>
            <a:r>
              <a:rPr lang="ru-RU" dirty="0">
                <a:solidFill>
                  <a:srgbClr val="FF0000"/>
                </a:solidFill>
                <a:latin typeface="Times New Roman" panose="02020603050405020304" pitchFamily="18" charset="0"/>
                <a:ea typeface="Times New Roman" panose="02020603050405020304" pitchFamily="18" charset="0"/>
              </a:rPr>
              <a:t/>
            </a:r>
            <a:br>
              <a:rPr lang="ru-RU" dirty="0">
                <a:solidFill>
                  <a:srgbClr val="FF0000"/>
                </a:solidFill>
                <a:latin typeface="Times New Roman" panose="02020603050405020304" pitchFamily="18" charset="0"/>
                <a:ea typeface="Times New Roman" panose="02020603050405020304" pitchFamily="18" charset="0"/>
              </a:rPr>
            </a:br>
            <a:r>
              <a:rPr lang="ru-RU" dirty="0">
                <a:solidFill>
                  <a:srgbClr val="FF0000"/>
                </a:solidFill>
                <a:latin typeface="Times New Roman" panose="02020603050405020304" pitchFamily="18" charset="0"/>
                <a:ea typeface="Times New Roman" panose="02020603050405020304" pitchFamily="18" charset="0"/>
              </a:rPr>
              <a:t> — </a:t>
            </a:r>
            <a:r>
              <a:rPr lang="ru-RU" i="1" dirty="0" err="1">
                <a:solidFill>
                  <a:srgbClr val="FF0000"/>
                </a:solidFill>
                <a:latin typeface="Times New Roman" panose="02020603050405020304" pitchFamily="18" charset="0"/>
                <a:ea typeface="Times New Roman" panose="02020603050405020304" pitchFamily="18" charset="0"/>
              </a:rPr>
              <a:t>припинення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потрапляння</a:t>
            </a:r>
            <a:r>
              <a:rPr lang="ru-RU" i="1" dirty="0">
                <a:solidFill>
                  <a:srgbClr val="FF0000"/>
                </a:solidFill>
                <a:latin typeface="Times New Roman" panose="02020603050405020304" pitchFamily="18" charset="0"/>
                <a:ea typeface="Times New Roman" panose="02020603050405020304" pitchFamily="18" charset="0"/>
              </a:rPr>
              <a:t> ОР в </a:t>
            </a:r>
            <a:r>
              <a:rPr lang="ru-RU" i="1" dirty="0" err="1">
                <a:solidFill>
                  <a:srgbClr val="FF0000"/>
                </a:solidFill>
                <a:latin typeface="Times New Roman" panose="02020603050405020304" pitchFamily="18" charset="0"/>
                <a:ea typeface="Times New Roman" panose="02020603050405020304" pitchFamily="18" charset="0"/>
              </a:rPr>
              <a:t>організм</a:t>
            </a:r>
            <a:r>
              <a:rPr lang="ru-RU" i="1" dirty="0">
                <a:solidFill>
                  <a:srgbClr val="FF0000"/>
                </a:solidFill>
                <a:latin typeface="Times New Roman" panose="02020603050405020304" pitchFamily="18" charset="0"/>
                <a:ea typeface="Times New Roman" panose="02020603050405020304" pitchFamily="18" charset="0"/>
              </a:rPr>
              <a:t>; </a:t>
            </a:r>
            <a:r>
              <a:rPr lang="ru-RU" dirty="0">
                <a:solidFill>
                  <a:srgbClr val="FF0000"/>
                </a:solidFill>
                <a:latin typeface="Times New Roman" panose="02020603050405020304" pitchFamily="18" charset="0"/>
                <a:ea typeface="Times New Roman" panose="02020603050405020304" pitchFamily="18" charset="0"/>
              </a:rPr>
              <a:t/>
            </a:r>
            <a:br>
              <a:rPr lang="ru-RU" dirty="0">
                <a:solidFill>
                  <a:srgbClr val="FF0000"/>
                </a:solidFill>
                <a:latin typeface="Times New Roman" panose="02020603050405020304" pitchFamily="18" charset="0"/>
                <a:ea typeface="Times New Roman" panose="02020603050405020304" pitchFamily="18" charset="0"/>
              </a:rPr>
            </a:br>
            <a:r>
              <a:rPr lang="ru-RU" dirty="0">
                <a:solidFill>
                  <a:srgbClr val="FF0000"/>
                </a:solidFill>
                <a:latin typeface="Times New Roman" panose="02020603050405020304" pitchFamily="18" charset="0"/>
                <a:ea typeface="Times New Roman" panose="02020603050405020304" pitchFamily="18" charset="0"/>
              </a:rPr>
              <a:t> — </a:t>
            </a:r>
            <a:r>
              <a:rPr lang="ru-RU" i="1" dirty="0">
                <a:solidFill>
                  <a:srgbClr val="FF0000"/>
                </a:solidFill>
                <a:latin typeface="Times New Roman" panose="02020603050405020304" pitchFamily="18" charset="0"/>
                <a:ea typeface="Times New Roman" panose="02020603050405020304" pitchFamily="18" charset="0"/>
              </a:rPr>
              <a:t>максимально </a:t>
            </a:r>
            <a:r>
              <a:rPr lang="ru-RU" i="1" dirty="0" err="1">
                <a:solidFill>
                  <a:srgbClr val="FF0000"/>
                </a:solidFill>
                <a:latin typeface="Times New Roman" panose="02020603050405020304" pitchFamily="18" charset="0"/>
                <a:ea typeface="Times New Roman" panose="02020603050405020304" pitchFamily="18" charset="0"/>
              </a:rPr>
              <a:t>раннього</a:t>
            </a:r>
            <a:r>
              <a:rPr lang="ru-RU" i="1" dirty="0">
                <a:solidFill>
                  <a:srgbClr val="FF0000"/>
                </a:solidFill>
                <a:latin typeface="Times New Roman" panose="02020603050405020304" pitchFamily="18" charset="0"/>
                <a:ea typeface="Times New Roman" panose="02020603050405020304" pitchFamily="18" charset="0"/>
              </a:rPr>
              <a:t> початку </a:t>
            </a:r>
            <a:r>
              <a:rPr lang="ru-RU" i="1" dirty="0" err="1">
                <a:solidFill>
                  <a:srgbClr val="FF0000"/>
                </a:solidFill>
                <a:latin typeface="Times New Roman" panose="02020603050405020304" pitchFamily="18" charset="0"/>
                <a:ea typeface="Times New Roman" panose="02020603050405020304" pitchFamily="18" charset="0"/>
              </a:rPr>
              <a:t>лікування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отруєння</a:t>
            </a:r>
            <a:r>
              <a:rPr lang="ru-RU" i="1" dirty="0">
                <a:solidFill>
                  <a:srgbClr val="FF0000"/>
                </a:solidFill>
                <a:latin typeface="Times New Roman" panose="02020603050405020304" pitchFamily="18" charset="0"/>
                <a:ea typeface="Times New Roman" panose="02020603050405020304" pitchFamily="18" charset="0"/>
              </a:rPr>
              <a:t>.</a:t>
            </a:r>
            <a:r>
              <a:rPr lang="ru-RU" i="1" dirty="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проведенні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заходів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щодо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самодопомоги</a:t>
            </a:r>
            <a:r>
              <a:rPr lang="ru-RU" dirty="0">
                <a:solidFill>
                  <a:srgbClr val="000000"/>
                </a:solidFill>
                <a:latin typeface="Times New Roman" panose="02020603050405020304" pitchFamily="18" charset="0"/>
                <a:ea typeface="Times New Roman" panose="02020603050405020304" pitchFamily="18" charset="0"/>
              </a:rPr>
              <a:t> треба </a:t>
            </a:r>
            <a:r>
              <a:rPr lang="ru-RU" dirty="0" err="1">
                <a:solidFill>
                  <a:srgbClr val="000000"/>
                </a:solidFill>
                <a:latin typeface="Times New Roman" panose="02020603050405020304" pitchFamily="18" charset="0"/>
                <a:ea typeface="Times New Roman" panose="02020603050405020304" pitchFamily="18" charset="0"/>
              </a:rPr>
              <a:t>враховувати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ФОР є “</a:t>
            </a:r>
            <a:r>
              <a:rPr lang="ru-RU" dirty="0" err="1">
                <a:solidFill>
                  <a:srgbClr val="000000"/>
                </a:solidFill>
                <a:latin typeface="Times New Roman" panose="02020603050405020304" pitchFamily="18" charset="0"/>
                <a:ea typeface="Times New Roman" panose="02020603050405020304" pitchFamily="18" charset="0"/>
              </a:rPr>
              <a:t>ідеальним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уражаючим</a:t>
            </a:r>
            <a:r>
              <a:rPr lang="ru-RU" dirty="0">
                <a:solidFill>
                  <a:srgbClr val="000000"/>
                </a:solidFill>
                <a:latin typeface="Times New Roman" panose="02020603050405020304" pitchFamily="18" charset="0"/>
                <a:ea typeface="Times New Roman" panose="02020603050405020304" pitchFamily="18" charset="0"/>
              </a:rPr>
              <a:t> фактором”, </a:t>
            </a:r>
            <a:r>
              <a:rPr lang="ru-RU" dirty="0" err="1">
                <a:solidFill>
                  <a:srgbClr val="000000"/>
                </a:solidFill>
                <a:latin typeface="Times New Roman" panose="02020603050405020304" pitchFamily="18" charset="0"/>
                <a:ea typeface="Times New Roman" panose="02020603050405020304" pitchFamily="18" charset="0"/>
              </a:rPr>
              <a:t>їх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присутність</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атмосфері</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виявляють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органи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чуття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людини</a:t>
            </a:r>
            <a:r>
              <a:rPr lang="ru-RU" dirty="0">
                <a:solidFill>
                  <a:srgbClr val="000000"/>
                </a:solidFill>
                <a:latin typeface="Times New Roman" panose="02020603050405020304" pitchFamily="18" charset="0"/>
                <a:ea typeface="Times New Roman" panose="02020603050405020304" pitchFamily="18" charset="0"/>
              </a:rPr>
              <a:t>. Чим </a:t>
            </a:r>
            <a:r>
              <a:rPr lang="ru-RU" dirty="0" err="1">
                <a:solidFill>
                  <a:srgbClr val="000000"/>
                </a:solidFill>
                <a:latin typeface="Times New Roman" panose="02020603050405020304" pitchFamily="18" charset="0"/>
                <a:ea typeface="Times New Roman" panose="02020603050405020304" pitchFamily="18" charset="0"/>
              </a:rPr>
              <a:t>раптовіше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відбудеться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атмосфери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ймовірно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особи,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перебувають</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території</a:t>
            </a:r>
            <a:r>
              <a:rPr lang="ru-RU" dirty="0">
                <a:solidFill>
                  <a:srgbClr val="000000"/>
                </a:solidFill>
                <a:latin typeface="Times New Roman" panose="02020603050405020304" pitchFamily="18" charset="0"/>
                <a:ea typeface="Times New Roman" panose="02020603050405020304" pitchFamily="18" charset="0"/>
              </a:rPr>
              <a:t> ОХЗ, </a:t>
            </a:r>
            <a:r>
              <a:rPr lang="ru-RU" dirty="0" err="1">
                <a:solidFill>
                  <a:srgbClr val="000000"/>
                </a:solidFill>
                <a:latin typeface="Times New Roman" panose="02020603050405020304" pitchFamily="18" charset="0"/>
                <a:ea typeface="Times New Roman" panose="02020603050405020304" pitchFamily="18" charset="0"/>
              </a:rPr>
              <a:t>отримають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токсичну</a:t>
            </a:r>
            <a:r>
              <a:rPr lang="ru-RU" dirty="0">
                <a:solidFill>
                  <a:srgbClr val="000000"/>
                </a:solidFill>
                <a:latin typeface="Times New Roman" panose="02020603050405020304" pitchFamily="18" charset="0"/>
                <a:ea typeface="Times New Roman" panose="02020603050405020304" pitchFamily="18" charset="0"/>
              </a:rPr>
              <a:t> дозу ОР </a:t>
            </a:r>
            <a:r>
              <a:rPr lang="ru-RU" dirty="0" err="1">
                <a:solidFill>
                  <a:srgbClr val="000000"/>
                </a:solidFill>
                <a:latin typeface="Times New Roman" panose="02020603050405020304" pitchFamily="18" charset="0"/>
                <a:ea typeface="Times New Roman" panose="02020603050405020304" pitchFamily="18" charset="0"/>
              </a:rPr>
              <a:t>ще</a:t>
            </a:r>
            <a:r>
              <a:rPr lang="ru-RU" dirty="0">
                <a:solidFill>
                  <a:srgbClr val="000000"/>
                </a:solidFill>
                <a:latin typeface="Times New Roman" panose="02020603050405020304" pitchFamily="18" charset="0"/>
                <a:ea typeface="Times New Roman" panose="02020603050405020304" pitchFamily="18" charset="0"/>
              </a:rPr>
              <a:t> до того, як </a:t>
            </a:r>
            <a:r>
              <a:rPr lang="ru-RU" dirty="0" err="1">
                <a:solidFill>
                  <a:srgbClr val="000000"/>
                </a:solidFill>
                <a:latin typeface="Times New Roman" panose="02020603050405020304" pitchFamily="18" charset="0"/>
                <a:ea typeface="Times New Roman" panose="02020603050405020304" pitchFamily="18" charset="0"/>
              </a:rPr>
              <a:t>застосують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засоби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захисту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шляхів</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шкірних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покривів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подання</a:t>
            </a:r>
            <a:r>
              <a:rPr lang="ru-RU" dirty="0">
                <a:solidFill>
                  <a:srgbClr val="000000"/>
                </a:solidFill>
                <a:latin typeface="Times New Roman" panose="02020603050405020304" pitchFamily="18" charset="0"/>
                <a:ea typeface="Times New Roman" panose="02020603050405020304" pitchFamily="18" charset="0"/>
              </a:rPr>
              <a:t> сигналу “</a:t>
            </a:r>
            <a:r>
              <a:rPr lang="ru-RU" dirty="0" err="1">
                <a:solidFill>
                  <a:srgbClr val="000000"/>
                </a:solidFill>
                <a:latin typeface="Times New Roman" panose="02020603050405020304" pitchFamily="18" charset="0"/>
                <a:ea typeface="Times New Roman" panose="02020603050405020304" pitchFamily="18" charset="0"/>
              </a:rPr>
              <a:t>Повітряна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тривога</a:t>
            </a:r>
            <a:r>
              <a:rPr lang="ru-RU" dirty="0">
                <a:solidFill>
                  <a:srgbClr val="000000"/>
                </a:solidFill>
                <a:latin typeface="Times New Roman" panose="02020603050405020304" pitchFamily="18" charset="0"/>
                <a:ea typeface="Times New Roman" panose="02020603050405020304" pitchFamily="18" charset="0"/>
              </a:rPr>
              <a:t>” вони </a:t>
            </a:r>
            <a:r>
              <a:rPr lang="ru-RU" dirty="0" err="1">
                <a:solidFill>
                  <a:srgbClr val="000000"/>
                </a:solidFill>
                <a:latin typeface="Times New Roman" panose="02020603050405020304" pitchFamily="18" charset="0"/>
                <a:ea typeface="Times New Roman" panose="02020603050405020304" pitchFamily="18" charset="0"/>
              </a:rPr>
              <a:t>повинні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одягнути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засоби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захисту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шкіри</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протигази</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На шляху </a:t>
            </a:r>
            <a:r>
              <a:rPr lang="ru-RU" dirty="0" err="1">
                <a:solidFill>
                  <a:srgbClr val="000000"/>
                </a:solidFill>
                <a:latin typeface="Times New Roman" panose="02020603050405020304" pitchFamily="18" charset="0"/>
                <a:ea typeface="Times New Roman" panose="02020603050405020304" pitchFamily="18" charset="0"/>
              </a:rPr>
              <a:t>можливого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руху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зараженої</a:t>
            </a:r>
            <a:r>
              <a:rPr lang="ru-RU" dirty="0">
                <a:solidFill>
                  <a:srgbClr val="000000"/>
                </a:solidFill>
                <a:latin typeface="Times New Roman" panose="02020603050405020304" pitchFamily="18" charset="0"/>
                <a:ea typeface="Times New Roman" panose="02020603050405020304" pitchFamily="18" charset="0"/>
              </a:rPr>
              <a:t> хмари </a:t>
            </a:r>
            <a:r>
              <a:rPr lang="ru-RU" dirty="0" err="1">
                <a:solidFill>
                  <a:srgbClr val="000000"/>
                </a:solidFill>
                <a:latin typeface="Times New Roman" panose="02020603050405020304" pitchFamily="18" charset="0"/>
                <a:ea typeface="Times New Roman" panose="02020603050405020304" pitchFamily="18" charset="0"/>
              </a:rPr>
              <a:t>особовий</a:t>
            </a:r>
            <a:r>
              <a:rPr lang="ru-RU" dirty="0">
                <a:solidFill>
                  <a:srgbClr val="000000"/>
                </a:solidFill>
                <a:latin typeface="Times New Roman" panose="02020603050405020304" pitchFamily="18" charset="0"/>
                <a:ea typeface="Times New Roman" panose="02020603050405020304" pitchFamily="18" charset="0"/>
              </a:rPr>
              <a:t> склад </a:t>
            </a:r>
            <a:r>
              <a:rPr lang="ru-RU" dirty="0" err="1">
                <a:solidFill>
                  <a:srgbClr val="000000"/>
                </a:solidFill>
                <a:latin typeface="Times New Roman" panose="02020603050405020304" pitchFamily="18" charset="0"/>
                <a:ea typeface="Times New Roman" panose="02020603050405020304" pitchFamily="18" charset="0"/>
              </a:rPr>
              <a:t>приймає</a:t>
            </a:r>
            <a:r>
              <a:rPr lang="ru-RU" dirty="0">
                <a:solidFill>
                  <a:srgbClr val="000000"/>
                </a:solidFill>
                <a:latin typeface="Times New Roman" panose="02020603050405020304" pitchFamily="18" charset="0"/>
                <a:ea typeface="Times New Roman" panose="02020603050405020304" pitchFamily="18" charset="0"/>
              </a:rPr>
              <a:t> 2 таблетки </a:t>
            </a:r>
            <a:r>
              <a:rPr lang="ru-RU" dirty="0" err="1">
                <a:solidFill>
                  <a:srgbClr val="000000"/>
                </a:solidFill>
                <a:latin typeface="Times New Roman" panose="02020603050405020304" pitchFamily="18" charset="0"/>
                <a:ea typeface="Times New Roman" panose="02020603050405020304" pitchFamily="18" charset="0"/>
              </a:rPr>
              <a:t>атидоту</a:t>
            </a:r>
            <a:r>
              <a:rPr lang="ru-RU" dirty="0">
                <a:solidFill>
                  <a:srgbClr val="000000"/>
                </a:solidFill>
                <a:latin typeface="Times New Roman" panose="02020603050405020304" pitchFamily="18" charset="0"/>
                <a:ea typeface="Times New Roman" panose="02020603050405020304" pitchFamily="18" charset="0"/>
              </a:rPr>
              <a:t> П-6, </a:t>
            </a:r>
            <a:r>
              <a:rPr lang="ru-RU" dirty="0" err="1">
                <a:solidFill>
                  <a:srgbClr val="000000"/>
                </a:solidFill>
                <a:latin typeface="Times New Roman" panose="02020603050405020304" pitchFamily="18" charset="0"/>
                <a:ea typeface="Times New Roman" panose="02020603050405020304" pitchFamily="18" charset="0"/>
              </a:rPr>
              <a:t>який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міститься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аптечці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індивідуальній</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жовтому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пеналі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одягає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засоби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захисту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шкіри</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протигази</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готує</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використання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індивідуальний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протихімічний</a:t>
            </a:r>
            <a:r>
              <a:rPr lang="ru-RU" dirty="0">
                <a:solidFill>
                  <a:srgbClr val="000000"/>
                </a:solidFill>
                <a:latin typeface="Times New Roman" panose="02020603050405020304" pitchFamily="18" charset="0"/>
                <a:ea typeface="Times New Roman" panose="02020603050405020304" pitchFamily="18" charset="0"/>
              </a:rPr>
              <a:t> пакет.</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У </a:t>
            </a:r>
            <a:r>
              <a:rPr lang="ru-RU" dirty="0" err="1">
                <a:solidFill>
                  <a:srgbClr val="000000"/>
                </a:solidFill>
                <a:latin typeface="Times New Roman" panose="02020603050405020304" pitchFamily="18" charset="0"/>
                <a:ea typeface="Times New Roman" panose="02020603050405020304" pitchFamily="18" charset="0"/>
              </a:rPr>
              <a:t>випадку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несвоєчасного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попередження</a:t>
            </a:r>
            <a:r>
              <a:rPr lang="ru-RU" dirty="0">
                <a:solidFill>
                  <a:srgbClr val="000000"/>
                </a:solidFill>
                <a:latin typeface="Times New Roman" panose="02020603050405020304" pitchFamily="18" charset="0"/>
                <a:ea typeface="Times New Roman" panose="02020603050405020304" pitchFamily="18" charset="0"/>
              </a:rPr>
              <a:t> про </a:t>
            </a:r>
            <a:r>
              <a:rPr lang="ru-RU" dirty="0" err="1">
                <a:solidFill>
                  <a:srgbClr val="000000"/>
                </a:solidFill>
                <a:latin typeface="Times New Roman" panose="02020603050405020304" pitchFamily="18" charset="0"/>
                <a:ea typeface="Times New Roman" panose="02020603050405020304" pitchFamily="18" charset="0"/>
              </a:rPr>
              <a:t>хімічний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напад</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появі</a:t>
            </a:r>
            <a:r>
              <a:rPr lang="ru-RU" dirty="0">
                <a:solidFill>
                  <a:srgbClr val="000000"/>
                </a:solidFill>
                <a:latin typeface="Times New Roman" panose="02020603050405020304" pitchFamily="18" charset="0"/>
                <a:ea typeface="Times New Roman" panose="02020603050405020304" pitchFamily="18" charset="0"/>
              </a:rPr>
              <a:t> перших </a:t>
            </a:r>
            <a:r>
              <a:rPr lang="ru-RU" dirty="0" err="1">
                <a:solidFill>
                  <a:srgbClr val="000000"/>
                </a:solidFill>
                <a:latin typeface="Times New Roman" panose="02020603050405020304" pitchFamily="18" charset="0"/>
                <a:ea typeface="Times New Roman" panose="02020603050405020304" pitchFamily="18" charset="0"/>
              </a:rPr>
              <a:t>ознак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отруєння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необхідно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негайно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одягти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протигаз</a:t>
            </a:r>
            <a:r>
              <a:rPr lang="ru-RU" dirty="0">
                <a:solidFill>
                  <a:srgbClr val="000000"/>
                </a:solidFill>
                <a:latin typeface="Times New Roman" panose="02020603050405020304" pitchFamily="18" charset="0"/>
                <a:ea typeface="Times New Roman" panose="02020603050405020304" pitchFamily="18" charset="0"/>
              </a:rPr>
              <a:t>, ввести в </a:t>
            </a:r>
            <a:r>
              <a:rPr lang="ru-RU" dirty="0" err="1">
                <a:solidFill>
                  <a:srgbClr val="000000"/>
                </a:solidFill>
                <a:latin typeface="Times New Roman" panose="02020603050405020304" pitchFamily="18" charset="0"/>
                <a:ea typeface="Times New Roman" panose="02020603050405020304" pitchFamily="18" charset="0"/>
              </a:rPr>
              <a:t>м’язи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шкіру</a:t>
            </a:r>
            <a:r>
              <a:rPr lang="ru-RU" dirty="0">
                <a:solidFill>
                  <a:srgbClr val="000000"/>
                </a:solidFill>
                <a:latin typeface="Times New Roman" panose="02020603050405020304" pitchFamily="18" charset="0"/>
                <a:ea typeface="Times New Roman" panose="02020603050405020304" pitchFamily="18" charset="0"/>
              </a:rPr>
              <a:t> антидот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шприц-тюбика, </a:t>
            </a:r>
            <a:r>
              <a:rPr lang="ru-RU" dirty="0" err="1">
                <a:solidFill>
                  <a:srgbClr val="000000"/>
                </a:solidFill>
                <a:latin typeface="Times New Roman" panose="02020603050405020304" pitchFamily="18" charset="0"/>
                <a:ea typeface="Times New Roman" panose="02020603050405020304" pitchFamily="18" charset="0"/>
              </a:rPr>
              <a:t>знезаразити</a:t>
            </a:r>
            <a:r>
              <a:rPr lang="ru-RU" dirty="0">
                <a:solidFill>
                  <a:srgbClr val="000000"/>
                </a:solidFill>
                <a:latin typeface="Times New Roman" panose="02020603050405020304" pitchFamily="18" charset="0"/>
                <a:ea typeface="Times New Roman" panose="02020603050405020304" pitchFamily="18" charset="0"/>
              </a:rPr>
              <a:t> ОР на </a:t>
            </a:r>
            <a:r>
              <a:rPr lang="ru-RU" dirty="0" err="1">
                <a:solidFill>
                  <a:srgbClr val="000000"/>
                </a:solidFill>
                <a:latin typeface="Times New Roman" panose="02020603050405020304" pitchFamily="18" charset="0"/>
                <a:ea typeface="Times New Roman" panose="02020603050405020304" pitchFamily="18" charset="0"/>
              </a:rPr>
              <a:t>відкритих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ділянках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рідиною</a:t>
            </a:r>
            <a:r>
              <a:rPr lang="ru-RU" dirty="0">
                <a:solidFill>
                  <a:srgbClr val="000000"/>
                </a:solidFill>
                <a:latin typeface="Times New Roman" panose="02020603050405020304" pitchFamily="18" charset="0"/>
                <a:ea typeface="Times New Roman" panose="02020603050405020304" pitchFamily="18" charset="0"/>
              </a:rPr>
              <a:t> з ІПП-8. </a:t>
            </a:r>
            <a:r>
              <a:rPr lang="ru-RU" dirty="0" err="1">
                <a:solidFill>
                  <a:srgbClr val="000000"/>
                </a:solidFill>
                <a:latin typeface="Times New Roman" panose="02020603050405020304" pitchFamily="18" charset="0"/>
                <a:ea typeface="Times New Roman" panose="02020603050405020304" pitchFamily="18" charset="0"/>
              </a:rPr>
              <a:t>Обробку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обличчя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здійснюють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лише</a:t>
            </a:r>
            <a:r>
              <a:rPr lang="ru-RU" dirty="0">
                <a:solidFill>
                  <a:srgbClr val="000000"/>
                </a:solidFill>
                <a:latin typeface="Times New Roman" panose="02020603050405020304" pitchFamily="18" charset="0"/>
                <a:ea typeface="Times New Roman" panose="02020603050405020304" pitchFamily="18" charset="0"/>
              </a:rPr>
              <a:t> при явному </a:t>
            </a:r>
            <a:r>
              <a:rPr lang="ru-RU" dirty="0" err="1">
                <a:solidFill>
                  <a:srgbClr val="000000"/>
                </a:solidFill>
                <a:latin typeface="Times New Roman" panose="02020603050405020304" pitchFamily="18" charset="0"/>
                <a:ea typeface="Times New Roman" panose="02020603050405020304" pitchFamily="18" charset="0"/>
              </a:rPr>
              <a:t>потраплянні</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шкіру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крапель</a:t>
            </a:r>
            <a:r>
              <a:rPr lang="ru-RU" dirty="0">
                <a:solidFill>
                  <a:srgbClr val="000000"/>
                </a:solidFill>
                <a:latin typeface="Times New Roman" panose="02020603050405020304" pitchFamily="18" charset="0"/>
                <a:ea typeface="Times New Roman" panose="02020603050405020304" pitchFamily="18" charset="0"/>
              </a:rPr>
              <a:t> ОР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їх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перебуванні</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атмосфері</a:t>
            </a:r>
            <a:r>
              <a:rPr lang="ru-RU" dirty="0">
                <a:solidFill>
                  <a:srgbClr val="000000"/>
                </a:solidFill>
                <a:latin typeface="Times New Roman" panose="02020603050405020304" pitchFamily="18" charset="0"/>
                <a:ea typeface="Times New Roman" panose="02020603050405020304" pitchFamily="18" charset="0"/>
              </a:rPr>
              <a:t>, яка </a:t>
            </a:r>
            <a:r>
              <a:rPr lang="ru-RU" dirty="0" err="1">
                <a:solidFill>
                  <a:srgbClr val="000000"/>
                </a:solidFill>
                <a:latin typeface="Times New Roman" panose="02020603050405020304" pitchFamily="18" charset="0"/>
                <a:ea typeface="Times New Roman" panose="02020603050405020304" pitchFamily="18" charset="0"/>
              </a:rPr>
              <a:t>містить</a:t>
            </a:r>
            <a:r>
              <a:rPr lang="ru-RU" dirty="0">
                <a:solidFill>
                  <a:srgbClr val="000000"/>
                </a:solidFill>
                <a:latin typeface="Times New Roman" panose="02020603050405020304" pitchFamily="18" charset="0"/>
                <a:ea typeface="Times New Roman" panose="02020603050405020304" pitchFamily="18" charset="0"/>
              </a:rPr>
              <a:t> ОР у </a:t>
            </a:r>
            <a:r>
              <a:rPr lang="ru-RU" dirty="0" err="1">
                <a:solidFill>
                  <a:srgbClr val="000000"/>
                </a:solidFill>
                <a:latin typeface="Times New Roman" panose="02020603050405020304" pitchFamily="18" charset="0"/>
                <a:ea typeface="Times New Roman" panose="02020603050405020304" pitchFamily="18" charset="0"/>
              </a:rPr>
              <a:t>вигляді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мряки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одягу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слідами</a:t>
            </a:r>
            <a:r>
              <a:rPr lang="ru-RU" dirty="0">
                <a:solidFill>
                  <a:srgbClr val="000000"/>
                </a:solidFill>
                <a:latin typeface="Times New Roman" panose="02020603050405020304" pitchFamily="18" charset="0"/>
                <a:ea typeface="Times New Roman" panose="02020603050405020304" pitchFamily="18" charset="0"/>
              </a:rPr>
              <a:t> ОР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потрібно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піддати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обробці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рідиною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ІПП-8.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проведення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обробки</a:t>
            </a:r>
            <a:r>
              <a:rPr lang="ru-RU" dirty="0">
                <a:solidFill>
                  <a:srgbClr val="000000"/>
                </a:solidFill>
                <a:latin typeface="Times New Roman" panose="02020603050405020304" pitchFamily="18" charset="0"/>
                <a:ea typeface="Times New Roman" panose="02020603050405020304" pitchFamily="18" charset="0"/>
              </a:rPr>
              <a:t> треба </a:t>
            </a:r>
            <a:r>
              <a:rPr lang="ru-RU" dirty="0" err="1">
                <a:solidFill>
                  <a:srgbClr val="000000"/>
                </a:solidFill>
                <a:latin typeface="Times New Roman" panose="02020603050405020304" pitchFamily="18" charset="0"/>
                <a:ea typeface="Times New Roman" panose="02020603050405020304" pitchFamily="18" charset="0"/>
              </a:rPr>
              <a:t>захистити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відкриті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можливого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подальшого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потрапляння</a:t>
            </a:r>
            <a:r>
              <a:rPr lang="ru-RU" dirty="0">
                <a:solidFill>
                  <a:srgbClr val="000000"/>
                </a:solidFill>
                <a:latin typeface="Times New Roman" panose="02020603050405020304" pitchFamily="18" charset="0"/>
                <a:ea typeface="Times New Roman" panose="02020603050405020304" pitchFamily="18" charset="0"/>
              </a:rPr>
              <a:t> на них ОР.</a:t>
            </a:r>
            <a:endParaRPr lang="uk-UA" dirty="0"/>
          </a:p>
        </p:txBody>
      </p:sp>
    </p:spTree>
    <p:extLst>
      <p:ext uri="{BB962C8B-B14F-4D97-AF65-F5344CB8AC3E}">
        <p14:creationId xmlns:p14="http://schemas.microsoft.com/office/powerpoint/2010/main" xmlns="" val="37982136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0337" y="450010"/>
            <a:ext cx="8253663" cy="5940088"/>
          </a:xfrm>
          <a:prstGeom prst="rect">
            <a:avLst/>
          </a:prstGeom>
          <a:solidFill>
            <a:srgbClr val="66FFFF"/>
          </a:solidFill>
        </p:spPr>
        <p:txBody>
          <a:bodyPr wrap="square">
            <a:spAutoFit/>
          </a:bodyPr>
          <a:lstStyle/>
          <a:p>
            <a:r>
              <a:rPr lang="uk-UA" sz="2000" dirty="0">
                <a:solidFill>
                  <a:srgbClr val="000000"/>
                </a:solidFill>
                <a:latin typeface="Times New Roman" panose="02020603050405020304" pitchFamily="18" charset="0"/>
                <a:ea typeface="Times New Roman" panose="02020603050405020304" pitchFamily="18" charset="0"/>
              </a:rPr>
              <a:t>  Надання </a:t>
            </a:r>
            <a:r>
              <a:rPr lang="uk-UA" sz="2000" b="1" i="1" dirty="0">
                <a:solidFill>
                  <a:srgbClr val="FF0000"/>
                </a:solidFill>
                <a:latin typeface="Times New Roman" panose="02020603050405020304" pitchFamily="18" charset="0"/>
                <a:ea typeface="Times New Roman" panose="02020603050405020304" pitchFamily="18" charset="0"/>
              </a:rPr>
              <a:t>долікарської допомоги</a:t>
            </a:r>
            <a:r>
              <a:rPr lang="uk-UA" sz="2000" dirty="0">
                <a:solidFill>
                  <a:srgbClr val="000000"/>
                </a:solidFill>
                <a:latin typeface="Times New Roman" panose="02020603050405020304" pitchFamily="18" charset="0"/>
                <a:ea typeface="Times New Roman" panose="02020603050405020304" pitchFamily="18" charset="0"/>
              </a:rPr>
              <a:t> проводиться в такій послідовності:    </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 1) одягнути протигаз або протигаз для поранених у голову; </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 2) при перебуванні в аерозольній хмарі ОР і потраплянні на шкіру обличчя   найдрібніших крапель отрути обробити її рідиною із ІПП-8; часткову санітарну обробку шкіри обличчя необхідно проводити швидко, тому що перебування ураженого без протигаза в зараженій атмосфері вкрай небезпечне для його життя;     </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 3) ввести антидот із шприц-тюбика (</a:t>
            </a:r>
            <a:r>
              <a:rPr lang="uk-UA" sz="2000" dirty="0" err="1">
                <a:solidFill>
                  <a:srgbClr val="000000"/>
                </a:solidFill>
                <a:latin typeface="Times New Roman" panose="02020603050405020304" pitchFamily="18" charset="0"/>
                <a:ea typeface="Times New Roman" panose="02020603050405020304" pitchFamily="18" charset="0"/>
              </a:rPr>
              <a:t>афін</a:t>
            </a:r>
            <a:r>
              <a:rPr lang="uk-UA" sz="2000" dirty="0">
                <a:solidFill>
                  <a:srgbClr val="000000"/>
                </a:solidFill>
                <a:latin typeface="Times New Roman" panose="02020603050405020304" pitchFamily="18" charset="0"/>
                <a:ea typeface="Times New Roman" panose="02020603050405020304" pitchFamily="18" charset="0"/>
              </a:rPr>
              <a:t> або </a:t>
            </a:r>
            <a:r>
              <a:rPr lang="uk-UA" sz="2000" dirty="0" err="1">
                <a:solidFill>
                  <a:srgbClr val="000000"/>
                </a:solidFill>
                <a:latin typeface="Times New Roman" panose="02020603050405020304" pitchFamily="18" charset="0"/>
                <a:ea typeface="Times New Roman" panose="02020603050405020304" pitchFamily="18" charset="0"/>
              </a:rPr>
              <a:t>будаксим</a:t>
            </a:r>
            <a:r>
              <a:rPr lang="uk-UA" sz="2000" dirty="0">
                <a:solidFill>
                  <a:srgbClr val="000000"/>
                </a:solidFill>
                <a:latin typeface="Times New Roman" panose="02020603050405020304" pitchFamily="18" charset="0"/>
                <a:ea typeface="Times New Roman" panose="02020603050405020304" pitchFamily="18" charset="0"/>
              </a:rPr>
              <a:t>), якщо судоми значно виражені, то вводиться подвійна доза препарату. Використані шприц-тюбики необхідно прикріпити до одягу, що буде братися до уваги лікарями на наступних етапах медичної евакуації при подальшому лікуванні ураженого; </a:t>
            </a:r>
            <a:endParaRPr lang="uk-UA" sz="2000" dirty="0">
              <a:latin typeface="Times New Roman" panose="02020603050405020304" pitchFamily="18" charset="0"/>
              <a:ea typeface="Times New Roman" panose="02020603050405020304" pitchFamily="18" charset="0"/>
            </a:endParaRPr>
          </a:p>
          <a:p>
            <a:r>
              <a:rPr lang="uk-UA" sz="2000" dirty="0">
                <a:solidFill>
                  <a:srgbClr val="000000"/>
                </a:solidFill>
                <a:latin typeface="Times New Roman" panose="02020603050405020304" pitchFamily="18" charset="0"/>
                <a:ea typeface="Times New Roman" panose="02020603050405020304" pitchFamily="18" charset="0"/>
              </a:rPr>
              <a:t>   4) при відсутності </a:t>
            </a:r>
            <a:r>
              <a:rPr lang="uk-UA" sz="2000" dirty="0" err="1">
                <a:solidFill>
                  <a:srgbClr val="000000"/>
                </a:solidFill>
                <a:latin typeface="Times New Roman" panose="02020603050405020304" pitchFamily="18" charset="0"/>
                <a:ea typeface="Times New Roman" panose="02020603050405020304" pitchFamily="18" charset="0"/>
              </a:rPr>
              <a:t>афіну</a:t>
            </a:r>
            <a:r>
              <a:rPr lang="uk-UA" sz="2000" dirty="0">
                <a:solidFill>
                  <a:srgbClr val="000000"/>
                </a:solidFill>
                <a:latin typeface="Times New Roman" panose="02020603050405020304" pitchFamily="18" charset="0"/>
                <a:ea typeface="Times New Roman" panose="02020603050405020304" pitchFamily="18" charset="0"/>
              </a:rPr>
              <a:t> або </a:t>
            </a:r>
            <a:r>
              <a:rPr lang="uk-UA" sz="2000" dirty="0" err="1">
                <a:solidFill>
                  <a:srgbClr val="000000"/>
                </a:solidFill>
                <a:latin typeface="Times New Roman" panose="02020603050405020304" pitchFamily="18" charset="0"/>
                <a:ea typeface="Times New Roman" panose="02020603050405020304" pitchFamily="18" charset="0"/>
              </a:rPr>
              <a:t>будаксину</a:t>
            </a:r>
            <a:r>
              <a:rPr lang="uk-UA" sz="2000" dirty="0">
                <a:solidFill>
                  <a:srgbClr val="000000"/>
                </a:solidFill>
                <a:latin typeface="Times New Roman" panose="02020603050405020304" pitchFamily="18" charset="0"/>
                <a:ea typeface="Times New Roman" panose="02020603050405020304" pitchFamily="18" charset="0"/>
              </a:rPr>
              <a:t> дати дві таблетки </a:t>
            </a:r>
            <a:r>
              <a:rPr lang="uk-UA" sz="2000" dirty="0" err="1">
                <a:solidFill>
                  <a:srgbClr val="000000"/>
                </a:solidFill>
                <a:latin typeface="Times New Roman" panose="02020603050405020304" pitchFamily="18" charset="0"/>
                <a:ea typeface="Times New Roman" panose="02020603050405020304" pitchFamily="18" charset="0"/>
              </a:rPr>
              <a:t>тарену</a:t>
            </a:r>
            <a:r>
              <a:rPr lang="uk-UA" sz="2000" dirty="0">
                <a:solidFill>
                  <a:srgbClr val="000000"/>
                </a:solidFill>
                <a:latin typeface="Times New Roman" panose="02020603050405020304" pitchFamily="18" charset="0"/>
                <a:ea typeface="Times New Roman" panose="02020603050405020304" pitchFamily="18" charset="0"/>
              </a:rPr>
              <a:t>, при необхідності провести повторну часткову санітарну обробку відкритих шкірних покривів рідиною з ІПП-8. </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5) заражені ділянки одягу обробити </a:t>
            </a:r>
            <a:r>
              <a:rPr lang="uk-UA" sz="2000" dirty="0" err="1">
                <a:solidFill>
                  <a:srgbClr val="000000"/>
                </a:solidFill>
                <a:latin typeface="Times New Roman" panose="02020603050405020304" pitchFamily="18" charset="0"/>
                <a:ea typeface="Times New Roman" panose="02020603050405020304" pitchFamily="18" charset="0"/>
              </a:rPr>
              <a:t>дегазуючим</a:t>
            </a:r>
            <a:r>
              <a:rPr lang="uk-UA" sz="2000" dirty="0">
                <a:solidFill>
                  <a:srgbClr val="000000"/>
                </a:solidFill>
                <a:latin typeface="Times New Roman" panose="02020603050405020304" pitchFamily="18" charset="0"/>
                <a:ea typeface="Times New Roman" panose="02020603050405020304" pitchFamily="18" charset="0"/>
              </a:rPr>
              <a:t> розчином. </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 При тяжких розладах дихання застосовується </a:t>
            </a:r>
            <a:r>
              <a:rPr lang="uk-UA" sz="2000" dirty="0" err="1">
                <a:solidFill>
                  <a:srgbClr val="000000"/>
                </a:solidFill>
                <a:latin typeface="Times New Roman" panose="02020603050405020304" pitchFamily="18" charset="0"/>
                <a:ea typeface="Times New Roman" panose="02020603050405020304" pitchFamily="18" charset="0"/>
              </a:rPr>
              <a:t>дихально</a:t>
            </a:r>
            <a:r>
              <a:rPr lang="uk-UA" sz="2000" dirty="0">
                <a:solidFill>
                  <a:srgbClr val="000000"/>
                </a:solidFill>
                <a:latin typeface="Times New Roman" panose="02020603050405020304" pitchFamily="18" charset="0"/>
                <a:ea typeface="Times New Roman" panose="02020603050405020304" pitchFamily="18" charset="0"/>
              </a:rPr>
              <a:t>-киснева апаратура (ДП-10, КІ-4). Проводиться швидка евакуація ураженого із ОХЗ на відкритому транспорті.</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38853354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6883" y="262072"/>
            <a:ext cx="9589169" cy="6463308"/>
          </a:xfrm>
          <a:prstGeom prst="rect">
            <a:avLst/>
          </a:prstGeom>
          <a:solidFill>
            <a:srgbClr val="66FFFF"/>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Заходи першої лікарської і кваліфікованої медичної допомоги</a:t>
            </a:r>
            <a:endParaRPr lang="uk-UA" sz="1600" dirty="0">
              <a:solidFill>
                <a:srgbClr val="FF0000"/>
              </a:solidFill>
              <a:latin typeface="Times New Roman" panose="02020603050405020304" pitchFamily="18" charset="0"/>
              <a:ea typeface="Times New Roman" panose="02020603050405020304" pitchFamily="18" charset="0"/>
            </a:endParaRPr>
          </a:p>
          <a:p>
            <a:r>
              <a:rPr lang="uk-UA" dirty="0">
                <a:solidFill>
                  <a:srgbClr val="000000"/>
                </a:solidFill>
                <a:latin typeface="Times New Roman" panose="02020603050405020304" pitchFamily="18" charset="0"/>
                <a:ea typeface="Times New Roman" panose="02020603050405020304" pitchFamily="18" charset="0"/>
              </a:rPr>
              <a:t>   </a:t>
            </a:r>
            <a:r>
              <a:rPr lang="uk-UA" i="1" dirty="0">
                <a:solidFill>
                  <a:srgbClr val="FF0000"/>
                </a:solidFill>
                <a:latin typeface="Times New Roman" panose="02020603050405020304" pitchFamily="18" charset="0"/>
                <a:ea typeface="Times New Roman" panose="02020603050405020304" pitchFamily="18" charset="0"/>
              </a:rPr>
              <a:t>Невідкладні заходи першої лікарської допомоги:</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часткова санітарна обробка із повною заміною білизни і обмундирування;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введення антидоту (</a:t>
            </a:r>
            <a:r>
              <a:rPr lang="uk-UA" dirty="0" err="1">
                <a:solidFill>
                  <a:srgbClr val="000000"/>
                </a:solidFill>
                <a:latin typeface="Times New Roman" panose="02020603050405020304" pitchFamily="18" charset="0"/>
                <a:ea typeface="Times New Roman" panose="02020603050405020304" pitchFamily="18" charset="0"/>
              </a:rPr>
              <a:t>афін</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будаксим</a:t>
            </a:r>
            <a:r>
              <a:rPr lang="uk-UA" dirty="0">
                <a:solidFill>
                  <a:srgbClr val="000000"/>
                </a:solidFill>
                <a:latin typeface="Times New Roman" panose="02020603050405020304" pitchFamily="18" charset="0"/>
                <a:ea typeface="Times New Roman" panose="02020603050405020304" pitchFamily="18" charset="0"/>
              </a:rPr>
              <a:t>);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введення </a:t>
            </a:r>
            <a:r>
              <a:rPr lang="uk-UA" dirty="0" err="1">
                <a:solidFill>
                  <a:srgbClr val="000000"/>
                </a:solidFill>
                <a:latin typeface="Times New Roman" panose="02020603050405020304" pitchFamily="18" charset="0"/>
                <a:ea typeface="Times New Roman" panose="02020603050405020304" pitchFamily="18" charset="0"/>
              </a:rPr>
              <a:t>внутрішньом’язово</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реактиваторів</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холінестерази</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дипироксим</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ізонітрозин</a:t>
            </a:r>
            <a:r>
              <a:rPr lang="uk-UA" dirty="0">
                <a:solidFill>
                  <a:srgbClr val="000000"/>
                </a:solidFill>
                <a:latin typeface="Times New Roman" panose="02020603050405020304" pitchFamily="18" charset="0"/>
                <a:ea typeface="Times New Roman" panose="02020603050405020304" pitchFamily="18" charset="0"/>
              </a:rPr>
              <a:t>);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при судомах введення </a:t>
            </a:r>
            <a:r>
              <a:rPr lang="uk-UA" dirty="0" err="1">
                <a:solidFill>
                  <a:srgbClr val="000000"/>
                </a:solidFill>
                <a:latin typeface="Times New Roman" panose="02020603050405020304" pitchFamily="18" charset="0"/>
                <a:ea typeface="Times New Roman" panose="02020603050405020304" pitchFamily="18" charset="0"/>
              </a:rPr>
              <a:t>внутрішньом’язово</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феназепаму</a:t>
            </a:r>
            <a:r>
              <a:rPr lang="uk-UA" dirty="0">
                <a:solidFill>
                  <a:srgbClr val="000000"/>
                </a:solidFill>
                <a:latin typeface="Times New Roman" panose="02020603050405020304" pitchFamily="18" charset="0"/>
                <a:ea typeface="Times New Roman" panose="02020603050405020304" pitchFamily="18" charset="0"/>
              </a:rPr>
              <a:t> 3 % у дозі 1 мл;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очищення дихальних шляхів від слизу, при необхідності — проведення штучного дихання та кисневої терапії;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у тяжких випадках — введення серцевих препаратів;     — при необхідності — промивання </a:t>
            </a:r>
            <a:r>
              <a:rPr lang="uk-UA" dirty="0" err="1">
                <a:solidFill>
                  <a:srgbClr val="000000"/>
                </a:solidFill>
                <a:latin typeface="Times New Roman" panose="02020603050405020304" pitchFamily="18" charset="0"/>
                <a:ea typeface="Times New Roman" panose="02020603050405020304" pitchFamily="18" charset="0"/>
              </a:rPr>
              <a:t>шлунка</a:t>
            </a:r>
            <a:r>
              <a:rPr lang="uk-UA" dirty="0">
                <a:solidFill>
                  <a:srgbClr val="000000"/>
                </a:solidFill>
                <a:latin typeface="Times New Roman" panose="02020603050405020304" pitchFamily="18" charset="0"/>
                <a:ea typeface="Times New Roman" panose="02020603050405020304" pitchFamily="18" charset="0"/>
              </a:rPr>
              <a:t> і давання сорбенту.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FF0000"/>
                </a:solidFill>
                <a:latin typeface="Times New Roman" panose="02020603050405020304" pitchFamily="18" charset="0"/>
                <a:ea typeface="Times New Roman" panose="02020603050405020304" pitchFamily="18" charset="0"/>
              </a:rPr>
              <a:t> </a:t>
            </a:r>
            <a:r>
              <a:rPr lang="uk-UA" i="1" dirty="0">
                <a:solidFill>
                  <a:srgbClr val="FF0000"/>
                </a:solidFill>
                <a:latin typeface="Times New Roman" panose="02020603050405020304" pitchFamily="18" charset="0"/>
                <a:ea typeface="Times New Roman" panose="02020603050405020304" pitchFamily="18" charset="0"/>
              </a:rPr>
              <a:t>Заходи, які можуть бути відкладені: </a:t>
            </a:r>
            <a:r>
              <a:rPr lang="uk-UA" i="1" dirty="0">
                <a:solidFill>
                  <a:srgbClr val="000000"/>
                </a:solidFill>
                <a:latin typeface="Times New Roman" panose="02020603050405020304" pitchFamily="18" charset="0"/>
                <a:ea typeface="Times New Roman" panose="02020603050405020304" pitchFamily="18" charset="0"/>
              </a:rPr>
              <a:t/>
            </a:r>
            <a:br>
              <a:rPr lang="uk-UA" i="1"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закапування в очі 0,1 % розчину атропіну чи 0,5 % розчину </a:t>
            </a:r>
            <a:r>
              <a:rPr lang="uk-UA" dirty="0" err="1">
                <a:solidFill>
                  <a:srgbClr val="000000"/>
                </a:solidFill>
                <a:latin typeface="Times New Roman" panose="02020603050405020304" pitchFamily="18" charset="0"/>
                <a:ea typeface="Times New Roman" panose="02020603050405020304" pitchFamily="18" charset="0"/>
              </a:rPr>
              <a:t>амізилу</a:t>
            </a:r>
            <a:r>
              <a:rPr lang="uk-UA" dirty="0">
                <a:solidFill>
                  <a:srgbClr val="000000"/>
                </a:solidFill>
                <a:latin typeface="Times New Roman" panose="02020603050405020304" pitchFamily="18" charset="0"/>
                <a:ea typeface="Times New Roman" panose="02020603050405020304" pitchFamily="18" charset="0"/>
              </a:rPr>
              <a:t>;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при ураженнях середнього ступеня тяжкості — приймання </a:t>
            </a:r>
            <a:r>
              <a:rPr lang="uk-UA" dirty="0" err="1">
                <a:solidFill>
                  <a:srgbClr val="000000"/>
                </a:solidFill>
                <a:latin typeface="Times New Roman" panose="02020603050405020304" pitchFamily="18" charset="0"/>
                <a:ea typeface="Times New Roman" panose="02020603050405020304" pitchFamily="18" charset="0"/>
              </a:rPr>
              <a:t>таблетованих</a:t>
            </a:r>
            <a:r>
              <a:rPr lang="uk-UA" dirty="0">
                <a:solidFill>
                  <a:srgbClr val="000000"/>
                </a:solidFill>
                <a:latin typeface="Times New Roman" panose="02020603050405020304" pitchFamily="18" charset="0"/>
                <a:ea typeface="Times New Roman" panose="02020603050405020304" pitchFamily="18" charset="0"/>
              </a:rPr>
              <a:t> препаратів (папаверину і беладони). </a:t>
            </a:r>
            <a:endParaRPr lang="uk-UA" sz="1600" dirty="0">
              <a:latin typeface="Times New Roman" panose="02020603050405020304" pitchFamily="18" charset="0"/>
              <a:ea typeface="Times New Roman" panose="02020603050405020304" pitchFamily="18" charset="0"/>
            </a:endParaRPr>
          </a:p>
          <a:p>
            <a:r>
              <a:rPr lang="uk-UA"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Кваліфікована медична допомога: </a:t>
            </a:r>
            <a:endParaRPr lang="uk-UA" sz="1600" i="1" dirty="0">
              <a:solidFill>
                <a:srgbClr val="FF0000"/>
              </a:solidFill>
              <a:latin typeface="Times New Roman" panose="02020603050405020304" pitchFamily="18" charset="0"/>
              <a:ea typeface="Times New Roman" panose="02020603050405020304" pitchFamily="18" charset="0"/>
            </a:endParaRPr>
          </a:p>
          <a:p>
            <a:r>
              <a:rPr lang="uk-UA" dirty="0">
                <a:solidFill>
                  <a:srgbClr val="000000"/>
                </a:solidFill>
                <a:latin typeface="Times New Roman" panose="02020603050405020304" pitchFamily="18" charset="0"/>
                <a:ea typeface="Times New Roman" panose="02020603050405020304" pitchFamily="18" charset="0"/>
              </a:rPr>
              <a:t>   </a:t>
            </a:r>
            <a:r>
              <a:rPr lang="uk-UA" i="1" dirty="0">
                <a:solidFill>
                  <a:srgbClr val="FF0000"/>
                </a:solidFill>
                <a:latin typeface="Times New Roman" panose="02020603050405020304" pitchFamily="18" charset="0"/>
                <a:ea typeface="Times New Roman" panose="02020603050405020304" pitchFamily="18" charset="0"/>
              </a:rPr>
              <a:t>Невідкладні заходи:</a:t>
            </a:r>
            <a:r>
              <a:rPr lang="uk-UA" i="1"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в особливо тяжких випадках проводиться комбіноване </a:t>
            </a:r>
            <a:r>
              <a:rPr lang="uk-UA" dirty="0" err="1">
                <a:solidFill>
                  <a:srgbClr val="000000"/>
                </a:solidFill>
                <a:latin typeface="Times New Roman" panose="02020603050405020304" pitchFamily="18" charset="0"/>
                <a:ea typeface="Times New Roman" panose="02020603050405020304" pitchFamily="18" charset="0"/>
              </a:rPr>
              <a:t>антидотне</a:t>
            </a:r>
            <a:r>
              <a:rPr lang="uk-UA" dirty="0">
                <a:solidFill>
                  <a:srgbClr val="000000"/>
                </a:solidFill>
                <a:latin typeface="Times New Roman" panose="02020603050405020304" pitchFamily="18" charset="0"/>
                <a:ea typeface="Times New Roman" panose="02020603050405020304" pitchFamily="18" charset="0"/>
              </a:rPr>
              <a:t> лікування;     — введення симптоматичних засобів;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профілактичне введення антибіотиків. </a:t>
            </a:r>
            <a:br>
              <a:rPr lang="uk-UA" dirty="0">
                <a:solidFill>
                  <a:srgbClr val="000000"/>
                </a:solidFill>
                <a:latin typeface="Times New Roman" panose="02020603050405020304" pitchFamily="18" charset="0"/>
                <a:ea typeface="Times New Roman" panose="02020603050405020304" pitchFamily="18" charset="0"/>
              </a:rPr>
            </a:br>
            <a:r>
              <a:rPr lang="uk-UA" i="1" dirty="0">
                <a:solidFill>
                  <a:srgbClr val="FF0000"/>
                </a:solidFill>
                <a:latin typeface="Times New Roman" panose="02020603050405020304" pitchFamily="18" charset="0"/>
                <a:ea typeface="Times New Roman" panose="02020603050405020304" pitchFamily="18" charset="0"/>
              </a:rPr>
              <a:t>Заходи, які можуть бути відстрочені: </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повна санітарна обробка;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комплексне </a:t>
            </a:r>
            <a:r>
              <a:rPr lang="uk-UA" dirty="0" err="1">
                <a:solidFill>
                  <a:srgbClr val="000000"/>
                </a:solidFill>
                <a:latin typeface="Times New Roman" panose="02020603050405020304" pitchFamily="18" charset="0"/>
                <a:ea typeface="Times New Roman" panose="02020603050405020304" pitchFamily="18" charset="0"/>
              </a:rPr>
              <a:t>дезінтоксикаційне</a:t>
            </a:r>
            <a:r>
              <a:rPr lang="uk-UA" dirty="0">
                <a:solidFill>
                  <a:srgbClr val="000000"/>
                </a:solidFill>
                <a:latin typeface="Times New Roman" panose="02020603050405020304" pitchFamily="18" charset="0"/>
                <a:ea typeface="Times New Roman" panose="02020603050405020304" pitchFamily="18" charset="0"/>
              </a:rPr>
              <a:t> лікування;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продовження введення антидотів за показаннями.</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15262068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360218" y="315191"/>
            <a:ext cx="9005455" cy="6047508"/>
          </a:xfrm>
          <a:prstGeom prst="rect">
            <a:avLst/>
          </a:prstGeom>
        </p:spPr>
      </p:pic>
    </p:spTree>
    <p:extLst>
      <p:ext uri="{BB962C8B-B14F-4D97-AF65-F5344CB8AC3E}">
        <p14:creationId xmlns:p14="http://schemas.microsoft.com/office/powerpoint/2010/main" xmlns="" val="6578889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65484" y="316845"/>
            <a:ext cx="8518358" cy="5909310"/>
          </a:xfrm>
          <a:prstGeom prst="rect">
            <a:avLst/>
          </a:prstGeom>
          <a:solidFill>
            <a:srgbClr val="66FFFF"/>
          </a:solidFill>
        </p:spPr>
        <p:txBody>
          <a:bodyPr wrap="square">
            <a:spAutoFit/>
          </a:bodyPr>
          <a:lstStyle/>
          <a:p>
            <a:pPr algn="ctr"/>
            <a:r>
              <a:rPr lang="uk-UA" sz="2000" i="1" dirty="0">
                <a:solidFill>
                  <a:srgbClr val="FF0000"/>
                </a:solidFill>
                <a:latin typeface="Times New Roman" panose="02020603050405020304" pitchFamily="18" charset="0"/>
                <a:ea typeface="Times New Roman" panose="02020603050405020304" pitchFamily="18" charset="0"/>
              </a:rPr>
              <a:t>Отруйні речовини </a:t>
            </a:r>
            <a:r>
              <a:rPr lang="uk-UA" sz="2000" i="1" dirty="0" err="1">
                <a:solidFill>
                  <a:srgbClr val="FF0000"/>
                </a:solidFill>
                <a:latin typeface="Times New Roman" panose="02020603050405020304" pitchFamily="18" charset="0"/>
                <a:ea typeface="Times New Roman" panose="02020603050405020304" pitchFamily="18" charset="0"/>
              </a:rPr>
              <a:t>загальноотруйної</a:t>
            </a:r>
            <a:r>
              <a:rPr lang="uk-UA" sz="2000" i="1" dirty="0">
                <a:solidFill>
                  <a:srgbClr val="FF0000"/>
                </a:solidFill>
                <a:latin typeface="Times New Roman" panose="02020603050405020304" pitchFamily="18" charset="0"/>
                <a:ea typeface="Times New Roman" panose="02020603050405020304" pitchFamily="18" charset="0"/>
              </a:rPr>
              <a:t> дії</a:t>
            </a:r>
            <a:endParaRPr lang="uk-UA" sz="2000" b="1" i="1" dirty="0">
              <a:solidFill>
                <a:srgbClr val="FF0000"/>
              </a:solidFill>
              <a:latin typeface="Times New Roman" panose="02020603050405020304" pitchFamily="18" charset="0"/>
              <a:ea typeface="Times New Roman" panose="02020603050405020304" pitchFamily="18" charset="0"/>
            </a:endParaRPr>
          </a:p>
          <a:p>
            <a:r>
              <a:rPr lang="ru-RU" dirty="0">
                <a:solidFill>
                  <a:srgbClr val="000000"/>
                </a:solidFill>
                <a:latin typeface="Times New Roman" panose="02020603050405020304" pitchFamily="18" charset="0"/>
                <a:ea typeface="Times New Roman" panose="02020603050405020304" pitchFamily="18" charset="0"/>
              </a:rPr>
              <a:t>До </a:t>
            </a:r>
            <a:r>
              <a:rPr lang="ru-RU" dirty="0" err="1">
                <a:solidFill>
                  <a:srgbClr val="000000"/>
                </a:solidFill>
                <a:latin typeface="Times New Roman" panose="02020603050405020304" pitchFamily="18" charset="0"/>
                <a:ea typeface="Times New Roman" panose="02020603050405020304" pitchFamily="18" charset="0"/>
              </a:rPr>
              <a:t>групи</a:t>
            </a:r>
            <a:r>
              <a:rPr lang="ru-RU" dirty="0">
                <a:solidFill>
                  <a:srgbClr val="000000"/>
                </a:solidFill>
                <a:latin typeface="Times New Roman" panose="02020603050405020304" pitchFamily="18" charset="0"/>
                <a:ea typeface="Times New Roman" panose="02020603050405020304" pitchFamily="18" charset="0"/>
              </a:rPr>
              <a:t> ОР </a:t>
            </a:r>
            <a:r>
              <a:rPr lang="ru-RU" dirty="0" err="1">
                <a:solidFill>
                  <a:srgbClr val="000000"/>
                </a:solidFill>
                <a:latin typeface="Times New Roman" panose="02020603050405020304" pitchFamily="18" charset="0"/>
                <a:ea typeface="Times New Roman" panose="02020603050405020304" pitchFamily="18" charset="0"/>
              </a:rPr>
              <a:t>загальноотруйної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a:t>
            </a:r>
            <a:r>
              <a:rPr lang="ru-RU" i="1" dirty="0">
                <a:solidFill>
                  <a:srgbClr val="FF0000"/>
                </a:solidFill>
                <a:latin typeface="Times New Roman" panose="02020603050405020304" pitchFamily="18" charset="0"/>
                <a:ea typeface="Times New Roman" panose="02020603050405020304" pitchFamily="18" charset="0"/>
              </a:rPr>
              <a:t>належать </a:t>
            </a:r>
            <a:r>
              <a:rPr lang="ru-RU" i="1" dirty="0" err="1">
                <a:solidFill>
                  <a:srgbClr val="FF0000"/>
                </a:solidFill>
                <a:latin typeface="Times New Roman" panose="02020603050405020304" pitchFamily="18" charset="0"/>
                <a:ea typeface="Times New Roman" panose="02020603050405020304" pitchFamily="18" charset="0"/>
              </a:rPr>
              <a:t>синильна</a:t>
            </a:r>
            <a:r>
              <a:rPr lang="ru-RU" i="1" dirty="0">
                <a:solidFill>
                  <a:srgbClr val="FF0000"/>
                </a:solidFill>
                <a:latin typeface="Times New Roman" panose="02020603050405020304" pitchFamily="18" charset="0"/>
                <a:ea typeface="Times New Roman" panose="02020603050405020304" pitchFamily="18" charset="0"/>
              </a:rPr>
              <a:t> кислота і </a:t>
            </a:r>
            <a:r>
              <a:rPr lang="ru-RU" i="1" dirty="0" err="1">
                <a:solidFill>
                  <a:srgbClr val="FF0000"/>
                </a:solidFill>
                <a:latin typeface="Times New Roman" panose="02020603050405020304" pitchFamily="18" charset="0"/>
                <a:ea typeface="Times New Roman" panose="02020603050405020304" pitchFamily="18" charset="0"/>
              </a:rPr>
              <a:t>хлорціан</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ролі</a:t>
            </a:r>
            <a:r>
              <a:rPr lang="ru-RU" dirty="0">
                <a:solidFill>
                  <a:srgbClr val="000000"/>
                </a:solidFill>
                <a:latin typeface="Times New Roman" panose="02020603050405020304" pitchFamily="18" charset="0"/>
                <a:ea typeface="Times New Roman" panose="02020603050405020304" pitchFamily="18" charset="0"/>
              </a:rPr>
              <a:t> ОР </a:t>
            </a:r>
            <a:r>
              <a:rPr lang="ru-RU" dirty="0" err="1">
                <a:solidFill>
                  <a:srgbClr val="000000"/>
                </a:solidFill>
                <a:latin typeface="Times New Roman" panose="02020603050405020304" pitchFamily="18" charset="0"/>
                <a:ea typeface="Times New Roman" panose="02020603050405020304" pitchFamily="18" charset="0"/>
              </a:rPr>
              <a:t>синильна</a:t>
            </a:r>
            <a:r>
              <a:rPr lang="ru-RU" dirty="0">
                <a:solidFill>
                  <a:srgbClr val="000000"/>
                </a:solidFill>
                <a:latin typeface="Times New Roman" panose="02020603050405020304" pitchFamily="18" charset="0"/>
                <a:ea typeface="Times New Roman" panose="02020603050405020304" pitchFamily="18" charset="0"/>
              </a:rPr>
              <a:t> кислота </a:t>
            </a:r>
            <a:r>
              <a:rPr lang="ru-RU" dirty="0" err="1">
                <a:solidFill>
                  <a:srgbClr val="000000"/>
                </a:solidFill>
                <a:latin typeface="Times New Roman" panose="02020603050405020304" pitchFamily="18" charset="0"/>
                <a:ea typeface="Times New Roman" panose="02020603050405020304" pitchFamily="18" charset="0"/>
              </a:rPr>
              <a:t>застосовувалась</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період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Першої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світової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війни</a:t>
            </a:r>
            <a:r>
              <a:rPr lang="ru-RU" dirty="0">
                <a:solidFill>
                  <a:srgbClr val="000000"/>
                </a:solidFill>
                <a:latin typeface="Times New Roman" panose="02020603050405020304" pitchFamily="18" charset="0"/>
                <a:ea typeface="Times New Roman" panose="02020603050405020304" pitchFamily="18" charset="0"/>
              </a:rPr>
              <a:t>, але через </a:t>
            </a:r>
            <a:r>
              <a:rPr lang="ru-RU" dirty="0" err="1">
                <a:solidFill>
                  <a:srgbClr val="000000"/>
                </a:solidFill>
                <a:latin typeface="Times New Roman" panose="02020603050405020304" pitchFamily="18" charset="0"/>
                <a:ea typeface="Times New Roman" panose="02020603050405020304" pitchFamily="18" charset="0"/>
              </a:rPr>
              <a:t>тяжкість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створення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високих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стійких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концентрацій</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повітрі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б </a:t>
            </a:r>
            <a:r>
              <a:rPr lang="ru-RU" dirty="0" err="1">
                <a:solidFill>
                  <a:srgbClr val="000000"/>
                </a:solidFill>
                <a:latin typeface="Times New Roman" panose="02020603050405020304" pitchFamily="18" charset="0"/>
                <a:ea typeface="Times New Roman" panose="02020603050405020304" pitchFamily="18" charset="0"/>
              </a:rPr>
              <a:t>забезпечували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можливість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масового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живої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сили</a:t>
            </a:r>
            <a:r>
              <a:rPr lang="ru-RU" dirty="0">
                <a:solidFill>
                  <a:srgbClr val="000000"/>
                </a:solidFill>
                <a:latin typeface="Times New Roman" panose="02020603050405020304" pitchFamily="18" charset="0"/>
                <a:ea typeface="Times New Roman" panose="02020603050405020304" pitchFamily="18" charset="0"/>
              </a:rPr>
              <a:t> супротивника, </a:t>
            </a:r>
            <a:r>
              <a:rPr lang="ru-RU" dirty="0" err="1">
                <a:solidFill>
                  <a:srgbClr val="000000"/>
                </a:solidFill>
                <a:latin typeface="Times New Roman" panose="02020603050405020304" pitchFamily="18" charset="0"/>
                <a:ea typeface="Times New Roman" panose="02020603050405020304" pitchFamily="18" charset="0"/>
              </a:rPr>
              <a:t>швидко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поступилася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місцем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іншим</a:t>
            </a:r>
            <a:r>
              <a:rPr lang="ru-RU" dirty="0">
                <a:solidFill>
                  <a:srgbClr val="000000"/>
                </a:solidFill>
                <a:latin typeface="Times New Roman" panose="02020603050405020304" pitchFamily="18" charset="0"/>
                <a:ea typeface="Times New Roman" panose="02020603050405020304" pitchFamily="18" charset="0"/>
              </a:rPr>
              <a:t> видам ОР, </a:t>
            </a:r>
            <a:r>
              <a:rPr lang="ru-RU" dirty="0" err="1">
                <a:solidFill>
                  <a:srgbClr val="000000"/>
                </a:solidFill>
                <a:latin typeface="Times New Roman" panose="02020603050405020304" pitchFamily="18" charset="0"/>
                <a:ea typeface="Times New Roman" panose="02020603050405020304" pitchFamily="18" charset="0"/>
              </a:rPr>
              <a:t>хоча</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досі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залишається</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озброєнні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армій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деяких</a:t>
            </a:r>
            <a:r>
              <a:rPr lang="ru-RU" dirty="0">
                <a:solidFill>
                  <a:srgbClr val="000000"/>
                </a:solidFill>
                <a:latin typeface="Times New Roman" panose="02020603050405020304" pitchFamily="18" charset="0"/>
                <a:ea typeface="Times New Roman" panose="02020603050405020304" pitchFamily="18" charset="0"/>
              </a:rPr>
              <a:t> держав. </a:t>
            </a:r>
            <a:r>
              <a:rPr lang="ru-RU" dirty="0" err="1">
                <a:solidFill>
                  <a:srgbClr val="000000"/>
                </a:solidFill>
                <a:latin typeface="Times New Roman" panose="02020603050405020304" pitchFamily="18" charset="0"/>
                <a:ea typeface="Times New Roman" panose="02020603050405020304" pitchFamily="18" charset="0"/>
              </a:rPr>
              <a:t>Пізніше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військові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спеціалісти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робили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спроби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створення</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основі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синильної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кислоти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нових</a:t>
            </a:r>
            <a:r>
              <a:rPr lang="ru-RU" dirty="0">
                <a:solidFill>
                  <a:srgbClr val="000000"/>
                </a:solidFill>
                <a:latin typeface="Times New Roman" panose="02020603050405020304" pitchFamily="18" charset="0"/>
                <a:ea typeface="Times New Roman" panose="02020603050405020304" pitchFamily="18" charset="0"/>
              </a:rPr>
              <a:t> рецептур, </a:t>
            </a:r>
            <a:r>
              <a:rPr lang="ru-RU" dirty="0" err="1">
                <a:solidFill>
                  <a:srgbClr val="000000"/>
                </a:solidFill>
                <a:latin typeface="Times New Roman" panose="02020603050405020304" pitchFamily="18" charset="0"/>
                <a:ea typeface="Times New Roman" panose="02020603050405020304" pitchFamily="18" charset="0"/>
              </a:rPr>
              <a:t>придатних</a:t>
            </a:r>
            <a:r>
              <a:rPr lang="ru-RU" dirty="0">
                <a:solidFill>
                  <a:srgbClr val="000000"/>
                </a:solidFill>
                <a:latin typeface="Times New Roman" panose="02020603050405020304" pitchFamily="18" charset="0"/>
                <a:ea typeface="Times New Roman" panose="02020603050405020304" pitchFamily="18" charset="0"/>
              </a:rPr>
              <a:t> для </a:t>
            </a:r>
            <a:r>
              <a:rPr lang="ru-RU" dirty="0" err="1">
                <a:solidFill>
                  <a:srgbClr val="000000"/>
                </a:solidFill>
                <a:latin typeface="Times New Roman" panose="02020603050405020304" pitchFamily="18" charset="0"/>
                <a:ea typeface="Times New Roman" panose="02020603050405020304" pitchFamily="18" charset="0"/>
              </a:rPr>
              <a:t>використання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ролі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бойових</a:t>
            </a:r>
            <a:r>
              <a:rPr lang="ru-RU" dirty="0">
                <a:solidFill>
                  <a:srgbClr val="000000"/>
                </a:solidFill>
                <a:latin typeface="Times New Roman" panose="02020603050405020304" pitchFamily="18" charset="0"/>
                <a:ea typeface="Times New Roman" panose="02020603050405020304" pitchFamily="18" charset="0"/>
              </a:rPr>
              <a:t> ОР.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Синильна</a:t>
            </a:r>
            <a:r>
              <a:rPr lang="ru-RU" i="1" dirty="0">
                <a:solidFill>
                  <a:srgbClr val="FF0000"/>
                </a:solidFill>
                <a:latin typeface="Times New Roman" panose="02020603050405020304" pitchFamily="18" charset="0"/>
                <a:ea typeface="Times New Roman" panose="02020603050405020304" pitchFamily="18" charset="0"/>
              </a:rPr>
              <a:t> кислота </a:t>
            </a:r>
            <a:r>
              <a:rPr lang="ru-RU" dirty="0">
                <a:solidFill>
                  <a:srgbClr val="000000"/>
                </a:solidFill>
                <a:latin typeface="Times New Roman" panose="02020603050405020304" pitchFamily="18" charset="0"/>
                <a:ea typeface="Times New Roman" panose="02020603050405020304" pitchFamily="18" charset="0"/>
              </a:rPr>
              <a:t>в </a:t>
            </a:r>
            <a:r>
              <a:rPr lang="ru-RU" dirty="0" err="1">
                <a:solidFill>
                  <a:srgbClr val="000000"/>
                </a:solidFill>
                <a:latin typeface="Times New Roman" panose="02020603050405020304" pitchFamily="18" charset="0"/>
                <a:ea typeface="Times New Roman" panose="02020603050405020304" pitchFamily="18" charset="0"/>
              </a:rPr>
              <a:t>уражаючих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концентраціях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викликає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швидкий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клінічної</a:t>
            </a:r>
            <a:r>
              <a:rPr lang="ru-RU" dirty="0">
                <a:solidFill>
                  <a:srgbClr val="00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картини</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отруєння</a:t>
            </a:r>
            <a:r>
              <a:rPr lang="ru-RU" i="1" dirty="0">
                <a:solidFill>
                  <a:srgbClr val="FF0000"/>
                </a:solidFill>
                <a:latin typeface="Times New Roman" panose="02020603050405020304" pitchFamily="18" charset="0"/>
                <a:ea typeface="Times New Roman" panose="02020603050405020304" pitchFamily="18" charset="0"/>
              </a:rPr>
              <a:t> і смерть </a:t>
            </a:r>
            <a:r>
              <a:rPr lang="ru-RU" i="1" dirty="0" err="1">
                <a:solidFill>
                  <a:srgbClr val="FF0000"/>
                </a:solidFill>
                <a:latin typeface="Times New Roman" panose="02020603050405020304" pitchFamily="18" charset="0"/>
                <a:ea typeface="Times New Roman" panose="02020603050405020304" pitchFamily="18" charset="0"/>
              </a:rPr>
              <a:t>від</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паралічу</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дихального</a:t>
            </a:r>
            <a:r>
              <a:rPr lang="ru-RU" i="1" dirty="0">
                <a:solidFill>
                  <a:srgbClr val="FF0000"/>
                </a:solidFill>
                <a:latin typeface="Times New Roman" panose="02020603050405020304" pitchFamily="18" charset="0"/>
                <a:ea typeface="Times New Roman" panose="02020603050405020304" pitchFamily="18" charset="0"/>
              </a:rPr>
              <a:t> центру. </a:t>
            </a:r>
            <a:r>
              <a:rPr lang="ru-RU" dirty="0">
                <a:solidFill>
                  <a:srgbClr val="000000"/>
                </a:solidFill>
                <a:latin typeface="Times New Roman" panose="02020603050405020304" pitchFamily="18" charset="0"/>
                <a:ea typeface="Times New Roman" panose="02020603050405020304" pitchFamily="18" charset="0"/>
              </a:rPr>
              <a:t>На </a:t>
            </a:r>
            <a:r>
              <a:rPr lang="ru-RU" dirty="0" err="1">
                <a:solidFill>
                  <a:srgbClr val="000000"/>
                </a:solidFill>
                <a:latin typeface="Times New Roman" panose="02020603050405020304" pitchFamily="18" charset="0"/>
                <a:ea typeface="Times New Roman" panose="02020603050405020304" pitchFamily="18" charset="0"/>
              </a:rPr>
              <a:t>відміну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ФОР та </a:t>
            </a:r>
            <a:r>
              <a:rPr lang="ru-RU" dirty="0" err="1">
                <a:solidFill>
                  <a:srgbClr val="000000"/>
                </a:solidFill>
                <a:latin typeface="Times New Roman" panose="02020603050405020304" pitchFamily="18" charset="0"/>
                <a:ea typeface="Times New Roman" panose="02020603050405020304" pitchFamily="18" charset="0"/>
              </a:rPr>
              <a:t>іприту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отруєння</a:t>
            </a:r>
            <a:r>
              <a:rPr lang="ru-RU" dirty="0">
                <a:solidFill>
                  <a:srgbClr val="000000"/>
                </a:solidFill>
                <a:latin typeface="Times New Roman" panose="02020603050405020304" pitchFamily="18" charset="0"/>
                <a:ea typeface="Times New Roman" panose="02020603050405020304" pitchFamily="18" charset="0"/>
              </a:rPr>
              <a:t> синильною кислотою </a:t>
            </a:r>
            <a:r>
              <a:rPr lang="ru-RU" dirty="0" err="1">
                <a:solidFill>
                  <a:srgbClr val="000000"/>
                </a:solidFill>
                <a:latin typeface="Times New Roman" panose="02020603050405020304" pitchFamily="18" charset="0"/>
                <a:ea typeface="Times New Roman" panose="02020603050405020304" pitchFamily="18" charset="0"/>
              </a:rPr>
              <a:t>можливе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тільки</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вдиханні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її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парів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практично не </a:t>
            </a:r>
            <a:r>
              <a:rPr lang="ru-RU" dirty="0" err="1">
                <a:solidFill>
                  <a:srgbClr val="000000"/>
                </a:solidFill>
                <a:latin typeface="Times New Roman" panose="02020603050405020304" pitchFamily="18" charset="0"/>
                <a:ea typeface="Times New Roman" panose="02020603050405020304" pitchFamily="18" charset="0"/>
              </a:rPr>
              <a:t>проникають</a:t>
            </a:r>
            <a:r>
              <a:rPr lang="ru-RU" dirty="0">
                <a:solidFill>
                  <a:srgbClr val="000000"/>
                </a:solidFill>
                <a:latin typeface="Times New Roman" panose="02020603050405020304" pitchFamily="18" charset="0"/>
                <a:ea typeface="Times New Roman" panose="02020603050405020304" pitchFamily="18" charset="0"/>
              </a:rPr>
              <a:t> через </a:t>
            </a:r>
            <a:r>
              <a:rPr lang="ru-RU" dirty="0" err="1">
                <a:solidFill>
                  <a:srgbClr val="000000"/>
                </a:solidFill>
                <a:latin typeface="Times New Roman" panose="02020603050405020304" pitchFamily="18" charset="0"/>
                <a:ea typeface="Times New Roman" panose="02020603050405020304" pitchFamily="18" charset="0"/>
              </a:rPr>
              <a:t>непошкоджену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шкіру</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слизові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оболонки</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окремих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випадках</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бойовій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практиці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можуть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синильною кислотою при </a:t>
            </a:r>
            <a:r>
              <a:rPr lang="ru-RU" dirty="0" err="1">
                <a:solidFill>
                  <a:srgbClr val="000000"/>
                </a:solidFill>
                <a:latin typeface="Times New Roman" panose="02020603050405020304" pitchFamily="18" charset="0"/>
                <a:ea typeface="Times New Roman" panose="02020603050405020304" pitchFamily="18" charset="0"/>
              </a:rPr>
              <a:t>її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надходженні</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шлунково-кишковий</a:t>
            </a:r>
            <a:r>
              <a:rPr lang="ru-RU" dirty="0">
                <a:solidFill>
                  <a:srgbClr val="000000"/>
                </a:solidFill>
                <a:latin typeface="Times New Roman" panose="02020603050405020304" pitchFamily="18" charset="0"/>
                <a:ea typeface="Times New Roman" panose="02020603050405020304" pitchFamily="18" charset="0"/>
              </a:rPr>
              <a:t> тракт у </a:t>
            </a:r>
            <a:r>
              <a:rPr lang="ru-RU" dirty="0" err="1">
                <a:solidFill>
                  <a:srgbClr val="000000"/>
                </a:solidFill>
                <a:latin typeface="Times New Roman" panose="02020603050405020304" pitchFamily="18" charset="0"/>
                <a:ea typeface="Times New Roman" panose="02020603050405020304" pitchFamily="18" charset="0"/>
              </a:rPr>
              <a:t>вигляді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рідини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солей.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застосуванні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синильної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кислоти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осередок</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ураження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нестійкими</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швидкодіючими</a:t>
            </a:r>
            <a:r>
              <a:rPr lang="ru-RU" i="1" dirty="0">
                <a:solidFill>
                  <a:srgbClr val="FF0000"/>
                </a:solidFill>
                <a:latin typeface="Times New Roman" panose="02020603050405020304" pitchFamily="18" charset="0"/>
                <a:ea typeface="Times New Roman" panose="02020603050405020304" pitchFamily="18" charset="0"/>
              </a:rPr>
              <a:t> ОР.</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Механізм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їх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добре </a:t>
            </a:r>
            <a:r>
              <a:rPr lang="ru-RU" dirty="0" err="1">
                <a:solidFill>
                  <a:srgbClr val="000000"/>
                </a:solidFill>
                <a:latin typeface="Times New Roman" panose="02020603050405020304" pitchFamily="18" charset="0"/>
                <a:ea typeface="Times New Roman" panose="02020603050405020304" pitchFamily="18" charset="0"/>
              </a:rPr>
              <a:t>вивчений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Синильна</a:t>
            </a:r>
            <a:r>
              <a:rPr lang="ru-RU" dirty="0">
                <a:solidFill>
                  <a:srgbClr val="000000"/>
                </a:solidFill>
                <a:latin typeface="Times New Roman" panose="02020603050405020304" pitchFamily="18" charset="0"/>
                <a:ea typeface="Times New Roman" panose="02020603050405020304" pitchFamily="18" charset="0"/>
              </a:rPr>
              <a:t> кислота, </a:t>
            </a:r>
            <a:r>
              <a:rPr lang="ru-RU" dirty="0" err="1">
                <a:solidFill>
                  <a:srgbClr val="000000"/>
                </a:solidFill>
                <a:latin typeface="Times New Roman" panose="02020603050405020304" pitchFamily="18" charset="0"/>
                <a:ea typeface="Times New Roman" panose="02020603050405020304" pitchFamily="18" charset="0"/>
              </a:rPr>
              <a:t>з’єднуючись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тривалентним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залізом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ферментів</a:t>
            </a:r>
            <a:r>
              <a:rPr lang="ru-RU" dirty="0">
                <a:solidFill>
                  <a:srgbClr val="000000"/>
                </a:solidFill>
                <a:latin typeface="Times New Roman" panose="02020603050405020304" pitchFamily="18" charset="0"/>
                <a:ea typeface="Times New Roman" panose="02020603050405020304" pitchFamily="18" charset="0"/>
              </a:rPr>
              <a:t> тканин, </a:t>
            </a:r>
            <a:r>
              <a:rPr lang="ru-RU" dirty="0" err="1">
                <a:solidFill>
                  <a:srgbClr val="000000"/>
                </a:solidFill>
                <a:latin typeface="Times New Roman" panose="02020603050405020304" pitchFamily="18" charset="0"/>
                <a:ea typeface="Times New Roman" panose="02020603050405020304" pitchFamily="18" charset="0"/>
              </a:rPr>
              <a:t>блокує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дихання</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призводить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кисневого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голодування</a:t>
            </a:r>
            <a:r>
              <a:rPr lang="ru-RU" dirty="0">
                <a:solidFill>
                  <a:srgbClr val="000000"/>
                </a:solidFill>
                <a:latin typeface="Times New Roman" panose="02020603050405020304" pitchFamily="18" charset="0"/>
                <a:ea typeface="Times New Roman" panose="02020603050405020304" pitchFamily="18" charset="0"/>
              </a:rPr>
              <a:t>, яке </a:t>
            </a:r>
            <a:r>
              <a:rPr lang="ru-RU" dirty="0" err="1">
                <a:solidFill>
                  <a:srgbClr val="000000"/>
                </a:solidFill>
                <a:latin typeface="Times New Roman" panose="02020603050405020304" pitchFamily="18" charset="0"/>
                <a:ea typeface="Times New Roman" panose="02020603050405020304" pitchFamily="18" charset="0"/>
              </a:rPr>
              <a:t>супроводжується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зміною</a:t>
            </a:r>
            <a:r>
              <a:rPr lang="ru-RU" dirty="0">
                <a:solidFill>
                  <a:srgbClr val="000000"/>
                </a:solidFill>
                <a:latin typeface="Times New Roman" panose="02020603050405020304" pitchFamily="18" charset="0"/>
                <a:ea typeface="Times New Roman" panose="02020603050405020304" pitchFamily="18" charset="0"/>
              </a:rPr>
              <a:t> газового складу </a:t>
            </a:r>
            <a:r>
              <a:rPr lang="ru-RU" dirty="0" err="1">
                <a:solidFill>
                  <a:srgbClr val="000000"/>
                </a:solidFill>
                <a:latin typeface="Times New Roman" panose="02020603050405020304" pitchFamily="18" charset="0"/>
                <a:ea typeface="Times New Roman" panose="02020603050405020304" pitchFamily="18" charset="0"/>
              </a:rPr>
              <a:t>крові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розладами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центральної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нервової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системи</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кровообігу</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інших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органів</a:t>
            </a:r>
            <a:r>
              <a:rPr lang="ru-RU" dirty="0">
                <a:solidFill>
                  <a:srgbClr val="000000"/>
                </a:solidFill>
                <a:latin typeface="Times New Roman" panose="02020603050405020304" pitchFamily="18" charset="0"/>
                <a:ea typeface="Times New Roman" panose="02020603050405020304" pitchFamily="18" charset="0"/>
              </a:rPr>
              <a:t> і систем.     </a:t>
            </a:r>
            <a:endParaRPr lang="uk-UA" dirty="0"/>
          </a:p>
        </p:txBody>
      </p:sp>
    </p:spTree>
    <p:extLst>
      <p:ext uri="{BB962C8B-B14F-4D97-AF65-F5344CB8AC3E}">
        <p14:creationId xmlns:p14="http://schemas.microsoft.com/office/powerpoint/2010/main" xmlns="" val="20256053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9232" y="147857"/>
            <a:ext cx="8795084" cy="6524863"/>
          </a:xfrm>
          <a:prstGeom prst="rect">
            <a:avLst/>
          </a:prstGeom>
          <a:solidFill>
            <a:srgbClr val="66FFFF"/>
          </a:solidFill>
        </p:spPr>
        <p:txBody>
          <a:bodyPr wrap="square">
            <a:spAutoFit/>
          </a:bodyPr>
          <a:lstStyle/>
          <a:p>
            <a:r>
              <a:rPr lang="ru-RU" dirty="0">
                <a:solidFill>
                  <a:srgbClr val="000000"/>
                </a:solidFill>
                <a:latin typeface="Times New Roman" panose="02020603050405020304" pitchFamily="18" charset="0"/>
                <a:ea typeface="Times New Roman" panose="02020603050405020304" pitchFamily="18" charset="0"/>
              </a:rPr>
              <a:t>     </a:t>
            </a:r>
            <a:r>
              <a:rPr lang="ru-RU" sz="2000" i="1" dirty="0" err="1">
                <a:solidFill>
                  <a:srgbClr val="FF0000"/>
                </a:solidFill>
                <a:latin typeface="Times New Roman" panose="02020603050405020304" pitchFamily="18" charset="0"/>
                <a:ea typeface="Times New Roman" panose="02020603050405020304" pitchFamily="18" charset="0"/>
              </a:rPr>
              <a:t>Основні</a:t>
            </a:r>
            <a:r>
              <a:rPr lang="ru-RU" sz="2000" i="1" dirty="0">
                <a:solidFill>
                  <a:srgbClr val="FF0000"/>
                </a:solidFill>
                <a:latin typeface="Times New Roman" panose="02020603050405020304" pitchFamily="18" charset="0"/>
                <a:ea typeface="Times New Roman" panose="02020603050405020304" pitchFamily="18" charset="0"/>
              </a:rPr>
              <a:t> </a:t>
            </a:r>
            <a:r>
              <a:rPr lang="ru-RU" sz="2000" i="1" dirty="0" err="1">
                <a:solidFill>
                  <a:srgbClr val="FF0000"/>
                </a:solidFill>
                <a:latin typeface="Times New Roman" panose="02020603050405020304" pitchFamily="18" charset="0"/>
                <a:ea typeface="Times New Roman" panose="02020603050405020304" pitchFamily="18" charset="0"/>
              </a:rPr>
              <a:t>клінічні</a:t>
            </a:r>
            <a:r>
              <a:rPr lang="ru-RU" sz="2000" i="1" dirty="0">
                <a:solidFill>
                  <a:srgbClr val="FF0000"/>
                </a:solidFill>
                <a:latin typeface="Times New Roman" panose="02020603050405020304" pitchFamily="18" charset="0"/>
                <a:ea typeface="Times New Roman" panose="02020603050405020304" pitchFamily="18" charset="0"/>
              </a:rPr>
              <a:t> </a:t>
            </a:r>
            <a:r>
              <a:rPr lang="ru-RU" sz="2000" i="1" dirty="0" err="1">
                <a:solidFill>
                  <a:srgbClr val="FF0000"/>
                </a:solidFill>
                <a:latin typeface="Times New Roman" panose="02020603050405020304" pitchFamily="18" charset="0"/>
                <a:ea typeface="Times New Roman" panose="02020603050405020304" pitchFamily="18" charset="0"/>
              </a:rPr>
              <a:t>форми</a:t>
            </a:r>
            <a:r>
              <a:rPr lang="ru-RU" sz="2000" i="1" dirty="0">
                <a:solidFill>
                  <a:srgbClr val="FF0000"/>
                </a:solidFill>
                <a:latin typeface="Times New Roman" panose="02020603050405020304" pitchFamily="18" charset="0"/>
                <a:ea typeface="Times New Roman" panose="02020603050405020304" pitchFamily="18" charset="0"/>
              </a:rPr>
              <a:t> </a:t>
            </a:r>
            <a:r>
              <a:rPr lang="ru-RU" sz="2000" i="1" dirty="0" err="1">
                <a:solidFill>
                  <a:srgbClr val="FF0000"/>
                </a:solidFill>
                <a:latin typeface="Times New Roman" panose="02020603050405020304" pitchFamily="18" charset="0"/>
                <a:ea typeface="Times New Roman" panose="02020603050405020304" pitchFamily="18" charset="0"/>
              </a:rPr>
              <a:t>перебігу</a:t>
            </a:r>
            <a:r>
              <a:rPr lang="ru-RU" sz="2000" i="1" dirty="0">
                <a:solidFill>
                  <a:srgbClr val="FF0000"/>
                </a:solidFill>
                <a:latin typeface="Times New Roman" panose="02020603050405020304" pitchFamily="18" charset="0"/>
                <a:ea typeface="Times New Roman" panose="02020603050405020304" pitchFamily="18" charset="0"/>
              </a:rPr>
              <a:t> </a:t>
            </a:r>
            <a:r>
              <a:rPr lang="ru-RU" sz="2000" i="1" dirty="0" err="1">
                <a:solidFill>
                  <a:srgbClr val="FF0000"/>
                </a:solidFill>
                <a:latin typeface="Times New Roman" panose="02020603050405020304" pitchFamily="18" charset="0"/>
                <a:ea typeface="Times New Roman" panose="02020603050405020304" pitchFamily="18" charset="0"/>
              </a:rPr>
              <a:t>отруєння</a:t>
            </a:r>
            <a:r>
              <a:rPr lang="ru-RU" sz="2000" i="1" dirty="0">
                <a:solidFill>
                  <a:srgbClr val="FF0000"/>
                </a:solidFill>
                <a:latin typeface="Times New Roman" panose="02020603050405020304" pitchFamily="18" charset="0"/>
                <a:ea typeface="Times New Roman" panose="02020603050405020304" pitchFamily="18" charset="0"/>
              </a:rPr>
              <a:t> </a:t>
            </a:r>
            <a:r>
              <a:rPr lang="ru-RU" sz="2000" i="1" dirty="0" err="1">
                <a:solidFill>
                  <a:srgbClr val="FF0000"/>
                </a:solidFill>
                <a:latin typeface="Times New Roman" panose="02020603050405020304" pitchFamily="18" charset="0"/>
                <a:ea typeface="Times New Roman" panose="02020603050405020304" pitchFamily="18" charset="0"/>
              </a:rPr>
              <a:t>такі</a:t>
            </a:r>
            <a:r>
              <a:rPr lang="ru-RU" sz="2000" i="1" dirty="0">
                <a:solidFill>
                  <a:srgbClr val="FF0000"/>
                </a:solidFill>
                <a:latin typeface="Times New Roman" panose="02020603050405020304" pitchFamily="18" charset="0"/>
                <a:ea typeface="Times New Roman" panose="02020603050405020304" pitchFamily="18" charset="0"/>
              </a:rPr>
              <a:t>: </a:t>
            </a:r>
            <a:r>
              <a:rPr lang="ru-RU" sz="2000" i="1" dirty="0" err="1">
                <a:solidFill>
                  <a:srgbClr val="FF0000"/>
                </a:solidFill>
                <a:latin typeface="Times New Roman" panose="02020603050405020304" pitchFamily="18" charset="0"/>
                <a:ea typeface="Times New Roman" panose="02020603050405020304" pitchFamily="18" charset="0"/>
              </a:rPr>
              <a:t>блискавична</a:t>
            </a:r>
            <a:r>
              <a:rPr lang="ru-RU" sz="2000" i="1" dirty="0">
                <a:solidFill>
                  <a:srgbClr val="FF0000"/>
                </a:solidFill>
                <a:latin typeface="Times New Roman" panose="02020603050405020304" pitchFamily="18" charset="0"/>
                <a:ea typeface="Times New Roman" panose="02020603050405020304" pitchFamily="18" charset="0"/>
              </a:rPr>
              <a:t> (</a:t>
            </a:r>
            <a:r>
              <a:rPr lang="ru-RU" sz="2000" i="1" dirty="0" err="1">
                <a:solidFill>
                  <a:srgbClr val="FF0000"/>
                </a:solidFill>
                <a:latin typeface="Times New Roman" panose="02020603050405020304" pitchFamily="18" charset="0"/>
                <a:ea typeface="Times New Roman" panose="02020603050405020304" pitchFamily="18" charset="0"/>
              </a:rPr>
              <a:t>апоплексична</a:t>
            </a:r>
            <a:r>
              <a:rPr lang="ru-RU" sz="2000" i="1" dirty="0">
                <a:solidFill>
                  <a:srgbClr val="FF0000"/>
                </a:solidFill>
                <a:latin typeface="Times New Roman" panose="02020603050405020304" pitchFamily="18" charset="0"/>
                <a:ea typeface="Times New Roman" panose="02020603050405020304" pitchFamily="18" charset="0"/>
              </a:rPr>
              <a:t>) і </a:t>
            </a:r>
            <a:r>
              <a:rPr lang="ru-RU" sz="2000" i="1" dirty="0" err="1">
                <a:solidFill>
                  <a:srgbClr val="FF0000"/>
                </a:solidFill>
                <a:latin typeface="Times New Roman" panose="02020603050405020304" pitchFamily="18" charset="0"/>
                <a:ea typeface="Times New Roman" panose="02020603050405020304" pitchFamily="18" charset="0"/>
              </a:rPr>
              <a:t>сповільнена</a:t>
            </a:r>
            <a:r>
              <a:rPr lang="ru-RU" sz="2000" i="1" dirty="0">
                <a:solidFill>
                  <a:srgbClr val="FF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  </a:t>
            </a:r>
            <a:endParaRPr lang="en-US" dirty="0" smtClean="0">
              <a:solidFill>
                <a:srgbClr val="000000"/>
              </a:solidFill>
              <a:latin typeface="Times New Roman" panose="02020603050405020304" pitchFamily="18" charset="0"/>
              <a:ea typeface="Times New Roman" panose="02020603050405020304" pitchFamily="18" charset="0"/>
            </a:endParaRPr>
          </a:p>
          <a:p>
            <a:r>
              <a:rPr lang="ru-RU" dirty="0">
                <a:solidFill>
                  <a:srgbClr val="000000"/>
                </a:solidFill>
                <a:latin typeface="Times New Roman" panose="02020603050405020304" pitchFamily="18" charset="0"/>
                <a:ea typeface="Times New Roman" panose="02020603050405020304" pitchFamily="18" charset="0"/>
              </a:rPr>
              <a:t> При </a:t>
            </a:r>
            <a:r>
              <a:rPr lang="ru-RU" i="1" dirty="0" err="1">
                <a:solidFill>
                  <a:srgbClr val="FF0000"/>
                </a:solidFill>
                <a:latin typeface="Times New Roman" panose="02020603050405020304" pitchFamily="18" charset="0"/>
                <a:ea typeface="Times New Roman" panose="02020603050405020304" pitchFamily="18" charset="0"/>
              </a:rPr>
              <a:t>блискавичній</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формі</a:t>
            </a:r>
            <a:r>
              <a:rPr lang="ru-RU" i="1" dirty="0">
                <a:solidFill>
                  <a:srgbClr val="FF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симптоми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розвиваються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надзвичайно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швидко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ядуха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рухове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збудження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непритомність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клініко-тонічні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судоми</a:t>
            </a:r>
            <a:r>
              <a:rPr lang="ru-RU" dirty="0">
                <a:solidFill>
                  <a:srgbClr val="000000"/>
                </a:solidFill>
                <a:latin typeface="Times New Roman" panose="02020603050405020304" pitchFamily="18" charset="0"/>
                <a:ea typeface="Times New Roman" panose="02020603050405020304" pitchFamily="18" charset="0"/>
              </a:rPr>
              <a:t>. Смерть </a:t>
            </a:r>
            <a:r>
              <a:rPr lang="ru-RU" dirty="0" err="1">
                <a:solidFill>
                  <a:srgbClr val="000000"/>
                </a:solidFill>
                <a:latin typeface="Times New Roman" panose="02020603050405020304" pitchFamily="18" charset="0"/>
                <a:ea typeface="Times New Roman" panose="02020603050405020304" pitchFamily="18" charset="0"/>
              </a:rPr>
              <a:t>настає</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перші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хвилини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зупинки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дихання</a:t>
            </a:r>
            <a:r>
              <a:rPr lang="ru-RU" dirty="0">
                <a:solidFill>
                  <a:srgbClr val="000000"/>
                </a:solidFill>
                <a:latin typeface="Times New Roman" panose="02020603050405020304" pitchFamily="18" charset="0"/>
                <a:ea typeface="Times New Roman" panose="02020603050405020304" pitchFamily="18" charset="0"/>
              </a:rPr>
              <a:t>. </a:t>
            </a:r>
            <a:endParaRPr lang="en-US" dirty="0" smtClean="0">
              <a:solidFill>
                <a:srgbClr val="000000"/>
              </a:solidFill>
              <a:latin typeface="Times New Roman" panose="02020603050405020304" pitchFamily="18" charset="0"/>
              <a:ea typeface="Times New Roman" panose="02020603050405020304" pitchFamily="18" charset="0"/>
            </a:endParaRPr>
          </a:p>
          <a:p>
            <a:r>
              <a:rPr lang="ru-RU" dirty="0" smtClean="0">
                <a:solidFill>
                  <a:srgbClr val="000000"/>
                </a:solidFill>
                <a:latin typeface="Times New Roman" panose="02020603050405020304" pitchFamily="18" charset="0"/>
                <a:ea typeface="Times New Roman" panose="02020603050405020304" pitchFamily="18" charset="0"/>
              </a:rPr>
              <a:t>При </a:t>
            </a:r>
            <a:r>
              <a:rPr lang="ru-RU" i="1" dirty="0" err="1">
                <a:solidFill>
                  <a:srgbClr val="FF0000"/>
                </a:solidFill>
                <a:latin typeface="Times New Roman" panose="02020603050405020304" pitchFamily="18" charset="0"/>
                <a:ea typeface="Times New Roman" panose="02020603050405020304" pitchFamily="18" charset="0"/>
              </a:rPr>
              <a:t>сповільненій</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формі</a:t>
            </a:r>
            <a:r>
              <a:rPr lang="ru-RU" i="1" dirty="0">
                <a:solidFill>
                  <a:srgbClr val="FF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перебігу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отруєння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чітко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проявляється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стадійність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патологічного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процесу</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якому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виділяють</a:t>
            </a:r>
            <a:r>
              <a:rPr lang="ru-RU" dirty="0">
                <a:solidFill>
                  <a:srgbClr val="000000"/>
                </a:solidFill>
                <a:latin typeface="Times New Roman" panose="02020603050405020304" pitchFamily="18" charset="0"/>
                <a:ea typeface="Times New Roman" panose="02020603050405020304" pitchFamily="18" charset="0"/>
              </a:rPr>
              <a:t> </a:t>
            </a:r>
            <a:r>
              <a:rPr lang="ru-RU" i="1" dirty="0">
                <a:solidFill>
                  <a:srgbClr val="FF0000"/>
                </a:solidFill>
                <a:latin typeface="Times New Roman" panose="02020603050405020304" pitchFamily="18" charset="0"/>
                <a:ea typeface="Times New Roman" panose="02020603050405020304" pitchFamily="18" charset="0"/>
              </a:rPr>
              <a:t>три </a:t>
            </a:r>
            <a:r>
              <a:rPr lang="ru-RU" i="1" dirty="0" err="1">
                <a:solidFill>
                  <a:srgbClr val="FF0000"/>
                </a:solidFill>
                <a:latin typeface="Times New Roman" panose="02020603050405020304" pitchFamily="18" charset="0"/>
                <a:ea typeface="Times New Roman" panose="02020603050405020304" pitchFamily="18" charset="0"/>
              </a:rPr>
              <a:t>ступені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тяжкості</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i="1" dirty="0">
                <a:solidFill>
                  <a:srgbClr val="FF0000"/>
                </a:solidFill>
                <a:latin typeface="Times New Roman" panose="02020603050405020304" pitchFamily="18" charset="0"/>
                <a:ea typeface="Times New Roman" panose="02020603050405020304" pitchFamily="18" charset="0"/>
              </a:rPr>
              <a:t>Легкий </a:t>
            </a:r>
            <a:r>
              <a:rPr lang="ru-RU" i="1" dirty="0" err="1">
                <a:solidFill>
                  <a:srgbClr val="FF0000"/>
                </a:solidFill>
                <a:latin typeface="Times New Roman" panose="02020603050405020304" pitchFamily="18" charset="0"/>
                <a:ea typeface="Times New Roman" panose="02020603050405020304" pitchFamily="18" charset="0"/>
              </a:rPr>
              <a:t>ступінь</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отруєння</a:t>
            </a:r>
            <a:r>
              <a:rPr lang="ru-RU" i="1" dirty="0">
                <a:solidFill>
                  <a:srgbClr val="000000"/>
                </a:solidFill>
                <a:latin typeface="Times New Roman" panose="02020603050405020304" pitchFamily="18" charset="0"/>
                <a:ea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відчуває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неприємний</a:t>
            </a:r>
            <a:r>
              <a:rPr lang="ru-RU" dirty="0">
                <a:solidFill>
                  <a:srgbClr val="000000"/>
                </a:solidFill>
                <a:latin typeface="Times New Roman" panose="02020603050405020304" pitchFamily="18" charset="0"/>
                <a:ea typeface="Times New Roman" panose="02020603050405020304" pitchFamily="18" charset="0"/>
              </a:rPr>
              <a:t> смак </a:t>
            </a:r>
            <a:r>
              <a:rPr lang="ru-RU" dirty="0" err="1">
                <a:solidFill>
                  <a:srgbClr val="000000"/>
                </a:solidFill>
                <a:latin typeface="Times New Roman" panose="02020603050405020304" pitchFamily="18" charset="0"/>
                <a:ea typeface="Times New Roman" panose="02020603050405020304" pitchFamily="18" charset="0"/>
              </a:rPr>
              <a:t>гіркоти</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роті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слабість</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запаморочення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Пізніше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приєднуються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відчуття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оніміння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роті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слинотеча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Незначні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фізичні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зусилля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викликають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сильну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м’язову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слабкість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ядуху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виходу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зараженої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атмосфери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описані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явища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поступово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зникають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Протягом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певного</a:t>
            </a:r>
            <a:r>
              <a:rPr lang="ru-RU" dirty="0">
                <a:solidFill>
                  <a:srgbClr val="000000"/>
                </a:solidFill>
                <a:latin typeface="Times New Roman" panose="02020603050405020304" pitchFamily="18" charset="0"/>
                <a:ea typeface="Times New Roman" panose="02020603050405020304" pitchFamily="18" charset="0"/>
              </a:rPr>
              <a:t> часу </a:t>
            </a:r>
            <a:r>
              <a:rPr lang="ru-RU" dirty="0" err="1">
                <a:solidFill>
                  <a:srgbClr val="000000"/>
                </a:solidFill>
                <a:latin typeface="Times New Roman" panose="02020603050405020304" pitchFamily="18" charset="0"/>
                <a:ea typeface="Times New Roman" panose="02020603050405020304" pitchFamily="18" charset="0"/>
              </a:rPr>
              <a:t>зберігаються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головний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нездужання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розлади</a:t>
            </a:r>
            <a:r>
              <a:rPr lang="ru-RU" dirty="0">
                <a:solidFill>
                  <a:srgbClr val="000000"/>
                </a:solidFill>
                <a:latin typeface="Times New Roman" panose="02020603050405020304" pitchFamily="18" charset="0"/>
                <a:ea typeface="Times New Roman" panose="02020603050405020304" pitchFamily="18" charset="0"/>
              </a:rPr>
              <a:t> сну.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цього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навіть</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відсутності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лікування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настає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видужання</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Ураження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середнього</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ступеня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тяжкості</a:t>
            </a:r>
            <a:r>
              <a:rPr lang="ru-RU" i="1" dirty="0">
                <a:solidFill>
                  <a:srgbClr val="FF0000"/>
                </a:solidFill>
                <a:latin typeface="Times New Roman" panose="02020603050405020304" pitchFamily="18" charset="0"/>
                <a:ea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Крім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названих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симптомів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приєднуються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збудження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почуття</a:t>
            </a:r>
            <a:r>
              <a:rPr lang="ru-RU" dirty="0">
                <a:solidFill>
                  <a:srgbClr val="000000"/>
                </a:solidFill>
                <a:latin typeface="Times New Roman" panose="02020603050405020304" pitchFamily="18" charset="0"/>
                <a:ea typeface="Times New Roman" panose="02020603050405020304" pitchFamily="18" charset="0"/>
              </a:rPr>
              <a:t> страху. </a:t>
            </a:r>
            <a:r>
              <a:rPr lang="ru-RU" dirty="0" err="1">
                <a:solidFill>
                  <a:srgbClr val="000000"/>
                </a:solidFill>
                <a:latin typeface="Times New Roman" panose="02020603050405020304" pitchFamily="18" charset="0"/>
                <a:ea typeface="Times New Roman" panose="02020603050405020304" pitchFamily="18" charset="0"/>
              </a:rPr>
              <a:t>Шкіра</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слизові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оболонки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починають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набувати</a:t>
            </a:r>
            <a:r>
              <a:rPr lang="ru-RU" dirty="0">
                <a:solidFill>
                  <a:srgbClr val="000000"/>
                </a:solidFill>
                <a:latin typeface="Times New Roman" panose="02020603050405020304" pitchFamily="18" charset="0"/>
                <a:ea typeface="Times New Roman" panose="02020603050405020304" pitchFamily="18" charset="0"/>
              </a:rPr>
              <a:t> характерного для </a:t>
            </a:r>
            <a:r>
              <a:rPr lang="ru-RU" dirty="0" err="1">
                <a:solidFill>
                  <a:srgbClr val="000000"/>
                </a:solidFill>
                <a:latin typeface="Times New Roman" panose="02020603050405020304" pitchFamily="18" charset="0"/>
                <a:ea typeface="Times New Roman" panose="02020603050405020304" pitchFamily="18" charset="0"/>
              </a:rPr>
              <a:t>отруєння</a:t>
            </a:r>
            <a:r>
              <a:rPr lang="ru-RU" dirty="0">
                <a:solidFill>
                  <a:srgbClr val="000000"/>
                </a:solidFill>
                <a:latin typeface="Times New Roman" panose="02020603050405020304" pitchFamily="18" charset="0"/>
                <a:ea typeface="Times New Roman" panose="02020603050405020304" pitchFamily="18" charset="0"/>
              </a:rPr>
              <a:t> синильною кислотою </a:t>
            </a:r>
            <a:r>
              <a:rPr lang="ru-RU" dirty="0" err="1">
                <a:solidFill>
                  <a:srgbClr val="000000"/>
                </a:solidFill>
                <a:latin typeface="Times New Roman" panose="02020603050405020304" pitchFamily="18" charset="0"/>
                <a:ea typeface="Times New Roman" panose="02020603050405020304" pitchFamily="18" charset="0"/>
              </a:rPr>
              <a:t>червонуватого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забарвлення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стає</a:t>
            </a:r>
            <a:r>
              <a:rPr lang="ru-RU" dirty="0">
                <a:solidFill>
                  <a:srgbClr val="000000"/>
                </a:solidFill>
                <a:latin typeface="Times New Roman" panose="02020603050405020304" pitchFamily="18" charset="0"/>
                <a:ea typeface="Times New Roman" panose="02020603050405020304" pitchFamily="18" charset="0"/>
              </a:rPr>
              <a:t> частим і </a:t>
            </a:r>
            <a:r>
              <a:rPr lang="ru-RU" dirty="0" err="1">
                <a:solidFill>
                  <a:srgbClr val="000000"/>
                </a:solidFill>
                <a:latin typeface="Times New Roman" panose="02020603050405020304" pitchFamily="18" charset="0"/>
                <a:ea typeface="Times New Roman" panose="02020603050405020304" pitchFamily="18" charset="0"/>
              </a:rPr>
              <a:t>поверхневим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Артеріальний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тиск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підвищується</a:t>
            </a:r>
            <a:r>
              <a:rPr lang="ru-RU" dirty="0">
                <a:solidFill>
                  <a:srgbClr val="000000"/>
                </a:solidFill>
                <a:latin typeface="Times New Roman" panose="02020603050405020304" pitchFamily="18" charset="0"/>
                <a:ea typeface="Times New Roman" panose="02020603050405020304" pitchFamily="18" charset="0"/>
              </a:rPr>
              <a:t>, пульс </a:t>
            </a:r>
            <a:r>
              <a:rPr lang="ru-RU" dirty="0" err="1">
                <a:solidFill>
                  <a:srgbClr val="000000"/>
                </a:solidFill>
                <a:latin typeface="Times New Roman" panose="02020603050405020304" pitchFamily="18" charset="0"/>
                <a:ea typeface="Times New Roman" panose="02020603050405020304" pitchFamily="18" charset="0"/>
              </a:rPr>
              <a:t>сповільнюється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напруженим</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фоні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вираженого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збудження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можуть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окремі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короткочасні</a:t>
            </a:r>
            <a:r>
              <a:rPr lang="ru-RU" dirty="0">
                <a:solidFill>
                  <a:srgbClr val="000000"/>
                </a:solidFill>
                <a:latin typeface="Times New Roman" panose="02020603050405020304" pitchFamily="18" charset="0"/>
                <a:ea typeface="Times New Roman" panose="02020603050405020304" pitchFamily="18" charset="0"/>
              </a:rPr>
              <a:t> напади </a:t>
            </a:r>
            <a:r>
              <a:rPr lang="ru-RU" dirty="0" err="1">
                <a:solidFill>
                  <a:srgbClr val="000000"/>
                </a:solidFill>
                <a:latin typeface="Times New Roman" panose="02020603050405020304" pitchFamily="18" charset="0"/>
                <a:ea typeface="Times New Roman" panose="02020603050405020304" pitchFamily="18" charset="0"/>
              </a:rPr>
              <a:t>клонічних</a:t>
            </a:r>
            <a:r>
              <a:rPr lang="ru-RU" dirty="0">
                <a:solidFill>
                  <a:srgbClr val="000000"/>
                </a:solidFill>
                <a:latin typeface="Times New Roman" panose="02020603050405020304" pitchFamily="18" charset="0"/>
                <a:ea typeface="Times New Roman" panose="02020603050405020304" pitchFamily="18" charset="0"/>
              </a:rPr>
              <a:t> судом, а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виявляються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симптоми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розладу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серцево-судинної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системи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зокрема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стенокардія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можуть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зберігатися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декількох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днів</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декількох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тижнів</a:t>
            </a:r>
            <a:r>
              <a:rPr lang="ru-RU" dirty="0">
                <a:solidFill>
                  <a:srgbClr val="000000"/>
                </a:solidFill>
                <a:latin typeface="Times New Roman" panose="02020603050405020304" pitchFamily="18" charset="0"/>
                <a:ea typeface="Times New Roman" panose="02020603050405020304" pitchFamily="18" charset="0"/>
              </a:rPr>
              <a:t>. </a:t>
            </a:r>
            <a:r>
              <a:rPr lang="ru-RU" i="1" dirty="0">
                <a:solidFill>
                  <a:srgbClr val="000000"/>
                </a:solidFill>
                <a:latin typeface="Times New Roman" panose="02020603050405020304" pitchFamily="18" charset="0"/>
                <a:ea typeface="Times New Roman" panose="02020603050405020304" pitchFamily="18" charset="0"/>
              </a:rPr>
              <a:t>   </a:t>
            </a:r>
            <a:br>
              <a:rPr lang="ru-RU" i="1" dirty="0">
                <a:solidFill>
                  <a:srgbClr val="000000"/>
                </a:solidFill>
                <a:latin typeface="Times New Roman" panose="02020603050405020304" pitchFamily="18" charset="0"/>
                <a:ea typeface="Times New Roman" panose="02020603050405020304" pitchFamily="18" charset="0"/>
              </a:rPr>
            </a:br>
            <a:r>
              <a:rPr lang="ru-RU" i="1" dirty="0">
                <a:solidFill>
                  <a:srgbClr val="000000"/>
                </a:solidFill>
                <a:latin typeface="Times New Roman" panose="02020603050405020304" pitchFamily="18" charset="0"/>
                <a:ea typeface="Times New Roman" panose="02020603050405020304" pitchFamily="18" charset="0"/>
              </a:rPr>
              <a:t> </a:t>
            </a:r>
            <a:r>
              <a:rPr lang="ru-RU" i="1" dirty="0">
                <a:solidFill>
                  <a:srgbClr val="FF0000"/>
                </a:solidFill>
                <a:latin typeface="Times New Roman" panose="02020603050405020304" pitchFamily="18" charset="0"/>
                <a:ea typeface="Times New Roman" panose="02020603050405020304" pitchFamily="18" charset="0"/>
              </a:rPr>
              <a:t>Тяжкий </a:t>
            </a:r>
            <a:r>
              <a:rPr lang="ru-RU" i="1" dirty="0" err="1">
                <a:solidFill>
                  <a:srgbClr val="FF0000"/>
                </a:solidFill>
                <a:latin typeface="Times New Roman" panose="02020603050405020304" pitchFamily="18" charset="0"/>
                <a:ea typeface="Times New Roman" panose="02020603050405020304" pitchFamily="18" charset="0"/>
              </a:rPr>
              <a:t>ступінь</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ураження</a:t>
            </a:r>
            <a:r>
              <a:rPr lang="ru-RU" i="1" dirty="0">
                <a:solidFill>
                  <a:srgbClr val="FF0000"/>
                </a:solidFill>
                <a:latin typeface="Times New Roman" panose="02020603050405020304" pitchFamily="18" charset="0"/>
                <a:ea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відміну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блискавичної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форми</a:t>
            </a:r>
            <a:r>
              <a:rPr lang="ru-RU" dirty="0">
                <a:solidFill>
                  <a:srgbClr val="000000"/>
                </a:solidFill>
                <a:latin typeface="Times New Roman" panose="02020603050405020304" pitchFamily="18" charset="0"/>
                <a:ea typeface="Times New Roman" panose="02020603050405020304" pitchFamily="18" charset="0"/>
              </a:rPr>
              <a:t> картина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розвивається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поступово</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декілька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стадій</a:t>
            </a:r>
            <a:r>
              <a:rPr lang="ru-RU" dirty="0">
                <a:solidFill>
                  <a:srgbClr val="000000"/>
                </a:solidFill>
                <a:latin typeface="Times New Roman" panose="02020603050405020304" pitchFamily="18" charset="0"/>
                <a:ea typeface="Times New Roman" panose="02020603050405020304" pitchFamily="18" charset="0"/>
              </a:rPr>
              <a:t>. </a:t>
            </a:r>
            <a:r>
              <a:rPr lang="ru-RU" i="1" dirty="0">
                <a:solidFill>
                  <a:srgbClr val="000000"/>
                </a:solidFill>
                <a:latin typeface="Times New Roman" panose="02020603050405020304" pitchFamily="18" charset="0"/>
                <a:ea typeface="Times New Roman" panose="02020603050405020304" pitchFamily="18" charset="0"/>
              </a:rPr>
              <a:t>   </a:t>
            </a:r>
            <a:endParaRPr lang="uk-UA" dirty="0"/>
          </a:p>
        </p:txBody>
      </p:sp>
    </p:spTree>
    <p:extLst>
      <p:ext uri="{BB962C8B-B14F-4D97-AF65-F5344CB8AC3E}">
        <p14:creationId xmlns:p14="http://schemas.microsoft.com/office/powerpoint/2010/main" xmlns="" val="8019310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2505" y="397042"/>
            <a:ext cx="8987589" cy="6032421"/>
          </a:xfrm>
          <a:prstGeom prst="rect">
            <a:avLst/>
          </a:prstGeom>
          <a:solidFill>
            <a:srgbClr val="66FFFF"/>
          </a:solidFill>
        </p:spPr>
        <p:txBody>
          <a:bodyPr wrap="square">
            <a:spAutoFit/>
          </a:bodyPr>
          <a:lstStyle/>
          <a:p>
            <a:r>
              <a:rPr lang="ru-RU" i="1" dirty="0">
                <a:solidFill>
                  <a:srgbClr val="000000"/>
                </a:solidFill>
                <a:latin typeface="Times New Roman" panose="02020603050405020304" pitchFamily="18" charset="0"/>
                <a:ea typeface="Times New Roman" panose="02020603050405020304" pitchFamily="18" charset="0"/>
              </a:rPr>
              <a:t> </a:t>
            </a:r>
            <a:r>
              <a:rPr lang="ru-RU" i="1" dirty="0">
                <a:solidFill>
                  <a:srgbClr val="FF0000"/>
                </a:solidFill>
                <a:latin typeface="Times New Roman" panose="02020603050405020304" pitchFamily="18" charset="0"/>
                <a:ea typeface="Times New Roman" panose="02020603050405020304" pitchFamily="18" charset="0"/>
              </a:rPr>
              <a:t>Тяжкий </a:t>
            </a:r>
            <a:r>
              <a:rPr lang="ru-RU" i="1" dirty="0" err="1">
                <a:solidFill>
                  <a:srgbClr val="FF0000"/>
                </a:solidFill>
                <a:latin typeface="Times New Roman" panose="02020603050405020304" pitchFamily="18" charset="0"/>
                <a:ea typeface="Times New Roman" panose="02020603050405020304" pitchFamily="18" charset="0"/>
              </a:rPr>
              <a:t>ступінь</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ураження</a:t>
            </a:r>
            <a:r>
              <a:rPr lang="ru-RU" i="1" dirty="0">
                <a:solidFill>
                  <a:srgbClr val="FF0000"/>
                </a:solidFill>
                <a:latin typeface="Times New Roman" panose="02020603050405020304" pitchFamily="18" charset="0"/>
                <a:ea typeface="Times New Roman" panose="02020603050405020304" pitchFamily="18" charset="0"/>
              </a:rPr>
              <a:t>.</a:t>
            </a:r>
            <a:r>
              <a:rPr lang="ru-RU" dirty="0">
                <a:solidFill>
                  <a:srgbClr val="FF0000"/>
                </a:solidFill>
                <a:latin typeface="Times New Roman" panose="02020603050405020304" pitchFamily="18" charset="0"/>
                <a:ea typeface="Times New Roman" panose="02020603050405020304" pitchFamily="18" charset="0"/>
              </a:rPr>
              <a:t> </a:t>
            </a:r>
            <a:r>
              <a:rPr lang="ru-RU" sz="1600" dirty="0">
                <a:solidFill>
                  <a:srgbClr val="000000"/>
                </a:solidFill>
                <a:latin typeface="Times New Roman" panose="02020603050405020304" pitchFamily="18" charset="0"/>
                <a:ea typeface="Times New Roman" panose="02020603050405020304" pitchFamily="18" charset="0"/>
              </a:rPr>
              <a:t>На </a:t>
            </a:r>
            <a:r>
              <a:rPr lang="ru-RU" sz="1600" dirty="0" err="1">
                <a:solidFill>
                  <a:srgbClr val="000000"/>
                </a:solidFill>
                <a:latin typeface="Times New Roman" panose="02020603050405020304" pitchFamily="18" charset="0"/>
                <a:ea typeface="Times New Roman" panose="02020603050405020304" pitchFamily="18" charset="0"/>
              </a:rPr>
              <a:t>відміну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блискавичної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форми</a:t>
            </a:r>
            <a:r>
              <a:rPr lang="ru-RU" sz="1600" dirty="0">
                <a:solidFill>
                  <a:srgbClr val="000000"/>
                </a:solidFill>
                <a:latin typeface="Times New Roman" panose="02020603050405020304" pitchFamily="18" charset="0"/>
                <a:ea typeface="Times New Roman" panose="02020603050405020304" pitchFamily="18" charset="0"/>
              </a:rPr>
              <a:t> картина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розвивається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поступово</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декілька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стадій</a:t>
            </a:r>
            <a:r>
              <a:rPr lang="ru-RU" sz="1600" dirty="0">
                <a:solidFill>
                  <a:srgbClr val="000000"/>
                </a:solidFill>
                <a:latin typeface="Times New Roman" panose="02020603050405020304" pitchFamily="18" charset="0"/>
                <a:ea typeface="Times New Roman" panose="02020603050405020304" pitchFamily="18" charset="0"/>
              </a:rPr>
              <a:t>. </a:t>
            </a:r>
            <a:r>
              <a:rPr lang="ru-RU" sz="1600" i="1" dirty="0">
                <a:solidFill>
                  <a:srgbClr val="000000"/>
                </a:solidFill>
                <a:latin typeface="Times New Roman" panose="02020603050405020304" pitchFamily="18" charset="0"/>
                <a:ea typeface="Times New Roman" panose="02020603050405020304" pitchFamily="18" charset="0"/>
              </a:rPr>
              <a:t>   </a:t>
            </a:r>
            <a:br>
              <a:rPr lang="ru-RU" sz="1600" i="1" dirty="0">
                <a:solidFill>
                  <a:srgbClr val="000000"/>
                </a:solidFill>
                <a:latin typeface="Times New Roman" panose="02020603050405020304" pitchFamily="18" charset="0"/>
                <a:ea typeface="Times New Roman" panose="02020603050405020304" pitchFamily="18" charset="0"/>
              </a:rPr>
            </a:b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a:solidFill>
                  <a:srgbClr val="FF0000"/>
                </a:solidFill>
                <a:latin typeface="Times New Roman" panose="02020603050405020304" pitchFamily="18" charset="0"/>
                <a:ea typeface="Times New Roman" panose="02020603050405020304" pitchFamily="18" charset="0"/>
              </a:rPr>
              <a:t>Початкова </a:t>
            </a:r>
            <a:r>
              <a:rPr lang="ru-RU" sz="1600" i="1" dirty="0" err="1">
                <a:solidFill>
                  <a:srgbClr val="FF0000"/>
                </a:solidFill>
                <a:latin typeface="Times New Roman" panose="02020603050405020304" pitchFamily="18" charset="0"/>
                <a:ea typeface="Times New Roman" panose="02020603050405020304" pitchFamily="18" charset="0"/>
              </a:rPr>
              <a:t>стадія</a:t>
            </a:r>
            <a:r>
              <a:rPr lang="ru-RU" sz="1600" dirty="0">
                <a:solidFill>
                  <a:srgbClr val="FF0000"/>
                </a:solidFill>
                <a:latin typeface="Times New Roman" panose="02020603050405020304" pitchFamily="18" charset="0"/>
                <a:ea typeface="Times New Roman" panose="02020603050405020304" pitchFamily="18" charset="0"/>
              </a:rPr>
              <a:t> </a:t>
            </a:r>
            <a:r>
              <a:rPr lang="ru-RU" sz="1600" dirty="0">
                <a:solidFill>
                  <a:srgbClr val="000000"/>
                </a:solidFill>
                <a:latin typeface="Times New Roman" panose="02020603050405020304" pitchFamily="18" charset="0"/>
                <a:ea typeface="Times New Roman" panose="02020603050405020304" pitchFamily="18" charset="0"/>
              </a:rPr>
              <a:t>за характером </a:t>
            </a:r>
            <a:r>
              <a:rPr lang="ru-RU" sz="1600" dirty="0" err="1">
                <a:solidFill>
                  <a:srgbClr val="000000"/>
                </a:solidFill>
                <a:latin typeface="Times New Roman" panose="02020603050405020304" pitchFamily="18" charset="0"/>
                <a:ea typeface="Times New Roman" panose="02020603050405020304" pitchFamily="18" charset="0"/>
              </a:rPr>
              <a:t>проявів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відповідає</a:t>
            </a:r>
            <a:r>
              <a:rPr lang="ru-RU" sz="1600" dirty="0">
                <a:solidFill>
                  <a:srgbClr val="000000"/>
                </a:solidFill>
                <a:latin typeface="Times New Roman" panose="02020603050405020304" pitchFamily="18" charset="0"/>
                <a:ea typeface="Times New Roman" panose="02020603050405020304" pitchFamily="18" charset="0"/>
              </a:rPr>
              <a:t> легкому </a:t>
            </a:r>
            <a:r>
              <a:rPr lang="ru-RU" sz="1600" dirty="0" err="1">
                <a:solidFill>
                  <a:srgbClr val="000000"/>
                </a:solidFill>
                <a:latin typeface="Times New Roman" panose="02020603050405020304" pitchFamily="18" charset="0"/>
                <a:ea typeface="Times New Roman" panose="02020603050405020304" pitchFamily="18" charset="0"/>
              </a:rPr>
              <a:t>ступеню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i="1" dirty="0">
                <a:solidFill>
                  <a:srgbClr val="000000"/>
                </a:solidFill>
                <a:latin typeface="Times New Roman" panose="02020603050405020304" pitchFamily="18" charset="0"/>
                <a:ea typeface="Times New Roman" panose="02020603050405020304" pitchFamily="18" charset="0"/>
              </a:rPr>
              <a:t>    </a:t>
            </a:r>
            <a:br>
              <a:rPr lang="ru-RU" sz="1600" i="1" dirty="0">
                <a:solidFill>
                  <a:srgbClr val="000000"/>
                </a:solidFill>
                <a:latin typeface="Times New Roman" panose="02020603050405020304" pitchFamily="18" charset="0"/>
                <a:ea typeface="Times New Roman" panose="02020603050405020304" pitchFamily="18" charset="0"/>
              </a:rPr>
            </a:br>
            <a:r>
              <a:rPr lang="ru-RU" sz="1600" i="1" dirty="0" err="1">
                <a:solidFill>
                  <a:srgbClr val="FF0000"/>
                </a:solidFill>
                <a:latin typeface="Times New Roman" panose="02020603050405020304" pitchFamily="18" charset="0"/>
                <a:ea typeface="Times New Roman" panose="02020603050405020304" pitchFamily="18" charset="0"/>
              </a:rPr>
              <a:t>Диспноетична</a:t>
            </a:r>
            <a:r>
              <a:rPr lang="ru-RU" sz="1600" b="1" dirty="0">
                <a:solidFill>
                  <a:srgbClr val="FF0000"/>
                </a:solidFill>
                <a:latin typeface="Times New Roman" panose="02020603050405020304" pitchFamily="18" charset="0"/>
                <a:ea typeface="Times New Roman" panose="02020603050405020304" pitchFamily="18" charset="0"/>
              </a:rPr>
              <a:t> </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характеризується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наростанням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симптомів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кисневого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голодування</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типовим</a:t>
            </a:r>
            <a:r>
              <a:rPr lang="ru-RU" sz="1600" dirty="0">
                <a:solidFill>
                  <a:srgbClr val="000000"/>
                </a:solidFill>
                <a:latin typeface="Times New Roman" panose="02020603050405020304" pitchFamily="18" charset="0"/>
                <a:ea typeface="Times New Roman" panose="02020603050405020304" pitchFamily="18" charset="0"/>
              </a:rPr>
              <a:t> для </a:t>
            </a:r>
            <a:r>
              <a:rPr lang="ru-RU" sz="1600" dirty="0" err="1">
                <a:solidFill>
                  <a:srgbClr val="000000"/>
                </a:solidFill>
                <a:latin typeface="Times New Roman" panose="02020603050405020304" pitchFamily="18" charset="0"/>
                <a:ea typeface="Times New Roman" panose="02020603050405020304" pitchFamily="18" charset="0"/>
              </a:rPr>
              <a:t>отруєння</a:t>
            </a:r>
            <a:r>
              <a:rPr lang="ru-RU" sz="1600" dirty="0">
                <a:solidFill>
                  <a:srgbClr val="000000"/>
                </a:solidFill>
                <a:latin typeface="Times New Roman" panose="02020603050405020304" pitchFamily="18" charset="0"/>
                <a:ea typeface="Times New Roman" panose="02020603050405020304" pitchFamily="18" charset="0"/>
              </a:rPr>
              <a:t> синильною кислотою </a:t>
            </a:r>
            <a:r>
              <a:rPr lang="ru-RU" sz="1600" dirty="0" err="1">
                <a:solidFill>
                  <a:srgbClr val="000000"/>
                </a:solidFill>
                <a:latin typeface="Times New Roman" panose="02020603050405020304" pitchFamily="18" charset="0"/>
                <a:ea typeface="Times New Roman" panose="02020603050405020304" pitchFamily="18" charset="0"/>
              </a:rPr>
              <a:t>червонуватим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забарвленням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шкіри</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слизових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оболонок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З’являється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ядуха</a:t>
            </a:r>
            <a:r>
              <a:rPr lang="ru-RU" sz="1600" dirty="0">
                <a:solidFill>
                  <a:srgbClr val="000000"/>
                </a:solidFill>
                <a:latin typeface="Times New Roman" panose="02020603050405020304" pitchFamily="18" charset="0"/>
                <a:ea typeface="Times New Roman" panose="02020603050405020304" pitchFamily="18" charset="0"/>
              </a:rPr>
              <a:t> без </a:t>
            </a:r>
            <a:r>
              <a:rPr lang="ru-RU" sz="1600" dirty="0" err="1">
                <a:solidFill>
                  <a:srgbClr val="000000"/>
                </a:solidFill>
                <a:latin typeface="Times New Roman" panose="02020603050405020304" pitchFamily="18" charset="0"/>
                <a:ea typeface="Times New Roman" panose="02020603050405020304" pitchFamily="18" charset="0"/>
              </a:rPr>
              <a:t>звичайних</a:t>
            </a:r>
            <a:r>
              <a:rPr lang="ru-RU" sz="1600" dirty="0">
                <a:solidFill>
                  <a:srgbClr val="000000"/>
                </a:solidFill>
                <a:latin typeface="Times New Roman" panose="02020603050405020304" pitchFamily="18" charset="0"/>
                <a:ea typeface="Times New Roman" panose="02020603050405020304" pitchFamily="18" charset="0"/>
              </a:rPr>
              <a:t> для </a:t>
            </a:r>
            <a:r>
              <a:rPr lang="ru-RU" sz="1600" dirty="0" err="1">
                <a:solidFill>
                  <a:srgbClr val="000000"/>
                </a:solidFill>
                <a:latin typeface="Times New Roman" panose="02020603050405020304" pitchFamily="18" charset="0"/>
                <a:ea typeface="Times New Roman" panose="02020603050405020304" pitchFamily="18" charset="0"/>
              </a:rPr>
              <a:t>кисневого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голодування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явищ</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синюшності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Виникає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біль</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ділянці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серця</a:t>
            </a:r>
            <a:r>
              <a:rPr lang="ru-RU" sz="1600" dirty="0">
                <a:solidFill>
                  <a:srgbClr val="000000"/>
                </a:solidFill>
                <a:latin typeface="Times New Roman" panose="02020603050405020304" pitchFamily="18" charset="0"/>
                <a:ea typeface="Times New Roman" panose="02020603050405020304" pitchFamily="18" charset="0"/>
              </a:rPr>
              <a:t>, пульс </a:t>
            </a:r>
            <a:r>
              <a:rPr lang="ru-RU" sz="1600" dirty="0" err="1">
                <a:solidFill>
                  <a:srgbClr val="000000"/>
                </a:solidFill>
                <a:latin typeface="Times New Roman" panose="02020603050405020304" pitchFamily="18" charset="0"/>
                <a:ea typeface="Times New Roman" panose="02020603050405020304" pitchFamily="18" charset="0"/>
              </a:rPr>
              <a:t>сповільнюється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Зіниці</a:t>
            </a:r>
            <a:r>
              <a:rPr lang="ru-RU" sz="1600" dirty="0">
                <a:solidFill>
                  <a:srgbClr val="000000"/>
                </a:solidFill>
                <a:latin typeface="Times New Roman" panose="02020603050405020304" pitchFamily="18" charset="0"/>
                <a:ea typeface="Times New Roman" panose="02020603050405020304" pitchFamily="18" charset="0"/>
              </a:rPr>
              <a:t>, як правило, </a:t>
            </a:r>
            <a:r>
              <a:rPr lang="ru-RU" sz="1600" dirty="0" err="1">
                <a:solidFill>
                  <a:srgbClr val="000000"/>
                </a:solidFill>
                <a:latin typeface="Times New Roman" panose="02020603050405020304" pitchFamily="18" charset="0"/>
                <a:ea typeface="Times New Roman" panose="02020603050405020304" pitchFamily="18" charset="0"/>
              </a:rPr>
              <a:t>розширені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Потерпілі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відчувають</a:t>
            </a:r>
            <a:r>
              <a:rPr lang="ru-RU" sz="1600" dirty="0">
                <a:solidFill>
                  <a:srgbClr val="000000"/>
                </a:solidFill>
                <a:latin typeface="Times New Roman" panose="02020603050405020304" pitchFamily="18" charset="0"/>
                <a:ea typeface="Times New Roman" panose="02020603050405020304" pitchFamily="18" charset="0"/>
              </a:rPr>
              <a:t> страх, </a:t>
            </a:r>
            <a:r>
              <a:rPr lang="ru-RU" sz="1600" dirty="0" err="1">
                <a:solidFill>
                  <a:srgbClr val="000000"/>
                </a:solidFill>
                <a:latin typeface="Times New Roman" panose="02020603050405020304" pitchFamily="18" charset="0"/>
                <a:ea typeface="Times New Roman" panose="02020603050405020304" pitchFamily="18" charset="0"/>
              </a:rPr>
              <a:t>неспокій</a:t>
            </a:r>
            <a:r>
              <a:rPr lang="ru-RU" sz="1600" dirty="0">
                <a:solidFill>
                  <a:srgbClr val="000000"/>
                </a:solidFill>
                <a:latin typeface="Times New Roman" panose="02020603050405020304" pitchFamily="18" charset="0"/>
                <a:ea typeface="Times New Roman" panose="02020603050405020304" pitchFamily="18" charset="0"/>
              </a:rPr>
              <a:t>. </a:t>
            </a:r>
            <a:r>
              <a:rPr lang="ru-RU" sz="1600" i="1" dirty="0">
                <a:solidFill>
                  <a:srgbClr val="000000"/>
                </a:solidFill>
                <a:latin typeface="Times New Roman" panose="02020603050405020304" pitchFamily="18" charset="0"/>
                <a:ea typeface="Times New Roman" panose="02020603050405020304" pitchFamily="18" charset="0"/>
              </a:rPr>
              <a:t>   </a:t>
            </a:r>
            <a:br>
              <a:rPr lang="ru-RU" sz="1600" i="1" dirty="0">
                <a:solidFill>
                  <a:srgbClr val="000000"/>
                </a:solidFill>
                <a:latin typeface="Times New Roman" panose="02020603050405020304" pitchFamily="18" charset="0"/>
                <a:ea typeface="Times New Roman" panose="02020603050405020304" pitchFamily="18" charset="0"/>
              </a:rPr>
            </a:br>
            <a:r>
              <a:rPr lang="ru-RU" sz="1600" i="1" dirty="0">
                <a:solidFill>
                  <a:srgbClr val="000000"/>
                </a:solidFill>
                <a:latin typeface="Times New Roman" panose="02020603050405020304" pitchFamily="18" charset="0"/>
                <a:ea typeface="Times New Roman" panose="02020603050405020304" pitchFamily="18" charset="0"/>
              </a:rPr>
              <a:t> </a:t>
            </a:r>
            <a:r>
              <a:rPr lang="ru-RU" sz="1600" i="1" dirty="0">
                <a:solidFill>
                  <a:srgbClr val="FF0000"/>
                </a:solidFill>
                <a:latin typeface="Times New Roman" panose="02020603050405020304" pitchFamily="18" charset="0"/>
                <a:ea typeface="Times New Roman" panose="02020603050405020304" pitchFamily="18" charset="0"/>
              </a:rPr>
              <a:t>У </a:t>
            </a:r>
            <a:r>
              <a:rPr lang="ru-RU" sz="1600" i="1" dirty="0" err="1">
                <a:solidFill>
                  <a:srgbClr val="FF0000"/>
                </a:solidFill>
                <a:latin typeface="Times New Roman" panose="02020603050405020304" pitchFamily="18" charset="0"/>
                <a:ea typeface="Times New Roman" panose="02020603050405020304" pitchFamily="18" charset="0"/>
              </a:rPr>
              <a:t>судомній</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стадії</a:t>
            </a:r>
            <a:r>
              <a:rPr lang="ru-RU" sz="1600" dirty="0">
                <a:solidFill>
                  <a:srgbClr val="FF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різко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погіршується</a:t>
            </a:r>
            <a:r>
              <a:rPr lang="ru-RU" sz="1600" dirty="0">
                <a:solidFill>
                  <a:srgbClr val="000000"/>
                </a:solidFill>
                <a:latin typeface="Times New Roman" panose="02020603050405020304" pitchFamily="18" charset="0"/>
                <a:ea typeface="Times New Roman" panose="02020603050405020304" pitchFamily="18" charset="0"/>
              </a:rPr>
              <a:t> стан </a:t>
            </a:r>
            <a:r>
              <a:rPr lang="ru-RU" sz="1600" dirty="0" err="1">
                <a:solidFill>
                  <a:srgbClr val="000000"/>
                </a:solidFill>
                <a:latin typeface="Times New Roman" panose="02020603050405020304" pitchFamily="18" charset="0"/>
                <a:ea typeface="Times New Roman" panose="02020603050405020304" pitchFamily="18" charset="0"/>
              </a:rPr>
              <a:t>ураженого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Порушується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функція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дихання</a:t>
            </a:r>
            <a:r>
              <a:rPr lang="ru-RU" sz="1600" dirty="0">
                <a:solidFill>
                  <a:srgbClr val="000000"/>
                </a:solidFill>
                <a:latin typeface="Times New Roman" panose="02020603050405020304" pitchFamily="18" charset="0"/>
                <a:ea typeface="Times New Roman" panose="02020603050405020304" pitchFamily="18" charset="0"/>
              </a:rPr>
              <a:t> — </a:t>
            </a:r>
            <a:r>
              <a:rPr lang="ru-RU" sz="1600" dirty="0" err="1">
                <a:solidFill>
                  <a:srgbClr val="000000"/>
                </a:solidFill>
                <a:latin typeface="Times New Roman" panose="02020603050405020304" pitchFamily="18" charset="0"/>
                <a:ea typeface="Times New Roman" panose="02020603050405020304" pitchFamily="18" charset="0"/>
              </a:rPr>
              <a:t>воно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нечастим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аритмічним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Виникають</a:t>
            </a:r>
            <a:r>
              <a:rPr lang="ru-RU" sz="1600" dirty="0">
                <a:solidFill>
                  <a:srgbClr val="000000"/>
                </a:solidFill>
                <a:latin typeface="Times New Roman" panose="02020603050405020304" pitchFamily="18" charset="0"/>
                <a:ea typeface="Times New Roman" panose="02020603050405020304" pitchFamily="18" charset="0"/>
              </a:rPr>
              <a:t> напади </a:t>
            </a:r>
            <a:r>
              <a:rPr lang="ru-RU" sz="1600" dirty="0" err="1">
                <a:solidFill>
                  <a:srgbClr val="000000"/>
                </a:solidFill>
                <a:latin typeface="Times New Roman" panose="02020603050405020304" pitchFamily="18" charset="0"/>
                <a:ea typeface="Times New Roman" panose="02020603050405020304" pitchFamily="18" charset="0"/>
              </a:rPr>
              <a:t>клоніко-тонічних</a:t>
            </a:r>
            <a:r>
              <a:rPr lang="ru-RU" sz="1600" dirty="0">
                <a:solidFill>
                  <a:srgbClr val="000000"/>
                </a:solidFill>
                <a:latin typeface="Times New Roman" panose="02020603050405020304" pitchFamily="18" charset="0"/>
                <a:ea typeface="Times New Roman" panose="02020603050405020304" pitchFamily="18" charset="0"/>
              </a:rPr>
              <a:t> судом, </a:t>
            </a:r>
            <a:r>
              <a:rPr lang="ru-RU" sz="1600" dirty="0" err="1">
                <a:solidFill>
                  <a:srgbClr val="000000"/>
                </a:solidFill>
                <a:latin typeface="Times New Roman" panose="02020603050405020304" pitchFamily="18" charset="0"/>
                <a:ea typeface="Times New Roman" panose="02020603050405020304" pitchFamily="18" charset="0"/>
              </a:rPr>
              <a:t>які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супроводжуються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непритомністю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Головним</a:t>
            </a:r>
            <a:r>
              <a:rPr lang="ru-RU" sz="1600" dirty="0">
                <a:solidFill>
                  <a:srgbClr val="000000"/>
                </a:solidFill>
                <a:latin typeface="Times New Roman" panose="02020603050405020304" pitchFamily="18" charset="0"/>
                <a:ea typeface="Times New Roman" panose="02020603050405020304" pitchFamily="18" charset="0"/>
              </a:rPr>
              <a:t> симптомом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синильною кислотою в </a:t>
            </a:r>
            <a:r>
              <a:rPr lang="ru-RU" sz="1600" dirty="0" err="1">
                <a:solidFill>
                  <a:srgbClr val="000000"/>
                </a:solidFill>
                <a:latin typeface="Times New Roman" panose="02020603050405020304" pitchFamily="18" charset="0"/>
                <a:ea typeface="Times New Roman" panose="02020603050405020304" pitchFamily="18" charset="0"/>
              </a:rPr>
              <a:t>цій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стадії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залишається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почервоніння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шкірних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покривів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Рогівковий</a:t>
            </a:r>
            <a:r>
              <a:rPr lang="ru-RU" sz="1600" dirty="0">
                <a:solidFill>
                  <a:srgbClr val="000000"/>
                </a:solidFill>
                <a:latin typeface="Times New Roman" panose="02020603050405020304" pitchFamily="18" charset="0"/>
                <a:ea typeface="Times New Roman" panose="02020603050405020304" pitchFamily="18" charset="0"/>
              </a:rPr>
              <a:t> рефлекс </a:t>
            </a:r>
            <a:r>
              <a:rPr lang="ru-RU" sz="1600" dirty="0" err="1">
                <a:solidFill>
                  <a:srgbClr val="000000"/>
                </a:solidFill>
                <a:latin typeface="Times New Roman" panose="02020603050405020304" pitchFamily="18" charset="0"/>
                <a:ea typeface="Times New Roman" panose="02020603050405020304" pitchFamily="18" charset="0"/>
              </a:rPr>
              <a:t>різко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знижений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реакція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зіниць</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світло</a:t>
            </a:r>
            <a:r>
              <a:rPr lang="ru-RU" sz="1600" dirty="0">
                <a:solidFill>
                  <a:srgbClr val="000000"/>
                </a:solidFill>
                <a:latin typeface="Times New Roman" panose="02020603050405020304" pitchFamily="18" charset="0"/>
                <a:ea typeface="Times New Roman" panose="02020603050405020304" pitchFamily="18" charset="0"/>
              </a:rPr>
              <a:t> послаблена </a:t>
            </a:r>
            <a:r>
              <a:rPr lang="ru-RU" sz="1600" dirty="0" err="1">
                <a:solidFill>
                  <a:srgbClr val="000000"/>
                </a:solidFill>
                <a:latin typeface="Times New Roman" panose="02020603050405020304" pitchFamily="18" charset="0"/>
                <a:ea typeface="Times New Roman" panose="02020603050405020304" pitchFamily="18" charset="0"/>
              </a:rPr>
              <a:t>або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відсутня</a:t>
            </a:r>
            <a:r>
              <a:rPr lang="ru-RU" sz="1600" dirty="0">
                <a:solidFill>
                  <a:srgbClr val="000000"/>
                </a:solidFill>
                <a:latin typeface="Times New Roman" panose="02020603050405020304" pitchFamily="18" charset="0"/>
                <a:ea typeface="Times New Roman" panose="02020603050405020304" pitchFamily="18" charset="0"/>
              </a:rPr>
              <a:t>. З боку </a:t>
            </a:r>
            <a:r>
              <a:rPr lang="ru-RU" sz="1600" dirty="0" err="1">
                <a:solidFill>
                  <a:srgbClr val="000000"/>
                </a:solidFill>
                <a:latin typeface="Times New Roman" panose="02020603050405020304" pitchFamily="18" charset="0"/>
                <a:ea typeface="Times New Roman" panose="02020603050405020304" pitchFamily="18" charset="0"/>
              </a:rPr>
              <a:t>серцево-судинної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системи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спостерігають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деяке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підвищення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артеріального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тиску</a:t>
            </a:r>
            <a:r>
              <a:rPr lang="ru-RU" sz="1600" dirty="0">
                <a:solidFill>
                  <a:srgbClr val="000000"/>
                </a:solidFill>
                <a:latin typeface="Times New Roman" panose="02020603050405020304" pitchFamily="18" charset="0"/>
                <a:ea typeface="Times New Roman" panose="02020603050405020304" pitchFamily="18" charset="0"/>
              </a:rPr>
              <a:t> при </a:t>
            </a:r>
            <a:r>
              <a:rPr lang="ru-RU" sz="1600" dirty="0" err="1">
                <a:solidFill>
                  <a:srgbClr val="000000"/>
                </a:solidFill>
                <a:latin typeface="Times New Roman" panose="02020603050405020304" pitchFamily="18" charset="0"/>
                <a:ea typeface="Times New Roman" panose="02020603050405020304" pitchFamily="18" charset="0"/>
              </a:rPr>
              <a:t>вираженому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сповільненні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серцевих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скорочень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Дуже</a:t>
            </a:r>
            <a:r>
              <a:rPr lang="ru-RU" sz="1600" dirty="0">
                <a:solidFill>
                  <a:srgbClr val="000000"/>
                </a:solidFill>
                <a:latin typeface="Times New Roman" panose="02020603050405020304" pitchFamily="18" charset="0"/>
                <a:ea typeface="Times New Roman" panose="02020603050405020304" pitchFamily="18" charset="0"/>
              </a:rPr>
              <a:t> часто </a:t>
            </a:r>
            <a:r>
              <a:rPr lang="ru-RU" sz="1600" dirty="0" err="1">
                <a:solidFill>
                  <a:srgbClr val="000000"/>
                </a:solidFill>
                <a:latin typeface="Times New Roman" panose="02020603050405020304" pitchFamily="18" charset="0"/>
                <a:ea typeface="Times New Roman" panose="02020603050405020304" pitchFamily="18" charset="0"/>
              </a:rPr>
              <a:t>спостерігається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випинання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очних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яблук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екзофтальм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Зіниці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розширені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Можливі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мимовільні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сечовипускання</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дефекація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Тривалість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судомної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стадії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залежно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дози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отруйної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речовини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може</a:t>
            </a:r>
            <a:r>
              <a:rPr lang="ru-RU" sz="1600" dirty="0">
                <a:solidFill>
                  <a:srgbClr val="000000"/>
                </a:solidFill>
                <a:latin typeface="Times New Roman" panose="02020603050405020304" pitchFamily="18" charset="0"/>
                <a:ea typeface="Times New Roman" panose="02020603050405020304" pitchFamily="18" charset="0"/>
              </a:rPr>
              <a:t> бути </a:t>
            </a:r>
            <a:r>
              <a:rPr lang="ru-RU" sz="1600" dirty="0" err="1">
                <a:solidFill>
                  <a:srgbClr val="000000"/>
                </a:solidFill>
                <a:latin typeface="Times New Roman" panose="02020603050405020304" pitchFamily="18" charset="0"/>
                <a:ea typeface="Times New Roman" panose="02020603050405020304" pitchFamily="18" charset="0"/>
              </a:rPr>
              <a:t>від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кількох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хвилин</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кількох</a:t>
            </a:r>
            <a:r>
              <a:rPr lang="ru-RU" sz="1600" dirty="0">
                <a:solidFill>
                  <a:srgbClr val="000000"/>
                </a:solidFill>
                <a:latin typeface="Times New Roman" panose="02020603050405020304" pitchFamily="18" charset="0"/>
                <a:ea typeface="Times New Roman" panose="02020603050405020304" pitchFamily="18" charset="0"/>
              </a:rPr>
              <a:t> годин. </a:t>
            </a:r>
            <a:r>
              <a:rPr lang="ru-RU" sz="1600" dirty="0" err="1">
                <a:solidFill>
                  <a:srgbClr val="000000"/>
                </a:solidFill>
                <a:latin typeface="Times New Roman" panose="02020603050405020304" pitchFamily="18" charset="0"/>
                <a:ea typeface="Times New Roman" panose="02020603050405020304" pitchFamily="18" charset="0"/>
              </a:rPr>
              <a:t>Своєчасне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лікування</a:t>
            </a:r>
            <a:r>
              <a:rPr lang="ru-RU" sz="1600" dirty="0">
                <a:solidFill>
                  <a:srgbClr val="000000"/>
                </a:solidFill>
                <a:latin typeface="Times New Roman" panose="02020603050405020304" pitchFamily="18" charset="0"/>
                <a:ea typeface="Times New Roman" panose="02020603050405020304" pitchFamily="18" charset="0"/>
              </a:rPr>
              <a:t>, як правило, </a:t>
            </a:r>
            <a:r>
              <a:rPr lang="ru-RU" sz="1600" dirty="0" err="1">
                <a:solidFill>
                  <a:srgbClr val="000000"/>
                </a:solidFill>
                <a:latin typeface="Times New Roman" panose="02020603050405020304" pitchFamily="18" charset="0"/>
                <a:ea typeface="Times New Roman" panose="02020603050405020304" pitchFamily="18" charset="0"/>
              </a:rPr>
              <a:t>дає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позитивні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результати</a:t>
            </a:r>
            <a:r>
              <a:rPr lang="ru-RU" sz="1600" dirty="0">
                <a:solidFill>
                  <a:srgbClr val="000000"/>
                </a:solidFill>
                <a:latin typeface="Times New Roman" panose="02020603050405020304" pitchFamily="18" charset="0"/>
                <a:ea typeface="Times New Roman" panose="02020603050405020304" pitchFamily="18" charset="0"/>
              </a:rPr>
              <a:t>. </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Паралітична</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стадія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супроводжується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розвитком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глибокого</a:t>
            </a:r>
            <a:r>
              <a:rPr lang="ru-RU" sz="1600" dirty="0">
                <a:solidFill>
                  <a:srgbClr val="000000"/>
                </a:solidFill>
                <a:latin typeface="Times New Roman" panose="02020603050405020304" pitchFamily="18" charset="0"/>
                <a:ea typeface="Times New Roman" panose="02020603050405020304" pitchFamily="18" charset="0"/>
              </a:rPr>
              <a:t> коматозного стану. </a:t>
            </a:r>
            <a:r>
              <a:rPr lang="ru-RU" sz="1600" dirty="0" err="1">
                <a:solidFill>
                  <a:srgbClr val="000000"/>
                </a:solidFill>
                <a:latin typeface="Times New Roman" panose="02020603050405020304" pitchFamily="18" charset="0"/>
                <a:ea typeface="Times New Roman" panose="02020603050405020304" pitchFamily="18" charset="0"/>
              </a:rPr>
              <a:t>Судоми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припиняються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настає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м’язова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адинамія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є </a:t>
            </a:r>
            <a:r>
              <a:rPr lang="ru-RU" sz="1600" dirty="0" err="1">
                <a:solidFill>
                  <a:srgbClr val="000000"/>
                </a:solidFill>
                <a:latin typeface="Times New Roman" panose="02020603050405020304" pitchFamily="18" charset="0"/>
                <a:ea typeface="Times New Roman" panose="02020603050405020304" pitchFamily="18" charset="0"/>
              </a:rPr>
              <a:t>несприятливим</a:t>
            </a:r>
            <a:r>
              <a:rPr lang="ru-RU" sz="1600" dirty="0">
                <a:solidFill>
                  <a:srgbClr val="000000"/>
                </a:solidFill>
                <a:latin typeface="Times New Roman" panose="02020603050405020304" pitchFamily="18" charset="0"/>
                <a:ea typeface="Times New Roman" panose="02020603050405020304" pitchFamily="18" charset="0"/>
              </a:rPr>
              <a:t> симптомом для </a:t>
            </a:r>
            <a:r>
              <a:rPr lang="ru-RU" sz="1600" dirty="0" err="1">
                <a:solidFill>
                  <a:srgbClr val="000000"/>
                </a:solidFill>
                <a:latin typeface="Times New Roman" panose="02020603050405020304" pitchFamily="18" charset="0"/>
                <a:ea typeface="Times New Roman" panose="02020603050405020304" pitchFamily="18" charset="0"/>
              </a:rPr>
              <a:t>життя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Дихання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поверхневим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аритмічним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спочатку</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короткочасними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перервами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потім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дихальні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рухи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повністю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припиняються</a:t>
            </a:r>
            <a:r>
              <a:rPr lang="ru-RU" sz="1600" dirty="0">
                <a:solidFill>
                  <a:srgbClr val="000000"/>
                </a:solidFill>
                <a:latin typeface="Times New Roman" panose="02020603050405020304" pitchFamily="18" charset="0"/>
                <a:ea typeface="Times New Roman" panose="02020603050405020304" pitchFamily="18" charset="0"/>
              </a:rPr>
              <a:t>. Пульс </a:t>
            </a:r>
            <a:r>
              <a:rPr lang="ru-RU" sz="1600" dirty="0" err="1">
                <a:solidFill>
                  <a:srgbClr val="000000"/>
                </a:solidFill>
                <a:latin typeface="Times New Roman" panose="02020603050405020304" pitchFamily="18" charset="0"/>
                <a:ea typeface="Times New Roman" panose="02020603050405020304" pitchFamily="18" charset="0"/>
              </a:rPr>
              <a:t>частішає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неритмічним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Артеріальний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тиск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знижується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Серце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зупиняється</a:t>
            </a:r>
            <a:r>
              <a:rPr lang="ru-RU" sz="1600" dirty="0">
                <a:solidFill>
                  <a:srgbClr val="000000"/>
                </a:solidFill>
                <a:latin typeface="Times New Roman" panose="02020603050405020304" pitchFamily="18" charset="0"/>
                <a:ea typeface="Times New Roman" panose="02020603050405020304" pitchFamily="18" charset="0"/>
              </a:rPr>
              <a:t> через </a:t>
            </a:r>
            <a:r>
              <a:rPr lang="ru-RU" sz="1600" dirty="0" err="1">
                <a:solidFill>
                  <a:srgbClr val="000000"/>
                </a:solidFill>
                <a:latin typeface="Times New Roman" panose="02020603050405020304" pitchFamily="18" charset="0"/>
                <a:ea typeface="Times New Roman" panose="02020603050405020304" pitchFamily="18" charset="0"/>
              </a:rPr>
              <a:t>декілька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хвилин</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після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паралічу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дихання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Діагноз</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синильною кислотою </a:t>
            </a:r>
            <a:r>
              <a:rPr lang="ru-RU" sz="1600" dirty="0" err="1">
                <a:solidFill>
                  <a:srgbClr val="000000"/>
                </a:solidFill>
                <a:latin typeface="Times New Roman" panose="02020603050405020304" pitchFamily="18" charset="0"/>
                <a:ea typeface="Times New Roman" panose="02020603050405020304" pitchFamily="18" charset="0"/>
              </a:rPr>
              <a:t>базується</a:t>
            </a:r>
            <a:r>
              <a:rPr lang="ru-RU" sz="1600" dirty="0">
                <a:solidFill>
                  <a:srgbClr val="000000"/>
                </a:solidFill>
                <a:latin typeface="Times New Roman" panose="02020603050405020304" pitchFamily="18" charset="0"/>
                <a:ea typeface="Times New Roman" panose="02020603050405020304" pitchFamily="18" charset="0"/>
              </a:rPr>
              <a:t> на таких </a:t>
            </a:r>
            <a:r>
              <a:rPr lang="ru-RU" sz="1600" dirty="0" err="1">
                <a:solidFill>
                  <a:srgbClr val="000000"/>
                </a:solidFill>
                <a:latin typeface="Times New Roman" panose="02020603050405020304" pitchFamily="18" charset="0"/>
                <a:ea typeface="Times New Roman" panose="02020603050405020304" pitchFamily="18" charset="0"/>
              </a:rPr>
              <a:t>ознаках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раптова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поява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симптомів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запах </a:t>
            </a:r>
            <a:r>
              <a:rPr lang="ru-RU" sz="1600" dirty="0" err="1">
                <a:solidFill>
                  <a:srgbClr val="000000"/>
                </a:solidFill>
                <a:latin typeface="Times New Roman" panose="02020603050405020304" pitchFamily="18" charset="0"/>
                <a:ea typeface="Times New Roman" panose="02020603050405020304" pitchFamily="18" charset="0"/>
              </a:rPr>
              <a:t>гіркого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мигдалю</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видихуваному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повітрі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червонувате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забарвлення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шкірних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покривів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обличчя</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тулуба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видимих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слизових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оболонок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розширені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зіниці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екзофтальм</a:t>
            </a:r>
            <a:r>
              <a:rPr lang="ru-RU" sz="1600" dirty="0">
                <a:solidFill>
                  <a:srgbClr val="000000"/>
                </a:solidFill>
                <a:latin typeface="Times New Roman" panose="02020603050405020304" pitchFamily="18" charset="0"/>
                <a:ea typeface="Times New Roman" panose="02020603050405020304" pitchFamily="18" charset="0"/>
              </a:rPr>
              <a:t>. </a:t>
            </a:r>
            <a:endParaRPr lang="uk-UA" sz="1600" dirty="0"/>
          </a:p>
        </p:txBody>
      </p:sp>
    </p:spTree>
    <p:extLst>
      <p:ext uri="{BB962C8B-B14F-4D97-AF65-F5344CB8AC3E}">
        <p14:creationId xmlns:p14="http://schemas.microsoft.com/office/powerpoint/2010/main" xmlns="" val="33179135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8441" y="216568"/>
            <a:ext cx="10936705" cy="6586418"/>
          </a:xfrm>
          <a:prstGeom prst="rect">
            <a:avLst/>
          </a:prstGeom>
          <a:solidFill>
            <a:srgbClr val="66FFFF"/>
          </a:solidFill>
        </p:spPr>
        <p:txBody>
          <a:bodyPr wrap="square">
            <a:spAutoFit/>
          </a:bodyPr>
          <a:lstStyle/>
          <a:p>
            <a:r>
              <a:rPr lang="uk-UA" b="1" i="1" dirty="0" err="1">
                <a:solidFill>
                  <a:srgbClr val="FF0000"/>
                </a:solidFill>
                <a:latin typeface="Times New Roman" panose="02020603050405020304" pitchFamily="18" charset="0"/>
                <a:ea typeface="Times New Roman" panose="02020603050405020304" pitchFamily="18" charset="0"/>
              </a:rPr>
              <a:t>Домедична</a:t>
            </a:r>
            <a:r>
              <a:rPr lang="uk-UA" b="1" i="1" dirty="0">
                <a:solidFill>
                  <a:srgbClr val="FF0000"/>
                </a:solidFill>
                <a:latin typeface="Times New Roman" panose="02020603050405020304" pitchFamily="18" charset="0"/>
                <a:ea typeface="Times New Roman" panose="02020603050405020304" pitchFamily="18" charset="0"/>
              </a:rPr>
              <a:t> допомога</a:t>
            </a:r>
            <a:r>
              <a:rPr lang="uk-UA" sz="1600" dirty="0">
                <a:solidFill>
                  <a:srgbClr val="000000"/>
                </a:solidFill>
                <a:latin typeface="Times New Roman" panose="02020603050405020304" pitchFamily="18" charset="0"/>
                <a:ea typeface="Times New Roman" panose="02020603050405020304" pitchFamily="18" charset="0"/>
              </a:rPr>
              <a:t> полягає в припиненні подальшої дії отрути (одягання протигаза) і використанні антидоту — </a:t>
            </a:r>
            <a:r>
              <a:rPr lang="uk-UA" sz="1600" dirty="0" err="1">
                <a:solidFill>
                  <a:srgbClr val="000000"/>
                </a:solidFill>
                <a:latin typeface="Times New Roman" panose="02020603050405020304" pitchFamily="18" charset="0"/>
                <a:ea typeface="Times New Roman" panose="02020603050405020304" pitchFamily="18" charset="0"/>
              </a:rPr>
              <a:t>пропілнітриту</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амілнітриту</a:t>
            </a:r>
            <a:r>
              <a:rPr lang="uk-UA" sz="1600" dirty="0">
                <a:solidFill>
                  <a:srgbClr val="000000"/>
                </a:solidFill>
                <a:latin typeface="Times New Roman" panose="02020603050405020304" pitchFamily="18" charset="0"/>
                <a:ea typeface="Times New Roman" panose="02020603050405020304" pitchFamily="18" charset="0"/>
              </a:rPr>
              <a:t>), який застосовують </a:t>
            </a:r>
            <a:r>
              <a:rPr lang="uk-UA" sz="1600" dirty="0" err="1">
                <a:solidFill>
                  <a:srgbClr val="000000"/>
                </a:solidFill>
                <a:latin typeface="Times New Roman" panose="02020603050405020304" pitchFamily="18" charset="0"/>
                <a:ea typeface="Times New Roman" panose="02020603050405020304" pitchFamily="18" charset="0"/>
              </a:rPr>
              <a:t>інгаляційно</a:t>
            </a:r>
            <a:r>
              <a:rPr lang="uk-UA" sz="1600" dirty="0">
                <a:solidFill>
                  <a:srgbClr val="000000"/>
                </a:solidFill>
                <a:latin typeface="Times New Roman" panose="02020603050405020304" pitchFamily="18" charset="0"/>
                <a:ea typeface="Times New Roman" panose="02020603050405020304" pitchFamily="18" charset="0"/>
              </a:rPr>
              <a:t> (ампула роздавлюється під маскою протигаза) Необхідно уникати його повторного застосування у зв’язку з утворенням великої кількості метгемоглобіну і зниження артеріального тиску.</a:t>
            </a:r>
            <a:br>
              <a:rPr lang="uk-UA" sz="1600" dirty="0">
                <a:solidFill>
                  <a:srgbClr val="000000"/>
                </a:solidFill>
                <a:latin typeface="Times New Roman" panose="02020603050405020304" pitchFamily="18" charset="0"/>
                <a:ea typeface="Times New Roman" panose="02020603050405020304" pitchFamily="18" charset="0"/>
              </a:rPr>
            </a:br>
            <a:r>
              <a:rPr lang="uk-UA" b="1" i="1" dirty="0">
                <a:solidFill>
                  <a:srgbClr val="FF0000"/>
                </a:solidFill>
                <a:latin typeface="Times New Roman" panose="02020603050405020304" pitchFamily="18" charset="0"/>
                <a:ea typeface="Times New Roman" panose="02020603050405020304" pitchFamily="18" charset="0"/>
              </a:rPr>
              <a:t>Долікарська </a:t>
            </a:r>
            <a:r>
              <a:rPr lang="uk-UA" b="1" i="1" dirty="0" smtClean="0">
                <a:solidFill>
                  <a:srgbClr val="FF0000"/>
                </a:solidFill>
                <a:latin typeface="Times New Roman" panose="02020603050405020304" pitchFamily="18" charset="0"/>
                <a:ea typeface="Times New Roman" panose="02020603050405020304" pitchFamily="18" charset="0"/>
              </a:rPr>
              <a:t>допомога</a:t>
            </a:r>
            <a:r>
              <a:rPr lang="en-US" b="1" i="1" dirty="0" smtClean="0">
                <a:solidFill>
                  <a:srgbClr val="FF0000"/>
                </a:solidFill>
                <a:latin typeface="Times New Roman" panose="02020603050405020304" pitchFamily="18" charset="0"/>
                <a:ea typeface="Times New Roman" panose="02020603050405020304" pitchFamily="18" charset="0"/>
              </a:rPr>
              <a:t> </a:t>
            </a:r>
            <a:r>
              <a:rPr lang="uk-UA" sz="1600" b="1" i="1" dirty="0" smtClean="0">
                <a:solidFill>
                  <a:srgbClr val="FF0000"/>
                </a:solidFill>
                <a:latin typeface="Times New Roman" panose="02020603050405020304" pitchFamily="18" charset="0"/>
                <a:ea typeface="Times New Roman" panose="02020603050405020304" pitchFamily="18" charset="0"/>
              </a:rPr>
              <a:t>доповнює</a:t>
            </a:r>
            <a:r>
              <a:rPr lang="uk-UA" i="1" dirty="0" smtClean="0">
                <a:solidFill>
                  <a:srgbClr val="FF0000"/>
                </a:solidFill>
                <a:latin typeface="Times New Roman" panose="02020603050405020304" pitchFamily="18" charset="0"/>
                <a:ea typeface="Times New Roman" panose="02020603050405020304" pitchFamily="18" charset="0"/>
              </a:rPr>
              <a:t> </a:t>
            </a:r>
            <a:r>
              <a:rPr lang="uk-UA" sz="1600" dirty="0" smtClean="0">
                <a:solidFill>
                  <a:srgbClr val="000000"/>
                </a:solidFill>
                <a:latin typeface="Times New Roman" panose="02020603050405020304" pitchFamily="18" charset="0"/>
                <a:ea typeface="Times New Roman" panose="02020603050405020304" pitchFamily="18" charset="0"/>
              </a:rPr>
              <a:t>вищевказані </a:t>
            </a:r>
            <a:r>
              <a:rPr lang="uk-UA" sz="1600" dirty="0">
                <a:solidFill>
                  <a:srgbClr val="000000"/>
                </a:solidFill>
                <a:latin typeface="Times New Roman" panose="02020603050405020304" pitchFamily="18" charset="0"/>
                <a:ea typeface="Times New Roman" panose="02020603050405020304" pitchFamily="18" charset="0"/>
              </a:rPr>
              <a:t>заходи введенням судинних і дихальних аналептиків, інгаляцією кисню та штучною вентиляцією легень при зупинці </a:t>
            </a:r>
            <a:r>
              <a:rPr lang="uk-UA" sz="1600" dirty="0" smtClean="0">
                <a:solidFill>
                  <a:srgbClr val="000000"/>
                </a:solidFill>
                <a:latin typeface="Times New Roman" panose="02020603050405020304" pitchFamily="18" charset="0"/>
                <a:ea typeface="Times New Roman" panose="02020603050405020304" pitchFamily="18" charset="0"/>
              </a:rPr>
              <a:t>дихання. </a:t>
            </a:r>
            <a:r>
              <a:rPr lang="uk-UA" sz="1600" dirty="0">
                <a:solidFill>
                  <a:srgbClr val="000000"/>
                </a:solidFill>
                <a:latin typeface="Times New Roman" panose="02020603050405020304" pitchFamily="18" charset="0"/>
                <a:ea typeface="Times New Roman" panose="02020603050405020304" pitchFamily="18" charset="0"/>
              </a:rPr>
              <a:t>По можливості фельдшер зобов’язаний ввести 1 мл 20 % розчину </a:t>
            </a:r>
            <a:r>
              <a:rPr lang="uk-UA" sz="1600" dirty="0" err="1">
                <a:solidFill>
                  <a:srgbClr val="000000"/>
                </a:solidFill>
                <a:latin typeface="Times New Roman" panose="02020603050405020304" pitchFamily="18" charset="0"/>
                <a:ea typeface="Times New Roman" panose="02020603050405020304" pitchFamily="18" charset="0"/>
              </a:rPr>
              <a:t>антиціану</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внутрішньом’язово</a:t>
            </a:r>
            <a:r>
              <a:rPr lang="uk-UA" sz="1600" dirty="0">
                <a:solidFill>
                  <a:srgbClr val="000000"/>
                </a:solidFill>
                <a:latin typeface="Times New Roman" panose="02020603050405020304" pitchFamily="18" charset="0"/>
                <a:ea typeface="Times New Roman" panose="02020603050405020304" pitchFamily="18" charset="0"/>
              </a:rPr>
              <a:t>.</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Перша лікарська допомога</a:t>
            </a:r>
            <a:r>
              <a:rPr lang="uk-UA" sz="1600" dirty="0">
                <a:solidFill>
                  <a:srgbClr val="000000"/>
                </a:solidFill>
                <a:latin typeface="Times New Roman" panose="02020603050405020304" pitchFamily="18" charset="0"/>
                <a:ea typeface="Times New Roman" panose="02020603050405020304" pitchFamily="18" charset="0"/>
              </a:rPr>
              <a:t> полягає у проведенні подальшого </a:t>
            </a:r>
            <a:r>
              <a:rPr lang="uk-UA" sz="1600" dirty="0" err="1">
                <a:solidFill>
                  <a:srgbClr val="000000"/>
                </a:solidFill>
                <a:latin typeface="Times New Roman" panose="02020603050405020304" pitchFamily="18" charset="0"/>
                <a:ea typeface="Times New Roman" panose="02020603050405020304" pitchFamily="18" charset="0"/>
              </a:rPr>
              <a:t>антидотного</a:t>
            </a:r>
            <a:r>
              <a:rPr lang="uk-UA" sz="1600" dirty="0">
                <a:solidFill>
                  <a:srgbClr val="000000"/>
                </a:solidFill>
                <a:latin typeface="Times New Roman" panose="02020603050405020304" pitchFamily="18" charset="0"/>
                <a:ea typeface="Times New Roman" panose="02020603050405020304" pitchFamily="18" charset="0"/>
              </a:rPr>
              <a:t> лікування: послідовно вводять метиленову синьку 1 % у 25 % розчині глюкози (</a:t>
            </a:r>
            <a:r>
              <a:rPr lang="uk-UA" sz="1600" dirty="0" err="1">
                <a:solidFill>
                  <a:srgbClr val="000000"/>
                </a:solidFill>
                <a:latin typeface="Times New Roman" panose="02020603050405020304" pitchFamily="18" charset="0"/>
                <a:ea typeface="Times New Roman" panose="02020603050405020304" pitchFamily="18" charset="0"/>
              </a:rPr>
              <a:t>хромосмон</a:t>
            </a:r>
            <a:r>
              <a:rPr lang="uk-UA" sz="1600" dirty="0">
                <a:solidFill>
                  <a:srgbClr val="000000"/>
                </a:solidFill>
                <a:latin typeface="Times New Roman" panose="02020603050405020304" pitchFamily="18" charset="0"/>
                <a:ea typeface="Times New Roman" panose="02020603050405020304" pitchFamily="18" charset="0"/>
              </a:rPr>
              <a:t>) внутрішньовенно, натрію тіосульфат— 50 мл 30 % розчин внутрішньовенно, глюкозу — до 50 мл 40 % розчин внутрішньовенно, за показами — дихальні аналептики і серцево-судинні засоби, а також проводиться киснева терапія або штучна вентиляція легень за допомогою </a:t>
            </a:r>
            <a:r>
              <a:rPr lang="uk-UA" sz="1600" dirty="0" err="1">
                <a:solidFill>
                  <a:srgbClr val="000000"/>
                </a:solidFill>
                <a:latin typeface="Times New Roman" panose="02020603050405020304" pitchFamily="18" charset="0"/>
                <a:ea typeface="Times New Roman" panose="02020603050405020304" pitchFamily="18" charset="0"/>
              </a:rPr>
              <a:t>кисневодихальних</a:t>
            </a:r>
            <a:r>
              <a:rPr lang="uk-UA" sz="1600" dirty="0">
                <a:solidFill>
                  <a:srgbClr val="000000"/>
                </a:solidFill>
                <a:latin typeface="Times New Roman" panose="02020603050405020304" pitchFamily="18" charset="0"/>
                <a:ea typeface="Times New Roman" panose="02020603050405020304" pitchFamily="18" charset="0"/>
              </a:rPr>
              <a:t> апаратів при зупинці дихання. Евакуація на інші ЕМЕ можлива лише після зняття судом і відновлення нормального дихання. Під час транспортування треба передбачити надання допомоги у випадку рецидивів інтоксикації. </a:t>
            </a:r>
            <a:r>
              <a:rPr lang="uk-UA" sz="1600" b="1" dirty="0">
                <a:solidFill>
                  <a:srgbClr val="000000"/>
                </a:solidFill>
                <a:latin typeface="Times New Roman" panose="02020603050405020304" pitchFamily="18" charset="0"/>
                <a:ea typeface="Times New Roman" panose="02020603050405020304" pitchFamily="18" charset="0"/>
              </a:rPr>
              <a:t>   </a:t>
            </a:r>
            <a:br>
              <a:rPr lang="uk-UA" sz="1600" b="1" dirty="0">
                <a:solidFill>
                  <a:srgbClr val="000000"/>
                </a:solidFill>
                <a:latin typeface="Times New Roman" panose="02020603050405020304" pitchFamily="18" charset="0"/>
                <a:ea typeface="Times New Roman" panose="02020603050405020304" pitchFamily="18" charset="0"/>
              </a:rPr>
            </a:br>
            <a:r>
              <a:rPr lang="uk-UA" sz="1600" b="1"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Кваліфікована медична допомога </a:t>
            </a:r>
            <a:endParaRPr lang="uk-UA" i="1" dirty="0">
              <a:solidFill>
                <a:srgbClr val="FF0000"/>
              </a:solidFill>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a:t>
            </a:r>
            <a:r>
              <a:rPr lang="uk-UA" sz="1600" i="1" dirty="0">
                <a:solidFill>
                  <a:srgbClr val="FF0000"/>
                </a:solidFill>
                <a:latin typeface="Times New Roman" panose="02020603050405020304" pitchFamily="18" charset="0"/>
                <a:ea typeface="Times New Roman" panose="02020603050405020304" pitchFamily="18" charset="0"/>
              </a:rPr>
              <a:t>Невідкладні заходи</a:t>
            </a:r>
            <a:r>
              <a:rPr lang="uk-UA" sz="1600" i="1" dirty="0" smtClean="0">
                <a:solidFill>
                  <a:srgbClr val="FF0000"/>
                </a:solidFill>
                <a:latin typeface="Times New Roman" panose="02020603050405020304" pitchFamily="18" charset="0"/>
                <a:ea typeface="Times New Roman" panose="02020603050405020304" pitchFamily="18" charset="0"/>
              </a:rPr>
              <a:t>:</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uk-UA" sz="1600" i="1" dirty="0">
                <a:solidFill>
                  <a:srgbClr val="000000"/>
                </a:solidFill>
                <a:latin typeface="Times New Roman" panose="02020603050405020304" pitchFamily="18" charset="0"/>
                <a:ea typeface="Times New Roman" panose="02020603050405020304" pitchFamily="18" charset="0"/>
              </a:rPr>
              <a:t> </a:t>
            </a:r>
            <a:r>
              <a:rPr lang="uk-UA" sz="1600" dirty="0" smtClean="0">
                <a:solidFill>
                  <a:srgbClr val="00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повторне введення антидотів (</a:t>
            </a:r>
            <a:r>
              <a:rPr lang="uk-UA" sz="1600" dirty="0" err="1">
                <a:solidFill>
                  <a:srgbClr val="000000"/>
                </a:solidFill>
                <a:latin typeface="Times New Roman" panose="02020603050405020304" pitchFamily="18" charset="0"/>
                <a:ea typeface="Times New Roman" panose="02020603050405020304" pitchFamily="18" charset="0"/>
              </a:rPr>
              <a:t>хромосмон</a:t>
            </a:r>
            <a:r>
              <a:rPr lang="uk-UA" sz="1600" dirty="0">
                <a:solidFill>
                  <a:srgbClr val="000000"/>
                </a:solidFill>
                <a:latin typeface="Times New Roman" panose="02020603050405020304" pitchFamily="18" charset="0"/>
                <a:ea typeface="Times New Roman" panose="02020603050405020304" pitchFamily="18" charset="0"/>
              </a:rPr>
              <a:t>, натрію тіосульфат);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при зупинці дихання — переведення на штучну </a:t>
            </a:r>
            <a:r>
              <a:rPr lang="uk-UA" sz="1600" dirty="0" smtClean="0">
                <a:solidFill>
                  <a:srgbClr val="000000"/>
                </a:solidFill>
                <a:latin typeface="Times New Roman" panose="02020603050405020304" pitchFamily="18" charset="0"/>
                <a:ea typeface="Times New Roman" panose="02020603050405020304" pitchFamily="18" charset="0"/>
              </a:rPr>
              <a:t>в</a:t>
            </a:r>
            <a:r>
              <a:rPr lang="en-US" sz="1600" dirty="0" smtClean="0">
                <a:solidFill>
                  <a:srgbClr val="000000"/>
                </a:solidFill>
                <a:latin typeface="Times New Roman" panose="02020603050405020304" pitchFamily="18" charset="0"/>
                <a:ea typeface="Times New Roman" panose="02020603050405020304" pitchFamily="18" charset="0"/>
              </a:rPr>
              <a:t> </a:t>
            </a:r>
            <a:r>
              <a:rPr lang="uk-UA" sz="1600" dirty="0" err="1" smtClean="0">
                <a:solidFill>
                  <a:srgbClr val="000000"/>
                </a:solidFill>
                <a:latin typeface="Times New Roman" panose="02020603050405020304" pitchFamily="18" charset="0"/>
                <a:ea typeface="Times New Roman" panose="02020603050405020304" pitchFamily="18" charset="0"/>
              </a:rPr>
              <a:t>ентиляцію</a:t>
            </a:r>
            <a:r>
              <a:rPr lang="uk-UA" sz="1600" dirty="0" smtClean="0">
                <a:solidFill>
                  <a:srgbClr val="00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легень     за допомогою автоматичних </a:t>
            </a:r>
            <a:r>
              <a:rPr lang="uk-UA" sz="1600" dirty="0" err="1">
                <a:solidFill>
                  <a:srgbClr val="000000"/>
                </a:solidFill>
                <a:latin typeface="Times New Roman" panose="02020603050405020304" pitchFamily="18" charset="0"/>
                <a:ea typeface="Times New Roman" panose="02020603050405020304" pitchFamily="18" charset="0"/>
              </a:rPr>
              <a:t>кисневодихальних</a:t>
            </a:r>
            <a:r>
              <a:rPr lang="uk-UA" sz="1600" dirty="0">
                <a:solidFill>
                  <a:srgbClr val="000000"/>
                </a:solidFill>
                <a:latin typeface="Times New Roman" panose="02020603050405020304" pitchFamily="18" charset="0"/>
                <a:ea typeface="Times New Roman" panose="02020603050405020304" pitchFamily="18" charset="0"/>
              </a:rPr>
              <a:t> апаратів;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застосування дихальних аналептиків і серцево-судинних засобів.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a:t>
            </a:r>
            <a:r>
              <a:rPr lang="uk-UA" sz="1600" i="1" dirty="0">
                <a:solidFill>
                  <a:srgbClr val="FF0000"/>
                </a:solidFill>
                <a:latin typeface="Times New Roman" panose="02020603050405020304" pitchFamily="18" charset="0"/>
                <a:ea typeface="Times New Roman" panose="02020603050405020304" pitchFamily="18" charset="0"/>
              </a:rPr>
              <a:t>Заходи, які можуть бути відкладені:</a:t>
            </a:r>
            <a:r>
              <a:rPr lang="uk-UA" sz="1600" i="1" dirty="0">
                <a:solidFill>
                  <a:srgbClr val="000000"/>
                </a:solidFill>
                <a:latin typeface="Times New Roman" panose="02020603050405020304" pitchFamily="18" charset="0"/>
                <a:ea typeface="Times New Roman" panose="02020603050405020304" pitchFamily="18" charset="0"/>
              </a:rPr>
              <a:t/>
            </a:r>
            <a:br>
              <a:rPr lang="uk-UA" sz="1600" i="1"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профілактика інфекційних ускладнень (антибіотики);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призначення десенсибілізуючих і </a:t>
            </a:r>
            <a:r>
              <a:rPr lang="uk-UA" sz="1600" dirty="0" err="1">
                <a:solidFill>
                  <a:srgbClr val="000000"/>
                </a:solidFill>
                <a:latin typeface="Times New Roman" panose="02020603050405020304" pitchFamily="18" charset="0"/>
                <a:ea typeface="Times New Roman" panose="02020603050405020304" pitchFamily="18" charset="0"/>
              </a:rPr>
              <a:t>загальнозміцнюючих</a:t>
            </a:r>
            <a:r>
              <a:rPr lang="uk-UA" sz="1600" dirty="0">
                <a:solidFill>
                  <a:srgbClr val="000000"/>
                </a:solidFill>
                <a:latin typeface="Times New Roman" panose="02020603050405020304" pitchFamily="18" charset="0"/>
                <a:ea typeface="Times New Roman" panose="02020603050405020304" pitchFamily="18" charset="0"/>
              </a:rPr>
              <a:t> засобів.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Нетранспортабельними на етапі кваліфікованої медичної допомоги є уражені, які перебувають у коматозному стані, при наявності судомного синдрому. Їх залишають на цьому етапі до повного вилікування.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Спеціалізована медична допомога проводиться</a:t>
            </a:r>
            <a:r>
              <a:rPr lang="uk-UA" i="1" dirty="0">
                <a:solidFill>
                  <a:srgbClr val="FF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у терапевтичних та неврологічних шпиталях до повного усунення ускладнень і наслідків гострих отруєнь.</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31026919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428271" y="262416"/>
            <a:ext cx="8980186" cy="6139204"/>
          </a:xfrm>
          <a:prstGeom prst="rect">
            <a:avLst/>
          </a:prstGeom>
        </p:spPr>
      </p:pic>
    </p:spTree>
    <p:extLst>
      <p:ext uri="{BB962C8B-B14F-4D97-AF65-F5344CB8AC3E}">
        <p14:creationId xmlns:p14="http://schemas.microsoft.com/office/powerpoint/2010/main" xmlns="" val="31715189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0947" y="192505"/>
            <a:ext cx="8758989" cy="6463308"/>
          </a:xfrm>
          <a:prstGeom prst="rect">
            <a:avLst/>
          </a:prstGeom>
          <a:solidFill>
            <a:srgbClr val="FF99FF"/>
          </a:solidFill>
        </p:spPr>
        <p:txBody>
          <a:bodyPr wrap="square">
            <a:spAutoFit/>
          </a:bodyPr>
          <a:lstStyle/>
          <a:p>
            <a:r>
              <a:rPr lang="uk-UA" dirty="0">
                <a:solidFill>
                  <a:srgbClr val="000000"/>
                </a:solidFill>
                <a:latin typeface="Times New Roman" panose="02020603050405020304" pitchFamily="18" charset="0"/>
                <a:ea typeface="Times New Roman" panose="02020603050405020304" pitchFamily="18" charset="0"/>
              </a:rPr>
              <a:t> </a:t>
            </a:r>
            <a:endParaRPr lang="uk-UA" sz="1600" dirty="0">
              <a:latin typeface="Times New Roman" panose="02020603050405020304" pitchFamily="18" charset="0"/>
              <a:ea typeface="Times New Roman" panose="02020603050405020304" pitchFamily="18" charset="0"/>
            </a:endParaRPr>
          </a:p>
          <a:p>
            <a:pPr algn="ctr"/>
            <a:r>
              <a:rPr lang="uk-UA" b="1" dirty="0">
                <a:solidFill>
                  <a:srgbClr val="000000"/>
                </a:solidFill>
                <a:latin typeface="Times New Roman" panose="02020603050405020304" pitchFamily="18" charset="0"/>
                <a:ea typeface="Times New Roman" panose="02020603050405020304" pitchFamily="18" charset="0"/>
              </a:rPr>
              <a:t> </a:t>
            </a:r>
            <a:r>
              <a:rPr lang="uk-UA" sz="2000" b="1" i="1" dirty="0">
                <a:solidFill>
                  <a:srgbClr val="FF0000"/>
                </a:solidFill>
                <a:latin typeface="Times New Roman" panose="02020603050405020304" pitchFamily="18" charset="0"/>
                <a:ea typeface="Times New Roman" panose="02020603050405020304" pitchFamily="18" charset="0"/>
              </a:rPr>
              <a:t>Отруйні речовини шкірнонаривної дії</a:t>
            </a:r>
          </a:p>
          <a:p>
            <a:r>
              <a:rPr lang="ru-RU" dirty="0" err="1">
                <a:solidFill>
                  <a:srgbClr val="000000"/>
                </a:solidFill>
                <a:latin typeface="Times New Roman" panose="02020603050405020304" pitchFamily="18" charset="0"/>
                <a:ea typeface="Times New Roman" panose="02020603050405020304" pitchFamily="18" charset="0"/>
              </a:rPr>
              <a:t>Серед</a:t>
            </a:r>
            <a:r>
              <a:rPr lang="ru-RU" dirty="0">
                <a:solidFill>
                  <a:srgbClr val="000000"/>
                </a:solidFill>
                <a:latin typeface="Times New Roman" panose="02020603050405020304" pitchFamily="18" charset="0"/>
                <a:ea typeface="Times New Roman" panose="02020603050405020304" pitchFamily="18" charset="0"/>
              </a:rPr>
              <a:t> ОР </a:t>
            </a:r>
            <a:r>
              <a:rPr lang="ru-RU" dirty="0" err="1">
                <a:solidFill>
                  <a:srgbClr val="000000"/>
                </a:solidFill>
                <a:latin typeface="Times New Roman" panose="02020603050405020304" pitchFamily="18" charset="0"/>
                <a:ea typeface="Times New Roman" panose="02020603050405020304" pitchFamily="18" charset="0"/>
              </a:rPr>
              <a:t>шкірнонаривної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найбільш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імовірним</a:t>
            </a:r>
            <a:r>
              <a:rPr lang="ru-RU" dirty="0">
                <a:solidFill>
                  <a:srgbClr val="000000"/>
                </a:solidFill>
                <a:latin typeface="Times New Roman" panose="02020603050405020304" pitchFamily="18" charset="0"/>
                <a:ea typeface="Times New Roman" panose="02020603050405020304" pitchFamily="18" charset="0"/>
              </a:rPr>
              <a:t> є </a:t>
            </a:r>
            <a:r>
              <a:rPr lang="ru-RU" dirty="0" err="1">
                <a:solidFill>
                  <a:srgbClr val="000000"/>
                </a:solidFill>
                <a:latin typeface="Times New Roman" panose="02020603050405020304" pitchFamily="18" charset="0"/>
                <a:ea typeface="Times New Roman" panose="02020603050405020304" pitchFamily="18" charset="0"/>
              </a:rPr>
              <a:t>застосування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іприту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зберігається</a:t>
            </a:r>
            <a:r>
              <a:rPr lang="ru-RU" dirty="0">
                <a:solidFill>
                  <a:srgbClr val="000000"/>
                </a:solidFill>
                <a:latin typeface="Times New Roman" panose="02020603050405020304" pitchFamily="18" charset="0"/>
                <a:ea typeface="Times New Roman" panose="02020603050405020304" pitchFamily="18" charset="0"/>
              </a:rPr>
              <a:t> в арсеналах </a:t>
            </a:r>
            <a:r>
              <a:rPr lang="ru-RU" dirty="0" err="1">
                <a:solidFill>
                  <a:srgbClr val="000000"/>
                </a:solidFill>
                <a:latin typeface="Times New Roman" panose="02020603050405020304" pitchFamily="18" charset="0"/>
                <a:ea typeface="Times New Roman" panose="02020603050405020304" pitchFamily="18" charset="0"/>
              </a:rPr>
              <a:t>армій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іноземних</a:t>
            </a:r>
            <a:r>
              <a:rPr lang="ru-RU" dirty="0">
                <a:solidFill>
                  <a:srgbClr val="000000"/>
                </a:solidFill>
                <a:latin typeface="Times New Roman" panose="02020603050405020304" pitchFamily="18" charset="0"/>
                <a:ea typeface="Times New Roman" panose="02020603050405020304" pitchFamily="18" charset="0"/>
              </a:rPr>
              <a:t> держав. </a:t>
            </a:r>
            <a:r>
              <a:rPr lang="ru-RU" dirty="0" err="1">
                <a:solidFill>
                  <a:srgbClr val="000000"/>
                </a:solidFill>
                <a:latin typeface="Times New Roman" panose="02020603050405020304" pitchFamily="18" charset="0"/>
                <a:ea typeface="Times New Roman" panose="02020603050405020304" pitchFamily="18" charset="0"/>
              </a:rPr>
              <a:t>Подібний</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іприту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люїзит</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належить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табельних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отруйних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Високий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уражаючий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ефект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іприту</a:t>
            </a:r>
            <a:r>
              <a:rPr lang="ru-RU" dirty="0">
                <a:solidFill>
                  <a:srgbClr val="000000"/>
                </a:solidFill>
                <a:latin typeface="Times New Roman" panose="02020603050405020304" pitchFamily="18" charset="0"/>
                <a:ea typeface="Times New Roman" panose="02020603050405020304" pitchFamily="18" charset="0"/>
              </a:rPr>
              <a:t>, як і ФОР, </a:t>
            </a:r>
            <a:r>
              <a:rPr lang="ru-RU" dirty="0" err="1">
                <a:solidFill>
                  <a:srgbClr val="000000"/>
                </a:solidFill>
                <a:latin typeface="Times New Roman" panose="02020603050405020304" pitchFamily="18" charset="0"/>
                <a:ea typeface="Times New Roman" panose="02020603050405020304" pitchFamily="18" charset="0"/>
              </a:rPr>
              <a:t>пов’язаний</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тим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спричиняє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тяжкі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отруєння</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як через </a:t>
            </a:r>
            <a:r>
              <a:rPr lang="ru-RU" dirty="0" err="1">
                <a:solidFill>
                  <a:srgbClr val="000000"/>
                </a:solidFill>
                <a:latin typeface="Times New Roman" panose="02020603050405020304" pitchFamily="18" charset="0"/>
                <a:ea typeface="Times New Roman" panose="02020603050405020304" pitchFamily="18" charset="0"/>
              </a:rPr>
              <a:t>органи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дихання</a:t>
            </a:r>
            <a:r>
              <a:rPr lang="ru-RU" dirty="0">
                <a:solidFill>
                  <a:srgbClr val="000000"/>
                </a:solidFill>
                <a:latin typeface="Times New Roman" panose="02020603050405020304" pitchFamily="18" charset="0"/>
                <a:ea typeface="Times New Roman" panose="02020603050405020304" pitchFamily="18" charset="0"/>
              </a:rPr>
              <a:t>, так і через </a:t>
            </a:r>
            <a:r>
              <a:rPr lang="ru-RU" dirty="0" err="1">
                <a:solidFill>
                  <a:srgbClr val="000000"/>
                </a:solidFill>
                <a:latin typeface="Times New Roman" panose="02020603050405020304" pitchFamily="18" charset="0"/>
                <a:ea typeface="Times New Roman" panose="02020603050405020304" pitchFamily="18" charset="0"/>
              </a:rPr>
              <a:t>шкірні</a:t>
            </a:r>
            <a:r>
              <a:rPr lang="ru-RU" dirty="0">
                <a:solidFill>
                  <a:srgbClr val="000000"/>
                </a:solidFill>
                <a:latin typeface="Times New Roman" panose="02020603050405020304" pitchFamily="18" charset="0"/>
                <a:ea typeface="Times New Roman" panose="02020603050405020304" pitchFamily="18" charset="0"/>
              </a:rPr>
              <a:t> покриви. </a:t>
            </a:r>
            <a:r>
              <a:rPr lang="ru-RU" dirty="0" err="1">
                <a:solidFill>
                  <a:srgbClr val="000000"/>
                </a:solidFill>
                <a:latin typeface="Times New Roman" panose="02020603050405020304" pitchFamily="18" charset="0"/>
                <a:ea typeface="Times New Roman" panose="02020603050405020304" pitchFamily="18" charset="0"/>
              </a:rPr>
              <a:t>Віднесення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іприту</a:t>
            </a:r>
            <a:r>
              <a:rPr lang="ru-RU" dirty="0">
                <a:solidFill>
                  <a:srgbClr val="000000"/>
                </a:solidFill>
                <a:latin typeface="Times New Roman" panose="02020603050405020304" pitchFamily="18" charset="0"/>
                <a:ea typeface="Times New Roman" panose="02020603050405020304" pitchFamily="18" charset="0"/>
              </a:rPr>
              <a:t> до ОР </a:t>
            </a:r>
            <a:r>
              <a:rPr lang="ru-RU" dirty="0" err="1">
                <a:solidFill>
                  <a:srgbClr val="000000"/>
                </a:solidFill>
                <a:latin typeface="Times New Roman" panose="02020603050405020304" pitchFamily="18" charset="0"/>
                <a:ea typeface="Times New Roman" panose="02020603050405020304" pitchFamily="18" charset="0"/>
              </a:rPr>
              <a:t>шкірнонаривної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підкреслює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його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здатність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шкірні</a:t>
            </a:r>
            <a:r>
              <a:rPr lang="ru-RU" dirty="0">
                <a:solidFill>
                  <a:srgbClr val="000000"/>
                </a:solidFill>
                <a:latin typeface="Times New Roman" panose="02020603050405020304" pitchFamily="18" charset="0"/>
                <a:ea typeface="Times New Roman" panose="02020603050405020304" pitchFamily="18" charset="0"/>
              </a:rPr>
              <a:t> покриви. Але, </a:t>
            </a:r>
            <a:r>
              <a:rPr lang="ru-RU" dirty="0" err="1">
                <a:solidFill>
                  <a:srgbClr val="000000"/>
                </a:solidFill>
                <a:latin typeface="Times New Roman" panose="02020603050405020304" pitchFamily="18" charset="0"/>
                <a:ea typeface="Times New Roman" panose="02020603050405020304" pitchFamily="18" charset="0"/>
              </a:rPr>
              <a:t>крім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місцевого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здатність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всмоктування</a:t>
            </a:r>
            <a:r>
              <a:rPr lang="ru-RU" dirty="0">
                <a:solidFill>
                  <a:srgbClr val="000000"/>
                </a:solidFill>
                <a:latin typeface="Times New Roman" panose="02020603050405020304" pitchFamily="18" charset="0"/>
                <a:ea typeface="Times New Roman" panose="02020603050405020304" pitchFamily="18" charset="0"/>
              </a:rPr>
              <a:t> у кров </a:t>
            </a:r>
            <a:r>
              <a:rPr lang="ru-RU" dirty="0" err="1">
                <a:solidFill>
                  <a:srgbClr val="000000"/>
                </a:solidFill>
                <a:latin typeface="Times New Roman" panose="02020603050405020304" pitchFamily="18" charset="0"/>
                <a:ea typeface="Times New Roman" panose="02020603050405020304" pitchFamily="18" charset="0"/>
              </a:rPr>
              <a:t>чинити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загальнотоксичну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дію</a:t>
            </a:r>
            <a:r>
              <a:rPr lang="ru-RU" dirty="0">
                <a:solidFill>
                  <a:srgbClr val="000000"/>
                </a:solidFill>
                <a:latin typeface="Times New Roman" panose="02020603050405020304" pitchFamily="18" charset="0"/>
                <a:ea typeface="Times New Roman" panose="02020603050405020304" pitchFamily="18" charset="0"/>
              </a:rPr>
              <a:t> і часто </a:t>
            </a:r>
            <a:r>
              <a:rPr lang="ru-RU" dirty="0" err="1">
                <a:solidFill>
                  <a:srgbClr val="000000"/>
                </a:solidFill>
                <a:latin typeface="Times New Roman" panose="02020603050405020304" pitchFamily="18" charset="0"/>
                <a:ea typeface="Times New Roman" panose="02020603050405020304" pitchFamily="18" charset="0"/>
              </a:rPr>
              <a:t>призводить</a:t>
            </a:r>
            <a:r>
              <a:rPr lang="ru-RU" dirty="0">
                <a:solidFill>
                  <a:srgbClr val="000000"/>
                </a:solidFill>
                <a:latin typeface="Times New Roman" panose="02020603050405020304" pitchFamily="18" charset="0"/>
                <a:ea typeface="Times New Roman" panose="02020603050405020304" pitchFamily="18" charset="0"/>
              </a:rPr>
              <a:t> до смертельного </a:t>
            </a:r>
            <a:r>
              <a:rPr lang="ru-RU" dirty="0" err="1">
                <a:solidFill>
                  <a:srgbClr val="000000"/>
                </a:solidFill>
                <a:latin typeface="Times New Roman" panose="02020603050405020304" pitchFamily="18" charset="0"/>
                <a:ea typeface="Times New Roman" panose="02020603050405020304" pitchFamily="18" charset="0"/>
              </a:rPr>
              <a:t>отруєння</a:t>
            </a:r>
            <a:r>
              <a:rPr lang="ru-RU" dirty="0">
                <a:solidFill>
                  <a:srgbClr val="000000"/>
                </a:solidFill>
                <a:latin typeface="Times New Roman" panose="02020603050405020304" pitchFamily="18" charset="0"/>
                <a:ea typeface="Times New Roman" panose="02020603050405020304" pitchFamily="18" charset="0"/>
              </a:rPr>
              <a:t>. Тому </a:t>
            </a:r>
            <a:r>
              <a:rPr lang="ru-RU" dirty="0" err="1">
                <a:solidFill>
                  <a:srgbClr val="000000"/>
                </a:solidFill>
                <a:latin typeface="Times New Roman" panose="02020603050405020304" pitchFamily="18" charset="0"/>
                <a:ea typeface="Times New Roman" panose="02020603050405020304" pitchFamily="18" charset="0"/>
              </a:rPr>
              <a:t>іприт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називають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отруйною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шкірно-резорбтивної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бути </a:t>
            </a:r>
            <a:r>
              <a:rPr lang="ru-RU" dirty="0" err="1">
                <a:solidFill>
                  <a:srgbClr val="000000"/>
                </a:solidFill>
                <a:latin typeface="Times New Roman" panose="02020603050405020304" pitchFamily="18" charset="0"/>
                <a:ea typeface="Times New Roman" panose="02020603050405020304" pitchFamily="18" charset="0"/>
              </a:rPr>
              <a:t>використаний</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крапельно-рідинному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стані</a:t>
            </a:r>
            <a:r>
              <a:rPr lang="ru-RU" dirty="0">
                <a:solidFill>
                  <a:srgbClr val="000000"/>
                </a:solidFill>
                <a:latin typeface="Times New Roman" panose="02020603050405020304" pitchFamily="18" charset="0"/>
                <a:ea typeface="Times New Roman" panose="02020603050405020304" pitchFamily="18" charset="0"/>
              </a:rPr>
              <a:t> та у </a:t>
            </a:r>
            <a:r>
              <a:rPr lang="ru-RU" dirty="0" err="1">
                <a:solidFill>
                  <a:srgbClr val="000000"/>
                </a:solidFill>
                <a:latin typeface="Times New Roman" panose="02020603050405020304" pitchFamily="18" charset="0"/>
                <a:ea typeface="Times New Roman" panose="02020603050405020304" pitchFamily="18" charset="0"/>
              </a:rPr>
              <a:t>формі</a:t>
            </a:r>
            <a:r>
              <a:rPr lang="ru-RU" dirty="0">
                <a:solidFill>
                  <a:srgbClr val="000000"/>
                </a:solidFill>
                <a:latin typeface="Times New Roman" panose="02020603050405020304" pitchFamily="18" charset="0"/>
                <a:ea typeface="Times New Roman" panose="02020603050405020304" pitchFamily="18" charset="0"/>
              </a:rPr>
              <a:t> велико- і </a:t>
            </a:r>
            <a:r>
              <a:rPr lang="ru-RU" dirty="0" err="1">
                <a:solidFill>
                  <a:srgbClr val="000000"/>
                </a:solidFill>
                <a:latin typeface="Times New Roman" panose="02020603050405020304" pitchFamily="18" charset="0"/>
                <a:ea typeface="Times New Roman" panose="02020603050405020304" pitchFamily="18" charset="0"/>
              </a:rPr>
              <a:t>дрібнодисперсного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аерозолю</a:t>
            </a:r>
            <a:r>
              <a:rPr lang="ru-RU" dirty="0">
                <a:solidFill>
                  <a:srgbClr val="000000"/>
                </a:solidFill>
                <a:latin typeface="Times New Roman" panose="02020603050405020304" pitchFamily="18" charset="0"/>
                <a:ea typeface="Times New Roman" panose="02020603050405020304" pitchFamily="18" charset="0"/>
              </a:rPr>
              <a:t>. Легко </a:t>
            </a:r>
            <a:r>
              <a:rPr lang="ru-RU" dirty="0" err="1">
                <a:solidFill>
                  <a:srgbClr val="000000"/>
                </a:solidFill>
                <a:latin typeface="Times New Roman" panose="02020603050405020304" pitchFamily="18" charset="0"/>
                <a:ea typeface="Times New Roman" panose="02020603050405020304" pitchFamily="18" charset="0"/>
              </a:rPr>
              <a:t>проникає</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організм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людини</a:t>
            </a:r>
            <a:r>
              <a:rPr lang="ru-RU" dirty="0">
                <a:solidFill>
                  <a:srgbClr val="000000"/>
                </a:solidFill>
                <a:latin typeface="Times New Roman" panose="02020603050405020304" pitchFamily="18" charset="0"/>
                <a:ea typeface="Times New Roman" panose="02020603050405020304" pitchFamily="18" charset="0"/>
              </a:rPr>
              <a:t> через </a:t>
            </a:r>
            <a:r>
              <a:rPr lang="ru-RU" dirty="0" err="1">
                <a:solidFill>
                  <a:srgbClr val="000000"/>
                </a:solidFill>
                <a:latin typeface="Times New Roman" panose="02020603050405020304" pitchFamily="18" charset="0"/>
                <a:ea typeface="Times New Roman" panose="02020603050405020304" pitchFamily="18" charset="0"/>
              </a:rPr>
              <a:t>непо-шкоджену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шкіру</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слизові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оболонки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шлунково-кишковий</a:t>
            </a:r>
            <a:r>
              <a:rPr lang="ru-RU" dirty="0">
                <a:solidFill>
                  <a:srgbClr val="000000"/>
                </a:solidFill>
                <a:latin typeface="Times New Roman" panose="02020603050405020304" pitchFamily="18" charset="0"/>
                <a:ea typeface="Times New Roman" panose="02020603050405020304" pitchFamily="18" charset="0"/>
              </a:rPr>
              <a:t> тракт, </a:t>
            </a:r>
            <a:r>
              <a:rPr lang="ru-RU" dirty="0" err="1">
                <a:solidFill>
                  <a:srgbClr val="000000"/>
                </a:solidFill>
                <a:latin typeface="Times New Roman" panose="02020603050405020304" pitchFamily="18" charset="0"/>
                <a:ea typeface="Times New Roman" panose="02020603050405020304" pitchFamily="18" charset="0"/>
              </a:rPr>
              <a:t>органи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Проте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токсичність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іприту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значно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нижча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ніж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групи</a:t>
            </a:r>
            <a:r>
              <a:rPr lang="ru-RU" dirty="0">
                <a:solidFill>
                  <a:srgbClr val="000000"/>
                </a:solidFill>
                <a:latin typeface="Times New Roman" panose="02020603050405020304" pitchFamily="18" charset="0"/>
                <a:ea typeface="Times New Roman" panose="02020603050405020304" pitchFamily="18" charset="0"/>
              </a:rPr>
              <a:t> ФОР.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Механізм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токсичної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іприту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вивчений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недосконало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Встановлено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виразково-некротичні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зміни</a:t>
            </a:r>
            <a:r>
              <a:rPr lang="ru-RU" dirty="0">
                <a:solidFill>
                  <a:srgbClr val="000000"/>
                </a:solidFill>
                <a:latin typeface="Times New Roman" panose="02020603050405020304" pitchFamily="18" charset="0"/>
                <a:ea typeface="Times New Roman" panose="02020603050405020304" pitchFamily="18" charset="0"/>
              </a:rPr>
              <a:t> є результатом </a:t>
            </a:r>
            <a:r>
              <a:rPr lang="ru-RU" dirty="0" err="1">
                <a:solidFill>
                  <a:srgbClr val="000000"/>
                </a:solidFill>
                <a:latin typeface="Times New Roman" panose="02020603050405020304" pitchFamily="18" charset="0"/>
                <a:ea typeface="Times New Roman" panose="02020603050405020304" pitchFamily="18" charset="0"/>
              </a:rPr>
              <a:t>взаємодії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іприту</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клітинними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білками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всмоктування</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кров’яне</a:t>
            </a:r>
            <a:r>
              <a:rPr lang="ru-RU" dirty="0">
                <a:solidFill>
                  <a:srgbClr val="000000"/>
                </a:solidFill>
                <a:latin typeface="Times New Roman" panose="02020603050405020304" pitchFamily="18" charset="0"/>
                <a:ea typeface="Times New Roman" panose="02020603050405020304" pitchFamily="18" charset="0"/>
              </a:rPr>
              <a:t> русло </a:t>
            </a:r>
            <a:r>
              <a:rPr lang="ru-RU" dirty="0" err="1">
                <a:solidFill>
                  <a:srgbClr val="000000"/>
                </a:solidFill>
                <a:latin typeface="Times New Roman" panose="02020603050405020304" pitchFamily="18" charset="0"/>
                <a:ea typeface="Times New Roman" panose="02020603050405020304" pitchFamily="18" charset="0"/>
              </a:rPr>
              <a:t>він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проникає</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клітинні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структури</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вступає</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взаємодію</a:t>
            </a:r>
            <a:r>
              <a:rPr lang="ru-RU" dirty="0">
                <a:solidFill>
                  <a:srgbClr val="000000"/>
                </a:solidFill>
                <a:latin typeface="Times New Roman" panose="02020603050405020304" pitchFamily="18" charset="0"/>
                <a:ea typeface="Times New Roman" panose="02020603050405020304" pitchFamily="18" charset="0"/>
              </a:rPr>
              <a:t> з ДНК </a:t>
            </a:r>
            <a:r>
              <a:rPr lang="ru-RU" dirty="0" err="1">
                <a:solidFill>
                  <a:srgbClr val="000000"/>
                </a:solidFill>
                <a:latin typeface="Times New Roman" panose="02020603050405020304" pitchFamily="18" charset="0"/>
                <a:ea typeface="Times New Roman" panose="02020603050405020304" pitchFamily="18" charset="0"/>
              </a:rPr>
              <a:t>клітинного</a:t>
            </a:r>
            <a:r>
              <a:rPr lang="ru-RU" dirty="0">
                <a:solidFill>
                  <a:srgbClr val="000000"/>
                </a:solidFill>
                <a:latin typeface="Times New Roman" panose="02020603050405020304" pitchFamily="18" charset="0"/>
                <a:ea typeface="Times New Roman" panose="02020603050405020304" pitchFamily="18" charset="0"/>
              </a:rPr>
              <a:t> ядра і РНК </a:t>
            </a:r>
            <a:r>
              <a:rPr lang="ru-RU" dirty="0" err="1">
                <a:solidFill>
                  <a:srgbClr val="000000"/>
                </a:solidFill>
                <a:latin typeface="Times New Roman" panose="02020603050405020304" pitchFamily="18" charset="0"/>
                <a:ea typeface="Times New Roman" panose="02020603050405020304" pitchFamily="18" charset="0"/>
              </a:rPr>
              <a:t>цитоплазми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пошкоджуючи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різні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органи</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тканини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Зміни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виникають</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структурі</a:t>
            </a:r>
            <a:r>
              <a:rPr lang="ru-RU" dirty="0">
                <a:solidFill>
                  <a:srgbClr val="000000"/>
                </a:solidFill>
                <a:latin typeface="Times New Roman" panose="02020603050405020304" pitchFamily="18" charset="0"/>
                <a:ea typeface="Times New Roman" panose="02020603050405020304" pitchFamily="18" charset="0"/>
              </a:rPr>
              <a:t> ДНК , </a:t>
            </a:r>
            <a:r>
              <a:rPr lang="ru-RU" dirty="0" err="1">
                <a:solidFill>
                  <a:srgbClr val="000000"/>
                </a:solidFill>
                <a:latin typeface="Times New Roman" panose="02020603050405020304" pitchFamily="18" charset="0"/>
                <a:ea typeface="Times New Roman" panose="02020603050405020304" pitchFamily="18" charset="0"/>
              </a:rPr>
              <a:t>призводять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гальмування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процесів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клітинного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поділу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цитостатична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іприту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Одночасно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пригнічує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біохімічні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процеси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пов’язані</a:t>
            </a:r>
            <a:r>
              <a:rPr lang="ru-RU" dirty="0">
                <a:solidFill>
                  <a:srgbClr val="000000"/>
                </a:solidFill>
                <a:latin typeface="Times New Roman" panose="02020603050405020304" pitchFamily="18" charset="0"/>
                <a:ea typeface="Times New Roman" panose="02020603050405020304" pitchFamily="18" charset="0"/>
              </a:rPr>
              <a:t> з синтезом </a:t>
            </a:r>
            <a:r>
              <a:rPr lang="ru-RU" dirty="0" err="1">
                <a:solidFill>
                  <a:srgbClr val="000000"/>
                </a:solidFill>
                <a:latin typeface="Times New Roman" panose="02020603050405020304" pitchFamily="18" charset="0"/>
                <a:ea typeface="Times New Roman" panose="02020603050405020304" pitchFamily="18" charset="0"/>
              </a:rPr>
              <a:t>білка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кінцевому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результаті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призводить</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загибелі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клітини</a:t>
            </a:r>
            <a:r>
              <a:rPr lang="ru-RU" dirty="0">
                <a:solidFill>
                  <a:srgbClr val="000000"/>
                </a:solidFill>
                <a:latin typeface="Times New Roman" panose="02020603050405020304" pitchFamily="18" charset="0"/>
                <a:ea typeface="Times New Roman" panose="02020603050405020304" pitchFamily="18" charset="0"/>
              </a:rPr>
              <a:t>. </a:t>
            </a:r>
            <a:endParaRPr lang="uk-UA" dirty="0"/>
          </a:p>
        </p:txBody>
      </p:sp>
    </p:spTree>
    <p:extLst>
      <p:ext uri="{BB962C8B-B14F-4D97-AF65-F5344CB8AC3E}">
        <p14:creationId xmlns:p14="http://schemas.microsoft.com/office/powerpoint/2010/main" xmlns="" val="84653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568035" y="145472"/>
            <a:ext cx="8603673" cy="6452755"/>
          </a:xfrm>
          <a:prstGeom prst="rect">
            <a:avLst/>
          </a:prstGeom>
        </p:spPr>
      </p:pic>
    </p:spTree>
    <p:extLst>
      <p:ext uri="{BB962C8B-B14F-4D97-AF65-F5344CB8AC3E}">
        <p14:creationId xmlns:p14="http://schemas.microsoft.com/office/powerpoint/2010/main" xmlns="" val="5849400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7989" y="822444"/>
            <a:ext cx="8650705" cy="5078313"/>
          </a:xfrm>
          <a:prstGeom prst="rect">
            <a:avLst/>
          </a:prstGeom>
          <a:solidFill>
            <a:srgbClr val="FF99FF"/>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Загальні уявлення про патогенез</a:t>
            </a:r>
            <a:endParaRPr lang="uk-UA" sz="1600" dirty="0">
              <a:solidFill>
                <a:srgbClr val="FF0000"/>
              </a:solidFill>
              <a:latin typeface="Times New Roman" panose="02020603050405020304" pitchFamily="18" charset="0"/>
              <a:ea typeface="Times New Roman" panose="02020603050405020304" pitchFamily="18" charset="0"/>
            </a:endParaRPr>
          </a:p>
          <a:p>
            <a:r>
              <a:rPr lang="uk-UA" dirty="0">
                <a:solidFill>
                  <a:srgbClr val="000000"/>
                </a:solidFill>
                <a:latin typeface="Times New Roman" panose="02020603050405020304" pitchFamily="18" charset="0"/>
                <a:ea typeface="Times New Roman" panose="02020603050405020304" pitchFamily="18" charset="0"/>
              </a:rPr>
              <a:t>   Незважаючи на різноманітність клінічних форм ураження іпритом, можна виділити характерні особливості розвитку і перебігу отруєння цією речовиною. Іприту не властива місцева подразлива дія, що часто є причиною несвоєчасного використання засобів захисту, а отже, і виникнення тяжких уражень. Вважається, що іприт має місцеву знеболювальну дію, яка приховує початкові розлади життєдіяльності тканин.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Для уражених іпритом характерна наявність прихованого періоду, тривалість якого може коливатись протягом 2-4 годин при дії на очі та органи дихання і до 13-15 годин — на шкіру. Він належить до отрут з вираженими кумулятивними властивостями, тобто має здатність накопичуватися в організмі при повторному потраплянні навіть відносно невеликих доз. Треба враховувати таку його особливість, що в осіб, які мали контакт з іпритом, виникає сенсибілізація до нього, і повторне ураження в мінімальній дозі може призвести до бурхливого розвитку тяжкого отруєння. Стан сенсибілізації часто зберігається протягом багатьох років, проявляючись у вигляді набряку шкірних покривів.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Характерним для місцевих уражень іпритом є повільне загоювання виразкових дефектів як одного із проявів загального зниження захисних реакцій організму. Цим же пояснюється зниження опірності до різних інфекційних впливів.</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13346749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0631" y="240631"/>
            <a:ext cx="9276348" cy="6494085"/>
          </a:xfrm>
          <a:prstGeom prst="rect">
            <a:avLst/>
          </a:prstGeom>
          <a:solidFill>
            <a:srgbClr val="FF99FF"/>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Клінічна картина уражень іпритом</a:t>
            </a:r>
            <a:endParaRPr lang="uk-UA" dirty="0">
              <a:solidFill>
                <a:srgbClr val="FF0000"/>
              </a:solidFill>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У патологічний процес, який виникає при ураженні іпритом, втягується багато органів і систем, незалежно від шляху проникнення ОР в організм людини. Проте, існує різниця в динаміці розвитку ураження при дії пароподібної, </a:t>
            </a:r>
            <a:r>
              <a:rPr lang="uk-UA" sz="1600" dirty="0" err="1">
                <a:solidFill>
                  <a:srgbClr val="000000"/>
                </a:solidFill>
                <a:latin typeface="Times New Roman" panose="02020603050405020304" pitchFamily="18" charset="0"/>
                <a:ea typeface="Times New Roman" panose="02020603050405020304" pitchFamily="18" charset="0"/>
              </a:rPr>
              <a:t>крапельно</a:t>
            </a:r>
            <a:r>
              <a:rPr lang="uk-UA" sz="1600" dirty="0">
                <a:solidFill>
                  <a:srgbClr val="000000"/>
                </a:solidFill>
                <a:latin typeface="Times New Roman" panose="02020603050405020304" pitchFamily="18" charset="0"/>
                <a:ea typeface="Times New Roman" panose="02020603050405020304" pitchFamily="18" charset="0"/>
              </a:rPr>
              <a:t>-рідинної ОР та у вигляді аерозолю. В останньому випадку ураження відбувається як через органи дихання, так і через шкірні покриви. </a:t>
            </a:r>
            <a:r>
              <a:rPr lang="uk-UA" sz="1600" i="1" dirty="0">
                <a:solidFill>
                  <a:srgbClr val="000000"/>
                </a:solidFill>
                <a:latin typeface="Times New Roman" panose="02020603050405020304" pitchFamily="18" charset="0"/>
                <a:ea typeface="Times New Roman" panose="02020603050405020304" pitchFamily="18" charset="0"/>
              </a:rPr>
              <a:t>    </a:t>
            </a:r>
            <a:br>
              <a:rPr lang="uk-UA" sz="1600" i="1" dirty="0">
                <a:solidFill>
                  <a:srgbClr val="000000"/>
                </a:solidFill>
                <a:latin typeface="Times New Roman" panose="02020603050405020304" pitchFamily="18" charset="0"/>
                <a:ea typeface="Times New Roman" panose="02020603050405020304" pitchFamily="18" charset="0"/>
              </a:rPr>
            </a:br>
            <a:r>
              <a:rPr lang="uk-UA" sz="1600" b="1" i="1" dirty="0">
                <a:solidFill>
                  <a:srgbClr val="FF0000"/>
                </a:solidFill>
                <a:latin typeface="Times New Roman" panose="02020603050405020304" pitchFamily="18" charset="0"/>
                <a:ea typeface="Times New Roman" panose="02020603050405020304" pitchFamily="18" charset="0"/>
              </a:rPr>
              <a:t>Ураження пароподібним іпритом.</a:t>
            </a:r>
            <a:r>
              <a:rPr lang="uk-UA" sz="1600" b="1" dirty="0">
                <a:solidFill>
                  <a:srgbClr val="FF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Відрізняється насамперед тим, що в клінічній картині на перше місце виступають симптоми ураження очей і органів дихання. Прояви його дії на шкірні покриви незначні. На початку дії пароподібного іприту потерпілий не відчуває ніяких змін у стані здоров’я. Властивий технічному іприту запах гірчиці або часнику швидко зникає, а перегнаний іприт взагалі не має специфічного запаху. Але через 2-3 години виникають відчуття піску в очах, світлобоязнь, сльозотеча, кон’юнктива червоніє і дещо набрякає. Пізніше з’являються симптоми ураження дихальних шляхів, що супроводжуються відчуттям сухості й подразнення в горлі, спостерігають гіперемію і набряк слизових оболонок, нежить, іноді — афонію. Значно пізніше з’являється гіперемія шкірних покривів, спочатку на ділянках шкіри з підвищеною пітливістю або в місцях її постійного контакту з одягом (калитка, внутрішня поверхня стегон, пахові западини, шия, поперекова ділянка). У цих місцях виникає відчуття свербіння, яке посилюється при підвищенні температури повітря. Симптоми </a:t>
            </a:r>
            <a:r>
              <a:rPr lang="uk-UA" sz="1600" dirty="0" err="1">
                <a:solidFill>
                  <a:srgbClr val="000000"/>
                </a:solidFill>
                <a:latin typeface="Times New Roman" panose="02020603050405020304" pitchFamily="18" charset="0"/>
                <a:ea typeface="Times New Roman" panose="02020603050405020304" pitchFamily="18" charset="0"/>
              </a:rPr>
              <a:t>загальнотоксичної</a:t>
            </a:r>
            <a:r>
              <a:rPr lang="uk-UA" sz="1600" dirty="0">
                <a:solidFill>
                  <a:srgbClr val="000000"/>
                </a:solidFill>
                <a:latin typeface="Times New Roman" panose="02020603050405020304" pitchFamily="18" charset="0"/>
                <a:ea typeface="Times New Roman" panose="02020603050405020304" pitchFamily="18" charset="0"/>
              </a:rPr>
              <a:t> дії проявляються підвищенням температури тіла, пригніченням, головним болем, іноді — нудотою або позивом до блювання.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a:t>
            </a:r>
            <a:r>
              <a:rPr lang="uk-UA" sz="1600" b="1" i="1" dirty="0">
                <a:solidFill>
                  <a:srgbClr val="FF0000"/>
                </a:solidFill>
                <a:latin typeface="Times New Roman" panose="02020603050405020304" pitchFamily="18" charset="0"/>
                <a:ea typeface="Times New Roman" panose="02020603050405020304" pitchFamily="18" charset="0"/>
              </a:rPr>
              <a:t>Ураження </a:t>
            </a:r>
            <a:r>
              <a:rPr lang="uk-UA" sz="1600" b="1" i="1" dirty="0" err="1">
                <a:solidFill>
                  <a:srgbClr val="FF0000"/>
                </a:solidFill>
                <a:latin typeface="Times New Roman" panose="02020603050405020304" pitchFamily="18" charset="0"/>
                <a:ea typeface="Times New Roman" panose="02020603050405020304" pitchFamily="18" charset="0"/>
              </a:rPr>
              <a:t>крапельно</a:t>
            </a:r>
            <a:r>
              <a:rPr lang="uk-UA" sz="1600" b="1" i="1" dirty="0">
                <a:solidFill>
                  <a:srgbClr val="FF0000"/>
                </a:solidFill>
                <a:latin typeface="Times New Roman" panose="02020603050405020304" pitchFamily="18" charset="0"/>
                <a:ea typeface="Times New Roman" panose="02020603050405020304" pitchFamily="18" charset="0"/>
              </a:rPr>
              <a:t>-рідинним іпритом.</a:t>
            </a:r>
            <a:r>
              <a:rPr lang="uk-UA" sz="1600" b="1" dirty="0">
                <a:solidFill>
                  <a:srgbClr val="FF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При дії </a:t>
            </a:r>
            <a:r>
              <a:rPr lang="uk-UA" sz="1600" dirty="0" err="1">
                <a:solidFill>
                  <a:srgbClr val="000000"/>
                </a:solidFill>
                <a:latin typeface="Times New Roman" panose="02020603050405020304" pitchFamily="18" charset="0"/>
                <a:ea typeface="Times New Roman" panose="02020603050405020304" pitchFamily="18" charset="0"/>
              </a:rPr>
              <a:t>крапельно</a:t>
            </a:r>
            <a:r>
              <a:rPr lang="uk-UA" sz="1600" dirty="0">
                <a:solidFill>
                  <a:srgbClr val="000000"/>
                </a:solidFill>
                <a:latin typeface="Times New Roman" panose="02020603050405020304" pitchFamily="18" charset="0"/>
                <a:ea typeface="Times New Roman" panose="02020603050405020304" pitchFamily="18" charset="0"/>
              </a:rPr>
              <a:t>-рідинного іприту на шкіру або слизові оболонки виникають місцеві ураження, тяжкість яких залежить від дози ОР. При потраплянні іприту на шкіру великого значення набуває щільність ураження, тобто кількість ОР у грамах, що припадає на 1 см2 шкірних покривів. Чим більша площа ураження шкірних покривів, тим виразніше проявляються симптоми </a:t>
            </a:r>
            <a:r>
              <a:rPr lang="uk-UA" sz="1600" dirty="0" err="1">
                <a:solidFill>
                  <a:srgbClr val="000000"/>
                </a:solidFill>
                <a:latin typeface="Times New Roman" panose="02020603050405020304" pitchFamily="18" charset="0"/>
                <a:ea typeface="Times New Roman" panose="02020603050405020304" pitchFamily="18" charset="0"/>
              </a:rPr>
              <a:t>резорбтивної</a:t>
            </a:r>
            <a:r>
              <a:rPr lang="uk-UA" sz="1600" dirty="0">
                <a:solidFill>
                  <a:srgbClr val="000000"/>
                </a:solidFill>
                <a:latin typeface="Times New Roman" panose="02020603050405020304" pitchFamily="18" charset="0"/>
                <a:ea typeface="Times New Roman" panose="02020603050405020304" pitchFamily="18" charset="0"/>
              </a:rPr>
              <a:t> дії іприту. Проникнення іприту в очі загрожує втратою зору, а надходження в шлунково-кишковий тракт призводить до тяжких уражень, які супроводжуються тривалим порушенням функції травлення.</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30820498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4852" y="214218"/>
            <a:ext cx="9312442" cy="6463308"/>
          </a:xfrm>
          <a:prstGeom prst="rect">
            <a:avLst/>
          </a:prstGeom>
          <a:solidFill>
            <a:srgbClr val="FF99FF"/>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Клінічна картина уражень іпритом при дії на шкірні покриви</a:t>
            </a:r>
            <a:endParaRPr lang="uk-UA" sz="1600" dirty="0">
              <a:solidFill>
                <a:srgbClr val="FF0000"/>
              </a:solidFill>
              <a:latin typeface="Times New Roman" panose="02020603050405020304" pitchFamily="18" charset="0"/>
              <a:ea typeface="Times New Roman" panose="02020603050405020304" pitchFamily="18" charset="0"/>
            </a:endParaRPr>
          </a:p>
          <a:p>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Залежно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дози</a:t>
            </a:r>
            <a:r>
              <a:rPr lang="ru-RU" dirty="0">
                <a:solidFill>
                  <a:srgbClr val="000000"/>
                </a:solidFill>
                <a:latin typeface="Times New Roman" panose="02020603050405020304" pitchFamily="18" charset="0"/>
                <a:ea typeface="Times New Roman" panose="02020603050405020304" pitchFamily="18" charset="0"/>
              </a:rPr>
              <a:t> ОР, </a:t>
            </a:r>
            <a:r>
              <a:rPr lang="ru-RU" dirty="0" err="1">
                <a:solidFill>
                  <a:srgbClr val="000000"/>
                </a:solidFill>
                <a:latin typeface="Times New Roman" panose="02020603050405020304" pitchFamily="18" charset="0"/>
                <a:ea typeface="Times New Roman" panose="02020603050405020304" pitchFamily="18" charset="0"/>
              </a:rPr>
              <a:t>точніше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щільності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розрізняють</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еритематозну</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везикуло-бульозну</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бульозно-виразкову</a:t>
            </a:r>
            <a:r>
              <a:rPr lang="ru-RU" b="1" i="1" dirty="0">
                <a:solidFill>
                  <a:srgbClr val="FF0000"/>
                </a:solidFill>
                <a:latin typeface="Times New Roman" panose="02020603050405020304" pitchFamily="18" charset="0"/>
                <a:ea typeface="Times New Roman" panose="02020603050405020304" pitchFamily="18" charset="0"/>
              </a:rPr>
              <a:t> і </a:t>
            </a:r>
            <a:r>
              <a:rPr lang="ru-RU" b="1" i="1" dirty="0" err="1">
                <a:solidFill>
                  <a:srgbClr val="FF0000"/>
                </a:solidFill>
                <a:latin typeface="Times New Roman" panose="02020603050405020304" pitchFamily="18" charset="0"/>
                <a:ea typeface="Times New Roman" panose="02020603050405020304" pitchFamily="18" charset="0"/>
              </a:rPr>
              <a:t>гангренозну</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форми</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Будь-яка з </a:t>
            </a:r>
            <a:r>
              <a:rPr lang="ru-RU" dirty="0" err="1">
                <a:solidFill>
                  <a:srgbClr val="000000"/>
                </a:solidFill>
                <a:latin typeface="Times New Roman" panose="02020603050405020304" pitchFamily="18" charset="0"/>
                <a:ea typeface="Times New Roman" panose="02020603050405020304" pitchFamily="18" charset="0"/>
              </a:rPr>
              <a:t>цих</a:t>
            </a:r>
            <a:r>
              <a:rPr lang="ru-RU" dirty="0">
                <a:solidFill>
                  <a:srgbClr val="000000"/>
                </a:solidFill>
                <a:latin typeface="Times New Roman" panose="02020603050405020304" pitchFamily="18" charset="0"/>
                <a:ea typeface="Times New Roman" panose="02020603050405020304" pitchFamily="18" charset="0"/>
              </a:rPr>
              <a:t> форм </a:t>
            </a:r>
            <a:r>
              <a:rPr lang="ru-RU" dirty="0" err="1">
                <a:solidFill>
                  <a:srgbClr val="000000"/>
                </a:solidFill>
                <a:latin typeface="Times New Roman" panose="02020603050405020304" pitchFamily="18" charset="0"/>
                <a:ea typeface="Times New Roman" panose="02020603050405020304" pitchFamily="18" charset="0"/>
              </a:rPr>
              <a:t>розвивається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прихованого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періоду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тривалість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менша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була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щільність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шкіри</a:t>
            </a:r>
            <a:r>
              <a:rPr lang="ru-RU" dirty="0">
                <a:solidFill>
                  <a:srgbClr val="000000"/>
                </a:solidFill>
                <a:latin typeface="Times New Roman" panose="02020603050405020304" pitchFamily="18" charset="0"/>
                <a:ea typeface="Times New Roman" panose="02020603050405020304" pitchFamily="18" charset="0"/>
              </a:rPr>
              <a:t>. </a:t>
            </a:r>
            <a:r>
              <a:rPr lang="ru-RU" i="1" dirty="0">
                <a:solidFill>
                  <a:srgbClr val="000000"/>
                </a:solidFill>
                <a:latin typeface="Times New Roman" panose="02020603050405020304" pitchFamily="18" charset="0"/>
                <a:ea typeface="Times New Roman" panose="02020603050405020304" pitchFamily="18" charset="0"/>
              </a:rPr>
              <a:t>   </a:t>
            </a:r>
            <a:br>
              <a:rPr lang="ru-RU" i="1" dirty="0">
                <a:solidFill>
                  <a:srgbClr val="000000"/>
                </a:solidFill>
                <a:latin typeface="Times New Roman" panose="02020603050405020304" pitchFamily="18" charset="0"/>
                <a:ea typeface="Times New Roman" panose="02020603050405020304" pitchFamily="18" charset="0"/>
              </a:rPr>
            </a:br>
            <a:r>
              <a:rPr lang="ru-RU" i="1"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Еритематозна</a:t>
            </a:r>
            <a:r>
              <a:rPr lang="ru-RU" b="1" i="1" dirty="0">
                <a:solidFill>
                  <a:srgbClr val="FF0000"/>
                </a:solidFill>
                <a:latin typeface="Times New Roman" panose="02020603050405020304" pitchFamily="18" charset="0"/>
                <a:ea typeface="Times New Roman" panose="02020603050405020304" pitchFamily="18" charset="0"/>
              </a:rPr>
              <a:t> форма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низькій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щільності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парів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іприту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Тривалість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прихованого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періоду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складає</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менше</a:t>
            </a:r>
            <a:r>
              <a:rPr lang="ru-RU" dirty="0">
                <a:solidFill>
                  <a:srgbClr val="000000"/>
                </a:solidFill>
                <a:latin typeface="Times New Roman" panose="02020603050405020304" pitchFamily="18" charset="0"/>
                <a:ea typeface="Times New Roman" panose="02020603050405020304" pitchFamily="18" charset="0"/>
              </a:rPr>
              <a:t> 12 годин.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цього</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ураженій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ділянці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з’являється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пляма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блідо-рожевого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кольору</a:t>
            </a:r>
            <a:r>
              <a:rPr lang="ru-RU" dirty="0">
                <a:solidFill>
                  <a:srgbClr val="000000"/>
                </a:solidFill>
                <a:latin typeface="Times New Roman" panose="02020603050405020304" pitchFamily="18" charset="0"/>
                <a:ea typeface="Times New Roman" panose="02020603050405020304" pitchFamily="18" charset="0"/>
              </a:rPr>
              <a:t>, без </a:t>
            </a:r>
            <a:r>
              <a:rPr lang="ru-RU" dirty="0" err="1">
                <a:solidFill>
                  <a:srgbClr val="000000"/>
                </a:solidFill>
                <a:latin typeface="Times New Roman" panose="02020603050405020304" pitchFamily="18" charset="0"/>
                <a:ea typeface="Times New Roman" panose="02020603050405020304" pitchFamily="18" charset="0"/>
              </a:rPr>
              <a:t>чітких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контурів</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зв’язку</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відсутністю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набряку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еритематозна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ділянка</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піднімається</a:t>
            </a:r>
            <a:r>
              <a:rPr lang="ru-RU" dirty="0">
                <a:solidFill>
                  <a:srgbClr val="000000"/>
                </a:solidFill>
                <a:latin typeface="Times New Roman" panose="02020603050405020304" pitchFamily="18" charset="0"/>
                <a:ea typeface="Times New Roman" panose="02020603050405020304" pitchFamily="18" charset="0"/>
              </a:rPr>
              <a:t> над </a:t>
            </a:r>
            <a:r>
              <a:rPr lang="ru-RU" dirty="0" err="1">
                <a:solidFill>
                  <a:srgbClr val="000000"/>
                </a:solidFill>
                <a:latin typeface="Times New Roman" panose="02020603050405020304" pitchFamily="18" charset="0"/>
                <a:ea typeface="Times New Roman" panose="02020603050405020304" pitchFamily="18" charset="0"/>
              </a:rPr>
              <a:t>неураженою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поверхнею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еритеми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супроводжується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відчуттям</a:t>
            </a:r>
            <a:r>
              <a:rPr lang="ru-RU" dirty="0">
                <a:solidFill>
                  <a:srgbClr val="000000"/>
                </a:solidFill>
                <a:latin typeface="Times New Roman" panose="02020603050405020304" pitchFamily="18" charset="0"/>
                <a:ea typeface="Times New Roman" panose="02020603050405020304" pitchFamily="18" charset="0"/>
              </a:rPr>
              <a:t> сильного </a:t>
            </a:r>
            <a:r>
              <a:rPr lang="ru-RU" dirty="0" err="1">
                <a:solidFill>
                  <a:srgbClr val="000000"/>
                </a:solidFill>
                <a:latin typeface="Times New Roman" panose="02020603050405020304" pitchFamily="18" charset="0"/>
                <a:ea typeface="Times New Roman" panose="02020603050405020304" pitchFamily="18" charset="0"/>
              </a:rPr>
              <a:t>свербіння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посилюється</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підвищенні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навколишньої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температури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Пізніше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такі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зливаються</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утворюють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зони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суцільного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почервоніння</a:t>
            </a:r>
            <a:r>
              <a:rPr lang="ru-RU" dirty="0">
                <a:solidFill>
                  <a:srgbClr val="000000"/>
                </a:solidFill>
                <a:latin typeface="Times New Roman" panose="02020603050405020304" pitchFamily="18" charset="0"/>
                <a:ea typeface="Times New Roman" panose="02020603050405020304" pitchFamily="18" charset="0"/>
              </a:rPr>
              <a:t>. Через </a:t>
            </a:r>
            <a:r>
              <a:rPr lang="ru-RU" dirty="0" err="1">
                <a:solidFill>
                  <a:srgbClr val="000000"/>
                </a:solidFill>
                <a:latin typeface="Times New Roman" panose="02020603050405020304" pitchFamily="18" charset="0"/>
                <a:ea typeface="Times New Roman" panose="02020603050405020304" pitchFamily="18" charset="0"/>
              </a:rPr>
              <a:t>декілька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днів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симптоми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починають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поступово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зникати</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місці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еритеми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з’являється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пігментація</a:t>
            </a:r>
            <a:r>
              <a:rPr lang="ru-RU" dirty="0">
                <a:solidFill>
                  <a:srgbClr val="000000"/>
                </a:solidFill>
                <a:latin typeface="Times New Roman" panose="02020603050405020304" pitchFamily="18" charset="0"/>
                <a:ea typeface="Times New Roman" panose="02020603050405020304" pitchFamily="18" charset="0"/>
              </a:rPr>
              <a:t>, яка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зберігатися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тривалий</a:t>
            </a:r>
            <a:r>
              <a:rPr lang="ru-RU" dirty="0">
                <a:solidFill>
                  <a:srgbClr val="000000"/>
                </a:solidFill>
                <a:latin typeface="Times New Roman" panose="02020603050405020304" pitchFamily="18" charset="0"/>
                <a:ea typeface="Times New Roman" panose="02020603050405020304" pitchFamily="18" charset="0"/>
              </a:rPr>
              <a:t> час. </a:t>
            </a:r>
            <a:r>
              <a:rPr lang="ru-RU" dirty="0" err="1">
                <a:solidFill>
                  <a:srgbClr val="000000"/>
                </a:solidFill>
                <a:latin typeface="Times New Roman" panose="02020603050405020304" pitchFamily="18" charset="0"/>
                <a:ea typeface="Times New Roman" panose="02020603050405020304" pitchFamily="18" charset="0"/>
              </a:rPr>
              <a:t>Видужання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настає</a:t>
            </a:r>
            <a:r>
              <a:rPr lang="ru-RU" dirty="0">
                <a:solidFill>
                  <a:srgbClr val="000000"/>
                </a:solidFill>
                <a:latin typeface="Times New Roman" panose="02020603050405020304" pitchFamily="18" charset="0"/>
                <a:ea typeface="Times New Roman" panose="02020603050405020304" pitchFamily="18" charset="0"/>
              </a:rPr>
              <a:t> на 7-10 день. </a:t>
            </a:r>
            <a:r>
              <a:rPr lang="ru-RU" dirty="0" err="1">
                <a:solidFill>
                  <a:srgbClr val="000000"/>
                </a:solidFill>
                <a:latin typeface="Times New Roman" panose="02020603050405020304" pitchFamily="18" charset="0"/>
                <a:ea typeface="Times New Roman" panose="02020603050405020304" pitchFamily="18" charset="0"/>
              </a:rPr>
              <a:t>Еритематозна</a:t>
            </a:r>
            <a:r>
              <a:rPr lang="ru-RU" dirty="0">
                <a:solidFill>
                  <a:srgbClr val="000000"/>
                </a:solidFill>
                <a:latin typeface="Times New Roman" panose="02020603050405020304" pitchFamily="18" charset="0"/>
                <a:ea typeface="Times New Roman" panose="02020603050405020304" pitchFamily="18" charset="0"/>
              </a:rPr>
              <a:t> форма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відповідає</a:t>
            </a:r>
            <a:r>
              <a:rPr lang="ru-RU" dirty="0">
                <a:solidFill>
                  <a:srgbClr val="000000"/>
                </a:solidFill>
                <a:latin typeface="Times New Roman" panose="02020603050405020304" pitchFamily="18" charset="0"/>
                <a:ea typeface="Times New Roman" panose="02020603050405020304" pitchFamily="18" charset="0"/>
              </a:rPr>
              <a:t> легкому </a:t>
            </a:r>
            <a:r>
              <a:rPr lang="ru-RU" dirty="0" err="1">
                <a:solidFill>
                  <a:srgbClr val="000000"/>
                </a:solidFill>
                <a:latin typeface="Times New Roman" panose="02020603050405020304" pitchFamily="18" charset="0"/>
                <a:ea typeface="Times New Roman" panose="02020603050405020304" pitchFamily="18" charset="0"/>
              </a:rPr>
              <a:t>ступеню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отруєння</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Везикуло-бульозна</a:t>
            </a:r>
            <a:r>
              <a:rPr lang="ru-RU" b="1" i="1" dirty="0">
                <a:solidFill>
                  <a:srgbClr val="FF0000"/>
                </a:solidFill>
                <a:latin typeface="Times New Roman" panose="02020603050405020304" pitchFamily="18" charset="0"/>
                <a:ea typeface="Times New Roman" panose="02020603050405020304" pitchFamily="18" charset="0"/>
              </a:rPr>
              <a:t> форма</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еритематозно-бульозний</a:t>
            </a:r>
            <a:r>
              <a:rPr lang="ru-RU" b="1" dirty="0">
                <a:solidFill>
                  <a:srgbClr val="FF0000"/>
                </a:solidFill>
                <a:latin typeface="Times New Roman" panose="02020603050405020304" pitchFamily="18" charset="0"/>
                <a:ea typeface="Times New Roman" panose="02020603050405020304" pitchFamily="18" charset="0"/>
              </a:rPr>
              <a:t> дерматит) </a:t>
            </a:r>
            <a:r>
              <a:rPr lang="ru-RU" dirty="0" err="1">
                <a:solidFill>
                  <a:srgbClr val="000000"/>
                </a:solidFill>
                <a:latin typeface="Times New Roman" panose="02020603050405020304" pitchFamily="18" charset="0"/>
                <a:ea typeface="Times New Roman" panose="02020603050405020304" pitchFamily="18" charset="0"/>
              </a:rPr>
              <a:t>розвивається</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випадку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тяжчого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Через 6-12 годин </a:t>
            </a:r>
            <a:r>
              <a:rPr lang="ru-RU" dirty="0" err="1">
                <a:solidFill>
                  <a:srgbClr val="000000"/>
                </a:solidFill>
                <a:latin typeface="Times New Roman" panose="02020603050405020304" pitchFamily="18" charset="0"/>
                <a:ea typeface="Times New Roman" panose="02020603050405020304" pitchFamily="18" charset="0"/>
              </a:rPr>
              <a:t>ділянки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чітко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окреслюються</a:t>
            </a:r>
            <a:r>
              <a:rPr lang="ru-RU" dirty="0">
                <a:solidFill>
                  <a:srgbClr val="000000"/>
                </a:solidFill>
                <a:latin typeface="Times New Roman" panose="02020603050405020304" pitchFamily="18" charset="0"/>
                <a:ea typeface="Times New Roman" panose="02020603050405020304" pitchFamily="18" charset="0"/>
              </a:rPr>
              <a:t>. По краях </a:t>
            </a:r>
            <a:r>
              <a:rPr lang="ru-RU" dirty="0" err="1">
                <a:solidFill>
                  <a:srgbClr val="000000"/>
                </a:solidFill>
                <a:latin typeface="Times New Roman" panose="02020603050405020304" pitchFamily="18" charset="0"/>
                <a:ea typeface="Times New Roman" panose="02020603050405020304" pitchFamily="18" charset="0"/>
              </a:rPr>
              <a:t>еритеми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дрібні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пухирі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везикули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наповнені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світлою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опалесцентною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рідиною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Оточуючи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пухирі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утворюють</a:t>
            </a:r>
            <a:r>
              <a:rPr lang="ru-RU" dirty="0">
                <a:solidFill>
                  <a:srgbClr val="000000"/>
                </a:solidFill>
                <a:latin typeface="Times New Roman" panose="02020603050405020304" pitchFamily="18" charset="0"/>
                <a:ea typeface="Times New Roman" panose="02020603050405020304" pitchFamily="18" charset="0"/>
              </a:rPr>
              <a:t> так </a:t>
            </a:r>
            <a:r>
              <a:rPr lang="ru-RU" dirty="0" err="1">
                <a:solidFill>
                  <a:srgbClr val="000000"/>
                </a:solidFill>
                <a:latin typeface="Times New Roman" panose="02020603050405020304" pitchFamily="18" charset="0"/>
                <a:ea typeface="Times New Roman" panose="02020603050405020304" pitchFamily="18" charset="0"/>
              </a:rPr>
              <a:t>зване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іпритне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намисто</a:t>
            </a:r>
            <a:r>
              <a:rPr lang="ru-RU" dirty="0" smtClean="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яке </a:t>
            </a:r>
            <a:r>
              <a:rPr lang="ru-RU" dirty="0" err="1">
                <a:solidFill>
                  <a:srgbClr val="000000"/>
                </a:solidFill>
                <a:latin typeface="Times New Roman" panose="02020603050405020304" pitchFamily="18" charset="0"/>
                <a:ea typeface="Times New Roman" panose="02020603050405020304" pitchFamily="18" charset="0"/>
              </a:rPr>
              <a:t>характеризується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сильним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свербежем</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болючістю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4-6 дня </a:t>
            </a:r>
            <a:r>
              <a:rPr lang="ru-RU" dirty="0" err="1">
                <a:solidFill>
                  <a:srgbClr val="000000"/>
                </a:solidFill>
                <a:latin typeface="Times New Roman" panose="02020603050405020304" pitchFamily="18" charset="0"/>
                <a:ea typeface="Times New Roman" panose="02020603050405020304" pitchFamily="18" charset="0"/>
              </a:rPr>
              <a:t>пухирі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починають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спадати</a:t>
            </a:r>
            <a:r>
              <a:rPr lang="ru-RU" dirty="0">
                <a:solidFill>
                  <a:srgbClr val="000000"/>
                </a:solidFill>
                <a:latin typeface="Times New Roman" panose="02020603050405020304" pitchFamily="18" charset="0"/>
                <a:ea typeface="Times New Roman" panose="02020603050405020304" pitchFamily="18" charset="0"/>
              </a:rPr>
              <a:t>, а на </a:t>
            </a:r>
            <a:r>
              <a:rPr lang="ru-RU" dirty="0" err="1">
                <a:solidFill>
                  <a:srgbClr val="000000"/>
                </a:solidFill>
                <a:latin typeface="Times New Roman" panose="02020603050405020304" pitchFamily="18" charset="0"/>
                <a:ea typeface="Times New Roman" panose="02020603050405020304" pitchFamily="18" charset="0"/>
              </a:rPr>
              <a:t>їх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місці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з’являються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ерозії</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подальшому</a:t>
            </a:r>
            <a:r>
              <a:rPr lang="ru-RU" dirty="0">
                <a:solidFill>
                  <a:srgbClr val="000000"/>
                </a:solidFill>
                <a:latin typeface="Times New Roman" panose="02020603050405020304" pitchFamily="18" charset="0"/>
                <a:ea typeface="Times New Roman" panose="02020603050405020304" pitchFamily="18" charset="0"/>
              </a:rPr>
              <a:t> вони </a:t>
            </a:r>
            <a:r>
              <a:rPr lang="ru-RU" dirty="0" err="1">
                <a:solidFill>
                  <a:srgbClr val="000000"/>
                </a:solidFill>
                <a:latin typeface="Times New Roman" panose="02020603050405020304" pitchFamily="18" charset="0"/>
                <a:ea typeface="Times New Roman" panose="02020603050405020304" pitchFamily="18" charset="0"/>
              </a:rPr>
              <a:t>покриваються</a:t>
            </a:r>
            <a:r>
              <a:rPr lang="ru-RU" dirty="0">
                <a:solidFill>
                  <a:srgbClr val="000000"/>
                </a:solidFill>
                <a:latin typeface="Times New Roman" panose="02020603050405020304" pitchFamily="18" charset="0"/>
                <a:ea typeface="Times New Roman" panose="02020603050405020304" pitchFamily="18" charset="0"/>
              </a:rPr>
              <a:t> твердою </a:t>
            </a:r>
            <a:r>
              <a:rPr lang="ru-RU" dirty="0" err="1">
                <a:solidFill>
                  <a:srgbClr val="000000"/>
                </a:solidFill>
                <a:latin typeface="Times New Roman" panose="02020603050405020304" pitchFamily="18" charset="0"/>
                <a:ea typeface="Times New Roman" panose="02020603050405020304" pitchFamily="18" charset="0"/>
              </a:rPr>
              <a:t>шкіркою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починається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процес</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епітелізації</a:t>
            </a:r>
            <a:r>
              <a:rPr lang="ru-RU" dirty="0">
                <a:solidFill>
                  <a:srgbClr val="000000"/>
                </a:solidFill>
                <a:latin typeface="Times New Roman" panose="02020603050405020304" pitchFamily="18" charset="0"/>
                <a:ea typeface="Times New Roman" panose="02020603050405020304" pitchFamily="18" charset="0"/>
              </a:rPr>
              <a:t>. Через 2-3 </a:t>
            </a:r>
            <a:r>
              <a:rPr lang="ru-RU" dirty="0" err="1">
                <a:solidFill>
                  <a:srgbClr val="000000"/>
                </a:solidFill>
                <a:latin typeface="Times New Roman" panose="02020603050405020304" pitchFamily="18" charset="0"/>
                <a:ea typeface="Times New Roman" panose="02020603050405020304" pitchFamily="18" charset="0"/>
              </a:rPr>
              <a:t>тижні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шкірочка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відпадає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оголюючи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епітеліальну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поверхню</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місці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залишається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ділянка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депігментованої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шкіри</a:t>
            </a:r>
            <a:r>
              <a:rPr lang="ru-RU" dirty="0">
                <a:solidFill>
                  <a:srgbClr val="000000"/>
                </a:solidFill>
                <a:latin typeface="Times New Roman" panose="02020603050405020304" pitchFamily="18" charset="0"/>
                <a:ea typeface="Times New Roman" panose="02020603050405020304" pitchFamily="18" charset="0"/>
              </a:rPr>
              <a:t>.</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xmlns="" val="11030814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2923309" y="318654"/>
            <a:ext cx="4724400" cy="5114925"/>
          </a:xfrm>
          <a:prstGeom prst="rect">
            <a:avLst/>
          </a:prstGeom>
        </p:spPr>
      </p:pic>
      <p:sp>
        <p:nvSpPr>
          <p:cNvPr id="3" name="Прямоугольник 2"/>
          <p:cNvSpPr/>
          <p:nvPr/>
        </p:nvSpPr>
        <p:spPr>
          <a:xfrm>
            <a:off x="4367023" y="5599606"/>
            <a:ext cx="2238754" cy="369332"/>
          </a:xfrm>
          <a:prstGeom prst="rect">
            <a:avLst/>
          </a:prstGeom>
          <a:solidFill>
            <a:srgbClr val="FFFF00"/>
          </a:solidFill>
        </p:spPr>
        <p:txBody>
          <a:bodyPr wrap="none">
            <a:spAutoFit/>
          </a:bodyPr>
          <a:lstStyle/>
          <a:p>
            <a:r>
              <a:rPr lang="uk-UA" dirty="0">
                <a:solidFill>
                  <a:srgbClr val="000000"/>
                </a:solidFill>
                <a:latin typeface="Arial" panose="020B0604020202020204" pitchFamily="34" charset="0"/>
              </a:rPr>
              <a:t> </a:t>
            </a:r>
            <a:r>
              <a:rPr lang="uk-UA" dirty="0" err="1">
                <a:solidFill>
                  <a:srgbClr val="000000"/>
                </a:solidFill>
                <a:latin typeface="Arial" panose="020B0604020202020204" pitchFamily="34" charset="0"/>
              </a:rPr>
              <a:t>Іпритне</a:t>
            </a:r>
            <a:r>
              <a:rPr lang="uk-UA" dirty="0">
                <a:solidFill>
                  <a:srgbClr val="000000"/>
                </a:solidFill>
                <a:latin typeface="Arial" panose="020B0604020202020204" pitchFamily="34" charset="0"/>
              </a:rPr>
              <a:t> "намисто".</a:t>
            </a:r>
            <a:endParaRPr lang="uk-UA" dirty="0"/>
          </a:p>
        </p:txBody>
      </p:sp>
    </p:spTree>
    <p:extLst>
      <p:ext uri="{BB962C8B-B14F-4D97-AF65-F5344CB8AC3E}">
        <p14:creationId xmlns:p14="http://schemas.microsoft.com/office/powerpoint/2010/main" xmlns="" val="24721887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4694" y="297894"/>
            <a:ext cx="9805738" cy="6186309"/>
          </a:xfrm>
          <a:prstGeom prst="rect">
            <a:avLst/>
          </a:prstGeom>
          <a:solidFill>
            <a:srgbClr val="FF99FF"/>
          </a:solidFill>
        </p:spPr>
        <p:txBody>
          <a:bodyPr wrap="square">
            <a:spAutoFit/>
          </a:bodyPr>
          <a:lstStyle/>
          <a:p>
            <a:r>
              <a:rPr lang="uk-UA" dirty="0">
                <a:solidFill>
                  <a:srgbClr val="000000"/>
                </a:solidFill>
                <a:latin typeface="Times New Roman" panose="02020603050405020304" pitchFamily="18" charset="0"/>
                <a:ea typeface="Times New Roman" panose="02020603050405020304" pitchFamily="18" charset="0"/>
              </a:rPr>
              <a:t> </a:t>
            </a:r>
            <a:r>
              <a:rPr lang="uk-UA" b="1" i="1" dirty="0" err="1">
                <a:solidFill>
                  <a:srgbClr val="FF0000"/>
                </a:solidFill>
                <a:latin typeface="Times New Roman" panose="02020603050405020304" pitchFamily="18" charset="0"/>
                <a:ea typeface="Times New Roman" panose="02020603050405020304" pitchFamily="18" charset="0"/>
              </a:rPr>
              <a:t>Бульозно</a:t>
            </a:r>
            <a:r>
              <a:rPr lang="uk-UA" b="1" i="1" dirty="0">
                <a:solidFill>
                  <a:srgbClr val="FF0000"/>
                </a:solidFill>
                <a:latin typeface="Times New Roman" panose="02020603050405020304" pitchFamily="18" charset="0"/>
                <a:ea typeface="Times New Roman" panose="02020603050405020304" pitchFamily="18" charset="0"/>
              </a:rPr>
              <a:t>-виразкова форма</a:t>
            </a:r>
            <a:r>
              <a:rPr lang="uk-UA" dirty="0">
                <a:solidFill>
                  <a:srgbClr val="000000"/>
                </a:solidFill>
                <a:latin typeface="Times New Roman" panose="02020603050405020304" pitchFamily="18" charset="0"/>
                <a:ea typeface="Times New Roman" panose="02020603050405020304" pitchFamily="18" charset="0"/>
              </a:rPr>
              <a:t> розвивається при попаданні на шкіру значної кількості іприту. Прихований період, як правило, не перевищує 2-4 годин. Швидкий розвиток еритеми поєднується з раннім розвитком набряку шкіри. </a:t>
            </a:r>
            <a:r>
              <a:rPr lang="uk-UA" dirty="0" err="1">
                <a:solidFill>
                  <a:srgbClr val="000000"/>
                </a:solidFill>
                <a:latin typeface="Times New Roman" panose="02020603050405020304" pitchFamily="18" charset="0"/>
                <a:ea typeface="Times New Roman" panose="02020603050405020304" pitchFamily="18" charset="0"/>
              </a:rPr>
              <a:t>Іпритні</a:t>
            </a:r>
            <a:r>
              <a:rPr lang="uk-UA" dirty="0">
                <a:solidFill>
                  <a:srgbClr val="000000"/>
                </a:solidFill>
                <a:latin typeface="Times New Roman" panose="02020603050405020304" pitchFamily="18" charset="0"/>
                <a:ea typeface="Times New Roman" panose="02020603050405020304" pitchFamily="18" charset="0"/>
              </a:rPr>
              <a:t> пухирі можуть з’явитися вже через 3-6 годин після дії ОР. На другу добу починається руйнування оболонки пухиря, з’являються виразкові дефекти, які в наступні дні збільшуються у розмірах. Повільне загоювання спостерігається лише наприкінці місяця. При неускладненому перебігу одужання настає через 2-4 місяці. На місці виразок утворюються рубці, які у випадку ураження шкіри поблизу суглобів можуть бути причиною обмеження їх рухомості.     </a:t>
            </a:r>
            <a:r>
              <a:rPr lang="uk-UA" dirty="0" err="1">
                <a:solidFill>
                  <a:srgbClr val="000000"/>
                </a:solidFill>
                <a:latin typeface="Times New Roman" panose="02020603050405020304" pitchFamily="18" charset="0"/>
                <a:ea typeface="Times New Roman" panose="02020603050405020304" pitchFamily="18" charset="0"/>
              </a:rPr>
              <a:t>Бульозно</a:t>
            </a:r>
            <a:r>
              <a:rPr lang="uk-UA" dirty="0">
                <a:solidFill>
                  <a:srgbClr val="000000"/>
                </a:solidFill>
                <a:latin typeface="Times New Roman" panose="02020603050405020304" pitchFamily="18" charset="0"/>
                <a:ea typeface="Times New Roman" panose="02020603050405020304" pitchFamily="18" charset="0"/>
              </a:rPr>
              <a:t>-виразкова форма ураження супроводжується вираженими симптомами </a:t>
            </a:r>
            <a:r>
              <a:rPr lang="uk-UA" dirty="0" err="1">
                <a:solidFill>
                  <a:srgbClr val="000000"/>
                </a:solidFill>
                <a:latin typeface="Times New Roman" panose="02020603050405020304" pitchFamily="18" charset="0"/>
                <a:ea typeface="Times New Roman" panose="02020603050405020304" pitchFamily="18" charset="0"/>
              </a:rPr>
              <a:t>резорбтивної</a:t>
            </a:r>
            <a:r>
              <a:rPr lang="uk-UA" dirty="0">
                <a:solidFill>
                  <a:srgbClr val="000000"/>
                </a:solidFill>
                <a:latin typeface="Times New Roman" panose="02020603050405020304" pitchFamily="18" charset="0"/>
                <a:ea typeface="Times New Roman" panose="02020603050405020304" pitchFamily="18" charset="0"/>
              </a:rPr>
              <a:t> дії. Розвивається стан пригнічення, з’являються головний біль, нудота, іноді — блювання. Температура тіла, як правило, підвищена. Інфікування виразкових поверхонь ускладнює перебіг отруєння і сповільнює процес одужання. </a:t>
            </a:r>
            <a:br>
              <a:rPr lang="uk-UA" dirty="0">
                <a:solidFill>
                  <a:srgbClr val="000000"/>
                </a:solidFill>
                <a:latin typeface="Times New Roman" panose="02020603050405020304" pitchFamily="18" charset="0"/>
                <a:ea typeface="Times New Roman" panose="02020603050405020304" pitchFamily="18" charset="0"/>
              </a:rPr>
            </a:br>
            <a:r>
              <a:rPr lang="uk-UA" b="1" i="1" dirty="0">
                <a:solidFill>
                  <a:srgbClr val="FF0000"/>
                </a:solidFill>
                <a:latin typeface="Times New Roman" panose="02020603050405020304" pitchFamily="18" charset="0"/>
                <a:ea typeface="Times New Roman" panose="02020603050405020304" pitchFamily="18" charset="0"/>
              </a:rPr>
              <a:t>Гангренозна форма (некротична)</a:t>
            </a:r>
            <a:r>
              <a:rPr lang="uk-UA" dirty="0">
                <a:solidFill>
                  <a:srgbClr val="000000"/>
                </a:solidFill>
                <a:latin typeface="Times New Roman" panose="02020603050405020304" pitchFamily="18" charset="0"/>
                <a:ea typeface="Times New Roman" panose="02020603050405020304" pitchFamily="18" charset="0"/>
              </a:rPr>
              <a:t> виникає при тривалому контакті з великою кількістю іприту. Особливістю її є відсутність стадії розвитку пухирів. Ця форма </a:t>
            </a:r>
            <a:r>
              <a:rPr lang="uk-UA" dirty="0" err="1">
                <a:solidFill>
                  <a:srgbClr val="000000"/>
                </a:solidFill>
                <a:latin typeface="Times New Roman" panose="02020603050405020304" pitchFamily="18" charset="0"/>
                <a:ea typeface="Times New Roman" panose="02020603050405020304" pitchFamily="18" charset="0"/>
              </a:rPr>
              <a:t>рідко</a:t>
            </a:r>
            <a:r>
              <a:rPr lang="uk-UA" dirty="0">
                <a:solidFill>
                  <a:srgbClr val="000000"/>
                </a:solidFill>
                <a:latin typeface="Times New Roman" panose="02020603050405020304" pitchFamily="18" charset="0"/>
                <a:ea typeface="Times New Roman" panose="02020603050405020304" pitchFamily="18" charset="0"/>
              </a:rPr>
              <a:t> завершується повним одужанням, частіше вона є причиною інвалідності хворого.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Потрапляння </a:t>
            </a:r>
            <a:r>
              <a:rPr lang="uk-UA" dirty="0" err="1">
                <a:solidFill>
                  <a:srgbClr val="000000"/>
                </a:solidFill>
                <a:latin typeface="Times New Roman" panose="02020603050405020304" pitchFamily="18" charset="0"/>
                <a:ea typeface="Times New Roman" panose="02020603050405020304" pitchFamily="18" charset="0"/>
              </a:rPr>
              <a:t>крапельно</a:t>
            </a:r>
            <a:r>
              <a:rPr lang="uk-UA" dirty="0">
                <a:solidFill>
                  <a:srgbClr val="000000"/>
                </a:solidFill>
                <a:latin typeface="Times New Roman" panose="02020603050405020304" pitchFamily="18" charset="0"/>
                <a:ea typeface="Times New Roman" panose="02020603050405020304" pitchFamily="18" charset="0"/>
              </a:rPr>
              <a:t>-рідинного іприту в очі супроводжується швидким розвитком клінічної картини ураження. Уже через 20-30 хвилин з’являються сильний біль в очах і світлобоязнь. Через кілька годин поверхня ока покривається ділянками запалення. На другу добу на цих місцях починають утворюватися виразки. На тлі дифузного помутніння розвиваються деструктивні зміни в рогівці. У дуже тяжких випадках можливі прорив рогівки і загибель тканин очного яблука. Ураження очей, як правило, </a:t>
            </a:r>
            <a:r>
              <a:rPr lang="uk-UA" dirty="0" err="1">
                <a:solidFill>
                  <a:srgbClr val="000000"/>
                </a:solidFill>
                <a:latin typeface="Times New Roman" panose="02020603050405020304" pitchFamily="18" charset="0"/>
                <a:ea typeface="Times New Roman" panose="02020603050405020304" pitchFamily="18" charset="0"/>
              </a:rPr>
              <a:t>ускладнюється</a:t>
            </a:r>
            <a:r>
              <a:rPr lang="uk-UA" dirty="0">
                <a:solidFill>
                  <a:srgbClr val="000000"/>
                </a:solidFill>
                <a:latin typeface="Times New Roman" panose="02020603050405020304" pitchFamily="18" charset="0"/>
                <a:ea typeface="Times New Roman" panose="02020603050405020304" pitchFamily="18" charset="0"/>
              </a:rPr>
              <a:t> приєднанням інфекції. Процес відновлення може затягнутись на тривалий час і завершитись лише частковим відновленням зору. Рубцювання виразок часто призводить до деформації повік.</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40460160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61737" y="684216"/>
            <a:ext cx="8530389" cy="5355312"/>
          </a:xfrm>
          <a:prstGeom prst="rect">
            <a:avLst/>
          </a:prstGeom>
          <a:solidFill>
            <a:srgbClr val="FF99FF"/>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Особливості ураження шкірних покривів люїзитом</a:t>
            </a:r>
            <a:endParaRPr lang="uk-UA" sz="1600" b="1" dirty="0">
              <a:solidFill>
                <a:srgbClr val="FF0000"/>
              </a:solidFill>
              <a:latin typeface="Times New Roman" panose="02020603050405020304" pitchFamily="18" charset="0"/>
              <a:ea typeface="Times New Roman" panose="02020603050405020304" pitchFamily="18" charset="0"/>
            </a:endParaRPr>
          </a:p>
          <a:p>
            <a:r>
              <a:rPr lang="uk-UA" dirty="0">
                <a:solidFill>
                  <a:srgbClr val="000000"/>
                </a:solidFill>
                <a:latin typeface="Times New Roman" panose="02020603050405020304" pitchFamily="18" charset="0"/>
                <a:ea typeface="Times New Roman" panose="02020603050405020304" pitchFamily="18" charset="0"/>
              </a:rPr>
              <a:t>   Під впливом дії на шкіру </a:t>
            </a:r>
            <a:r>
              <a:rPr lang="uk-UA" dirty="0" err="1">
                <a:solidFill>
                  <a:srgbClr val="000000"/>
                </a:solidFill>
                <a:latin typeface="Times New Roman" panose="02020603050405020304" pitchFamily="18" charset="0"/>
                <a:ea typeface="Times New Roman" panose="02020603050405020304" pitchFamily="18" charset="0"/>
              </a:rPr>
              <a:t>крапельно</a:t>
            </a:r>
            <a:r>
              <a:rPr lang="uk-UA" dirty="0">
                <a:solidFill>
                  <a:srgbClr val="000000"/>
                </a:solidFill>
                <a:latin typeface="Times New Roman" panose="02020603050405020304" pitchFamily="18" charset="0"/>
                <a:ea typeface="Times New Roman" panose="02020603050405020304" pitchFamily="18" charset="0"/>
              </a:rPr>
              <a:t>-рідинного люїзиту виникає відчуття припікання, свербіння, болючості. Прихований період або відсутній, або дуже короткий (до 10-20 хвилин). При ураженні парами люїзиту він може продовжуватись до кількох годин. </a:t>
            </a:r>
            <a:r>
              <a:rPr lang="uk-UA" dirty="0" err="1">
                <a:solidFill>
                  <a:srgbClr val="000000"/>
                </a:solidFill>
                <a:latin typeface="Times New Roman" panose="02020603050405020304" pitchFamily="18" charset="0"/>
                <a:ea typeface="Times New Roman" panose="02020603050405020304" pitchFamily="18" charset="0"/>
              </a:rPr>
              <a:t>Еритематозні</a:t>
            </a:r>
            <a:r>
              <a:rPr lang="uk-UA" dirty="0">
                <a:solidFill>
                  <a:srgbClr val="000000"/>
                </a:solidFill>
                <a:latin typeface="Times New Roman" panose="02020603050405020304" pitchFamily="18" charset="0"/>
                <a:ea typeface="Times New Roman" panose="02020603050405020304" pitchFamily="18" charset="0"/>
              </a:rPr>
              <a:t> форми ураження шкіри мають яскраву запальну реакцію і виражену ексудацію. </a:t>
            </a:r>
            <a:endParaRPr lang="uk-UA" sz="1600" dirty="0">
              <a:latin typeface="Times New Roman" panose="02020603050405020304" pitchFamily="18" charset="0"/>
              <a:ea typeface="Times New Roman" panose="02020603050405020304" pitchFamily="18" charset="0"/>
            </a:endParaRPr>
          </a:p>
          <a:p>
            <a:r>
              <a:rPr lang="uk-UA"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Ураження при проникненні іприту в шлунково-кишковий тракт</a:t>
            </a:r>
            <a:r>
              <a:rPr lang="uk-UA" b="1" i="1" dirty="0" smtClean="0">
                <a:solidFill>
                  <a:srgbClr val="FF0000"/>
                </a:solidFill>
                <a:latin typeface="Times New Roman" panose="02020603050405020304" pitchFamily="18" charset="0"/>
                <a:ea typeface="Times New Roman" panose="02020603050405020304" pitchFamily="18" charset="0"/>
              </a:rPr>
              <a:t>.</a:t>
            </a:r>
          </a:p>
          <a:p>
            <a:r>
              <a:rPr lang="uk-UA" dirty="0">
                <a:solidFill>
                  <a:srgbClr val="000000"/>
                </a:solidFill>
                <a:latin typeface="Times New Roman" panose="02020603050405020304" pitchFamily="18" charset="0"/>
                <a:ea typeface="Times New Roman" panose="02020603050405020304" pitchFamily="18" charset="0"/>
              </a:rPr>
              <a:t> Причиною виникнення уражень є вживання води або харчових продуктів, заражених ОР. Залежно від дози іприту, прихований період може тривати від 1 до 24 годин. Ураження через шлунково-кишковий тракт найбільш тяжкі, оскільки місцеві некротичні явища органів травлення поєднуються з вираженою </a:t>
            </a:r>
            <a:r>
              <a:rPr lang="uk-UA" dirty="0" err="1">
                <a:solidFill>
                  <a:srgbClr val="000000"/>
                </a:solidFill>
                <a:latin typeface="Times New Roman" panose="02020603050405020304" pitchFamily="18" charset="0"/>
                <a:ea typeface="Times New Roman" panose="02020603050405020304" pitchFamily="18" charset="0"/>
              </a:rPr>
              <a:t>загальнотоксичною</a:t>
            </a:r>
            <a:r>
              <a:rPr lang="uk-UA" dirty="0">
                <a:solidFill>
                  <a:srgbClr val="000000"/>
                </a:solidFill>
                <a:latin typeface="Times New Roman" panose="02020603050405020304" pitchFamily="18" charset="0"/>
                <a:ea typeface="Times New Roman" panose="02020603050405020304" pitchFamily="18" charset="0"/>
              </a:rPr>
              <a:t> дією. При попаданні значних доз іприту прихований період може скоротитися до 30 хвилин. Потім з’являються слинотеча, біль у животі, нудота, блювання. Спостерігають гіперемію губ, ясен і слизових оболонок порожнини рота. Дуже швидко приєднуються явища </a:t>
            </a:r>
            <a:r>
              <a:rPr lang="uk-UA" dirty="0" err="1">
                <a:solidFill>
                  <a:srgbClr val="000000"/>
                </a:solidFill>
                <a:latin typeface="Times New Roman" panose="02020603050405020304" pitchFamily="18" charset="0"/>
                <a:ea typeface="Times New Roman" panose="02020603050405020304" pitchFamily="18" charset="0"/>
              </a:rPr>
              <a:t>загальнотоксичної</a:t>
            </a:r>
            <a:r>
              <a:rPr lang="uk-UA" dirty="0">
                <a:solidFill>
                  <a:srgbClr val="000000"/>
                </a:solidFill>
                <a:latin typeface="Times New Roman" panose="02020603050405020304" pitchFamily="18" charset="0"/>
                <a:ea typeface="Times New Roman" panose="02020603050405020304" pitchFamily="18" charset="0"/>
              </a:rPr>
              <a:t> дії іприту у вигляді апатії, загальмованості, ядухи, тахікардії. При несприятливому перебігу отруєння може </a:t>
            </a:r>
            <a:r>
              <a:rPr lang="uk-UA" dirty="0" err="1">
                <a:solidFill>
                  <a:srgbClr val="000000"/>
                </a:solidFill>
                <a:latin typeface="Times New Roman" panose="02020603050405020304" pitchFamily="18" charset="0"/>
                <a:ea typeface="Times New Roman" panose="02020603050405020304" pitchFamily="18" charset="0"/>
              </a:rPr>
              <a:t>розвинутись</a:t>
            </a:r>
            <a:r>
              <a:rPr lang="uk-UA" dirty="0">
                <a:solidFill>
                  <a:srgbClr val="000000"/>
                </a:solidFill>
                <a:latin typeface="Times New Roman" panose="02020603050405020304" pitchFamily="18" charset="0"/>
                <a:ea typeface="Times New Roman" panose="02020603050405020304" pitchFamily="18" charset="0"/>
              </a:rPr>
              <a:t> коматозний стан, іноді — набряк легень. Поява у шлунково-кишковому тракті вогнищ некрозу проявляється також рідкими випорожненнями, які мають </a:t>
            </a:r>
            <a:r>
              <a:rPr lang="uk-UA" dirty="0" err="1">
                <a:solidFill>
                  <a:srgbClr val="000000"/>
                </a:solidFill>
                <a:latin typeface="Times New Roman" panose="02020603050405020304" pitchFamily="18" charset="0"/>
                <a:ea typeface="Times New Roman" panose="02020603050405020304" pitchFamily="18" charset="0"/>
              </a:rPr>
              <a:t>дьогтеподібне</a:t>
            </a:r>
            <a:r>
              <a:rPr lang="uk-UA" dirty="0">
                <a:solidFill>
                  <a:srgbClr val="000000"/>
                </a:solidFill>
                <a:latin typeface="Times New Roman" panose="02020603050405020304" pitchFamily="18" charset="0"/>
                <a:ea typeface="Times New Roman" panose="02020603050405020304" pitchFamily="18" charset="0"/>
              </a:rPr>
              <a:t> забарвлення.</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3465593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3611" y="642241"/>
            <a:ext cx="8530389" cy="5632311"/>
          </a:xfrm>
          <a:prstGeom prst="rect">
            <a:avLst/>
          </a:prstGeom>
          <a:solidFill>
            <a:srgbClr val="FF99FF"/>
          </a:solidFill>
        </p:spPr>
        <p:txBody>
          <a:bodyPr wrap="square">
            <a:spAutoFit/>
          </a:bodyPr>
          <a:lstStyle/>
          <a:p>
            <a:r>
              <a:rPr lang="uk-UA" b="1" i="1" dirty="0" err="1">
                <a:solidFill>
                  <a:srgbClr val="FF0000"/>
                </a:solidFill>
                <a:latin typeface="Times New Roman" panose="02020603050405020304" pitchFamily="18" charset="0"/>
                <a:ea typeface="Times New Roman" panose="02020603050405020304" pitchFamily="18" charset="0"/>
              </a:rPr>
              <a:t>Резорбтивна</a:t>
            </a:r>
            <a:r>
              <a:rPr lang="uk-UA" b="1" i="1" dirty="0">
                <a:solidFill>
                  <a:srgbClr val="FF0000"/>
                </a:solidFill>
                <a:latin typeface="Times New Roman" panose="02020603050405020304" pitchFamily="18" charset="0"/>
                <a:ea typeface="Times New Roman" panose="02020603050405020304" pitchFamily="18" charset="0"/>
              </a:rPr>
              <a:t> дія іприту</a:t>
            </a:r>
            <a:endParaRPr lang="uk-UA" sz="1600" i="1" dirty="0">
              <a:solidFill>
                <a:srgbClr val="FF0000"/>
              </a:solidFill>
              <a:latin typeface="Times New Roman" panose="02020603050405020304" pitchFamily="18" charset="0"/>
              <a:ea typeface="Times New Roman" panose="02020603050405020304" pitchFamily="18" charset="0"/>
            </a:endParaRPr>
          </a:p>
          <a:p>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Ефективність</a:t>
            </a:r>
            <a:r>
              <a:rPr lang="ru-RU" dirty="0">
                <a:solidFill>
                  <a:srgbClr val="000000"/>
                </a:solidFill>
                <a:latin typeface="Times New Roman" panose="02020603050405020304" pitchFamily="18" charset="0"/>
                <a:ea typeface="Times New Roman" panose="02020603050405020304" pitchFamily="18" charset="0"/>
              </a:rPr>
              <a:t> резорбтивного </a:t>
            </a:r>
            <a:r>
              <a:rPr lang="ru-RU" dirty="0" err="1">
                <a:solidFill>
                  <a:srgbClr val="000000"/>
                </a:solidFill>
                <a:latin typeface="Times New Roman" panose="02020603050405020304" pitchFamily="18" charset="0"/>
                <a:ea typeface="Times New Roman" panose="02020603050405020304" pitchFamily="18" charset="0"/>
              </a:rPr>
              <a:t>впливу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іприту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залежить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кількості</a:t>
            </a:r>
            <a:r>
              <a:rPr lang="ru-RU" dirty="0">
                <a:solidFill>
                  <a:srgbClr val="000000"/>
                </a:solidFill>
                <a:latin typeface="Times New Roman" panose="02020603050405020304" pitchFamily="18" charset="0"/>
                <a:ea typeface="Times New Roman" panose="02020603050405020304" pitchFamily="18" charset="0"/>
              </a:rPr>
              <a:t> ОР,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попала в </a:t>
            </a:r>
            <a:r>
              <a:rPr lang="ru-RU" dirty="0" err="1">
                <a:solidFill>
                  <a:srgbClr val="000000"/>
                </a:solidFill>
                <a:latin typeface="Times New Roman" panose="02020603050405020304" pitchFamily="18" charset="0"/>
                <a:ea typeface="Times New Roman" panose="02020603050405020304" pitchFamily="18" charset="0"/>
              </a:rPr>
              <a:t>організм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інтенсивності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її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інших</a:t>
            </a:r>
            <a:r>
              <a:rPr lang="ru-RU" dirty="0">
                <a:solidFill>
                  <a:srgbClr val="000000"/>
                </a:solidFill>
                <a:latin typeface="Times New Roman" panose="02020603050405020304" pitchFamily="18" charset="0"/>
                <a:ea typeface="Times New Roman" panose="02020603050405020304" pitchFamily="18" charset="0"/>
              </a:rPr>
              <a:t> умов. </a:t>
            </a:r>
            <a:r>
              <a:rPr lang="ru-RU" dirty="0" err="1">
                <a:solidFill>
                  <a:srgbClr val="000000"/>
                </a:solidFill>
                <a:latin typeface="Times New Roman" panose="02020603050405020304" pitchFamily="18" charset="0"/>
                <a:ea typeface="Times New Roman" panose="02020603050405020304" pitchFamily="18" charset="0"/>
              </a:rPr>
              <a:t>Погіршання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загального</a:t>
            </a:r>
            <a:r>
              <a:rPr lang="ru-RU" dirty="0">
                <a:solidFill>
                  <a:srgbClr val="000000"/>
                </a:solidFill>
                <a:latin typeface="Times New Roman" panose="02020603050405020304" pitchFamily="18" charset="0"/>
                <a:ea typeface="Times New Roman" panose="02020603050405020304" pitchFamily="18" charset="0"/>
              </a:rPr>
              <a:t> стану </a:t>
            </a:r>
            <a:r>
              <a:rPr lang="ru-RU" dirty="0" err="1">
                <a:solidFill>
                  <a:srgbClr val="000000"/>
                </a:solidFill>
                <a:latin typeface="Times New Roman" panose="02020603050405020304" pitchFamily="18" charset="0"/>
                <a:ea typeface="Times New Roman" panose="02020603050405020304" pitchFamily="18" charset="0"/>
              </a:rPr>
              <a:t>організму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внаслідок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всмоктування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іприту</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інших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продуктів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тканинного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розпаду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зумовленого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його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дією</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i="1" dirty="0" err="1">
                <a:solidFill>
                  <a:srgbClr val="FF0000"/>
                </a:solidFill>
                <a:latin typeface="Times New Roman" panose="02020603050405020304" pitchFamily="18" charset="0"/>
                <a:ea typeface="Times New Roman" panose="02020603050405020304" pitchFamily="18" charset="0"/>
              </a:rPr>
              <a:t>Основні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симптоми</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загальнорезорбтивної</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дії</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іприту</a:t>
            </a:r>
            <a:r>
              <a:rPr lang="ru-RU" i="1" dirty="0">
                <a:solidFill>
                  <a:srgbClr val="FF0000"/>
                </a:solidFill>
                <a:latin typeface="Times New Roman" panose="02020603050405020304" pitchFamily="18" charset="0"/>
                <a:ea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 </a:t>
            </a:r>
            <a:r>
              <a:rPr lang="ru-RU" dirty="0" err="1">
                <a:solidFill>
                  <a:srgbClr val="000000"/>
                </a:solidFill>
                <a:latin typeface="Times New Roman" panose="02020603050405020304" pitchFamily="18" charset="0"/>
                <a:ea typeface="Times New Roman" panose="02020603050405020304" pitchFamily="18" charset="0"/>
              </a:rPr>
              <a:t>розлад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нервової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системи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проявляється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м’язовою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слабкістю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депресією</a:t>
            </a:r>
            <a:r>
              <a:rPr lang="ru-RU" dirty="0">
                <a:solidFill>
                  <a:srgbClr val="000000"/>
                </a:solidFill>
                <a:latin typeface="Times New Roman" panose="02020603050405020304" pitchFamily="18" charset="0"/>
                <a:ea typeface="Times New Roman" panose="02020603050405020304" pitchFamily="18" charset="0"/>
              </a:rPr>
              <a:t>, ступором (при тяжкому </a:t>
            </a:r>
            <a:r>
              <a:rPr lang="ru-RU" dirty="0" err="1">
                <a:solidFill>
                  <a:srgbClr val="000000"/>
                </a:solidFill>
                <a:latin typeface="Times New Roman" panose="02020603050405020304" pitchFamily="18" charset="0"/>
                <a:ea typeface="Times New Roman" panose="02020603050405020304" pitchFamily="18" charset="0"/>
              </a:rPr>
              <a:t>ураженні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інколи</a:t>
            </a:r>
            <a:r>
              <a:rPr lang="ru-RU" dirty="0">
                <a:solidFill>
                  <a:srgbClr val="000000"/>
                </a:solidFill>
                <a:latin typeface="Times New Roman" panose="02020603050405020304" pitchFamily="18" charset="0"/>
                <a:ea typeface="Times New Roman" panose="02020603050405020304" pitchFamily="18" charset="0"/>
              </a:rPr>
              <a:t> — </a:t>
            </a:r>
            <a:r>
              <a:rPr lang="ru-RU" dirty="0" err="1">
                <a:solidFill>
                  <a:srgbClr val="000000"/>
                </a:solidFill>
                <a:latin typeface="Times New Roman" panose="02020603050405020304" pitchFamily="18" charset="0"/>
                <a:ea typeface="Times New Roman" panose="02020603050405020304" pitchFamily="18" charset="0"/>
              </a:rPr>
              <a:t>явищем</a:t>
            </a:r>
            <a:r>
              <a:rPr lang="ru-RU" dirty="0">
                <a:solidFill>
                  <a:srgbClr val="000000"/>
                </a:solidFill>
                <a:latin typeface="Times New Roman" panose="02020603050405020304" pitchFamily="18" charset="0"/>
                <a:ea typeface="Times New Roman" panose="02020603050405020304" pitchFamily="18" charset="0"/>
              </a:rPr>
              <a:t> психомоторного </a:t>
            </a:r>
            <a:r>
              <a:rPr lang="ru-RU" dirty="0" err="1">
                <a:solidFill>
                  <a:srgbClr val="000000"/>
                </a:solidFill>
                <a:latin typeface="Times New Roman" panose="02020603050405020304" pitchFamily="18" charset="0"/>
                <a:ea typeface="Times New Roman" panose="02020603050405020304" pitchFamily="18" charset="0"/>
              </a:rPr>
              <a:t>збудження</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підвищення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температури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тіла</a:t>
            </a:r>
            <a:r>
              <a:rPr lang="ru-RU" dirty="0">
                <a:solidFill>
                  <a:srgbClr val="000000"/>
                </a:solidFill>
                <a:latin typeface="Times New Roman" panose="02020603050405020304" pitchFamily="18" charset="0"/>
                <a:ea typeface="Times New Roman" panose="02020603050405020304" pitchFamily="18" charset="0"/>
              </a:rPr>
              <a:t>, яке </a:t>
            </a:r>
            <a:r>
              <a:rPr lang="ru-RU" dirty="0" err="1">
                <a:solidFill>
                  <a:srgbClr val="000000"/>
                </a:solidFill>
                <a:latin typeface="Times New Roman" panose="02020603050405020304" pitchFamily="18" charset="0"/>
                <a:ea typeface="Times New Roman" panose="02020603050405020304" pitchFamily="18" charset="0"/>
              </a:rPr>
              <a:t>спостерігають</a:t>
            </a:r>
            <a:r>
              <a:rPr lang="ru-RU" dirty="0">
                <a:solidFill>
                  <a:srgbClr val="000000"/>
                </a:solidFill>
                <a:latin typeface="Times New Roman" panose="02020603050405020304" pitchFamily="18" charset="0"/>
                <a:ea typeface="Times New Roman" panose="02020603050405020304" pitchFamily="18" charset="0"/>
              </a:rPr>
              <a:t> з перших </a:t>
            </a:r>
            <a:r>
              <a:rPr lang="ru-RU" dirty="0" err="1">
                <a:solidFill>
                  <a:srgbClr val="000000"/>
                </a:solidFill>
                <a:latin typeface="Times New Roman" panose="02020603050405020304" pitchFamily="18" charset="0"/>
                <a:ea typeface="Times New Roman" panose="02020603050405020304" pitchFamily="18" charset="0"/>
              </a:rPr>
              <a:t>днів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воно</a:t>
            </a:r>
            <a:r>
              <a:rPr lang="ru-RU" dirty="0">
                <a:solidFill>
                  <a:srgbClr val="000000"/>
                </a:solidFill>
                <a:latin typeface="Times New Roman" panose="02020603050405020304" pitchFamily="18" charset="0"/>
                <a:ea typeface="Times New Roman" panose="02020603050405020304" pitchFamily="18" charset="0"/>
              </a:rPr>
              <a:t> особливо </a:t>
            </a:r>
            <a:r>
              <a:rPr lang="ru-RU" dirty="0" err="1">
                <a:solidFill>
                  <a:srgbClr val="000000"/>
                </a:solidFill>
                <a:latin typeface="Times New Roman" panose="02020603050405020304" pitchFamily="18" charset="0"/>
                <a:ea typeface="Times New Roman" panose="02020603050405020304" pitchFamily="18" charset="0"/>
              </a:rPr>
              <a:t>посилюється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приєднання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вторинної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інфекції</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органів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кровотворення</a:t>
            </a:r>
            <a:r>
              <a:rPr lang="ru-RU" dirty="0">
                <a:solidFill>
                  <a:srgbClr val="000000"/>
                </a:solidFill>
                <a:latin typeface="Times New Roman" panose="02020603050405020304" pitchFamily="18" charset="0"/>
                <a:ea typeface="Times New Roman" panose="02020603050405020304" pitchFamily="18" charset="0"/>
              </a:rPr>
              <a:t> — </a:t>
            </a:r>
            <a:r>
              <a:rPr lang="ru-RU" dirty="0" err="1">
                <a:solidFill>
                  <a:srgbClr val="000000"/>
                </a:solidFill>
                <a:latin typeface="Times New Roman" panose="02020603050405020304" pitchFamily="18" charset="0"/>
                <a:ea typeface="Times New Roman" panose="02020603050405020304" pitchFamily="18" charset="0"/>
              </a:rPr>
              <a:t>кісткового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мозку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лімфатичних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вузлів</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селезінки</a:t>
            </a:r>
            <a:r>
              <a:rPr lang="ru-RU" dirty="0">
                <a:solidFill>
                  <a:srgbClr val="000000"/>
                </a:solidFill>
                <a:latin typeface="Times New Roman" panose="02020603050405020304" pitchFamily="18" charset="0"/>
                <a:ea typeface="Times New Roman" panose="02020603050405020304" pitchFamily="18" charset="0"/>
              </a:rPr>
              <a:t> — та </a:t>
            </a:r>
            <a:r>
              <a:rPr lang="ru-RU" dirty="0" err="1">
                <a:solidFill>
                  <a:srgbClr val="000000"/>
                </a:solidFill>
                <a:latin typeface="Times New Roman" panose="02020603050405020304" pitchFamily="18" charset="0"/>
                <a:ea typeface="Times New Roman" panose="02020603050405020304" pitchFamily="18" charset="0"/>
              </a:rPr>
              <a:t>пов’язані</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цим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зміни</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крові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проявляються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перші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дні</a:t>
            </a:r>
            <a:r>
              <a:rPr lang="ru-RU" dirty="0">
                <a:solidFill>
                  <a:srgbClr val="000000"/>
                </a:solidFill>
                <a:latin typeface="Times New Roman" panose="02020603050405020304" pitchFamily="18" charset="0"/>
                <a:ea typeface="Times New Roman" panose="02020603050405020304" pitchFamily="18" charset="0"/>
              </a:rPr>
              <a:t> лейкоцитозом, </a:t>
            </a:r>
            <a:r>
              <a:rPr lang="ru-RU" dirty="0" err="1">
                <a:solidFill>
                  <a:srgbClr val="000000"/>
                </a:solidFill>
                <a:latin typeface="Times New Roman" panose="02020603050405020304" pitchFamily="18" charset="0"/>
                <a:ea typeface="Times New Roman" panose="02020603050405020304" pitchFamily="18" charset="0"/>
              </a:rPr>
              <a:t>згодом</a:t>
            </a:r>
            <a:r>
              <a:rPr lang="ru-RU" dirty="0">
                <a:solidFill>
                  <a:srgbClr val="000000"/>
                </a:solidFill>
                <a:latin typeface="Times New Roman" panose="02020603050405020304" pitchFamily="18" charset="0"/>
                <a:ea typeface="Times New Roman" panose="02020603050405020304" pitchFamily="18" charset="0"/>
              </a:rPr>
              <a:t> — </a:t>
            </a:r>
            <a:r>
              <a:rPr lang="ru-RU" dirty="0" err="1">
                <a:solidFill>
                  <a:srgbClr val="000000"/>
                </a:solidFill>
                <a:latin typeface="Times New Roman" panose="02020603050405020304" pitchFamily="18" charset="0"/>
                <a:ea typeface="Times New Roman" panose="02020603050405020304" pitchFamily="18" charset="0"/>
              </a:rPr>
              <a:t>вираженою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лейкопенією</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явища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подразнення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парасимпатичної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нервової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системи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брадикардія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підвищене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слиновиділення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діарея</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діяльності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серцево-судинної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системи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аритмія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зниження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артері-ального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тиску</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нирок</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вигляді</a:t>
            </a:r>
            <a:r>
              <a:rPr lang="ru-RU" dirty="0">
                <a:solidFill>
                  <a:srgbClr val="000000"/>
                </a:solidFill>
                <a:latin typeface="Times New Roman" panose="02020603050405020304" pitchFamily="18" charset="0"/>
                <a:ea typeface="Times New Roman" panose="02020603050405020304" pitchFamily="18" charset="0"/>
              </a:rPr>
              <a:t> токсичного нефриту;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глибокий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розлад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обміну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спричиняє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різке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схуднення</a:t>
            </a:r>
            <a:endParaRPr lang="uk-UA" dirty="0"/>
          </a:p>
        </p:txBody>
      </p:sp>
    </p:spTree>
    <p:extLst>
      <p:ext uri="{BB962C8B-B14F-4D97-AF65-F5344CB8AC3E}">
        <p14:creationId xmlns:p14="http://schemas.microsoft.com/office/powerpoint/2010/main" xmlns="" val="21499328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8758" y="164695"/>
            <a:ext cx="9709485" cy="6524863"/>
          </a:xfrm>
          <a:prstGeom prst="rect">
            <a:avLst/>
          </a:prstGeom>
          <a:solidFill>
            <a:srgbClr val="FF99FF"/>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Особливості медичної допомоги ураженим іпритом</a:t>
            </a:r>
            <a:endParaRPr lang="uk-UA" dirty="0">
              <a:solidFill>
                <a:srgbClr val="FF0000"/>
              </a:solidFill>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1. У зв’язку з відсутністю специфічного антидоту, виключного значення набуває профілактика уражень. Своєчасне використання протигаза надійно захищає від інгаляційного ураження парами і краплями іприту. Для захисту шкірних покривів використовується загальновійськовий захисний комплект (ЗЗК), що включає комбінезон, гумові рукавиці й панчохи, або легкий комплект (Л-1)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2. У зв’язку з особливостями перебігу уражень, які проявляються насамперед довготривалим прихованим періодом, основний потік уражених буде направлятись, минаючи МПБ і МПП, відразу в </a:t>
            </a:r>
            <a:r>
              <a:rPr lang="uk-UA" sz="1600" dirty="0" err="1">
                <a:solidFill>
                  <a:srgbClr val="000000"/>
                </a:solidFill>
                <a:latin typeface="Times New Roman" panose="02020603050405020304" pitchFamily="18" charset="0"/>
                <a:ea typeface="Times New Roman" panose="02020603050405020304" pitchFamily="18" charset="0"/>
              </a:rPr>
              <a:t>медр</a:t>
            </a:r>
            <a:r>
              <a:rPr lang="uk-UA" sz="1600" dirty="0">
                <a:solidFill>
                  <a:srgbClr val="000000"/>
                </a:solidFill>
                <a:latin typeface="Times New Roman" panose="02020603050405020304" pitchFamily="18" charset="0"/>
                <a:ea typeface="Times New Roman" panose="02020603050405020304" pitchFamily="18" charset="0"/>
              </a:rPr>
              <a:t> або військові шпиталі, де їм надаватиметься відповідна допомога.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3.При дії високих концентрацій парів або аерозолів на дихальні шляхи вже через 2-3 години будуть виникати некротичні процеси, </a:t>
            </a:r>
            <a:r>
              <a:rPr lang="uk-UA" sz="1600" dirty="0" err="1">
                <a:solidFill>
                  <a:srgbClr val="000000"/>
                </a:solidFill>
                <a:latin typeface="Times New Roman" panose="02020603050405020304" pitchFamily="18" charset="0"/>
                <a:ea typeface="Times New Roman" panose="02020603050405020304" pitchFamily="18" charset="0"/>
              </a:rPr>
              <a:t>бронхо</a:t>
            </a:r>
            <a:r>
              <a:rPr lang="uk-UA" sz="1600" dirty="0">
                <a:solidFill>
                  <a:srgbClr val="000000"/>
                </a:solidFill>
                <a:latin typeface="Times New Roman" panose="02020603050405020304" pitchFamily="18" charset="0"/>
                <a:ea typeface="Times New Roman" panose="02020603050405020304" pitchFamily="18" charset="0"/>
              </a:rPr>
              <a:t>-пневмонія аж до розвитку набряку легень. Для знезаражування іприту на слизових оболонках дихальних шляхів проводиться промивання носа, рота і носоглотки 0,5 % розчином хлораміну, 2 % розчином гідрокарбонату натрію чи 0,05-0,1 % розчином перманганату калію. При ураженні очей їх промивають 2 % розчином гідрокарбонату натрію з подальшим знеболюванням 0,5 % розчином </a:t>
            </a:r>
            <a:r>
              <a:rPr lang="uk-UA" sz="1600" dirty="0" err="1">
                <a:solidFill>
                  <a:srgbClr val="000000"/>
                </a:solidFill>
                <a:latin typeface="Times New Roman" panose="02020603050405020304" pitchFamily="18" charset="0"/>
                <a:ea typeface="Times New Roman" panose="02020603050405020304" pitchFamily="18" charset="0"/>
              </a:rPr>
              <a:t>дикаїну</a:t>
            </a:r>
            <a:r>
              <a:rPr lang="uk-UA" sz="1600" dirty="0">
                <a:solidFill>
                  <a:srgbClr val="000000"/>
                </a:solidFill>
                <a:latin typeface="Times New Roman" panose="02020603050405020304" pitchFamily="18" charset="0"/>
                <a:ea typeface="Times New Roman" panose="02020603050405020304" pitchFamily="18" charset="0"/>
              </a:rPr>
              <a:t>.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4. Для запобігання пригніченню центральної нервової системи (особливо судинно-рухового і дихального центрів) внаслідок </a:t>
            </a:r>
            <a:r>
              <a:rPr lang="uk-UA" sz="1600" dirty="0" err="1">
                <a:solidFill>
                  <a:srgbClr val="000000"/>
                </a:solidFill>
                <a:latin typeface="Times New Roman" panose="02020603050405020304" pitchFamily="18" charset="0"/>
                <a:ea typeface="Times New Roman" panose="02020603050405020304" pitchFamily="18" charset="0"/>
              </a:rPr>
              <a:t>резорбтивної</a:t>
            </a:r>
            <a:r>
              <a:rPr lang="uk-UA" sz="1600" dirty="0">
                <a:solidFill>
                  <a:srgbClr val="000000"/>
                </a:solidFill>
                <a:latin typeface="Times New Roman" panose="02020603050405020304" pitchFamily="18" charset="0"/>
                <a:ea typeface="Times New Roman" panose="02020603050405020304" pitchFamily="18" charset="0"/>
              </a:rPr>
              <a:t> дії іприту підшкірно вводять кофеїн </a:t>
            </a:r>
            <a:r>
              <a:rPr lang="uk-UA" sz="1600" dirty="0" err="1">
                <a:solidFill>
                  <a:srgbClr val="000000"/>
                </a:solidFill>
                <a:latin typeface="Times New Roman" panose="02020603050405020304" pitchFamily="18" charset="0"/>
                <a:ea typeface="Times New Roman" panose="02020603050405020304" pitchFamily="18" charset="0"/>
              </a:rPr>
              <a:t>бензоат</a:t>
            </a:r>
            <a:r>
              <a:rPr lang="uk-UA" sz="1600" dirty="0">
                <a:solidFill>
                  <a:srgbClr val="000000"/>
                </a:solidFill>
                <a:latin typeface="Times New Roman" panose="02020603050405020304" pitchFamily="18" charset="0"/>
                <a:ea typeface="Times New Roman" panose="02020603050405020304" pitchFamily="18" charset="0"/>
              </a:rPr>
              <a:t> натрію (1,0 мл 10-20 % розчину) або кордіамін 1,0 мл. Проводиться введення препаратів, які зменшують </a:t>
            </a:r>
            <a:r>
              <a:rPr lang="uk-UA" sz="1600" dirty="0" err="1">
                <a:solidFill>
                  <a:srgbClr val="000000"/>
                </a:solidFill>
                <a:latin typeface="Times New Roman" panose="02020603050405020304" pitchFamily="18" charset="0"/>
                <a:ea typeface="Times New Roman" panose="02020603050405020304" pitchFamily="18" charset="0"/>
              </a:rPr>
              <a:t>загальнотоксичний</a:t>
            </a:r>
            <a:r>
              <a:rPr lang="uk-UA" sz="1600" dirty="0">
                <a:solidFill>
                  <a:srgbClr val="000000"/>
                </a:solidFill>
                <a:latin typeface="Times New Roman" panose="02020603050405020304" pitchFamily="18" charset="0"/>
                <a:ea typeface="Times New Roman" panose="02020603050405020304" pitchFamily="18" charset="0"/>
              </a:rPr>
              <a:t> вплив іприту (</a:t>
            </a:r>
            <a:r>
              <a:rPr lang="uk-UA" sz="1600" dirty="0" err="1">
                <a:solidFill>
                  <a:srgbClr val="000000"/>
                </a:solidFill>
                <a:latin typeface="Times New Roman" panose="02020603050405020304" pitchFamily="18" charset="0"/>
                <a:ea typeface="Times New Roman" panose="02020603050405020304" pitchFamily="18" charset="0"/>
              </a:rPr>
              <a:t>гіпосульфіт</a:t>
            </a:r>
            <a:r>
              <a:rPr lang="uk-UA" sz="1600" dirty="0">
                <a:solidFill>
                  <a:srgbClr val="000000"/>
                </a:solidFill>
                <a:latin typeface="Times New Roman" panose="02020603050405020304" pitchFamily="18" charset="0"/>
                <a:ea typeface="Times New Roman" panose="02020603050405020304" pitchFamily="18" charset="0"/>
              </a:rPr>
              <a:t> натрію, </a:t>
            </a:r>
            <a:r>
              <a:rPr lang="uk-UA" sz="1600" dirty="0" err="1">
                <a:solidFill>
                  <a:srgbClr val="000000"/>
                </a:solidFill>
                <a:latin typeface="Times New Roman" panose="02020603050405020304" pitchFamily="18" charset="0"/>
                <a:ea typeface="Times New Roman" panose="02020603050405020304" pitchFamily="18" charset="0"/>
              </a:rPr>
              <a:t>унітіол</a:t>
            </a:r>
            <a:r>
              <a:rPr lang="uk-UA" sz="1600" dirty="0">
                <a:solidFill>
                  <a:srgbClr val="000000"/>
                </a:solidFill>
                <a:latin typeface="Times New Roman" panose="02020603050405020304" pitchFamily="18" charset="0"/>
                <a:ea typeface="Times New Roman" panose="02020603050405020304" pitchFamily="18" charset="0"/>
              </a:rPr>
              <a:t>, 5 % розчин глюкози, 10 % розчин кальцію </a:t>
            </a:r>
            <a:r>
              <a:rPr lang="uk-UA" sz="1600" dirty="0" err="1">
                <a:solidFill>
                  <a:srgbClr val="000000"/>
                </a:solidFill>
                <a:latin typeface="Times New Roman" panose="02020603050405020304" pitchFamily="18" charset="0"/>
                <a:ea typeface="Times New Roman" panose="02020603050405020304" pitchFamily="18" charset="0"/>
              </a:rPr>
              <a:t>глюконату</a:t>
            </a:r>
            <a:r>
              <a:rPr lang="uk-UA" sz="1600" dirty="0">
                <a:solidFill>
                  <a:srgbClr val="000000"/>
                </a:solidFill>
                <a:latin typeface="Times New Roman" panose="02020603050405020304" pitchFamily="18" charset="0"/>
                <a:ea typeface="Times New Roman" panose="02020603050405020304" pitchFamily="18" charset="0"/>
              </a:rPr>
              <a:t>).</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5. При попаданні іприту в шлунок, якщо з моменту ураження минуло не більше 2 годин, необхідно через зонд промити його 2 % розчином гідрокарбонату натрію чи 0,05 % розчином перманганату калію. Після цього дають всередину 10-20 г активованого вугілля, розчиненого в склянці води. У більш пізні терміни промивання через зонд не рекомендується із-за небезпеки травмування запаленої слизової оболонки. Нейтралізація іприту, що потрапив у шлунок, здійснюється прийманням кількох склянок 2 % розчину гідрокарбонату натрію з подальшим викликанням блювання шляхом подразнення кореня язика. У перші дні потерпілим із важким ураженням шлунково-кишкового тракту іпритом їжа не дається, внутрішньовенно вводиться глюкоза та інші засоби </a:t>
            </a:r>
            <a:r>
              <a:rPr lang="uk-UA" sz="1600" dirty="0" err="1">
                <a:solidFill>
                  <a:srgbClr val="000000"/>
                </a:solidFill>
                <a:latin typeface="Times New Roman" panose="02020603050405020304" pitchFamily="18" charset="0"/>
                <a:ea typeface="Times New Roman" panose="02020603050405020304" pitchFamily="18" charset="0"/>
              </a:rPr>
              <a:t>парентерального</a:t>
            </a:r>
            <a:r>
              <a:rPr lang="uk-UA" sz="1600" dirty="0">
                <a:solidFill>
                  <a:srgbClr val="000000"/>
                </a:solidFill>
                <a:latin typeface="Times New Roman" panose="02020603050405020304" pitchFamily="18" charset="0"/>
                <a:ea typeface="Times New Roman" panose="02020603050405020304" pitchFamily="18" charset="0"/>
              </a:rPr>
              <a:t> харчування.</a:t>
            </a:r>
            <a:r>
              <a:rPr lang="uk-UA" dirty="0">
                <a:solidFill>
                  <a:srgbClr val="000000"/>
                </a:solidFill>
                <a:latin typeface="Times New Roman" panose="02020603050405020304" pitchFamily="18" charset="0"/>
                <a:ea typeface="Times New Roman" panose="02020603050405020304" pitchFamily="18" charset="0"/>
              </a:rPr>
              <a:t>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8419635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72980" y="336884"/>
            <a:ext cx="9071809" cy="6278642"/>
          </a:xfrm>
          <a:prstGeom prst="rect">
            <a:avLst/>
          </a:prstGeom>
          <a:solidFill>
            <a:srgbClr val="FF99FF"/>
          </a:solidFill>
        </p:spPr>
        <p:txBody>
          <a:bodyPr wrap="square">
            <a:spAutoFit/>
          </a:bodyPr>
          <a:lstStyle/>
          <a:p>
            <a:r>
              <a:rPr lang="uk-UA" dirty="0">
                <a:solidFill>
                  <a:srgbClr val="000000"/>
                </a:solidFill>
                <a:latin typeface="Times New Roman" panose="02020603050405020304" pitchFamily="18" charset="0"/>
                <a:ea typeface="Times New Roman" panose="02020603050405020304" pitchFamily="18" charset="0"/>
              </a:rPr>
              <a:t>   </a:t>
            </a:r>
            <a:r>
              <a:rPr lang="uk-UA" sz="1600" b="1" dirty="0">
                <a:solidFill>
                  <a:srgbClr val="000000"/>
                </a:solidFill>
                <a:latin typeface="Times New Roman" panose="02020603050405020304" pitchFamily="18" charset="0"/>
                <a:ea typeface="Times New Roman" panose="02020603050405020304" pitchFamily="18" charset="0"/>
              </a:rPr>
              <a:t> </a:t>
            </a:r>
            <a:r>
              <a:rPr lang="uk-UA" b="1" i="1" dirty="0" err="1">
                <a:solidFill>
                  <a:srgbClr val="FF0000"/>
                </a:solidFill>
                <a:latin typeface="Times New Roman" panose="02020603050405020304" pitchFamily="18" charset="0"/>
                <a:ea typeface="Times New Roman" panose="02020603050405020304" pitchFamily="18" charset="0"/>
              </a:rPr>
              <a:t>Домедична</a:t>
            </a:r>
            <a:r>
              <a:rPr lang="uk-UA" b="1" i="1" dirty="0">
                <a:solidFill>
                  <a:srgbClr val="FF0000"/>
                </a:solidFill>
                <a:latin typeface="Times New Roman" panose="02020603050405020304" pitchFamily="18" charset="0"/>
                <a:ea typeface="Times New Roman" panose="02020603050405020304" pitchFamily="18" charset="0"/>
              </a:rPr>
              <a:t> допомога включає: </a:t>
            </a:r>
            <a:endParaRPr lang="uk-UA" i="1" dirty="0">
              <a:solidFill>
                <a:srgbClr val="FF0000"/>
              </a:solidFill>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 одягання протигаза. Якщо на шкіру обличчя попали краплі іприту, необхідно затримати дихання, відкрити індивідуальний протихімічний пакет і обробити шкіру обличчя рідиною, стежачи за тим, щоб краплі дегазатора не попали в очі. У випадку попадання очі необхідно промити 2 % розчином гідрокарбонату натрію або 2 % розчином борної кислоти чи 0,5 % розчином перманганату калію. При відсутності вказаних розчинів потрібно багаторазово промити очі водою із особистої фляги;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проведення часткової санітарної обробки відкритих ділянок тіла та прилягаючого до них одягу, особливо тих, на які потрапили краплі ОР</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Спочатку краплі обережно знімають сухими тампонами, після чого заражену поверхню шкіри обробляють рідиною із ІПП-8. Потрібно враховувати, що найкращі результати досягаються при проведенні санітарної обробки в перші 5 хвилин після потрапляння ОР на шкіру; через 15-20 хвилин ефективність обробки значно знижується, а через 30 хвилин — не запобігає виникненню уражень, хоч дещо і послаблює їх інтенсивність. Проведення пізньої обробки все ж необхідне, тому що ОР здатні досить довго утримуватись на поверхні шкіри;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при </a:t>
            </a:r>
            <a:r>
              <a:rPr lang="uk-UA" sz="1600" dirty="0" err="1">
                <a:solidFill>
                  <a:srgbClr val="000000"/>
                </a:solidFill>
                <a:latin typeface="Times New Roman" panose="02020603050405020304" pitchFamily="18" charset="0"/>
                <a:ea typeface="Times New Roman" panose="02020603050405020304" pitchFamily="18" charset="0"/>
              </a:rPr>
              <a:t>мікстному</a:t>
            </a:r>
            <a:r>
              <a:rPr lang="uk-UA" sz="1600" dirty="0">
                <a:solidFill>
                  <a:srgbClr val="000000"/>
                </a:solidFill>
                <a:latin typeface="Times New Roman" panose="02020603050405020304" pitchFamily="18" charset="0"/>
                <a:ea typeface="Times New Roman" panose="02020603050405020304" pitchFamily="18" charset="0"/>
              </a:rPr>
              <a:t> (комбінованому) ураженні після проведення часткової санітарної обробки шкіри навколо рани рідиною ІПП-8 поверхню рани необхідно промокнути марлевою подушечкою з ППІ, потім накласти новий тампон і перев’язати;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у випадку вживання зараженої води або заражених продуктів: </a:t>
            </a:r>
            <a:r>
              <a:rPr lang="uk-UA" sz="1600" dirty="0" err="1">
                <a:solidFill>
                  <a:srgbClr val="000000"/>
                </a:solidFill>
                <a:latin typeface="Times New Roman" panose="02020603050405020304" pitchFamily="18" charset="0"/>
                <a:ea typeface="Times New Roman" panose="02020603050405020304" pitchFamily="18" charset="0"/>
              </a:rPr>
              <a:t>беззондове</a:t>
            </a:r>
            <a:r>
              <a:rPr lang="uk-UA" sz="1600" dirty="0">
                <a:solidFill>
                  <a:srgbClr val="000000"/>
                </a:solidFill>
                <a:latin typeface="Times New Roman" panose="02020603050405020304" pitchFamily="18" charset="0"/>
                <a:ea typeface="Times New Roman" panose="02020603050405020304" pitchFamily="18" charset="0"/>
              </a:rPr>
              <a:t> промивання </a:t>
            </a:r>
            <a:r>
              <a:rPr lang="uk-UA" sz="1600" dirty="0" err="1">
                <a:solidFill>
                  <a:srgbClr val="000000"/>
                </a:solidFill>
                <a:latin typeface="Times New Roman" panose="02020603050405020304" pitchFamily="18" charset="0"/>
                <a:ea typeface="Times New Roman" panose="02020603050405020304" pitchFamily="18" charset="0"/>
              </a:rPr>
              <a:t>шлунка</a:t>
            </a:r>
            <a:r>
              <a:rPr lang="uk-UA" sz="1600" dirty="0">
                <a:solidFill>
                  <a:srgbClr val="000000"/>
                </a:solidFill>
                <a:latin typeface="Times New Roman" panose="02020603050405020304" pitchFamily="18" charset="0"/>
                <a:ea typeface="Times New Roman" panose="02020603050405020304" pitchFamily="18" charset="0"/>
              </a:rPr>
              <a:t> (випити до 1 л чистої води і викликати блювотний рефлекс, повторити цей захід декілька разів);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—проведення штучного дихання — при рефлекторній зупинці дихання. </a:t>
            </a:r>
            <a:endParaRPr lang="uk-UA" sz="1600" dirty="0">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Долікарська допомога </a:t>
            </a:r>
            <a:endParaRPr lang="uk-UA" i="1" dirty="0">
              <a:solidFill>
                <a:srgbClr val="FF0000"/>
              </a:solidFill>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 часткова санітарна обробка і використання симптоматичних засобів;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промивання очей 2 % розчином гідрокарбонату натрію;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a:t>
            </a:r>
            <a:r>
              <a:rPr lang="uk-UA" sz="1600" dirty="0" err="1">
                <a:solidFill>
                  <a:srgbClr val="000000"/>
                </a:solidFill>
                <a:latin typeface="Times New Roman" panose="02020603050405020304" pitchFamily="18" charset="0"/>
                <a:ea typeface="Times New Roman" panose="02020603050405020304" pitchFamily="18" charset="0"/>
              </a:rPr>
              <a:t>беззондове</a:t>
            </a:r>
            <a:r>
              <a:rPr lang="uk-UA" sz="1600" dirty="0">
                <a:solidFill>
                  <a:srgbClr val="000000"/>
                </a:solidFill>
                <a:latin typeface="Times New Roman" panose="02020603050405020304" pitchFamily="18" charset="0"/>
                <a:ea typeface="Times New Roman" panose="02020603050405020304" pitchFamily="18" charset="0"/>
              </a:rPr>
              <a:t> промивання </a:t>
            </a:r>
            <a:r>
              <a:rPr lang="uk-UA" sz="1600" dirty="0" err="1">
                <a:solidFill>
                  <a:srgbClr val="000000"/>
                </a:solidFill>
                <a:latin typeface="Times New Roman" panose="02020603050405020304" pitchFamily="18" charset="0"/>
                <a:ea typeface="Times New Roman" panose="02020603050405020304" pitchFamily="18" charset="0"/>
              </a:rPr>
              <a:t>шлунка</a:t>
            </a:r>
            <a:r>
              <a:rPr lang="uk-UA" sz="1600" dirty="0">
                <a:solidFill>
                  <a:srgbClr val="000000"/>
                </a:solidFill>
                <a:latin typeface="Times New Roman" panose="02020603050405020304" pitchFamily="18" charset="0"/>
                <a:ea typeface="Times New Roman" panose="02020603050405020304" pitchFamily="18" charset="0"/>
              </a:rPr>
              <a:t>, активоване вугілля всередину при пероральних ураженнях;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при ураженні люїзитом — </a:t>
            </a:r>
            <a:r>
              <a:rPr lang="uk-UA" sz="1600" dirty="0" err="1">
                <a:solidFill>
                  <a:srgbClr val="000000"/>
                </a:solidFill>
                <a:latin typeface="Times New Roman" panose="02020603050405020304" pitchFamily="18" charset="0"/>
                <a:ea typeface="Times New Roman" panose="02020603050405020304" pitchFamily="18" charset="0"/>
              </a:rPr>
              <a:t>внутрішньом’язове</a:t>
            </a:r>
            <a:r>
              <a:rPr lang="uk-UA" sz="1600" dirty="0">
                <a:solidFill>
                  <a:srgbClr val="000000"/>
                </a:solidFill>
                <a:latin typeface="Times New Roman" panose="02020603050405020304" pitchFamily="18" charset="0"/>
                <a:ea typeface="Times New Roman" panose="02020603050405020304" pitchFamily="18" charset="0"/>
              </a:rPr>
              <a:t> введення 10 мл </a:t>
            </a:r>
            <a:r>
              <a:rPr lang="uk-UA" sz="1600" dirty="0" err="1">
                <a:solidFill>
                  <a:srgbClr val="000000"/>
                </a:solidFill>
                <a:latin typeface="Times New Roman" panose="02020603050405020304" pitchFamily="18" charset="0"/>
                <a:ea typeface="Times New Roman" panose="02020603050405020304" pitchFamily="18" charset="0"/>
              </a:rPr>
              <a:t>унітіолу</a:t>
            </a:r>
            <a:r>
              <a:rPr lang="uk-UA" sz="1600" dirty="0">
                <a:solidFill>
                  <a:srgbClr val="000000"/>
                </a:solidFill>
                <a:latin typeface="Times New Roman" panose="02020603050405020304" pitchFamily="18" charset="0"/>
                <a:ea typeface="Times New Roman" panose="02020603050405020304" pitchFamily="18" charset="0"/>
              </a:rPr>
              <a:t> (специфічний антидот).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5045617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9232" y="177306"/>
            <a:ext cx="10178716" cy="6463308"/>
          </a:xfrm>
          <a:prstGeom prst="rect">
            <a:avLst/>
          </a:prstGeom>
          <a:solidFill>
            <a:srgbClr val="FF99FF"/>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Перша лікарська допомога</a:t>
            </a:r>
            <a:r>
              <a:rPr lang="uk-UA" b="1" dirty="0">
                <a:solidFill>
                  <a:srgbClr val="000000"/>
                </a:solidFill>
                <a:latin typeface="Times New Roman" panose="02020603050405020304" pitchFamily="18" charset="0"/>
                <a:ea typeface="Times New Roman" panose="02020603050405020304" pitchFamily="18" charset="0"/>
              </a:rPr>
              <a:t> </a:t>
            </a:r>
            <a:endParaRPr lang="uk-UA" sz="1600" dirty="0">
              <a:latin typeface="Times New Roman" panose="02020603050405020304" pitchFamily="18" charset="0"/>
              <a:ea typeface="Times New Roman" panose="02020603050405020304" pitchFamily="18" charset="0"/>
            </a:endParaRPr>
          </a:p>
          <a:p>
            <a:r>
              <a:rPr lang="uk-UA" dirty="0">
                <a:solidFill>
                  <a:srgbClr val="000000"/>
                </a:solidFill>
                <a:latin typeface="Times New Roman" panose="02020603050405020304" pitchFamily="18" charset="0"/>
                <a:ea typeface="Times New Roman" panose="02020603050405020304" pitchFamily="18" charset="0"/>
              </a:rPr>
              <a:t>   </a:t>
            </a:r>
            <a:r>
              <a:rPr lang="uk-UA" i="1" dirty="0">
                <a:solidFill>
                  <a:srgbClr val="000000"/>
                </a:solidFill>
                <a:latin typeface="Times New Roman" panose="02020603050405020304" pitchFamily="18" charset="0"/>
                <a:ea typeface="Times New Roman" panose="02020603050405020304" pitchFamily="18" charset="0"/>
              </a:rPr>
              <a:t>При ураженні очей:</a:t>
            </a:r>
            <a:r>
              <a:rPr lang="uk-UA" dirty="0">
                <a:solidFill>
                  <a:srgbClr val="000000"/>
                </a:solidFill>
                <a:latin typeface="Times New Roman" panose="02020603050405020304" pitchFamily="18" charset="0"/>
                <a:ea typeface="Times New Roman" panose="02020603050405020304" pitchFamily="18" charset="0"/>
              </a:rPr>
              <a:t> промивання 2 % розчином гідрокарбонату натрію, використання очних крапель з </a:t>
            </a:r>
            <a:r>
              <a:rPr lang="uk-UA" dirty="0" err="1">
                <a:solidFill>
                  <a:srgbClr val="000000"/>
                </a:solidFill>
                <a:latin typeface="Times New Roman" panose="02020603050405020304" pitchFamily="18" charset="0"/>
                <a:ea typeface="Times New Roman" panose="02020603050405020304" pitchFamily="18" charset="0"/>
              </a:rPr>
              <a:t>дикаїном</a:t>
            </a:r>
            <a:r>
              <a:rPr lang="uk-UA" dirty="0">
                <a:solidFill>
                  <a:srgbClr val="000000"/>
                </a:solidFill>
                <a:latin typeface="Times New Roman" panose="02020603050405020304" pitchFamily="18" charset="0"/>
                <a:ea typeface="Times New Roman" panose="02020603050405020304" pitchFamily="18" charset="0"/>
              </a:rPr>
              <a:t>, очних мазей з антибіотиками. </a:t>
            </a:r>
            <a:r>
              <a:rPr lang="uk-UA" i="1" dirty="0">
                <a:solidFill>
                  <a:srgbClr val="000000"/>
                </a:solidFill>
                <a:latin typeface="Times New Roman" panose="02020603050405020304" pitchFamily="18" charset="0"/>
                <a:ea typeface="Times New Roman" panose="02020603050405020304" pitchFamily="18" charset="0"/>
              </a:rPr>
              <a:t>  </a:t>
            </a:r>
            <a:br>
              <a:rPr lang="uk-UA" i="1" dirty="0">
                <a:solidFill>
                  <a:srgbClr val="000000"/>
                </a:solidFill>
                <a:latin typeface="Times New Roman" panose="02020603050405020304" pitchFamily="18" charset="0"/>
                <a:ea typeface="Times New Roman" panose="02020603050405020304" pitchFamily="18" charset="0"/>
              </a:rPr>
            </a:br>
            <a:r>
              <a:rPr lang="uk-UA" i="1" dirty="0">
                <a:solidFill>
                  <a:srgbClr val="000000"/>
                </a:solidFill>
                <a:latin typeface="Times New Roman" panose="02020603050405020304" pitchFamily="18" charset="0"/>
                <a:ea typeface="Times New Roman" panose="02020603050405020304" pitchFamily="18" charset="0"/>
              </a:rPr>
              <a:t>  При інгаляційному ураженні:</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полоскання носоглотки розчином гідрокарбонату натрію;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приймання всередину засобів від кашлю (кодеїн тощо);     — за показаннями: кордіамін, </a:t>
            </a:r>
            <a:r>
              <a:rPr lang="uk-UA" dirty="0" err="1">
                <a:solidFill>
                  <a:srgbClr val="000000"/>
                </a:solidFill>
                <a:latin typeface="Times New Roman" panose="02020603050405020304" pitchFamily="18" charset="0"/>
                <a:ea typeface="Times New Roman" panose="02020603050405020304" pitchFamily="18" charset="0"/>
              </a:rPr>
              <a:t>сульфокамфокаїн</a:t>
            </a:r>
            <a:r>
              <a:rPr lang="uk-UA" dirty="0">
                <a:solidFill>
                  <a:srgbClr val="000000"/>
                </a:solidFill>
                <a:latin typeface="Times New Roman" panose="02020603050405020304" pitchFamily="18" charset="0"/>
                <a:ea typeface="Times New Roman" panose="02020603050405020304" pitchFamily="18" charset="0"/>
              </a:rPr>
              <a:t>, антибіотики. </a:t>
            </a:r>
            <a:r>
              <a:rPr lang="uk-UA" i="1" dirty="0">
                <a:solidFill>
                  <a:srgbClr val="000000"/>
                </a:solidFill>
                <a:latin typeface="Times New Roman" panose="02020603050405020304" pitchFamily="18" charset="0"/>
                <a:ea typeface="Times New Roman" panose="02020603050405020304" pitchFamily="18" charset="0"/>
              </a:rPr>
              <a:t>    При ураженнях шкіри: </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обробка ментоловим спиртом — у стадії еритеми;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пов’язки з 1 % розчином хлораміну в стадії утворення пухирів;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туалет навколо виразок і мазева пов’язка з антибіотиками в стадії ерозій і виразок. </a:t>
            </a:r>
            <a:r>
              <a:rPr lang="uk-UA" i="1" dirty="0">
                <a:solidFill>
                  <a:srgbClr val="000000"/>
                </a:solidFill>
                <a:latin typeface="Times New Roman" panose="02020603050405020304" pitchFamily="18" charset="0"/>
                <a:ea typeface="Times New Roman" panose="02020603050405020304" pitchFamily="18" charset="0"/>
              </a:rPr>
              <a:t>  </a:t>
            </a:r>
            <a:br>
              <a:rPr lang="uk-UA" i="1" dirty="0">
                <a:solidFill>
                  <a:srgbClr val="000000"/>
                </a:solidFill>
                <a:latin typeface="Times New Roman" panose="02020603050405020304" pitchFamily="18" charset="0"/>
                <a:ea typeface="Times New Roman" panose="02020603050405020304" pitchFamily="18" charset="0"/>
              </a:rPr>
            </a:br>
            <a:r>
              <a:rPr lang="uk-UA" i="1" dirty="0">
                <a:solidFill>
                  <a:srgbClr val="000000"/>
                </a:solidFill>
                <a:latin typeface="Times New Roman" panose="02020603050405020304" pitchFamily="18" charset="0"/>
                <a:ea typeface="Times New Roman" panose="02020603050405020304" pitchFamily="18" charset="0"/>
              </a:rPr>
              <a:t>   При пероральних ураженнях: </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промивання </a:t>
            </a:r>
            <a:r>
              <a:rPr lang="uk-UA" dirty="0" err="1">
                <a:solidFill>
                  <a:srgbClr val="000000"/>
                </a:solidFill>
                <a:latin typeface="Times New Roman" panose="02020603050405020304" pitchFamily="18" charset="0"/>
                <a:ea typeface="Times New Roman" panose="02020603050405020304" pitchFamily="18" charset="0"/>
              </a:rPr>
              <a:t>шлунка</a:t>
            </a:r>
            <a:r>
              <a:rPr lang="uk-UA" dirty="0">
                <a:solidFill>
                  <a:srgbClr val="000000"/>
                </a:solidFill>
                <a:latin typeface="Times New Roman" panose="02020603050405020304" pitchFamily="18" charset="0"/>
                <a:ea typeface="Times New Roman" panose="02020603050405020304" pitchFamily="18" charset="0"/>
              </a:rPr>
              <a:t> 2 % розчином гідрокарбонату натрію за допомогою зонда і введення через нього 10-15 г активованого вугілля, розчиненого в склянці води;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введення внутрішньовенно 10-15 мл 30 % розчину тіосульфату натрію, а також </a:t>
            </a:r>
            <a:r>
              <a:rPr lang="uk-UA" dirty="0" err="1">
                <a:solidFill>
                  <a:srgbClr val="000000"/>
                </a:solidFill>
                <a:latin typeface="Times New Roman" panose="02020603050405020304" pitchFamily="18" charset="0"/>
                <a:ea typeface="Times New Roman" panose="02020603050405020304" pitchFamily="18" charset="0"/>
              </a:rPr>
              <a:t>антигістамінних</a:t>
            </a:r>
            <a:r>
              <a:rPr lang="uk-UA" dirty="0">
                <a:solidFill>
                  <a:srgbClr val="000000"/>
                </a:solidFill>
                <a:latin typeface="Times New Roman" panose="02020603050405020304" pitchFamily="18" charset="0"/>
                <a:ea typeface="Times New Roman" panose="02020603050405020304" pitchFamily="18" charset="0"/>
              </a:rPr>
              <a:t> та серцево-судинних засобів, антибіотиків. </a:t>
            </a:r>
            <a:endParaRPr lang="uk-UA" sz="1600" dirty="0">
              <a:latin typeface="Times New Roman" panose="02020603050405020304" pitchFamily="18" charset="0"/>
              <a:ea typeface="Times New Roman" panose="02020603050405020304" pitchFamily="18" charset="0"/>
            </a:endParaRPr>
          </a:p>
          <a:p>
            <a:r>
              <a:rPr lang="uk-UA"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Кваліфікована медична допомога:</a:t>
            </a:r>
            <a:r>
              <a:rPr lang="uk-UA" b="1" dirty="0">
                <a:solidFill>
                  <a:srgbClr val="FF0000"/>
                </a:solidFill>
                <a:latin typeface="Times New Roman" panose="02020603050405020304" pitchFamily="18" charset="0"/>
                <a:ea typeface="Times New Roman" panose="02020603050405020304" pitchFamily="18" charset="0"/>
              </a:rPr>
              <a:t> </a:t>
            </a:r>
            <a:endParaRPr lang="uk-UA" sz="1600" dirty="0">
              <a:solidFill>
                <a:srgbClr val="FF0000"/>
              </a:solidFill>
              <a:latin typeface="Times New Roman" panose="02020603050405020304" pitchFamily="18" charset="0"/>
              <a:ea typeface="Times New Roman" panose="02020603050405020304" pitchFamily="18" charset="0"/>
            </a:endParaRPr>
          </a:p>
          <a:p>
            <a:r>
              <a:rPr lang="uk-UA" dirty="0">
                <a:solidFill>
                  <a:srgbClr val="000000"/>
                </a:solidFill>
                <a:latin typeface="Times New Roman" panose="02020603050405020304" pitchFamily="18" charset="0"/>
                <a:ea typeface="Times New Roman" panose="02020603050405020304" pitchFamily="18" charset="0"/>
              </a:rPr>
              <a:t>   Проведення повної санітарної обробки та заходів, перерахованих при наданні першої лікарської допомоги.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При комбінованих ураженнях іпритом проводиться первинна хірургічна обробка ран. </a:t>
            </a:r>
            <a:endParaRPr lang="uk-UA" sz="1600" dirty="0">
              <a:latin typeface="Times New Roman" panose="02020603050405020304" pitchFamily="18" charset="0"/>
              <a:ea typeface="Times New Roman" panose="02020603050405020304" pitchFamily="18" charset="0"/>
            </a:endParaRPr>
          </a:p>
          <a:p>
            <a:r>
              <a:rPr lang="uk-UA"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Спеціалізована медична допомога</a:t>
            </a:r>
            <a:r>
              <a:rPr lang="uk-UA" b="1" dirty="0">
                <a:solidFill>
                  <a:srgbClr val="000000"/>
                </a:solidFill>
                <a:latin typeface="Times New Roman" panose="02020603050405020304" pitchFamily="18" charset="0"/>
                <a:ea typeface="Times New Roman" panose="02020603050405020304" pitchFamily="18" charset="0"/>
              </a:rPr>
              <a:t> </a:t>
            </a:r>
            <a:endParaRPr lang="uk-UA" sz="1600" dirty="0">
              <a:latin typeface="Times New Roman" panose="02020603050405020304" pitchFamily="18" charset="0"/>
              <a:ea typeface="Times New Roman" panose="02020603050405020304" pitchFamily="18" charset="0"/>
            </a:endParaRPr>
          </a:p>
          <a:p>
            <a:r>
              <a:rPr lang="uk-UA" dirty="0">
                <a:solidFill>
                  <a:srgbClr val="000000"/>
                </a:solidFill>
                <a:latin typeface="Times New Roman" panose="02020603050405020304" pitchFamily="18" charset="0"/>
                <a:ea typeface="Times New Roman" panose="02020603050405020304" pitchFamily="18" charset="0"/>
              </a:rPr>
              <a:t>   В основному проводиться симптоматичне лікування, залежно від характеру і тяжкості ураження. Уражені іпритом потребують тривалого і складного лікування, але в них часто залишаються незворотні зміни в організмі, що призводять до інвалідності.</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31579598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484909" y="481446"/>
            <a:ext cx="8728363" cy="6005945"/>
          </a:xfrm>
          <a:prstGeom prst="rect">
            <a:avLst/>
          </a:prstGeom>
        </p:spPr>
      </p:pic>
    </p:spTree>
    <p:extLst>
      <p:ext uri="{BB962C8B-B14F-4D97-AF65-F5344CB8AC3E}">
        <p14:creationId xmlns:p14="http://schemas.microsoft.com/office/powerpoint/2010/main" xmlns="" val="26375152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360217" y="131619"/>
            <a:ext cx="8714509" cy="6535882"/>
          </a:xfrm>
          <a:prstGeom prst="rect">
            <a:avLst/>
          </a:prstGeom>
        </p:spPr>
      </p:pic>
    </p:spTree>
    <p:extLst>
      <p:ext uri="{BB962C8B-B14F-4D97-AF65-F5344CB8AC3E}">
        <p14:creationId xmlns:p14="http://schemas.microsoft.com/office/powerpoint/2010/main" xmlns="" val="38673994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4693" y="199683"/>
            <a:ext cx="11093116" cy="6555641"/>
          </a:xfrm>
          <a:prstGeom prst="rect">
            <a:avLst/>
          </a:prstGeom>
          <a:solidFill>
            <a:srgbClr val="9999FF"/>
          </a:solidFill>
        </p:spPr>
        <p:txBody>
          <a:bodyPr wrap="square">
            <a:spAutoFit/>
          </a:bodyPr>
          <a:lstStyle/>
          <a:p>
            <a:r>
              <a:rPr lang="uk-UA" b="1" dirty="0">
                <a:solidFill>
                  <a:srgbClr val="000000"/>
                </a:solidFill>
                <a:latin typeface="Times New Roman" panose="02020603050405020304" pitchFamily="18" charset="0"/>
                <a:ea typeface="Times New Roman" panose="02020603050405020304" pitchFamily="18" charset="0"/>
              </a:rPr>
              <a:t> </a:t>
            </a:r>
            <a:r>
              <a:rPr lang="uk-UA" sz="1600" b="1" dirty="0">
                <a:solidFill>
                  <a:srgbClr val="000000"/>
                </a:solidFill>
                <a:latin typeface="Times New Roman" panose="02020603050405020304" pitchFamily="18" charset="0"/>
                <a:ea typeface="Times New Roman" panose="02020603050405020304" pitchFamily="18" charset="0"/>
              </a:rPr>
              <a:t>Отруйні речовини задушливої дії</a:t>
            </a:r>
            <a:endParaRPr lang="uk-UA" sz="1600" dirty="0">
              <a:latin typeface="Times New Roman" panose="02020603050405020304" pitchFamily="18" charset="0"/>
              <a:ea typeface="Times New Roman" panose="02020603050405020304" pitchFamily="18" charset="0"/>
            </a:endParaRPr>
          </a:p>
          <a:p>
            <a:r>
              <a:rPr lang="ru-RU" sz="1600" dirty="0" err="1">
                <a:solidFill>
                  <a:srgbClr val="000000"/>
                </a:solidFill>
                <a:latin typeface="Times New Roman" panose="02020603050405020304" pitchFamily="18" charset="0"/>
                <a:ea typeface="Times New Roman" panose="02020603050405020304" pitchFamily="18" charset="0"/>
              </a:rPr>
              <a:t>Дуже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відомими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отруйними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речовинами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задушливої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дії</a:t>
            </a:r>
            <a:r>
              <a:rPr lang="ru-RU" sz="1600" dirty="0">
                <a:solidFill>
                  <a:srgbClr val="000000"/>
                </a:solidFill>
                <a:latin typeface="Times New Roman" panose="02020603050405020304" pitchFamily="18" charset="0"/>
                <a:ea typeface="Times New Roman" panose="02020603050405020304" pitchFamily="18" charset="0"/>
              </a:rPr>
              <a:t> є фосген, дифосген, </a:t>
            </a:r>
            <a:r>
              <a:rPr lang="ru-RU" sz="1600" dirty="0" err="1">
                <a:solidFill>
                  <a:srgbClr val="000000"/>
                </a:solidFill>
                <a:latin typeface="Times New Roman" panose="02020603050405020304" pitchFamily="18" charset="0"/>
                <a:ea typeface="Times New Roman" panose="02020603050405020304" pitchFamily="18" charset="0"/>
              </a:rPr>
              <a:t>хлорпікрин</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Крім</a:t>
            </a:r>
            <a:r>
              <a:rPr lang="ru-RU" sz="1600" dirty="0">
                <a:solidFill>
                  <a:srgbClr val="000000"/>
                </a:solidFill>
                <a:latin typeface="Times New Roman" panose="02020603050405020304" pitchFamily="18" charset="0"/>
                <a:ea typeface="Times New Roman" panose="02020603050405020304" pitchFamily="18" charset="0"/>
              </a:rPr>
              <a:t> них, у </a:t>
            </a:r>
            <a:r>
              <a:rPr lang="ru-RU" sz="1600" dirty="0" err="1">
                <a:solidFill>
                  <a:srgbClr val="000000"/>
                </a:solidFill>
                <a:latin typeface="Times New Roman" panose="02020603050405020304" pitchFamily="18" charset="0"/>
                <a:ea typeface="Times New Roman" panose="02020603050405020304" pitchFamily="18" charset="0"/>
              </a:rPr>
              <a:t>бойовій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обстановці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задушливо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діють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також</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оксиди</a:t>
            </a:r>
            <a:r>
              <a:rPr lang="ru-RU" sz="1600" dirty="0">
                <a:solidFill>
                  <a:srgbClr val="000000"/>
                </a:solidFill>
                <a:latin typeface="Times New Roman" panose="02020603050405020304" pitchFamily="18" charset="0"/>
                <a:ea typeface="Times New Roman" panose="02020603050405020304" pitchFamily="18" charset="0"/>
              </a:rPr>
              <a:t> азоту, </a:t>
            </a:r>
            <a:r>
              <a:rPr lang="ru-RU" sz="1600" dirty="0" err="1">
                <a:solidFill>
                  <a:srgbClr val="000000"/>
                </a:solidFill>
                <a:latin typeface="Times New Roman" panose="02020603050405020304" pitchFamily="18" charset="0"/>
                <a:ea typeface="Times New Roman" panose="02020603050405020304" pitchFamily="18" charset="0"/>
              </a:rPr>
              <a:t>які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входять</a:t>
            </a:r>
            <a:r>
              <a:rPr lang="ru-RU" sz="1600" dirty="0">
                <a:solidFill>
                  <a:srgbClr val="000000"/>
                </a:solidFill>
                <a:latin typeface="Times New Roman" panose="02020603050405020304" pitchFamily="18" charset="0"/>
                <a:ea typeface="Times New Roman" panose="02020603050405020304" pitchFamily="18" charset="0"/>
              </a:rPr>
              <a:t> до складу </a:t>
            </a:r>
            <a:r>
              <a:rPr lang="ru-RU" sz="1600" dirty="0" err="1">
                <a:solidFill>
                  <a:srgbClr val="000000"/>
                </a:solidFill>
                <a:latin typeface="Times New Roman" panose="02020603050405020304" pitchFamily="18" charset="0"/>
                <a:ea typeface="Times New Roman" panose="02020603050405020304" pitchFamily="18" charset="0"/>
              </a:rPr>
              <a:t>порохових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газів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Усі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речовини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можуть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викликати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тільки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інгаляційним</a:t>
            </a:r>
            <a:r>
              <a:rPr lang="ru-RU" sz="1600" dirty="0">
                <a:solidFill>
                  <a:srgbClr val="000000"/>
                </a:solidFill>
                <a:latin typeface="Times New Roman" panose="02020603050405020304" pitchFamily="18" charset="0"/>
                <a:ea typeface="Times New Roman" panose="02020603050405020304" pitchFamily="18" charset="0"/>
              </a:rPr>
              <a:t> шляхом. </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Патогенез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складний</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формуванні</a:t>
            </a:r>
            <a:r>
              <a:rPr lang="ru-RU" sz="1600" dirty="0">
                <a:solidFill>
                  <a:srgbClr val="000000"/>
                </a:solidFill>
                <a:latin typeface="Times New Roman" panose="02020603050405020304" pitchFamily="18" charset="0"/>
                <a:ea typeface="Times New Roman" panose="02020603050405020304" pitchFamily="18" charset="0"/>
              </a:rPr>
              <a:t> одного з </a:t>
            </a:r>
            <a:r>
              <a:rPr lang="ru-RU" sz="1600" dirty="0" err="1">
                <a:solidFill>
                  <a:srgbClr val="000000"/>
                </a:solidFill>
                <a:latin typeface="Times New Roman" panose="02020603050405020304" pitchFamily="18" charset="0"/>
                <a:ea typeface="Times New Roman" panose="02020603050405020304" pitchFamily="18" charset="0"/>
              </a:rPr>
              <a:t>компонентів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 токсичного </a:t>
            </a:r>
            <a:r>
              <a:rPr lang="ru-RU" sz="1600" dirty="0" err="1">
                <a:solidFill>
                  <a:srgbClr val="000000"/>
                </a:solidFill>
                <a:latin typeface="Times New Roman" panose="02020603050405020304" pitchFamily="18" charset="0"/>
                <a:ea typeface="Times New Roman" panose="02020603050405020304" pitchFamily="18" charset="0"/>
              </a:rPr>
              <a:t>набряку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легень</a:t>
            </a:r>
            <a:r>
              <a:rPr lang="ru-RU" sz="1600" dirty="0">
                <a:solidFill>
                  <a:srgbClr val="000000"/>
                </a:solidFill>
                <a:latin typeface="Times New Roman" panose="02020603050405020304" pitchFamily="18" charset="0"/>
                <a:ea typeface="Times New Roman" panose="02020603050405020304" pitchFamily="18" charset="0"/>
              </a:rPr>
              <a:t> — </a:t>
            </a:r>
            <a:r>
              <a:rPr lang="ru-RU" sz="1600" dirty="0" err="1">
                <a:solidFill>
                  <a:srgbClr val="000000"/>
                </a:solidFill>
                <a:latin typeface="Times New Roman" panose="02020603050405020304" pitchFamily="18" charset="0"/>
                <a:ea typeface="Times New Roman" panose="02020603050405020304" pitchFamily="18" charset="0"/>
              </a:rPr>
              <a:t>беруть</a:t>
            </a:r>
            <a:r>
              <a:rPr lang="ru-RU" sz="1600" dirty="0">
                <a:solidFill>
                  <a:srgbClr val="000000"/>
                </a:solidFill>
                <a:latin typeface="Times New Roman" panose="02020603050405020304" pitchFamily="18" charset="0"/>
                <a:ea typeface="Times New Roman" panose="02020603050405020304" pitchFamily="18" charset="0"/>
              </a:rPr>
              <a:t> участь як </a:t>
            </a:r>
            <a:r>
              <a:rPr lang="ru-RU" sz="1600" dirty="0" err="1">
                <a:solidFill>
                  <a:srgbClr val="000000"/>
                </a:solidFill>
                <a:latin typeface="Times New Roman" panose="02020603050405020304" pitchFamily="18" charset="0"/>
                <a:ea typeface="Times New Roman" panose="02020603050405020304" pitchFamily="18" charset="0"/>
              </a:rPr>
              <a:t>місцеві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фактори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зумовлені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безпосередньою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дією</a:t>
            </a:r>
            <a:r>
              <a:rPr lang="ru-RU" sz="1600" dirty="0">
                <a:solidFill>
                  <a:srgbClr val="000000"/>
                </a:solidFill>
                <a:latin typeface="Times New Roman" panose="02020603050405020304" pitchFamily="18" charset="0"/>
                <a:ea typeface="Times New Roman" panose="02020603050405020304" pitchFamily="18" charset="0"/>
              </a:rPr>
              <a:t> ОР на </a:t>
            </a:r>
            <a:r>
              <a:rPr lang="ru-RU" sz="1600" dirty="0" err="1">
                <a:solidFill>
                  <a:srgbClr val="000000"/>
                </a:solidFill>
                <a:latin typeface="Times New Roman" panose="02020603050405020304" pitchFamily="18" charset="0"/>
                <a:ea typeface="Times New Roman" panose="02020603050405020304" pitchFamily="18" charset="0"/>
              </a:rPr>
              <a:t>легеневу</a:t>
            </a:r>
            <a:r>
              <a:rPr lang="ru-RU" sz="1600" dirty="0">
                <a:solidFill>
                  <a:srgbClr val="000000"/>
                </a:solidFill>
                <a:latin typeface="Times New Roman" panose="02020603050405020304" pitchFamily="18" charset="0"/>
                <a:ea typeface="Times New Roman" panose="02020603050405020304" pitchFamily="18" charset="0"/>
              </a:rPr>
              <a:t> тканину, так і </a:t>
            </a:r>
            <a:r>
              <a:rPr lang="ru-RU" sz="1600" dirty="0" err="1">
                <a:solidFill>
                  <a:srgbClr val="000000"/>
                </a:solidFill>
                <a:latin typeface="Times New Roman" panose="02020603050405020304" pitchFamily="18" charset="0"/>
                <a:ea typeface="Times New Roman" panose="02020603050405020304" pitchFamily="18" charset="0"/>
              </a:rPr>
              <a:t>загальні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розлади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нервово</a:t>
            </a:r>
            <a:r>
              <a:rPr lang="ru-RU" sz="1600" dirty="0">
                <a:solidFill>
                  <a:srgbClr val="000000"/>
                </a:solidFill>
                <a:latin typeface="Times New Roman" panose="02020603050405020304" pitchFamily="18" charset="0"/>
                <a:ea typeface="Times New Roman" panose="02020603050405020304" pitchFamily="18" charset="0"/>
              </a:rPr>
              <a:t>-рефлекторного </a:t>
            </a:r>
            <a:r>
              <a:rPr lang="ru-RU" sz="1600" dirty="0" err="1">
                <a:solidFill>
                  <a:srgbClr val="000000"/>
                </a:solidFill>
                <a:latin typeface="Times New Roman" panose="02020603050405020304" pitchFamily="18" charset="0"/>
                <a:ea typeface="Times New Roman" panose="02020603050405020304" pitchFamily="18" charset="0"/>
              </a:rPr>
              <a:t>походження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Усі</a:t>
            </a:r>
            <a:r>
              <a:rPr lang="ru-RU" sz="1600" dirty="0">
                <a:solidFill>
                  <a:srgbClr val="000000"/>
                </a:solidFill>
                <a:latin typeface="Times New Roman" panose="02020603050405020304" pitchFamily="18" charset="0"/>
                <a:ea typeface="Times New Roman" panose="02020603050405020304" pitchFamily="18" charset="0"/>
              </a:rPr>
              <a:t> вони </a:t>
            </a:r>
            <a:r>
              <a:rPr lang="ru-RU" sz="1600" dirty="0" err="1">
                <a:solidFill>
                  <a:srgbClr val="000000"/>
                </a:solidFill>
                <a:latin typeface="Times New Roman" panose="02020603050405020304" pitchFamily="18" charset="0"/>
                <a:ea typeface="Times New Roman" panose="02020603050405020304" pitchFamily="18" charset="0"/>
              </a:rPr>
              <a:t>призводять</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підвищення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проникності</a:t>
            </a:r>
            <a:r>
              <a:rPr lang="ru-RU" sz="1600" dirty="0">
                <a:solidFill>
                  <a:srgbClr val="000000"/>
                </a:solidFill>
                <a:latin typeface="Times New Roman" panose="02020603050405020304" pitchFamily="18" charset="0"/>
                <a:ea typeface="Times New Roman" panose="02020603050405020304" pitchFamily="18" charset="0"/>
              </a:rPr>
              <a:t> альвеолярно-</a:t>
            </a:r>
            <a:r>
              <a:rPr lang="ru-RU" sz="1600" dirty="0" err="1">
                <a:solidFill>
                  <a:srgbClr val="000000"/>
                </a:solidFill>
                <a:latin typeface="Times New Roman" panose="02020603050405020304" pitchFamily="18" charset="0"/>
                <a:ea typeface="Times New Roman" panose="02020603050405020304" pitchFamily="18" charset="0"/>
              </a:rPr>
              <a:t>капілярної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мембрани</a:t>
            </a:r>
            <a:r>
              <a:rPr lang="ru-RU" sz="1600" dirty="0">
                <a:solidFill>
                  <a:srgbClr val="000000"/>
                </a:solidFill>
                <a:latin typeface="Times New Roman" panose="02020603050405020304" pitchFamily="18" charset="0"/>
                <a:ea typeface="Times New Roman" panose="02020603050405020304" pitchFamily="18" charset="0"/>
              </a:rPr>
              <a:t> й </a:t>
            </a:r>
            <a:r>
              <a:rPr lang="ru-RU" sz="1600" dirty="0" err="1">
                <a:solidFill>
                  <a:srgbClr val="000000"/>
                </a:solidFill>
                <a:latin typeface="Times New Roman" panose="02020603050405020304" pitchFamily="18" charset="0"/>
                <a:ea typeface="Times New Roman" panose="02020603050405020304" pitchFamily="18" charset="0"/>
              </a:rPr>
              <a:t>евакуації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рідкої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частини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крові</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порожнину</a:t>
            </a:r>
            <a:r>
              <a:rPr lang="ru-RU" sz="1600" dirty="0">
                <a:solidFill>
                  <a:srgbClr val="000000"/>
                </a:solidFill>
                <a:latin typeface="Times New Roman" panose="02020603050405020304" pitchFamily="18" charset="0"/>
                <a:ea typeface="Times New Roman" panose="02020603050405020304" pitchFamily="18" charset="0"/>
              </a:rPr>
              <a:t> альвеол. </a:t>
            </a:r>
            <a:r>
              <a:rPr lang="ru-RU" sz="1600" dirty="0" err="1">
                <a:solidFill>
                  <a:srgbClr val="000000"/>
                </a:solidFill>
                <a:latin typeface="Times New Roman" panose="02020603050405020304" pitchFamily="18" charset="0"/>
                <a:ea typeface="Times New Roman" panose="02020603050405020304" pitchFamily="18" charset="0"/>
              </a:rPr>
              <a:t>Цьому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сприяє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збільшене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наповнення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легенів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кров’ю</a:t>
            </a:r>
            <a:r>
              <a:rPr lang="ru-RU" sz="1600" dirty="0">
                <a:solidFill>
                  <a:srgbClr val="000000"/>
                </a:solidFill>
                <a:latin typeface="Times New Roman" panose="02020603050405020304" pitchFamily="18" charset="0"/>
                <a:ea typeface="Times New Roman" panose="02020603050405020304" pitchFamily="18" charset="0"/>
              </a:rPr>
              <a:t>, а </a:t>
            </a:r>
            <a:r>
              <a:rPr lang="ru-RU" sz="1600" dirty="0" err="1">
                <a:solidFill>
                  <a:srgbClr val="000000"/>
                </a:solidFill>
                <a:latin typeface="Times New Roman" panose="02020603050405020304" pitchFamily="18" charset="0"/>
                <a:ea typeface="Times New Roman" panose="02020603050405020304" pitchFamily="18" charset="0"/>
              </a:rPr>
              <a:t>також</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гіпоксія</a:t>
            </a:r>
            <a:r>
              <a:rPr lang="ru-RU" sz="1600" dirty="0">
                <a:solidFill>
                  <a:srgbClr val="000000"/>
                </a:solidFill>
                <a:latin typeface="Times New Roman" panose="02020603050405020304" pitchFamily="18" charset="0"/>
                <a:ea typeface="Times New Roman" panose="02020603050405020304" pitchFamily="18" charset="0"/>
              </a:rPr>
              <a:t> й ацидоз, </a:t>
            </a:r>
            <a:r>
              <a:rPr lang="ru-RU" sz="1600" dirty="0" err="1">
                <a:solidFill>
                  <a:srgbClr val="000000"/>
                </a:solidFill>
                <a:latin typeface="Times New Roman" panose="02020603050405020304" pitchFamily="18" charset="0"/>
                <a:ea typeface="Times New Roman" panose="02020603050405020304" pitchFamily="18" charset="0"/>
              </a:rPr>
              <a:t>які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прогресують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внаслідок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зростання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дихальної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недостатності</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процесі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розвитку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інтоксикації</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Клініка</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ураження</a:t>
            </a:r>
            <a:r>
              <a:rPr lang="ru-RU" sz="1600" b="1" i="1" dirty="0">
                <a:solidFill>
                  <a:srgbClr val="FF0000"/>
                </a:solidFill>
                <a:latin typeface="Times New Roman" panose="02020603050405020304" pitchFamily="18" charset="0"/>
                <a:ea typeface="Times New Roman" panose="02020603050405020304" pitchFamily="18" charset="0"/>
              </a:rPr>
              <a:t> при </a:t>
            </a:r>
            <a:r>
              <a:rPr lang="ru-RU" sz="1600" b="1" i="1" dirty="0" err="1">
                <a:solidFill>
                  <a:srgbClr val="FF0000"/>
                </a:solidFill>
                <a:latin typeface="Times New Roman" panose="02020603050405020304" pitchFamily="18" charset="0"/>
                <a:ea typeface="Times New Roman" panose="02020603050405020304" pitchFamily="18" charset="0"/>
              </a:rPr>
              <a:t>отруєнні</a:t>
            </a:r>
            <a:r>
              <a:rPr lang="ru-RU" sz="1600" b="1" i="1" dirty="0">
                <a:solidFill>
                  <a:srgbClr val="FF0000"/>
                </a:solidFill>
                <a:latin typeface="Times New Roman" panose="02020603050405020304" pitchFamily="18" charset="0"/>
                <a:ea typeface="Times New Roman" panose="02020603050405020304" pitchFamily="18" charset="0"/>
              </a:rPr>
              <a:t> фосгеном і дифосгеном </a:t>
            </a:r>
            <a:r>
              <a:rPr lang="ru-RU" sz="1600" b="1" i="1" dirty="0" err="1">
                <a:solidFill>
                  <a:srgbClr val="FF0000"/>
                </a:solidFill>
                <a:latin typeface="Times New Roman" panose="02020603050405020304" pitchFamily="18" charset="0"/>
                <a:ea typeface="Times New Roman" panose="02020603050405020304" pitchFamily="18" charset="0"/>
              </a:rPr>
              <a:t>подібна</a:t>
            </a:r>
            <a:r>
              <a:rPr lang="ru-RU" sz="1600" b="1" i="1" dirty="0">
                <a:solidFill>
                  <a:srgbClr val="FF0000"/>
                </a:solidFill>
                <a:latin typeface="Times New Roman" panose="02020603050405020304" pitchFamily="18" charset="0"/>
                <a:ea typeface="Times New Roman" panose="02020603050405020304" pitchFamily="18" charset="0"/>
              </a:rPr>
              <a:t>.</a:t>
            </a:r>
            <a:r>
              <a:rPr lang="ru-RU" sz="1600" b="1" dirty="0">
                <a:solidFill>
                  <a:srgbClr val="FF0000"/>
                </a:solidFill>
                <a:latin typeface="Times New Roman" panose="02020603050405020304" pitchFamily="18" charset="0"/>
                <a:ea typeface="Times New Roman" panose="02020603050405020304" pitchFamily="18" charset="0"/>
              </a:rPr>
              <a:t> </a:t>
            </a:r>
            <a:endParaRPr lang="ru-RU" sz="1600" b="1" dirty="0" smtClean="0">
              <a:solidFill>
                <a:srgbClr val="FF0000"/>
              </a:solidFill>
              <a:latin typeface="Times New Roman" panose="02020603050405020304" pitchFamily="18" charset="0"/>
              <a:ea typeface="Times New Roman" panose="02020603050405020304" pitchFamily="18" charset="0"/>
            </a:endParaRPr>
          </a:p>
          <a:p>
            <a:r>
              <a:rPr lang="ru-RU" sz="1600" dirty="0" err="1" smtClean="0">
                <a:solidFill>
                  <a:srgbClr val="000000"/>
                </a:solidFill>
                <a:latin typeface="Times New Roman" panose="02020603050405020304" pitchFamily="18" charset="0"/>
                <a:ea typeface="Times New Roman" panose="02020603050405020304" pitchFamily="18" charset="0"/>
              </a:rPr>
              <a:t>Розрізняють</a:t>
            </a:r>
            <a:r>
              <a:rPr lang="ru-RU" sz="1600" dirty="0" smtClean="0">
                <a:solidFill>
                  <a:srgbClr val="000000"/>
                </a:solidFill>
                <a:latin typeface="Times New Roman" panose="02020603050405020304" pitchFamily="18" charset="0"/>
                <a:ea typeface="Times New Roman" panose="02020603050405020304" pitchFamily="18" charset="0"/>
              </a:rPr>
              <a:t> </a:t>
            </a:r>
            <a:r>
              <a:rPr lang="ru-RU" sz="1600" dirty="0">
                <a:solidFill>
                  <a:srgbClr val="000000"/>
                </a:solidFill>
                <a:latin typeface="Times New Roman" panose="02020603050405020304" pitchFamily="18" charset="0"/>
                <a:ea typeface="Times New Roman" panose="02020603050405020304" pitchFamily="18" charset="0"/>
              </a:rPr>
              <a:t>тяжкий, </a:t>
            </a:r>
            <a:r>
              <a:rPr lang="ru-RU" sz="1600" dirty="0" err="1">
                <a:solidFill>
                  <a:srgbClr val="000000"/>
                </a:solidFill>
                <a:latin typeface="Times New Roman" panose="02020603050405020304" pitchFamily="18" charset="0"/>
                <a:ea typeface="Times New Roman" panose="02020603050405020304" pitchFamily="18" charset="0"/>
              </a:rPr>
              <a:t>середній</a:t>
            </a:r>
            <a:r>
              <a:rPr lang="ru-RU" sz="1600" dirty="0">
                <a:solidFill>
                  <a:srgbClr val="000000"/>
                </a:solidFill>
                <a:latin typeface="Times New Roman" panose="02020603050405020304" pitchFamily="18" charset="0"/>
                <a:ea typeface="Times New Roman" panose="02020603050405020304" pitchFamily="18" charset="0"/>
              </a:rPr>
              <a:t> і легкий </a:t>
            </a:r>
            <a:r>
              <a:rPr lang="ru-RU" sz="1600" dirty="0" err="1">
                <a:solidFill>
                  <a:srgbClr val="000000"/>
                </a:solidFill>
                <a:latin typeface="Times New Roman" panose="02020603050405020304" pitchFamily="18" charset="0"/>
                <a:ea typeface="Times New Roman" panose="02020603050405020304" pitchFamily="18" charset="0"/>
              </a:rPr>
              <a:t>ступені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a:t>
            </a:r>
            <a:r>
              <a:rPr lang="ru-RU" sz="1600" b="1" dirty="0">
                <a:solidFill>
                  <a:srgbClr val="FF0000"/>
                </a:solidFill>
                <a:latin typeface="Times New Roman" panose="02020603050405020304" pitchFamily="18" charset="0"/>
                <a:ea typeface="Times New Roman" panose="02020603050405020304" pitchFamily="18" charset="0"/>
              </a:rPr>
              <a:t>Для </a:t>
            </a:r>
            <a:r>
              <a:rPr lang="ru-RU" sz="1600" b="1" i="1" dirty="0">
                <a:solidFill>
                  <a:srgbClr val="FF0000"/>
                </a:solidFill>
                <a:latin typeface="Times New Roman" panose="02020603050405020304" pitchFamily="18" charset="0"/>
                <a:ea typeface="Times New Roman" panose="02020603050405020304" pitchFamily="18" charset="0"/>
              </a:rPr>
              <a:t>тяжкого </a:t>
            </a:r>
            <a:r>
              <a:rPr lang="ru-RU" sz="1600" b="1" i="1" dirty="0" err="1">
                <a:solidFill>
                  <a:srgbClr val="FF0000"/>
                </a:solidFill>
                <a:latin typeface="Times New Roman" panose="02020603050405020304" pitchFamily="18" charset="0"/>
                <a:ea typeface="Times New Roman" panose="02020603050405020304" pitchFamily="18" charset="0"/>
              </a:rPr>
              <a:t>ступеня</a:t>
            </a:r>
            <a:r>
              <a:rPr lang="ru-RU" sz="1600" b="1" dirty="0">
                <a:solidFill>
                  <a:srgbClr val="FF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характерні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виникнення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відчуття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різі</a:t>
            </a:r>
            <a:r>
              <a:rPr lang="ru-RU" sz="1600" dirty="0">
                <a:solidFill>
                  <a:srgbClr val="000000"/>
                </a:solidFill>
                <a:latin typeface="Times New Roman" panose="02020603050405020304" pitchFamily="18" charset="0"/>
                <a:ea typeface="Times New Roman" panose="02020603050405020304" pitchFamily="18" charset="0"/>
              </a:rPr>
              <a:t> в очах, </a:t>
            </a:r>
            <a:r>
              <a:rPr lang="ru-RU" sz="1600" dirty="0" err="1">
                <a:solidFill>
                  <a:srgbClr val="000000"/>
                </a:solidFill>
                <a:latin typeface="Times New Roman" panose="02020603050405020304" pitchFamily="18" charset="0"/>
                <a:ea typeface="Times New Roman" panose="02020603050405020304" pitchFamily="18" charset="0"/>
              </a:rPr>
              <a:t>стиснення</a:t>
            </a:r>
            <a:r>
              <a:rPr lang="ru-RU" sz="1600" dirty="0">
                <a:solidFill>
                  <a:srgbClr val="000000"/>
                </a:solidFill>
                <a:latin typeface="Times New Roman" panose="02020603050405020304" pitchFamily="18" charset="0"/>
                <a:ea typeface="Times New Roman" panose="02020603050405020304" pitchFamily="18" charset="0"/>
              </a:rPr>
              <a:t> в грудях, кашель, </a:t>
            </a:r>
            <a:r>
              <a:rPr lang="ru-RU" sz="1600" dirty="0" err="1">
                <a:solidFill>
                  <a:srgbClr val="000000"/>
                </a:solidFill>
                <a:latin typeface="Times New Roman" panose="02020603050405020304" pitchFamily="18" charset="0"/>
                <a:ea typeface="Times New Roman" panose="02020603050405020304" pitchFamily="18" charset="0"/>
              </a:rPr>
              <a:t>запаморочення</a:t>
            </a:r>
            <a:r>
              <a:rPr lang="ru-RU" sz="1600" dirty="0">
                <a:solidFill>
                  <a:srgbClr val="000000"/>
                </a:solidFill>
                <a:latin typeface="Times New Roman" panose="02020603050405020304" pitchFamily="18" charset="0"/>
                <a:ea typeface="Times New Roman" panose="02020603050405020304" pitchFamily="18" charset="0"/>
              </a:rPr>
              <a:t> (рефлекторна </a:t>
            </a:r>
            <a:r>
              <a:rPr lang="ru-RU" sz="1600" dirty="0" err="1">
                <a:solidFill>
                  <a:srgbClr val="000000"/>
                </a:solidFill>
                <a:latin typeface="Times New Roman" panose="02020603050405020304" pitchFamily="18" charset="0"/>
                <a:ea typeface="Times New Roman" panose="02020603050405020304" pitchFamily="18" charset="0"/>
              </a:rPr>
              <a:t>стадія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Після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евакуації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потерпілого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із</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зараженої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атмосфери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всі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ознаки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зникають</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настає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прихований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період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який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продовжується</a:t>
            </a:r>
            <a:r>
              <a:rPr lang="ru-RU" sz="1600" dirty="0">
                <a:solidFill>
                  <a:srgbClr val="000000"/>
                </a:solidFill>
                <a:latin typeface="Times New Roman" panose="02020603050405020304" pitchFamily="18" charset="0"/>
                <a:ea typeface="Times New Roman" panose="02020603050405020304" pitchFamily="18" charset="0"/>
              </a:rPr>
              <a:t> 1-3 </a:t>
            </a:r>
            <a:r>
              <a:rPr lang="ru-RU" sz="1600" dirty="0" err="1">
                <a:solidFill>
                  <a:srgbClr val="000000"/>
                </a:solidFill>
                <a:latin typeface="Times New Roman" panose="02020603050405020304" pitchFamily="18" charset="0"/>
                <a:ea typeface="Times New Roman" panose="02020603050405020304" pitchFamily="18" charset="0"/>
              </a:rPr>
              <a:t>години</a:t>
            </a:r>
            <a:r>
              <a:rPr lang="ru-RU" sz="1600" dirty="0">
                <a:solidFill>
                  <a:srgbClr val="000000"/>
                </a:solidFill>
                <a:latin typeface="Times New Roman" panose="02020603050405020304" pitchFamily="18" charset="0"/>
                <a:ea typeface="Times New Roman" panose="02020603050405020304" pitchFamily="18" charset="0"/>
              </a:rPr>
              <a:t>. Але </a:t>
            </a:r>
            <a:r>
              <a:rPr lang="ru-RU" sz="1600" dirty="0" err="1">
                <a:solidFill>
                  <a:srgbClr val="000000"/>
                </a:solidFill>
                <a:latin typeface="Times New Roman" panose="02020603050405020304" pitchFamily="18" charset="0"/>
                <a:ea typeface="Times New Roman" panose="02020603050405020304" pitchFamily="18" charset="0"/>
              </a:rPr>
              <a:t>вже</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цій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стадії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спостерігають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брадикардію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лабільність</a:t>
            </a:r>
            <a:r>
              <a:rPr lang="ru-RU" sz="1600" dirty="0">
                <a:solidFill>
                  <a:srgbClr val="000000"/>
                </a:solidFill>
                <a:latin typeface="Times New Roman" panose="02020603050405020304" pitchFamily="18" charset="0"/>
                <a:ea typeface="Times New Roman" panose="02020603050405020304" pitchFamily="18" charset="0"/>
              </a:rPr>
              <a:t> пульсу й </a:t>
            </a:r>
            <a:r>
              <a:rPr lang="ru-RU" sz="1600" dirty="0" err="1">
                <a:solidFill>
                  <a:srgbClr val="000000"/>
                </a:solidFill>
                <a:latin typeface="Times New Roman" panose="02020603050405020304" pitchFamily="18" charset="0"/>
                <a:ea typeface="Times New Roman" panose="02020603050405020304" pitchFamily="18" charset="0"/>
              </a:rPr>
              <a:t>артеріального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тиску</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крові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зменшується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кількість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гемоглобіну</a:t>
            </a:r>
            <a:r>
              <a:rPr lang="ru-RU" sz="1600" dirty="0">
                <a:solidFill>
                  <a:srgbClr val="000000"/>
                </a:solidFill>
                <a:latin typeface="Times New Roman" panose="02020603050405020304" pitchFamily="18" charset="0"/>
                <a:ea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rPr>
              <a:t>еритроцитів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Розвивається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стадія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набряку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легень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з’являються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загальна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слабість</a:t>
            </a:r>
            <a:r>
              <a:rPr lang="ru-RU" sz="1600" dirty="0">
                <a:solidFill>
                  <a:srgbClr val="000000"/>
                </a:solidFill>
                <a:latin typeface="Times New Roman" panose="02020603050405020304" pitchFamily="18" charset="0"/>
                <a:ea typeface="Times New Roman" panose="02020603050405020304" pitchFamily="18" charset="0"/>
              </a:rPr>
              <a:t>, кашель </a:t>
            </a:r>
            <a:r>
              <a:rPr lang="ru-RU" sz="1600" dirty="0" err="1">
                <a:solidFill>
                  <a:srgbClr val="000000"/>
                </a:solidFill>
                <a:latin typeface="Times New Roman" panose="02020603050405020304" pitchFamily="18" charset="0"/>
                <a:ea typeface="Times New Roman" panose="02020603050405020304" pitchFamily="18" charset="0"/>
              </a:rPr>
              <a:t>із</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виділенням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пінистого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харкотиння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ціаноз</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шкіри</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слизових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оболонок</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легенях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вислуховують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звучні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дрібнопухирцеві</a:t>
            </a:r>
            <a:r>
              <a:rPr lang="ru-RU" sz="1600" dirty="0">
                <a:solidFill>
                  <a:srgbClr val="000000"/>
                </a:solidFill>
                <a:latin typeface="Times New Roman" panose="02020603050405020304" pitchFamily="18" charset="0"/>
                <a:ea typeface="Times New Roman" panose="02020603050405020304" pitchFamily="18" charset="0"/>
              </a:rPr>
              <a:t> хрипи; </a:t>
            </a:r>
            <a:r>
              <a:rPr lang="ru-RU" sz="1600" dirty="0" err="1">
                <a:solidFill>
                  <a:srgbClr val="000000"/>
                </a:solidFill>
                <a:latin typeface="Times New Roman" panose="02020603050405020304" pitchFamily="18" charset="0"/>
                <a:ea typeface="Times New Roman" panose="02020603050405020304" pitchFamily="18" charset="0"/>
              </a:rPr>
              <a:t>підвищується</a:t>
            </a:r>
            <a:r>
              <a:rPr lang="ru-RU" sz="1600" dirty="0">
                <a:solidFill>
                  <a:srgbClr val="000000"/>
                </a:solidFill>
                <a:latin typeface="Times New Roman" panose="02020603050405020304" pitchFamily="18" charset="0"/>
                <a:ea typeface="Times New Roman" panose="02020603050405020304" pitchFamily="18" charset="0"/>
              </a:rPr>
              <a:t> температура </a:t>
            </a:r>
            <a:r>
              <a:rPr lang="ru-RU" sz="1600" dirty="0" err="1">
                <a:solidFill>
                  <a:srgbClr val="000000"/>
                </a:solidFill>
                <a:latin typeface="Times New Roman" panose="02020603050405020304" pitchFamily="18" charset="0"/>
                <a:ea typeface="Times New Roman" panose="02020603050405020304" pitchFamily="18" charset="0"/>
              </a:rPr>
              <a:t>тіла</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крові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збільшується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кількість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гемоглобіну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понад</a:t>
            </a:r>
            <a:r>
              <a:rPr lang="ru-RU" sz="1600" dirty="0">
                <a:solidFill>
                  <a:srgbClr val="000000"/>
                </a:solidFill>
                <a:latin typeface="Times New Roman" panose="02020603050405020304" pitchFamily="18" charset="0"/>
                <a:ea typeface="Times New Roman" panose="02020603050405020304" pitchFamily="18" charset="0"/>
              </a:rPr>
              <a:t> 160 г/л) і </a:t>
            </a:r>
            <a:r>
              <a:rPr lang="ru-RU" sz="1600" dirty="0" err="1">
                <a:solidFill>
                  <a:srgbClr val="000000"/>
                </a:solidFill>
                <a:latin typeface="Times New Roman" panose="02020603050405020304" pitchFamily="18" charset="0"/>
                <a:ea typeface="Times New Roman" panose="02020603050405020304" pitchFamily="18" charset="0"/>
              </a:rPr>
              <a:t>еритроцитів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більше</a:t>
            </a:r>
            <a:r>
              <a:rPr lang="ru-RU" sz="1600" dirty="0">
                <a:solidFill>
                  <a:srgbClr val="000000"/>
                </a:solidFill>
                <a:latin typeface="Times New Roman" panose="02020603050405020304" pitchFamily="18" charset="0"/>
                <a:ea typeface="Times New Roman" panose="02020603050405020304" pitchFamily="18" charset="0"/>
              </a:rPr>
              <a:t> 6·10</a:t>
            </a:r>
            <a:r>
              <a:rPr lang="ru-RU" sz="1600" baseline="30000" dirty="0">
                <a:solidFill>
                  <a:srgbClr val="000000"/>
                </a:solidFill>
                <a:latin typeface="Times New Roman" panose="02020603050405020304" pitchFamily="18" charset="0"/>
                <a:ea typeface="Times New Roman" panose="02020603050405020304" pitchFamily="18" charset="0"/>
              </a:rPr>
              <a:t>12</a:t>
            </a:r>
            <a:r>
              <a:rPr lang="ru-RU" sz="1600" dirty="0">
                <a:solidFill>
                  <a:srgbClr val="000000"/>
                </a:solidFill>
                <a:latin typeface="Times New Roman" panose="02020603050405020304" pitchFamily="18" charset="0"/>
                <a:ea typeface="Times New Roman" panose="02020603050405020304" pitchFamily="18" charset="0"/>
              </a:rPr>
              <a:t> в 1 л), лейкоцитоз </a:t>
            </a:r>
            <a:r>
              <a:rPr lang="ru-RU" sz="1600" dirty="0" err="1">
                <a:solidFill>
                  <a:srgbClr val="000000"/>
                </a:solidFill>
                <a:latin typeface="Times New Roman" panose="02020603050405020304" pitchFamily="18" charset="0"/>
                <a:ea typeface="Times New Roman" panose="02020603050405020304" pitchFamily="18" charset="0"/>
              </a:rPr>
              <a:t>із</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зсувом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вліво</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прискорення</a:t>
            </a:r>
            <a:r>
              <a:rPr lang="ru-RU" sz="1600" dirty="0">
                <a:solidFill>
                  <a:srgbClr val="000000"/>
                </a:solidFill>
                <a:latin typeface="Times New Roman" panose="02020603050405020304" pitchFamily="18" charset="0"/>
                <a:ea typeface="Times New Roman" panose="02020603050405020304" pitchFamily="18" charset="0"/>
              </a:rPr>
              <a:t> ШОЕ (“синя </a:t>
            </a:r>
            <a:r>
              <a:rPr lang="ru-RU" sz="1600" dirty="0" err="1">
                <a:solidFill>
                  <a:srgbClr val="000000"/>
                </a:solidFill>
                <a:latin typeface="Times New Roman" panose="02020603050405020304" pitchFamily="18" charset="0"/>
                <a:ea typeface="Times New Roman" panose="02020603050405020304" pitchFamily="18" charset="0"/>
              </a:rPr>
              <a:t>гіпоксія</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випадку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приєднання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гострої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серцево-судинної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недостатності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шкіра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вкривається</a:t>
            </a:r>
            <a:r>
              <a:rPr lang="ru-RU" sz="1600" dirty="0">
                <a:solidFill>
                  <a:srgbClr val="000000"/>
                </a:solidFill>
                <a:latin typeface="Times New Roman" panose="02020603050405020304" pitchFamily="18" charset="0"/>
                <a:ea typeface="Times New Roman" panose="02020603050405020304" pitchFamily="18" charset="0"/>
              </a:rPr>
              <a:t> липким потом, </a:t>
            </a:r>
            <a:r>
              <a:rPr lang="ru-RU" sz="1600" dirty="0" err="1">
                <a:solidFill>
                  <a:srgbClr val="000000"/>
                </a:solidFill>
                <a:latin typeface="Times New Roman" panose="02020603050405020304" pitchFamily="18" charset="0"/>
                <a:ea typeface="Times New Roman" panose="02020603050405020304" pitchFamily="18" charset="0"/>
              </a:rPr>
              <a:t>набуває</a:t>
            </a:r>
            <a:r>
              <a:rPr lang="ru-RU" sz="1600" dirty="0">
                <a:solidFill>
                  <a:srgbClr val="000000"/>
                </a:solidFill>
                <a:latin typeface="Times New Roman" panose="02020603050405020304" pitchFamily="18" charset="0"/>
                <a:ea typeface="Times New Roman" panose="02020603050405020304" pitchFamily="18" charset="0"/>
              </a:rPr>
              <a:t> землисто-</a:t>
            </a:r>
            <a:r>
              <a:rPr lang="ru-RU" sz="1600" dirty="0" err="1">
                <a:solidFill>
                  <a:srgbClr val="000000"/>
                </a:solidFill>
                <a:latin typeface="Times New Roman" panose="02020603050405020304" pitchFamily="18" charset="0"/>
                <a:ea typeface="Times New Roman" panose="02020603050405020304" pitchFamily="18" charset="0"/>
              </a:rPr>
              <a:t>сірого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відтінку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тиск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крові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падає</a:t>
            </a:r>
            <a:r>
              <a:rPr lang="ru-RU" sz="1600" dirty="0">
                <a:solidFill>
                  <a:srgbClr val="000000"/>
                </a:solidFill>
                <a:latin typeface="Times New Roman" panose="02020603050405020304" pitchFamily="18" charset="0"/>
                <a:ea typeface="Times New Roman" panose="02020603050405020304" pitchFamily="18" charset="0"/>
              </a:rPr>
              <a:t>, пульс </a:t>
            </a:r>
            <a:r>
              <a:rPr lang="ru-RU" sz="1600" dirty="0" err="1">
                <a:solidFill>
                  <a:srgbClr val="000000"/>
                </a:solidFill>
                <a:latin typeface="Times New Roman" panose="02020603050405020304" pitchFamily="18" charset="0"/>
                <a:ea typeface="Times New Roman" panose="02020603050405020304" pitchFamily="18" charset="0"/>
              </a:rPr>
              <a:t>стає</a:t>
            </a:r>
            <a:r>
              <a:rPr lang="ru-RU" sz="1600" dirty="0">
                <a:solidFill>
                  <a:srgbClr val="000000"/>
                </a:solidFill>
                <a:latin typeface="Times New Roman" panose="02020603050405020304" pitchFamily="18" charset="0"/>
                <a:ea typeface="Times New Roman" panose="02020603050405020304" pitchFamily="18" charset="0"/>
              </a:rPr>
              <a:t> частим, </a:t>
            </a:r>
            <a:r>
              <a:rPr lang="ru-RU" sz="1600" dirty="0" err="1">
                <a:solidFill>
                  <a:srgbClr val="000000"/>
                </a:solidFill>
                <a:latin typeface="Times New Roman" panose="02020603050405020304" pitchFamily="18" charset="0"/>
                <a:ea typeface="Times New Roman" panose="02020603050405020304" pitchFamily="18" charset="0"/>
              </a:rPr>
              <a:t>ниткоподібним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дихання</a:t>
            </a:r>
            <a:r>
              <a:rPr lang="ru-RU" sz="1600" dirty="0">
                <a:solidFill>
                  <a:srgbClr val="000000"/>
                </a:solidFill>
                <a:latin typeface="Times New Roman" panose="02020603050405020304" pitchFamily="18" charset="0"/>
                <a:ea typeface="Times New Roman" panose="02020603050405020304" pitchFamily="18" charset="0"/>
              </a:rPr>
              <a:t> — </a:t>
            </a:r>
            <a:r>
              <a:rPr lang="ru-RU" sz="1600" dirty="0" err="1">
                <a:solidFill>
                  <a:srgbClr val="000000"/>
                </a:solidFill>
                <a:latin typeface="Times New Roman" panose="02020603050405020304" pitchFamily="18" charset="0"/>
                <a:ea typeface="Times New Roman" panose="02020603050405020304" pitchFamily="18" charset="0"/>
              </a:rPr>
              <a:t>клекотливим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сіра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гіпоксія</a:t>
            </a:r>
            <a:r>
              <a:rPr lang="ru-RU" sz="1600" dirty="0">
                <a:solidFill>
                  <a:srgbClr val="000000"/>
                </a:solidFill>
                <a:latin typeface="Times New Roman" panose="02020603050405020304" pitchFamily="18" charset="0"/>
                <a:ea typeface="Times New Roman" panose="02020603050405020304" pitchFamily="18" charset="0"/>
              </a:rPr>
              <a:t>”). Набряк </a:t>
            </a:r>
            <a:r>
              <a:rPr lang="ru-RU" sz="1600" dirty="0" err="1">
                <a:solidFill>
                  <a:srgbClr val="000000"/>
                </a:solidFill>
                <a:latin typeface="Times New Roman" panose="02020603050405020304" pitchFamily="18" charset="0"/>
                <a:ea typeface="Times New Roman" panose="02020603050405020304" pitchFamily="18" charset="0"/>
              </a:rPr>
              <a:t>легень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досягає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найбільшого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розвитку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наприкінці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першої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або</a:t>
            </a:r>
            <a:r>
              <a:rPr lang="ru-RU" sz="1600" dirty="0">
                <a:solidFill>
                  <a:srgbClr val="000000"/>
                </a:solidFill>
                <a:latin typeface="Times New Roman" panose="02020603050405020304" pitchFamily="18" charset="0"/>
                <a:ea typeface="Times New Roman" panose="02020603050405020304" pitchFamily="18" charset="0"/>
              </a:rPr>
              <a:t> на початку </a:t>
            </a:r>
            <a:r>
              <a:rPr lang="ru-RU" sz="1600" dirty="0" err="1">
                <a:solidFill>
                  <a:srgbClr val="000000"/>
                </a:solidFill>
                <a:latin typeface="Times New Roman" panose="02020603050405020304" pitchFamily="18" charset="0"/>
                <a:ea typeface="Times New Roman" panose="02020603050405020304" pitchFamily="18" charset="0"/>
              </a:rPr>
              <a:t>другої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доби</a:t>
            </a:r>
            <a:r>
              <a:rPr lang="ru-RU" sz="1600" dirty="0">
                <a:solidFill>
                  <a:srgbClr val="000000"/>
                </a:solidFill>
                <a:latin typeface="Times New Roman" panose="02020603050405020304" pitchFamily="18" charset="0"/>
                <a:ea typeface="Times New Roman" panose="02020603050405020304" pitchFamily="18" charset="0"/>
              </a:rPr>
              <a:t>. Смерть у </a:t>
            </a:r>
            <a:r>
              <a:rPr lang="ru-RU" sz="1600" dirty="0" err="1">
                <a:solidFill>
                  <a:srgbClr val="000000"/>
                </a:solidFill>
                <a:latin typeface="Times New Roman" panose="02020603050405020304" pitchFamily="18" charset="0"/>
                <a:ea typeface="Times New Roman" panose="02020603050405020304" pitchFamily="18" charset="0"/>
              </a:rPr>
              <a:t>ці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терміни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настати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паралічу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дихального</a:t>
            </a:r>
            <a:r>
              <a:rPr lang="ru-RU" sz="1600" dirty="0">
                <a:solidFill>
                  <a:srgbClr val="000000"/>
                </a:solidFill>
                <a:latin typeface="Times New Roman" panose="02020603050405020304" pitchFamily="18" charset="0"/>
                <a:ea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rPr>
              <a:t>судинно-рухового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центрів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Потім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починається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стадія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вирішення</a:t>
            </a:r>
            <a:r>
              <a:rPr lang="ru-RU" sz="1600" dirty="0">
                <a:solidFill>
                  <a:srgbClr val="000000"/>
                </a:solidFill>
                <a:latin typeface="Times New Roman" panose="02020603050405020304" pitchFamily="18" charset="0"/>
                <a:ea typeface="Times New Roman" panose="02020603050405020304" pitchFamily="18" charset="0"/>
              </a:rPr>
              <a:t>, коли </a:t>
            </a:r>
            <a:r>
              <a:rPr lang="ru-RU" sz="1600" dirty="0" err="1">
                <a:solidFill>
                  <a:srgbClr val="000000"/>
                </a:solidFill>
                <a:latin typeface="Times New Roman" panose="02020603050405020304" pitchFamily="18" charset="0"/>
                <a:ea typeface="Times New Roman" panose="02020603050405020304" pitchFamily="18" charset="0"/>
              </a:rPr>
              <a:t>можуть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проявлятися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інші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ускладнення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внаслідок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тромбози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судин</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призводять</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інфарктів</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легенях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нирках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міокарді</a:t>
            </a:r>
            <a:r>
              <a:rPr lang="ru-RU" sz="1600" dirty="0">
                <a:solidFill>
                  <a:srgbClr val="000000"/>
                </a:solidFill>
                <a:latin typeface="Times New Roman" panose="02020603050405020304" pitchFamily="18" charset="0"/>
                <a:ea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rPr>
              <a:t>викликають</a:t>
            </a:r>
            <a:r>
              <a:rPr lang="ru-RU" sz="1600" dirty="0">
                <a:solidFill>
                  <a:srgbClr val="000000"/>
                </a:solidFill>
                <a:latin typeface="Times New Roman" panose="02020603050405020304" pitchFamily="18" charset="0"/>
                <a:ea typeface="Times New Roman" panose="02020603050405020304" pitchFamily="18" charset="0"/>
              </a:rPr>
              <a:t> гангрену </a:t>
            </a:r>
            <a:r>
              <a:rPr lang="ru-RU" sz="1600" dirty="0" err="1">
                <a:solidFill>
                  <a:srgbClr val="000000"/>
                </a:solidFill>
                <a:latin typeface="Times New Roman" panose="02020603050405020304" pitchFamily="18" charset="0"/>
                <a:ea typeface="Times New Roman" panose="02020603050405020304" pitchFamily="18" charset="0"/>
              </a:rPr>
              <a:t>кінцівок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клініку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гострого</a:t>
            </a:r>
            <a:r>
              <a:rPr lang="ru-RU" sz="1600" dirty="0">
                <a:solidFill>
                  <a:srgbClr val="000000"/>
                </a:solidFill>
                <a:latin typeface="Times New Roman" panose="02020603050405020304" pitchFamily="18" charset="0"/>
                <a:ea typeface="Times New Roman" panose="02020603050405020304" pitchFamily="18" charset="0"/>
              </a:rPr>
              <a:t> живота”, а </a:t>
            </a:r>
            <a:r>
              <a:rPr lang="ru-RU" sz="1600" dirty="0" err="1">
                <a:solidFill>
                  <a:srgbClr val="000000"/>
                </a:solidFill>
                <a:latin typeface="Times New Roman" panose="02020603050405020304" pitchFamily="18" charset="0"/>
                <a:ea typeface="Times New Roman" panose="02020603050405020304" pitchFamily="18" charset="0"/>
              </a:rPr>
              <a:t>також</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запалення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чи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абсцес</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легень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Після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гострого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періоду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можуть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визначатися</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віддалені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наслідки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рецидивні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бронхіти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астматичні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стани</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функціональні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розлади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серцево-судинної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системи</a:t>
            </a:r>
            <a:r>
              <a:rPr lang="ru-RU" sz="1600" dirty="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xmlns="" val="41115124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539292"/>
            <a:ext cx="8795084" cy="5909310"/>
          </a:xfrm>
          <a:prstGeom prst="rect">
            <a:avLst/>
          </a:prstGeom>
          <a:solidFill>
            <a:srgbClr val="9999FF"/>
          </a:solidFill>
        </p:spPr>
        <p:txBody>
          <a:bodyPr wrap="square">
            <a:spAutoFit/>
          </a:bodyPr>
          <a:lstStyle/>
          <a:p>
            <a:r>
              <a:rPr lang="uk-UA" dirty="0">
                <a:solidFill>
                  <a:srgbClr val="000000"/>
                </a:solidFill>
                <a:latin typeface="Times New Roman" panose="02020603050405020304" pitchFamily="18" charset="0"/>
                <a:ea typeface="Times New Roman" panose="02020603050405020304" pitchFamily="18" charset="0"/>
              </a:rPr>
              <a:t>При</a:t>
            </a:r>
            <a:r>
              <a:rPr lang="uk-UA" i="1"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середньому ступені </a:t>
            </a:r>
            <a:r>
              <a:rPr lang="uk-UA" dirty="0">
                <a:solidFill>
                  <a:srgbClr val="000000"/>
                </a:solidFill>
                <a:latin typeface="Times New Roman" panose="02020603050405020304" pitchFamily="18" charset="0"/>
                <a:ea typeface="Times New Roman" panose="02020603050405020304" pitchFamily="18" charset="0"/>
              </a:rPr>
              <a:t>інтоксикації латентний період триваліший (3-5 год), клінічні прояви розвиваються не так бурхливо, як при тяжкому отруєнні. Ядуха помірна, кашель із невеликою кількістю харкотиння, хрипи незначні. Ознаки згущення крові виражені менше. Може </a:t>
            </a:r>
            <a:r>
              <a:rPr lang="uk-UA" dirty="0" err="1">
                <a:solidFill>
                  <a:srgbClr val="000000"/>
                </a:solidFill>
                <a:latin typeface="Times New Roman" panose="02020603050405020304" pitchFamily="18" charset="0"/>
                <a:ea typeface="Times New Roman" panose="02020603050405020304" pitchFamily="18" charset="0"/>
              </a:rPr>
              <a:t>розвинутися</a:t>
            </a:r>
            <a:r>
              <a:rPr lang="uk-UA" dirty="0">
                <a:solidFill>
                  <a:srgbClr val="000000"/>
                </a:solidFill>
                <a:latin typeface="Times New Roman" panose="02020603050405020304" pitchFamily="18" charset="0"/>
                <a:ea typeface="Times New Roman" panose="02020603050405020304" pitchFamily="18" charset="0"/>
              </a:rPr>
              <a:t> набряк легень або виражена токсична пневмонія, яка легко лікується і має сприятливий перебіг. Термін лікування хворих — 2-3 тижні.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У випадку </a:t>
            </a:r>
            <a:r>
              <a:rPr lang="uk-UA" b="1" i="1" dirty="0">
                <a:solidFill>
                  <a:srgbClr val="FF0000"/>
                </a:solidFill>
                <a:latin typeface="Times New Roman" panose="02020603050405020304" pitchFamily="18" charset="0"/>
                <a:ea typeface="Times New Roman" panose="02020603050405020304" pitchFamily="18" charset="0"/>
              </a:rPr>
              <a:t>легких інтоксикацій</a:t>
            </a:r>
            <a:r>
              <a:rPr lang="uk-UA" dirty="0">
                <a:solidFill>
                  <a:srgbClr val="000000"/>
                </a:solidFill>
                <a:latin typeface="Times New Roman" panose="02020603050405020304" pitchFamily="18" charset="0"/>
                <a:ea typeface="Times New Roman" panose="02020603050405020304" pitchFamily="18" charset="0"/>
              </a:rPr>
              <a:t> латентний період триває 8 год, після чого уражений скаржиться на слабість, запаморочення, незначну ядуху, відчуття стиснення в грудях, кашель. Температура тіла </a:t>
            </a:r>
            <a:r>
              <a:rPr lang="uk-UA" dirty="0" err="1">
                <a:solidFill>
                  <a:srgbClr val="000000"/>
                </a:solidFill>
                <a:latin typeface="Times New Roman" panose="02020603050405020304" pitchFamily="18" charset="0"/>
                <a:ea typeface="Times New Roman" panose="02020603050405020304" pitchFamily="18" charset="0"/>
              </a:rPr>
              <a:t>субфебрильна</a:t>
            </a:r>
            <a:r>
              <a:rPr lang="uk-UA" dirty="0">
                <a:solidFill>
                  <a:srgbClr val="000000"/>
                </a:solidFill>
                <a:latin typeface="Times New Roman" panose="02020603050405020304" pitchFamily="18" charset="0"/>
                <a:ea typeface="Times New Roman" panose="02020603050405020304" pitchFamily="18" charset="0"/>
              </a:rPr>
              <a:t>, пульс ритмічний, частий. У легенях вислуховують поодинокі сухі хрипи. Явища гострого бронхіту починають зникати через 5-6 днів.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При ураженнях </a:t>
            </a:r>
            <a:r>
              <a:rPr lang="uk-UA" dirty="0" err="1">
                <a:solidFill>
                  <a:srgbClr val="000000"/>
                </a:solidFill>
                <a:latin typeface="Times New Roman" panose="02020603050405020304" pitchFamily="18" charset="0"/>
                <a:ea typeface="Times New Roman" panose="02020603050405020304" pitchFamily="18" charset="0"/>
              </a:rPr>
              <a:t>хлоропікрином</a:t>
            </a:r>
            <a:r>
              <a:rPr lang="uk-UA" dirty="0">
                <a:solidFill>
                  <a:srgbClr val="000000"/>
                </a:solidFill>
                <a:latin typeface="Times New Roman" panose="02020603050405020304" pitchFamily="18" charset="0"/>
                <a:ea typeface="Times New Roman" panose="02020603050405020304" pitchFamily="18" charset="0"/>
              </a:rPr>
              <a:t> майже відразу з’являються подразнення очей та дихальних шляхів, блювання, знижується судинний тонус (</a:t>
            </a:r>
            <a:r>
              <a:rPr lang="uk-UA" dirty="0" err="1">
                <a:solidFill>
                  <a:srgbClr val="000000"/>
                </a:solidFill>
                <a:latin typeface="Times New Roman" panose="02020603050405020304" pitchFamily="18" charset="0"/>
                <a:ea typeface="Times New Roman" panose="02020603050405020304" pitchFamily="18" charset="0"/>
              </a:rPr>
              <a:t>нітритна</a:t>
            </a:r>
            <a:r>
              <a:rPr lang="uk-UA" dirty="0">
                <a:solidFill>
                  <a:srgbClr val="000000"/>
                </a:solidFill>
                <a:latin typeface="Times New Roman" panose="02020603050405020304" pitchFamily="18" charset="0"/>
                <a:ea typeface="Times New Roman" panose="02020603050405020304" pitchFamily="18" charset="0"/>
              </a:rPr>
              <a:t> дія). Набряк легень має тяжчий перебіг, тому що в крові утворюється метгемоглобін і відповідно посилюється </a:t>
            </a:r>
            <a:r>
              <a:rPr lang="uk-UA" dirty="0" err="1">
                <a:solidFill>
                  <a:srgbClr val="000000"/>
                </a:solidFill>
                <a:latin typeface="Times New Roman" panose="02020603050405020304" pitchFamily="18" charset="0"/>
                <a:ea typeface="Times New Roman" panose="02020603050405020304" pitchFamily="18" charset="0"/>
              </a:rPr>
              <a:t>гіпоксемія</a:t>
            </a:r>
            <a:r>
              <a:rPr lang="uk-UA" dirty="0">
                <a:solidFill>
                  <a:srgbClr val="000000"/>
                </a:solidFill>
                <a:latin typeface="Times New Roman" panose="02020603050405020304" pitchFamily="18" charset="0"/>
                <a:ea typeface="Times New Roman" panose="02020603050405020304" pitchFamily="18" charset="0"/>
              </a:rPr>
              <a:t>.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При дії оксидів азоту поряд із задушливим ефектом відзначають і </a:t>
            </a:r>
            <a:r>
              <a:rPr lang="uk-UA" dirty="0" err="1">
                <a:solidFill>
                  <a:srgbClr val="000000"/>
                </a:solidFill>
                <a:latin typeface="Times New Roman" panose="02020603050405020304" pitchFamily="18" charset="0"/>
                <a:ea typeface="Times New Roman" panose="02020603050405020304" pitchFamily="18" charset="0"/>
              </a:rPr>
              <a:t>резорбтивний</a:t>
            </a:r>
            <a:r>
              <a:rPr lang="uk-UA" dirty="0">
                <a:solidFill>
                  <a:srgbClr val="000000"/>
                </a:solidFill>
                <a:latin typeface="Times New Roman" panose="02020603050405020304" pitchFamily="18" charset="0"/>
                <a:ea typeface="Times New Roman" panose="02020603050405020304" pitchFamily="18" charset="0"/>
              </a:rPr>
              <a:t>, який проявляється </a:t>
            </a:r>
            <a:r>
              <a:rPr lang="uk-UA" dirty="0" err="1">
                <a:solidFill>
                  <a:srgbClr val="000000"/>
                </a:solidFill>
                <a:latin typeface="Times New Roman" panose="02020603050405020304" pitchFamily="18" charset="0"/>
                <a:ea typeface="Times New Roman" panose="02020603050405020304" pitchFamily="18" charset="0"/>
              </a:rPr>
              <a:t>метгемоглобінемією</a:t>
            </a:r>
            <a:r>
              <a:rPr lang="uk-UA" dirty="0">
                <a:solidFill>
                  <a:srgbClr val="000000"/>
                </a:solidFill>
                <a:latin typeface="Times New Roman" panose="02020603050405020304" pitchFamily="18" charset="0"/>
                <a:ea typeface="Times New Roman" panose="02020603050405020304" pitchFamily="18" charset="0"/>
              </a:rPr>
              <a:t> і розширенням дрібних судин. Внаслідок різкої обпікаючої дії можлива рефлекторна зупинка дихання в момент вдихання парів або розвиток хімічного опіку легень у перші години, якому притаманна виражена гостра дихальна недостатність. У випадку розвитку набряку легень перебіг захворювання тяжкий, у харкотинні, що має характерний жовтий колір, можлива поява домішок крові.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9739227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4378" y="228599"/>
            <a:ext cx="9420728" cy="6524863"/>
          </a:xfrm>
          <a:prstGeom prst="rect">
            <a:avLst/>
          </a:prstGeom>
          <a:solidFill>
            <a:srgbClr val="9999FF"/>
          </a:solidFill>
        </p:spPr>
        <p:txBody>
          <a:bodyPr wrap="square">
            <a:spAutoFit/>
          </a:bodyPr>
          <a:lstStyle/>
          <a:p>
            <a:r>
              <a:rPr lang="uk-UA" b="1" dirty="0">
                <a:solidFill>
                  <a:srgbClr val="000000"/>
                </a:solidFill>
                <a:latin typeface="Times New Roman" panose="02020603050405020304" pitchFamily="18" charset="0"/>
                <a:ea typeface="Times New Roman" panose="02020603050405020304" pitchFamily="18" charset="0"/>
              </a:rPr>
              <a:t> </a:t>
            </a:r>
            <a:r>
              <a:rPr lang="uk-UA" sz="1600" b="1" i="1" dirty="0" err="1">
                <a:solidFill>
                  <a:srgbClr val="FF0000"/>
                </a:solidFill>
                <a:latin typeface="Times New Roman" panose="02020603050405020304" pitchFamily="18" charset="0"/>
                <a:ea typeface="Times New Roman" panose="02020603050405020304" pitchFamily="18" charset="0"/>
              </a:rPr>
              <a:t>Домедична</a:t>
            </a:r>
            <a:r>
              <a:rPr lang="uk-UA" sz="1600" b="1" i="1" dirty="0">
                <a:solidFill>
                  <a:srgbClr val="FF0000"/>
                </a:solidFill>
                <a:latin typeface="Times New Roman" panose="02020603050405020304" pitchFamily="18" charset="0"/>
                <a:ea typeface="Times New Roman" panose="02020603050405020304" pitchFamily="18" charset="0"/>
              </a:rPr>
              <a:t> допомога:</a:t>
            </a:r>
            <a:r>
              <a:rPr lang="uk-UA" sz="1600" b="1" dirty="0">
                <a:solidFill>
                  <a:srgbClr val="00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одягання протигаза;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усунення сильного подразнення дихальних шляхів за допомогою </a:t>
            </a:r>
            <a:r>
              <a:rPr lang="uk-UA" sz="1600" dirty="0" err="1">
                <a:solidFill>
                  <a:srgbClr val="000000"/>
                </a:solidFill>
                <a:latin typeface="Times New Roman" panose="02020603050405020304" pitchFamily="18" charset="0"/>
                <a:ea typeface="Times New Roman" panose="02020603050405020304" pitchFamily="18" charset="0"/>
              </a:rPr>
              <a:t>протидимної</a:t>
            </a:r>
            <a:r>
              <a:rPr lang="uk-UA" sz="1600" dirty="0">
                <a:solidFill>
                  <a:srgbClr val="000000"/>
                </a:solidFill>
                <a:latin typeface="Times New Roman" panose="02020603050405020304" pitchFamily="18" charset="0"/>
                <a:ea typeface="Times New Roman" panose="02020603050405020304" pitchFamily="18" charset="0"/>
              </a:rPr>
              <a:t> суміші;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евакуація із зараженої зони;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за межами осередка ураження — промивання очей, полоскання рота водою із фляги. </a:t>
            </a:r>
            <a:endParaRPr lang="uk-UA" sz="1600" dirty="0">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a:t>
            </a:r>
            <a:r>
              <a:rPr lang="uk-UA" sz="1600" b="1" i="1" dirty="0">
                <a:solidFill>
                  <a:srgbClr val="FF0000"/>
                </a:solidFill>
                <a:latin typeface="Times New Roman" panose="02020603050405020304" pitchFamily="18" charset="0"/>
                <a:ea typeface="Times New Roman" panose="02020603050405020304" pitchFamily="18" charset="0"/>
              </a:rPr>
              <a:t>Долікарська допомога:</a:t>
            </a:r>
            <a:r>
              <a:rPr lang="uk-UA" sz="1600" b="1" dirty="0">
                <a:solidFill>
                  <a:srgbClr val="00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зігрівання, спокій, інгаляція кисню, ін’єкції кофеїн-</a:t>
            </a:r>
            <a:r>
              <a:rPr lang="uk-UA" sz="1600" dirty="0" err="1">
                <a:solidFill>
                  <a:srgbClr val="000000"/>
                </a:solidFill>
                <a:latin typeface="Times New Roman" panose="02020603050405020304" pitchFamily="18" charset="0"/>
                <a:ea typeface="Times New Roman" panose="02020603050405020304" pitchFamily="18" charset="0"/>
              </a:rPr>
              <a:t>бензоату</a:t>
            </a:r>
            <a:r>
              <a:rPr lang="uk-UA" sz="1600" dirty="0">
                <a:solidFill>
                  <a:srgbClr val="000000"/>
                </a:solidFill>
                <a:latin typeface="Times New Roman" panose="02020603050405020304" pitchFamily="18" charset="0"/>
                <a:ea typeface="Times New Roman" panose="02020603050405020304" pitchFamily="18" charset="0"/>
              </a:rPr>
              <a:t> натрію, кордіаміну;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при можливості уражених потрібно якомога швидше (до закінчення латентного періоду) евакуювати відразу в </a:t>
            </a:r>
            <a:r>
              <a:rPr lang="uk-UA" sz="1600" dirty="0" err="1">
                <a:solidFill>
                  <a:srgbClr val="000000"/>
                </a:solidFill>
                <a:latin typeface="Times New Roman" panose="02020603050405020304" pitchFamily="18" charset="0"/>
                <a:ea typeface="Times New Roman" panose="02020603050405020304" pitchFamily="18" charset="0"/>
              </a:rPr>
              <a:t>омедб</a:t>
            </a:r>
            <a:r>
              <a:rPr lang="uk-UA" sz="1600" dirty="0">
                <a:solidFill>
                  <a:srgbClr val="000000"/>
                </a:solidFill>
                <a:latin typeface="Times New Roman" panose="02020603050405020304" pitchFamily="18" charset="0"/>
                <a:ea typeface="Times New Roman" panose="02020603050405020304" pitchFamily="18" charset="0"/>
              </a:rPr>
              <a:t> (шпиталь) на будь-якому виді транспорту, у зв’язку із загрозою розвитку набряку легень. Евакуація пішки різко погіршує перебіг ураження у потерпілих. </a:t>
            </a:r>
            <a:endParaRPr lang="uk-UA" sz="1600" dirty="0">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a:t>
            </a:r>
            <a:r>
              <a:rPr lang="uk-UA" sz="1600" b="1" i="1" dirty="0">
                <a:solidFill>
                  <a:srgbClr val="FF0000"/>
                </a:solidFill>
                <a:latin typeface="Times New Roman" panose="02020603050405020304" pitchFamily="18" charset="0"/>
                <a:ea typeface="Times New Roman" panose="02020603050405020304" pitchFamily="18" charset="0"/>
              </a:rPr>
              <a:t>Перша лікарська допомога: </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кровопускання (300-500 мл) з подальшим внутрішньовенним введенням глюкози і хлориду кальцію;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введення серцево-судинних засобів та дихальних аналептиків;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інгаляції кисню з парами етилового спирту.</a:t>
            </a:r>
            <a:endParaRPr lang="uk-UA" sz="1600" dirty="0">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a:t>
            </a:r>
            <a:r>
              <a:rPr lang="uk-UA" sz="1600" b="1" i="1" dirty="0">
                <a:solidFill>
                  <a:srgbClr val="FF0000"/>
                </a:solidFill>
                <a:latin typeface="Times New Roman" panose="02020603050405020304" pitchFamily="18" charset="0"/>
                <a:ea typeface="Times New Roman" panose="02020603050405020304" pitchFamily="18" charset="0"/>
              </a:rPr>
              <a:t>Кваліфікована медична допомога:</a:t>
            </a:r>
            <a:r>
              <a:rPr lang="uk-UA" sz="1600" b="1" dirty="0">
                <a:solidFill>
                  <a:srgbClr val="000000"/>
                </a:solidFill>
                <a:latin typeface="Times New Roman" panose="02020603050405020304" pitchFamily="18" charset="0"/>
                <a:ea typeface="Times New Roman" panose="02020603050405020304" pitchFamily="18" charset="0"/>
              </a:rPr>
              <a:t> </a:t>
            </a:r>
            <a:endParaRPr lang="uk-UA" sz="1600" dirty="0">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a:t>
            </a:r>
            <a:r>
              <a:rPr lang="uk-UA" sz="1600" i="1" dirty="0">
                <a:solidFill>
                  <a:srgbClr val="FF0000"/>
                </a:solidFill>
                <a:latin typeface="Times New Roman" panose="02020603050405020304" pitchFamily="18" charset="0"/>
                <a:ea typeface="Times New Roman" panose="02020603050405020304" pitchFamily="18" charset="0"/>
              </a:rPr>
              <a:t>Невідкладні заходи:</a:t>
            </a:r>
            <a:r>
              <a:rPr lang="uk-UA" sz="1600" i="1" dirty="0">
                <a:solidFill>
                  <a:srgbClr val="00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тривала оксигенотерапія;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інгаляції піногасників;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повторне кровопускання;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введення </a:t>
            </a:r>
            <a:r>
              <a:rPr lang="uk-UA" sz="1600" dirty="0" err="1">
                <a:solidFill>
                  <a:srgbClr val="000000"/>
                </a:solidFill>
                <a:latin typeface="Times New Roman" panose="02020603050405020304" pitchFamily="18" charset="0"/>
                <a:ea typeface="Times New Roman" panose="02020603050405020304" pitchFamily="18" charset="0"/>
              </a:rPr>
              <a:t>гангліоблокаторів</a:t>
            </a:r>
            <a:r>
              <a:rPr lang="uk-UA" sz="1600" dirty="0">
                <a:solidFill>
                  <a:srgbClr val="000000"/>
                </a:solidFill>
                <a:latin typeface="Times New Roman" panose="02020603050405020304" pitchFamily="18" charset="0"/>
                <a:ea typeface="Times New Roman" panose="02020603050405020304" pitchFamily="18" charset="0"/>
              </a:rPr>
              <a:t>, глюкози, хлориду кальцію, стероїдних гормонів, серцево-судинних засобів за показаннями. </a:t>
            </a:r>
            <a:endParaRPr lang="uk-UA" sz="1600" dirty="0">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a:t>
            </a:r>
            <a:r>
              <a:rPr lang="uk-UA" sz="1600" i="1" dirty="0">
                <a:solidFill>
                  <a:srgbClr val="FF0000"/>
                </a:solidFill>
                <a:latin typeface="Times New Roman" panose="02020603050405020304" pitchFamily="18" charset="0"/>
                <a:ea typeface="Times New Roman" panose="02020603050405020304" pitchFamily="18" charset="0"/>
              </a:rPr>
              <a:t>Відстрочені заходи:</a:t>
            </a:r>
            <a:r>
              <a:rPr lang="uk-UA" sz="1600" i="1" dirty="0">
                <a:solidFill>
                  <a:srgbClr val="000000"/>
                </a:solidFill>
                <a:latin typeface="Times New Roman" panose="02020603050405020304" pitchFamily="18" charset="0"/>
                <a:ea typeface="Times New Roman" panose="02020603050405020304" pitchFamily="18" charset="0"/>
              </a:rPr>
              <a:t/>
            </a:r>
            <a:br>
              <a:rPr lang="uk-UA" sz="1600" i="1" dirty="0">
                <a:solidFill>
                  <a:srgbClr val="000000"/>
                </a:solidFill>
                <a:latin typeface="Times New Roman" panose="02020603050405020304" pitchFamily="18" charset="0"/>
                <a:ea typeface="Times New Roman" panose="02020603050405020304" pitchFamily="18" charset="0"/>
              </a:rPr>
            </a:br>
            <a:r>
              <a:rPr lang="uk-UA" sz="1600" i="1" dirty="0">
                <a:solidFill>
                  <a:srgbClr val="000000"/>
                </a:solidFill>
                <a:latin typeface="Times New Roman" panose="02020603050405020304" pitchFamily="18" charset="0"/>
                <a:ea typeface="Times New Roman" panose="02020603050405020304" pitchFamily="18" charset="0"/>
              </a:rPr>
              <a:t>-</a:t>
            </a:r>
            <a:r>
              <a:rPr lang="uk-UA" sz="1600" dirty="0">
                <a:solidFill>
                  <a:srgbClr val="000000"/>
                </a:solidFill>
                <a:latin typeface="Times New Roman" panose="02020603050405020304" pitchFamily="18" charset="0"/>
                <a:ea typeface="Times New Roman" panose="02020603050405020304" pitchFamily="18" charset="0"/>
              </a:rPr>
              <a:t> антибіотики, сульфаніламіди, вітамінотерапія.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Уражених, які перебувають у латентному періоді, евакуюють у терапевтичне відділення шпиталів, хворі з явищами набряку легень нетранспортабельні протягом 3-5 діб. При відсутності ознак ураження проводять обсервацію на 24 години, </a:t>
            </a:r>
            <a:r>
              <a:rPr lang="uk-UA" sz="1600" dirty="0" err="1">
                <a:solidFill>
                  <a:srgbClr val="000000"/>
                </a:solidFill>
                <a:latin typeface="Times New Roman" panose="02020603050405020304" pitchFamily="18" charset="0"/>
                <a:ea typeface="Times New Roman" panose="02020603050405020304" pitchFamily="18" charset="0"/>
              </a:rPr>
              <a:t>легкоуражені</a:t>
            </a:r>
            <a:r>
              <a:rPr lang="uk-UA" sz="1600" dirty="0">
                <a:solidFill>
                  <a:srgbClr val="000000"/>
                </a:solidFill>
                <a:latin typeface="Times New Roman" panose="02020603050405020304" pitchFamily="18" charset="0"/>
                <a:ea typeface="Times New Roman" panose="02020603050405020304" pitchFamily="18" charset="0"/>
              </a:rPr>
              <a:t> підлягають лікуванню в команді одужуючих.</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14477877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443344" y="193964"/>
            <a:ext cx="8853055" cy="6359237"/>
          </a:xfrm>
          <a:prstGeom prst="rect">
            <a:avLst/>
          </a:prstGeom>
        </p:spPr>
      </p:pic>
    </p:spTree>
    <p:extLst>
      <p:ext uri="{BB962C8B-B14F-4D97-AF65-F5344CB8AC3E}">
        <p14:creationId xmlns:p14="http://schemas.microsoft.com/office/powerpoint/2010/main" xmlns="" val="37744158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5011" y="424039"/>
            <a:ext cx="8746958" cy="6001643"/>
          </a:xfrm>
          <a:prstGeom prst="rect">
            <a:avLst/>
          </a:prstGeom>
          <a:solidFill>
            <a:srgbClr val="66FF99"/>
          </a:solidFill>
        </p:spPr>
        <p:txBody>
          <a:bodyPr wrap="square">
            <a:spAutoFit/>
          </a:bodyPr>
          <a:lstStyle/>
          <a:p>
            <a:r>
              <a:rPr lang="uk-UA" b="1" i="1" dirty="0">
                <a:solidFill>
                  <a:srgbClr val="FF0000"/>
                </a:solidFill>
                <a:latin typeface="Times New Roman" panose="02020603050405020304" pitchFamily="18" charset="0"/>
                <a:ea typeface="Times New Roman" panose="02020603050405020304" pitchFamily="18" charset="0"/>
              </a:rPr>
              <a:t>Отруйні речовини сльозоточивої і подразливої дії</a:t>
            </a:r>
            <a:endParaRPr lang="uk-UA" i="1" dirty="0">
              <a:solidFill>
                <a:srgbClr val="FF0000"/>
              </a:solidFill>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До цієї групи належать отруйні речовини з вибірковою дією на чутливі нервові закінчення слизових оболонок верхніх дихальних шляхів (подразнювальні або </a:t>
            </a:r>
            <a:r>
              <a:rPr lang="uk-UA" sz="1600" dirty="0" err="1">
                <a:solidFill>
                  <a:srgbClr val="000000"/>
                </a:solidFill>
                <a:latin typeface="Times New Roman" panose="02020603050405020304" pitchFamily="18" charset="0"/>
                <a:ea typeface="Times New Roman" panose="02020603050405020304" pitchFamily="18" charset="0"/>
              </a:rPr>
              <a:t>пчихальні</a:t>
            </a:r>
            <a:r>
              <a:rPr lang="uk-UA" sz="1600" dirty="0">
                <a:solidFill>
                  <a:srgbClr val="000000"/>
                </a:solidFill>
                <a:latin typeface="Times New Roman" panose="02020603050405020304" pitchFamily="18" charset="0"/>
                <a:ea typeface="Times New Roman" panose="02020603050405020304" pitchFamily="18" charset="0"/>
              </a:rPr>
              <a:t>) чи слизових очей (сльозоточиві або лакриматори).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Хмари аерозолів подразливої і сльозоточивої дії створюються: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генераторами аерозолів, які прикріплюють до літаків, вертольотів чи спеціальних машин, що розпорошують ОР силою повітря або тепловою перегонкою;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a:t>
            </a:r>
            <a:r>
              <a:rPr lang="uk-UA" sz="1600" dirty="0" err="1">
                <a:solidFill>
                  <a:srgbClr val="000000"/>
                </a:solidFill>
                <a:latin typeface="Times New Roman" panose="02020603050405020304" pitchFamily="18" charset="0"/>
                <a:ea typeface="Times New Roman" panose="02020603050405020304" pitchFamily="18" charset="0"/>
              </a:rPr>
              <a:t>отруйнодимовими</a:t>
            </a:r>
            <a:r>
              <a:rPr lang="uk-UA" sz="1600" dirty="0">
                <a:solidFill>
                  <a:srgbClr val="000000"/>
                </a:solidFill>
                <a:latin typeface="Times New Roman" panose="02020603050405020304" pitchFamily="18" charset="0"/>
                <a:ea typeface="Times New Roman" panose="02020603050405020304" pitchFamily="18" charset="0"/>
              </a:rPr>
              <a:t> шашками, при згоранні яких утворюється густа хмара отруйного диму;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ручними хімічними гранатами, при вибухах яких виникає хмара отруйної речовини.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Хмара аерозолю може поширюватись на великі відстані, що утруднює бойові дії військ внаслідок зниження боєздатності особового складу.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a:t>
            </a:r>
            <a:r>
              <a:rPr lang="uk-UA" sz="1600" b="1" i="1" dirty="0">
                <a:solidFill>
                  <a:srgbClr val="FF0000"/>
                </a:solidFill>
                <a:latin typeface="Times New Roman" panose="02020603050405020304" pitchFamily="18" charset="0"/>
                <a:ea typeface="Times New Roman" panose="02020603050405020304" pitchFamily="18" charset="0"/>
              </a:rPr>
              <a:t>До групи ОР подразливої дії </a:t>
            </a:r>
            <a:r>
              <a:rPr lang="uk-UA" sz="1600" dirty="0">
                <a:solidFill>
                  <a:srgbClr val="000000"/>
                </a:solidFill>
                <a:latin typeface="Times New Roman" panose="02020603050405020304" pitchFamily="18" charset="0"/>
                <a:ea typeface="Times New Roman" panose="02020603050405020304" pitchFamily="18" charset="0"/>
              </a:rPr>
              <a:t>належать речовини, що містять миш’як — </a:t>
            </a:r>
            <a:r>
              <a:rPr lang="uk-UA" sz="1600" i="1" dirty="0">
                <a:solidFill>
                  <a:srgbClr val="FF0000"/>
                </a:solidFill>
                <a:latin typeface="Times New Roman" panose="02020603050405020304" pitchFamily="18" charset="0"/>
                <a:ea typeface="Times New Roman" panose="02020603050405020304" pitchFamily="18" charset="0"/>
              </a:rPr>
              <a:t>адамсит і </a:t>
            </a:r>
            <a:r>
              <a:rPr lang="uk-UA" sz="1600" i="1" dirty="0" err="1">
                <a:solidFill>
                  <a:srgbClr val="FF0000"/>
                </a:solidFill>
                <a:latin typeface="Times New Roman" panose="02020603050405020304" pitchFamily="18" charset="0"/>
                <a:ea typeface="Times New Roman" panose="02020603050405020304" pitchFamily="18" charset="0"/>
              </a:rPr>
              <a:t>дифенілхлорарсин</a:t>
            </a:r>
            <a:r>
              <a:rPr lang="uk-UA" sz="1600" dirty="0">
                <a:solidFill>
                  <a:srgbClr val="000000"/>
                </a:solidFill>
                <a:latin typeface="Times New Roman" panose="02020603050405020304" pitchFamily="18" charset="0"/>
                <a:ea typeface="Times New Roman" panose="02020603050405020304" pitchFamily="18" charset="0"/>
              </a:rPr>
              <a:t>, які вже в малих дозах викликають подразливу дію, а у великих — можуть призвести до тяжкої інтоксикації з летальним кінцем.</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a:t>
            </a:r>
            <a:r>
              <a:rPr lang="uk-UA" sz="1600" b="1" i="1" dirty="0">
                <a:solidFill>
                  <a:srgbClr val="FF0000"/>
                </a:solidFill>
                <a:latin typeface="Times New Roman" panose="02020603050405020304" pitchFamily="18" charset="0"/>
                <a:ea typeface="Times New Roman" panose="02020603050405020304" pitchFamily="18" charset="0"/>
              </a:rPr>
              <a:t>До групи сльозоточивих ОР </a:t>
            </a:r>
            <a:r>
              <a:rPr lang="uk-UA" sz="1600" dirty="0">
                <a:solidFill>
                  <a:srgbClr val="000000"/>
                </a:solidFill>
                <a:latin typeface="Times New Roman" panose="02020603050405020304" pitchFamily="18" charset="0"/>
                <a:ea typeface="Times New Roman" panose="02020603050405020304" pitchFamily="18" charset="0"/>
              </a:rPr>
              <a:t>входять </a:t>
            </a:r>
            <a:r>
              <a:rPr lang="uk-UA" sz="1600" i="1" dirty="0">
                <a:solidFill>
                  <a:srgbClr val="FF0000"/>
                </a:solidFill>
                <a:latin typeface="Times New Roman" panose="02020603050405020304" pitchFamily="18" charset="0"/>
                <a:ea typeface="Times New Roman" panose="02020603050405020304" pitchFamily="18" charset="0"/>
              </a:rPr>
              <a:t>хлорацетофенон і </a:t>
            </a:r>
            <a:r>
              <a:rPr lang="uk-UA" sz="1600" i="1" dirty="0" err="1">
                <a:solidFill>
                  <a:srgbClr val="FF0000"/>
                </a:solidFill>
                <a:latin typeface="Times New Roman" panose="02020603050405020304" pitchFamily="18" charset="0"/>
                <a:ea typeface="Times New Roman" panose="02020603050405020304" pitchFamily="18" charset="0"/>
              </a:rPr>
              <a:t>бромбензилціанід</a:t>
            </a:r>
            <a:r>
              <a:rPr lang="uk-UA" sz="1600" i="1" dirty="0">
                <a:solidFill>
                  <a:srgbClr val="FF0000"/>
                </a:solidFill>
                <a:latin typeface="Times New Roman" panose="02020603050405020304" pitchFamily="18" charset="0"/>
                <a:ea typeface="Times New Roman" panose="02020603050405020304" pitchFamily="18" charset="0"/>
              </a:rPr>
              <a:t>,</a:t>
            </a:r>
            <a:r>
              <a:rPr lang="uk-UA" sz="1600" dirty="0">
                <a:solidFill>
                  <a:srgbClr val="000000"/>
                </a:solidFill>
                <a:latin typeface="Times New Roman" panose="02020603050405020304" pitchFamily="18" charset="0"/>
                <a:ea typeface="Times New Roman" panose="02020603050405020304" pitchFamily="18" charset="0"/>
              </a:rPr>
              <a:t> які можуть викликати сльозоточивий ефект у мінімальних концентраціях. </a:t>
            </a:r>
            <a:endParaRPr lang="uk-UA" sz="1600" dirty="0" smtClean="0">
              <a:solidFill>
                <a:srgbClr val="000000"/>
              </a:solidFill>
              <a:latin typeface="Times New Roman" panose="02020603050405020304" pitchFamily="18" charset="0"/>
              <a:ea typeface="Times New Roman" panose="02020603050405020304" pitchFamily="18" charset="0"/>
            </a:endParaRPr>
          </a:p>
          <a:p>
            <a:r>
              <a:rPr lang="uk-UA" sz="1600" i="1" dirty="0" smtClean="0">
                <a:solidFill>
                  <a:srgbClr val="FF0000"/>
                </a:solidFill>
                <a:latin typeface="Times New Roman" panose="02020603050405020304" pitchFamily="18" charset="0"/>
                <a:ea typeface="Times New Roman" panose="02020603050405020304" pitchFamily="18" charset="0"/>
              </a:rPr>
              <a:t>Речовина </a:t>
            </a:r>
            <a:r>
              <a:rPr lang="uk-UA" sz="1600" i="1" dirty="0">
                <a:solidFill>
                  <a:srgbClr val="FF0000"/>
                </a:solidFill>
                <a:latin typeface="Times New Roman" panose="02020603050405020304" pitchFamily="18" charset="0"/>
                <a:ea typeface="Times New Roman" panose="02020603050405020304" pitchFamily="18" charset="0"/>
              </a:rPr>
              <a:t>типу “Сі-ес”, </a:t>
            </a:r>
            <a:r>
              <a:rPr lang="uk-UA" sz="1600" dirty="0">
                <a:solidFill>
                  <a:srgbClr val="000000"/>
                </a:solidFill>
                <a:latin typeface="Times New Roman" panose="02020603050405020304" pitchFamily="18" charset="0"/>
                <a:ea typeface="Times New Roman" panose="02020603050405020304" pitchFamily="18" charset="0"/>
              </a:rPr>
              <a:t>крім сльозоточивої дії, викликає також подразнення верхніх дихальних шляхів, тобто вона має універсальну подразливу дію.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Патогенез ураження зумовлений подразненням чутливих нервових закінчень, оскільки подразливі речовини осідають на слизових оболонках і через епітелій досягають нервових закінчень. Їхнє ураження викликає, як правило, місцеві больові відчуття і захисні реакції, а також помітні рефлекторні зміни з боку органів дихання і кровообігу. Всмоктування в кров речовин, що містять миш’як, може зумовити розвиток тяжкої інтоксикації, подібної до отруєння солями важких металів.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7528329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65484" y="173282"/>
            <a:ext cx="8337885" cy="6555641"/>
          </a:xfrm>
          <a:prstGeom prst="rect">
            <a:avLst/>
          </a:prstGeom>
          <a:solidFill>
            <a:srgbClr val="66FF99"/>
          </a:solidFill>
        </p:spPr>
        <p:txBody>
          <a:bodyPr wrap="square">
            <a:spAutoFit/>
          </a:bodyPr>
          <a:lstStyle/>
          <a:p>
            <a:r>
              <a:rPr lang="uk-UA" sz="2000" dirty="0">
                <a:solidFill>
                  <a:srgbClr val="000000"/>
                </a:solidFill>
                <a:latin typeface="Times New Roman" panose="02020603050405020304" pitchFamily="18" charset="0"/>
                <a:ea typeface="Times New Roman" panose="02020603050405020304" pitchFamily="18" charset="0"/>
              </a:rPr>
              <a:t>   </a:t>
            </a:r>
            <a:r>
              <a:rPr lang="uk-UA" sz="2000" b="1" i="1" dirty="0">
                <a:solidFill>
                  <a:srgbClr val="FF0000"/>
                </a:solidFill>
                <a:latin typeface="Times New Roman" panose="02020603050405020304" pitchFamily="18" charset="0"/>
                <a:ea typeface="Times New Roman" panose="02020603050405020304" pitchFamily="18" charset="0"/>
              </a:rPr>
              <a:t>Клініка уражень </a:t>
            </a:r>
            <a:r>
              <a:rPr lang="uk-UA" sz="2000" dirty="0">
                <a:solidFill>
                  <a:srgbClr val="000000"/>
                </a:solidFill>
                <a:latin typeface="Times New Roman" panose="02020603050405020304" pitchFamily="18" charset="0"/>
                <a:ea typeface="Times New Roman" panose="02020603050405020304" pitchFamily="18" charset="0"/>
              </a:rPr>
              <a:t>розвивається в перші хвилини після контакту з ОР. Спочатку з’являються відчуття подразнення в носі та зіві, </a:t>
            </a:r>
            <a:r>
              <a:rPr lang="uk-UA" sz="2000" dirty="0" err="1">
                <a:solidFill>
                  <a:srgbClr val="000000"/>
                </a:solidFill>
                <a:latin typeface="Times New Roman" panose="02020603050405020304" pitchFamily="18" charset="0"/>
                <a:ea typeface="Times New Roman" panose="02020603050405020304" pitchFamily="18" charset="0"/>
              </a:rPr>
              <a:t>дряпаючий</a:t>
            </a:r>
            <a:r>
              <a:rPr lang="uk-UA" sz="2000" dirty="0">
                <a:solidFill>
                  <a:srgbClr val="000000"/>
                </a:solidFill>
                <a:latin typeface="Times New Roman" panose="02020603050405020304" pitchFamily="18" charset="0"/>
                <a:ea typeface="Times New Roman" panose="02020603050405020304" pitchFamily="18" charset="0"/>
              </a:rPr>
              <a:t> біль за грудиною та стиснення в грудях, приєднуються головний біль, біль у </a:t>
            </a:r>
            <a:r>
              <a:rPr lang="uk-UA" sz="2000" dirty="0" err="1">
                <a:solidFill>
                  <a:srgbClr val="000000"/>
                </a:solidFill>
                <a:latin typeface="Times New Roman" panose="02020603050405020304" pitchFamily="18" charset="0"/>
                <a:ea typeface="Times New Roman" panose="02020603050405020304" pitchFamily="18" charset="0"/>
              </a:rPr>
              <a:t>яснах</a:t>
            </a:r>
            <a:r>
              <a:rPr lang="uk-UA" sz="2000" dirty="0">
                <a:solidFill>
                  <a:srgbClr val="000000"/>
                </a:solidFill>
                <a:latin typeface="Times New Roman" panose="02020603050405020304" pitchFamily="18" charset="0"/>
                <a:ea typeface="Times New Roman" panose="02020603050405020304" pitchFamily="18" charset="0"/>
              </a:rPr>
              <a:t> і щелепах, у ділянці вух. Одночасно виникають масивні виділення секрету з носа, </a:t>
            </a:r>
            <a:r>
              <a:rPr lang="uk-UA" sz="2000" dirty="0" err="1">
                <a:solidFill>
                  <a:srgbClr val="000000"/>
                </a:solidFill>
                <a:latin typeface="Times New Roman" panose="02020603050405020304" pitchFamily="18" charset="0"/>
                <a:ea typeface="Times New Roman" panose="02020603050405020304" pitchFamily="18" charset="0"/>
              </a:rPr>
              <a:t>пчихання</a:t>
            </a:r>
            <a:r>
              <a:rPr lang="uk-UA" sz="2000" dirty="0">
                <a:solidFill>
                  <a:srgbClr val="000000"/>
                </a:solidFill>
                <a:latin typeface="Times New Roman" panose="02020603050405020304" pitchFamily="18" charset="0"/>
                <a:ea typeface="Times New Roman" panose="02020603050405020304" pitchFamily="18" charset="0"/>
              </a:rPr>
              <a:t>, сухий болючий кашель, слинотеча, нудота, блювання, біль у животі. Об’єктивно відзначають гіперемію слизової носа і зіва, помірний набряк язика. При різкому подразненні можливі рефлекторні розлади дихання (сповільнення чи затримка) і серцевої діяльності (брадикардія, підвищення артеріального тиску). </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  Симптоми ураження тривають недовго (декілька годин), але клінічні прояви наслідків дії ОР можуть наростати і після виходу із зараженої атмосфери. </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  Речовина типу “Сі-ес” викликає, крім вказаних симптомів, різке подразнення слизової оболонки очей (відчуття різі та печіння в очах, світлобоязнь, сльозотечу), головний біль, нестримне блювання, подразнення шкіри (свербіж, відчуття опіку, гіперемію і помірний набряк). </a:t>
            </a:r>
            <a:br>
              <a:rPr lang="uk-UA" sz="2000" dirty="0">
                <a:solidFill>
                  <a:srgbClr val="000000"/>
                </a:solidFill>
                <a:latin typeface="Times New Roman" panose="02020603050405020304" pitchFamily="18" charset="0"/>
                <a:ea typeface="Times New Roman" panose="02020603050405020304" pitchFamily="18" charset="0"/>
              </a:rPr>
            </a:br>
            <a:r>
              <a:rPr lang="uk-UA" sz="2000" dirty="0">
                <a:solidFill>
                  <a:srgbClr val="000000"/>
                </a:solidFill>
                <a:latin typeface="Times New Roman" panose="02020603050405020304" pitchFamily="18" charset="0"/>
                <a:ea typeface="Times New Roman" panose="02020603050405020304" pitchFamily="18" charset="0"/>
              </a:rPr>
              <a:t> Діагноз ураження подразнюючими ОР встановлюють на підставі виникнення типової клінічної картини в момент їх дії і швидкого зменшення симптомів отруєння після виведення ураженого із зараженої атмосфери.</a:t>
            </a:r>
            <a:r>
              <a:rPr lang="uk-UA" dirty="0">
                <a:solidFill>
                  <a:srgbClr val="000000"/>
                </a:solidFill>
                <a:latin typeface="Times New Roman" panose="02020603050405020304" pitchFamily="18" charset="0"/>
                <a:ea typeface="Times New Roman" panose="02020603050405020304" pitchFamily="18" charset="0"/>
              </a:rPr>
              <a:t>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10849820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0474" y="117693"/>
            <a:ext cx="8698832" cy="6740307"/>
          </a:xfrm>
          <a:prstGeom prst="rect">
            <a:avLst/>
          </a:prstGeom>
          <a:solidFill>
            <a:srgbClr val="66FF99"/>
          </a:solidFill>
        </p:spPr>
        <p:txBody>
          <a:bodyPr wrap="square">
            <a:spAutoFit/>
          </a:bodyPr>
          <a:lstStyle/>
          <a:p>
            <a:r>
              <a:rPr lang="uk-UA"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Принципи медичної допомоги:</a:t>
            </a:r>
            <a:r>
              <a:rPr lang="uk-UA" dirty="0">
                <a:solidFill>
                  <a:srgbClr val="000000"/>
                </a:solidFill>
                <a:latin typeface="Times New Roman" panose="02020603050405020304" pitchFamily="18" charset="0"/>
                <a:ea typeface="Times New Roman" panose="02020603050405020304" pitchFamily="18" charset="0"/>
              </a:rPr>
              <a:t> припинення подальшої дії отрути; промивання слизових очей і верхніх дихальних шляхів із метою видалення із них частинок ОР; усунення явищ, зумовлених інтоксикацією. </a:t>
            </a:r>
            <a:r>
              <a:rPr lang="uk-UA" b="1" dirty="0">
                <a:solidFill>
                  <a:srgbClr val="000000"/>
                </a:solidFill>
                <a:latin typeface="Times New Roman" panose="02020603050405020304" pitchFamily="18" charset="0"/>
                <a:ea typeface="Times New Roman" panose="02020603050405020304" pitchFamily="18" charset="0"/>
              </a:rPr>
              <a:t>  </a:t>
            </a:r>
            <a:br>
              <a:rPr lang="uk-UA" b="1" dirty="0">
                <a:solidFill>
                  <a:srgbClr val="000000"/>
                </a:solidFill>
                <a:latin typeface="Times New Roman" panose="02020603050405020304" pitchFamily="18" charset="0"/>
                <a:ea typeface="Times New Roman" panose="02020603050405020304" pitchFamily="18" charset="0"/>
              </a:rPr>
            </a:br>
            <a:r>
              <a:rPr lang="uk-UA" b="1" dirty="0">
                <a:solidFill>
                  <a:srgbClr val="000000"/>
                </a:solidFill>
                <a:latin typeface="Times New Roman" panose="02020603050405020304" pitchFamily="18" charset="0"/>
                <a:ea typeface="Times New Roman" panose="02020603050405020304" pitchFamily="18" charset="0"/>
              </a:rPr>
              <a:t>   </a:t>
            </a:r>
            <a:r>
              <a:rPr lang="uk-UA" b="1" i="1" dirty="0" err="1">
                <a:solidFill>
                  <a:srgbClr val="FF0000"/>
                </a:solidFill>
                <a:latin typeface="Times New Roman" panose="02020603050405020304" pitchFamily="18" charset="0"/>
                <a:ea typeface="Times New Roman" panose="02020603050405020304" pitchFamily="18" charset="0"/>
              </a:rPr>
              <a:t>Домедична</a:t>
            </a:r>
            <a:r>
              <a:rPr lang="uk-UA" b="1" i="1" dirty="0">
                <a:solidFill>
                  <a:srgbClr val="FF0000"/>
                </a:solidFill>
                <a:latin typeface="Times New Roman" panose="02020603050405020304" pitchFamily="18" charset="0"/>
                <a:ea typeface="Times New Roman" panose="02020603050405020304" pitchFamily="18" charset="0"/>
              </a:rPr>
              <a:t> допомога</a:t>
            </a:r>
            <a:r>
              <a:rPr lang="uk-UA" i="1" dirty="0">
                <a:solidFill>
                  <a:srgbClr val="FF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полягає в одяганні протигаза, вдиханні </a:t>
            </a:r>
            <a:r>
              <a:rPr lang="uk-UA" dirty="0" err="1">
                <a:solidFill>
                  <a:srgbClr val="000000"/>
                </a:solidFill>
                <a:latin typeface="Times New Roman" panose="02020603050405020304" pitchFamily="18" charset="0"/>
                <a:ea typeface="Times New Roman" panose="02020603050405020304" pitchFamily="18" charset="0"/>
              </a:rPr>
              <a:t>протидимної</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сумішічи</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фіциліну</a:t>
            </a:r>
            <a:r>
              <a:rPr lang="uk-UA" dirty="0">
                <a:solidFill>
                  <a:srgbClr val="000000"/>
                </a:solidFill>
                <a:latin typeface="Times New Roman" panose="02020603050405020304" pitchFamily="18" charset="0"/>
                <a:ea typeface="Times New Roman" panose="02020603050405020304" pitchFamily="18" charset="0"/>
              </a:rPr>
              <a:t>(закласти ампулу під маску протигаза і роздушити), за межами вогнища — в промиванні очей і полосканні порожнини рота та носоглотки водою, у випадку сильного подразнення верхніх дихальних шляхів, що супроводжується відчуттям болю, підшкірно вводять 1 мл 2 % розчину промедолу (шприц-тюбик).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Долікарська допомога:</a:t>
            </a:r>
            <a:r>
              <a:rPr lang="uk-UA" i="1" dirty="0">
                <a:solidFill>
                  <a:srgbClr val="FF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повторне вдихання </a:t>
            </a:r>
            <a:r>
              <a:rPr lang="uk-UA" dirty="0" err="1">
                <a:solidFill>
                  <a:srgbClr val="000000"/>
                </a:solidFill>
                <a:latin typeface="Times New Roman" panose="02020603050405020304" pitchFamily="18" charset="0"/>
                <a:ea typeface="Times New Roman" panose="02020603050405020304" pitchFamily="18" charset="0"/>
              </a:rPr>
              <a:t>протидимної</a:t>
            </a:r>
            <a:r>
              <a:rPr lang="uk-UA" dirty="0">
                <a:solidFill>
                  <a:srgbClr val="000000"/>
                </a:solidFill>
                <a:latin typeface="Times New Roman" panose="02020603050405020304" pitchFamily="18" charset="0"/>
                <a:ea typeface="Times New Roman" panose="02020603050405020304" pitchFamily="18" charset="0"/>
              </a:rPr>
              <a:t> суміші; промивання очей 2 % розчином гідрокарбонату натрію. Як правило, після проведення заходів боєздатність швидко відновлюється.</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Перша лікарська допомога (при тяжких ураженнях):</a:t>
            </a:r>
            <a:r>
              <a:rPr lang="uk-UA" dirty="0">
                <a:solidFill>
                  <a:srgbClr val="000000"/>
                </a:solidFill>
                <a:latin typeface="Times New Roman" panose="02020603050405020304" pitchFamily="18" charset="0"/>
                <a:ea typeface="Times New Roman" panose="02020603050405020304" pitchFamily="18" charset="0"/>
              </a:rPr>
              <a:t> повторне багаторазове промивання очей, порожнини рота і носоглотки 2 % розчином гідрокарбонату натрію; використання болезаспокійливих засобів, зокрема знеболювальних в очних краплях, кисневої терапії, серцево-судинних засобів; обробка уражених ділянок шкіри 5 % розчином перманганату калію або 2 % розчином хлораміну з подальшим накладанням </a:t>
            </a:r>
            <a:r>
              <a:rPr lang="uk-UA" dirty="0" err="1">
                <a:solidFill>
                  <a:srgbClr val="000000"/>
                </a:solidFill>
                <a:latin typeface="Times New Roman" panose="02020603050405020304" pitchFamily="18" charset="0"/>
                <a:ea typeface="Times New Roman" panose="02020603050405020304" pitchFamily="18" charset="0"/>
              </a:rPr>
              <a:t>протиопікової</a:t>
            </a:r>
            <a:r>
              <a:rPr lang="uk-UA" dirty="0">
                <a:solidFill>
                  <a:srgbClr val="000000"/>
                </a:solidFill>
                <a:latin typeface="Times New Roman" panose="02020603050405020304" pitchFamily="18" charset="0"/>
                <a:ea typeface="Times New Roman" panose="02020603050405020304" pitchFamily="18" charset="0"/>
              </a:rPr>
              <a:t> пов’язки.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Кваліфіковану терапевтичну допомогу</a:t>
            </a:r>
            <a:r>
              <a:rPr lang="uk-UA" dirty="0">
                <a:solidFill>
                  <a:srgbClr val="000000"/>
                </a:solidFill>
                <a:latin typeface="Times New Roman" panose="02020603050405020304" pitchFamily="18" charset="0"/>
                <a:ea typeface="Times New Roman" panose="02020603050405020304" pitchFamily="18" charset="0"/>
              </a:rPr>
              <a:t> надають тільки при тяжких ураженнях. Вона полягає у призначенні симптоматичних засобів за показаннями: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 при виражених симптомах подразнення дихальних шляхів — легка знеболювальна суміш, інгаляції із знеболювальними речовинами, масляні та лужні інгаляції;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у випадках переважання нервово-психічних симптомів — седативні й транквілізатори (</a:t>
            </a:r>
            <a:r>
              <a:rPr lang="uk-UA" dirty="0" err="1">
                <a:solidFill>
                  <a:srgbClr val="000000"/>
                </a:solidFill>
                <a:latin typeface="Times New Roman" panose="02020603050405020304" pitchFamily="18" charset="0"/>
                <a:ea typeface="Times New Roman" panose="02020603050405020304" pitchFamily="18" charset="0"/>
              </a:rPr>
              <a:t>діазепам</a:t>
            </a:r>
            <a:r>
              <a:rPr lang="uk-UA" dirty="0">
                <a:solidFill>
                  <a:srgbClr val="000000"/>
                </a:solidFill>
                <a:latin typeface="Times New Roman" panose="02020603050405020304" pitchFamily="18" charset="0"/>
                <a:ea typeface="Times New Roman" panose="02020603050405020304" pitchFamily="18" charset="0"/>
              </a:rPr>
              <a:t>, седуксен, еленіум тощо);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при явищах невралгії — анальгетики.</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13845580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263236" y="332509"/>
            <a:ext cx="9019310" cy="6220691"/>
          </a:xfrm>
          <a:prstGeom prst="rect">
            <a:avLst/>
          </a:prstGeom>
        </p:spPr>
      </p:pic>
    </p:spTree>
    <p:extLst>
      <p:ext uri="{BB962C8B-B14F-4D97-AF65-F5344CB8AC3E}">
        <p14:creationId xmlns:p14="http://schemas.microsoft.com/office/powerpoint/2010/main" xmlns="" val="27408495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26432" y="1003190"/>
            <a:ext cx="8109284" cy="5355312"/>
          </a:xfrm>
          <a:prstGeom prst="rect">
            <a:avLst/>
          </a:prstGeom>
          <a:solidFill>
            <a:srgbClr val="66FF99"/>
          </a:solidFill>
        </p:spPr>
        <p:txBody>
          <a:bodyPr wrap="square">
            <a:spAutoFit/>
          </a:bodyPr>
          <a:lstStyle/>
          <a:p>
            <a:r>
              <a:rPr lang="uk-UA" b="1"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Отруйні речовини </a:t>
            </a:r>
            <a:r>
              <a:rPr lang="uk-UA" b="1" i="1" dirty="0" err="1">
                <a:solidFill>
                  <a:srgbClr val="FF0000"/>
                </a:solidFill>
                <a:latin typeface="Times New Roman" panose="02020603050405020304" pitchFamily="18" charset="0"/>
                <a:ea typeface="Times New Roman" panose="02020603050405020304" pitchFamily="18" charset="0"/>
              </a:rPr>
              <a:t>психохімічної</a:t>
            </a:r>
            <a:r>
              <a:rPr lang="uk-UA" b="1" i="1" dirty="0">
                <a:solidFill>
                  <a:srgbClr val="FF0000"/>
                </a:solidFill>
                <a:latin typeface="Times New Roman" panose="02020603050405020304" pitchFamily="18" charset="0"/>
                <a:ea typeface="Times New Roman" panose="02020603050405020304" pitchFamily="18" charset="0"/>
              </a:rPr>
              <a:t> (</a:t>
            </a:r>
            <a:r>
              <a:rPr lang="uk-UA" b="1" i="1" dirty="0" err="1">
                <a:solidFill>
                  <a:srgbClr val="FF0000"/>
                </a:solidFill>
                <a:latin typeface="Times New Roman" panose="02020603050405020304" pitchFamily="18" charset="0"/>
                <a:ea typeface="Times New Roman" panose="02020603050405020304" pitchFamily="18" charset="0"/>
              </a:rPr>
              <a:t>психоміметичної</a:t>
            </a:r>
            <a:r>
              <a:rPr lang="uk-UA" b="1" i="1" dirty="0">
                <a:solidFill>
                  <a:srgbClr val="FF0000"/>
                </a:solidFill>
                <a:latin typeface="Times New Roman" panose="02020603050405020304" pitchFamily="18" charset="0"/>
                <a:ea typeface="Times New Roman" panose="02020603050405020304" pitchFamily="18" charset="0"/>
              </a:rPr>
              <a:t>)дії</a:t>
            </a:r>
            <a:endParaRPr lang="uk-UA" sz="1600" i="1" dirty="0">
              <a:solidFill>
                <a:srgbClr val="FF0000"/>
              </a:solidFill>
              <a:latin typeface="Times New Roman" panose="02020603050405020304" pitchFamily="18" charset="0"/>
              <a:ea typeface="Times New Roman" panose="02020603050405020304" pitchFamily="18" charset="0"/>
            </a:endParaRPr>
          </a:p>
          <a:p>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Психохімічні</a:t>
            </a:r>
            <a:r>
              <a:rPr lang="uk-UA" dirty="0">
                <a:solidFill>
                  <a:srgbClr val="000000"/>
                </a:solidFill>
                <a:latin typeface="Times New Roman" panose="02020603050405020304" pitchFamily="18" charset="0"/>
                <a:ea typeface="Times New Roman" panose="02020603050405020304" pitchFamily="18" charset="0"/>
              </a:rPr>
              <a:t> (</a:t>
            </a:r>
            <a:r>
              <a:rPr lang="uk-UA" dirty="0" err="1">
                <a:solidFill>
                  <a:srgbClr val="000000"/>
                </a:solidFill>
                <a:latin typeface="Times New Roman" panose="02020603050405020304" pitchFamily="18" charset="0"/>
                <a:ea typeface="Times New Roman" panose="02020603050405020304" pitchFamily="18" charset="0"/>
              </a:rPr>
              <a:t>психоміметичні</a:t>
            </a:r>
            <a:r>
              <a:rPr lang="uk-UA" dirty="0">
                <a:solidFill>
                  <a:srgbClr val="000000"/>
                </a:solidFill>
                <a:latin typeface="Times New Roman" panose="02020603050405020304" pitchFamily="18" charset="0"/>
                <a:ea typeface="Times New Roman" panose="02020603050405020304" pitchFamily="18" charset="0"/>
              </a:rPr>
              <a:t>) ОР порівняно недавно зайняли місце табельних ОР в арміях іноземних держав як основа нового виду хімічної зброї. Метою їх застосування є тимчасове виведення із строю особового складу армії супротивника. Командири підрозділів і частин внаслідок дії </a:t>
            </a:r>
            <a:r>
              <a:rPr lang="uk-UA" dirty="0" err="1">
                <a:solidFill>
                  <a:srgbClr val="000000"/>
                </a:solidFill>
                <a:latin typeface="Times New Roman" panose="02020603050405020304" pitchFamily="18" charset="0"/>
                <a:ea typeface="Times New Roman" panose="02020603050405020304" pitchFamily="18" charset="0"/>
              </a:rPr>
              <a:t>психоміметичних</a:t>
            </a:r>
            <a:r>
              <a:rPr lang="uk-UA" dirty="0">
                <a:solidFill>
                  <a:srgbClr val="000000"/>
                </a:solidFill>
                <a:latin typeface="Times New Roman" panose="02020603050405020304" pitchFamily="18" charset="0"/>
                <a:ea typeface="Times New Roman" panose="02020603050405020304" pitchFamily="18" charset="0"/>
              </a:rPr>
              <a:t> ОР втрачають здатність приймати логічні, раціональні рішення і віддавати чіткі накази, а особовий склад — сприймати їх. Важко передбачити результати як прихованого використання цих засобів проти штабів військових з’єднань і об’єднань, так і відкритого — по великих угрупуваннях військ.</a:t>
            </a:r>
            <a:endParaRPr lang="uk-UA" sz="1600" dirty="0">
              <a:latin typeface="Times New Roman" panose="02020603050405020304" pitchFamily="18" charset="0"/>
              <a:ea typeface="Times New Roman" panose="02020603050405020304" pitchFamily="18" charset="0"/>
            </a:endParaRPr>
          </a:p>
          <a:p>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застосуванні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психохімічних</a:t>
            </a:r>
            <a:r>
              <a:rPr lang="ru-RU" dirty="0">
                <a:solidFill>
                  <a:srgbClr val="000000"/>
                </a:solidFill>
                <a:latin typeface="Times New Roman" panose="02020603050405020304" pitchFamily="18" charset="0"/>
                <a:ea typeface="Times New Roman" panose="02020603050405020304" pitchFamily="18" charset="0"/>
              </a:rPr>
              <a:t> ОР </a:t>
            </a:r>
            <a:r>
              <a:rPr lang="ru-RU" dirty="0" err="1">
                <a:solidFill>
                  <a:srgbClr val="000000"/>
                </a:solidFill>
                <a:latin typeface="Times New Roman" panose="02020603050405020304" pitchFamily="18" charset="0"/>
                <a:ea typeface="Times New Roman" panose="02020603050405020304" pitchFamily="18" charset="0"/>
              </a:rPr>
              <a:t>проти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особового</a:t>
            </a:r>
            <a:r>
              <a:rPr lang="ru-RU" dirty="0">
                <a:solidFill>
                  <a:srgbClr val="000000"/>
                </a:solidFill>
                <a:latin typeface="Times New Roman" panose="02020603050405020304" pitchFamily="18" charset="0"/>
                <a:ea typeface="Times New Roman" panose="02020603050405020304" pitchFamily="18" charset="0"/>
              </a:rPr>
              <a:t> складу </a:t>
            </a:r>
            <a:r>
              <a:rPr lang="ru-RU" dirty="0" err="1">
                <a:solidFill>
                  <a:srgbClr val="000000"/>
                </a:solidFill>
                <a:latin typeface="Times New Roman" panose="02020603050405020304" pitchFamily="18" charset="0"/>
                <a:ea typeface="Times New Roman" panose="02020603050405020304" pitchFamily="18" charset="0"/>
              </a:rPr>
              <a:t>військ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мирного </a:t>
            </a:r>
            <a:r>
              <a:rPr lang="ru-RU" dirty="0" err="1">
                <a:solidFill>
                  <a:srgbClr val="000000"/>
                </a:solidFill>
                <a:latin typeface="Times New Roman" panose="02020603050405020304" pitchFamily="18" charset="0"/>
                <a:ea typeface="Times New Roman" panose="02020603050405020304" pitchFamily="18" charset="0"/>
              </a:rPr>
              <a:t>населення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ролі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бойових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отруйних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набувають</a:t>
            </a:r>
            <a:r>
              <a:rPr lang="ru-RU" dirty="0">
                <a:solidFill>
                  <a:srgbClr val="000000"/>
                </a:solidFill>
                <a:latin typeface="Times New Roman" panose="02020603050405020304" pitchFamily="18" charset="0"/>
                <a:ea typeface="Times New Roman" panose="02020603050405020304" pitchFamily="18" charset="0"/>
              </a:rPr>
              <a:t> великого </a:t>
            </a:r>
            <a:r>
              <a:rPr lang="ru-RU" dirty="0" err="1">
                <a:solidFill>
                  <a:srgbClr val="000000"/>
                </a:solidFill>
                <a:latin typeface="Times New Roman" panose="02020603050405020304" pitchFamily="18" charset="0"/>
                <a:ea typeface="Times New Roman" panose="02020603050405020304" pitchFamily="18" charset="0"/>
              </a:rPr>
              <a:t>значення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такі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фактори</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залежність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психоміметичного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ефекту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дози</a:t>
            </a:r>
            <a:r>
              <a:rPr lang="ru-RU" dirty="0">
                <a:solidFill>
                  <a:srgbClr val="000000"/>
                </a:solidFill>
                <a:latin typeface="Times New Roman" panose="02020603050405020304" pitchFamily="18" charset="0"/>
                <a:ea typeface="Times New Roman" panose="02020603050405020304" pitchFamily="18" charset="0"/>
              </a:rPr>
              <a:t> ОР; описаний </a:t>
            </a:r>
            <a:r>
              <a:rPr lang="ru-RU" dirty="0" err="1">
                <a:solidFill>
                  <a:srgbClr val="000000"/>
                </a:solidFill>
                <a:latin typeface="Times New Roman" panose="02020603050405020304" pitchFamily="18" charset="0"/>
                <a:ea typeface="Times New Roman" panose="02020603050405020304" pitchFamily="18" charset="0"/>
              </a:rPr>
              <a:t>варіант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використання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стосується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лише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дуже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малих</a:t>
            </a:r>
            <a:r>
              <a:rPr lang="ru-RU" dirty="0">
                <a:solidFill>
                  <a:srgbClr val="000000"/>
                </a:solidFill>
                <a:latin typeface="Times New Roman" panose="02020603050405020304" pitchFamily="18" charset="0"/>
                <a:ea typeface="Times New Roman" panose="02020603050405020304" pitchFamily="18" charset="0"/>
              </a:rPr>
              <a:t> доз ОР; у </a:t>
            </a:r>
            <a:r>
              <a:rPr lang="ru-RU" dirty="0" err="1">
                <a:solidFill>
                  <a:srgbClr val="000000"/>
                </a:solidFill>
                <a:latin typeface="Times New Roman" panose="02020603050405020304" pitchFamily="18" charset="0"/>
                <a:ea typeface="Times New Roman" panose="02020603050405020304" pitchFamily="18" charset="0"/>
              </a:rPr>
              <a:t>високих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бойових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концентраціях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психохімічні</a:t>
            </a:r>
            <a:r>
              <a:rPr lang="ru-RU" dirty="0">
                <a:solidFill>
                  <a:srgbClr val="000000"/>
                </a:solidFill>
                <a:latin typeface="Times New Roman" panose="02020603050405020304" pitchFamily="18" charset="0"/>
                <a:ea typeface="Times New Roman" panose="02020603050405020304" pitchFamily="18" charset="0"/>
              </a:rPr>
              <a:t> ОР </a:t>
            </a:r>
            <a:r>
              <a:rPr lang="ru-RU" dirty="0" err="1">
                <a:solidFill>
                  <a:srgbClr val="000000"/>
                </a:solidFill>
                <a:latin typeface="Times New Roman" panose="02020603050405020304" pitchFamily="18" charset="0"/>
                <a:ea typeface="Times New Roman" panose="02020603050405020304" pitchFamily="18" charset="0"/>
              </a:rPr>
              <a:t>можуть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викликати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розлади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психіки</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велика </a:t>
            </a:r>
            <a:r>
              <a:rPr lang="ru-RU" dirty="0" err="1">
                <a:solidFill>
                  <a:srgbClr val="000000"/>
                </a:solidFill>
                <a:latin typeface="Times New Roman" panose="02020603050405020304" pitchFamily="18" charset="0"/>
                <a:ea typeface="Times New Roman" panose="02020603050405020304" pitchFamily="18" charset="0"/>
              </a:rPr>
              <a:t>різниця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картині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інтоксикації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різними</a:t>
            </a:r>
            <a:r>
              <a:rPr lang="ru-RU" dirty="0">
                <a:solidFill>
                  <a:srgbClr val="000000"/>
                </a:solidFill>
                <a:latin typeface="Times New Roman" panose="02020603050405020304" pitchFamily="18" charset="0"/>
                <a:ea typeface="Times New Roman" panose="02020603050405020304" pitchFamily="18" charset="0"/>
              </a:rPr>
              <a:t> ОР </a:t>
            </a:r>
            <a:r>
              <a:rPr lang="ru-RU" dirty="0" err="1">
                <a:solidFill>
                  <a:srgbClr val="000000"/>
                </a:solidFill>
                <a:latin typeface="Times New Roman" panose="02020603050405020304" pitchFamily="18" charset="0"/>
                <a:ea typeface="Times New Roman" panose="02020603050405020304" pitchFamily="18" charset="0"/>
              </a:rPr>
              <a:t>психохімічної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r>
              <a:rPr lang="ru-RU" dirty="0">
                <a:solidFill>
                  <a:srgbClr val="000000"/>
                </a:solidFill>
                <a:latin typeface="Times New Roman" panose="02020603050405020304" pitchFamily="18" charset="0"/>
                <a:ea typeface="Times New Roman" panose="02020603050405020304" pitchFamily="18" charset="0"/>
              </a:rPr>
              <a:t> — </a:t>
            </a:r>
            <a:r>
              <a:rPr lang="ru-RU" dirty="0" err="1">
                <a:solidFill>
                  <a:srgbClr val="000000"/>
                </a:solidFill>
                <a:latin typeface="Times New Roman" panose="02020603050405020304" pitchFamily="18" charset="0"/>
                <a:ea typeface="Times New Roman" panose="02020603050405020304" pitchFamily="18" charset="0"/>
              </a:rPr>
              <a:t>можливість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виникнення</a:t>
            </a:r>
            <a:r>
              <a:rPr lang="ru-RU" dirty="0">
                <a:solidFill>
                  <a:srgbClr val="000000"/>
                </a:solidFill>
                <a:latin typeface="Times New Roman" panose="02020603050405020304" pitchFamily="18" charset="0"/>
                <a:ea typeface="Times New Roman" panose="02020603050405020304" pitchFamily="18" charset="0"/>
              </a:rPr>
              <a:t> тяжких </a:t>
            </a:r>
            <a:r>
              <a:rPr lang="ru-RU" dirty="0" err="1">
                <a:solidFill>
                  <a:srgbClr val="000000"/>
                </a:solidFill>
                <a:latin typeface="Times New Roman" panose="02020603050405020304" pitchFamily="18" charset="0"/>
                <a:ea typeface="Times New Roman" panose="02020603050405020304" pitchFamily="18" charset="0"/>
              </a:rPr>
              <a:t>віддалених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наслідків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наприклад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загострення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шизофренії</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застосуванні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діетиламіду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лізергинової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кислоти</a:t>
            </a:r>
            <a:r>
              <a:rPr lang="ru-RU" dirty="0">
                <a:solidFill>
                  <a:srgbClr val="000000"/>
                </a:solidFill>
                <a:latin typeface="Times New Roman" panose="02020603050405020304" pitchFamily="18" charset="0"/>
                <a:ea typeface="Times New Roman" panose="02020603050405020304" pitchFamily="18" charset="0"/>
              </a:rPr>
              <a:t> (ДЛК). </a:t>
            </a:r>
            <a:r>
              <a:rPr lang="ru-RU" i="1" dirty="0">
                <a:solidFill>
                  <a:srgbClr val="000000"/>
                </a:solidFill>
                <a:latin typeface="Times New Roman" panose="02020603050405020304" pitchFamily="18" charset="0"/>
                <a:ea typeface="Times New Roman" panose="02020603050405020304" pitchFamily="18" charset="0"/>
              </a:rPr>
              <a:t>  </a:t>
            </a:r>
            <a:endParaRPr lang="uk-UA" dirty="0"/>
          </a:p>
        </p:txBody>
      </p:sp>
    </p:spTree>
    <p:extLst>
      <p:ext uri="{BB962C8B-B14F-4D97-AF65-F5344CB8AC3E}">
        <p14:creationId xmlns:p14="http://schemas.microsoft.com/office/powerpoint/2010/main" xmlns="" val="15273832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85011" y="166040"/>
            <a:ext cx="8590547" cy="6740307"/>
          </a:xfrm>
          <a:prstGeom prst="rect">
            <a:avLst/>
          </a:prstGeom>
          <a:solidFill>
            <a:srgbClr val="66FF99"/>
          </a:solidFill>
        </p:spPr>
        <p:txBody>
          <a:bodyPr wrap="square">
            <a:spAutoFit/>
          </a:bodyPr>
          <a:lstStyle/>
          <a:p>
            <a:r>
              <a:rPr lang="uk-UA" i="1"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Клінічна картина ураження може мати такі періоди:</a:t>
            </a:r>
            <a:r>
              <a:rPr lang="uk-UA" i="1" dirty="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
            </a:r>
            <a:br>
              <a:rPr lang="uk-UA" dirty="0">
                <a:solidFill>
                  <a:srgbClr val="000000"/>
                </a:solidFill>
                <a:latin typeface="Times New Roman" panose="02020603050405020304" pitchFamily="18" charset="0"/>
                <a:ea typeface="Times New Roman" panose="02020603050405020304" pitchFamily="18" charset="0"/>
              </a:rPr>
            </a:br>
            <a:r>
              <a:rPr lang="uk-UA" i="1" dirty="0">
                <a:solidFill>
                  <a:srgbClr val="FF0000"/>
                </a:solidFill>
                <a:latin typeface="Times New Roman" panose="02020603050405020304" pitchFamily="18" charset="0"/>
                <a:ea typeface="Times New Roman" panose="02020603050405020304" pitchFamily="18" charset="0"/>
              </a:rPr>
              <a:t>1.Стан збудження та неадекватної поведінки </a:t>
            </a:r>
            <a:r>
              <a:rPr lang="uk-UA" dirty="0">
                <a:solidFill>
                  <a:srgbClr val="000000"/>
                </a:solidFill>
                <a:latin typeface="Times New Roman" panose="02020603050405020304" pitchFamily="18" charset="0"/>
                <a:ea typeface="Times New Roman" panose="02020603050405020304" pitchFamily="18" charset="0"/>
              </a:rPr>
              <a:t>(зовні важко відрізнити від норми).    </a:t>
            </a:r>
            <a:br>
              <a:rPr lang="uk-UA" dirty="0">
                <a:solidFill>
                  <a:srgbClr val="000000"/>
                </a:solidFill>
                <a:latin typeface="Times New Roman" panose="02020603050405020304" pitchFamily="18" charset="0"/>
                <a:ea typeface="Times New Roman" panose="02020603050405020304" pitchFamily="18" charset="0"/>
              </a:rPr>
            </a:br>
            <a:r>
              <a:rPr lang="uk-UA" i="1" dirty="0">
                <a:solidFill>
                  <a:srgbClr val="FF0000"/>
                </a:solidFill>
                <a:latin typeface="Times New Roman" panose="02020603050405020304" pitchFamily="18" charset="0"/>
                <a:ea typeface="Times New Roman" panose="02020603050405020304" pitchFamily="18" charset="0"/>
              </a:rPr>
              <a:t>2.Стан ейфорії та грубих розладів психіки </a:t>
            </a:r>
            <a:r>
              <a:rPr lang="uk-UA" dirty="0">
                <a:solidFill>
                  <a:srgbClr val="000000"/>
                </a:solidFill>
                <a:latin typeface="Times New Roman" panose="02020603050405020304" pitchFamily="18" charset="0"/>
                <a:ea typeface="Times New Roman" panose="02020603050405020304" pitchFamily="18" charset="0"/>
              </a:rPr>
              <a:t>без різко вираженого психомоторного збудження (розлади психіки в поєднанні з немотивованим збудженням та рухливістю). </a:t>
            </a:r>
            <a:br>
              <a:rPr lang="uk-UA" dirty="0">
                <a:solidFill>
                  <a:srgbClr val="000000"/>
                </a:solidFill>
                <a:latin typeface="Times New Roman" panose="02020603050405020304" pitchFamily="18" charset="0"/>
                <a:ea typeface="Times New Roman" panose="02020603050405020304" pitchFamily="18" charset="0"/>
              </a:rPr>
            </a:br>
            <a:r>
              <a:rPr lang="uk-UA" i="1" dirty="0">
                <a:solidFill>
                  <a:srgbClr val="FF0000"/>
                </a:solidFill>
                <a:latin typeface="Times New Roman" panose="02020603050405020304" pitchFamily="18" charset="0"/>
                <a:ea typeface="Times New Roman" panose="02020603050405020304" pitchFamily="18" charset="0"/>
              </a:rPr>
              <a:t>3.Стан пригнічення центральної нервової системи </a:t>
            </a:r>
            <a:r>
              <a:rPr lang="uk-UA" dirty="0">
                <a:solidFill>
                  <a:srgbClr val="000000"/>
                </a:solidFill>
                <a:latin typeface="Times New Roman" panose="02020603050405020304" pitchFamily="18" charset="0"/>
                <a:ea typeface="Times New Roman" panose="02020603050405020304" pitchFamily="18" charset="0"/>
              </a:rPr>
              <a:t>з вираженими явищами гальмування та відсутністю реакції на зовнішнє подразнення. </a:t>
            </a:r>
            <a:br>
              <a:rPr lang="uk-UA" dirty="0">
                <a:solidFill>
                  <a:srgbClr val="000000"/>
                </a:solidFill>
                <a:latin typeface="Times New Roman" panose="02020603050405020304" pitchFamily="18" charset="0"/>
                <a:ea typeface="Times New Roman" panose="02020603050405020304" pitchFamily="18" charset="0"/>
              </a:rPr>
            </a:br>
            <a:r>
              <a:rPr lang="uk-UA" i="1" dirty="0">
                <a:solidFill>
                  <a:srgbClr val="FF0000"/>
                </a:solidFill>
                <a:latin typeface="Times New Roman" panose="02020603050405020304" pitchFamily="18" charset="0"/>
                <a:ea typeface="Times New Roman" panose="02020603050405020304" pitchFamily="18" charset="0"/>
              </a:rPr>
              <a:t>4.Глибокий сон протягом декількох годин</a:t>
            </a:r>
            <a:r>
              <a:rPr lang="uk-UA" dirty="0">
                <a:solidFill>
                  <a:srgbClr val="000000"/>
                </a:solidFill>
                <a:latin typeface="Times New Roman" panose="02020603050405020304" pitchFamily="18" charset="0"/>
                <a:ea typeface="Times New Roman" panose="02020603050405020304" pitchFamily="18" charset="0"/>
              </a:rPr>
              <a:t>, після чого виникає психомоторне збудження, що супроводжується розладами психіки.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Основною особливістю дії </a:t>
            </a:r>
            <a:r>
              <a:rPr lang="uk-UA" dirty="0" err="1">
                <a:solidFill>
                  <a:srgbClr val="000000"/>
                </a:solidFill>
                <a:latin typeface="Times New Roman" panose="02020603050405020304" pitchFamily="18" charset="0"/>
                <a:ea typeface="Times New Roman" panose="02020603050405020304" pitchFamily="18" charset="0"/>
              </a:rPr>
              <a:t>психоміметичних</a:t>
            </a:r>
            <a:r>
              <a:rPr lang="uk-UA" dirty="0">
                <a:solidFill>
                  <a:srgbClr val="000000"/>
                </a:solidFill>
                <a:latin typeface="Times New Roman" panose="02020603050405020304" pitchFamily="18" charset="0"/>
                <a:ea typeface="Times New Roman" panose="02020603050405020304" pitchFamily="18" charset="0"/>
              </a:rPr>
              <a:t> ОР є те, що остаточний ефект дії отрути залежить від особливостей стану нервової системи людини, на яку діє ОР. Тому завжди важко передбачити, яка картина ураження буде переважати у випадку бойового застосування ОР. </a:t>
            </a:r>
            <a:br>
              <a:rPr lang="uk-UA" dirty="0">
                <a:solidFill>
                  <a:srgbClr val="000000"/>
                </a:solidFill>
                <a:latin typeface="Times New Roman" panose="02020603050405020304" pitchFamily="18" charset="0"/>
                <a:ea typeface="Times New Roman" panose="02020603050405020304" pitchFamily="18" charset="0"/>
              </a:rPr>
            </a:br>
            <a:r>
              <a:rPr lang="uk-UA"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Табельною ОР </a:t>
            </a:r>
            <a:r>
              <a:rPr lang="uk-UA" b="1" i="1" dirty="0" err="1">
                <a:solidFill>
                  <a:srgbClr val="FF0000"/>
                </a:solidFill>
                <a:latin typeface="Times New Roman" panose="02020603050405020304" pitchFamily="18" charset="0"/>
                <a:ea typeface="Times New Roman" panose="02020603050405020304" pitchFamily="18" charset="0"/>
              </a:rPr>
              <a:t>психохімічної</a:t>
            </a:r>
            <a:r>
              <a:rPr lang="uk-UA" b="1" i="1" dirty="0">
                <a:solidFill>
                  <a:srgbClr val="FF0000"/>
                </a:solidFill>
                <a:latin typeface="Times New Roman" panose="02020603050405020304" pitchFamily="18" charset="0"/>
                <a:ea typeface="Times New Roman" panose="02020603050405020304" pitchFamily="18" charset="0"/>
              </a:rPr>
              <a:t> дії є речовина “</a:t>
            </a:r>
            <a:r>
              <a:rPr lang="uk-UA" b="1" i="1" dirty="0" err="1">
                <a:solidFill>
                  <a:srgbClr val="FF0000"/>
                </a:solidFill>
                <a:latin typeface="Times New Roman" panose="02020603050405020304" pitchFamily="18" charset="0"/>
                <a:ea typeface="Times New Roman" panose="02020603050405020304" pitchFamily="18" charset="0"/>
              </a:rPr>
              <a:t>Бі</a:t>
            </a:r>
            <a:r>
              <a:rPr lang="uk-UA" b="1" i="1" dirty="0">
                <a:solidFill>
                  <a:srgbClr val="FF0000"/>
                </a:solidFill>
                <a:latin typeface="Times New Roman" panose="02020603050405020304" pitchFamily="18" charset="0"/>
                <a:ea typeface="Times New Roman" panose="02020603050405020304" pitchFamily="18" charset="0"/>
              </a:rPr>
              <a:t>-зет”. </a:t>
            </a:r>
            <a:endParaRPr lang="uk-UA" b="1" i="1" dirty="0" smtClean="0">
              <a:solidFill>
                <a:srgbClr val="FF0000"/>
              </a:solidFill>
              <a:latin typeface="Times New Roman" panose="02020603050405020304" pitchFamily="18" charset="0"/>
              <a:ea typeface="Times New Roman" panose="02020603050405020304" pitchFamily="18" charset="0"/>
            </a:endParaRPr>
          </a:p>
          <a:p>
            <a:r>
              <a:rPr lang="uk-UA" dirty="0" smtClean="0">
                <a:solidFill>
                  <a:srgbClr val="000000"/>
                </a:solidFill>
                <a:latin typeface="Times New Roman" panose="02020603050405020304" pitchFamily="18" charset="0"/>
                <a:ea typeface="Times New Roman" panose="02020603050405020304" pitchFamily="18" charset="0"/>
              </a:rPr>
              <a:t>Вона </a:t>
            </a:r>
            <a:r>
              <a:rPr lang="uk-UA" dirty="0">
                <a:solidFill>
                  <a:srgbClr val="000000"/>
                </a:solidFill>
                <a:latin typeface="Times New Roman" panose="02020603050405020304" pitchFamily="18" charset="0"/>
                <a:ea typeface="Times New Roman" panose="02020603050405020304" pitchFamily="18" charset="0"/>
              </a:rPr>
              <a:t>належить до групи центральних </a:t>
            </a:r>
            <a:r>
              <a:rPr lang="uk-UA" dirty="0" err="1">
                <a:solidFill>
                  <a:srgbClr val="000000"/>
                </a:solidFill>
                <a:latin typeface="Times New Roman" panose="02020603050405020304" pitchFamily="18" charset="0"/>
                <a:ea typeface="Times New Roman" panose="02020603050405020304" pitchFamily="18" charset="0"/>
              </a:rPr>
              <a:t>холінолітиків</a:t>
            </a:r>
            <a:r>
              <a:rPr lang="uk-UA" dirty="0">
                <a:solidFill>
                  <a:srgbClr val="000000"/>
                </a:solidFill>
                <a:latin typeface="Times New Roman" panose="02020603050405020304" pitchFamily="18" charset="0"/>
                <a:ea typeface="Times New Roman" panose="02020603050405020304" pitchFamily="18" charset="0"/>
              </a:rPr>
              <a:t>, які викликають комплекс симптомів отруєння цими речовинами. Токсичність </a:t>
            </a:r>
            <a:r>
              <a:rPr lang="uk-UA" dirty="0" err="1">
                <a:solidFill>
                  <a:srgbClr val="000000"/>
                </a:solidFill>
                <a:latin typeface="Times New Roman" panose="02020603050405020304" pitchFamily="18" charset="0"/>
                <a:ea typeface="Times New Roman" panose="02020603050405020304" pitchFamily="18" charset="0"/>
              </a:rPr>
              <a:t>психоміметичних</a:t>
            </a:r>
            <a:r>
              <a:rPr lang="uk-UA" dirty="0">
                <a:solidFill>
                  <a:srgbClr val="000000"/>
                </a:solidFill>
                <a:latin typeface="Times New Roman" panose="02020603050405020304" pitchFamily="18" charset="0"/>
                <a:ea typeface="Times New Roman" panose="02020603050405020304" pitchFamily="18" charset="0"/>
              </a:rPr>
              <a:t> речовин типу “</a:t>
            </a:r>
            <a:r>
              <a:rPr lang="uk-UA" dirty="0" err="1">
                <a:solidFill>
                  <a:srgbClr val="000000"/>
                </a:solidFill>
                <a:latin typeface="Times New Roman" panose="02020603050405020304" pitchFamily="18" charset="0"/>
                <a:ea typeface="Times New Roman" panose="02020603050405020304" pitchFamily="18" charset="0"/>
              </a:rPr>
              <a:t>Бі</a:t>
            </a:r>
            <a:r>
              <a:rPr lang="uk-UA" dirty="0">
                <a:solidFill>
                  <a:srgbClr val="000000"/>
                </a:solidFill>
                <a:latin typeface="Times New Roman" panose="02020603050405020304" pitchFamily="18" charset="0"/>
                <a:ea typeface="Times New Roman" panose="02020603050405020304" pitchFamily="18" charset="0"/>
              </a:rPr>
              <a:t>-зет” важко піддається визначенню, тому що центральні </a:t>
            </a:r>
            <a:r>
              <a:rPr lang="uk-UA" dirty="0" err="1">
                <a:solidFill>
                  <a:srgbClr val="000000"/>
                </a:solidFill>
                <a:latin typeface="Times New Roman" panose="02020603050405020304" pitchFamily="18" charset="0"/>
                <a:ea typeface="Times New Roman" panose="02020603050405020304" pitchFamily="18" charset="0"/>
              </a:rPr>
              <a:t>холінолітики</a:t>
            </a:r>
            <a:r>
              <a:rPr lang="uk-UA" dirty="0">
                <a:solidFill>
                  <a:srgbClr val="000000"/>
                </a:solidFill>
                <a:latin typeface="Times New Roman" panose="02020603050405020304" pitchFamily="18" charset="0"/>
                <a:ea typeface="Times New Roman" panose="02020603050405020304" pitchFamily="18" charset="0"/>
              </a:rPr>
              <a:t> залежно від дози спричиняють дуже різні за характером розлади функції центральної нервової системи — від легкої ейфорії до глибокого коматозного стану (інколи його створюють спеціально в психіатричній клініці у вигляді </a:t>
            </a:r>
            <a:r>
              <a:rPr lang="uk-UA" dirty="0" err="1">
                <a:solidFill>
                  <a:srgbClr val="000000"/>
                </a:solidFill>
                <a:latin typeface="Times New Roman" panose="02020603050405020304" pitchFamily="18" charset="0"/>
                <a:ea typeface="Times New Roman" panose="02020603050405020304" pitchFamily="18" charset="0"/>
              </a:rPr>
              <a:t>атропінової</a:t>
            </a:r>
            <a:r>
              <a:rPr lang="uk-UA" dirty="0">
                <a:solidFill>
                  <a:srgbClr val="000000"/>
                </a:solidFill>
                <a:latin typeface="Times New Roman" panose="02020603050405020304" pitchFamily="18" charset="0"/>
                <a:ea typeface="Times New Roman" panose="02020603050405020304" pitchFamily="18" charset="0"/>
              </a:rPr>
              <a:t> коми). </a:t>
            </a:r>
            <a:r>
              <a:rPr lang="uk-UA" dirty="0" err="1">
                <a:solidFill>
                  <a:srgbClr val="000000"/>
                </a:solidFill>
                <a:latin typeface="Times New Roman" panose="02020603050405020304" pitchFamily="18" charset="0"/>
                <a:ea typeface="Times New Roman" panose="02020603050405020304" pitchFamily="18" charset="0"/>
              </a:rPr>
              <a:t>Психоміметики</a:t>
            </a:r>
            <a:r>
              <a:rPr lang="uk-UA" dirty="0">
                <a:solidFill>
                  <a:srgbClr val="000000"/>
                </a:solidFill>
                <a:latin typeface="Times New Roman" panose="02020603050405020304" pitchFamily="18" charset="0"/>
                <a:ea typeface="Times New Roman" panose="02020603050405020304" pitchFamily="18" charset="0"/>
              </a:rPr>
              <a:t> типу “</a:t>
            </a:r>
            <a:r>
              <a:rPr lang="uk-UA" dirty="0" err="1">
                <a:solidFill>
                  <a:srgbClr val="000000"/>
                </a:solidFill>
                <a:latin typeface="Times New Roman" panose="02020603050405020304" pitchFamily="18" charset="0"/>
                <a:ea typeface="Times New Roman" panose="02020603050405020304" pitchFamily="18" charset="0"/>
              </a:rPr>
              <a:t>Бі</a:t>
            </a:r>
            <a:r>
              <a:rPr lang="uk-UA" dirty="0">
                <a:solidFill>
                  <a:srgbClr val="000000"/>
                </a:solidFill>
                <a:latin typeface="Times New Roman" panose="02020603050405020304" pitchFamily="18" charset="0"/>
                <a:ea typeface="Times New Roman" panose="02020603050405020304" pitchFamily="18" charset="0"/>
              </a:rPr>
              <a:t>-зет” можна використовувати у вигляді аерозолю з метою ураження особового складу через дихальні шляхи. У розчиненому стані вони проникають через непошкоджену шкіру, причому тривалість латентного періоду становить 36 годин.</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5939427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6411" y="117693"/>
            <a:ext cx="8819147" cy="6740307"/>
          </a:xfrm>
          <a:prstGeom prst="rect">
            <a:avLst/>
          </a:prstGeom>
          <a:solidFill>
            <a:srgbClr val="66FF99"/>
          </a:solidFill>
        </p:spPr>
        <p:txBody>
          <a:bodyPr wrap="square">
            <a:spAutoFit/>
          </a:bodyPr>
          <a:lstStyle/>
          <a:p>
            <a:r>
              <a:rPr lang="uk-UA" sz="1600" b="1" i="1" dirty="0">
                <a:solidFill>
                  <a:srgbClr val="FF0000"/>
                </a:solidFill>
                <a:latin typeface="Times New Roman" panose="02020603050405020304" pitchFamily="18" charset="0"/>
                <a:ea typeface="Times New Roman" panose="02020603050405020304" pitchFamily="18" charset="0"/>
              </a:rPr>
              <a:t>Клінічна картина ураження</a:t>
            </a:r>
            <a:endParaRPr lang="uk-UA" sz="1600" dirty="0">
              <a:solidFill>
                <a:srgbClr val="FF0000"/>
              </a:solidFill>
              <a:latin typeface="Times New Roman" panose="02020603050405020304" pitchFamily="18" charset="0"/>
              <a:ea typeface="Times New Roman" panose="02020603050405020304" pitchFamily="18" charset="0"/>
            </a:endParaRPr>
          </a:p>
          <a:p>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Особливості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біологічної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центральних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холінолітиків</a:t>
            </a:r>
            <a:r>
              <a:rPr lang="ru-RU" sz="1600" dirty="0">
                <a:solidFill>
                  <a:srgbClr val="000000"/>
                </a:solidFill>
                <a:latin typeface="Times New Roman" panose="02020603050405020304" pitchFamily="18" charset="0"/>
                <a:ea typeface="Times New Roman" panose="02020603050405020304" pitchFamily="18" charset="0"/>
              </a:rPr>
              <a:t> не </a:t>
            </a:r>
            <a:r>
              <a:rPr lang="ru-RU" sz="1600" dirty="0" err="1">
                <a:solidFill>
                  <a:srgbClr val="000000"/>
                </a:solidFill>
                <a:latin typeface="Times New Roman" panose="02020603050405020304" pitchFamily="18" charset="0"/>
                <a:ea typeface="Times New Roman" panose="02020603050405020304" pitchFamily="18" charset="0"/>
              </a:rPr>
              <a:t>дозволяють</a:t>
            </a:r>
            <a:r>
              <a:rPr lang="ru-RU" sz="1600" dirty="0">
                <a:solidFill>
                  <a:srgbClr val="000000"/>
                </a:solidFill>
                <a:latin typeface="Times New Roman" panose="02020603050405020304" pitchFamily="18" charset="0"/>
                <a:ea typeface="Times New Roman" panose="02020603050405020304" pitchFamily="18" charset="0"/>
              </a:rPr>
              <a:t> провести </a:t>
            </a:r>
            <a:r>
              <a:rPr lang="ru-RU" sz="1600" dirty="0" err="1">
                <a:solidFill>
                  <a:srgbClr val="000000"/>
                </a:solidFill>
                <a:latin typeface="Times New Roman" panose="02020603050405020304" pitchFamily="18" charset="0"/>
                <a:ea typeface="Times New Roman" panose="02020603050405020304" pitchFamily="18" charset="0"/>
              </a:rPr>
              <a:t>чітку</a:t>
            </a:r>
            <a:r>
              <a:rPr lang="ru-RU" sz="1600" dirty="0">
                <a:solidFill>
                  <a:srgbClr val="000000"/>
                </a:solidFill>
                <a:latin typeface="Times New Roman" panose="02020603050405020304" pitchFamily="18" charset="0"/>
                <a:ea typeface="Times New Roman" panose="02020603050405020304" pitchFamily="18" charset="0"/>
              </a:rPr>
              <a:t> межу </a:t>
            </a:r>
            <a:r>
              <a:rPr lang="ru-RU" sz="1600" dirty="0" err="1">
                <a:solidFill>
                  <a:srgbClr val="000000"/>
                </a:solidFill>
                <a:latin typeface="Times New Roman" panose="02020603050405020304" pitchFamily="18" charset="0"/>
                <a:ea typeface="Times New Roman" panose="02020603050405020304" pitchFamily="18" charset="0"/>
              </a:rPr>
              <a:t>між</a:t>
            </a:r>
            <a:r>
              <a:rPr lang="ru-RU" sz="1600" dirty="0">
                <a:solidFill>
                  <a:srgbClr val="000000"/>
                </a:solidFill>
                <a:latin typeface="Times New Roman" panose="02020603050405020304" pitchFamily="18" charset="0"/>
                <a:ea typeface="Times New Roman" panose="02020603050405020304" pitchFamily="18" charset="0"/>
              </a:rPr>
              <a:t> легкими, </a:t>
            </a:r>
            <a:r>
              <a:rPr lang="ru-RU" sz="1600" dirty="0" err="1">
                <a:solidFill>
                  <a:srgbClr val="000000"/>
                </a:solidFill>
                <a:latin typeface="Times New Roman" panose="02020603050405020304" pitchFamily="18" charset="0"/>
                <a:ea typeface="Times New Roman" panose="02020603050405020304" pitchFamily="18" charset="0"/>
              </a:rPr>
              <a:t>середніми</a:t>
            </a:r>
            <a:r>
              <a:rPr lang="ru-RU" sz="1600" dirty="0">
                <a:solidFill>
                  <a:srgbClr val="000000"/>
                </a:solidFill>
                <a:latin typeface="Times New Roman" panose="02020603050405020304" pitchFamily="18" charset="0"/>
                <a:ea typeface="Times New Roman" panose="02020603050405020304" pitchFamily="18" charset="0"/>
              </a:rPr>
              <a:t> та тяжкими </a:t>
            </a:r>
            <a:r>
              <a:rPr lang="ru-RU" sz="1600" dirty="0" err="1">
                <a:solidFill>
                  <a:srgbClr val="000000"/>
                </a:solidFill>
                <a:latin typeface="Times New Roman" panose="02020603050405020304" pitchFamily="18" charset="0"/>
                <a:ea typeface="Times New Roman" panose="02020603050405020304" pitchFamily="18" charset="0"/>
              </a:rPr>
              <a:t>ураженнями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Смертельний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наслідок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речовиною</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Бі</a:t>
            </a:r>
            <a:r>
              <a:rPr lang="ru-RU" sz="1600" dirty="0">
                <a:solidFill>
                  <a:srgbClr val="000000"/>
                </a:solidFill>
                <a:latin typeface="Times New Roman" panose="02020603050405020304" pitchFamily="18" charset="0"/>
                <a:ea typeface="Times New Roman" panose="02020603050405020304" pitchFamily="18" charset="0"/>
              </a:rPr>
              <a:t>-зет” не </a:t>
            </a:r>
            <a:r>
              <a:rPr lang="ru-RU" sz="1600" dirty="0" err="1">
                <a:solidFill>
                  <a:srgbClr val="000000"/>
                </a:solidFill>
                <a:latin typeface="Times New Roman" panose="02020603050405020304" pitchFamily="18" charset="0"/>
                <a:ea typeface="Times New Roman" panose="02020603050405020304" pitchFamily="18" charset="0"/>
              </a:rPr>
              <a:t>виключений</a:t>
            </a:r>
            <a:r>
              <a:rPr lang="ru-RU" sz="1600" dirty="0">
                <a:solidFill>
                  <a:srgbClr val="000000"/>
                </a:solidFill>
                <a:latin typeface="Times New Roman" panose="02020603050405020304" pitchFamily="18" charset="0"/>
                <a:ea typeface="Times New Roman" panose="02020603050405020304" pitchFamily="18" charset="0"/>
              </a:rPr>
              <a:t>, але </a:t>
            </a:r>
            <a:r>
              <a:rPr lang="ru-RU" sz="1600" dirty="0" err="1">
                <a:solidFill>
                  <a:srgbClr val="000000"/>
                </a:solidFill>
                <a:latin typeface="Times New Roman" panose="02020603050405020304" pitchFamily="18" charset="0"/>
                <a:ea typeface="Times New Roman" panose="02020603050405020304" pitchFamily="18" charset="0"/>
              </a:rPr>
              <a:t>можливий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лише</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деяких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випадках</a:t>
            </a:r>
            <a:r>
              <a:rPr lang="ru-RU" sz="1600" dirty="0">
                <a:solidFill>
                  <a:srgbClr val="000000"/>
                </a:solidFill>
                <a:latin typeface="Times New Roman" panose="02020603050405020304" pitchFamily="18" charset="0"/>
                <a:ea typeface="Times New Roman" panose="02020603050405020304" pitchFamily="18" charset="0"/>
              </a:rPr>
              <a:t>. Тому </a:t>
            </a:r>
            <a:r>
              <a:rPr lang="ru-RU" sz="1600" dirty="0" err="1">
                <a:solidFill>
                  <a:srgbClr val="000000"/>
                </a:solidFill>
                <a:latin typeface="Times New Roman" panose="02020603050405020304" pitchFamily="18" charset="0"/>
                <a:ea typeface="Times New Roman" panose="02020603050405020304" pitchFamily="18" charset="0"/>
              </a:rPr>
              <a:t>оцінювати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клінічні</a:t>
            </a:r>
            <a:r>
              <a:rPr lang="ru-RU" sz="1600" dirty="0">
                <a:solidFill>
                  <a:srgbClr val="000000"/>
                </a:solidFill>
                <a:latin typeface="Times New Roman" panose="02020603050405020304" pitchFamily="18" charset="0"/>
                <a:ea typeface="Times New Roman" panose="02020603050405020304" pitchFamily="18" charset="0"/>
              </a:rPr>
              <a:t> прояви </a:t>
            </a:r>
            <a:r>
              <a:rPr lang="ru-RU" sz="1600" dirty="0" err="1">
                <a:solidFill>
                  <a:srgbClr val="000000"/>
                </a:solidFill>
                <a:latin typeface="Times New Roman" panose="02020603050405020304" pitchFamily="18" charset="0"/>
                <a:ea typeface="Times New Roman" panose="02020603050405020304" pitchFamily="18" charset="0"/>
              </a:rPr>
              <a:t>отруєння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необхідно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залежно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особливостей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індивідуальної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реакції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ураженого</a:t>
            </a:r>
            <a:r>
              <a:rPr lang="ru-RU" sz="1600" dirty="0">
                <a:solidFill>
                  <a:srgbClr val="000000"/>
                </a:solidFill>
                <a:latin typeface="Times New Roman" panose="02020603050405020304" pitchFamily="18" charset="0"/>
                <a:ea typeface="Times New Roman" panose="02020603050405020304" pitchFamily="18" charset="0"/>
              </a:rPr>
              <a:t> на ОР. </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При </a:t>
            </a:r>
            <a:r>
              <a:rPr lang="ru-RU" sz="1600" dirty="0" err="1">
                <a:solidFill>
                  <a:srgbClr val="000000"/>
                </a:solidFill>
                <a:latin typeface="Times New Roman" panose="02020603050405020304" pitchFamily="18" charset="0"/>
                <a:ea typeface="Times New Roman" panose="02020603050405020304" pitchFamily="18" charset="0"/>
              </a:rPr>
              <a:t>застосуванні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мінімальної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дози</a:t>
            </a:r>
            <a:r>
              <a:rPr lang="ru-RU" sz="1600" dirty="0">
                <a:solidFill>
                  <a:srgbClr val="000000"/>
                </a:solidFill>
                <a:latin typeface="Times New Roman" panose="02020603050405020304" pitchFamily="18" charset="0"/>
                <a:ea typeface="Times New Roman" panose="02020603050405020304" pitchFamily="18" charset="0"/>
              </a:rPr>
              <a:t> ОР на перший план </a:t>
            </a:r>
            <a:r>
              <a:rPr lang="ru-RU" sz="1600" dirty="0" err="1">
                <a:solidFill>
                  <a:srgbClr val="000000"/>
                </a:solidFill>
                <a:latin typeface="Times New Roman" panose="02020603050405020304" pitchFamily="18" charset="0"/>
                <a:ea typeface="Times New Roman" panose="02020603050405020304" pitchFamily="18" charset="0"/>
              </a:rPr>
              <a:t>виступають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симптоми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центральної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зумовлює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тонкі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розлади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психіки</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цьому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можна</a:t>
            </a:r>
            <a:r>
              <a:rPr lang="ru-RU" sz="1600" dirty="0">
                <a:solidFill>
                  <a:srgbClr val="000000"/>
                </a:solidFill>
                <a:latin typeface="Times New Roman" panose="02020603050405020304" pitchFamily="18" charset="0"/>
                <a:ea typeface="Times New Roman" panose="02020603050405020304" pitchFamily="18" charset="0"/>
              </a:rPr>
              <a:t> при </a:t>
            </a:r>
            <a:r>
              <a:rPr lang="ru-RU" sz="1600" dirty="0" err="1">
                <a:solidFill>
                  <a:srgbClr val="000000"/>
                </a:solidFill>
                <a:latin typeface="Times New Roman" panose="02020603050405020304" pitchFamily="18" charset="0"/>
                <a:ea typeface="Times New Roman" panose="02020603050405020304" pitchFamily="18" charset="0"/>
              </a:rPr>
              <a:t>спеціальному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дослідженні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виявити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розлади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процесів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запам’ятовування</a:t>
            </a:r>
            <a:r>
              <a:rPr lang="ru-RU" sz="1600" dirty="0">
                <a:solidFill>
                  <a:srgbClr val="000000"/>
                </a:solidFill>
                <a:latin typeface="Times New Roman" panose="02020603050405020304" pitchFamily="18" charset="0"/>
                <a:ea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rPr>
              <a:t>активної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уваги</a:t>
            </a:r>
            <a:r>
              <a:rPr lang="ru-RU" sz="1600" dirty="0">
                <a:solidFill>
                  <a:srgbClr val="000000"/>
                </a:solidFill>
                <a:latin typeface="Times New Roman" panose="02020603050405020304" pitchFamily="18" charset="0"/>
                <a:ea typeface="Times New Roman" panose="02020603050405020304" pitchFamily="18" charset="0"/>
              </a:rPr>
              <a:t>. Не </a:t>
            </a:r>
            <a:r>
              <a:rPr lang="ru-RU" sz="1600" dirty="0" err="1">
                <a:solidFill>
                  <a:srgbClr val="000000"/>
                </a:solidFill>
                <a:latin typeface="Times New Roman" panose="02020603050405020304" pitchFamily="18" charset="0"/>
                <a:ea typeface="Times New Roman" panose="02020603050405020304" pitchFamily="18" charset="0"/>
              </a:rPr>
              <a:t>виключена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можливість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порушення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здатності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логічно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мислити</a:t>
            </a:r>
            <a:r>
              <a:rPr lang="ru-RU" sz="1600" dirty="0">
                <a:solidFill>
                  <a:srgbClr val="000000"/>
                </a:solidFill>
                <a:latin typeface="Times New Roman" panose="02020603050405020304" pitchFamily="18" charset="0"/>
                <a:ea typeface="Times New Roman" panose="02020603050405020304" pitchFamily="18" charset="0"/>
              </a:rPr>
              <a:t>. Описаний </a:t>
            </a:r>
            <a:r>
              <a:rPr lang="ru-RU" sz="1600" dirty="0" err="1">
                <a:solidFill>
                  <a:srgbClr val="000000"/>
                </a:solidFill>
                <a:latin typeface="Times New Roman" panose="02020603050405020304" pitchFamily="18" charset="0"/>
                <a:ea typeface="Times New Roman" panose="02020603050405020304" pitchFamily="18" charset="0"/>
              </a:rPr>
              <a:t>вище</a:t>
            </a:r>
            <a:r>
              <a:rPr lang="ru-RU" sz="1600" dirty="0">
                <a:solidFill>
                  <a:srgbClr val="000000"/>
                </a:solidFill>
                <a:latin typeface="Times New Roman" panose="02020603050405020304" pitchFamily="18" charset="0"/>
                <a:ea typeface="Times New Roman" panose="02020603050405020304" pitchFamily="18" charset="0"/>
              </a:rPr>
              <a:t> стан є особливо </a:t>
            </a:r>
            <a:r>
              <a:rPr lang="ru-RU" sz="1600" dirty="0" err="1">
                <a:solidFill>
                  <a:srgbClr val="000000"/>
                </a:solidFill>
                <a:latin typeface="Times New Roman" panose="02020603050405020304" pitchFamily="18" charset="0"/>
                <a:ea typeface="Times New Roman" panose="02020603050405020304" pitchFamily="18" charset="0"/>
              </a:rPr>
              <a:t>небезпечним</a:t>
            </a:r>
            <a:r>
              <a:rPr lang="ru-RU" sz="1600" dirty="0">
                <a:solidFill>
                  <a:srgbClr val="000000"/>
                </a:solidFill>
                <a:latin typeface="Times New Roman" panose="02020603050405020304" pitchFamily="18" charset="0"/>
                <a:ea typeface="Times New Roman" panose="02020603050405020304" pitchFamily="18" charset="0"/>
              </a:rPr>
              <a:t>, тому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зовнішні</a:t>
            </a:r>
            <a:r>
              <a:rPr lang="ru-RU" sz="1600" dirty="0">
                <a:solidFill>
                  <a:srgbClr val="000000"/>
                </a:solidFill>
                <a:latin typeface="Times New Roman" panose="02020603050405020304" pitchFamily="18" charset="0"/>
                <a:ea typeface="Times New Roman" panose="02020603050405020304" pitchFamily="18" charset="0"/>
              </a:rPr>
              <a:t> прояви </a:t>
            </a:r>
            <a:r>
              <a:rPr lang="ru-RU" sz="1600" dirty="0" err="1">
                <a:solidFill>
                  <a:srgbClr val="000000"/>
                </a:solidFill>
                <a:latin typeface="Times New Roman" panose="02020603050405020304" pitchFamily="18" charset="0"/>
                <a:ea typeface="Times New Roman" panose="02020603050405020304" pitchFamily="18" charset="0"/>
              </a:rPr>
              <a:t>отруєння</a:t>
            </a:r>
            <a:r>
              <a:rPr lang="ru-RU" sz="1600" dirty="0">
                <a:solidFill>
                  <a:srgbClr val="000000"/>
                </a:solidFill>
                <a:latin typeface="Times New Roman" panose="02020603050405020304" pitchFamily="18" charset="0"/>
                <a:ea typeface="Times New Roman" panose="02020603050405020304" pitchFamily="18" charset="0"/>
              </a:rPr>
              <a:t> практично </a:t>
            </a:r>
            <a:r>
              <a:rPr lang="ru-RU" sz="1600" dirty="0" err="1">
                <a:solidFill>
                  <a:srgbClr val="000000"/>
                </a:solidFill>
                <a:latin typeface="Times New Roman" panose="02020603050405020304" pitchFamily="18" charset="0"/>
                <a:ea typeface="Times New Roman" panose="02020603050405020304" pitchFamily="18" charset="0"/>
              </a:rPr>
              <a:t>відсутні</a:t>
            </a:r>
            <a:r>
              <a:rPr lang="ru-RU" sz="1600" dirty="0">
                <a:solidFill>
                  <a:srgbClr val="000000"/>
                </a:solidFill>
                <a:latin typeface="Times New Roman" panose="02020603050405020304" pitchFamily="18" charset="0"/>
                <a:ea typeface="Times New Roman" panose="02020603050405020304" pitchFamily="18" charset="0"/>
              </a:rPr>
              <a:t>, а </a:t>
            </a:r>
            <a:r>
              <a:rPr lang="ru-RU" sz="1600" dirty="0" err="1">
                <a:solidFill>
                  <a:srgbClr val="000000"/>
                </a:solidFill>
                <a:latin typeface="Times New Roman" panose="02020603050405020304" pitchFamily="18" charset="0"/>
                <a:ea typeface="Times New Roman" panose="02020603050405020304" pitchFamily="18" charset="0"/>
              </a:rPr>
              <a:t>розпізнавання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неадекватної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поведінки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пов’язане</a:t>
            </a:r>
            <a:r>
              <a:rPr lang="ru-RU" sz="1600" dirty="0">
                <a:solidFill>
                  <a:srgbClr val="000000"/>
                </a:solidFill>
                <a:latin typeface="Times New Roman" panose="02020603050405020304" pitchFamily="18" charset="0"/>
                <a:ea typeface="Times New Roman" panose="02020603050405020304" pitchFamily="18" charset="0"/>
              </a:rPr>
              <a:t> з великими </a:t>
            </a:r>
            <a:r>
              <a:rPr lang="ru-RU" sz="1600" dirty="0" err="1">
                <a:solidFill>
                  <a:srgbClr val="000000"/>
                </a:solidFill>
                <a:latin typeface="Times New Roman" panose="02020603050405020304" pitchFamily="18" charset="0"/>
                <a:ea typeface="Times New Roman" panose="02020603050405020304" pitchFamily="18" charset="0"/>
              </a:rPr>
              <a:t>труднощами</a:t>
            </a:r>
            <a:r>
              <a:rPr lang="ru-RU" sz="1600" dirty="0">
                <a:solidFill>
                  <a:srgbClr val="000000"/>
                </a:solidFill>
                <a:latin typeface="Times New Roman" panose="02020603050405020304" pitchFamily="18" charset="0"/>
                <a:ea typeface="Times New Roman" panose="02020603050405020304" pitchFamily="18" charset="0"/>
              </a:rPr>
              <a:t>. </a:t>
            </a:r>
            <a:br>
              <a:rPr lang="ru-RU" sz="1600" dirty="0">
                <a:solidFill>
                  <a:srgbClr val="000000"/>
                </a:solidFill>
                <a:latin typeface="Times New Roman" panose="02020603050405020304" pitchFamily="18" charset="0"/>
                <a:ea typeface="Times New Roman" panose="02020603050405020304" pitchFamily="18" charset="0"/>
              </a:rPr>
            </a:b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зарубіжній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літературі</a:t>
            </a:r>
            <a:r>
              <a:rPr lang="ru-RU" sz="1600" dirty="0">
                <a:solidFill>
                  <a:srgbClr val="000000"/>
                </a:solidFill>
                <a:latin typeface="Times New Roman" panose="02020603050405020304" pitchFamily="18" charset="0"/>
                <a:ea typeface="Times New Roman" panose="02020603050405020304" pitchFamily="18" charset="0"/>
              </a:rPr>
              <a:t> є </a:t>
            </a:r>
            <a:r>
              <a:rPr lang="ru-RU" sz="1600" dirty="0" err="1">
                <a:solidFill>
                  <a:srgbClr val="000000"/>
                </a:solidFill>
                <a:latin typeface="Times New Roman" panose="02020603050405020304" pitchFamily="18" charset="0"/>
                <a:ea typeface="Times New Roman" panose="02020603050405020304" pitchFamily="18" charset="0"/>
              </a:rPr>
              <a:t>дані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речовини</a:t>
            </a:r>
            <a:r>
              <a:rPr lang="ru-RU" sz="1600" dirty="0">
                <a:solidFill>
                  <a:srgbClr val="000000"/>
                </a:solidFill>
                <a:latin typeface="Times New Roman" panose="02020603050405020304" pitchFamily="18" charset="0"/>
                <a:ea typeface="Times New Roman" panose="02020603050405020304" pitchFamily="18" charset="0"/>
              </a:rPr>
              <a:t> типу “</a:t>
            </a:r>
            <a:r>
              <a:rPr lang="ru-RU" sz="1600" dirty="0" err="1">
                <a:solidFill>
                  <a:srgbClr val="000000"/>
                </a:solidFill>
                <a:latin typeface="Times New Roman" panose="02020603050405020304" pitchFamily="18" charset="0"/>
                <a:ea typeface="Times New Roman" panose="02020603050405020304" pitchFamily="18" charset="0"/>
              </a:rPr>
              <a:t>Бі</a:t>
            </a:r>
            <a:r>
              <a:rPr lang="ru-RU" sz="1600" dirty="0">
                <a:solidFill>
                  <a:srgbClr val="000000"/>
                </a:solidFill>
                <a:latin typeface="Times New Roman" panose="02020603050405020304" pitchFamily="18" charset="0"/>
                <a:ea typeface="Times New Roman" panose="02020603050405020304" pitchFamily="18" charset="0"/>
              </a:rPr>
              <a:t>-зет” </a:t>
            </a:r>
            <a:r>
              <a:rPr lang="ru-RU" sz="1600" dirty="0" err="1">
                <a:solidFill>
                  <a:srgbClr val="000000"/>
                </a:solidFill>
                <a:latin typeface="Times New Roman" panose="02020603050405020304" pitchFamily="18" charset="0"/>
                <a:ea typeface="Times New Roman" panose="02020603050405020304" pitchFamily="18" charset="0"/>
              </a:rPr>
              <a:t>можна</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використовувати</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диверсійною</a:t>
            </a:r>
            <a:r>
              <a:rPr lang="ru-RU" sz="1600" dirty="0">
                <a:solidFill>
                  <a:srgbClr val="000000"/>
                </a:solidFill>
                <a:latin typeface="Times New Roman" panose="02020603050405020304" pitchFamily="18" charset="0"/>
                <a:ea typeface="Times New Roman" panose="02020603050405020304" pitchFamily="18" charset="0"/>
              </a:rPr>
              <a:t> метою </a:t>
            </a:r>
            <a:r>
              <a:rPr lang="ru-RU" sz="1600" dirty="0" err="1">
                <a:solidFill>
                  <a:srgbClr val="000000"/>
                </a:solidFill>
                <a:latin typeface="Times New Roman" panose="02020603050405020304" pitchFamily="18" charset="0"/>
                <a:ea typeface="Times New Roman" panose="02020603050405020304" pitchFamily="18" charset="0"/>
              </a:rPr>
              <a:t>проти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керівного</a:t>
            </a:r>
            <a:r>
              <a:rPr lang="ru-RU" sz="1600" dirty="0">
                <a:solidFill>
                  <a:srgbClr val="000000"/>
                </a:solidFill>
                <a:latin typeface="Times New Roman" panose="02020603050405020304" pitchFamily="18" charset="0"/>
                <a:ea typeface="Times New Roman" panose="02020603050405020304" pitchFamily="18" charset="0"/>
              </a:rPr>
              <a:t> складу </a:t>
            </a:r>
            <a:r>
              <a:rPr lang="ru-RU" sz="1600" dirty="0" err="1">
                <a:solidFill>
                  <a:srgbClr val="000000"/>
                </a:solidFill>
                <a:latin typeface="Times New Roman" panose="02020603050405020304" pitchFamily="18" charset="0"/>
                <a:ea typeface="Times New Roman" panose="02020603050405020304" pitchFamily="18" charset="0"/>
              </a:rPr>
              <a:t>армії</a:t>
            </a:r>
            <a:r>
              <a:rPr lang="ru-RU" sz="1600" dirty="0">
                <a:solidFill>
                  <a:srgbClr val="000000"/>
                </a:solidFill>
                <a:latin typeface="Times New Roman" panose="02020603050405020304" pitchFamily="18" charset="0"/>
                <a:ea typeface="Times New Roman" panose="02020603050405020304" pitchFamily="18" charset="0"/>
              </a:rPr>
              <a:t> шляхом </a:t>
            </a:r>
            <a:r>
              <a:rPr lang="ru-RU" sz="1600" dirty="0" err="1">
                <a:solidFill>
                  <a:srgbClr val="000000"/>
                </a:solidFill>
                <a:latin typeface="Times New Roman" panose="02020603050405020304" pitchFamily="18" charset="0"/>
                <a:ea typeface="Times New Roman" panose="02020603050405020304" pitchFamily="18" charset="0"/>
              </a:rPr>
              <a:t>забруднення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питної</a:t>
            </a:r>
            <a:r>
              <a:rPr lang="ru-RU" sz="1600" dirty="0">
                <a:solidFill>
                  <a:srgbClr val="000000"/>
                </a:solidFill>
                <a:latin typeface="Times New Roman" panose="02020603050405020304" pitchFamily="18" charset="0"/>
                <a:ea typeface="Times New Roman" panose="02020603050405020304" pitchFamily="18" charset="0"/>
              </a:rPr>
              <a:t> води </a:t>
            </a:r>
            <a:r>
              <a:rPr lang="ru-RU" sz="1600" dirty="0" err="1">
                <a:solidFill>
                  <a:srgbClr val="000000"/>
                </a:solidFill>
                <a:latin typeface="Times New Roman" panose="02020603050405020304" pitchFamily="18" charset="0"/>
                <a:ea typeface="Times New Roman" panose="02020603050405020304" pitchFamily="18" charset="0"/>
              </a:rPr>
              <a:t>або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введення</a:t>
            </a:r>
            <a:r>
              <a:rPr lang="ru-RU" sz="1600" dirty="0">
                <a:solidFill>
                  <a:srgbClr val="000000"/>
                </a:solidFill>
                <a:latin typeface="Times New Roman" panose="02020603050405020304" pitchFamily="18" charset="0"/>
                <a:ea typeface="Times New Roman" panose="02020603050405020304" pitchFamily="18" charset="0"/>
              </a:rPr>
              <a:t> ОР у систему </a:t>
            </a:r>
            <a:r>
              <a:rPr lang="ru-RU" sz="1600" dirty="0" err="1">
                <a:solidFill>
                  <a:srgbClr val="000000"/>
                </a:solidFill>
                <a:latin typeface="Times New Roman" panose="02020603050405020304" pitchFamily="18" charset="0"/>
                <a:ea typeface="Times New Roman" panose="02020603050405020304" pitchFamily="18" charset="0"/>
              </a:rPr>
              <a:t>припливної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вентиляції</a:t>
            </a:r>
            <a:r>
              <a:rPr lang="ru-RU" sz="1600" dirty="0">
                <a:solidFill>
                  <a:srgbClr val="000000"/>
                </a:solidFill>
                <a:latin typeface="Times New Roman" panose="02020603050405020304" pitchFamily="18" charset="0"/>
                <a:ea typeface="Times New Roman" panose="02020603050405020304" pitchFamily="18" charset="0"/>
              </a:rPr>
              <a:t>. При </a:t>
            </a:r>
            <a:r>
              <a:rPr lang="ru-RU" sz="1600" dirty="0" err="1">
                <a:solidFill>
                  <a:srgbClr val="000000"/>
                </a:solidFill>
                <a:latin typeface="Times New Roman" panose="02020603050405020304" pitchFamily="18" charset="0"/>
                <a:ea typeface="Times New Roman" panose="02020603050405020304" pitchFamily="18" charset="0"/>
              </a:rPr>
              <a:t>потраплянні</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організм</a:t>
            </a:r>
            <a:r>
              <a:rPr lang="ru-RU" sz="1600" dirty="0">
                <a:solidFill>
                  <a:srgbClr val="000000"/>
                </a:solidFill>
                <a:latin typeface="Times New Roman" panose="02020603050405020304" pitchFamily="18" charset="0"/>
                <a:ea typeface="Times New Roman" panose="02020603050405020304" pitchFamily="18" charset="0"/>
              </a:rPr>
              <a:t> великих доз, а </a:t>
            </a:r>
            <a:r>
              <a:rPr lang="ru-RU" sz="1600" dirty="0" err="1">
                <a:solidFill>
                  <a:srgbClr val="000000"/>
                </a:solidFill>
                <a:latin typeface="Times New Roman" panose="02020603050405020304" pitchFamily="18" charset="0"/>
                <a:ea typeface="Times New Roman" panose="02020603050405020304" pitchFamily="18" charset="0"/>
              </a:rPr>
              <a:t>також</a:t>
            </a:r>
            <a:r>
              <a:rPr lang="ru-RU" sz="1600" dirty="0">
                <a:solidFill>
                  <a:srgbClr val="000000"/>
                </a:solidFill>
                <a:latin typeface="Times New Roman" panose="02020603050405020304" pitchFamily="18" charset="0"/>
                <a:ea typeface="Times New Roman" panose="02020603050405020304" pitchFamily="18" charset="0"/>
              </a:rPr>
              <a:t> при </a:t>
            </a:r>
            <a:r>
              <a:rPr lang="ru-RU" sz="1600" dirty="0" err="1">
                <a:solidFill>
                  <a:srgbClr val="000000"/>
                </a:solidFill>
                <a:latin typeface="Times New Roman" panose="02020603050405020304" pitchFamily="18" charset="0"/>
                <a:ea typeface="Times New Roman" panose="02020603050405020304" pitchFamily="18" charset="0"/>
              </a:rPr>
              <a:t>підвищеній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чутливості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організму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людини</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отрути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розвивається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виражена</a:t>
            </a:r>
            <a:r>
              <a:rPr lang="ru-RU" sz="1600" dirty="0">
                <a:solidFill>
                  <a:srgbClr val="000000"/>
                </a:solidFill>
                <a:latin typeface="Times New Roman" panose="02020603050405020304" pitchFamily="18" charset="0"/>
                <a:ea typeface="Times New Roman" panose="02020603050405020304" pitchFamily="18" charset="0"/>
              </a:rPr>
              <a:t> картина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Незабаром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після</a:t>
            </a:r>
            <a:r>
              <a:rPr lang="ru-RU" sz="1600" dirty="0">
                <a:solidFill>
                  <a:srgbClr val="000000"/>
                </a:solidFill>
                <a:latin typeface="Times New Roman" panose="02020603050405020304" pitchFamily="18" charset="0"/>
                <a:ea typeface="Times New Roman" panose="02020603050405020304" pitchFamily="18" charset="0"/>
              </a:rPr>
              <a:t> початку </a:t>
            </a:r>
            <a:r>
              <a:rPr lang="ru-RU" sz="1600" dirty="0" err="1">
                <a:solidFill>
                  <a:srgbClr val="000000"/>
                </a:solidFill>
                <a:latin typeface="Times New Roman" panose="02020603050405020304" pitchFamily="18" charset="0"/>
                <a:ea typeface="Times New Roman" panose="02020603050405020304" pitchFamily="18" charset="0"/>
              </a:rPr>
              <a:t>дії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отрути</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ураженого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виникає</a:t>
            </a:r>
            <a:r>
              <a:rPr lang="ru-RU" sz="1600" dirty="0">
                <a:solidFill>
                  <a:srgbClr val="000000"/>
                </a:solidFill>
                <a:latin typeface="Times New Roman" panose="02020603050405020304" pitchFamily="18" charset="0"/>
                <a:ea typeface="Times New Roman" panose="02020603050405020304" pitchFamily="18" charset="0"/>
              </a:rPr>
              <a:t> стан </a:t>
            </a:r>
            <a:r>
              <a:rPr lang="ru-RU" sz="1600" dirty="0" err="1">
                <a:solidFill>
                  <a:srgbClr val="000000"/>
                </a:solidFill>
                <a:latin typeface="Times New Roman" panose="02020603050405020304" pitchFamily="18" charset="0"/>
                <a:ea typeface="Times New Roman" panose="02020603050405020304" pitchFamily="18" charset="0"/>
              </a:rPr>
              <a:t>ейфорії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тобто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відчуття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сп’яніння</a:t>
            </a:r>
            <a:r>
              <a:rPr lang="ru-RU" sz="1600" dirty="0">
                <a:solidFill>
                  <a:srgbClr val="000000"/>
                </a:solidFill>
                <a:latin typeface="Times New Roman" panose="02020603050405020304" pitchFamily="18" charset="0"/>
                <a:ea typeface="Times New Roman" panose="02020603050405020304" pitchFamily="18" charset="0"/>
              </a:rPr>
              <a:t>, яке, </a:t>
            </a:r>
            <a:r>
              <a:rPr lang="ru-RU" sz="1600" dirty="0" err="1">
                <a:solidFill>
                  <a:srgbClr val="000000"/>
                </a:solidFill>
                <a:latin typeface="Times New Roman" panose="02020603050405020304" pitchFamily="18" charset="0"/>
                <a:ea typeface="Times New Roman" panose="02020603050405020304" pitchFamily="18" charset="0"/>
              </a:rPr>
              <a:t>однак</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суттєво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відрізняється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a:t>
            </a:r>
            <a:r>
              <a:rPr lang="ru-RU" sz="1600" dirty="0">
                <a:solidFill>
                  <a:srgbClr val="000000"/>
                </a:solidFill>
                <a:latin typeface="Times New Roman" panose="02020603050405020304" pitchFamily="18" charset="0"/>
                <a:ea typeface="Times New Roman" panose="02020603050405020304" pitchFamily="18" charset="0"/>
              </a:rPr>
              <a:t> алкогольного. </a:t>
            </a:r>
            <a:r>
              <a:rPr lang="ru-RU" sz="1600" dirty="0" err="1">
                <a:solidFill>
                  <a:srgbClr val="000000"/>
                </a:solidFill>
                <a:latin typeface="Times New Roman" panose="02020603050405020304" pitchFamily="18" charset="0"/>
                <a:ea typeface="Times New Roman" panose="02020603050405020304" pitchFamily="18" charset="0"/>
              </a:rPr>
              <a:t>З’являються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симптоми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що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свідчать</a:t>
            </a:r>
            <a:r>
              <a:rPr lang="ru-RU" sz="1600" dirty="0">
                <a:solidFill>
                  <a:srgbClr val="000000"/>
                </a:solidFill>
                <a:latin typeface="Times New Roman" panose="02020603050405020304" pitchFamily="18" charset="0"/>
                <a:ea typeface="Times New Roman" panose="02020603050405020304" pitchFamily="18" charset="0"/>
              </a:rPr>
              <a:t> про </a:t>
            </a:r>
            <a:r>
              <a:rPr lang="ru-RU" sz="1600" dirty="0" err="1">
                <a:solidFill>
                  <a:srgbClr val="000000"/>
                </a:solidFill>
                <a:latin typeface="Times New Roman" panose="02020603050405020304" pitchFamily="18" charset="0"/>
                <a:ea typeface="Times New Roman" panose="02020603050405020304" pitchFamily="18" charset="0"/>
              </a:rPr>
              <a:t>втягнення</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процес</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мозочка</a:t>
            </a:r>
            <a:r>
              <a:rPr lang="ru-RU" sz="1600" dirty="0">
                <a:solidFill>
                  <a:srgbClr val="000000"/>
                </a:solidFill>
                <a:latin typeface="Times New Roman" panose="02020603050405020304" pitchFamily="18" charset="0"/>
                <a:ea typeface="Times New Roman" panose="02020603050405020304" pitchFamily="18" charset="0"/>
              </a:rPr>
              <a:t>, — </a:t>
            </a:r>
            <a:r>
              <a:rPr lang="ru-RU" sz="1600" dirty="0" err="1">
                <a:solidFill>
                  <a:srgbClr val="000000"/>
                </a:solidFill>
                <a:latin typeface="Times New Roman" panose="02020603050405020304" pitchFamily="18" charset="0"/>
                <a:ea typeface="Times New Roman" panose="02020603050405020304" pitchFamily="18" charset="0"/>
              </a:rPr>
              <a:t>хитка</a:t>
            </a:r>
            <a:r>
              <a:rPr lang="ru-RU" sz="1600" dirty="0">
                <a:solidFill>
                  <a:srgbClr val="000000"/>
                </a:solidFill>
                <a:latin typeface="Times New Roman" panose="02020603050405020304" pitchFamily="18" charset="0"/>
                <a:ea typeface="Times New Roman" panose="02020603050405020304" pitchFamily="18" charset="0"/>
              </a:rPr>
              <a:t> хода, </a:t>
            </a:r>
            <a:r>
              <a:rPr lang="ru-RU" sz="1600" dirty="0" err="1">
                <a:solidFill>
                  <a:srgbClr val="000000"/>
                </a:solidFill>
                <a:latin typeface="Times New Roman" panose="02020603050405020304" pitchFamily="18" charset="0"/>
                <a:ea typeface="Times New Roman" panose="02020603050405020304" pitchFamily="18" charset="0"/>
              </a:rPr>
              <a:t>порушення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координації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рухів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Побоювання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втратити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рівновагу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примушує</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потерпілих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уникати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ходіння</a:t>
            </a:r>
            <a:r>
              <a:rPr lang="ru-RU" sz="1600" dirty="0">
                <a:solidFill>
                  <a:srgbClr val="000000"/>
                </a:solidFill>
                <a:latin typeface="Times New Roman" panose="02020603050405020304" pitchFamily="18" charset="0"/>
                <a:ea typeface="Times New Roman" panose="02020603050405020304" pitchFamily="18" charset="0"/>
              </a:rPr>
              <a:t> як у </a:t>
            </a:r>
            <a:r>
              <a:rPr lang="ru-RU" sz="1600" dirty="0" err="1">
                <a:solidFill>
                  <a:srgbClr val="000000"/>
                </a:solidFill>
                <a:latin typeface="Times New Roman" panose="02020603050405020304" pitchFamily="18" charset="0"/>
                <a:ea typeface="Times New Roman" panose="02020603050405020304" pitchFamily="18" charset="0"/>
              </a:rPr>
              <a:t>приміщенні</a:t>
            </a:r>
            <a:r>
              <a:rPr lang="ru-RU" sz="1600" dirty="0">
                <a:solidFill>
                  <a:srgbClr val="000000"/>
                </a:solidFill>
                <a:latin typeface="Times New Roman" panose="02020603050405020304" pitchFamily="18" charset="0"/>
                <a:ea typeface="Times New Roman" panose="02020603050405020304" pitchFamily="18" charset="0"/>
              </a:rPr>
              <a:t>, так і на </a:t>
            </a:r>
            <a:r>
              <a:rPr lang="ru-RU" sz="1600" dirty="0" err="1">
                <a:solidFill>
                  <a:srgbClr val="000000"/>
                </a:solidFill>
                <a:latin typeface="Times New Roman" panose="02020603050405020304" pitchFamily="18" charset="0"/>
                <a:ea typeface="Times New Roman" panose="02020603050405020304" pitchFamily="18" charset="0"/>
              </a:rPr>
              <a:t>відкритому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просторі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Потім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починають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наростати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симптоми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ураження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центральної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нервової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системи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Потерпілі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важко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орієнтуються</a:t>
            </a:r>
            <a:r>
              <a:rPr lang="ru-RU" sz="1600" dirty="0">
                <a:solidFill>
                  <a:srgbClr val="000000"/>
                </a:solidFill>
                <a:latin typeface="Times New Roman" panose="02020603050405020304" pitchFamily="18" charset="0"/>
                <a:ea typeface="Times New Roman" panose="02020603050405020304" pitchFamily="18" charset="0"/>
              </a:rPr>
              <a:t> в </a:t>
            </a:r>
            <a:r>
              <a:rPr lang="ru-RU" sz="1600" dirty="0" err="1">
                <a:solidFill>
                  <a:srgbClr val="000000"/>
                </a:solidFill>
                <a:latin typeface="Times New Roman" panose="02020603050405020304" pitchFamily="18" charset="0"/>
                <a:ea typeface="Times New Roman" panose="02020603050405020304" pitchFamily="18" charset="0"/>
              </a:rPr>
              <a:t>часі</a:t>
            </a:r>
            <a:r>
              <a:rPr lang="ru-RU" sz="1600" dirty="0">
                <a:solidFill>
                  <a:srgbClr val="000000"/>
                </a:solidFill>
                <a:latin typeface="Times New Roman" panose="02020603050405020304" pitchFamily="18" charset="0"/>
                <a:ea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rPr>
              <a:t>просторі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Навіть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елементарні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питання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викликають</a:t>
            </a:r>
            <a:r>
              <a:rPr lang="ru-RU" sz="1600" dirty="0">
                <a:solidFill>
                  <a:srgbClr val="000000"/>
                </a:solidFill>
                <a:latin typeface="Times New Roman" panose="02020603050405020304" pitchFamily="18" charset="0"/>
                <a:ea typeface="Times New Roman" panose="02020603050405020304" pitchFamily="18" charset="0"/>
              </a:rPr>
              <a:t> у них </a:t>
            </a:r>
            <a:r>
              <a:rPr lang="ru-RU" sz="1600" dirty="0" err="1">
                <a:solidFill>
                  <a:srgbClr val="000000"/>
                </a:solidFill>
                <a:latin typeface="Times New Roman" panose="02020603050405020304" pitchFamily="18" charset="0"/>
                <a:ea typeface="Times New Roman" panose="02020603050405020304" pitchFamily="18" charset="0"/>
              </a:rPr>
              <a:t>серйозні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труднощі</a:t>
            </a:r>
            <a:r>
              <a:rPr lang="ru-RU" sz="1600" dirty="0">
                <a:solidFill>
                  <a:srgbClr val="000000"/>
                </a:solidFill>
                <a:latin typeface="Times New Roman" panose="02020603050405020304" pitchFamily="18" charset="0"/>
                <a:ea typeface="Times New Roman" panose="02020603050405020304" pitchFamily="18" charset="0"/>
              </a:rPr>
              <a:t>. У </a:t>
            </a:r>
            <a:r>
              <a:rPr lang="ru-RU" sz="1600" dirty="0" err="1">
                <a:solidFill>
                  <a:srgbClr val="000000"/>
                </a:solidFill>
                <a:latin typeface="Times New Roman" panose="02020603050405020304" pitchFamily="18" charset="0"/>
                <a:ea typeface="Times New Roman" panose="02020603050405020304" pitchFamily="18" charset="0"/>
              </a:rPr>
              <a:t>міру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розвитку</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картини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отруєння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потерпілі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стають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замкнутими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уникають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відповідей</a:t>
            </a:r>
            <a:r>
              <a:rPr lang="ru-RU" sz="1600" dirty="0">
                <a:solidFill>
                  <a:srgbClr val="000000"/>
                </a:solidFill>
                <a:latin typeface="Times New Roman" panose="02020603050405020304" pitchFamily="18" charset="0"/>
                <a:ea typeface="Times New Roman" panose="02020603050405020304" pitchFamily="18" charset="0"/>
              </a:rPr>
              <a:t> на </a:t>
            </a:r>
            <a:r>
              <a:rPr lang="ru-RU" sz="1600" dirty="0" err="1">
                <a:solidFill>
                  <a:srgbClr val="000000"/>
                </a:solidFill>
                <a:latin typeface="Times New Roman" panose="02020603050405020304" pitchFamily="18" charset="0"/>
                <a:ea typeface="Times New Roman" panose="02020603050405020304" pitchFamily="18" charset="0"/>
              </a:rPr>
              <a:t>питання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намагаються</a:t>
            </a:r>
            <a:r>
              <a:rPr lang="ru-RU" sz="1600" dirty="0">
                <a:solidFill>
                  <a:srgbClr val="000000"/>
                </a:solidFill>
                <a:latin typeface="Times New Roman" panose="02020603050405020304" pitchFamily="18" charset="0"/>
                <a:ea typeface="Times New Roman" panose="02020603050405020304" pitchFamily="18" charset="0"/>
              </a:rPr>
              <a:t> не </a:t>
            </a:r>
            <a:r>
              <a:rPr lang="ru-RU" sz="1600" dirty="0" err="1">
                <a:solidFill>
                  <a:srgbClr val="000000"/>
                </a:solidFill>
                <a:latin typeface="Times New Roman" panose="02020603050405020304" pitchFamily="18" charset="0"/>
                <a:ea typeface="Times New Roman" panose="02020603050405020304" pitchFamily="18" charset="0"/>
              </a:rPr>
              <a:t>контактувати</a:t>
            </a:r>
            <a:r>
              <a:rPr lang="ru-RU" sz="1600" dirty="0">
                <a:solidFill>
                  <a:srgbClr val="000000"/>
                </a:solidFill>
                <a:latin typeface="Times New Roman" panose="02020603050405020304" pitchFamily="18" charset="0"/>
                <a:ea typeface="Times New Roman" panose="02020603050405020304" pitchFamily="18" charset="0"/>
              </a:rPr>
              <a:t> з </a:t>
            </a:r>
            <a:r>
              <a:rPr lang="ru-RU" sz="1600" dirty="0" err="1">
                <a:solidFill>
                  <a:srgbClr val="000000"/>
                </a:solidFill>
                <a:latin typeface="Times New Roman" panose="02020603050405020304" pitchFamily="18" charset="0"/>
                <a:ea typeface="Times New Roman" panose="02020603050405020304" pitchFamily="18" charset="0"/>
              </a:rPr>
              <a:t>оточуючими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Із</a:t>
            </a:r>
            <a:r>
              <a:rPr lang="ru-RU" sz="1600" dirty="0">
                <a:solidFill>
                  <a:srgbClr val="000000"/>
                </a:solidFill>
                <a:latin typeface="Times New Roman" panose="02020603050405020304" pitchFamily="18" charset="0"/>
                <a:ea typeface="Times New Roman" panose="02020603050405020304" pitchFamily="18" charset="0"/>
              </a:rPr>
              <a:t> боку </a:t>
            </a:r>
            <a:r>
              <a:rPr lang="ru-RU" sz="1600" dirty="0" err="1">
                <a:solidFill>
                  <a:srgbClr val="000000"/>
                </a:solidFill>
                <a:latin typeface="Times New Roman" panose="02020603050405020304" pitchFamily="18" charset="0"/>
                <a:ea typeface="Times New Roman" panose="02020603050405020304" pitchFamily="18" charset="0"/>
              </a:rPr>
              <a:t>вегетативної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нервової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системи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відзначають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розширення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зіниць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сухість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слизових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оболонок</a:t>
            </a:r>
            <a:r>
              <a:rPr lang="ru-RU" sz="1600" dirty="0">
                <a:solidFill>
                  <a:srgbClr val="000000"/>
                </a:solidFill>
                <a:latin typeface="Times New Roman" panose="02020603050405020304" pitchFamily="18" charset="0"/>
                <a:ea typeface="Times New Roman" panose="02020603050405020304" pitchFamily="18" charset="0"/>
              </a:rPr>
              <a:t> та </a:t>
            </a:r>
            <a:r>
              <a:rPr lang="ru-RU" sz="1600" dirty="0" err="1">
                <a:solidFill>
                  <a:srgbClr val="000000"/>
                </a:solidFill>
                <a:latin typeface="Times New Roman" panose="02020603050405020304" pitchFamily="18" charset="0"/>
                <a:ea typeface="Times New Roman" panose="02020603050405020304" pitchFamily="18" charset="0"/>
              </a:rPr>
              <a:t>шкіри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часте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серцебиття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Шкірні</a:t>
            </a:r>
            <a:r>
              <a:rPr lang="ru-RU" sz="1600" dirty="0">
                <a:solidFill>
                  <a:srgbClr val="000000"/>
                </a:solidFill>
                <a:latin typeface="Times New Roman" panose="02020603050405020304" pitchFamily="18" charset="0"/>
                <a:ea typeface="Times New Roman" panose="02020603050405020304" pitchFamily="18" charset="0"/>
              </a:rPr>
              <a:t> покриви </a:t>
            </a:r>
            <a:r>
              <a:rPr lang="ru-RU" sz="1600" dirty="0" err="1">
                <a:solidFill>
                  <a:srgbClr val="000000"/>
                </a:solidFill>
                <a:latin typeface="Times New Roman" panose="02020603050405020304" pitchFamily="18" charset="0"/>
                <a:ea typeface="Times New Roman" panose="02020603050405020304" pitchFamily="18" charset="0"/>
              </a:rPr>
              <a:t>набувають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рожевого</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забарвлення</a:t>
            </a:r>
            <a:r>
              <a:rPr lang="ru-RU" sz="1600" dirty="0">
                <a:solidFill>
                  <a:srgbClr val="000000"/>
                </a:solidFill>
                <a:latin typeface="Times New Roman" panose="02020603050405020304" pitchFamily="18" charset="0"/>
                <a:ea typeface="Times New Roman" panose="02020603050405020304" pitchFamily="18" charset="0"/>
              </a:rPr>
              <a:t>, температура </a:t>
            </a:r>
            <a:r>
              <a:rPr lang="ru-RU" sz="1600" dirty="0" err="1">
                <a:solidFill>
                  <a:srgbClr val="000000"/>
                </a:solidFill>
                <a:latin typeface="Times New Roman" panose="02020603050405020304" pitchFamily="18" charset="0"/>
                <a:ea typeface="Times New Roman" panose="02020603050405020304" pitchFamily="18" charset="0"/>
              </a:rPr>
              <a:t>шкіри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підвищується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Описані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симптоми</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зберігаються</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декілька</a:t>
            </a:r>
            <a:r>
              <a:rPr lang="ru-RU" sz="1600" dirty="0">
                <a:solidFill>
                  <a:srgbClr val="000000"/>
                </a:solidFill>
                <a:latin typeface="Times New Roman" panose="02020603050405020304" pitchFamily="18" charset="0"/>
                <a:ea typeface="Times New Roman" panose="02020603050405020304" pitchFamily="18" charset="0"/>
              </a:rPr>
              <a:t> годин. При </a:t>
            </a:r>
            <a:r>
              <a:rPr lang="ru-RU" sz="1600" dirty="0" err="1">
                <a:solidFill>
                  <a:srgbClr val="000000"/>
                </a:solidFill>
                <a:latin typeface="Times New Roman" panose="02020603050405020304" pitchFamily="18" charset="0"/>
                <a:ea typeface="Times New Roman" panose="02020603050405020304" pitchFamily="18" charset="0"/>
              </a:rPr>
              <a:t>підвищеній</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чутливості</a:t>
            </a:r>
            <a:r>
              <a:rPr lang="ru-RU" sz="1600" dirty="0">
                <a:solidFill>
                  <a:srgbClr val="000000"/>
                </a:solidFill>
                <a:latin typeface="Times New Roman" panose="02020603050405020304" pitchFamily="18" charset="0"/>
                <a:ea typeface="Times New Roman" panose="02020603050405020304" pitchFamily="18" charset="0"/>
              </a:rPr>
              <a:t> до </a:t>
            </a:r>
            <a:r>
              <a:rPr lang="ru-RU" sz="1600" dirty="0" err="1">
                <a:solidFill>
                  <a:srgbClr val="000000"/>
                </a:solidFill>
                <a:latin typeface="Times New Roman" panose="02020603050405020304" pitchFamily="18" charset="0"/>
                <a:ea typeface="Times New Roman" panose="02020603050405020304" pitchFamily="18" charset="0"/>
              </a:rPr>
              <a:t>дії</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центральних</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холінолітиків</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сплутаність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свідомості</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може</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утримуватись</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протягом</a:t>
            </a:r>
            <a:r>
              <a:rPr lang="ru-RU" sz="1600" dirty="0">
                <a:solidFill>
                  <a:srgbClr val="000000"/>
                </a:solidFill>
                <a:latin typeface="Times New Roman" panose="02020603050405020304" pitchFamily="18" charset="0"/>
                <a:ea typeface="Times New Roman" panose="02020603050405020304" pitchFamily="18" charset="0"/>
              </a:rPr>
              <a:t> </a:t>
            </a:r>
            <a:r>
              <a:rPr lang="ru-RU" sz="1600" dirty="0" err="1">
                <a:solidFill>
                  <a:srgbClr val="000000"/>
                </a:solidFill>
                <a:latin typeface="Times New Roman" panose="02020603050405020304" pitchFamily="18" charset="0"/>
                <a:ea typeface="Times New Roman" panose="02020603050405020304" pitchFamily="18" charset="0"/>
              </a:rPr>
              <a:t>доби</a:t>
            </a:r>
            <a:r>
              <a:rPr lang="ru-RU" sz="1600" dirty="0">
                <a:solidFill>
                  <a:srgbClr val="000000"/>
                </a:solidFill>
                <a:latin typeface="Times New Roman" panose="02020603050405020304" pitchFamily="18" charset="0"/>
                <a:ea typeface="Times New Roman" panose="02020603050405020304" pitchFamily="18" charset="0"/>
              </a:rPr>
              <a:t> і </a:t>
            </a:r>
            <a:r>
              <a:rPr lang="ru-RU" sz="1600" dirty="0" err="1">
                <a:solidFill>
                  <a:srgbClr val="000000"/>
                </a:solidFill>
                <a:latin typeface="Times New Roman" panose="02020603050405020304" pitchFamily="18" charset="0"/>
                <a:ea typeface="Times New Roman" panose="02020603050405020304" pitchFamily="18" charset="0"/>
              </a:rPr>
              <a:t>довше</a:t>
            </a:r>
            <a:r>
              <a:rPr lang="ru-RU" sz="1600" dirty="0">
                <a:solidFill>
                  <a:srgbClr val="000000"/>
                </a:solidFill>
                <a:latin typeface="Times New Roman" panose="02020603050405020304" pitchFamily="18" charset="0"/>
                <a:ea typeface="Times New Roman" panose="02020603050405020304" pitchFamily="18" charset="0"/>
              </a:rPr>
              <a:t>. </a:t>
            </a:r>
            <a:endParaRPr lang="uk-UA" sz="1600" dirty="0"/>
          </a:p>
        </p:txBody>
      </p:sp>
    </p:spTree>
    <p:extLst>
      <p:ext uri="{BB962C8B-B14F-4D97-AF65-F5344CB8AC3E}">
        <p14:creationId xmlns:p14="http://schemas.microsoft.com/office/powerpoint/2010/main" xmlns="" val="9904320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9547" y="786349"/>
            <a:ext cx="8602579" cy="5355312"/>
          </a:xfrm>
          <a:prstGeom prst="rect">
            <a:avLst/>
          </a:prstGeom>
          <a:solidFill>
            <a:srgbClr val="66FF99"/>
          </a:solidFill>
        </p:spPr>
        <p:txBody>
          <a:bodyPr wrap="square">
            <a:spAutoFit/>
          </a:bodyPr>
          <a:lstStyle/>
          <a:p>
            <a:r>
              <a:rPr lang="uk-UA" dirty="0">
                <a:solidFill>
                  <a:srgbClr val="000000"/>
                </a:solidFill>
                <a:latin typeface="Times New Roman" panose="02020603050405020304" pitchFamily="18" charset="0"/>
                <a:ea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Частина</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уражених</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має</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іншу</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клінічну</a:t>
            </a:r>
            <a:r>
              <a:rPr lang="ru-RU" i="1" dirty="0">
                <a:solidFill>
                  <a:srgbClr val="FF0000"/>
                </a:solidFill>
                <a:latin typeface="Times New Roman" panose="02020603050405020304" pitchFamily="18" charset="0"/>
                <a:ea typeface="Times New Roman" panose="02020603050405020304" pitchFamily="18" charset="0"/>
              </a:rPr>
              <a:t> картину </a:t>
            </a:r>
            <a:r>
              <a:rPr lang="ru-RU" i="1" dirty="0" err="1">
                <a:solidFill>
                  <a:srgbClr val="FF0000"/>
                </a:solidFill>
                <a:latin typeface="Times New Roman" panose="02020603050405020304" pitchFamily="18" charset="0"/>
                <a:ea typeface="Times New Roman" panose="02020603050405020304" pitchFamily="18" charset="0"/>
              </a:rPr>
              <a:t>отруєння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ейфорія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супроводжується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психомоторним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збудженням</a:t>
            </a:r>
            <a:r>
              <a:rPr lang="ru-RU" dirty="0">
                <a:solidFill>
                  <a:srgbClr val="000000"/>
                </a:solidFill>
                <a:latin typeface="Times New Roman" panose="02020603050405020304" pitchFamily="18" charset="0"/>
                <a:ea typeface="Times New Roman" panose="02020603050405020304" pitchFamily="18" charset="0"/>
              </a:rPr>
              <a:t>, яке проходить на </a:t>
            </a:r>
            <a:r>
              <a:rPr lang="ru-RU" dirty="0" err="1">
                <a:solidFill>
                  <a:srgbClr val="000000"/>
                </a:solidFill>
                <a:latin typeface="Times New Roman" panose="02020603050405020304" pitchFamily="18" charset="0"/>
                <a:ea typeface="Times New Roman" panose="02020603050405020304" pitchFamily="18" charset="0"/>
              </a:rPr>
              <a:t>тлі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підвищеної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рухової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активності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надмірне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багатослів’я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орієнтації</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часі</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просторі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Іноді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розвивається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маніакальний</a:t>
            </a:r>
            <a:r>
              <a:rPr lang="ru-RU" dirty="0">
                <a:solidFill>
                  <a:srgbClr val="000000"/>
                </a:solidFill>
                <a:latin typeface="Times New Roman" panose="02020603050405020304" pitchFamily="18" charset="0"/>
                <a:ea typeface="Times New Roman" panose="02020603050405020304" pitchFamily="18" charset="0"/>
              </a:rPr>
              <a:t> стан, при </a:t>
            </a:r>
            <a:r>
              <a:rPr lang="ru-RU" dirty="0" err="1">
                <a:solidFill>
                  <a:srgbClr val="000000"/>
                </a:solidFill>
                <a:latin typeface="Times New Roman" panose="02020603050405020304" pitchFamily="18" charset="0"/>
                <a:ea typeface="Times New Roman" panose="02020603050405020304" pitchFamily="18" charset="0"/>
              </a:rPr>
              <a:t>якому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керувати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людиною</a:t>
            </a:r>
            <a:r>
              <a:rPr lang="ru-RU" dirty="0">
                <a:solidFill>
                  <a:srgbClr val="000000"/>
                </a:solidFill>
                <a:latin typeface="Times New Roman" panose="02020603050405020304" pitchFamily="18" charset="0"/>
                <a:ea typeface="Times New Roman" panose="02020603050405020304" pitchFamily="18" charset="0"/>
              </a:rPr>
              <a:t> практично не </a:t>
            </a:r>
            <a:r>
              <a:rPr lang="ru-RU" dirty="0" err="1">
                <a:solidFill>
                  <a:srgbClr val="000000"/>
                </a:solidFill>
                <a:latin typeface="Times New Roman" panose="02020603050405020304" pitchFamily="18" charset="0"/>
                <a:ea typeface="Times New Roman" panose="02020603050405020304" pitchFamily="18" charset="0"/>
              </a:rPr>
              <a:t>можливо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такої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форми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реакції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дуже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небезпечне</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утворенні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осередків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масового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більших</a:t>
            </a:r>
            <a:r>
              <a:rPr lang="ru-RU" dirty="0">
                <a:solidFill>
                  <a:srgbClr val="000000"/>
                </a:solidFill>
                <a:latin typeface="Times New Roman" panose="02020603050405020304" pitchFamily="18" charset="0"/>
                <a:ea typeface="Times New Roman" panose="02020603050405020304" pitchFamily="18" charset="0"/>
              </a:rPr>
              <a:t> доз ОР </a:t>
            </a:r>
            <a:r>
              <a:rPr lang="ru-RU" dirty="0" err="1">
                <a:solidFill>
                  <a:srgbClr val="000000"/>
                </a:solidFill>
                <a:latin typeface="Times New Roman" panose="02020603050405020304" pitchFamily="18" charset="0"/>
                <a:ea typeface="Times New Roman" panose="02020603050405020304" pitchFamily="18" charset="0"/>
              </a:rPr>
              <a:t>виникають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деліріозні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стани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проявляються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глибокими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розладами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психічної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функції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галюцинацій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передують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неспокій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відчуття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тривоги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Галюцинації</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ілюзії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страхітливий</a:t>
            </a:r>
            <a:r>
              <a:rPr lang="ru-RU" dirty="0">
                <a:solidFill>
                  <a:srgbClr val="000000"/>
                </a:solidFill>
                <a:latin typeface="Times New Roman" panose="02020603050405020304" pitchFamily="18" charset="0"/>
                <a:ea typeface="Times New Roman" panose="02020603050405020304" pitchFamily="18" charset="0"/>
              </a:rPr>
              <a:t> характер, предметом </a:t>
            </a:r>
            <a:r>
              <a:rPr lang="ru-RU" dirty="0" err="1">
                <a:solidFill>
                  <a:srgbClr val="000000"/>
                </a:solidFill>
                <a:latin typeface="Times New Roman" panose="02020603050405020304" pitchFamily="18" charset="0"/>
                <a:ea typeface="Times New Roman" panose="02020603050405020304" pitchFamily="18" charset="0"/>
              </a:rPr>
              <a:t>галюцинацій</a:t>
            </a:r>
            <a:r>
              <a:rPr lang="ru-RU" dirty="0">
                <a:solidFill>
                  <a:srgbClr val="000000"/>
                </a:solidFill>
                <a:latin typeface="Times New Roman" panose="02020603050405020304" pitchFamily="18" charset="0"/>
                <a:ea typeface="Times New Roman" panose="02020603050405020304" pitchFamily="18" charset="0"/>
              </a:rPr>
              <a:t> часто є </a:t>
            </a:r>
            <a:r>
              <a:rPr lang="ru-RU" dirty="0" err="1">
                <a:solidFill>
                  <a:srgbClr val="000000"/>
                </a:solidFill>
                <a:latin typeface="Times New Roman" panose="02020603050405020304" pitchFamily="18" charset="0"/>
                <a:ea typeface="Times New Roman" panose="02020603050405020304" pitchFamily="18" charset="0"/>
              </a:rPr>
              <a:t>звірі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комахи</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делірію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орієнтація</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навколишньому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середовищі</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сприймання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зовнішнього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світу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порушуються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Мова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стає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безладною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містить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уривки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висловлювань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Ввечері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інтенсивність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галюцинацій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посилюється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Надалі</a:t>
            </a:r>
            <a:r>
              <a:rPr lang="ru-RU" dirty="0">
                <a:solidFill>
                  <a:srgbClr val="000000"/>
                </a:solidFill>
                <a:latin typeface="Times New Roman" panose="02020603050405020304" pitchFamily="18" charset="0"/>
                <a:ea typeface="Times New Roman" panose="02020603050405020304" pitchFamily="18" charset="0"/>
              </a:rPr>
              <a:t> контакт з </a:t>
            </a:r>
            <a:r>
              <a:rPr lang="ru-RU" dirty="0" err="1">
                <a:solidFill>
                  <a:srgbClr val="000000"/>
                </a:solidFill>
                <a:latin typeface="Times New Roman" panose="02020603050405020304" pitchFamily="18" charset="0"/>
                <a:ea typeface="Times New Roman" panose="02020603050405020304" pitchFamily="18" charset="0"/>
              </a:rPr>
              <a:t>ураженим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повністю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Можливі</a:t>
            </a:r>
            <a:r>
              <a:rPr lang="ru-RU" dirty="0">
                <a:solidFill>
                  <a:srgbClr val="000000"/>
                </a:solidFill>
                <a:latin typeface="Times New Roman" panose="02020603050405020304" pitchFamily="18" charset="0"/>
                <a:ea typeface="Times New Roman" panose="02020603050405020304" pitchFamily="18" charset="0"/>
              </a:rPr>
              <a:t> напади </a:t>
            </a:r>
            <a:r>
              <a:rPr lang="ru-RU" dirty="0" err="1">
                <a:solidFill>
                  <a:srgbClr val="000000"/>
                </a:solidFill>
                <a:latin typeface="Times New Roman" panose="02020603050405020304" pitchFamily="18" charset="0"/>
                <a:ea typeface="Times New Roman" panose="02020603050405020304" pitchFamily="18" charset="0"/>
              </a:rPr>
              <a:t>різкого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рухового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збудження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Розлади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психіки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тривають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декількох</a:t>
            </a:r>
            <a:r>
              <a:rPr lang="ru-RU" dirty="0">
                <a:solidFill>
                  <a:srgbClr val="000000"/>
                </a:solidFill>
                <a:latin typeface="Times New Roman" panose="02020603050405020304" pitchFamily="18" charset="0"/>
                <a:ea typeface="Times New Roman" panose="02020603050405020304" pitchFamily="18" charset="0"/>
              </a:rPr>
              <a:t> годин до </a:t>
            </a:r>
            <a:r>
              <a:rPr lang="ru-RU" dirty="0" err="1">
                <a:solidFill>
                  <a:srgbClr val="000000"/>
                </a:solidFill>
                <a:latin typeface="Times New Roman" panose="02020603050405020304" pitchFamily="18" charset="0"/>
                <a:ea typeface="Times New Roman" panose="02020603050405020304" pitchFamily="18" charset="0"/>
              </a:rPr>
              <a:t>декількох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діб</a:t>
            </a:r>
            <a:r>
              <a:rPr lang="ru-RU" dirty="0">
                <a:solidFill>
                  <a:srgbClr val="000000"/>
                </a:solidFill>
                <a:latin typeface="Times New Roman" panose="02020603050405020304" pitchFamily="18" charset="0"/>
                <a:ea typeface="Times New Roman" panose="02020603050405020304" pitchFamily="18" charset="0"/>
              </a:rPr>
              <a:t>.     При тяжкому </a:t>
            </a:r>
            <a:r>
              <a:rPr lang="ru-RU" dirty="0" err="1">
                <a:solidFill>
                  <a:srgbClr val="000000"/>
                </a:solidFill>
                <a:latin typeface="Times New Roman" panose="02020603050405020304" pitchFamily="18" charset="0"/>
                <a:ea typeface="Times New Roman" panose="02020603050405020304" pitchFamily="18" charset="0"/>
              </a:rPr>
              <a:t>отруєнні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розвивається</a:t>
            </a:r>
            <a:r>
              <a:rPr lang="ru-RU" dirty="0">
                <a:solidFill>
                  <a:srgbClr val="000000"/>
                </a:solidFill>
                <a:latin typeface="Times New Roman" panose="02020603050405020304" pitchFamily="18" charset="0"/>
                <a:ea typeface="Times New Roman" panose="02020603050405020304" pitchFamily="18" charset="0"/>
              </a:rPr>
              <a:t> стан </a:t>
            </a:r>
            <a:r>
              <a:rPr lang="ru-RU" dirty="0" err="1">
                <a:solidFill>
                  <a:srgbClr val="000000"/>
                </a:solidFill>
                <a:latin typeface="Times New Roman" panose="02020603050405020304" pitchFamily="18" charset="0"/>
                <a:ea typeface="Times New Roman" panose="02020603050405020304" pitchFamily="18" charset="0"/>
              </a:rPr>
              <a:t>глибокої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атропіноподібної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тривати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декілька</a:t>
            </a:r>
            <a:r>
              <a:rPr lang="ru-RU" dirty="0">
                <a:solidFill>
                  <a:srgbClr val="000000"/>
                </a:solidFill>
                <a:latin typeface="Times New Roman" panose="02020603050405020304" pitchFamily="18" charset="0"/>
                <a:ea typeface="Times New Roman" panose="02020603050405020304" pitchFamily="18" charset="0"/>
              </a:rPr>
              <a:t> годин, </a:t>
            </a: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виходить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коми</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цей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період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спостерігають</a:t>
            </a:r>
            <a:r>
              <a:rPr lang="ru-RU" dirty="0">
                <a:solidFill>
                  <a:srgbClr val="000000"/>
                </a:solidFill>
                <a:latin typeface="Times New Roman" panose="02020603050405020304" pitchFamily="18" charset="0"/>
                <a:ea typeface="Times New Roman" panose="02020603050405020304" pitchFamily="18" charset="0"/>
              </a:rPr>
              <a:t> симптоматику,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відповідає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прекоматозному</a:t>
            </a:r>
            <a:r>
              <a:rPr lang="ru-RU" dirty="0">
                <a:solidFill>
                  <a:srgbClr val="000000"/>
                </a:solidFill>
                <a:latin typeface="Times New Roman" panose="02020603050405020304" pitchFamily="18" charset="0"/>
                <a:ea typeface="Times New Roman" panose="02020603050405020304" pitchFamily="18" charset="0"/>
              </a:rPr>
              <a:t> стану, </a:t>
            </a:r>
            <a:r>
              <a:rPr lang="ru-RU" dirty="0" err="1">
                <a:solidFill>
                  <a:srgbClr val="000000"/>
                </a:solidFill>
                <a:latin typeface="Times New Roman" panose="02020603050405020304" pitchFamily="18" charset="0"/>
                <a:ea typeface="Times New Roman" panose="02020603050405020304" pitchFamily="18" charset="0"/>
              </a:rPr>
              <a:t>тобто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можливі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виникнення</a:t>
            </a:r>
            <a:r>
              <a:rPr lang="ru-RU" dirty="0">
                <a:solidFill>
                  <a:srgbClr val="000000"/>
                </a:solidFill>
                <a:latin typeface="Times New Roman" panose="02020603050405020304" pitchFamily="18" charset="0"/>
                <a:ea typeface="Times New Roman" panose="02020603050405020304" pitchFamily="18" charset="0"/>
              </a:rPr>
              <a:t> психомоторного </a:t>
            </a:r>
            <a:r>
              <a:rPr lang="ru-RU" dirty="0" err="1">
                <a:solidFill>
                  <a:srgbClr val="000000"/>
                </a:solidFill>
                <a:latin typeface="Times New Roman" panose="02020603050405020304" pitchFamily="18" charset="0"/>
                <a:ea typeface="Times New Roman" panose="02020603050405020304" pitchFamily="18" charset="0"/>
              </a:rPr>
              <a:t>збу-дження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орієнтації</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часі</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просторі</a:t>
            </a:r>
            <a:r>
              <a:rPr lang="ru-RU" dirty="0">
                <a:solidFill>
                  <a:srgbClr val="000000"/>
                </a:solidFill>
                <a:latin typeface="Times New Roman" panose="02020603050405020304" pitchFamily="18" charset="0"/>
                <a:ea typeface="Times New Roman" panose="02020603050405020304" pitchFamily="18" charset="0"/>
              </a:rPr>
              <a:t>. </a:t>
            </a:r>
            <a:br>
              <a:rPr lang="ru-RU" dirty="0">
                <a:solidFill>
                  <a:srgbClr val="000000"/>
                </a:solidFill>
                <a:latin typeface="Times New Roman" panose="02020603050405020304" pitchFamily="18" charset="0"/>
                <a:ea typeface="Times New Roman" panose="02020603050405020304" pitchFamily="18" charset="0"/>
              </a:rPr>
            </a:br>
            <a:endParaRPr lang="uk-UA" dirty="0"/>
          </a:p>
        </p:txBody>
      </p:sp>
    </p:spTree>
    <p:extLst>
      <p:ext uri="{BB962C8B-B14F-4D97-AF65-F5344CB8AC3E}">
        <p14:creationId xmlns:p14="http://schemas.microsoft.com/office/powerpoint/2010/main" xmlns="" val="14476669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6885" y="164456"/>
            <a:ext cx="9180094" cy="6555641"/>
          </a:xfrm>
          <a:prstGeom prst="rect">
            <a:avLst/>
          </a:prstGeom>
          <a:solidFill>
            <a:srgbClr val="66FF99"/>
          </a:solidFill>
        </p:spPr>
        <p:txBody>
          <a:bodyPr wrap="square">
            <a:spAutoFit/>
          </a:bodyPr>
          <a:lstStyle/>
          <a:p>
            <a:r>
              <a:rPr lang="uk-UA" sz="1600" dirty="0">
                <a:solidFill>
                  <a:srgbClr val="000000"/>
                </a:solidFill>
                <a:latin typeface="Times New Roman" panose="02020603050405020304" pitchFamily="18" charset="0"/>
                <a:ea typeface="Times New Roman" panose="02020603050405020304" pitchFamily="18" charset="0"/>
              </a:rPr>
              <a:t> </a:t>
            </a:r>
            <a:r>
              <a:rPr lang="uk-UA" i="1" dirty="0">
                <a:solidFill>
                  <a:srgbClr val="FF0000"/>
                </a:solidFill>
                <a:latin typeface="Times New Roman" panose="02020603050405020304" pitchFamily="18" charset="0"/>
                <a:ea typeface="Times New Roman" panose="02020603050405020304" pitchFamily="18" charset="0"/>
              </a:rPr>
              <a:t>Клінічна картина</a:t>
            </a:r>
            <a:r>
              <a:rPr lang="uk-UA" dirty="0">
                <a:solidFill>
                  <a:srgbClr val="FF0000"/>
                </a:solidFill>
                <a:latin typeface="Times New Roman" panose="02020603050405020304" pitchFamily="18" charset="0"/>
                <a:ea typeface="Times New Roman" panose="02020603050405020304" pitchFamily="18" charset="0"/>
              </a:rPr>
              <a:t> отруєння речовиною “</a:t>
            </a:r>
            <a:r>
              <a:rPr lang="uk-UA" dirty="0" err="1">
                <a:solidFill>
                  <a:srgbClr val="FF0000"/>
                </a:solidFill>
                <a:latin typeface="Times New Roman" panose="02020603050405020304" pitchFamily="18" charset="0"/>
                <a:ea typeface="Times New Roman" panose="02020603050405020304" pitchFamily="18" charset="0"/>
              </a:rPr>
              <a:t>Бі</a:t>
            </a:r>
            <a:r>
              <a:rPr lang="uk-UA" dirty="0">
                <a:solidFill>
                  <a:srgbClr val="FF0000"/>
                </a:solidFill>
                <a:latin typeface="Times New Roman" panose="02020603050405020304" pitchFamily="18" charset="0"/>
                <a:ea typeface="Times New Roman" panose="02020603050405020304" pitchFamily="18" charset="0"/>
              </a:rPr>
              <a:t>-зет”, за даними експертів ВООЗ, </a:t>
            </a:r>
            <a:r>
              <a:rPr lang="uk-UA" sz="1600" dirty="0">
                <a:solidFill>
                  <a:srgbClr val="000000"/>
                </a:solidFill>
                <a:latin typeface="Times New Roman" panose="02020603050405020304" pitchFamily="18" charset="0"/>
                <a:ea typeface="Times New Roman" panose="02020603050405020304" pitchFamily="18" charset="0"/>
              </a:rPr>
              <a:t>має такий вигляд: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a:t>
            </a:r>
            <a:r>
              <a:rPr lang="uk-UA" sz="1600" i="1" dirty="0">
                <a:solidFill>
                  <a:srgbClr val="000000"/>
                </a:solidFill>
                <a:latin typeface="Times New Roman" panose="02020603050405020304" pitchFamily="18" charset="0"/>
                <a:ea typeface="Times New Roman" panose="02020603050405020304" pitchFamily="18" charset="0"/>
              </a:rPr>
              <a:t>1-4 год</a:t>
            </a:r>
            <a:r>
              <a:rPr lang="uk-UA" sz="1600" dirty="0">
                <a:solidFill>
                  <a:srgbClr val="000000"/>
                </a:solidFill>
                <a:latin typeface="Times New Roman" panose="02020603050405020304" pitchFamily="18" charset="0"/>
                <a:ea typeface="Times New Roman" panose="02020603050405020304" pitchFamily="18" charset="0"/>
              </a:rPr>
              <a:t> — тахікардія, запаморочення, атаксія, блювання, сухість у роті, розлади зору, сплутаність свідомості, заціпеніння, що переходить у ступор;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a:t>
            </a:r>
            <a:r>
              <a:rPr lang="uk-UA" sz="1600" i="1" dirty="0">
                <a:solidFill>
                  <a:srgbClr val="000000"/>
                </a:solidFill>
                <a:latin typeface="Times New Roman" panose="02020603050405020304" pitchFamily="18" charset="0"/>
                <a:ea typeface="Times New Roman" panose="02020603050405020304" pitchFamily="18" charset="0"/>
              </a:rPr>
              <a:t>4-12 год</a:t>
            </a:r>
            <a:r>
              <a:rPr lang="uk-UA" sz="1600" dirty="0">
                <a:solidFill>
                  <a:srgbClr val="000000"/>
                </a:solidFill>
                <a:latin typeface="Times New Roman" panose="02020603050405020304" pitchFamily="18" charset="0"/>
                <a:ea typeface="Times New Roman" panose="02020603050405020304" pitchFamily="18" charset="0"/>
              </a:rPr>
              <a:t> — нездатність до активної діяльності, відсутність адекватної реакції на зовнішні впливи;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a:t>
            </a:r>
            <a:r>
              <a:rPr lang="uk-UA" sz="1600" i="1" dirty="0">
                <a:solidFill>
                  <a:srgbClr val="000000"/>
                </a:solidFill>
                <a:latin typeface="Times New Roman" panose="02020603050405020304" pitchFamily="18" charset="0"/>
                <a:ea typeface="Times New Roman" panose="02020603050405020304" pitchFamily="18" charset="0"/>
              </a:rPr>
              <a:t>12-96 год—</a:t>
            </a:r>
            <a:r>
              <a:rPr lang="uk-UA" sz="1600" dirty="0">
                <a:solidFill>
                  <a:srgbClr val="000000"/>
                </a:solidFill>
                <a:latin typeface="Times New Roman" panose="02020603050405020304" pitchFamily="18" charset="0"/>
                <a:ea typeface="Times New Roman" panose="02020603050405020304" pitchFamily="18" charset="0"/>
              </a:rPr>
              <a:t> посилення активності, безладна непередбачувана поведінка, поступове повернення до норми. Одужання настає через 2-4 доби.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Таким чином, ураження речовинами типу “</a:t>
            </a:r>
            <a:r>
              <a:rPr lang="uk-UA" sz="1600" dirty="0" err="1">
                <a:solidFill>
                  <a:srgbClr val="000000"/>
                </a:solidFill>
                <a:latin typeface="Times New Roman" panose="02020603050405020304" pitchFamily="18" charset="0"/>
                <a:ea typeface="Times New Roman" panose="02020603050405020304" pitchFamily="18" charset="0"/>
              </a:rPr>
              <a:t>Бі</a:t>
            </a:r>
            <a:r>
              <a:rPr lang="uk-UA" sz="1600" dirty="0">
                <a:solidFill>
                  <a:srgbClr val="000000"/>
                </a:solidFill>
                <a:latin typeface="Times New Roman" panose="02020603050405020304" pitchFamily="18" charset="0"/>
                <a:ea typeface="Times New Roman" panose="02020603050405020304" pitchFamily="18" charset="0"/>
              </a:rPr>
              <a:t>-зет” не завжди супроводжується різким психомоторним збудженням у поєднанні з бурхливими немотивованими діями. Тому було б помилкою вважати, що всі уражені “</a:t>
            </a:r>
            <a:r>
              <a:rPr lang="uk-UA" sz="1600" dirty="0" err="1">
                <a:solidFill>
                  <a:srgbClr val="000000"/>
                </a:solidFill>
                <a:latin typeface="Times New Roman" panose="02020603050405020304" pitchFamily="18" charset="0"/>
                <a:ea typeface="Times New Roman" panose="02020603050405020304" pitchFamily="18" charset="0"/>
              </a:rPr>
              <a:t>Бі</a:t>
            </a:r>
            <a:r>
              <a:rPr lang="uk-UA" sz="1600" dirty="0">
                <a:solidFill>
                  <a:srgbClr val="000000"/>
                </a:solidFill>
                <a:latin typeface="Times New Roman" panose="02020603050405020304" pitchFamily="18" charset="0"/>
                <a:ea typeface="Times New Roman" panose="02020603050405020304" pitchFamily="18" charset="0"/>
              </a:rPr>
              <a:t>-зет” будуть потребувати вимушеного обмеження рухливості шляхом </a:t>
            </a:r>
            <a:r>
              <a:rPr lang="uk-UA" sz="1600" dirty="0" err="1">
                <a:solidFill>
                  <a:srgbClr val="000000"/>
                </a:solidFill>
                <a:latin typeface="Times New Roman" panose="02020603050405020304" pitchFamily="18" charset="0"/>
                <a:ea typeface="Times New Roman" panose="02020603050405020304" pitchFamily="18" charset="0"/>
              </a:rPr>
              <a:t>спеленання</a:t>
            </a:r>
            <a:r>
              <a:rPr lang="uk-UA" sz="1600" dirty="0">
                <a:solidFill>
                  <a:srgbClr val="000000"/>
                </a:solidFill>
                <a:latin typeface="Times New Roman" panose="02020603050405020304" pitchFamily="18" charset="0"/>
                <a:ea typeface="Times New Roman" panose="02020603050405020304" pitchFamily="18" charset="0"/>
              </a:rPr>
              <a:t>, зв’язування тощо. Ці заходи застосовуватимуть тільки до частини уражених, решту потерпілих необхідно групувати з метою направлення їх у лікувальні установи для усунення тих чи інших симптомів.</a:t>
            </a:r>
            <a:endParaRPr lang="uk-UA" sz="1600" dirty="0">
              <a:latin typeface="Times New Roman" panose="02020603050405020304" pitchFamily="18" charset="0"/>
              <a:ea typeface="Times New Roman" panose="02020603050405020304" pitchFamily="18" charset="0"/>
            </a:endParaRPr>
          </a:p>
          <a:p>
            <a:r>
              <a:rPr lang="uk-UA" sz="1600" b="1" i="1" dirty="0">
                <a:solidFill>
                  <a:srgbClr val="FF0000"/>
                </a:solidFill>
                <a:latin typeface="Times New Roman" panose="02020603050405020304" pitchFamily="18" charset="0"/>
                <a:ea typeface="Times New Roman" panose="02020603050405020304" pitchFamily="18" charset="0"/>
              </a:rPr>
              <a:t>Особливості організації надання медичної допомоги</a:t>
            </a:r>
            <a:endParaRPr lang="uk-UA" sz="1600" i="1" dirty="0">
              <a:solidFill>
                <a:srgbClr val="FF0000"/>
              </a:solidFill>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При організації надання медичної допомоги ураженим </a:t>
            </a:r>
            <a:r>
              <a:rPr lang="uk-UA" sz="1600" dirty="0" err="1">
                <a:solidFill>
                  <a:srgbClr val="000000"/>
                </a:solidFill>
                <a:latin typeface="Times New Roman" panose="02020603050405020304" pitchFamily="18" charset="0"/>
                <a:ea typeface="Times New Roman" panose="02020603050405020304" pitchFamily="18" charset="0"/>
              </a:rPr>
              <a:t>психоміметичними</a:t>
            </a:r>
            <a:r>
              <a:rPr lang="uk-UA" sz="1600" dirty="0">
                <a:solidFill>
                  <a:srgbClr val="000000"/>
                </a:solidFill>
                <a:latin typeface="Times New Roman" panose="02020603050405020304" pitchFamily="18" charset="0"/>
                <a:ea typeface="Times New Roman" panose="02020603050405020304" pitchFamily="18" charset="0"/>
              </a:rPr>
              <a:t> речовинами типу “</a:t>
            </a:r>
            <a:r>
              <a:rPr lang="uk-UA" sz="1600" dirty="0" err="1">
                <a:solidFill>
                  <a:srgbClr val="000000"/>
                </a:solidFill>
                <a:latin typeface="Times New Roman" panose="02020603050405020304" pitchFamily="18" charset="0"/>
                <a:ea typeface="Times New Roman" panose="02020603050405020304" pitchFamily="18" charset="0"/>
              </a:rPr>
              <a:t>Бі</a:t>
            </a:r>
            <a:r>
              <a:rPr lang="uk-UA" sz="1600" dirty="0">
                <a:solidFill>
                  <a:srgbClr val="000000"/>
                </a:solidFill>
                <a:latin typeface="Times New Roman" panose="02020603050405020304" pitchFamily="18" charset="0"/>
                <a:ea typeface="Times New Roman" panose="02020603050405020304" pitchFamily="18" charset="0"/>
              </a:rPr>
              <a:t>-зет” необхідно враховувати такі фактори :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відносно повільний розвиток клінічної картини отруєння;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прогностично сприятливий перебіг отруєння, що, як правило, в перші години після ураження не загрожує життю потерпілого;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достатність обмеженого переліку невідкладних медичних заходів.</a:t>
            </a:r>
            <a:endParaRPr lang="uk-UA" sz="1600" dirty="0">
              <a:latin typeface="Times New Roman" panose="02020603050405020304" pitchFamily="18" charset="0"/>
              <a:ea typeface="Times New Roman" panose="02020603050405020304" pitchFamily="18" charset="0"/>
            </a:endParaRPr>
          </a:p>
          <a:p>
            <a:r>
              <a:rPr lang="uk-UA" sz="1600" b="1" i="1" dirty="0">
                <a:solidFill>
                  <a:srgbClr val="FF0000"/>
                </a:solidFill>
                <a:latin typeface="Times New Roman" panose="02020603050405020304" pitchFamily="18" charset="0"/>
                <a:ea typeface="Times New Roman" panose="02020603050405020304" pitchFamily="18" charset="0"/>
              </a:rPr>
              <a:t>Принципи лікування уражених ОР </a:t>
            </a:r>
            <a:r>
              <a:rPr lang="uk-UA" sz="1600" b="1" i="1" dirty="0" err="1">
                <a:solidFill>
                  <a:srgbClr val="FF0000"/>
                </a:solidFill>
                <a:latin typeface="Times New Roman" panose="02020603050405020304" pitchFamily="18" charset="0"/>
                <a:ea typeface="Times New Roman" panose="02020603050405020304" pitchFamily="18" charset="0"/>
              </a:rPr>
              <a:t>психохімічної</a:t>
            </a:r>
            <a:r>
              <a:rPr lang="uk-UA" sz="1600" b="1" i="1" dirty="0">
                <a:solidFill>
                  <a:srgbClr val="FF0000"/>
                </a:solidFill>
                <a:latin typeface="Times New Roman" panose="02020603050405020304" pitchFamily="18" charset="0"/>
                <a:ea typeface="Times New Roman" panose="02020603050405020304" pitchFamily="18" charset="0"/>
              </a:rPr>
              <a:t> дії</a:t>
            </a:r>
            <a:endParaRPr lang="uk-UA" sz="1600" dirty="0">
              <a:solidFill>
                <a:srgbClr val="FF0000"/>
              </a:solidFill>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Медична допомога і лікування базуються на принципах проведення </a:t>
            </a:r>
            <a:r>
              <a:rPr lang="uk-UA" sz="1600" dirty="0" err="1">
                <a:solidFill>
                  <a:srgbClr val="000000"/>
                </a:solidFill>
                <a:latin typeface="Times New Roman" panose="02020603050405020304" pitchFamily="18" charset="0"/>
                <a:ea typeface="Times New Roman" panose="02020603050405020304" pitchFamily="18" charset="0"/>
              </a:rPr>
              <a:t>дезінтоксикаційних</a:t>
            </a:r>
            <a:r>
              <a:rPr lang="uk-UA" sz="1600" dirty="0">
                <a:solidFill>
                  <a:srgbClr val="000000"/>
                </a:solidFill>
                <a:latin typeface="Times New Roman" panose="02020603050405020304" pitchFamily="18" charset="0"/>
                <a:ea typeface="Times New Roman" panose="02020603050405020304" pitchFamily="18" charset="0"/>
              </a:rPr>
              <a:t> заходів і </a:t>
            </a:r>
            <a:r>
              <a:rPr lang="uk-UA" sz="1600" dirty="0" err="1">
                <a:solidFill>
                  <a:srgbClr val="000000"/>
                </a:solidFill>
                <a:latin typeface="Times New Roman" panose="02020603050405020304" pitchFamily="18" charset="0"/>
                <a:ea typeface="Times New Roman" panose="02020603050405020304" pitchFamily="18" charset="0"/>
              </a:rPr>
              <a:t>купірування</a:t>
            </a:r>
            <a:r>
              <a:rPr lang="uk-UA" sz="1600" dirty="0">
                <a:solidFill>
                  <a:srgbClr val="000000"/>
                </a:solidFill>
                <a:latin typeface="Times New Roman" panose="02020603050405020304" pitchFamily="18" charset="0"/>
                <a:ea typeface="Times New Roman" panose="02020603050405020304" pitchFamily="18" charset="0"/>
              </a:rPr>
              <a:t> психозу психотропними препаратами. Враховуючи клініку ураження “</a:t>
            </a:r>
            <a:r>
              <a:rPr lang="uk-UA" sz="1600" dirty="0" err="1">
                <a:solidFill>
                  <a:srgbClr val="000000"/>
                </a:solidFill>
                <a:latin typeface="Times New Roman" panose="02020603050405020304" pitchFamily="18" charset="0"/>
                <a:ea typeface="Times New Roman" panose="02020603050405020304" pitchFamily="18" charset="0"/>
              </a:rPr>
              <a:t>Бі</a:t>
            </a:r>
            <a:r>
              <a:rPr lang="uk-UA" sz="1600" dirty="0">
                <a:solidFill>
                  <a:srgbClr val="000000"/>
                </a:solidFill>
                <a:latin typeface="Times New Roman" panose="02020603050405020304" pitchFamily="18" charset="0"/>
                <a:ea typeface="Times New Roman" panose="02020603050405020304" pitchFamily="18" charset="0"/>
              </a:rPr>
              <a:t>-зет”, можна використовувати препарати </a:t>
            </a:r>
            <a:r>
              <a:rPr lang="uk-UA" sz="1600" dirty="0" err="1">
                <a:solidFill>
                  <a:srgbClr val="000000"/>
                </a:solidFill>
                <a:latin typeface="Times New Roman" panose="02020603050405020304" pitchFamily="18" charset="0"/>
                <a:ea typeface="Times New Roman" panose="02020603050405020304" pitchFamily="18" charset="0"/>
              </a:rPr>
              <a:t>антихолінестеразної</a:t>
            </a:r>
            <a:r>
              <a:rPr lang="uk-UA" sz="1600" dirty="0">
                <a:solidFill>
                  <a:srgbClr val="000000"/>
                </a:solidFill>
                <a:latin typeface="Times New Roman" panose="02020603050405020304" pitchFamily="18" charset="0"/>
                <a:ea typeface="Times New Roman" panose="02020603050405020304" pitchFamily="18" charset="0"/>
              </a:rPr>
              <a:t> дії (</a:t>
            </a:r>
            <a:r>
              <a:rPr lang="uk-UA" sz="1600" dirty="0" err="1">
                <a:solidFill>
                  <a:srgbClr val="000000"/>
                </a:solidFill>
                <a:latin typeface="Times New Roman" panose="02020603050405020304" pitchFamily="18" charset="0"/>
                <a:ea typeface="Times New Roman" panose="02020603050405020304" pitchFamily="18" charset="0"/>
              </a:rPr>
              <a:t>галантамін</a:t>
            </a:r>
            <a:r>
              <a:rPr lang="uk-UA" sz="1600" dirty="0">
                <a:solidFill>
                  <a:srgbClr val="000000"/>
                </a:solidFill>
                <a:latin typeface="Times New Roman" panose="02020603050405020304" pitchFamily="18" charset="0"/>
                <a:ea typeface="Times New Roman" panose="02020603050405020304" pitchFamily="18" charset="0"/>
              </a:rPr>
              <a:t>). За показаннями призначають серцево-судинні препарати, дихальні аналептики, симптоматичні засоби. Для </a:t>
            </a:r>
            <a:r>
              <a:rPr lang="uk-UA" sz="1600" dirty="0" err="1">
                <a:solidFill>
                  <a:srgbClr val="000000"/>
                </a:solidFill>
                <a:latin typeface="Times New Roman" panose="02020603050405020304" pitchFamily="18" charset="0"/>
                <a:ea typeface="Times New Roman" panose="02020603050405020304" pitchFamily="18" charset="0"/>
              </a:rPr>
              <a:t>купірування</a:t>
            </a:r>
            <a:r>
              <a:rPr lang="uk-UA" sz="1600" dirty="0">
                <a:solidFill>
                  <a:srgbClr val="000000"/>
                </a:solidFill>
                <a:latin typeface="Times New Roman" panose="02020603050405020304" pitchFamily="18" charset="0"/>
                <a:ea typeface="Times New Roman" panose="02020603050405020304" pitchFamily="18" charset="0"/>
              </a:rPr>
              <a:t> збудження рекомендується введення нейролептичних засобів (аміназин, димедрол).</a:t>
            </a:r>
            <a:r>
              <a:rPr lang="uk-UA" dirty="0">
                <a:solidFill>
                  <a:srgbClr val="000000"/>
                </a:solidFill>
                <a:latin typeface="Times New Roman" panose="02020603050405020304" pitchFamily="18" charset="0"/>
                <a:ea typeface="Times New Roman" panose="02020603050405020304" pitchFamily="18" charset="0"/>
              </a:rPr>
              <a:t>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4912409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3136" y="544355"/>
            <a:ext cx="8386011" cy="5909310"/>
          </a:xfrm>
          <a:prstGeom prst="rect">
            <a:avLst/>
          </a:prstGeom>
          <a:solidFill>
            <a:srgbClr val="66FF99"/>
          </a:solidFill>
        </p:spPr>
        <p:txBody>
          <a:bodyPr wrap="square">
            <a:spAutoFit/>
          </a:bodyPr>
          <a:lstStyle/>
          <a:p>
            <a:r>
              <a:rPr lang="uk-UA" b="1" dirty="0">
                <a:solidFill>
                  <a:srgbClr val="000000"/>
                </a:solidFill>
                <a:latin typeface="Times New Roman" panose="02020603050405020304" pitchFamily="18" charset="0"/>
                <a:ea typeface="Times New Roman" panose="02020603050405020304" pitchFamily="18" charset="0"/>
              </a:rPr>
              <a:t> </a:t>
            </a:r>
            <a:r>
              <a:rPr lang="uk-UA" b="1" i="1" dirty="0" err="1">
                <a:solidFill>
                  <a:srgbClr val="FF0000"/>
                </a:solidFill>
                <a:latin typeface="Times New Roman" panose="02020603050405020304" pitchFamily="18" charset="0"/>
                <a:ea typeface="Times New Roman" panose="02020603050405020304" pitchFamily="18" charset="0"/>
              </a:rPr>
              <a:t>Домедична</a:t>
            </a:r>
            <a:r>
              <a:rPr lang="uk-UA" b="1" i="1" dirty="0">
                <a:solidFill>
                  <a:srgbClr val="FF0000"/>
                </a:solidFill>
                <a:latin typeface="Times New Roman" panose="02020603050405020304" pitchFamily="18" charset="0"/>
                <a:ea typeface="Times New Roman" panose="02020603050405020304" pitchFamily="18" charset="0"/>
              </a:rPr>
              <a:t> допомога передбачає:</a:t>
            </a:r>
            <a:r>
              <a:rPr lang="uk-UA" sz="1600" b="1" dirty="0">
                <a:solidFill>
                  <a:srgbClr val="00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вилучення зброї;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одягання протигаза;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проведення часткової санітарної обробки. </a:t>
            </a:r>
            <a:endParaRPr lang="uk-UA" sz="1600" dirty="0">
              <a:latin typeface="Times New Roman" panose="02020603050405020304" pitchFamily="18" charset="0"/>
              <a:ea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До долікарської допомоги</a:t>
            </a:r>
            <a:r>
              <a:rPr lang="uk-UA" sz="1600" i="1" dirty="0">
                <a:solidFill>
                  <a:srgbClr val="000000"/>
                </a:solidFill>
                <a:latin typeface="Times New Roman" panose="02020603050405020304" pitchFamily="18" charset="0"/>
                <a:ea typeface="Times New Roman" panose="02020603050405020304" pitchFamily="18" charset="0"/>
              </a:rPr>
              <a:t>,</a:t>
            </a:r>
            <a:r>
              <a:rPr lang="uk-UA" sz="1600" dirty="0">
                <a:solidFill>
                  <a:srgbClr val="000000"/>
                </a:solidFill>
                <a:latin typeface="Times New Roman" panose="02020603050405020304" pitchFamily="18" charset="0"/>
                <a:ea typeface="Times New Roman" panose="02020603050405020304" pitchFamily="18" charset="0"/>
              </a:rPr>
              <a:t> крім заходів першої медичної, належать: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 введення, при наявності, 1-2 мл </a:t>
            </a:r>
            <a:r>
              <a:rPr lang="uk-UA" sz="1600" dirty="0" err="1">
                <a:solidFill>
                  <a:srgbClr val="000000"/>
                </a:solidFill>
                <a:latin typeface="Times New Roman" panose="02020603050405020304" pitchFamily="18" charset="0"/>
                <a:ea typeface="Times New Roman" panose="02020603050405020304" pitchFamily="18" charset="0"/>
              </a:rPr>
              <a:t>трифтазину</a:t>
            </a:r>
            <a:r>
              <a:rPr lang="uk-UA" sz="1600" dirty="0">
                <a:solidFill>
                  <a:srgbClr val="000000"/>
                </a:solidFill>
                <a:latin typeface="Times New Roman" panose="02020603050405020304" pitchFamily="18" charset="0"/>
                <a:ea typeface="Times New Roman" panose="02020603050405020304" pitchFamily="18" charset="0"/>
              </a:rPr>
              <a:t> при психомоторному збудженні та серцево-судинних засобів — за показаннями;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фіксація до нош або зв’язування при руховому збудженні, евакуація під наглядом супровідника в можливо короткий термін в МПП;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активне виявлення потерпілих із початковими ознаками інтоксикації. </a:t>
            </a:r>
            <a:br>
              <a:rPr lang="uk-UA" sz="1600" dirty="0">
                <a:solidFill>
                  <a:srgbClr val="000000"/>
                </a:solidFill>
                <a:latin typeface="Times New Roman" panose="02020603050405020304" pitchFamily="18" charset="0"/>
                <a:ea typeface="Times New Roman" panose="02020603050405020304" pitchFamily="18" charset="0"/>
              </a:rPr>
            </a:br>
            <a:r>
              <a:rPr lang="uk-UA" sz="1600" b="1" dirty="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Перша лікарська допомога передбачає:</a:t>
            </a:r>
            <a:r>
              <a:rPr lang="uk-UA" sz="1600" b="1" dirty="0">
                <a:solidFill>
                  <a:srgbClr val="00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введення </a:t>
            </a:r>
            <a:r>
              <a:rPr lang="uk-UA" sz="1600" dirty="0" err="1">
                <a:solidFill>
                  <a:srgbClr val="000000"/>
                </a:solidFill>
                <a:latin typeface="Times New Roman" panose="02020603050405020304" pitchFamily="18" charset="0"/>
                <a:ea typeface="Times New Roman" panose="02020603050405020304" pitchFamily="18" charset="0"/>
              </a:rPr>
              <a:t>бугафену</a:t>
            </a:r>
            <a:r>
              <a:rPr lang="uk-UA" sz="1600" dirty="0">
                <a:solidFill>
                  <a:srgbClr val="000000"/>
                </a:solidFill>
                <a:latin typeface="Times New Roman" panose="02020603050405020304" pitchFamily="18" charset="0"/>
                <a:ea typeface="Times New Roman" panose="02020603050405020304" pitchFamily="18" charset="0"/>
              </a:rPr>
              <a:t> (антидоту “</a:t>
            </a:r>
            <a:r>
              <a:rPr lang="uk-UA" sz="1600" dirty="0" err="1">
                <a:solidFill>
                  <a:srgbClr val="000000"/>
                </a:solidFill>
                <a:latin typeface="Times New Roman" panose="02020603050405020304" pitchFamily="18" charset="0"/>
                <a:ea typeface="Times New Roman" panose="02020603050405020304" pitchFamily="18" charset="0"/>
              </a:rPr>
              <a:t>Бі</a:t>
            </a:r>
            <a:r>
              <a:rPr lang="uk-UA" sz="1600" dirty="0">
                <a:solidFill>
                  <a:srgbClr val="000000"/>
                </a:solidFill>
                <a:latin typeface="Times New Roman" panose="02020603050405020304" pitchFamily="18" charset="0"/>
                <a:ea typeface="Times New Roman" panose="02020603050405020304" pitchFamily="18" charset="0"/>
              </a:rPr>
              <a:t>-зет”), розчину </a:t>
            </a:r>
            <a:r>
              <a:rPr lang="uk-UA" sz="1600" dirty="0" err="1">
                <a:solidFill>
                  <a:srgbClr val="000000"/>
                </a:solidFill>
                <a:latin typeface="Times New Roman" panose="02020603050405020304" pitchFamily="18" charset="0"/>
                <a:ea typeface="Times New Roman" panose="02020603050405020304" pitchFamily="18" charset="0"/>
              </a:rPr>
              <a:t>пропранолону</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внутрішньом’язово</a:t>
            </a:r>
            <a:r>
              <a:rPr lang="uk-UA" sz="1600" dirty="0">
                <a:solidFill>
                  <a:srgbClr val="000000"/>
                </a:solidFill>
                <a:latin typeface="Times New Roman" panose="02020603050405020304" pitchFamily="18" charset="0"/>
                <a:ea typeface="Times New Roman" panose="02020603050405020304" pitchFamily="18" charset="0"/>
              </a:rPr>
              <a:t>;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повторне введення </a:t>
            </a:r>
            <a:r>
              <a:rPr lang="uk-UA" sz="1600" dirty="0" err="1">
                <a:solidFill>
                  <a:srgbClr val="000000"/>
                </a:solidFill>
                <a:latin typeface="Times New Roman" panose="02020603050405020304" pitchFamily="18" charset="0"/>
                <a:ea typeface="Times New Roman" panose="02020603050405020304" pitchFamily="18" charset="0"/>
              </a:rPr>
              <a:t>трифтазину</a:t>
            </a:r>
            <a:r>
              <a:rPr lang="uk-UA" sz="1600" dirty="0">
                <a:solidFill>
                  <a:srgbClr val="000000"/>
                </a:solidFill>
                <a:latin typeface="Times New Roman" panose="02020603050405020304" pitchFamily="18" charset="0"/>
                <a:ea typeface="Times New Roman" panose="02020603050405020304" pitchFamily="18" charset="0"/>
              </a:rPr>
              <a:t> при психомоторному збудженні; </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за показаннями — серцево-судинні та симптоматичні засоби.</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Осіб, які небезпечні для оточуючих, евакуюють в </a:t>
            </a:r>
            <a:r>
              <a:rPr lang="uk-UA" sz="1600" dirty="0" err="1">
                <a:solidFill>
                  <a:srgbClr val="000000"/>
                </a:solidFill>
                <a:latin typeface="Times New Roman" panose="02020603050405020304" pitchFamily="18" charset="0"/>
                <a:ea typeface="Times New Roman" panose="02020603050405020304" pitchFamily="18" charset="0"/>
              </a:rPr>
              <a:t>медр</a:t>
            </a:r>
            <a:r>
              <a:rPr lang="uk-UA" sz="1600" dirty="0">
                <a:solidFill>
                  <a:srgbClr val="000000"/>
                </a:solidFill>
                <a:latin typeface="Times New Roman" panose="02020603050405020304" pitchFamily="18" charset="0"/>
                <a:ea typeface="Times New Roman" panose="02020603050405020304" pitchFamily="18" charset="0"/>
              </a:rPr>
              <a:t> окремим транспортом під наглядом супровідника з фіксацією, при необхідності, до нош.     В </a:t>
            </a:r>
            <a:r>
              <a:rPr lang="uk-UA" sz="1600" dirty="0" err="1">
                <a:solidFill>
                  <a:srgbClr val="000000"/>
                </a:solidFill>
                <a:latin typeface="Times New Roman" panose="02020603050405020304" pitchFamily="18" charset="0"/>
                <a:ea typeface="Times New Roman" panose="02020603050405020304" pitchFamily="18" charset="0"/>
              </a:rPr>
              <a:t>медр</a:t>
            </a:r>
            <a:r>
              <a:rPr lang="uk-UA" sz="1600" dirty="0">
                <a:solidFill>
                  <a:srgbClr val="000000"/>
                </a:solidFill>
                <a:latin typeface="Times New Roman" panose="02020603050405020304" pitchFamily="18" charset="0"/>
                <a:ea typeface="Times New Roman" panose="02020603050405020304" pitchFamily="18" charset="0"/>
              </a:rPr>
              <a:t> розгортається </a:t>
            </a:r>
            <a:r>
              <a:rPr lang="uk-UA" sz="1600" dirty="0" err="1">
                <a:solidFill>
                  <a:srgbClr val="000000"/>
                </a:solidFill>
                <a:latin typeface="Times New Roman" panose="02020603050405020304" pitchFamily="18" charset="0"/>
                <a:ea typeface="Times New Roman" panose="02020603050405020304" pitchFamily="18" charset="0"/>
              </a:rPr>
              <a:t>психоізолятор</a:t>
            </a:r>
            <a:r>
              <a:rPr lang="uk-UA" sz="1600" dirty="0">
                <a:solidFill>
                  <a:srgbClr val="000000"/>
                </a:solidFill>
                <a:latin typeface="Times New Roman" panose="02020603050405020304" pitchFamily="18" charset="0"/>
                <a:ea typeface="Times New Roman" panose="02020603050405020304" pitchFamily="18" charset="0"/>
              </a:rPr>
              <a:t> для потерпілих із психомоторним збудженням. </a:t>
            </a:r>
            <a:endParaRPr lang="uk-UA" sz="1600" dirty="0">
              <a:latin typeface="Times New Roman" panose="02020603050405020304" pitchFamily="18" charset="0"/>
              <a:ea typeface="Times New Roman" panose="02020603050405020304" pitchFamily="18" charset="0"/>
            </a:endParaRPr>
          </a:p>
          <a:p>
            <a:r>
              <a:rPr lang="uk-UA" b="1" i="1" dirty="0">
                <a:solidFill>
                  <a:srgbClr val="FF0000"/>
                </a:solidFill>
                <a:latin typeface="Times New Roman" panose="02020603050405020304" pitchFamily="18" charset="0"/>
                <a:ea typeface="Times New Roman" panose="02020603050405020304" pitchFamily="18" charset="0"/>
              </a:rPr>
              <a:t>Кваліфікована медична допомога</a:t>
            </a:r>
            <a:r>
              <a:rPr lang="uk-UA" i="1" dirty="0">
                <a:solidFill>
                  <a:srgbClr val="FF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передбачає повторне введення </a:t>
            </a:r>
            <a:r>
              <a:rPr lang="uk-UA" sz="1600" dirty="0" err="1">
                <a:solidFill>
                  <a:srgbClr val="000000"/>
                </a:solidFill>
                <a:latin typeface="Times New Roman" panose="02020603050405020304" pitchFamily="18" charset="0"/>
                <a:ea typeface="Times New Roman" panose="02020603050405020304" pitchFamily="18" charset="0"/>
              </a:rPr>
              <a:t>бугафену</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пропранолону</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дезінтоксикаційних</a:t>
            </a:r>
            <a:r>
              <a:rPr lang="uk-UA" sz="1600" dirty="0">
                <a:solidFill>
                  <a:srgbClr val="000000"/>
                </a:solidFill>
                <a:latin typeface="Times New Roman" panose="02020603050405020304" pitchFamily="18" charset="0"/>
                <a:ea typeface="Times New Roman" panose="02020603050405020304" pitchFamily="18" charset="0"/>
              </a:rPr>
              <a:t>, серцево-судинних та седативних засобів.</a:t>
            </a:r>
            <a:br>
              <a:rPr lang="uk-UA" sz="1600" dirty="0">
                <a:solidFill>
                  <a:srgbClr val="000000"/>
                </a:solidFill>
                <a:latin typeface="Times New Roman" panose="02020603050405020304" pitchFamily="18" charset="0"/>
                <a:ea typeface="Times New Roman" panose="02020603050405020304" pitchFamily="18" charset="0"/>
              </a:rPr>
            </a:br>
            <a:r>
              <a:rPr lang="uk-UA" sz="1600" b="1" dirty="0" smtClean="0">
                <a:solidFill>
                  <a:srgbClr val="000000"/>
                </a:solidFill>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Спеціалізована медична допомога</a:t>
            </a:r>
            <a:r>
              <a:rPr lang="uk-UA" i="1" dirty="0">
                <a:solidFill>
                  <a:srgbClr val="FF0000"/>
                </a:solidFill>
                <a:latin typeface="Times New Roman" panose="02020603050405020304" pitchFamily="18" charset="0"/>
                <a:ea typeface="Times New Roman" panose="02020603050405020304" pitchFamily="18" charset="0"/>
              </a:rPr>
              <a:t> </a:t>
            </a:r>
            <a:r>
              <a:rPr lang="uk-UA" sz="1600" dirty="0">
                <a:solidFill>
                  <a:srgbClr val="000000"/>
                </a:solidFill>
                <a:latin typeface="Times New Roman" panose="02020603050405020304" pitchFamily="18" charset="0"/>
                <a:ea typeface="Times New Roman" panose="02020603050405020304" pitchFamily="18" charset="0"/>
              </a:rPr>
              <a:t>і лікування із застосуванням психотропних і </a:t>
            </a:r>
            <a:r>
              <a:rPr lang="uk-UA" sz="1600" dirty="0" err="1">
                <a:solidFill>
                  <a:srgbClr val="000000"/>
                </a:solidFill>
                <a:latin typeface="Times New Roman" panose="02020603050405020304" pitchFamily="18" charset="0"/>
                <a:ea typeface="Times New Roman" panose="02020603050405020304" pitchFamily="18" charset="0"/>
              </a:rPr>
              <a:t>антихолінестеразних</a:t>
            </a:r>
            <a:r>
              <a:rPr lang="uk-UA" sz="1600" dirty="0">
                <a:solidFill>
                  <a:srgbClr val="000000"/>
                </a:solidFill>
                <a:latin typeface="Times New Roman" panose="02020603050405020304" pitchFamily="18" charset="0"/>
                <a:ea typeface="Times New Roman" panose="02020603050405020304" pitchFamily="18" charset="0"/>
              </a:rPr>
              <a:t> речовин полягає у дотриманні відповідного режиму (посилений нагляд, постійний контроль), проведенні </a:t>
            </a:r>
            <a:r>
              <a:rPr lang="uk-UA" sz="1600" dirty="0" err="1">
                <a:solidFill>
                  <a:srgbClr val="000000"/>
                </a:solidFill>
                <a:latin typeface="Times New Roman" panose="02020603050405020304" pitchFamily="18" charset="0"/>
                <a:ea typeface="Times New Roman" panose="02020603050405020304" pitchFamily="18" charset="0"/>
              </a:rPr>
              <a:t>дезінтоксикаційної</a:t>
            </a:r>
            <a:r>
              <a:rPr lang="uk-UA" sz="1600" dirty="0">
                <a:solidFill>
                  <a:srgbClr val="000000"/>
                </a:solidFill>
                <a:latin typeface="Times New Roman" panose="02020603050405020304" pitchFamily="18" charset="0"/>
                <a:ea typeface="Times New Roman" panose="02020603050405020304" pitchFamily="18" charset="0"/>
              </a:rPr>
              <a:t>, симптоматичної</a:t>
            </a:r>
            <a:br>
              <a:rPr lang="uk-UA" sz="1600" dirty="0">
                <a:solidFill>
                  <a:srgbClr val="000000"/>
                </a:solidFill>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терапії.</a:t>
            </a:r>
            <a:endParaRPr lang="uk-UA" sz="1600" dirty="0"/>
          </a:p>
        </p:txBody>
      </p:sp>
    </p:spTree>
    <p:extLst>
      <p:ext uri="{BB962C8B-B14F-4D97-AF65-F5344CB8AC3E}">
        <p14:creationId xmlns:p14="http://schemas.microsoft.com/office/powerpoint/2010/main" xmlns="" val="3032620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399" y="-180474"/>
            <a:ext cx="8387231" cy="870285"/>
          </a:xfrm>
          <a:solidFill>
            <a:srgbClr val="FFFF00"/>
          </a:solidFill>
        </p:spPr>
        <p:txBody>
          <a:bodyPr>
            <a:normAutofit fontScale="90000"/>
          </a:bodyPr>
          <a:lstStyle/>
          <a:p>
            <a:r>
              <a:rPr lang="uk-UA" b="1" dirty="0"/>
              <a:t> </a:t>
            </a:r>
            <a:r>
              <a:rPr lang="uk-UA" sz="2400" b="1" dirty="0">
                <a:latin typeface="Times New Roman" panose="02020603050405020304" pitchFamily="18" charset="0"/>
                <a:cs typeface="Times New Roman" panose="02020603050405020304" pitchFamily="18" charset="0"/>
              </a:rPr>
              <a:t>3.Організація невідкладної терапевтичної допомоги при гострих отруєннях на </a:t>
            </a:r>
            <a:r>
              <a:rPr lang="uk-UA" sz="2400" b="1" dirty="0" err="1">
                <a:latin typeface="Times New Roman" panose="02020603050405020304" pitchFamily="18" charset="0"/>
                <a:cs typeface="Times New Roman" panose="02020603050405020304" pitchFamily="18" charset="0"/>
              </a:rPr>
              <a:t>ЕМЕ.Обсяг</a:t>
            </a:r>
            <a:r>
              <a:rPr lang="uk-UA" sz="2400" b="1" dirty="0">
                <a:latin typeface="Times New Roman" panose="02020603050405020304" pitchFamily="18" charset="0"/>
                <a:cs typeface="Times New Roman" panose="02020603050405020304" pitchFamily="18" charset="0"/>
              </a:rPr>
              <a:t> медичної допомоги.</a:t>
            </a:r>
            <a:r>
              <a:rPr lang="uk-UA" dirty="0"/>
              <a:t/>
            </a:r>
            <a:br>
              <a:rPr lang="uk-UA" dirty="0"/>
            </a:br>
            <a:endParaRPr lang="uk-UA"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76726" y="878305"/>
            <a:ext cx="9565106" cy="5835316"/>
          </a:xfrm>
          <a:solidFill>
            <a:srgbClr val="FFFF00"/>
          </a:solidFill>
        </p:spPr>
        <p:txBody>
          <a:bodyPr>
            <a:normAutofit/>
          </a:bodyPr>
          <a:lstStyle/>
          <a:p>
            <a:r>
              <a:rPr lang="uk-UA"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Основні</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принципи</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надання</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медичної</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допомоги</a:t>
            </a:r>
            <a:r>
              <a:rPr lang="ru-RU" b="1" i="1" dirty="0">
                <a:latin typeface="Times New Roman" panose="02020603050405020304" pitchFamily="18" charset="0"/>
                <a:cs typeface="Times New Roman" panose="02020603050405020304" pitchFamily="18" charset="0"/>
              </a:rPr>
              <a:t> </a:t>
            </a:r>
            <a:r>
              <a:rPr lang="ru-RU" b="1" i="1" dirty="0" err="1">
                <a:latin typeface="Times New Roman" panose="02020603050405020304" pitchFamily="18" charset="0"/>
                <a:cs typeface="Times New Roman" panose="02020603050405020304" pitchFamily="18" charset="0"/>
              </a:rPr>
              <a:t>ураженим</a:t>
            </a:r>
            <a:r>
              <a:rPr lang="ru-RU" b="1" i="1" dirty="0">
                <a:latin typeface="Times New Roman" panose="02020603050405020304" pitchFamily="18" charset="0"/>
                <a:cs typeface="Times New Roman" panose="02020603050405020304" pitchFamily="18" charset="0"/>
              </a:rPr>
              <a:t> ОР.</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допомога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ураженим</a:t>
            </a:r>
            <a:r>
              <a:rPr lang="ru-RU" dirty="0">
                <a:latin typeface="Times New Roman" panose="02020603050405020304" pitchFamily="18" charset="0"/>
                <a:cs typeface="Times New Roman" panose="02020603050405020304" pitchFamily="18" charset="0"/>
              </a:rPr>
              <a:t> ОР є </a:t>
            </a:r>
            <a:r>
              <a:rPr lang="ru-RU" dirty="0" err="1">
                <a:latin typeface="Times New Roman" panose="02020603050405020304" pitchFamily="18" charset="0"/>
                <a:cs typeface="Times New Roman" panose="02020603050405020304" pitchFamily="18" charset="0"/>
              </a:rPr>
              <a:t>невідкладною</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відрізняється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своєю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специфікою</a:t>
            </a:r>
            <a:r>
              <a:rPr lang="ru-RU" dirty="0">
                <a:latin typeface="Times New Roman" panose="02020603050405020304" pitchFamily="18" charset="0"/>
                <a:cs typeface="Times New Roman" panose="02020603050405020304" pitchFamily="18" charset="0"/>
              </a:rPr>
              <a:t>.</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 </a:t>
            </a:r>
            <a:r>
              <a:rPr lang="ru-RU" b="1" i="1" dirty="0" err="1">
                <a:solidFill>
                  <a:srgbClr val="FF0000"/>
                </a:solidFill>
                <a:latin typeface="Times New Roman" panose="02020603050405020304" pitchFamily="18" charset="0"/>
                <a:cs typeface="Times New Roman" panose="02020603050405020304" pitchFamily="18" charset="0"/>
              </a:rPr>
              <a:t>Особливістю</a:t>
            </a:r>
            <a:r>
              <a:rPr lang="ru-RU" b="1" i="1" dirty="0">
                <a:solidFill>
                  <a:srgbClr val="FF0000"/>
                </a:solidFill>
                <a:latin typeface="Times New Roman" panose="02020603050405020304" pitchFamily="18" charset="0"/>
                <a:cs typeface="Times New Roman" panose="02020603050405020304" pitchFamily="18" charset="0"/>
              </a:rPr>
              <a:t> </a:t>
            </a:r>
            <a:r>
              <a:rPr lang="ru-RU" b="1" i="1" dirty="0" err="1">
                <a:solidFill>
                  <a:srgbClr val="FF0000"/>
                </a:solidFill>
                <a:latin typeface="Times New Roman" panose="02020603050405020304" pitchFamily="18" charset="0"/>
                <a:cs typeface="Times New Roman" panose="02020603050405020304" pitchFamily="18" charset="0"/>
              </a:rPr>
              <a:t>надання</a:t>
            </a:r>
            <a:r>
              <a:rPr lang="ru-RU" b="1" i="1" dirty="0">
                <a:solidFill>
                  <a:srgbClr val="FF0000"/>
                </a:solidFill>
                <a:latin typeface="Times New Roman" panose="02020603050405020304" pitchFamily="18" charset="0"/>
                <a:cs typeface="Times New Roman" panose="02020603050405020304" pitchFamily="18" charset="0"/>
              </a:rPr>
              <a:t> </a:t>
            </a:r>
            <a:r>
              <a:rPr lang="ru-RU" b="1" i="1" dirty="0" err="1">
                <a:solidFill>
                  <a:srgbClr val="FF0000"/>
                </a:solidFill>
                <a:latin typeface="Times New Roman" panose="02020603050405020304" pitchFamily="18" charset="0"/>
                <a:cs typeface="Times New Roman" panose="02020603050405020304" pitchFamily="18" charset="0"/>
              </a:rPr>
              <a:t>допомоги</a:t>
            </a:r>
            <a:r>
              <a:rPr lang="ru-RU" b="1" dirty="0">
                <a:solidFill>
                  <a:srgbClr val="FF0000"/>
                </a:solidFill>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ураженим</a:t>
            </a:r>
            <a:r>
              <a:rPr lang="ru-RU" dirty="0">
                <a:latin typeface="Times New Roman" panose="02020603050405020304" pitchFamily="18" charset="0"/>
                <a:cs typeface="Times New Roman" panose="02020603050405020304" pitchFamily="18" charset="0"/>
              </a:rPr>
              <a:t> є </a:t>
            </a:r>
            <a:r>
              <a:rPr lang="ru-RU" dirty="0" err="1">
                <a:latin typeface="Times New Roman" panose="02020603050405020304" pitchFamily="18" charset="0"/>
                <a:cs typeface="Times New Roman" panose="02020603050405020304" pitchFamily="18" charset="0"/>
              </a:rPr>
              <a:t>послідовність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виконання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наступних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заходів</a:t>
            </a:r>
            <a:r>
              <a:rPr lang="ru-RU" dirty="0">
                <a:latin typeface="Times New Roman" panose="02020603050405020304" pitchFamily="18" charset="0"/>
                <a:cs typeface="Times New Roman" panose="02020603050405020304" pitchFamily="18" charset="0"/>
              </a:rPr>
              <a:t>:</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sym typeface="Symbol" panose="05050102010706020507" pitchFamily="18" charset="2"/>
              </a:rPr>
              <a:t></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припинення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подальшого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надходження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отрути</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організм</a:t>
            </a:r>
            <a:r>
              <a:rPr lang="ru-RU" dirty="0">
                <a:latin typeface="Times New Roman" panose="02020603050405020304" pitchFamily="18" charset="0"/>
                <a:cs typeface="Times New Roman" panose="02020603050405020304" pitchFamily="18" charset="0"/>
              </a:rPr>
              <a:t>;</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sym typeface="Symbol" panose="05050102010706020507" pitchFamily="18" charset="2"/>
              </a:rPr>
              <a:t></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застосування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специфічних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протиотрут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антидотів</a:t>
            </a:r>
            <a:r>
              <a:rPr lang="ru-RU" dirty="0">
                <a:latin typeface="Times New Roman" panose="02020603050405020304" pitchFamily="18" charset="0"/>
                <a:cs typeface="Times New Roman" panose="02020603050405020304" pitchFamily="18" charset="0"/>
              </a:rPr>
              <a:t>); </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sym typeface="Symbol" panose="05050102010706020507" pitchFamily="18" charset="2"/>
              </a:rPr>
              <a:t></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відновлення</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підтримання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функцій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життєво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важливих</a:t>
            </a:r>
            <a:r>
              <a:rPr lang="ru-RU" dirty="0">
                <a:latin typeface="Times New Roman" panose="02020603050405020304" pitchFamily="18" charset="0"/>
                <a:cs typeface="Times New Roman" panose="02020603050405020304" pitchFamily="18" charset="0"/>
              </a:rPr>
              <a:t> систем </a:t>
            </a:r>
            <a:r>
              <a:rPr lang="ru-RU" dirty="0" err="1">
                <a:latin typeface="Times New Roman" panose="02020603050405020304" pitchFamily="18" charset="0"/>
                <a:cs typeface="Times New Roman" panose="02020603050405020304" pitchFamily="18" charset="0"/>
              </a:rPr>
              <a:t>організму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дихання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кровообігу</a:t>
            </a:r>
            <a:r>
              <a:rPr lang="ru-RU" dirty="0">
                <a:latin typeface="Times New Roman" panose="02020603050405020304" pitchFamily="18" charset="0"/>
                <a:cs typeface="Times New Roman" panose="02020603050405020304" pitchFamily="18" charset="0"/>
              </a:rPr>
              <a:t>); </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sym typeface="Symbol" panose="05050102010706020507" pitchFamily="18" charset="2"/>
              </a:rPr>
              <a:t></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застосування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засобів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симптоматичної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терапії</a:t>
            </a:r>
            <a:r>
              <a:rPr lang="ru-RU" dirty="0">
                <a:latin typeface="Times New Roman" panose="02020603050405020304" pitchFamily="18" charset="0"/>
                <a:cs typeface="Times New Roman" panose="02020603050405020304" pitchFamily="18" charset="0"/>
              </a:rPr>
              <a:t>.</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Організація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допомоги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ураженим</a:t>
            </a:r>
            <a:r>
              <a:rPr lang="ru-RU" dirty="0">
                <a:latin typeface="Times New Roman" panose="02020603050405020304" pitchFamily="18" charset="0"/>
                <a:cs typeface="Times New Roman" panose="02020603050405020304" pitchFamily="18" charset="0"/>
              </a:rPr>
              <a:t> ОР повинна </a:t>
            </a:r>
            <a:r>
              <a:rPr lang="ru-RU" dirty="0" err="1">
                <a:latin typeface="Times New Roman" panose="02020603050405020304" pitchFamily="18" charset="0"/>
                <a:cs typeface="Times New Roman" panose="02020603050405020304" pitchFamily="18" charset="0"/>
              </a:rPr>
              <a:t>забезпечити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максимальне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скорочення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термінів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транспортування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вогнища</a:t>
            </a:r>
            <a:r>
              <a:rPr lang="ru-RU" dirty="0">
                <a:latin typeface="Times New Roman" panose="02020603050405020304" pitchFamily="18" charset="0"/>
                <a:cs typeface="Times New Roman" panose="02020603050405020304" pitchFamily="18" charset="0"/>
              </a:rPr>
              <a:t> і часу </a:t>
            </a:r>
            <a:r>
              <a:rPr lang="ru-RU" dirty="0" err="1">
                <a:latin typeface="Times New Roman" panose="02020603050405020304" pitchFamily="18" charset="0"/>
                <a:cs typeface="Times New Roman" panose="02020603050405020304" pitchFamily="18" charset="0"/>
              </a:rPr>
              <a:t>перебування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уражених</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протигазах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проведення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заходів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часткової</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повної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санітарної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обробки</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зараженні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стійкими</a:t>
            </a:r>
            <a:r>
              <a:rPr lang="ru-RU" dirty="0">
                <a:latin typeface="Times New Roman" panose="02020603050405020304" pitchFamily="18" charset="0"/>
                <a:cs typeface="Times New Roman" panose="02020603050405020304" pitchFamily="18" charset="0"/>
              </a:rPr>
              <a:t> ОР.</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 В основу </a:t>
            </a:r>
            <a:r>
              <a:rPr lang="ru-RU" dirty="0" err="1">
                <a:latin typeface="Times New Roman" panose="02020603050405020304" pitchFamily="18" charset="0"/>
                <a:cs typeface="Times New Roman" panose="02020603050405020304" pitchFamily="18" charset="0"/>
              </a:rPr>
              <a:t>організації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допомоги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ураженим</a:t>
            </a:r>
            <a:r>
              <a:rPr lang="ru-RU" dirty="0">
                <a:latin typeface="Times New Roman" panose="02020603050405020304" pitchFamily="18" charset="0"/>
                <a:cs typeface="Times New Roman" panose="02020603050405020304" pitchFamily="18" charset="0"/>
              </a:rPr>
              <a:t> ОР </a:t>
            </a:r>
            <a:r>
              <a:rPr lang="ru-RU" dirty="0" err="1">
                <a:latin typeface="Times New Roman" panose="02020603050405020304" pitchFamily="18" charset="0"/>
                <a:cs typeface="Times New Roman" panose="02020603050405020304" pitchFamily="18" charset="0"/>
              </a:rPr>
              <a:t>покладена</a:t>
            </a:r>
            <a:r>
              <a:rPr lang="ru-RU" dirty="0">
                <a:latin typeface="Times New Roman" panose="02020603050405020304" pitchFamily="18" charset="0"/>
                <a:cs typeface="Times New Roman" panose="02020603050405020304" pitchFamily="18" charset="0"/>
              </a:rPr>
              <a:t> система </a:t>
            </a:r>
            <a:r>
              <a:rPr lang="ru-RU" dirty="0" err="1">
                <a:latin typeface="Times New Roman" panose="02020603050405020304" pitchFamily="18" charset="0"/>
                <a:cs typeface="Times New Roman" panose="02020603050405020304" pitchFamily="18" charset="0"/>
              </a:rPr>
              <a:t>етапного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лікування</a:t>
            </a:r>
            <a:r>
              <a:rPr lang="ru-RU"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евакуацією</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призначенням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Проведення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лікувально-евакуаційних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заходів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передбачає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надання</a:t>
            </a:r>
            <a:r>
              <a:rPr lang="ru-RU" dirty="0">
                <a:latin typeface="Times New Roman" panose="02020603050405020304" pitchFamily="18" charset="0"/>
                <a:cs typeface="Times New Roman" panose="02020603050405020304" pitchFamily="18" charset="0"/>
              </a:rPr>
              <a:t> таких </a:t>
            </a:r>
            <a:r>
              <a:rPr lang="ru-RU" dirty="0" err="1">
                <a:latin typeface="Times New Roman" panose="02020603050405020304" pitchFamily="18" charset="0"/>
                <a:cs typeface="Times New Roman" panose="02020603050405020304" pitchFamily="18" charset="0"/>
              </a:rPr>
              <a:t>видів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допомоги</a:t>
            </a:r>
            <a:r>
              <a:rPr lang="ru-RU"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до</a:t>
            </a:r>
            <a:r>
              <a:rPr lang="ru-RU" dirty="0" err="1">
                <a:latin typeface="Times New Roman" panose="02020603050405020304" pitchFamily="18" charset="0"/>
                <a:cs typeface="Times New Roman" panose="02020603050405020304" pitchFamily="18" charset="0"/>
              </a:rPr>
              <a:t>медична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долікарська</a:t>
            </a:r>
            <a:r>
              <a:rPr lang="ru-RU" dirty="0">
                <a:latin typeface="Times New Roman" panose="02020603050405020304" pitchFamily="18" charset="0"/>
                <a:cs typeface="Times New Roman" panose="02020603050405020304" pitchFamily="18" charset="0"/>
              </a:rPr>
              <a:t>, перша </a:t>
            </a:r>
            <a:r>
              <a:rPr lang="ru-RU" dirty="0" err="1">
                <a:latin typeface="Times New Roman" panose="02020603050405020304" pitchFamily="18" charset="0"/>
                <a:cs typeface="Times New Roman" panose="02020603050405020304" pitchFamily="18" charset="0"/>
              </a:rPr>
              <a:t>лікарська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кваліфікована</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спеціалізована</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високоспеціалізована</a:t>
            </a:r>
            <a:r>
              <a:rPr lang="ru-RU" dirty="0">
                <a:latin typeface="Times New Roman" panose="02020603050405020304" pitchFamily="18" charset="0"/>
                <a:cs typeface="Times New Roman" panose="02020603050405020304" pitchFamily="18" charset="0"/>
              </a:rPr>
              <a:t>. </a:t>
            </a:r>
            <a:endParaRPr lang="uk-UA"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токсигенній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стадії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гострого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отруєння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вирішальне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значення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проведення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різних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методів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детоксикації</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антидотної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терапії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Поступово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внаслідок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розвитку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вторинних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ускладнень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соматогенна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стадія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підвищується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значення</a:t>
            </a:r>
            <a:r>
              <a:rPr lang="ru-RU" dirty="0">
                <a:latin typeface="Times New Roman" panose="02020603050405020304" pitchFamily="18" charset="0"/>
                <a:cs typeface="Times New Roman" panose="02020603050405020304" pitchFamily="18" charset="0"/>
              </a:rPr>
              <a:t> симптоматичного </a:t>
            </a:r>
            <a:r>
              <a:rPr lang="ru-RU" dirty="0" err="1">
                <a:latin typeface="Times New Roman" panose="02020603050405020304" pitchFamily="18" charset="0"/>
                <a:cs typeface="Times New Roman" panose="02020603050405020304" pitchFamily="18" charset="0"/>
              </a:rPr>
              <a:t>лікування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Важливим</a:t>
            </a:r>
            <a:r>
              <a:rPr lang="ru-RU" dirty="0">
                <a:latin typeface="Times New Roman" panose="02020603050405020304" pitchFamily="18" charset="0"/>
                <a:cs typeface="Times New Roman" panose="02020603050405020304" pitchFamily="18" charset="0"/>
              </a:rPr>
              <a:t> принципом </a:t>
            </a:r>
            <a:r>
              <a:rPr lang="ru-RU" dirty="0" err="1">
                <a:latin typeface="Times New Roman" panose="02020603050405020304" pitchFamily="18" charset="0"/>
                <a:cs typeface="Times New Roman" panose="02020603050405020304" pitchFamily="18" charset="0"/>
              </a:rPr>
              <a:t>надання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невідкладної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допомоги</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гострих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отруєннях</a:t>
            </a:r>
            <a:r>
              <a:rPr lang="ru-RU" dirty="0">
                <a:latin typeface="Times New Roman" panose="02020603050405020304" pitchFamily="18" charset="0"/>
                <a:cs typeface="Times New Roman" panose="02020603050405020304" pitchFamily="18" charset="0"/>
              </a:rPr>
              <a:t> є </a:t>
            </a:r>
            <a:r>
              <a:rPr lang="ru-RU" dirty="0" err="1">
                <a:latin typeface="Times New Roman" panose="02020603050405020304" pitchFamily="18" charset="0"/>
                <a:cs typeface="Times New Roman" panose="02020603050405020304" pitchFamily="18" charset="0"/>
              </a:rPr>
              <a:t>забезпечення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життєво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важливих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функцій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дихання</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кровообігу</a:t>
            </a:r>
            <a:r>
              <a:rPr lang="ru-RU" dirty="0" smtClean="0">
                <a:latin typeface="Times New Roman" panose="02020603050405020304" pitchFamily="18" charset="0"/>
                <a:cs typeface="Times New Roman" panose="02020603050405020304" pitchFamily="18" charset="0"/>
              </a:rPr>
              <a:t>. </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2178311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2505" y="156410"/>
            <a:ext cx="10323094" cy="6494085"/>
          </a:xfrm>
          <a:prstGeom prst="rect">
            <a:avLst/>
          </a:prstGeom>
          <a:solidFill>
            <a:srgbClr val="FFFF00"/>
          </a:solidFill>
        </p:spPr>
        <p:txBody>
          <a:bodyPr wrap="square">
            <a:spAutoFit/>
          </a:bodyPr>
          <a:lstStyle/>
          <a:p>
            <a:pPr>
              <a:spcAft>
                <a:spcPts val="0"/>
              </a:spcAft>
            </a:pPr>
            <a:r>
              <a:rPr lang="ru-RU" sz="1600" b="1" i="1" dirty="0" err="1">
                <a:solidFill>
                  <a:srgbClr val="FF0000"/>
                </a:solidFill>
                <a:latin typeface="Times New Roman" panose="02020603050405020304" pitchFamily="18" charset="0"/>
                <a:ea typeface="Times New Roman" panose="02020603050405020304" pitchFamily="18" charset="0"/>
              </a:rPr>
              <a:t>Методи</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активної</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детоксикації</a:t>
            </a:r>
            <a:r>
              <a:rPr lang="ru-RU" sz="1600"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1. </a:t>
            </a:r>
            <a:r>
              <a:rPr lang="ru-RU" sz="1600" i="1" dirty="0" err="1">
                <a:solidFill>
                  <a:srgbClr val="FF0000"/>
                </a:solidFill>
                <a:latin typeface="Times New Roman" panose="02020603050405020304" pitchFamily="18" charset="0"/>
                <a:ea typeface="Times New Roman" panose="02020603050405020304" pitchFamily="18" charset="0"/>
              </a:rPr>
              <a:t>Припинення</a:t>
            </a:r>
            <a:r>
              <a:rPr lang="ru-RU" sz="1600" i="1" dirty="0">
                <a:solidFill>
                  <a:srgbClr val="FF0000"/>
                </a:solidFill>
                <a:latin typeface="Times New Roman" panose="02020603050405020304" pitchFamily="18" charset="0"/>
                <a:ea typeface="Times New Roman" panose="02020603050405020304" pitchFamily="18" charset="0"/>
              </a:rPr>
              <a:t> контакту з </a:t>
            </a:r>
            <a:r>
              <a:rPr lang="ru-RU" sz="1600" i="1" dirty="0" err="1">
                <a:solidFill>
                  <a:srgbClr val="FF0000"/>
                </a:solidFill>
                <a:latin typeface="Times New Roman" panose="02020603050405020304" pitchFamily="18" charset="0"/>
                <a:ea typeface="Times New Roman" panose="02020603050405020304" pitchFamily="18" charset="0"/>
              </a:rPr>
              <a:t>отруйним</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середовищем</a:t>
            </a:r>
            <a:r>
              <a:rPr lang="ru-RU" sz="1600" i="1" dirty="0">
                <a:solidFill>
                  <a:srgbClr val="FF0000"/>
                </a:solidFill>
                <a:latin typeface="Times New Roman" panose="02020603050405020304" pitchFamily="18" charset="0"/>
                <a:ea typeface="Times New Roman" panose="02020603050405020304" pitchFamily="18" charset="0"/>
              </a:rPr>
              <a:t> </a:t>
            </a:r>
            <a:r>
              <a:rPr lang="ru-RU" sz="1600" dirty="0">
                <a:latin typeface="Times New Roman" panose="02020603050405020304" pitchFamily="18" charset="0"/>
                <a:ea typeface="Times New Roman" panose="02020603050405020304" pitchFamily="18" charset="0"/>
              </a:rPr>
              <a:t>(у </a:t>
            </a:r>
            <a:r>
              <a:rPr lang="ru-RU" sz="1600" dirty="0" err="1">
                <a:latin typeface="Times New Roman" panose="02020603050405020304" pitchFamily="18" charset="0"/>
                <a:ea typeface="Times New Roman" panose="02020603050405020304" pitchFamily="18" charset="0"/>
              </a:rPr>
              <a:t>випадках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інгаляційного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отруєння</a:t>
            </a:r>
            <a:r>
              <a:rPr lang="ru-RU" sz="1600" dirty="0">
                <a:latin typeface="Times New Roman" panose="02020603050405020304" pitchFamily="18" charset="0"/>
                <a:ea typeface="Times New Roman" panose="02020603050405020304" pitchFamily="18" charset="0"/>
              </a:rPr>
              <a:t>) – </a:t>
            </a:r>
            <a:r>
              <a:rPr lang="ru-RU" sz="1600" dirty="0" err="1">
                <a:latin typeface="Times New Roman" panose="02020603050405020304" pitchFamily="18" charset="0"/>
                <a:ea typeface="Times New Roman" panose="02020603050405020304" pitchFamily="18" charset="0"/>
              </a:rPr>
              <a:t>виведення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постраждалого</a:t>
            </a:r>
            <a:r>
              <a:rPr lang="ru-RU" sz="1600" dirty="0">
                <a:latin typeface="Times New Roman" panose="02020603050405020304" pitchFamily="18" charset="0"/>
                <a:ea typeface="Times New Roman" panose="02020603050405020304" pitchFamily="18" charset="0"/>
              </a:rPr>
              <a:t> з </a:t>
            </a:r>
            <a:r>
              <a:rPr lang="ru-RU" sz="1600" dirty="0" err="1">
                <a:latin typeface="Times New Roman" panose="02020603050405020304" pitchFamily="18" charset="0"/>
                <a:ea typeface="Times New Roman" panose="02020603050405020304" pitchFamily="18" charset="0"/>
              </a:rPr>
              <a:t>місця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ураження</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2. При </a:t>
            </a:r>
            <a:r>
              <a:rPr lang="ru-RU" sz="1600" dirty="0" err="1">
                <a:latin typeface="Times New Roman" panose="02020603050405020304" pitchFamily="18" charset="0"/>
                <a:ea typeface="Times New Roman" panose="02020603050405020304" pitchFamily="18" charset="0"/>
              </a:rPr>
              <a:t>потраплянні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подразнювальних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або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обпікальних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речовин</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шкіру</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слизові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оболонки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їх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необхідно</a:t>
            </a:r>
            <a:r>
              <a:rPr lang="ru-RU" sz="1600" dirty="0">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змити</a:t>
            </a:r>
            <a:r>
              <a:rPr lang="ru-RU" sz="1600" i="1" dirty="0">
                <a:solidFill>
                  <a:srgbClr val="FF0000"/>
                </a:solidFill>
                <a:latin typeface="Times New Roman" panose="02020603050405020304" pitchFamily="18" charset="0"/>
                <a:ea typeface="Times New Roman" panose="02020603050405020304" pitchFamily="18" charset="0"/>
              </a:rPr>
              <a:t> великою </a:t>
            </a:r>
            <a:r>
              <a:rPr lang="ru-RU" sz="1600" i="1" dirty="0" err="1">
                <a:solidFill>
                  <a:srgbClr val="FF0000"/>
                </a:solidFill>
                <a:latin typeface="Times New Roman" panose="02020603050405020304" pitchFamily="18" charset="0"/>
                <a:ea typeface="Times New Roman" panose="02020603050405020304" pitchFamily="18" charset="0"/>
              </a:rPr>
              <a:t>кількістю</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чистої</a:t>
            </a:r>
            <a:r>
              <a:rPr lang="ru-RU" sz="1600" i="1" dirty="0">
                <a:solidFill>
                  <a:srgbClr val="FF0000"/>
                </a:solidFill>
                <a:latin typeface="Times New Roman" panose="02020603050405020304" pitchFamily="18" charset="0"/>
                <a:ea typeface="Times New Roman" panose="02020603050405020304" pitchFamily="18" charset="0"/>
              </a:rPr>
              <a:t> води (при перкутанному </a:t>
            </a:r>
            <a:r>
              <a:rPr lang="ru-RU" sz="1600" i="1" dirty="0" err="1">
                <a:solidFill>
                  <a:srgbClr val="FF0000"/>
                </a:solidFill>
                <a:latin typeface="Times New Roman" panose="02020603050405020304" pitchFamily="18" charset="0"/>
                <a:ea typeface="Times New Roman" panose="02020603050405020304" pitchFamily="18" charset="0"/>
              </a:rPr>
              <a:t>отруєнні</a:t>
            </a:r>
            <a:r>
              <a:rPr lang="ru-RU" sz="1600" i="1" dirty="0">
                <a:solidFill>
                  <a:srgbClr val="FF0000"/>
                </a:solidFill>
                <a:latin typeface="Times New Roman" panose="02020603050405020304" pitchFamily="18" charset="0"/>
                <a:ea typeface="Times New Roman" panose="02020603050405020304" pitchFamily="18" charset="0"/>
              </a:rPr>
              <a:t>).</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3. </a:t>
            </a:r>
            <a:r>
              <a:rPr lang="ru-RU" sz="1600" i="1" dirty="0" err="1">
                <a:solidFill>
                  <a:srgbClr val="FF0000"/>
                </a:solidFill>
                <a:latin typeface="Times New Roman" panose="02020603050405020304" pitchFamily="18" charset="0"/>
                <a:ea typeface="Times New Roman" panose="02020603050405020304" pitchFamily="18" charset="0"/>
              </a:rPr>
              <a:t>Промивання</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шлунка</a:t>
            </a:r>
            <a:r>
              <a:rPr lang="ru-RU" sz="1600" i="1" dirty="0">
                <a:solidFill>
                  <a:srgbClr val="FF0000"/>
                </a:solidFill>
                <a:latin typeface="Times New Roman" panose="02020603050405020304" pitchFamily="18" charset="0"/>
                <a:ea typeface="Times New Roman" panose="02020603050405020304" pitchFamily="18" charset="0"/>
              </a:rPr>
              <a:t> (у </a:t>
            </a:r>
            <a:r>
              <a:rPr lang="ru-RU" sz="1600" i="1" dirty="0" err="1">
                <a:solidFill>
                  <a:srgbClr val="FF0000"/>
                </a:solidFill>
                <a:latin typeface="Times New Roman" panose="02020603050405020304" pitchFamily="18" charset="0"/>
                <a:ea typeface="Times New Roman" panose="02020603050405020304" pitchFamily="18" charset="0"/>
              </a:rPr>
              <a:t>випадках</a:t>
            </a:r>
            <a:r>
              <a:rPr lang="ru-RU" sz="1600" i="1" dirty="0">
                <a:solidFill>
                  <a:srgbClr val="FF0000"/>
                </a:solidFill>
                <a:latin typeface="Times New Roman" panose="02020603050405020304" pitchFamily="18" charset="0"/>
                <a:ea typeface="Times New Roman" panose="02020603050405020304" pitchFamily="18" charset="0"/>
              </a:rPr>
              <a:t> перорального </a:t>
            </a:r>
            <a:r>
              <a:rPr lang="ru-RU" sz="1600" i="1" dirty="0" err="1">
                <a:solidFill>
                  <a:srgbClr val="FF0000"/>
                </a:solidFill>
                <a:latin typeface="Times New Roman" panose="02020603050405020304" pitchFamily="18" charset="0"/>
                <a:ea typeface="Times New Roman" panose="02020603050405020304" pitchFamily="18" charset="0"/>
              </a:rPr>
              <a:t>отруєння</a:t>
            </a:r>
            <a:r>
              <a:rPr lang="ru-RU" sz="1600" i="1" dirty="0">
                <a:solidFill>
                  <a:srgbClr val="FF0000"/>
                </a:solidFill>
                <a:latin typeface="Times New Roman" panose="02020603050405020304" pitchFamily="18" charset="0"/>
                <a:ea typeface="Times New Roman" panose="02020603050405020304" pitchFamily="18" charset="0"/>
              </a:rPr>
              <a:t>) за </a:t>
            </a:r>
            <a:r>
              <a:rPr lang="ru-RU" sz="1600" i="1" dirty="0" err="1">
                <a:solidFill>
                  <a:srgbClr val="FF0000"/>
                </a:solidFill>
                <a:latin typeface="Times New Roman" panose="02020603050405020304" pitchFamily="18" charset="0"/>
                <a:ea typeface="Times New Roman" panose="02020603050405020304" pitchFamily="18" charset="0"/>
              </a:rPr>
              <a:t>допомогою</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товстого</a:t>
            </a:r>
            <a:r>
              <a:rPr lang="ru-RU" sz="1600" i="1" dirty="0">
                <a:solidFill>
                  <a:srgbClr val="FF0000"/>
                </a:solidFill>
                <a:latin typeface="Times New Roman" panose="02020603050405020304" pitchFamily="18" charset="0"/>
                <a:ea typeface="Times New Roman" panose="02020603050405020304" pitchFamily="18" charset="0"/>
              </a:rPr>
              <a:t> зонда</a:t>
            </a:r>
            <a:r>
              <a:rPr lang="ru-RU" sz="1600" dirty="0">
                <a:latin typeface="Times New Roman" panose="02020603050405020304" pitchFamily="18" charset="0"/>
                <a:ea typeface="Times New Roman" panose="02020603050405020304" pitchFamily="18" charset="0"/>
              </a:rPr>
              <a:t>. Для </a:t>
            </a:r>
            <a:r>
              <a:rPr lang="ru-RU" sz="1600" dirty="0" err="1">
                <a:latin typeface="Times New Roman" panose="02020603050405020304" pitchFamily="18" charset="0"/>
                <a:ea typeface="Times New Roman" panose="02020603050405020304" pitchFamily="18" charset="0"/>
              </a:rPr>
              <a:t>цього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використовують</a:t>
            </a:r>
            <a:r>
              <a:rPr lang="ru-RU" sz="1600" dirty="0">
                <a:latin typeface="Times New Roman" panose="02020603050405020304" pitchFamily="18" charset="0"/>
                <a:ea typeface="Times New Roman" panose="02020603050405020304" pitchFamily="18" charset="0"/>
              </a:rPr>
              <a:t> 12–15 л води </a:t>
            </a:r>
            <a:r>
              <a:rPr lang="ru-RU" sz="1600" dirty="0" err="1">
                <a:latin typeface="Times New Roman" panose="02020603050405020304" pitchFamily="18" charset="0"/>
                <a:ea typeface="Times New Roman" panose="02020603050405020304" pitchFamily="18" charset="0"/>
              </a:rPr>
              <a:t>кімнатної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температури</a:t>
            </a:r>
            <a:r>
              <a:rPr lang="ru-RU" sz="1600" dirty="0">
                <a:latin typeface="Times New Roman" panose="02020603050405020304" pitchFamily="18" charset="0"/>
                <a:ea typeface="Times New Roman" panose="02020603050405020304" pitchFamily="18" charset="0"/>
              </a:rPr>
              <a:t> (18–20 °С) </a:t>
            </a:r>
            <a:r>
              <a:rPr lang="ru-RU" sz="1600" dirty="0" err="1">
                <a:latin typeface="Times New Roman" panose="02020603050405020304" pitchFamily="18" charset="0"/>
                <a:ea typeface="Times New Roman" panose="02020603050405020304" pitchFamily="18" charset="0"/>
              </a:rPr>
              <a:t>порціями</a:t>
            </a:r>
            <a:r>
              <a:rPr lang="ru-RU" sz="1600" dirty="0">
                <a:latin typeface="Times New Roman" panose="02020603050405020304" pitchFamily="18" charset="0"/>
                <a:ea typeface="Times New Roman" panose="02020603050405020304" pitchFamily="18" charset="0"/>
              </a:rPr>
              <a:t> по 300-500 мл. У </a:t>
            </a:r>
            <a:r>
              <a:rPr lang="ru-RU" sz="1600" dirty="0" err="1">
                <a:latin typeface="Times New Roman" panose="02020603050405020304" pitchFamily="18" charset="0"/>
                <a:ea typeface="Times New Roman" panose="02020603050405020304" pitchFamily="18" charset="0"/>
              </a:rPr>
              <a:t>разі</a:t>
            </a:r>
            <a:r>
              <a:rPr lang="ru-RU" sz="1600" dirty="0">
                <a:latin typeface="Times New Roman" panose="02020603050405020304" pitchFamily="18" charset="0"/>
                <a:ea typeface="Times New Roman" panose="02020603050405020304" pitchFamily="18" charset="0"/>
              </a:rPr>
              <a:t> тяжких форм </a:t>
            </a:r>
            <a:r>
              <a:rPr lang="ru-RU" sz="1600" dirty="0" err="1">
                <a:latin typeface="Times New Roman" panose="02020603050405020304" pitchFamily="18" charset="0"/>
                <a:ea typeface="Times New Roman" panose="02020603050405020304" pitchFamily="18" charset="0"/>
              </a:rPr>
              <a:t>отруєнь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хворим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які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втратили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свідомість</a:t>
            </a:r>
            <a:r>
              <a:rPr lang="ru-RU" sz="1600" dirty="0">
                <a:latin typeface="Times New Roman" panose="02020603050405020304" pitchFamily="18" charset="0"/>
                <a:ea typeface="Times New Roman" panose="02020603050405020304" pitchFamily="18" charset="0"/>
              </a:rPr>
              <a:t>, у першу </a:t>
            </a:r>
            <a:r>
              <a:rPr lang="ru-RU" sz="1600" dirty="0" err="1">
                <a:latin typeface="Times New Roman" panose="02020603050405020304" pitchFamily="18" charset="0"/>
                <a:ea typeface="Times New Roman" panose="02020603050405020304" pitchFamily="18" charset="0"/>
              </a:rPr>
              <a:t>добу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шлунок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промивають</a:t>
            </a:r>
            <a:r>
              <a:rPr lang="ru-RU" sz="1600" dirty="0">
                <a:latin typeface="Times New Roman" panose="02020603050405020304" pitchFamily="18" charset="0"/>
                <a:ea typeface="Times New Roman" panose="02020603050405020304" pitchFamily="18" charset="0"/>
              </a:rPr>
              <a:t> 2-3 рази. У </a:t>
            </a:r>
            <a:r>
              <a:rPr lang="ru-RU" sz="1600" dirty="0" err="1">
                <a:latin typeface="Times New Roman" panose="02020603050405020304" pitchFamily="18" charset="0"/>
                <a:ea typeface="Times New Roman" panose="02020603050405020304" pitchFamily="18" charset="0"/>
              </a:rPr>
              <a:t>випадку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отруєння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наркотичними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речовинами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рекомендують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промивати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шлунок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кожних</a:t>
            </a:r>
            <a:r>
              <a:rPr lang="ru-RU" sz="1600" dirty="0">
                <a:latin typeface="Times New Roman" panose="02020603050405020304" pitchFamily="18" charset="0"/>
                <a:ea typeface="Times New Roman" panose="02020603050405020304" pitchFamily="18" charset="0"/>
              </a:rPr>
              <a:t> 4 год. </a:t>
            </a:r>
            <a:r>
              <a:rPr lang="ru-RU" sz="1600" dirty="0" err="1">
                <a:latin typeface="Times New Roman" panose="02020603050405020304" pitchFamily="18" charset="0"/>
                <a:ea typeface="Times New Roman" panose="02020603050405020304" pitchFamily="18" charset="0"/>
              </a:rPr>
              <a:t>Після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закінчення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промивання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шлунка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вводять</a:t>
            </a:r>
            <a:r>
              <a:rPr lang="ru-RU" sz="1600" dirty="0">
                <a:latin typeface="Times New Roman" panose="02020603050405020304" pitchFamily="18" charset="0"/>
                <a:ea typeface="Times New Roman" panose="02020603050405020304" pitchFamily="18" charset="0"/>
              </a:rPr>
              <a:t> 100-130 мл 30 % </a:t>
            </a:r>
            <a:r>
              <a:rPr lang="ru-RU" sz="1600" dirty="0" err="1">
                <a:latin typeface="Times New Roman" panose="02020603050405020304" pitchFamily="18" charset="0"/>
                <a:ea typeface="Times New Roman" panose="02020603050405020304" pitchFamily="18" charset="0"/>
              </a:rPr>
              <a:t>розчину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натрію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тіосульфату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або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вазелінової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олії</a:t>
            </a:r>
            <a:r>
              <a:rPr lang="ru-RU" sz="1600" dirty="0">
                <a:latin typeface="Times New Roman" panose="02020603050405020304" pitchFamily="18" charset="0"/>
                <a:ea typeface="Times New Roman" panose="02020603050405020304" pitchFamily="18" charset="0"/>
              </a:rPr>
              <a:t> як </a:t>
            </a:r>
            <a:r>
              <a:rPr lang="ru-RU" sz="1600" dirty="0" err="1">
                <a:latin typeface="Times New Roman" panose="02020603050405020304" pitchFamily="18" charset="0"/>
                <a:ea typeface="Times New Roman" panose="02020603050405020304" pitchFamily="18" charset="0"/>
              </a:rPr>
              <a:t>проносний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засіб</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Хворим</a:t>
            </a:r>
            <a:r>
              <a:rPr lang="ru-RU" sz="1600" dirty="0">
                <a:latin typeface="Times New Roman" panose="02020603050405020304" pitchFamily="18" charset="0"/>
                <a:ea typeface="Times New Roman" panose="02020603050405020304" pitchFamily="18" charset="0"/>
              </a:rPr>
              <a:t> у коматозному </a:t>
            </a:r>
            <a:r>
              <a:rPr lang="ru-RU" sz="1600" dirty="0" err="1">
                <a:latin typeface="Times New Roman" panose="02020603050405020304" pitchFamily="18" charset="0"/>
                <a:ea typeface="Times New Roman" panose="02020603050405020304" pitchFamily="18" charset="0"/>
              </a:rPr>
              <a:t>стані</a:t>
            </a:r>
            <a:r>
              <a:rPr lang="ru-RU" sz="1600" dirty="0">
                <a:latin typeface="Times New Roman" panose="02020603050405020304" pitchFamily="18" charset="0"/>
                <a:ea typeface="Times New Roman" panose="02020603050405020304" pitchFamily="18" charset="0"/>
              </a:rPr>
              <a:t> з метою </a:t>
            </a:r>
            <a:r>
              <a:rPr lang="ru-RU" sz="1600" dirty="0" err="1">
                <a:latin typeface="Times New Roman" panose="02020603050405020304" pitchFamily="18" charset="0"/>
                <a:ea typeface="Times New Roman" panose="02020603050405020304" pitchFamily="18" charset="0"/>
              </a:rPr>
              <a:t>попередження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аспірації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блювотних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мас</a:t>
            </a:r>
            <a:r>
              <a:rPr lang="ru-RU" sz="1600" dirty="0">
                <a:latin typeface="Times New Roman" panose="02020603050405020304" pitchFamily="18" charset="0"/>
                <a:ea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rPr>
              <a:t>дихальні</a:t>
            </a:r>
            <a:r>
              <a:rPr lang="ru-RU" sz="1600" dirty="0">
                <a:latin typeface="Times New Roman" panose="02020603050405020304" pitchFamily="18" charset="0"/>
                <a:ea typeface="Times New Roman" panose="02020603050405020304" pitchFamily="18" charset="0"/>
              </a:rPr>
              <a:t> шляхи </a:t>
            </a:r>
            <a:r>
              <a:rPr lang="ru-RU" sz="1600" dirty="0" err="1">
                <a:latin typeface="Times New Roman" panose="02020603050405020304" pitchFamily="18" charset="0"/>
                <a:ea typeface="Times New Roman" panose="02020603050405020304" pitchFamily="18" charset="0"/>
              </a:rPr>
              <a:t>шлунок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промивають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після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інтубації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трахеї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трубкою</a:t>
            </a:r>
            <a:r>
              <a:rPr lang="ru-RU" sz="1600" dirty="0">
                <a:latin typeface="Times New Roman" panose="02020603050405020304" pitchFamily="18" charset="0"/>
                <a:ea typeface="Times New Roman" panose="02020603050405020304" pitchFamily="18" charset="0"/>
              </a:rPr>
              <a:t> з надувною манжетою.</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i="1" dirty="0">
                <a:latin typeface="Times New Roman" panose="02020603050405020304" pitchFamily="18" charset="0"/>
                <a:ea typeface="Times New Roman" panose="02020603050405020304" pitchFamily="18" charset="0"/>
              </a:rPr>
              <a:t>Для </a:t>
            </a:r>
            <a:r>
              <a:rPr lang="ru-RU" sz="1600" i="1" dirty="0" err="1">
                <a:latin typeface="Times New Roman" panose="02020603050405020304" pitchFamily="18" charset="0"/>
                <a:ea typeface="Times New Roman" panose="02020603050405020304" pitchFamily="18" charset="0"/>
              </a:rPr>
              <a:t>адсорбції</a:t>
            </a:r>
            <a:r>
              <a:rPr lang="ru-RU" sz="1600" i="1" dirty="0">
                <a:latin typeface="Times New Roman" panose="02020603050405020304" pitchFamily="18" charset="0"/>
                <a:ea typeface="Times New Roman" panose="02020603050405020304" pitchFamily="18" charset="0"/>
              </a:rPr>
              <a:t> </a:t>
            </a:r>
            <a:r>
              <a:rPr lang="ru-RU" sz="1600" i="1" dirty="0" err="1">
                <a:latin typeface="Times New Roman" panose="02020603050405020304" pitchFamily="18" charset="0"/>
                <a:ea typeface="Times New Roman" panose="02020603050405020304" pitchFamily="18" charset="0"/>
              </a:rPr>
              <a:t>токсичних</a:t>
            </a:r>
            <a:r>
              <a:rPr lang="ru-RU" sz="1600" i="1" dirty="0">
                <a:latin typeface="Times New Roman" panose="02020603050405020304" pitchFamily="18" charset="0"/>
                <a:ea typeface="Times New Roman" panose="02020603050405020304" pitchFamily="18" charset="0"/>
              </a:rPr>
              <a:t> </a:t>
            </a:r>
            <a:r>
              <a:rPr lang="ru-RU" sz="1600" i="1" dirty="0" err="1">
                <a:latin typeface="Times New Roman" panose="02020603050405020304" pitchFamily="18" charset="0"/>
                <a:ea typeface="Times New Roman" panose="02020603050405020304" pitchFamily="18" charset="0"/>
              </a:rPr>
              <a:t>речовин</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які</a:t>
            </a:r>
            <a:r>
              <a:rPr lang="ru-RU" sz="1600" dirty="0">
                <a:latin typeface="Times New Roman" panose="02020603050405020304" pitchFamily="18" charset="0"/>
                <a:ea typeface="Times New Roman" panose="02020603050405020304" pitchFamily="18" charset="0"/>
              </a:rPr>
              <a:t> є в ШКТ, </a:t>
            </a:r>
            <a:r>
              <a:rPr lang="ru-RU" sz="1600" dirty="0" err="1">
                <a:latin typeface="Times New Roman" panose="02020603050405020304" pitchFamily="18" charset="0"/>
                <a:ea typeface="Times New Roman" panose="02020603050405020304" pitchFamily="18" charset="0"/>
              </a:rPr>
              <a:t>використовують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активоване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вугілля</a:t>
            </a:r>
            <a:r>
              <a:rPr lang="ru-RU" sz="1600" dirty="0">
                <a:latin typeface="Times New Roman" panose="02020603050405020304" pitchFamily="18" charset="0"/>
                <a:ea typeface="Times New Roman" panose="02020603050405020304" pitchFamily="18" charset="0"/>
              </a:rPr>
              <a:t> з водою у </a:t>
            </a:r>
            <a:r>
              <a:rPr lang="ru-RU" sz="1600" dirty="0" err="1">
                <a:latin typeface="Times New Roman" panose="02020603050405020304" pitchFamily="18" charset="0"/>
                <a:ea typeface="Times New Roman" panose="02020603050405020304" pitchFamily="18" charset="0"/>
              </a:rPr>
              <a:t>вигляді</a:t>
            </a:r>
            <a:r>
              <a:rPr lang="ru-RU" sz="1600" dirty="0">
                <a:latin typeface="Times New Roman" panose="02020603050405020304" pitchFamily="18" charset="0"/>
                <a:ea typeface="Times New Roman" panose="02020603050405020304" pitchFamily="18" charset="0"/>
              </a:rPr>
              <a:t> кашки по 1 -2 </a:t>
            </a:r>
            <a:r>
              <a:rPr lang="ru-RU" sz="1600" dirty="0" err="1">
                <a:latin typeface="Times New Roman" panose="02020603050405020304" pitchFamily="18" charset="0"/>
                <a:ea typeface="Times New Roman" panose="02020603050405020304" pitchFamily="18" charset="0"/>
              </a:rPr>
              <a:t>столових</a:t>
            </a:r>
            <a:r>
              <a:rPr lang="ru-RU" sz="1600" dirty="0">
                <a:latin typeface="Times New Roman" panose="02020603050405020304" pitchFamily="18" charset="0"/>
                <a:ea typeface="Times New Roman" panose="02020603050405020304" pitchFamily="18" charset="0"/>
              </a:rPr>
              <a:t> ложки </a:t>
            </a:r>
            <a:r>
              <a:rPr lang="ru-RU" sz="1600" dirty="0" err="1">
                <a:latin typeface="Times New Roman" panose="02020603050405020304" pitchFamily="18" charset="0"/>
                <a:ea typeface="Times New Roman" panose="02020603050405020304" pitchFamily="18" charset="0"/>
              </a:rPr>
              <a:t>внутрішньо</a:t>
            </a:r>
            <a:r>
              <a:rPr lang="ru-RU" sz="1600" dirty="0">
                <a:latin typeface="Times New Roman" panose="02020603050405020304" pitchFamily="18" charset="0"/>
                <a:ea typeface="Times New Roman" panose="02020603050405020304" pitchFamily="18" charset="0"/>
              </a:rPr>
              <a:t> до і </a:t>
            </a:r>
            <a:r>
              <a:rPr lang="ru-RU" sz="1600" dirty="0" err="1">
                <a:latin typeface="Times New Roman" panose="02020603050405020304" pitchFamily="18" charset="0"/>
                <a:ea typeface="Times New Roman" panose="02020603050405020304" pitchFamily="18" charset="0"/>
              </a:rPr>
              <a:t>після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промивання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шлунка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Можливе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використання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ентеросорбентів</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отруєнні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розчинними</a:t>
            </a:r>
            <a:r>
              <a:rPr lang="ru-RU" sz="1600" dirty="0">
                <a:latin typeface="Times New Roman" panose="02020603050405020304" pitchFamily="18" charset="0"/>
                <a:ea typeface="Times New Roman" panose="02020603050405020304" pitchFamily="18" charset="0"/>
              </a:rPr>
              <a:t> солями </a:t>
            </a:r>
            <a:r>
              <a:rPr lang="ru-RU" sz="1600" dirty="0" err="1">
                <a:latin typeface="Times New Roman" panose="02020603050405020304" pitchFamily="18" charset="0"/>
                <a:ea typeface="Times New Roman" panose="02020603050405020304" pitchFamily="18" charset="0"/>
              </a:rPr>
              <a:t>барію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застосовують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розчин</a:t>
            </a:r>
            <a:r>
              <a:rPr lang="ru-RU" sz="1600" dirty="0">
                <a:latin typeface="Times New Roman" panose="02020603050405020304" pitchFamily="18" charset="0"/>
                <a:ea typeface="Times New Roman" panose="02020603050405020304" pitchFamily="18" charset="0"/>
              </a:rPr>
              <a:t> сульфату </a:t>
            </a:r>
            <a:r>
              <a:rPr lang="ru-RU" sz="1600" dirty="0" err="1">
                <a:latin typeface="Times New Roman" panose="02020603050405020304" pitchFamily="18" charset="0"/>
                <a:ea typeface="Times New Roman" panose="02020603050405020304" pitchFamily="18" charset="0"/>
              </a:rPr>
              <a:t>магнію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або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натрію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утворений</a:t>
            </a:r>
            <a:r>
              <a:rPr lang="ru-RU" sz="1600" dirty="0">
                <a:latin typeface="Times New Roman" panose="02020603050405020304" pitchFamily="18" charset="0"/>
                <a:ea typeface="Times New Roman" panose="02020603050405020304" pitchFamily="18" charset="0"/>
              </a:rPr>
              <a:t> осад – </a:t>
            </a:r>
            <a:r>
              <a:rPr lang="ru-RU" sz="1600" dirty="0" err="1">
                <a:latin typeface="Times New Roman" panose="02020603050405020304" pitchFamily="18" charset="0"/>
                <a:ea typeface="Times New Roman" panose="02020603050405020304" pitchFamily="18" charset="0"/>
              </a:rPr>
              <a:t>сірчанокислий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барій</a:t>
            </a:r>
            <a:r>
              <a:rPr lang="ru-RU" sz="1600" dirty="0">
                <a:latin typeface="Times New Roman" panose="02020603050405020304" pitchFamily="18" charset="0"/>
                <a:ea typeface="Times New Roman" panose="02020603050405020304" pitchFamily="18" charset="0"/>
              </a:rPr>
              <a:t> – </a:t>
            </a:r>
            <a:r>
              <a:rPr lang="ru-RU" sz="1600" dirty="0" err="1">
                <a:latin typeface="Times New Roman" panose="02020603050405020304" pitchFamily="18" charset="0"/>
                <a:ea typeface="Times New Roman" panose="02020603050405020304" pitchFamily="18" charset="0"/>
              </a:rPr>
              <a:t>видаляють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промиванням</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отруєнні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азотнокислим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сріблом</a:t>
            </a:r>
            <a:r>
              <a:rPr lang="ru-RU" sz="1600" dirty="0">
                <a:latin typeface="Times New Roman" panose="02020603050405020304" pitchFamily="18" charset="0"/>
                <a:ea typeface="Times New Roman" panose="02020603050405020304" pitchFamily="18" charset="0"/>
              </a:rPr>
              <a:t> для </a:t>
            </a:r>
            <a:r>
              <a:rPr lang="ru-RU" sz="1600" dirty="0" err="1">
                <a:latin typeface="Times New Roman" panose="02020603050405020304" pitchFamily="18" charset="0"/>
                <a:ea typeface="Times New Roman" panose="02020603050405020304" pitchFamily="18" charset="0"/>
              </a:rPr>
              <a:t>промивання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шлунка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використовують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розчин</a:t>
            </a:r>
            <a:r>
              <a:rPr lang="ru-RU" sz="1600" dirty="0">
                <a:latin typeface="Times New Roman" panose="02020603050405020304" pitchFamily="18" charset="0"/>
                <a:ea typeface="Times New Roman" panose="02020603050405020304" pitchFamily="18" charset="0"/>
              </a:rPr>
              <a:t> хлориду </a:t>
            </a:r>
            <a:r>
              <a:rPr lang="ru-RU" sz="1600" dirty="0" err="1">
                <a:latin typeface="Times New Roman" panose="02020603050405020304" pitchFamily="18" charset="0"/>
                <a:ea typeface="Times New Roman" panose="02020603050405020304" pitchFamily="18" charset="0"/>
              </a:rPr>
              <a:t>натрію</a:t>
            </a:r>
            <a:r>
              <a:rPr lang="ru-RU" sz="1600" dirty="0">
                <a:latin typeface="Times New Roman" panose="02020603050405020304" pitchFamily="18" charset="0"/>
                <a:ea typeface="Times New Roman" panose="02020603050405020304" pitchFamily="18" charset="0"/>
              </a:rPr>
              <a:t> з </a:t>
            </a:r>
            <a:r>
              <a:rPr lang="ru-RU" sz="1600" dirty="0" err="1">
                <a:latin typeface="Times New Roman" panose="02020603050405020304" pitchFamily="18" charset="0"/>
                <a:ea typeface="Times New Roman" panose="02020603050405020304" pitchFamily="18" charset="0"/>
              </a:rPr>
              <a:t>утворенням</a:t>
            </a:r>
            <a:r>
              <a:rPr lang="ru-RU" sz="1600" dirty="0">
                <a:latin typeface="Times New Roman" panose="02020603050405020304" pitchFamily="18" charset="0"/>
                <a:ea typeface="Times New Roman" panose="02020603050405020304" pitchFamily="18" charset="0"/>
              </a:rPr>
              <a:t> осаду хлористого </a:t>
            </a:r>
            <a:r>
              <a:rPr lang="ru-RU" sz="1600" dirty="0" err="1">
                <a:latin typeface="Times New Roman" panose="02020603050405020304" pitchFamily="18" charset="0"/>
                <a:ea typeface="Times New Roman" panose="02020603050405020304" pitchFamily="18" charset="0"/>
              </a:rPr>
              <a:t>срібла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який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видаляють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промиванням</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отруєнні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деякими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алкалоїдами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морфін</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стрихнін</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інші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шлунок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промивають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розчином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калію</a:t>
            </a:r>
            <a:r>
              <a:rPr lang="ru-RU" sz="1600" dirty="0">
                <a:latin typeface="Times New Roman" panose="02020603050405020304" pitchFamily="18" charset="0"/>
                <a:ea typeface="Times New Roman" panose="02020603050405020304" pitchFamily="18" charset="0"/>
              </a:rPr>
              <a:t> перманганату (1:2000). </a:t>
            </a:r>
            <a:r>
              <a:rPr lang="ru-RU" sz="1600" dirty="0" err="1">
                <a:latin typeface="Times New Roman" panose="02020603050405020304" pitchFamily="18" charset="0"/>
                <a:ea typeface="Times New Roman" panose="02020603050405020304" pitchFamily="18" charset="0"/>
              </a:rPr>
              <a:t>Калію</a:t>
            </a:r>
            <a:r>
              <a:rPr lang="ru-RU" sz="1600" dirty="0">
                <a:latin typeface="Times New Roman" panose="02020603050405020304" pitchFamily="18" charset="0"/>
                <a:ea typeface="Times New Roman" panose="02020603050405020304" pitchFamily="18" charset="0"/>
              </a:rPr>
              <a:t> перманганат </a:t>
            </a:r>
            <a:r>
              <a:rPr lang="ru-RU" sz="1600" dirty="0" err="1">
                <a:latin typeface="Times New Roman" panose="02020603050405020304" pitchFamily="18" charset="0"/>
                <a:ea typeface="Times New Roman" panose="02020603050405020304" pitchFamily="18" charset="0"/>
              </a:rPr>
              <a:t>здатний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окиснювати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алкалоїди</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перетворювати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їх</a:t>
            </a:r>
            <a:r>
              <a:rPr lang="ru-RU" sz="1600" dirty="0">
                <a:latin typeface="Times New Roman" panose="02020603050405020304" pitchFamily="18" charset="0"/>
                <a:ea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rPr>
              <a:t>нетоксичні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сполуки</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отруєнні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іншими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алкалоїдми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використовують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дубильні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речовини</a:t>
            </a:r>
            <a:r>
              <a:rPr lang="ru-RU" sz="1600" dirty="0">
                <a:latin typeface="Times New Roman" panose="02020603050405020304" pitchFamily="18" charset="0"/>
                <a:ea typeface="Times New Roman" panose="02020603050405020304" pitchFamily="18" charset="0"/>
              </a:rPr>
              <a:t> (0,5 % </a:t>
            </a:r>
            <a:r>
              <a:rPr lang="ru-RU" sz="1600" dirty="0" err="1">
                <a:latin typeface="Times New Roman" panose="02020603050405020304" pitchFamily="18" charset="0"/>
                <a:ea typeface="Times New Roman" panose="02020603050405020304" pitchFamily="18" charset="0"/>
              </a:rPr>
              <a:t>розчин</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таніну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міцний</a:t>
            </a:r>
            <a:r>
              <a:rPr lang="ru-RU" sz="1600" dirty="0">
                <a:latin typeface="Times New Roman" panose="02020603050405020304" pitchFamily="18" charset="0"/>
                <a:ea typeface="Times New Roman" panose="02020603050405020304" pitchFamily="18" charset="0"/>
              </a:rPr>
              <a:t> чай), </a:t>
            </a:r>
            <a:r>
              <a:rPr lang="ru-RU" sz="1600" dirty="0" err="1">
                <a:latin typeface="Times New Roman" panose="02020603050405020304" pitchFamily="18" charset="0"/>
                <a:ea typeface="Times New Roman" panose="02020603050405020304" pitchFamily="18" charset="0"/>
              </a:rPr>
              <a:t>які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осаджують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алкалоїди</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При </a:t>
            </a:r>
            <a:r>
              <a:rPr lang="ru-RU" sz="1600" dirty="0" err="1">
                <a:latin typeface="Times New Roman" panose="02020603050405020304" pitchFamily="18" charset="0"/>
                <a:ea typeface="Times New Roman" panose="02020603050405020304" pitchFamily="18" charset="0"/>
              </a:rPr>
              <a:t>відсутності</a:t>
            </a:r>
            <a:r>
              <a:rPr lang="ru-RU" sz="1600" dirty="0">
                <a:latin typeface="Times New Roman" panose="02020603050405020304" pitchFamily="18" charset="0"/>
                <a:ea typeface="Times New Roman" panose="02020603050405020304" pitchFamily="18" charset="0"/>
              </a:rPr>
              <a:t> зонда </a:t>
            </a:r>
            <a:r>
              <a:rPr lang="ru-RU" sz="1600" dirty="0" err="1">
                <a:latin typeface="Times New Roman" panose="02020603050405020304" pitchFamily="18" charset="0"/>
                <a:ea typeface="Times New Roman" panose="02020603050405020304" pitchFamily="18" charset="0"/>
              </a:rPr>
              <a:t>виконують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беззондове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промивання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шлунка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постраждалому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дають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випити</a:t>
            </a:r>
            <a:r>
              <a:rPr lang="ru-RU" sz="1600" dirty="0">
                <a:latin typeface="Times New Roman" panose="02020603050405020304" pitchFamily="18" charset="0"/>
                <a:ea typeface="Times New Roman" panose="02020603050405020304" pitchFamily="18" charset="0"/>
              </a:rPr>
              <a:t> 1 л води і </a:t>
            </a:r>
            <a:r>
              <a:rPr lang="ru-RU" sz="1600" dirty="0" err="1">
                <a:latin typeface="Times New Roman" panose="02020603050405020304" pitchFamily="18" charset="0"/>
                <a:ea typeface="Times New Roman" panose="02020603050405020304" pitchFamily="18" charset="0"/>
              </a:rPr>
              <a:t>викликають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блювання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натискаючи</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корінь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язика</a:t>
            </a:r>
            <a:r>
              <a:rPr lang="ru-RU" sz="1600" dirty="0">
                <a:latin typeface="Times New Roman" panose="02020603050405020304" pitchFamily="18" charset="0"/>
                <a:ea typeface="Times New Roman" panose="02020603050405020304" pitchFamily="18" charset="0"/>
              </a:rPr>
              <a:t>. Процедуру </a:t>
            </a:r>
            <a:r>
              <a:rPr lang="ru-RU" sz="1600" dirty="0" err="1">
                <a:latin typeface="Times New Roman" panose="02020603050405020304" pitchFamily="18" charset="0"/>
                <a:ea typeface="Times New Roman" panose="02020603050405020304" pitchFamily="18" charset="0"/>
              </a:rPr>
              <a:t>повторюють</a:t>
            </a:r>
            <a:r>
              <a:rPr lang="ru-RU" sz="1600" dirty="0">
                <a:latin typeface="Times New Roman" panose="02020603050405020304" pitchFamily="18" charset="0"/>
                <a:ea typeface="Times New Roman" panose="02020603050405020304" pitchFamily="18" charset="0"/>
              </a:rPr>
              <a:t> аж до </a:t>
            </a:r>
            <a:r>
              <a:rPr lang="ru-RU" sz="1600" dirty="0" err="1">
                <a:latin typeface="Times New Roman" panose="02020603050405020304" pitchFamily="18" charset="0"/>
                <a:ea typeface="Times New Roman" panose="02020603050405020304" pitchFamily="18" charset="0"/>
              </a:rPr>
              <a:t>блювання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чистими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промивними</a:t>
            </a:r>
            <a:r>
              <a:rPr lang="ru-RU" sz="1600" dirty="0">
                <a:latin typeface="Times New Roman" panose="02020603050405020304" pitchFamily="18" charset="0"/>
                <a:ea typeface="Times New Roman" panose="02020603050405020304" pitchFamily="18" charset="0"/>
              </a:rPr>
              <a:t> водами. </a:t>
            </a:r>
            <a:r>
              <a:rPr lang="ru-RU" sz="1600" dirty="0" err="1">
                <a:latin typeface="Times New Roman" panose="02020603050405020304" pitchFamily="18" charset="0"/>
                <a:ea typeface="Times New Roman" panose="02020603050405020304" pitchFamily="18" charset="0"/>
              </a:rPr>
              <a:t>Після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госпіталізації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постраждалого</a:t>
            </a:r>
            <a:r>
              <a:rPr lang="ru-RU" sz="1600" dirty="0">
                <a:latin typeface="Times New Roman" panose="02020603050405020304" pitchFamily="18" charset="0"/>
                <a:ea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rPr>
              <a:t>стаціонар</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шлунок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промивають</a:t>
            </a:r>
            <a:r>
              <a:rPr lang="ru-RU" sz="1600" dirty="0">
                <a:latin typeface="Times New Roman" panose="02020603050405020304" pitchFamily="18" charset="0"/>
                <a:ea typeface="Times New Roman" panose="02020603050405020304" pitchFamily="18" charset="0"/>
              </a:rPr>
              <a:t> повторно, </a:t>
            </a:r>
            <a:r>
              <a:rPr lang="ru-RU" sz="1600" dirty="0" err="1">
                <a:latin typeface="Times New Roman" panose="02020603050405020304" pitchFamily="18" charset="0"/>
                <a:ea typeface="Times New Roman" panose="02020603050405020304" pitchFamily="18" charset="0"/>
              </a:rPr>
              <a:t>навіть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якщо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його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промивали</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догоспітальному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етапі</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Промивання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шлунка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протипоказане</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отруєнні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корозивними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речовинами</a:t>
            </a:r>
            <a:r>
              <a:rPr lang="ru-RU" sz="1600" dirty="0">
                <a:latin typeface="Times New Roman" panose="02020603050405020304" pitchFamily="18" charset="0"/>
                <a:ea typeface="Times New Roman" panose="02020603050405020304" pitchFamily="18" charset="0"/>
              </a:rPr>
              <a:t> (кислотами, лугами, бензином </a:t>
            </a:r>
            <a:r>
              <a:rPr lang="ru-RU" sz="1600" dirty="0" err="1">
                <a:latin typeface="Times New Roman" panose="02020603050405020304" pitchFamily="18" charset="0"/>
                <a:ea typeface="Times New Roman" panose="02020603050405020304" pitchFamily="18" charset="0"/>
              </a:rPr>
              <a:t>або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його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похідними</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наявності</a:t>
            </a:r>
            <a:r>
              <a:rPr lang="ru-RU" sz="1600" dirty="0">
                <a:latin typeface="Times New Roman" panose="02020603050405020304" pitchFamily="18" charset="0"/>
                <a:ea typeface="Times New Roman" panose="02020603050405020304" pitchFamily="18" charset="0"/>
              </a:rPr>
              <a:t> судом, </a:t>
            </a:r>
            <a:r>
              <a:rPr lang="ru-RU" sz="1600" dirty="0" err="1">
                <a:latin typeface="Times New Roman" panose="02020603050405020304" pitchFamily="18" charset="0"/>
                <a:ea typeface="Times New Roman" panose="02020603050405020304" pitchFamily="18" charset="0"/>
              </a:rPr>
              <a:t>тяжкої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серцевої</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дихальної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недостатностей</a:t>
            </a:r>
            <a:r>
              <a:rPr lang="ru-RU" sz="1600" dirty="0">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38263797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7042" y="730758"/>
            <a:ext cx="8783053" cy="5509200"/>
          </a:xfrm>
          <a:prstGeom prst="rect">
            <a:avLst/>
          </a:prstGeom>
          <a:solidFill>
            <a:srgbClr val="FFFF00"/>
          </a:solidFill>
        </p:spPr>
        <p:txBody>
          <a:bodyPr wrap="square">
            <a:spAutoFit/>
          </a:bodyPr>
          <a:lstStyle/>
          <a:p>
            <a:pPr>
              <a:spcAft>
                <a:spcPts val="0"/>
              </a:spcAft>
            </a:pPr>
            <a:r>
              <a:rPr lang="ru-RU" sz="1600" dirty="0">
                <a:latin typeface="Times New Roman" panose="02020603050405020304" pitchFamily="18" charset="0"/>
                <a:ea typeface="Times New Roman" panose="02020603050405020304" pitchFamily="18" charset="0"/>
              </a:rPr>
              <a:t>4. </a:t>
            </a:r>
            <a:r>
              <a:rPr lang="ru-RU" sz="1600" b="1" i="1" dirty="0" err="1">
                <a:solidFill>
                  <a:srgbClr val="FF0000"/>
                </a:solidFill>
                <a:latin typeface="Times New Roman" panose="02020603050405020304" pitchFamily="18" charset="0"/>
                <a:ea typeface="Times New Roman" panose="02020603050405020304" pitchFamily="18" charset="0"/>
              </a:rPr>
              <a:t>Кишковий</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діаліз</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Проносні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засоби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призначають</a:t>
            </a:r>
            <a:r>
              <a:rPr lang="ru-RU" sz="1600" dirty="0">
                <a:latin typeface="Times New Roman" panose="02020603050405020304" pitchFamily="18" charset="0"/>
                <a:ea typeface="Times New Roman" panose="02020603050405020304" pitchFamily="18" charset="0"/>
              </a:rPr>
              <a:t> практично </a:t>
            </a:r>
            <a:r>
              <a:rPr lang="ru-RU" sz="1600" dirty="0" err="1">
                <a:latin typeface="Times New Roman" panose="02020603050405020304" pitchFamily="18" charset="0"/>
                <a:ea typeface="Times New Roman" panose="02020603050405020304" pitchFamily="18" charset="0"/>
              </a:rPr>
              <a:t>усім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постраждалим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Найчастіше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використовують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магнію</a:t>
            </a:r>
            <a:r>
              <a:rPr lang="ru-RU" sz="1600" dirty="0">
                <a:latin typeface="Times New Roman" panose="02020603050405020304" pitchFamily="18" charset="0"/>
                <a:ea typeface="Times New Roman" panose="02020603050405020304" pitchFamily="18" charset="0"/>
              </a:rPr>
              <a:t> сульфат </a:t>
            </a:r>
            <a:r>
              <a:rPr lang="ru-RU" sz="1600" dirty="0" err="1">
                <a:latin typeface="Times New Roman" panose="02020603050405020304" pitchFamily="18" charset="0"/>
                <a:ea typeface="Times New Roman" panose="02020603050405020304" pitchFamily="18" charset="0"/>
              </a:rPr>
              <a:t>або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натрію</a:t>
            </a:r>
            <a:r>
              <a:rPr lang="ru-RU" sz="1600" dirty="0">
                <a:latin typeface="Times New Roman" panose="02020603050405020304" pitchFamily="18" charset="0"/>
                <a:ea typeface="Times New Roman" panose="02020603050405020304" pitchFamily="18" charset="0"/>
              </a:rPr>
              <a:t> сульфат у </a:t>
            </a:r>
            <a:r>
              <a:rPr lang="ru-RU" sz="1600" dirty="0" err="1">
                <a:latin typeface="Times New Roman" panose="02020603050405020304" pitchFamily="18" charset="0"/>
                <a:ea typeface="Times New Roman" panose="02020603050405020304" pitchFamily="18" charset="0"/>
              </a:rPr>
              <a:t>дозі</a:t>
            </a:r>
            <a:r>
              <a:rPr lang="ru-RU" sz="1600" dirty="0">
                <a:latin typeface="Times New Roman" panose="02020603050405020304" pitchFamily="18" charset="0"/>
                <a:ea typeface="Times New Roman" panose="02020603050405020304" pitchFamily="18" charset="0"/>
              </a:rPr>
              <a:t> 0,5 г/кг, </a:t>
            </a:r>
            <a:r>
              <a:rPr lang="ru-RU" sz="1600" dirty="0" err="1">
                <a:latin typeface="Times New Roman" panose="02020603050405020304" pitchFamily="18" charset="0"/>
                <a:ea typeface="Times New Roman" panose="02020603050405020304" pitchFamily="18" charset="0"/>
              </a:rPr>
              <a:t>розчинений</a:t>
            </a:r>
            <a:r>
              <a:rPr lang="ru-RU" sz="1600" dirty="0">
                <a:latin typeface="Times New Roman" panose="02020603050405020304" pitchFamily="18" charset="0"/>
                <a:ea typeface="Times New Roman" panose="02020603050405020304" pitchFamily="18" charset="0"/>
              </a:rPr>
              <a:t> у 200-300 мл води.</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5. З метою </a:t>
            </a:r>
            <a:r>
              <a:rPr lang="ru-RU" sz="1600" dirty="0" err="1">
                <a:latin typeface="Times New Roman" panose="02020603050405020304" pitchFamily="18" charset="0"/>
                <a:ea typeface="Times New Roman" panose="02020603050405020304" pitchFamily="18" charset="0"/>
              </a:rPr>
              <a:t>сповільнення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всмоктування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токсичних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речовин</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які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потрапили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під</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шкіру</a:t>
            </a:r>
            <a:r>
              <a:rPr lang="ru-RU" sz="1600" dirty="0">
                <a:latin typeface="Times New Roman" panose="02020603050405020304" pitchFamily="18" charset="0"/>
                <a:ea typeface="Times New Roman" panose="02020603050405020304" pitchFamily="18" charset="0"/>
              </a:rPr>
              <a:t> (укуси, </a:t>
            </a:r>
            <a:r>
              <a:rPr lang="ru-RU" sz="1600" dirty="0" err="1">
                <a:latin typeface="Times New Roman" panose="02020603050405020304" pitchFamily="18" charset="0"/>
                <a:ea typeface="Times New Roman" panose="02020603050405020304" pitchFamily="18" charset="0"/>
              </a:rPr>
              <a:t>ін'єкції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використовують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місцево</a:t>
            </a:r>
            <a:r>
              <a:rPr lang="ru-RU" sz="1600" dirty="0">
                <a:latin typeface="Times New Roman" panose="02020603050405020304" pitchFamily="18" charset="0"/>
                <a:ea typeface="Times New Roman" panose="02020603050405020304" pitchFamily="18" charset="0"/>
              </a:rPr>
              <a:t> холодна 6“8 год, </a:t>
            </a:r>
            <a:r>
              <a:rPr lang="ru-RU" sz="1600" dirty="0" err="1">
                <a:latin typeface="Times New Roman" panose="02020603050405020304" pitchFamily="18" charset="0"/>
                <a:ea typeface="Times New Roman" panose="02020603050405020304" pitchFamily="18" charset="0"/>
              </a:rPr>
              <a:t>вводять</a:t>
            </a:r>
            <a:r>
              <a:rPr lang="ru-RU" sz="1600" dirty="0">
                <a:latin typeface="Times New Roman" panose="02020603050405020304" pitchFamily="18" charset="0"/>
                <a:ea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rPr>
              <a:t>місце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ін'єкції</a:t>
            </a:r>
            <a:r>
              <a:rPr lang="ru-RU" sz="1600" dirty="0">
                <a:latin typeface="Times New Roman" panose="02020603050405020304" pitchFamily="18" charset="0"/>
                <a:ea typeface="Times New Roman" panose="02020603050405020304" pitchFamily="18" charset="0"/>
              </a:rPr>
              <a:t> 0,3 мл 0,1 % </a:t>
            </a:r>
            <a:r>
              <a:rPr lang="ru-RU" sz="1600" dirty="0" err="1">
                <a:latin typeface="Times New Roman" panose="02020603050405020304" pitchFamily="18" charset="0"/>
                <a:ea typeface="Times New Roman" panose="02020603050405020304" pitchFamily="18" charset="0"/>
              </a:rPr>
              <a:t>розчину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адреналіну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гідрохлориду</a:t>
            </a:r>
            <a:r>
              <a:rPr lang="ru-RU" sz="1600" dirty="0">
                <a:latin typeface="Times New Roman" panose="02020603050405020304" pitchFamily="18" charset="0"/>
                <a:ea typeface="Times New Roman" panose="02020603050405020304" pitchFamily="18" charset="0"/>
              </a:rPr>
              <a:t>, а </a:t>
            </a:r>
            <a:r>
              <a:rPr lang="ru-RU" sz="1600" dirty="0" err="1">
                <a:latin typeface="Times New Roman" panose="02020603050405020304" pitchFamily="18" charset="0"/>
                <a:ea typeface="Times New Roman" panose="02020603050405020304" pitchFamily="18" charset="0"/>
              </a:rPr>
              <a:t>також</a:t>
            </a:r>
            <a:r>
              <a:rPr lang="ru-RU" sz="1600" dirty="0">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застосовують</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циркулярну</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новокаїнову</a:t>
            </a:r>
            <a:r>
              <a:rPr lang="ru-RU" sz="1600" b="1" i="1" dirty="0">
                <a:solidFill>
                  <a:srgbClr val="FF0000"/>
                </a:solidFill>
                <a:latin typeface="Times New Roman" panose="02020603050405020304" pitchFamily="18" charset="0"/>
                <a:ea typeface="Times New Roman" panose="02020603050405020304" pitchFamily="18" charset="0"/>
              </a:rPr>
              <a:t> блокаду </a:t>
            </a:r>
            <a:r>
              <a:rPr lang="ru-RU" sz="1600" b="1" i="1" dirty="0" err="1">
                <a:solidFill>
                  <a:srgbClr val="FF0000"/>
                </a:solidFill>
                <a:latin typeface="Times New Roman" panose="02020603050405020304" pitchFamily="18" charset="0"/>
                <a:ea typeface="Times New Roman" panose="02020603050405020304" pitchFamily="18" charset="0"/>
              </a:rPr>
              <a:t>кінцівки</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вище</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місця</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потряпляння</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токсинів</a:t>
            </a:r>
            <a:r>
              <a:rPr lang="ru-RU" sz="1600" b="1" i="1" dirty="0">
                <a:solidFill>
                  <a:srgbClr val="FF0000"/>
                </a:solidFill>
                <a:latin typeface="Times New Roman" panose="02020603050405020304" pitchFamily="18" charset="0"/>
                <a:ea typeface="Times New Roman" panose="02020603050405020304" pitchFamily="18" charset="0"/>
              </a:rPr>
              <a:t>.</a:t>
            </a:r>
            <a:endParaRPr lang="uk-UA" sz="1600" b="1"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6. </a:t>
            </a:r>
            <a:r>
              <a:rPr lang="ru-RU" sz="1600" b="1" i="1" dirty="0" err="1">
                <a:solidFill>
                  <a:srgbClr val="FF0000"/>
                </a:solidFill>
                <a:latin typeface="Times New Roman" panose="02020603050405020304" pitchFamily="18" charset="0"/>
                <a:ea typeface="Times New Roman" panose="02020603050405020304" pitchFamily="18" charset="0"/>
              </a:rPr>
              <a:t>Форсований</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діурез</a:t>
            </a:r>
            <a:r>
              <a:rPr lang="ru-RU" sz="1600" dirty="0">
                <a:latin typeface="Times New Roman" panose="02020603050405020304" pitchFamily="18" charset="0"/>
                <a:ea typeface="Times New Roman" panose="02020603050405020304" pitchFamily="18" charset="0"/>
              </a:rPr>
              <a:t> – </a:t>
            </a:r>
            <a:r>
              <a:rPr lang="ru-RU" sz="1600" dirty="0" err="1">
                <a:latin typeface="Times New Roman" panose="02020603050405020304" pitchFamily="18" charset="0"/>
                <a:ea typeface="Times New Roman" panose="02020603050405020304" pitchFamily="18" charset="0"/>
              </a:rPr>
              <a:t>ефективний</a:t>
            </a:r>
            <a:r>
              <a:rPr lang="ru-RU" sz="1600" dirty="0">
                <a:latin typeface="Times New Roman" panose="02020603050405020304" pitchFamily="18" charset="0"/>
                <a:ea typeface="Times New Roman" panose="02020603050405020304" pitchFamily="18" charset="0"/>
              </a:rPr>
              <a:t> метод </a:t>
            </a:r>
            <a:r>
              <a:rPr lang="ru-RU" sz="1600" dirty="0" err="1">
                <a:latin typeface="Times New Roman" panose="02020603050405020304" pitchFamily="18" charset="0"/>
                <a:ea typeface="Times New Roman" panose="02020603050405020304" pitchFamily="18" charset="0"/>
              </a:rPr>
              <a:t>детоксикації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організму</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отруєннях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хімічними</a:t>
            </a:r>
            <a:r>
              <a:rPr lang="ru-RU" sz="1600" dirty="0">
                <a:latin typeface="Times New Roman" panose="02020603050405020304" pitchFamily="18" charset="0"/>
                <a:ea typeface="Times New Roman" panose="02020603050405020304" pitchFamily="18" charset="0"/>
              </a:rPr>
              <a:t> агентами. </a:t>
            </a:r>
            <a:r>
              <a:rPr lang="ru-RU" sz="1600" dirty="0" err="1">
                <a:latin typeface="Times New Roman" panose="02020603050405020304" pitchFamily="18" charset="0"/>
                <a:ea typeface="Times New Roman" panose="02020603050405020304" pitchFamily="18" charset="0"/>
              </a:rPr>
              <a:t>Його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застосовують</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всіх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гострих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інтоксикаціях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алкалоїдами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барбітуратами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саліцилатами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тощо</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яких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токсичні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речовини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виводяться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нирками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Цей</a:t>
            </a:r>
            <a:r>
              <a:rPr lang="ru-RU" sz="1600" dirty="0">
                <a:latin typeface="Times New Roman" panose="02020603050405020304" pitchFamily="18" charset="0"/>
                <a:ea typeface="Times New Roman" panose="02020603050405020304" pitchFamily="18" charset="0"/>
              </a:rPr>
              <a:t> метод </a:t>
            </a:r>
            <a:r>
              <a:rPr lang="ru-RU" sz="1600" dirty="0" err="1">
                <a:latin typeface="Times New Roman" panose="02020603050405020304" pitchFamily="18" charset="0"/>
                <a:ea typeface="Times New Roman" panose="02020603050405020304" pitchFamily="18" charset="0"/>
              </a:rPr>
              <a:t>включає</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водне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навантаження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введення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осмотичних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діуретинів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або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салуретиків</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замісну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інфузію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електролітів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Водне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навантаження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здійснюють</a:t>
            </a:r>
            <a:r>
              <a:rPr lang="ru-RU" sz="1600" dirty="0">
                <a:latin typeface="Times New Roman" panose="02020603050405020304" pitchFamily="18" charset="0"/>
                <a:ea typeface="Times New Roman" panose="02020603050405020304" pitchFamily="18" charset="0"/>
              </a:rPr>
              <a:t> шляхом </a:t>
            </a:r>
            <a:r>
              <a:rPr lang="ru-RU" sz="1600" dirty="0" err="1">
                <a:latin typeface="Times New Roman" panose="02020603050405020304" pitchFamily="18" charset="0"/>
                <a:ea typeface="Times New Roman" panose="02020603050405020304" pitchFamily="18" charset="0"/>
              </a:rPr>
              <a:t>внутрішньовенного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введення</a:t>
            </a:r>
            <a:r>
              <a:rPr lang="ru-RU" sz="1600" dirty="0">
                <a:latin typeface="Times New Roman" panose="02020603050405020304" pitchFamily="18" charset="0"/>
                <a:ea typeface="Times New Roman" panose="02020603050405020304" pitchFamily="18" charset="0"/>
              </a:rPr>
              <a:t> 1–1,5 л </a:t>
            </a:r>
            <a:r>
              <a:rPr lang="ru-RU" sz="1600" dirty="0" err="1">
                <a:latin typeface="Times New Roman" panose="02020603050405020304" pitchFamily="18" charset="0"/>
                <a:ea typeface="Times New Roman" panose="02020603050405020304" pitchFamily="18" charset="0"/>
              </a:rPr>
              <a:t>реополіглюкіну</a:t>
            </a:r>
            <a:r>
              <a:rPr lang="ru-RU" sz="1600" dirty="0">
                <a:latin typeface="Times New Roman" panose="02020603050405020304" pitchFamily="18" charset="0"/>
                <a:ea typeface="Times New Roman" panose="02020603050405020304" pitchFamily="18" charset="0"/>
              </a:rPr>
              <a:t>, 0,9 % </a:t>
            </a:r>
            <a:r>
              <a:rPr lang="ru-RU" sz="1600" dirty="0" err="1">
                <a:latin typeface="Times New Roman" panose="02020603050405020304" pitchFamily="18" charset="0"/>
                <a:ea typeface="Times New Roman" panose="02020603050405020304" pitchFamily="18" charset="0"/>
              </a:rPr>
              <a:t>розчину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натрію</a:t>
            </a:r>
            <a:r>
              <a:rPr lang="ru-RU" sz="1600" dirty="0">
                <a:latin typeface="Times New Roman" panose="02020603050405020304" pitchFamily="18" charset="0"/>
                <a:ea typeface="Times New Roman" panose="02020603050405020304" pitchFamily="18" charset="0"/>
              </a:rPr>
              <a:t> хлориду </a:t>
            </a:r>
            <a:r>
              <a:rPr lang="ru-RU" sz="1600" dirty="0" err="1">
                <a:latin typeface="Times New Roman" panose="02020603050405020304" pitchFamily="18" charset="0"/>
                <a:ea typeface="Times New Roman" panose="02020603050405020304" pitchFamily="18" charset="0"/>
              </a:rPr>
              <a:t>або</a:t>
            </a:r>
            <a:r>
              <a:rPr lang="ru-RU" sz="1600" dirty="0">
                <a:latin typeface="Times New Roman" panose="02020603050405020304" pitchFamily="18" charset="0"/>
                <a:ea typeface="Times New Roman" panose="02020603050405020304" pitchFamily="18" charset="0"/>
              </a:rPr>
              <a:t> 5 % </a:t>
            </a:r>
            <a:r>
              <a:rPr lang="ru-RU" sz="1600" dirty="0" err="1">
                <a:latin typeface="Times New Roman" panose="02020603050405020304" pitchFamily="18" charset="0"/>
                <a:ea typeface="Times New Roman" panose="02020603050405020304" pitchFamily="18" charset="0"/>
              </a:rPr>
              <a:t>розчину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глюкози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Після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цього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струминно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вводять</a:t>
            </a:r>
            <a:r>
              <a:rPr lang="ru-RU" sz="1600" dirty="0">
                <a:latin typeface="Times New Roman" panose="02020603050405020304" pitchFamily="18" charset="0"/>
                <a:ea typeface="Times New Roman" panose="02020603050405020304" pitchFamily="18" charset="0"/>
              </a:rPr>
              <a:t> ЗО % </a:t>
            </a:r>
            <a:r>
              <a:rPr lang="ru-RU" sz="1600" dirty="0" err="1">
                <a:latin typeface="Times New Roman" panose="02020603050405020304" pitchFamily="18" charset="0"/>
                <a:ea typeface="Times New Roman" panose="02020603050405020304" pitchFamily="18" charset="0"/>
              </a:rPr>
              <a:t>розчин</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сечовини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або</a:t>
            </a:r>
            <a:r>
              <a:rPr lang="ru-RU" sz="1600" dirty="0">
                <a:latin typeface="Times New Roman" panose="02020603050405020304" pitchFamily="18" charset="0"/>
                <a:ea typeface="Times New Roman" panose="02020603050405020304" pitchFamily="18" charset="0"/>
              </a:rPr>
              <a:t> 15 % </a:t>
            </a:r>
            <a:r>
              <a:rPr lang="ru-RU" sz="1600" dirty="0" err="1">
                <a:latin typeface="Times New Roman" panose="02020603050405020304" pitchFamily="18" charset="0"/>
                <a:ea typeface="Times New Roman" panose="02020603050405020304" pitchFamily="18" charset="0"/>
              </a:rPr>
              <a:t>розчин</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манітолу</a:t>
            </a:r>
            <a:r>
              <a:rPr lang="ru-RU" sz="1600" dirty="0">
                <a:latin typeface="Times New Roman" panose="02020603050405020304" pitchFamily="18" charset="0"/>
                <a:ea typeface="Times New Roman" panose="02020603050405020304" pitchFamily="18" charset="0"/>
              </a:rPr>
              <a:t> з </a:t>
            </a:r>
            <a:r>
              <a:rPr lang="ru-RU" sz="1600" dirty="0" err="1">
                <a:latin typeface="Times New Roman" panose="02020603050405020304" pitchFamily="18" charset="0"/>
                <a:ea typeface="Times New Roman" panose="02020603050405020304" pitchFamily="18" charset="0"/>
              </a:rPr>
              <a:t>розрахунку</a:t>
            </a:r>
            <a:r>
              <a:rPr lang="ru-RU" sz="1600" dirty="0">
                <a:latin typeface="Times New Roman" panose="02020603050405020304" pitchFamily="18" charset="0"/>
                <a:ea typeface="Times New Roman" panose="02020603050405020304" pitchFamily="18" charset="0"/>
              </a:rPr>
              <a:t> 1 г на кг </a:t>
            </a:r>
            <a:r>
              <a:rPr lang="ru-RU" sz="1600" dirty="0" err="1">
                <a:latin typeface="Times New Roman" panose="02020603050405020304" pitchFamily="18" charset="0"/>
                <a:ea typeface="Times New Roman" panose="02020603050405020304" pitchFamily="18" charset="0"/>
              </a:rPr>
              <a:t>маси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тіла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постраждалого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протягом</a:t>
            </a:r>
            <a:r>
              <a:rPr lang="ru-RU" sz="1600" dirty="0">
                <a:latin typeface="Times New Roman" panose="02020603050405020304" pitchFamily="18" charset="0"/>
                <a:ea typeface="Times New Roman" panose="02020603050405020304" pitchFamily="18" charset="0"/>
              </a:rPr>
              <a:t> 10–15 </a:t>
            </a:r>
            <a:r>
              <a:rPr lang="ru-RU" sz="1600" dirty="0" err="1">
                <a:latin typeface="Times New Roman" panose="02020603050405020304" pitchFamily="18" charset="0"/>
                <a:ea typeface="Times New Roman" panose="02020603050405020304" pitchFamily="18" charset="0"/>
              </a:rPr>
              <a:t>хв</a:t>
            </a:r>
            <a:r>
              <a:rPr lang="ru-RU" sz="1600" dirty="0">
                <a:latin typeface="Times New Roman" panose="02020603050405020304" pitchFamily="18" charset="0"/>
                <a:ea typeface="Times New Roman" panose="02020603050405020304" pitchFamily="18" charset="0"/>
              </a:rPr>
              <a:t>. Як </a:t>
            </a:r>
            <a:r>
              <a:rPr lang="ru-RU" sz="1600" dirty="0" err="1">
                <a:latin typeface="Times New Roman" panose="02020603050405020304" pitchFamily="18" charset="0"/>
                <a:ea typeface="Times New Roman" panose="02020603050405020304" pitchFamily="18" charset="0"/>
              </a:rPr>
              <a:t>петльовий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діуретин</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використовують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фуросемід</a:t>
            </a:r>
            <a:r>
              <a:rPr lang="ru-RU" sz="1600" dirty="0">
                <a:latin typeface="Times New Roman" panose="02020603050405020304" pitchFamily="18" charset="0"/>
                <a:ea typeface="Times New Roman" panose="02020603050405020304" pitchFamily="18" charset="0"/>
              </a:rPr>
              <a:t> (40–200 мг </a:t>
            </a:r>
            <a:r>
              <a:rPr lang="ru-RU" sz="1600" dirty="0" err="1">
                <a:latin typeface="Times New Roman" panose="02020603050405020304" pitchFamily="18" charset="0"/>
                <a:ea typeface="Times New Roman" panose="02020603050405020304" pitchFamily="18" charset="0"/>
              </a:rPr>
              <a:t>внутрішньовенно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Після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ін'єкції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діуретинів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проводять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замісну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інфузію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розчину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електролітів</a:t>
            </a:r>
            <a:r>
              <a:rPr lang="ru-RU" sz="1600" dirty="0">
                <a:latin typeface="Times New Roman" panose="02020603050405020304" pitchFamily="18" charset="0"/>
                <a:ea typeface="Times New Roman" panose="02020603050405020304" pitchFamily="18" charset="0"/>
              </a:rPr>
              <a:t> з глюкозою. </a:t>
            </a:r>
            <a:r>
              <a:rPr lang="ru-RU" sz="1600" dirty="0" err="1">
                <a:latin typeface="Times New Roman" panose="02020603050405020304" pitchFamily="18" charset="0"/>
                <a:ea typeface="Times New Roman" panose="02020603050405020304" pitchFamily="18" charset="0"/>
              </a:rPr>
              <a:t>Якщо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хворий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притомний</a:t>
            </a:r>
            <a:r>
              <a:rPr lang="ru-RU" sz="1600" dirty="0">
                <a:latin typeface="Times New Roman" panose="02020603050405020304" pitchFamily="18" charset="0"/>
                <a:ea typeface="Times New Roman" panose="02020603050405020304" pitchFamily="18" charset="0"/>
              </a:rPr>
              <a:t>, то </a:t>
            </a:r>
            <a:r>
              <a:rPr lang="ru-RU" sz="1600" dirty="0" err="1">
                <a:latin typeface="Times New Roman" panose="02020603050405020304" pitchFamily="18" charset="0"/>
                <a:ea typeface="Times New Roman" panose="02020603050405020304" pitchFamily="18" charset="0"/>
              </a:rPr>
              <a:t>йому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пропонують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прийняти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велику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кількість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рідини</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необхідності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ці</a:t>
            </a:r>
            <a:r>
              <a:rPr lang="ru-RU" sz="1600" dirty="0">
                <a:latin typeface="Times New Roman" panose="02020603050405020304" pitchFamily="18" charset="0"/>
                <a:ea typeface="Times New Roman" panose="02020603050405020304" pitchFamily="18" charset="0"/>
              </a:rPr>
              <a:t> заходи </a:t>
            </a:r>
            <a:r>
              <a:rPr lang="ru-RU" sz="1600" dirty="0" err="1">
                <a:latin typeface="Times New Roman" panose="02020603050405020304" pitchFamily="18" charset="0"/>
                <a:ea typeface="Times New Roman" panose="02020603050405020304" pitchFamily="18" charset="0"/>
              </a:rPr>
              <a:t>повторюють</a:t>
            </a:r>
            <a:r>
              <a:rPr lang="ru-RU" sz="1600" dirty="0">
                <a:latin typeface="Times New Roman" panose="02020603050405020304" pitchFamily="18" charset="0"/>
                <a:ea typeface="Times New Roman" panose="02020603050405020304" pitchFamily="18" charset="0"/>
              </a:rPr>
              <a:t> через 4-5 год.</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У </a:t>
            </a:r>
            <a:r>
              <a:rPr lang="ru-RU" sz="1600" dirty="0" err="1">
                <a:latin typeface="Times New Roman" panose="02020603050405020304" pitchFamily="18" charset="0"/>
                <a:ea typeface="Times New Roman" panose="02020603050405020304" pitchFamily="18" charset="0"/>
              </a:rPr>
              <a:t>процесі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проведення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форсованого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діурезу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необхідно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ретельно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вимірювати</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реєструвати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кількість</a:t>
            </a:r>
            <a:r>
              <a:rPr lang="ru-RU" sz="1600" dirty="0">
                <a:latin typeface="Times New Roman" panose="02020603050405020304" pitchFamily="18" charset="0"/>
                <a:ea typeface="Times New Roman" panose="02020603050405020304" pitchFamily="18" charset="0"/>
              </a:rPr>
              <a:t> і склад </a:t>
            </a:r>
            <a:r>
              <a:rPr lang="ru-RU" sz="1600" dirty="0" err="1">
                <a:latin typeface="Times New Roman" panose="02020603050405020304" pitchFamily="18" charset="0"/>
                <a:ea typeface="Times New Roman" panose="02020603050405020304" pitchFamily="18" charset="0"/>
              </a:rPr>
              <a:t>рідини</a:t>
            </a:r>
            <a:r>
              <a:rPr lang="ru-RU" sz="1600" dirty="0">
                <a:latin typeface="Times New Roman" panose="02020603050405020304" pitchFamily="18" charset="0"/>
                <a:ea typeface="Times New Roman" panose="02020603050405020304" pitchFamily="18" charset="0"/>
              </a:rPr>
              <a:t>, яку </a:t>
            </a:r>
            <a:r>
              <a:rPr lang="ru-RU" sz="1600" dirty="0" err="1">
                <a:latin typeface="Times New Roman" panose="02020603050405020304" pitchFamily="18" charset="0"/>
                <a:ea typeface="Times New Roman" panose="02020603050405020304" pitchFamily="18" charset="0"/>
              </a:rPr>
              <a:t>вводять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сечогінних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засобів</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кількість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виділеної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сечі</a:t>
            </a:r>
            <a:r>
              <a:rPr lang="ru-RU" sz="1600" dirty="0">
                <a:latin typeface="Times New Roman" panose="02020603050405020304" pitchFamily="18" charset="0"/>
                <a:ea typeface="Times New Roman" panose="02020603050405020304" pitchFamily="18" charset="0"/>
              </a:rPr>
              <a:t>, а </a:t>
            </a:r>
            <a:r>
              <a:rPr lang="ru-RU" sz="1600" dirty="0" err="1">
                <a:latin typeface="Times New Roman" panose="02020603050405020304" pitchFamily="18" charset="0"/>
                <a:ea typeface="Times New Roman" panose="02020603050405020304" pitchFamily="18" charset="0"/>
              </a:rPr>
              <a:t>також</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визначати</a:t>
            </a:r>
            <a:r>
              <a:rPr lang="ru-RU" sz="1600" dirty="0">
                <a:latin typeface="Times New Roman" panose="02020603050405020304" pitchFamily="18" charset="0"/>
                <a:ea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rPr>
              <a:t>динаміці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концентрацію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калію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натрію</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кальцію</a:t>
            </a:r>
            <a:r>
              <a:rPr lang="ru-RU" sz="1600" dirty="0">
                <a:latin typeface="Times New Roman" panose="02020603050405020304" pitchFamily="18" charset="0"/>
                <a:ea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rPr>
              <a:t>крові</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Форсований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діурез</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протипоказаний</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гострій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серцево-судинній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недостатності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підозрі</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внутрішньомозковий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крововилив</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набряку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мозку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термінальній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нирковій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недостатності</a:t>
            </a:r>
            <a:r>
              <a:rPr lang="ru-RU" sz="1600" dirty="0">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156381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9075" y="646214"/>
            <a:ext cx="8758989" cy="5786199"/>
          </a:xfrm>
          <a:prstGeom prst="rect">
            <a:avLst/>
          </a:prstGeom>
          <a:solidFill>
            <a:srgbClr val="FFFF00"/>
          </a:solidFill>
        </p:spPr>
        <p:txBody>
          <a:bodyPr wrap="square">
            <a:spAutoFit/>
          </a:bodyPr>
          <a:lstStyle/>
          <a:p>
            <a:pPr>
              <a:spcAft>
                <a:spcPts val="0"/>
              </a:spcAft>
            </a:pPr>
            <a:r>
              <a:rPr lang="uk-UA" dirty="0">
                <a:latin typeface="Times New Roman" panose="02020603050405020304" pitchFamily="18" charset="0"/>
                <a:ea typeface="Times New Roman" panose="02020603050405020304" pitchFamily="18" charset="0"/>
              </a:rPr>
              <a:t>7</a:t>
            </a:r>
            <a:r>
              <a:rPr lang="ru-RU" sz="1600" dirty="0">
                <a:latin typeface="Times New Roman" panose="02020603050405020304" pitchFamily="18" charset="0"/>
                <a:ea typeface="Times New Roman" panose="02020603050405020304" pitchFamily="18" charset="0"/>
              </a:rPr>
              <a:t>.</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Гемодіаліз</a:t>
            </a:r>
            <a:r>
              <a:rPr lang="ru-RU" sz="1600" dirty="0">
                <a:latin typeface="Times New Roman" panose="02020603050405020304" pitchFamily="18" charset="0"/>
                <a:ea typeface="Times New Roman" panose="02020603050405020304" pitchFamily="18" charset="0"/>
              </a:rPr>
              <a:t> . </a:t>
            </a:r>
            <a:r>
              <a:rPr lang="ru-RU" sz="1600" dirty="0" err="1">
                <a:latin typeface="Times New Roman" panose="02020603050405020304" pitchFamily="18" charset="0"/>
                <a:ea typeface="Times New Roman" panose="02020603050405020304" pitchFamily="18" charset="0"/>
              </a:rPr>
              <a:t>Завдяки</a:t>
            </a:r>
            <a:r>
              <a:rPr lang="ru-RU" sz="1600" dirty="0">
                <a:latin typeface="Times New Roman" panose="02020603050405020304" pitchFamily="18" charset="0"/>
                <a:ea typeface="Times New Roman" panose="02020603050405020304" pitchFamily="18" charset="0"/>
              </a:rPr>
              <a:t> осмосу і </a:t>
            </a:r>
            <a:r>
              <a:rPr lang="ru-RU" sz="1600" dirty="0" err="1">
                <a:latin typeface="Times New Roman" panose="02020603050405020304" pitchFamily="18" charset="0"/>
                <a:ea typeface="Times New Roman" panose="02020603050405020304" pitchFamily="18" charset="0"/>
              </a:rPr>
              <a:t>дифузії</a:t>
            </a:r>
            <a:r>
              <a:rPr lang="ru-RU" sz="1600" dirty="0">
                <a:latin typeface="Times New Roman" panose="02020603050405020304" pitchFamily="18" charset="0"/>
                <a:ea typeface="Times New Roman" panose="02020603050405020304" pitchFamily="18" charset="0"/>
              </a:rPr>
              <a:t> через </a:t>
            </a:r>
            <a:r>
              <a:rPr lang="ru-RU" sz="1600" dirty="0" err="1">
                <a:latin typeface="Times New Roman" panose="02020603050405020304" pitchFamily="18" charset="0"/>
                <a:ea typeface="Times New Roman" panose="02020603050405020304" pitchFamily="18" charset="0"/>
              </a:rPr>
              <a:t>напівпроникну</a:t>
            </a:r>
            <a:r>
              <a:rPr lang="ru-RU" sz="1600" dirty="0">
                <a:latin typeface="Times New Roman" panose="02020603050405020304" pitchFamily="18" charset="0"/>
                <a:ea typeface="Times New Roman" panose="02020603050405020304" pitchFamily="18" charset="0"/>
              </a:rPr>
              <a:t> мембрану </a:t>
            </a:r>
            <a:r>
              <a:rPr lang="ru-RU" sz="1600" dirty="0" err="1">
                <a:latin typeface="Times New Roman" panose="02020603050405020304" pitchFamily="18" charset="0"/>
                <a:ea typeface="Times New Roman" panose="02020603050405020304" pitchFamily="18" charset="0"/>
              </a:rPr>
              <a:t>колоїдно-кристалічні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розчини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вивільняються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кристалоїдів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Це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явище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називається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діалізом</a:t>
            </a:r>
            <a:r>
              <a:rPr lang="ru-RU" sz="1600" dirty="0">
                <a:latin typeface="Times New Roman" panose="02020603050405020304" pitchFamily="18" charset="0"/>
                <a:ea typeface="Times New Roman" panose="02020603050405020304" pitchFamily="18" charset="0"/>
              </a:rPr>
              <a:t>, а кров у </a:t>
            </a:r>
            <a:r>
              <a:rPr lang="ru-RU" sz="1600" dirty="0" err="1">
                <a:latin typeface="Times New Roman" panose="02020603050405020304" pitchFamily="18" charset="0"/>
                <a:ea typeface="Times New Roman" panose="02020603050405020304" pitchFamily="18" charset="0"/>
              </a:rPr>
              <a:t>даному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випадку</a:t>
            </a:r>
            <a:r>
              <a:rPr lang="ru-RU" sz="1600" dirty="0">
                <a:latin typeface="Times New Roman" panose="02020603050405020304" pitchFamily="18" charset="0"/>
                <a:ea typeface="Times New Roman" panose="02020603050405020304" pitchFamily="18" charset="0"/>
              </a:rPr>
              <a:t> є </a:t>
            </a:r>
            <a:r>
              <a:rPr lang="ru-RU" sz="1600" dirty="0" err="1">
                <a:latin typeface="Times New Roman" panose="02020603050405020304" pitchFamily="18" charset="0"/>
                <a:ea typeface="Times New Roman" panose="02020603050405020304" pitchFamily="18" charset="0"/>
              </a:rPr>
              <a:t>колоїдно-кристалічним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розчином</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Метод </a:t>
            </a:r>
            <a:r>
              <a:rPr lang="ru-RU" sz="1600" dirty="0" err="1">
                <a:latin typeface="Times New Roman" panose="02020603050405020304" pitchFamily="18" charset="0"/>
                <a:ea typeface="Times New Roman" panose="02020603050405020304" pitchFamily="18" charset="0"/>
              </a:rPr>
              <a:t>базується</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безперервній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ультрафільтрації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рідкої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частини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крові</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дифузії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токсинів</a:t>
            </a:r>
            <a:r>
              <a:rPr lang="ru-RU" sz="1600" dirty="0">
                <a:latin typeface="Times New Roman" panose="02020603050405020304" pitchFamily="18" charset="0"/>
                <a:ea typeface="Times New Roman" panose="02020603050405020304" pitchFamily="18" charset="0"/>
              </a:rPr>
              <a:t> через </a:t>
            </a:r>
            <a:r>
              <a:rPr lang="ru-RU" sz="1600" dirty="0" err="1">
                <a:latin typeface="Times New Roman" panose="02020603050405020304" pitchFamily="18" charset="0"/>
                <a:ea typeface="Times New Roman" panose="02020603050405020304" pitchFamily="18" charset="0"/>
              </a:rPr>
              <a:t>напівпроникну</a:t>
            </a:r>
            <a:r>
              <a:rPr lang="ru-RU" sz="1600" dirty="0">
                <a:latin typeface="Times New Roman" panose="02020603050405020304" pitchFamily="18" charset="0"/>
                <a:ea typeface="Times New Roman" panose="02020603050405020304" pitchFamily="18" charset="0"/>
              </a:rPr>
              <a:t> мембрану в </a:t>
            </a:r>
            <a:r>
              <a:rPr lang="ru-RU" sz="1600" dirty="0" err="1">
                <a:latin typeface="Times New Roman" panose="02020603050405020304" pitchFamily="18" charset="0"/>
                <a:ea typeface="Times New Roman" panose="02020603050405020304" pitchFamily="18" charset="0"/>
              </a:rPr>
              <a:t>діалізуючий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розчин</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Гемодіаліз</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проводять</a:t>
            </a:r>
            <a:r>
              <a:rPr lang="ru-RU" sz="1600" dirty="0">
                <a:latin typeface="Times New Roman" panose="02020603050405020304" pitchFamily="18" charset="0"/>
                <a:ea typeface="Times New Roman" panose="02020603050405020304" pitchFamily="18" charset="0"/>
              </a:rPr>
              <a:t> за </a:t>
            </a:r>
            <a:r>
              <a:rPr lang="ru-RU" sz="1600" dirty="0" err="1">
                <a:latin typeface="Times New Roman" panose="02020603050405020304" pitchFamily="18" charset="0"/>
                <a:ea typeface="Times New Roman" panose="02020603050405020304" pitchFamily="18" charset="0"/>
              </a:rPr>
              <a:t>допомогою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апарату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штучна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нирка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ефективний</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гострій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інтоксикації</a:t>
            </a:r>
            <a:r>
              <a:rPr lang="ru-RU" sz="1600" dirty="0">
                <a:latin typeface="Times New Roman" panose="02020603050405020304" pitchFamily="18" charset="0"/>
                <a:ea typeface="Times New Roman" panose="02020603050405020304" pitchFamily="18" charset="0"/>
              </a:rPr>
              <a:t> солями </a:t>
            </a:r>
            <a:r>
              <a:rPr lang="ru-RU" sz="1600" dirty="0" err="1">
                <a:latin typeface="Times New Roman" panose="02020603050405020304" pitchFamily="18" charset="0"/>
                <a:ea typeface="Times New Roman" panose="02020603050405020304" pitchFamily="18" charset="0"/>
              </a:rPr>
              <a:t>важких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металів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миш'яку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барбітуратами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хлорованими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вуглеводнями</a:t>
            </a:r>
            <a:r>
              <a:rPr lang="ru-RU" sz="1600" dirty="0">
                <a:latin typeface="Times New Roman" panose="02020603050405020304" pitchFamily="18" charset="0"/>
                <a:ea typeface="Times New Roman" panose="02020603050405020304" pitchFamily="18" charset="0"/>
              </a:rPr>
              <a:t>, ФОС, </a:t>
            </a:r>
            <a:r>
              <a:rPr lang="ru-RU" sz="1600" dirty="0" err="1">
                <a:latin typeface="Times New Roman" panose="02020603050405020304" pitchFamily="18" charset="0"/>
                <a:ea typeface="Times New Roman" panose="02020603050405020304" pitchFamily="18" charset="0"/>
              </a:rPr>
              <a:t>бромідами</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іншими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екзогенними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отрутами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Високоефективний</a:t>
            </a:r>
            <a:r>
              <a:rPr lang="ru-RU" sz="1600" dirty="0">
                <a:latin typeface="Times New Roman" panose="02020603050405020304" pitchFamily="18" charset="0"/>
                <a:ea typeface="Times New Roman" panose="02020603050405020304" pitchFamily="18" charset="0"/>
              </a:rPr>
              <a:t> метод </a:t>
            </a:r>
            <a:r>
              <a:rPr lang="ru-RU" sz="1600" dirty="0" err="1">
                <a:latin typeface="Times New Roman" panose="02020603050405020304" pitchFamily="18" charset="0"/>
                <a:ea typeface="Times New Roman" panose="02020603050405020304" pitchFamily="18" charset="0"/>
              </a:rPr>
              <a:t>ниркової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замісної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терапії</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гострих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отруєннях</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8. </a:t>
            </a:r>
            <a:r>
              <a:rPr lang="ru-RU" sz="1600" dirty="0" err="1">
                <a:solidFill>
                  <a:srgbClr val="FF0000"/>
                </a:solidFill>
                <a:latin typeface="Times New Roman" panose="02020603050405020304" pitchFamily="18" charset="0"/>
                <a:ea typeface="Times New Roman" panose="02020603050405020304" pitchFamily="18" charset="0"/>
              </a:rPr>
              <a:t>Перитонеальний</a:t>
            </a:r>
            <a:r>
              <a:rPr lang="ru-RU" sz="1600" dirty="0">
                <a:solidFill>
                  <a:srgbClr val="FF0000"/>
                </a:solidFill>
                <a:latin typeface="Times New Roman" panose="02020603050405020304" pitchFamily="18" charset="0"/>
                <a:ea typeface="Times New Roman" panose="02020603050405020304" pitchFamily="18" charset="0"/>
              </a:rPr>
              <a:t> </a:t>
            </a:r>
            <a:r>
              <a:rPr lang="ru-RU" sz="1600" dirty="0" err="1">
                <a:solidFill>
                  <a:srgbClr val="FF0000"/>
                </a:solidFill>
                <a:latin typeface="Times New Roman" panose="02020603050405020304" pitchFamily="18" charset="0"/>
                <a:ea typeface="Times New Roman" panose="02020603050405020304" pitchFamily="18" charset="0"/>
              </a:rPr>
              <a:t>діаліз</a:t>
            </a:r>
            <a:r>
              <a:rPr lang="ru-RU" sz="1600" dirty="0">
                <a:latin typeface="Times New Roman" panose="02020603050405020304" pitchFamily="18" charset="0"/>
                <a:ea typeface="Times New Roman" panose="02020603050405020304" pitchFamily="18" charset="0"/>
              </a:rPr>
              <a:t> – </a:t>
            </a:r>
            <a:r>
              <a:rPr lang="ru-RU" sz="1600" dirty="0" err="1">
                <a:latin typeface="Times New Roman" panose="02020603050405020304" pitchFamily="18" charset="0"/>
                <a:ea typeface="Times New Roman" panose="02020603050405020304" pitchFamily="18" charset="0"/>
              </a:rPr>
              <a:t>найбільш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потужний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позанирковий</a:t>
            </a:r>
            <a:r>
              <a:rPr lang="ru-RU" sz="1600" dirty="0">
                <a:latin typeface="Times New Roman" panose="02020603050405020304" pitchFamily="18" charset="0"/>
                <a:ea typeface="Times New Roman" panose="02020603050405020304" pitchFamily="18" charset="0"/>
              </a:rPr>
              <a:t> метод </a:t>
            </a:r>
            <a:r>
              <a:rPr lang="ru-RU" sz="1600" dirty="0" err="1">
                <a:latin typeface="Times New Roman" panose="02020603050405020304" pitchFamily="18" charset="0"/>
                <a:ea typeface="Times New Roman" panose="02020603050405020304" pitchFamily="18" charset="0"/>
              </a:rPr>
              <a:t>очищення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крові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проводять</a:t>
            </a:r>
            <a:r>
              <a:rPr lang="ru-RU" sz="1600" dirty="0">
                <a:latin typeface="Times New Roman" panose="02020603050405020304" pitchFamily="18" charset="0"/>
                <a:ea typeface="Times New Roman" panose="02020603050405020304" pitchFamily="18" charset="0"/>
              </a:rPr>
              <a:t> шляхом </a:t>
            </a:r>
            <a:r>
              <a:rPr lang="ru-RU" sz="1600" dirty="0" err="1">
                <a:latin typeface="Times New Roman" panose="02020603050405020304" pitchFamily="18" charset="0"/>
                <a:ea typeface="Times New Roman" panose="02020603050405020304" pitchFamily="18" charset="0"/>
              </a:rPr>
              <a:t>введення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діалізного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розчину</a:t>
            </a:r>
            <a:r>
              <a:rPr lang="ru-RU" sz="1600" dirty="0">
                <a:latin typeface="Times New Roman" panose="02020603050405020304" pitchFamily="18" charset="0"/>
                <a:ea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rPr>
              <a:t>черевну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порожнину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Завдяки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дифузії</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ультрафільтрації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токсичні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речовини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переміщуються</a:t>
            </a:r>
            <a:r>
              <a:rPr lang="ru-RU" sz="1600" dirty="0">
                <a:latin typeface="Times New Roman" panose="02020603050405020304" pitchFamily="18" charset="0"/>
                <a:ea typeface="Times New Roman" panose="02020603050405020304" pitchFamily="18" charset="0"/>
              </a:rPr>
              <a:t> з </a:t>
            </a:r>
            <a:r>
              <a:rPr lang="ru-RU" sz="1600" dirty="0" err="1">
                <a:latin typeface="Times New Roman" panose="02020603050405020304" pitchFamily="18" charset="0"/>
                <a:ea typeface="Times New Roman" panose="02020603050405020304" pitchFamily="18" charset="0"/>
              </a:rPr>
              <a:t>крові</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прилеглих</a:t>
            </a:r>
            <a:r>
              <a:rPr lang="ru-RU" sz="1600" dirty="0">
                <a:latin typeface="Times New Roman" panose="02020603050405020304" pitchFamily="18" charset="0"/>
                <a:ea typeface="Times New Roman" panose="02020603050405020304" pitchFamily="18" charset="0"/>
              </a:rPr>
              <a:t> тканин у </a:t>
            </a:r>
            <a:r>
              <a:rPr lang="ru-RU" sz="1600" dirty="0" err="1">
                <a:latin typeface="Times New Roman" panose="02020603050405020304" pitchFamily="18" charset="0"/>
                <a:ea typeface="Times New Roman" panose="02020603050405020304" pitchFamily="18" charset="0"/>
              </a:rPr>
              <a:t>діалізний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розчин</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Усунення</a:t>
            </a:r>
            <a:r>
              <a:rPr lang="ru-RU" sz="1600" dirty="0">
                <a:latin typeface="Times New Roman" panose="02020603050405020304" pitchFamily="18" charset="0"/>
                <a:ea typeface="Times New Roman" panose="02020603050405020304" pitchFamily="18" charset="0"/>
              </a:rPr>
              <a:t> з </a:t>
            </a:r>
            <a:r>
              <a:rPr lang="ru-RU" sz="1600" dirty="0" err="1">
                <a:latin typeface="Times New Roman" panose="02020603050405020304" pitchFamily="18" charset="0"/>
                <a:ea typeface="Times New Roman" panose="02020603050405020304" pitchFamily="18" charset="0"/>
              </a:rPr>
              <a:t>організму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продуктів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обміну</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надлишкової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рідини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відбувається</a:t>
            </a:r>
            <a:r>
              <a:rPr lang="ru-RU" sz="1600" dirty="0">
                <a:latin typeface="Times New Roman" panose="02020603050405020304" pitchFamily="18" charset="0"/>
                <a:ea typeface="Times New Roman" panose="02020603050405020304" pitchFamily="18" charset="0"/>
              </a:rPr>
              <a:t> разом </a:t>
            </a:r>
            <a:r>
              <a:rPr lang="ru-RU" sz="1600" dirty="0" err="1">
                <a:latin typeface="Times New Roman" panose="02020603050405020304" pitchFamily="18" charset="0"/>
                <a:ea typeface="Times New Roman" panose="02020603050405020304" pitchFamily="18" charset="0"/>
              </a:rPr>
              <a:t>із</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ексфузією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діалізату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Перитонеальний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діаліз</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застосовують</a:t>
            </a:r>
            <a:r>
              <a:rPr lang="ru-RU" sz="1600" dirty="0">
                <a:latin typeface="Times New Roman" panose="02020603050405020304" pitchFamily="18" charset="0"/>
                <a:ea typeface="Times New Roman" panose="02020603050405020304" pitchFamily="18" charset="0"/>
              </a:rPr>
              <a:t> для </a:t>
            </a:r>
            <a:r>
              <a:rPr lang="ru-RU" sz="1600" dirty="0" err="1">
                <a:latin typeface="Times New Roman" panose="02020603050405020304" pitchFamily="18" charset="0"/>
                <a:ea typeface="Times New Roman" panose="02020603050405020304" pitchFamily="18" charset="0"/>
              </a:rPr>
              <a:t>прискореного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виведення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токсичних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речовин</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які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мають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здатність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депонуватись</a:t>
            </a:r>
            <a:r>
              <a:rPr lang="ru-RU" sz="1600" dirty="0">
                <a:latin typeface="Times New Roman" panose="02020603050405020304" pitchFamily="18" charset="0"/>
                <a:ea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rPr>
              <a:t>жирових</a:t>
            </a:r>
            <a:r>
              <a:rPr lang="ru-RU" sz="1600" dirty="0">
                <a:latin typeface="Times New Roman" panose="02020603050405020304" pitchFamily="18" charset="0"/>
                <a:ea typeface="Times New Roman" panose="02020603050405020304" pitchFamily="18" charset="0"/>
              </a:rPr>
              <a:t> тканинах </a:t>
            </a:r>
            <a:r>
              <a:rPr lang="ru-RU" sz="1600" dirty="0" err="1">
                <a:latin typeface="Times New Roman" panose="02020603050405020304" pitchFamily="18" charset="0"/>
                <a:ea typeface="Times New Roman" panose="02020603050405020304" pitchFamily="18" charset="0"/>
              </a:rPr>
              <a:t>або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міцно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зв'язуватись</a:t>
            </a:r>
            <a:r>
              <a:rPr lang="ru-RU" sz="1600" dirty="0">
                <a:latin typeface="Times New Roman" panose="02020603050405020304" pitchFamily="18" charset="0"/>
                <a:ea typeface="Times New Roman" panose="02020603050405020304" pitchFamily="18" charset="0"/>
              </a:rPr>
              <a:t> з </a:t>
            </a:r>
            <a:r>
              <a:rPr lang="ru-RU" sz="1600" dirty="0" err="1">
                <a:latin typeface="Times New Roman" panose="02020603050405020304" pitchFamily="18" charset="0"/>
                <a:ea typeface="Times New Roman" panose="02020603050405020304" pitchFamily="18" charset="0"/>
              </a:rPr>
              <a:t>білками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плазми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Застосовують</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інтоксикації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галогенізованими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вуглеводами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аміносполуками</a:t>
            </a:r>
            <a:r>
              <a:rPr lang="ru-RU" sz="1600" dirty="0">
                <a:latin typeface="Times New Roman" panose="02020603050405020304" pitchFamily="18" charset="0"/>
                <a:ea typeface="Times New Roman" panose="02020603050405020304" pitchFamily="18" charset="0"/>
              </a:rPr>
              <a:t>, ФОС, </a:t>
            </a:r>
            <a:r>
              <a:rPr lang="ru-RU" sz="1600" dirty="0" err="1">
                <a:latin typeface="Times New Roman" panose="02020603050405020304" pitchFamily="18" charset="0"/>
                <a:ea typeface="Times New Roman" panose="02020603050405020304" pitchFamily="18" charset="0"/>
              </a:rPr>
              <a:t>барбітуратами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транквілізаторами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алкалоїдами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похідними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фенотіазіну</a:t>
            </a:r>
            <a:r>
              <a:rPr lang="ru-RU" sz="1600" dirty="0">
                <a:latin typeface="Times New Roman" panose="02020603050405020304" pitchFamily="18" charset="0"/>
                <a:ea typeface="Times New Roman" panose="02020603050405020304" pitchFamily="18" charset="0"/>
              </a:rPr>
              <a:t>, спиртами, солями </a:t>
            </a:r>
            <a:r>
              <a:rPr lang="ru-RU" sz="1600" dirty="0" err="1">
                <a:latin typeface="Times New Roman" panose="02020603050405020304" pitchFamily="18" charset="0"/>
                <a:ea typeface="Times New Roman" panose="02020603050405020304" pitchFamily="18" charset="0"/>
              </a:rPr>
              <a:t>важких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металів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саліцилатами</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розвитку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гострої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ниркової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недостатності</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9. </a:t>
            </a:r>
            <a:r>
              <a:rPr lang="ru-RU" sz="1600" i="1" dirty="0" err="1">
                <a:solidFill>
                  <a:srgbClr val="FF0000"/>
                </a:solidFill>
                <a:latin typeface="Times New Roman" panose="02020603050405020304" pitchFamily="18" charset="0"/>
                <a:ea typeface="Times New Roman" panose="02020603050405020304" pitchFamily="18" charset="0"/>
              </a:rPr>
              <a:t>Плазмаферез</a:t>
            </a:r>
            <a:r>
              <a:rPr lang="ru-RU" sz="1600" dirty="0">
                <a:latin typeface="Times New Roman" panose="02020603050405020304" pitchFamily="18" charset="0"/>
                <a:ea typeface="Times New Roman" panose="02020603050405020304" pitchFamily="18" charset="0"/>
              </a:rPr>
              <a:t> є одним з </a:t>
            </a:r>
            <a:r>
              <a:rPr lang="ru-RU" sz="1600" dirty="0" err="1">
                <a:latin typeface="Times New Roman" panose="02020603050405020304" pitchFamily="18" charset="0"/>
                <a:ea typeface="Times New Roman" panose="02020603050405020304" pitchFamily="18" charset="0"/>
              </a:rPr>
              <a:t>найпростіших</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ефективних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засобів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детоксикації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який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проводять</a:t>
            </a:r>
            <a:r>
              <a:rPr lang="ru-RU" sz="1600" dirty="0">
                <a:latin typeface="Times New Roman" panose="02020603050405020304" pitchFamily="18" charset="0"/>
                <a:ea typeface="Times New Roman" panose="02020603050405020304" pitchFamily="18" charset="0"/>
              </a:rPr>
              <a:t> за </a:t>
            </a:r>
            <a:r>
              <a:rPr lang="ru-RU" sz="1600" dirty="0" err="1">
                <a:latin typeface="Times New Roman" panose="02020603050405020304" pitchFamily="18" charset="0"/>
                <a:ea typeface="Times New Roman" panose="02020603050405020304" pitchFamily="18" charset="0"/>
              </a:rPr>
              <a:t>допомогою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спеціальних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сепараторів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Звичайно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видаляють</a:t>
            </a:r>
            <a:r>
              <a:rPr lang="ru-RU" sz="1600" dirty="0">
                <a:latin typeface="Times New Roman" panose="02020603050405020304" pitchFamily="18" charset="0"/>
                <a:ea typeface="Times New Roman" panose="02020603050405020304" pitchFamily="18" charset="0"/>
              </a:rPr>
              <a:t> 1,5 л </a:t>
            </a:r>
            <a:r>
              <a:rPr lang="ru-RU" sz="1600" dirty="0" err="1">
                <a:latin typeface="Times New Roman" panose="02020603050405020304" pitchFamily="18" charset="0"/>
                <a:ea typeface="Times New Roman" panose="02020603050405020304" pitchFamily="18" charset="0"/>
              </a:rPr>
              <a:t>плазми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замінюючи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її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сольовими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розчинами</a:t>
            </a:r>
            <a:r>
              <a:rPr lang="ru-RU" sz="1600" dirty="0">
                <a:latin typeface="Times New Roman" panose="02020603050405020304" pitchFamily="18" charset="0"/>
                <a:ea typeface="Times New Roman" panose="02020603050405020304" pitchFamily="18" charset="0"/>
              </a:rPr>
              <a:t>. За </a:t>
            </a:r>
            <a:r>
              <a:rPr lang="ru-RU" sz="1600" dirty="0" err="1">
                <a:latin typeface="Times New Roman" panose="02020603050405020304" pitchFamily="18" charset="0"/>
                <a:ea typeface="Times New Roman" panose="02020603050405020304" pitchFamily="18" charset="0"/>
              </a:rPr>
              <a:t>розвитку</a:t>
            </a:r>
            <a:r>
              <a:rPr lang="ru-RU" sz="1600" dirty="0">
                <a:latin typeface="Times New Roman" panose="02020603050405020304" pitchFamily="18" charset="0"/>
                <a:ea typeface="Times New Roman" panose="02020603050405020304" pitchFamily="18" charset="0"/>
              </a:rPr>
              <a:t> ДВЗ-синдрому </a:t>
            </a:r>
            <a:r>
              <a:rPr lang="ru-RU" sz="1600" dirty="0" err="1">
                <a:latin typeface="Times New Roman" panose="02020603050405020304" pitchFamily="18" charset="0"/>
                <a:ea typeface="Times New Roman" panose="02020603050405020304" pitchFamily="18" charset="0"/>
              </a:rPr>
              <a:t>видалену</a:t>
            </a:r>
            <a:r>
              <a:rPr lang="ru-RU" sz="1600" dirty="0">
                <a:latin typeface="Times New Roman" panose="02020603050405020304" pitchFamily="18" charset="0"/>
                <a:ea typeface="Times New Roman" panose="02020603050405020304" pitchFamily="18" charset="0"/>
              </a:rPr>
              <a:t> плазму </a:t>
            </a:r>
            <a:r>
              <a:rPr lang="ru-RU" sz="1600" dirty="0" err="1">
                <a:latin typeface="Times New Roman" panose="02020603050405020304" pitchFamily="18" charset="0"/>
                <a:ea typeface="Times New Roman" panose="02020603050405020304" pitchFamily="18" charset="0"/>
              </a:rPr>
              <a:t>заміщають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свіжозамороженою</a:t>
            </a:r>
            <a:r>
              <a:rPr lang="ru-RU" sz="1600" dirty="0">
                <a:latin typeface="Times New Roman" panose="02020603050405020304" pitchFamily="18" charset="0"/>
                <a:ea typeface="Times New Roman" panose="02020603050405020304" pitchFamily="18" charset="0"/>
              </a:rPr>
              <a:t> плазмою.</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З </a:t>
            </a:r>
            <a:r>
              <a:rPr lang="ru-RU" sz="1600" dirty="0" err="1">
                <a:latin typeface="Times New Roman" panose="02020603050405020304" pitchFamily="18" charset="0"/>
                <a:ea typeface="Times New Roman" panose="02020603050405020304" pitchFamily="18" charset="0"/>
              </a:rPr>
              <a:t>методів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штучної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детоксикації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залежно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показань</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оснащення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відділень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детоксикації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застосовують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також</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гемодилюцію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замінне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переливання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крові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гемосорбцію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гемофільтрацію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лімфосорбцію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тощо</a:t>
            </a:r>
            <a:r>
              <a:rPr lang="ru-RU" sz="1600" dirty="0">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33564016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8443" y="0"/>
            <a:ext cx="10190747" cy="6986528"/>
          </a:xfrm>
          <a:prstGeom prst="rect">
            <a:avLst/>
          </a:prstGeom>
          <a:solidFill>
            <a:srgbClr val="FFFF00"/>
          </a:solidFill>
        </p:spPr>
        <p:txBody>
          <a:bodyPr wrap="square">
            <a:spAutoFit/>
          </a:bodyPr>
          <a:lstStyle/>
          <a:p>
            <a:pPr>
              <a:spcAft>
                <a:spcPts val="0"/>
              </a:spcAft>
            </a:pPr>
            <a:r>
              <a:rPr lang="ru-RU" sz="1600" b="1" i="1" dirty="0" err="1">
                <a:solidFill>
                  <a:srgbClr val="FF0000"/>
                </a:solidFill>
                <a:latin typeface="Times New Roman" panose="02020603050405020304" pitchFamily="18" charset="0"/>
                <a:ea typeface="Times New Roman" panose="02020603050405020304" pitchFamily="18" charset="0"/>
              </a:rPr>
              <a:t>Антидотна</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терапія</a:t>
            </a:r>
            <a:r>
              <a:rPr lang="ru-RU" sz="1600" b="1" dirty="0">
                <a:solidFill>
                  <a:srgbClr val="FF0000"/>
                </a:solidFill>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ефективна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лише</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початкових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стадіях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гострих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отруєнь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тривалість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яких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різна</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залежить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токсикокінетичних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особливостей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токсичної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речовини</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Найбільша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тривалість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початкової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стадії</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відповідно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антидотної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терапії</a:t>
            </a:r>
            <a:r>
              <a:rPr lang="ru-RU" sz="1600" dirty="0">
                <a:latin typeface="Times New Roman" panose="02020603050405020304" pitchFamily="18" charset="0"/>
                <a:ea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rPr>
              <a:t>разі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отруєння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сполуками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важких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металів</a:t>
            </a:r>
            <a:r>
              <a:rPr lang="ru-RU" sz="1600" dirty="0">
                <a:latin typeface="Times New Roman" panose="02020603050405020304" pitchFamily="18" charset="0"/>
                <a:ea typeface="Times New Roman" panose="02020603050405020304" pitchFamily="18" charset="0"/>
              </a:rPr>
              <a:t> (8-12 </a:t>
            </a:r>
            <a:r>
              <a:rPr lang="ru-RU" sz="1600" dirty="0" err="1">
                <a:latin typeface="Times New Roman" panose="02020603050405020304" pitchFamily="18" charset="0"/>
                <a:ea typeface="Times New Roman" panose="02020603050405020304" pitchFamily="18" charset="0"/>
              </a:rPr>
              <a:t>діб</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найменша</a:t>
            </a:r>
            <a:r>
              <a:rPr lang="ru-RU" sz="1600" dirty="0">
                <a:latin typeface="Times New Roman" panose="02020603050405020304" pitchFamily="18" charset="0"/>
                <a:ea typeface="Times New Roman" panose="02020603050405020304" pitchFamily="18" charset="0"/>
              </a:rPr>
              <a:t> – у </a:t>
            </a:r>
            <a:r>
              <a:rPr lang="ru-RU" sz="1600" dirty="0" err="1">
                <a:latin typeface="Times New Roman" panose="02020603050405020304" pitchFamily="18" charset="0"/>
                <a:ea typeface="Times New Roman" panose="02020603050405020304" pitchFamily="18" charset="0"/>
              </a:rPr>
              <a:t>разі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дії</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організм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високотоксичних</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швидкометаболічних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сполук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наприклад</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ціанідів</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b="1" i="1" dirty="0" err="1">
                <a:solidFill>
                  <a:srgbClr val="FF0000"/>
                </a:solidFill>
                <a:latin typeface="Times New Roman" panose="02020603050405020304" pitchFamily="18" charset="0"/>
                <a:ea typeface="Times New Roman" panose="02020603050405020304" pitchFamily="18" charset="0"/>
              </a:rPr>
              <a:t>Специфічну</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терапію</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гострих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отруєннях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проводять</a:t>
            </a:r>
            <a:r>
              <a:rPr lang="ru-RU" sz="1600" dirty="0">
                <a:latin typeface="Times New Roman" panose="02020603050405020304" pitchFamily="18" charset="0"/>
                <a:ea typeface="Times New Roman" panose="02020603050405020304" pitchFamily="18" charset="0"/>
              </a:rPr>
              <a:t> у таких </a:t>
            </a:r>
            <a:r>
              <a:rPr lang="ru-RU" sz="1600" dirty="0" err="1">
                <a:latin typeface="Times New Roman" panose="02020603050405020304" pitchFamily="18" charset="0"/>
                <a:ea typeface="Times New Roman" panose="02020603050405020304" pitchFamily="18" charset="0"/>
              </a:rPr>
              <a:t>випадках</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uk-UA" sz="1600" dirty="0">
                <a:latin typeface="Times New Roman" panose="02020603050405020304" pitchFamily="18" charset="0"/>
                <a:ea typeface="Times New Roman" panose="02020603050405020304" pitchFamily="18" charset="0"/>
              </a:rPr>
              <a:t>-</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вплив</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фізико-хімічний</a:t>
            </a:r>
            <a:r>
              <a:rPr lang="ru-RU" sz="1600" dirty="0">
                <a:latin typeface="Times New Roman" panose="02020603050405020304" pitchFamily="18" charset="0"/>
                <a:ea typeface="Times New Roman" panose="02020603050405020304" pitchFamily="18" charset="0"/>
              </a:rPr>
              <a:t> стан </a:t>
            </a:r>
            <a:r>
              <a:rPr lang="ru-RU" sz="1600" dirty="0" err="1">
                <a:latin typeface="Times New Roman" panose="02020603050405020304" pitchFamily="18" charset="0"/>
                <a:ea typeface="Times New Roman" panose="02020603050405020304" pitchFamily="18" charset="0"/>
              </a:rPr>
              <a:t>отрути</a:t>
            </a:r>
            <a:r>
              <a:rPr lang="ru-RU" sz="1600" dirty="0">
                <a:latin typeface="Times New Roman" panose="02020603050405020304" pitchFamily="18" charset="0"/>
                <a:ea typeface="Times New Roman" panose="02020603050405020304" pitchFamily="18" charset="0"/>
              </a:rPr>
              <a:t> в ШКТ (</a:t>
            </a:r>
            <a:r>
              <a:rPr lang="ru-RU" sz="1600" dirty="0" err="1">
                <a:latin typeface="Times New Roman" panose="02020603050405020304" pitchFamily="18" charset="0"/>
                <a:ea typeface="Times New Roman" panose="02020603050405020304" pitchFamily="18" charset="0"/>
              </a:rPr>
              <a:t>хімічна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протиотрута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контактної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наприклад</a:t>
            </a:r>
            <a:r>
              <a:rPr lang="ru-RU" sz="1600" dirty="0">
                <a:latin typeface="Times New Roman" panose="02020603050405020304" pitchFamily="18" charset="0"/>
                <a:ea typeface="Times New Roman" panose="02020603050405020304" pitchFamily="18" charset="0"/>
              </a:rPr>
              <a:t>, антидот </a:t>
            </a:r>
            <a:r>
              <a:rPr lang="ru-RU" sz="1600" dirty="0" err="1">
                <a:latin typeface="Times New Roman" panose="02020603050405020304" pitchFamily="18" charset="0"/>
                <a:ea typeface="Times New Roman" panose="02020603050405020304" pitchFamily="18" charset="0"/>
              </a:rPr>
              <a:t>важких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металів</a:t>
            </a:r>
            <a:r>
              <a:rPr lang="ru-RU" sz="1600" dirty="0">
                <a:latin typeface="Times New Roman" panose="02020603050405020304" pitchFamily="18" charset="0"/>
                <a:ea typeface="Times New Roman" panose="02020603050405020304" pitchFamily="18" charset="0"/>
              </a:rPr>
              <a:t> – антидот </a:t>
            </a:r>
            <a:r>
              <a:rPr lang="ru-RU" sz="1600" dirty="0" err="1">
                <a:latin typeface="Times New Roman" panose="02020603050405020304" pitchFamily="18" charset="0"/>
                <a:ea typeface="Times New Roman" panose="02020603050405020304" pitchFamily="18" charset="0"/>
              </a:rPr>
              <a:t>Стржижевського</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uk-UA" sz="1600" dirty="0">
                <a:latin typeface="Times New Roman" panose="02020603050405020304" pitchFamily="18" charset="0"/>
                <a:ea typeface="Times New Roman" panose="02020603050405020304" pitchFamily="18" charset="0"/>
              </a:rPr>
              <a:t>-</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вплив</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фізико-хімічний</a:t>
            </a:r>
            <a:r>
              <a:rPr lang="ru-RU" sz="1600" dirty="0">
                <a:latin typeface="Times New Roman" panose="02020603050405020304" pitchFamily="18" charset="0"/>
                <a:ea typeface="Times New Roman" panose="02020603050405020304" pitchFamily="18" charset="0"/>
              </a:rPr>
              <a:t> стан </a:t>
            </a:r>
            <a:r>
              <a:rPr lang="ru-RU" sz="1600" dirty="0" err="1">
                <a:latin typeface="Times New Roman" panose="02020603050405020304" pitchFamily="18" charset="0"/>
                <a:ea typeface="Times New Roman" panose="02020603050405020304" pitchFamily="18" charset="0"/>
              </a:rPr>
              <a:t>отрути</a:t>
            </a:r>
            <a:r>
              <a:rPr lang="ru-RU" sz="1600" dirty="0">
                <a:latin typeface="Times New Roman" panose="02020603050405020304" pitchFamily="18" charset="0"/>
                <a:ea typeface="Times New Roman" panose="02020603050405020304" pitchFamily="18" charset="0"/>
              </a:rPr>
              <a:t> в гуморальному </a:t>
            </a:r>
            <a:r>
              <a:rPr lang="ru-RU" sz="1600" dirty="0" err="1">
                <a:latin typeface="Times New Roman" panose="02020603050405020304" pitchFamily="18" charset="0"/>
                <a:ea typeface="Times New Roman" panose="02020603050405020304" pitchFamily="18" charset="0"/>
              </a:rPr>
              <a:t>середовищі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організму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хімічна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протиотрута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парентеральної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Наприклад</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використання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тіолових</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комплексоутворюючих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речовин</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унітіол</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тетацин</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пентацин</a:t>
            </a:r>
            <a:r>
              <a:rPr lang="ru-RU" sz="1600" dirty="0">
                <a:latin typeface="Times New Roman" panose="02020603050405020304" pitchFamily="18" charset="0"/>
                <a:ea typeface="Times New Roman" panose="02020603050405020304" pitchFamily="18" charset="0"/>
              </a:rPr>
              <a:t>) для </a:t>
            </a:r>
            <a:r>
              <a:rPr lang="ru-RU" sz="1600" dirty="0" err="1">
                <a:latin typeface="Times New Roman" panose="02020603050405020304" pitchFamily="18" charset="0"/>
                <a:ea typeface="Times New Roman" panose="02020603050405020304" pitchFamily="18" charset="0"/>
              </a:rPr>
              <a:t>утворення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розчинних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сполук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із</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металами</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прискореного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виведення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їх</a:t>
            </a:r>
            <a:r>
              <a:rPr lang="ru-RU" sz="1600" dirty="0">
                <a:latin typeface="Times New Roman" panose="02020603050405020304" pitchFamily="18" charset="0"/>
                <a:ea typeface="Times New Roman" panose="02020603050405020304" pitchFamily="18" charset="0"/>
              </a:rPr>
              <a:t> з сечею;</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зміна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метаболізму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токсичних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речовин</a:t>
            </a:r>
            <a:r>
              <a:rPr lang="ru-RU" sz="1600" dirty="0">
                <a:latin typeface="Times New Roman" panose="02020603050405020304" pitchFamily="18" charset="0"/>
                <a:ea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rPr>
              <a:t>організмі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Наприклад</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застосування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етилового</a:t>
            </a:r>
            <a:r>
              <a:rPr lang="ru-RU" sz="1600" dirty="0">
                <a:latin typeface="Times New Roman" panose="02020603050405020304" pitchFamily="18" charset="0"/>
                <a:ea typeface="Times New Roman" panose="02020603050405020304" pitchFamily="18" charset="0"/>
              </a:rPr>
              <a:t> спирту при </a:t>
            </a:r>
            <a:r>
              <a:rPr lang="ru-RU" sz="1600" dirty="0" err="1">
                <a:latin typeface="Times New Roman" panose="02020603050405020304" pitchFamily="18" charset="0"/>
                <a:ea typeface="Times New Roman" panose="02020603050405020304" pitchFamily="18" charset="0"/>
              </a:rPr>
              <a:t>отруєнні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метиловим</a:t>
            </a:r>
            <a:r>
              <a:rPr lang="ru-RU" sz="1600" dirty="0">
                <a:latin typeface="Times New Roman" panose="02020603050405020304" pitchFamily="18" charset="0"/>
                <a:ea typeface="Times New Roman" panose="02020603050405020304" pitchFamily="18" charset="0"/>
              </a:rPr>
              <a:t> спиртом </a:t>
            </a:r>
            <a:r>
              <a:rPr lang="ru-RU" sz="1600" dirty="0" err="1">
                <a:latin typeface="Times New Roman" panose="02020603050405020304" pitchFamily="18" charset="0"/>
                <a:ea typeface="Times New Roman" panose="02020603050405020304" pitchFamily="18" charset="0"/>
              </a:rPr>
              <a:t>допомагає</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затримати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небезпечний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метаболізм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останнього</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uk-UA" sz="1600" dirty="0">
                <a:latin typeface="Times New Roman" panose="02020603050405020304" pitchFamily="18" charset="0"/>
                <a:ea typeface="Times New Roman" panose="02020603050405020304" pitchFamily="18" charset="0"/>
              </a:rPr>
              <a:t>-</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зміна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напрямку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біохімічних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реакцій</a:t>
            </a:r>
            <a:r>
              <a:rPr lang="ru-RU" sz="1600" dirty="0">
                <a:latin typeface="Times New Roman" panose="02020603050405020304" pitchFamily="18" charset="0"/>
                <a:ea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rPr>
              <a:t>які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вступають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токсичні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речовини</a:t>
            </a:r>
            <a:r>
              <a:rPr lang="ru-RU" sz="1600" dirty="0">
                <a:latin typeface="Times New Roman" panose="02020603050405020304" pitchFamily="18" charset="0"/>
                <a:ea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rPr>
              <a:t>організмі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Наприклад</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застосування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реактиваторів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холінестерази</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отруєнні</a:t>
            </a:r>
            <a:r>
              <a:rPr lang="ru-RU" sz="1600" dirty="0">
                <a:latin typeface="Times New Roman" panose="02020603050405020304" pitchFamily="18" charset="0"/>
                <a:ea typeface="Times New Roman" panose="02020603050405020304" pitchFamily="18" charset="0"/>
              </a:rPr>
              <a:t> ФОС;</a:t>
            </a:r>
            <a:endParaRPr lang="uk-UA" sz="1600" dirty="0">
              <a:latin typeface="Times New Roman" panose="02020603050405020304" pitchFamily="18" charset="0"/>
              <a:ea typeface="Times New Roman" panose="02020603050405020304" pitchFamily="18" charset="0"/>
            </a:endParaRPr>
          </a:p>
          <a:p>
            <a:pPr>
              <a:spcAft>
                <a:spcPts val="0"/>
              </a:spcAft>
            </a:pPr>
            <a:r>
              <a:rPr lang="uk-UA" sz="1600" dirty="0">
                <a:latin typeface="Times New Roman" panose="02020603050405020304" pitchFamily="18" charset="0"/>
                <a:ea typeface="Times New Roman" panose="02020603050405020304" pitchFamily="18" charset="0"/>
              </a:rPr>
              <a:t>-</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використання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фармакологічного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антагонізму</a:t>
            </a:r>
            <a:r>
              <a:rPr lang="ru-RU" sz="1600" dirty="0">
                <a:latin typeface="Times New Roman" panose="02020603050405020304" pitchFamily="18" charset="0"/>
                <a:ea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rPr>
              <a:t>впливі</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одні</a:t>
            </a:r>
            <a:r>
              <a:rPr lang="ru-RU" sz="1600" dirty="0">
                <a:latin typeface="Times New Roman" panose="02020603050405020304" pitchFamily="18" charset="0"/>
                <a:ea typeface="Times New Roman" panose="02020603050405020304" pitchFamily="18" charset="0"/>
              </a:rPr>
              <a:t> й </a:t>
            </a:r>
            <a:r>
              <a:rPr lang="ru-RU" sz="1600" dirty="0" err="1">
                <a:latin typeface="Times New Roman" panose="02020603050405020304" pitchFamily="18" charset="0"/>
                <a:ea typeface="Times New Roman" panose="02020603050405020304" pitchFamily="18" charset="0"/>
              </a:rPr>
              <a:t>ті</a:t>
            </a:r>
            <a:r>
              <a:rPr lang="ru-RU" sz="1600" dirty="0">
                <a:latin typeface="Times New Roman" panose="02020603050405020304" pitchFamily="18" charset="0"/>
                <a:ea typeface="Times New Roman" panose="02020603050405020304" pitchFamily="18" charset="0"/>
              </a:rPr>
              <a:t> ж </a:t>
            </a:r>
            <a:r>
              <a:rPr lang="ru-RU" sz="1600" dirty="0" err="1">
                <a:latin typeface="Times New Roman" panose="02020603050405020304" pitchFamily="18" charset="0"/>
                <a:ea typeface="Times New Roman" panose="02020603050405020304" pitchFamily="18" charset="0"/>
              </a:rPr>
              <a:t>біохімічні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системи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організму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фармакологічні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протиотрути</a:t>
            </a:r>
            <a:r>
              <a:rPr lang="ru-RU" sz="1600" dirty="0">
                <a:latin typeface="Times New Roman" panose="02020603050405020304" pitchFamily="18" charset="0"/>
                <a:ea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rPr>
              <a:t>клінічній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токсикології</a:t>
            </a:r>
            <a:r>
              <a:rPr lang="ru-RU" sz="1600" dirty="0">
                <a:latin typeface="Times New Roman" panose="02020603050405020304" pitchFamily="18" charset="0"/>
                <a:ea typeface="Times New Roman" panose="02020603050405020304" pitchFamily="18" charset="0"/>
              </a:rPr>
              <a:t> широко </a:t>
            </a:r>
            <a:r>
              <a:rPr lang="ru-RU" sz="1600" dirty="0" err="1">
                <a:latin typeface="Times New Roman" panose="02020603050405020304" pitchFamily="18" charset="0"/>
                <a:ea typeface="Times New Roman" panose="02020603050405020304" pitchFamily="18" charset="0"/>
              </a:rPr>
              <a:t>використовують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фармакологічний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антагонізм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між</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атропіном</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ацетилхоліном</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отруєннях</a:t>
            </a:r>
            <a:r>
              <a:rPr lang="ru-RU" sz="1600" dirty="0">
                <a:latin typeface="Times New Roman" panose="02020603050405020304" pitchFamily="18" charset="0"/>
                <a:ea typeface="Times New Roman" panose="02020603050405020304" pitchFamily="18" charset="0"/>
              </a:rPr>
              <a:t> ФОС, </a:t>
            </a:r>
            <a:r>
              <a:rPr lang="ru-RU" sz="1600" dirty="0" err="1">
                <a:latin typeface="Times New Roman" panose="02020603050405020304" pitchFamily="18" charset="0"/>
                <a:ea typeface="Times New Roman" panose="02020603050405020304" pitchFamily="18" charset="0"/>
              </a:rPr>
              <a:t>між</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прозерином</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пахікарпіном</a:t>
            </a:r>
            <a:r>
              <a:rPr lang="ru-RU" sz="1600" dirty="0">
                <a:latin typeface="Times New Roman" panose="02020603050405020304" pitchFamily="18" charset="0"/>
                <a:ea typeface="Times New Roman" panose="02020603050405020304" pitchFamily="18" charset="0"/>
              </a:rPr>
              <a:t>, хлоридом </a:t>
            </a:r>
            <a:r>
              <a:rPr lang="ru-RU" sz="1600" dirty="0" err="1">
                <a:latin typeface="Times New Roman" panose="02020603050405020304" pitchFamily="18" charset="0"/>
                <a:ea typeface="Times New Roman" panose="02020603050405020304" pitchFamily="18" charset="0"/>
              </a:rPr>
              <a:t>калію</a:t>
            </a:r>
            <a:r>
              <a:rPr lang="ru-RU" sz="1600" dirty="0">
                <a:latin typeface="Times New Roman" panose="02020603050405020304" pitchFamily="18" charset="0"/>
                <a:ea typeface="Times New Roman" panose="02020603050405020304" pitchFamily="18" charset="0"/>
              </a:rPr>
              <a:t> й </a:t>
            </a:r>
            <a:r>
              <a:rPr lang="ru-RU" sz="1600" dirty="0" err="1">
                <a:latin typeface="Times New Roman" panose="02020603050405020304" pitchFamily="18" charset="0"/>
                <a:ea typeface="Times New Roman" panose="02020603050405020304" pitchFamily="18" charset="0"/>
              </a:rPr>
              <a:t>серцевими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глікозидами</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b="1" i="1" dirty="0" err="1">
                <a:solidFill>
                  <a:srgbClr val="FF0000"/>
                </a:solidFill>
                <a:latin typeface="Times New Roman" panose="02020603050405020304" pitchFamily="18" charset="0"/>
                <a:ea typeface="Times New Roman" panose="02020603050405020304" pitchFamily="18" charset="0"/>
              </a:rPr>
              <a:t>Симптоматичну</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терапію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визначають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клінічні</a:t>
            </a:r>
            <a:r>
              <a:rPr lang="ru-RU" sz="1600" dirty="0">
                <a:latin typeface="Times New Roman" panose="02020603050405020304" pitchFamily="18" charset="0"/>
                <a:ea typeface="Times New Roman" panose="02020603050405020304" pitchFamily="18" charset="0"/>
              </a:rPr>
              <a:t> прояви </a:t>
            </a:r>
            <a:r>
              <a:rPr lang="ru-RU" sz="1600" dirty="0" err="1">
                <a:latin typeface="Times New Roman" panose="02020603050405020304" pitchFamily="18" charset="0"/>
                <a:ea typeface="Times New Roman" panose="02020603050405020304" pitchFamily="18" charset="0"/>
              </a:rPr>
              <a:t>отруєння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потребують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додаткового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неспецифічного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лікування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психомоторне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збудження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судомний</a:t>
            </a:r>
            <a:r>
              <a:rPr lang="ru-RU" sz="1600" dirty="0">
                <a:latin typeface="Times New Roman" panose="02020603050405020304" pitchFamily="18" charset="0"/>
                <a:ea typeface="Times New Roman" panose="02020603050405020304" pitchFamily="18" charset="0"/>
              </a:rPr>
              <a:t> синдром, </a:t>
            </a:r>
            <a:r>
              <a:rPr lang="ru-RU" sz="1600" dirty="0" err="1">
                <a:latin typeface="Times New Roman" panose="02020603050405020304" pitchFamily="18" charset="0"/>
                <a:ea typeface="Times New Roman" panose="02020603050405020304" pitchFamily="18" charset="0"/>
              </a:rPr>
              <a:t>коматозні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стани</a:t>
            </a:r>
            <a:r>
              <a:rPr lang="ru-RU" sz="1600" dirty="0">
                <a:latin typeface="Times New Roman" panose="02020603050405020304" pitchFamily="18" charset="0"/>
                <a:ea typeface="Times New Roman" panose="02020603050405020304" pitchFamily="18" charset="0"/>
              </a:rPr>
              <a:t>, набряк </a:t>
            </a:r>
            <a:r>
              <a:rPr lang="ru-RU" sz="1600" dirty="0" err="1">
                <a:latin typeface="Times New Roman" panose="02020603050405020304" pitchFamily="18" charset="0"/>
                <a:ea typeface="Times New Roman" panose="02020603050405020304" pitchFamily="18" charset="0"/>
              </a:rPr>
              <a:t>легень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аритмії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ураження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печінки</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нирок</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Лікування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психоневрологічних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розладів</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гострих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отруєннях</a:t>
            </a:r>
            <a:r>
              <a:rPr lang="ru-RU" sz="1600" dirty="0">
                <a:latin typeface="Times New Roman" panose="02020603050405020304" pitchFamily="18" charset="0"/>
                <a:ea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rPr>
              <a:t>стані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токсичної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коми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вимагає</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проведення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диференційованих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заходів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Купірування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інтоксикаційного</a:t>
            </a:r>
            <a:r>
              <a:rPr lang="ru-RU" sz="1600" dirty="0">
                <a:latin typeface="Times New Roman" panose="02020603050405020304" pitchFamily="18" charset="0"/>
                <a:ea typeface="Times New Roman" panose="02020603050405020304" pitchFamily="18" charset="0"/>
              </a:rPr>
              <a:t> психозу </a:t>
            </a:r>
            <a:r>
              <a:rPr lang="ru-RU" sz="1600" dirty="0" err="1">
                <a:latin typeface="Times New Roman" panose="02020603050405020304" pitchFamily="18" charset="0"/>
                <a:ea typeface="Times New Roman" panose="02020603050405020304" pitchFamily="18" charset="0"/>
              </a:rPr>
              <a:t>досягають</a:t>
            </a:r>
            <a:r>
              <a:rPr lang="ru-RU" sz="1600" dirty="0">
                <a:latin typeface="Times New Roman" panose="02020603050405020304" pitchFamily="18" charset="0"/>
                <a:ea typeface="Times New Roman" panose="02020603050405020304" pitchFamily="18" charset="0"/>
              </a:rPr>
              <a:t> шляхом </a:t>
            </a:r>
            <a:r>
              <a:rPr lang="ru-RU" sz="1600" dirty="0" err="1">
                <a:latin typeface="Times New Roman" panose="02020603050405020304" pitchFamily="18" charset="0"/>
                <a:ea typeface="Times New Roman" panose="02020603050405020304" pitchFamily="18" charset="0"/>
              </a:rPr>
              <a:t>застосування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транквілізаторів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діазепам</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нейролептичних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засобів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аміназин</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розвитку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судомного</a:t>
            </a:r>
            <a:r>
              <a:rPr lang="ru-RU" sz="1600" dirty="0">
                <a:latin typeface="Times New Roman" panose="02020603050405020304" pitchFamily="18" charset="0"/>
                <a:ea typeface="Times New Roman" panose="02020603050405020304" pitchFamily="18" charset="0"/>
              </a:rPr>
              <a:t> синдрому </a:t>
            </a:r>
            <a:r>
              <a:rPr lang="ru-RU" sz="1600" dirty="0" err="1">
                <a:latin typeface="Times New Roman" panose="02020603050405020304" pitchFamily="18" charset="0"/>
                <a:ea typeface="Times New Roman" panose="02020603050405020304" pitchFamily="18" charset="0"/>
              </a:rPr>
              <a:t>насамперед</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варто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відновити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прохідність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дихальних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шляхів</a:t>
            </a:r>
            <a:r>
              <a:rPr lang="ru-RU" sz="1600" dirty="0">
                <a:latin typeface="Times New Roman" panose="02020603050405020304" pitchFamily="18" charset="0"/>
                <a:ea typeface="Times New Roman" panose="02020603050405020304" pitchFamily="18" charset="0"/>
              </a:rPr>
              <a:t> і ввести </a:t>
            </a:r>
            <a:r>
              <a:rPr lang="ru-RU" sz="1600" dirty="0" err="1">
                <a:latin typeface="Times New Roman" panose="02020603050405020304" pitchFamily="18" charset="0"/>
                <a:ea typeface="Times New Roman" panose="02020603050405020304" pitchFamily="18" charset="0"/>
              </a:rPr>
              <a:t>внутрішньовенно</a:t>
            </a:r>
            <a:r>
              <a:rPr lang="ru-RU" sz="1600" dirty="0">
                <a:latin typeface="Times New Roman" panose="02020603050405020304" pitchFamily="18" charset="0"/>
                <a:ea typeface="Times New Roman" panose="02020603050405020304" pitchFamily="18" charset="0"/>
              </a:rPr>
              <a:t> 2-4 мл 0,5 %</a:t>
            </a:r>
            <a:r>
              <a:rPr lang="ru-RU" sz="1600" dirty="0" err="1">
                <a:latin typeface="Times New Roman" panose="02020603050405020304" pitchFamily="18" charset="0"/>
                <a:ea typeface="Times New Roman" panose="02020603050405020304" pitchFamily="18" charset="0"/>
              </a:rPr>
              <a:t>розчину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діазепаму</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розвитку</a:t>
            </a:r>
            <a:r>
              <a:rPr lang="ru-RU" sz="1600" dirty="0">
                <a:latin typeface="Times New Roman" panose="02020603050405020304" pitchFamily="18" charset="0"/>
                <a:ea typeface="Times New Roman" panose="02020603050405020304" pitchFamily="18" charset="0"/>
              </a:rPr>
              <a:t> синдрому </a:t>
            </a:r>
            <a:r>
              <a:rPr lang="ru-RU" sz="1600" dirty="0" err="1">
                <a:latin typeface="Times New Roman" panose="02020603050405020304" pitchFamily="18" charset="0"/>
                <a:ea typeface="Times New Roman" panose="02020603050405020304" pitchFamily="18" charset="0"/>
              </a:rPr>
              <a:t>гіпертермії</a:t>
            </a:r>
            <a:r>
              <a:rPr lang="ru-RU" sz="1600" dirty="0">
                <a:latin typeface="Times New Roman" panose="02020603050405020304" pitchFamily="18" charset="0"/>
                <a:ea typeface="Times New Roman" panose="02020603050405020304" pitchFamily="18" charset="0"/>
              </a:rPr>
              <a:t> центрального </a:t>
            </a:r>
            <a:r>
              <a:rPr lang="ru-RU" sz="1600" dirty="0" err="1">
                <a:latin typeface="Times New Roman" panose="02020603050405020304" pitchFamily="18" charset="0"/>
                <a:ea typeface="Times New Roman" panose="02020603050405020304" pitchFamily="18" charset="0"/>
              </a:rPr>
              <a:t>походження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внутрішньом'язово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вводять</a:t>
            </a:r>
            <a:r>
              <a:rPr lang="ru-RU" sz="1600" dirty="0">
                <a:latin typeface="Times New Roman" panose="02020603050405020304" pitchFamily="18" charset="0"/>
                <a:ea typeface="Times New Roman" panose="02020603050405020304" pitchFamily="18" charset="0"/>
              </a:rPr>
              <a:t> 1 мл 2,5 % </a:t>
            </a:r>
            <a:r>
              <a:rPr lang="ru-RU" sz="1600" dirty="0" err="1">
                <a:latin typeface="Times New Roman" panose="02020603050405020304" pitchFamily="18" charset="0"/>
                <a:ea typeface="Times New Roman" panose="02020603050405020304" pitchFamily="18" charset="0"/>
              </a:rPr>
              <a:t>аміназину</a:t>
            </a:r>
            <a:r>
              <a:rPr lang="ru-RU" sz="1600" dirty="0">
                <a:latin typeface="Times New Roman" panose="02020603050405020304" pitchFamily="18" charset="0"/>
                <a:ea typeface="Times New Roman" panose="02020603050405020304" pitchFamily="18" charset="0"/>
              </a:rPr>
              <a:t>, 2 мл 2,5 % </a:t>
            </a:r>
            <a:r>
              <a:rPr lang="ru-RU" sz="1600" dirty="0" err="1">
                <a:latin typeface="Times New Roman" panose="02020603050405020304" pitchFamily="18" charset="0"/>
                <a:ea typeface="Times New Roman" panose="02020603050405020304" pitchFamily="18" charset="0"/>
              </a:rPr>
              <a:t>дипразину</a:t>
            </a:r>
            <a:r>
              <a:rPr lang="ru-RU" sz="1600" dirty="0">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34411170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6726" y="605330"/>
            <a:ext cx="8891337" cy="5909310"/>
          </a:xfrm>
          <a:prstGeom prst="rect">
            <a:avLst/>
          </a:prstGeom>
          <a:solidFill>
            <a:srgbClr val="FFFF00"/>
          </a:solidFill>
        </p:spPr>
        <p:txBody>
          <a:bodyPr wrap="square">
            <a:spAutoFit/>
          </a:bodyPr>
          <a:lstStyle/>
          <a:p>
            <a:pPr>
              <a:spcAft>
                <a:spcPts val="0"/>
              </a:spcAft>
            </a:pPr>
            <a:r>
              <a:rPr lang="ru-RU" i="1" dirty="0" err="1">
                <a:solidFill>
                  <a:srgbClr val="FF0000"/>
                </a:solidFill>
                <a:latin typeface="Times New Roman" panose="02020603050405020304" pitchFamily="18" charset="0"/>
                <a:ea typeface="Times New Roman" panose="02020603050405020304" pitchFamily="18" charset="0"/>
              </a:rPr>
              <a:t>Лікування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порушення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дихання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проводять</a:t>
            </a:r>
            <a:r>
              <a:rPr lang="ru-RU" dirty="0">
                <a:latin typeface="Times New Roman" panose="02020603050405020304" pitchFamily="18" charset="0"/>
                <a:ea typeface="Times New Roman" panose="02020603050405020304" pitchFamily="18" charset="0"/>
              </a:rPr>
              <a:t> шляхом </a:t>
            </a:r>
            <a:r>
              <a:rPr lang="ru-RU" dirty="0" err="1">
                <a:latin typeface="Times New Roman" panose="02020603050405020304" pitchFamily="18" charset="0"/>
                <a:ea typeface="Times New Roman" panose="02020603050405020304" pitchFamily="18" charset="0"/>
              </a:rPr>
              <a:t>купірування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гострої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недостатності</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аспіраційно-обтураційній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формі</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виразною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салівацією</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бронхореєю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вводять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підшкірно</a:t>
            </a:r>
            <a:r>
              <a:rPr lang="ru-RU" dirty="0">
                <a:latin typeface="Times New Roman" panose="02020603050405020304" pitchFamily="18" charset="0"/>
                <a:ea typeface="Times New Roman" panose="02020603050405020304" pitchFamily="18" charset="0"/>
              </a:rPr>
              <a:t> 1 мл 0,1 % </a:t>
            </a:r>
            <a:r>
              <a:rPr lang="ru-RU" dirty="0" err="1">
                <a:latin typeface="Times New Roman" panose="02020603050405020304" pitchFamily="18" charset="0"/>
                <a:ea typeface="Times New Roman" panose="02020603050405020304" pitchFamily="18" charset="0"/>
              </a:rPr>
              <a:t>розчину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атропіну</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необхідності</a:t>
            </a:r>
            <a:r>
              <a:rPr lang="ru-RU" dirty="0">
                <a:latin typeface="Times New Roman" panose="02020603050405020304" pitchFamily="18" charset="0"/>
                <a:ea typeface="Times New Roman" panose="02020603050405020304" pitchFamily="18" charset="0"/>
              </a:rPr>
              <a:t> – повторно. </a:t>
            </a:r>
            <a:r>
              <a:rPr lang="ru-RU" dirty="0" err="1">
                <a:latin typeface="Times New Roman" panose="02020603050405020304" pitchFamily="18" charset="0"/>
                <a:ea typeface="Times New Roman" panose="02020603050405020304" pitchFamily="18" charset="0"/>
              </a:rPr>
              <a:t>Якщо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асфіксія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зумовлена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опіком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верхніх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шляхів</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набряком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гортані</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результаті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отруєння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отрутами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припікаючої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термінова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операція</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нижня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трахеостомія</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центральній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формі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порушення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необхідна</a:t>
            </a:r>
            <a:r>
              <a:rPr lang="ru-RU" dirty="0">
                <a:latin typeface="Times New Roman" panose="02020603050405020304" pitchFamily="18" charset="0"/>
                <a:ea typeface="Times New Roman" panose="02020603050405020304" pitchFamily="18" charset="0"/>
              </a:rPr>
              <a:t> ШВЛ, при </a:t>
            </a:r>
            <a:r>
              <a:rPr lang="ru-RU" dirty="0" err="1">
                <a:latin typeface="Times New Roman" panose="02020603050405020304" pitchFamily="18" charset="0"/>
                <a:ea typeface="Times New Roman" panose="02020603050405020304" pitchFamily="18" charset="0"/>
              </a:rPr>
              <a:t>легеневій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формі</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проводять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лікувально-діагностичну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трахеобронхоскопію</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всіх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випадках</a:t>
            </a:r>
            <a:r>
              <a:rPr lang="ru-RU" dirty="0">
                <a:latin typeface="Times New Roman" panose="02020603050405020304" pitchFamily="18" charset="0"/>
                <a:ea typeface="Times New Roman" panose="02020603050405020304" pitchFamily="18" charset="0"/>
              </a:rPr>
              <a:t> тяжких </a:t>
            </a:r>
            <a:r>
              <a:rPr lang="ru-RU" dirty="0" err="1">
                <a:latin typeface="Times New Roman" panose="02020603050405020304" pitchFamily="18" charset="0"/>
                <a:ea typeface="Times New Roman" panose="02020603050405020304" pitchFamily="18" charset="0"/>
              </a:rPr>
              <a:t>отруєнь</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порушенням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зовнішнього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антибіотикотерапія</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показаннями</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глюкокортикоїди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Особливу</a:t>
            </a:r>
            <a:r>
              <a:rPr lang="ru-RU" dirty="0">
                <a:latin typeface="Times New Roman" panose="02020603050405020304" pitchFamily="18" charset="0"/>
                <a:ea typeface="Times New Roman" panose="02020603050405020304" pitchFamily="18" charset="0"/>
              </a:rPr>
              <a:t> форму </a:t>
            </a:r>
            <a:r>
              <a:rPr lang="ru-RU" dirty="0" err="1">
                <a:latin typeface="Times New Roman" panose="02020603050405020304" pitchFamily="18" charset="0"/>
                <a:ea typeface="Times New Roman" panose="02020603050405020304" pitchFamily="18" charset="0"/>
              </a:rPr>
              <a:t>порушення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дихання</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гострих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отруєннях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складає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гемічна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гіпоксія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внаслідок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гемолізу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метгемоглобінемії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карбоксигемоглобінемії</a:t>
            </a:r>
            <a:r>
              <a:rPr lang="ru-RU" dirty="0">
                <a:latin typeface="Times New Roman" panose="02020603050405020304" pitchFamily="18" charset="0"/>
                <a:ea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rPr>
              <a:t>також</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тканинна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гіпоксія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внаслідок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блокади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ферментів</a:t>
            </a:r>
            <a:r>
              <a:rPr lang="ru-RU" dirty="0">
                <a:latin typeface="Times New Roman" panose="02020603050405020304" pitchFamily="18" charset="0"/>
                <a:ea typeface="Times New Roman" panose="02020603050405020304" pitchFamily="18" charset="0"/>
              </a:rPr>
              <a:t> тканин. </a:t>
            </a:r>
            <a:r>
              <a:rPr lang="ru-RU" dirty="0" err="1">
                <a:latin typeface="Times New Roman" panose="02020603050405020304" pitchFamily="18" charset="0"/>
                <a:ea typeface="Times New Roman" panose="02020603050405020304" pitchFamily="18" charset="0"/>
              </a:rPr>
              <a:t>Суттєве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значення</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лікуванні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станів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гіпербарична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оксигенація</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специфічна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антидотна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терапія</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Лікування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порушень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функції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серцево-судинної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системи</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токсигенній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фазі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отруєння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полягає</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боротьбі</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екзотоксичним</a:t>
            </a:r>
            <a:r>
              <a:rPr lang="ru-RU" dirty="0">
                <a:latin typeface="Times New Roman" panose="02020603050405020304" pitchFamily="18" charset="0"/>
                <a:ea typeface="Times New Roman" panose="02020603050405020304" pitchFamily="18" charset="0"/>
              </a:rPr>
              <a:t> шоком. У </a:t>
            </a:r>
            <a:r>
              <a:rPr lang="ru-RU" dirty="0" err="1">
                <a:latin typeface="Times New Roman" panose="02020603050405020304" pitchFamily="18" charset="0"/>
                <a:ea typeface="Times New Roman" panose="02020603050405020304" pitchFamily="18" charset="0"/>
              </a:rPr>
              <a:t>цих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випадках</a:t>
            </a:r>
            <a:r>
              <a:rPr lang="ru-RU" dirty="0">
                <a:latin typeface="Times New Roman" panose="02020603050405020304" pitchFamily="18" charset="0"/>
                <a:ea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rPr>
              <a:t>відновлення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зменшеного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об'єму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циркулюючої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нормалізації</a:t>
            </a:r>
            <a:r>
              <a:rPr lang="ru-RU" dirty="0">
                <a:latin typeface="Times New Roman" panose="02020603050405020304" pitchFamily="18" charset="0"/>
                <a:ea typeface="Times New Roman" panose="02020603050405020304" pitchFamily="18" charset="0"/>
              </a:rPr>
              <a:t> AT і центрального венозного </a:t>
            </a:r>
            <a:r>
              <a:rPr lang="ru-RU" dirty="0" err="1">
                <a:latin typeface="Times New Roman" panose="02020603050405020304" pitchFamily="18" charset="0"/>
                <a:ea typeface="Times New Roman" panose="02020603050405020304" pitchFamily="18" charset="0"/>
              </a:rPr>
              <a:t>тиску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інфузійна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терапія</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внутрішньовенним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введенням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плазмозамінників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поліглюкін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гормональних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препаратів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преднізолон</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максимальних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добових</a:t>
            </a:r>
            <a:r>
              <a:rPr lang="ru-RU" dirty="0">
                <a:latin typeface="Times New Roman" panose="02020603050405020304" pitchFamily="18" charset="0"/>
                <a:ea typeface="Times New Roman" panose="02020603050405020304" pitchFamily="18" charset="0"/>
              </a:rPr>
              <a:t> дозах, а </a:t>
            </a:r>
            <a:r>
              <a:rPr lang="ru-RU" dirty="0" err="1">
                <a:latin typeface="Times New Roman" panose="02020603050405020304" pitchFamily="18" charset="0"/>
                <a:ea typeface="Times New Roman" panose="02020603050405020304" pitchFamily="18" charset="0"/>
              </a:rPr>
              <a:t>також</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введення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серцево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судинних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засобів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норадреналін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допамін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ефедрин</a:t>
            </a:r>
            <a:r>
              <a:rPr lang="ru-RU" dirty="0">
                <a:latin typeface="Times New Roman" panose="02020603050405020304" pitchFamily="18" charset="0"/>
                <a:ea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rPr>
              <a:t>боротьби</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метаболічним</a:t>
            </a:r>
            <a:r>
              <a:rPr lang="ru-RU" dirty="0">
                <a:latin typeface="Times New Roman" panose="02020603050405020304" pitchFamily="18" charset="0"/>
                <a:ea typeface="Times New Roman" panose="02020603050405020304" pitchFamily="18" charset="0"/>
              </a:rPr>
              <a:t> ацидозом </a:t>
            </a:r>
            <a:r>
              <a:rPr lang="ru-RU" dirty="0" err="1">
                <a:latin typeface="Times New Roman" panose="02020603050405020304" pitchFamily="18" charset="0"/>
                <a:ea typeface="Times New Roman" panose="02020603050405020304" pitchFamily="18" charset="0"/>
              </a:rPr>
              <a:t>внутрішньовенно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краплинно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вводять</a:t>
            </a:r>
            <a:r>
              <a:rPr lang="ru-RU" dirty="0">
                <a:latin typeface="Times New Roman" panose="02020603050405020304" pitchFamily="18" charset="0"/>
                <a:ea typeface="Times New Roman" panose="02020603050405020304" pitchFamily="18" charset="0"/>
              </a:rPr>
              <a:t> 100–200 мл 4 % </a:t>
            </a:r>
            <a:r>
              <a:rPr lang="ru-RU" dirty="0" err="1">
                <a:latin typeface="Times New Roman" panose="02020603050405020304" pitchFamily="18" charset="0"/>
                <a:ea typeface="Times New Roman" panose="02020603050405020304" pitchFamily="18" charset="0"/>
              </a:rPr>
              <a:t>розчину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гідрокарбонату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натрію</a:t>
            </a:r>
            <a:r>
              <a:rPr lang="ru-RU" dirty="0">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15773004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2504" y="0"/>
            <a:ext cx="8783053" cy="6740307"/>
          </a:xfrm>
          <a:prstGeom prst="rect">
            <a:avLst/>
          </a:prstGeom>
          <a:solidFill>
            <a:srgbClr val="FFFF00"/>
          </a:solidFill>
        </p:spPr>
        <p:txBody>
          <a:bodyPr wrap="square">
            <a:spAutoFit/>
          </a:bodyPr>
          <a:lstStyle/>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При </a:t>
            </a:r>
            <a:r>
              <a:rPr lang="ru-RU" b="1" i="1" dirty="0" err="1">
                <a:solidFill>
                  <a:srgbClr val="FF0000"/>
                </a:solidFill>
                <a:latin typeface="Times New Roman" panose="02020603050405020304" pitchFamily="18" charset="0"/>
                <a:ea typeface="Times New Roman" panose="02020603050405020304" pitchFamily="18" charset="0"/>
              </a:rPr>
              <a:t>порушеннях</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серцевого</a:t>
            </a:r>
            <a:r>
              <a:rPr lang="ru-RU" b="1" i="1" dirty="0">
                <a:solidFill>
                  <a:srgbClr val="FF0000"/>
                </a:solidFill>
                <a:latin typeface="Times New Roman" panose="02020603050405020304" pitchFamily="18" charset="0"/>
                <a:ea typeface="Times New Roman" panose="02020603050405020304" pitchFamily="18" charset="0"/>
              </a:rPr>
              <a:t> ритму </a:t>
            </a:r>
            <a:r>
              <a:rPr lang="ru-RU" dirty="0">
                <a:latin typeface="Times New Roman" panose="02020603050405020304" pitchFamily="18" charset="0"/>
                <a:ea typeface="Times New Roman" panose="02020603050405020304" pitchFamily="18" charset="0"/>
              </a:rPr>
              <a:t>(</a:t>
            </a:r>
            <a:r>
              <a:rPr lang="ru-RU" dirty="0" err="1">
                <a:latin typeface="Times New Roman" panose="02020603050405020304" pitchFamily="18" charset="0"/>
                <a:ea typeface="Times New Roman" panose="02020603050405020304" pitchFamily="18" charset="0"/>
              </a:rPr>
              <a:t>брадикардія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сповільнення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внутрішньосерцевої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провідності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внутрішньовенно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вводять</a:t>
            </a:r>
            <a:r>
              <a:rPr lang="ru-RU" dirty="0">
                <a:latin typeface="Times New Roman" panose="02020603050405020304" pitchFamily="18" charset="0"/>
                <a:ea typeface="Times New Roman" panose="02020603050405020304" pitchFamily="18" charset="0"/>
              </a:rPr>
              <a:t> 1-2 мл 0,1 % </a:t>
            </a:r>
            <a:r>
              <a:rPr lang="ru-RU" dirty="0" err="1">
                <a:latin typeface="Times New Roman" panose="02020603050405020304" pitchFamily="18" charset="0"/>
                <a:ea typeface="Times New Roman" panose="02020603050405020304" pitchFamily="18" charset="0"/>
              </a:rPr>
              <a:t>розчину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атропіну</a:t>
            </a:r>
            <a:r>
              <a:rPr lang="ru-RU" dirty="0">
                <a:latin typeface="Times New Roman" panose="02020603050405020304" pitchFamily="18" charset="0"/>
                <a:ea typeface="Times New Roman" panose="02020603050405020304" pitchFamily="18" charset="0"/>
              </a:rPr>
              <a:t>, 25-50 мл 4 % </a:t>
            </a:r>
            <a:r>
              <a:rPr lang="ru-RU" dirty="0" err="1">
                <a:latin typeface="Times New Roman" panose="02020603050405020304" pitchFamily="18" charset="0"/>
                <a:ea typeface="Times New Roman" panose="02020603050405020304" pitchFamily="18" charset="0"/>
              </a:rPr>
              <a:t>розчину</a:t>
            </a:r>
            <a:r>
              <a:rPr lang="ru-RU" dirty="0">
                <a:latin typeface="Times New Roman" panose="02020603050405020304" pitchFamily="18" charset="0"/>
                <a:ea typeface="Times New Roman" panose="02020603050405020304" pitchFamily="18" charset="0"/>
              </a:rPr>
              <a:t> хлориду </a:t>
            </a:r>
            <a:r>
              <a:rPr lang="ru-RU" dirty="0" err="1">
                <a:latin typeface="Times New Roman" panose="02020603050405020304" pitchFamily="18" charset="0"/>
                <a:ea typeface="Times New Roman" panose="02020603050405020304" pitchFamily="18" charset="0"/>
              </a:rPr>
              <a:t>калію</a:t>
            </a:r>
            <a:r>
              <a:rPr lang="ru-RU" dirty="0">
                <a:latin typeface="Times New Roman" panose="02020603050405020304" pitchFamily="18" charset="0"/>
                <a:ea typeface="Times New Roman" panose="02020603050405020304" pitchFamily="18" charset="0"/>
              </a:rPr>
              <a:t>. У комплексному </a:t>
            </a:r>
            <a:r>
              <a:rPr lang="ru-RU" dirty="0" err="1">
                <a:latin typeface="Times New Roman" panose="02020603050405020304" pitchFamily="18" charset="0"/>
                <a:ea typeface="Times New Roman" panose="02020603050405020304" pitchFamily="18" charset="0"/>
              </a:rPr>
              <a:t>лікуванні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гострої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токсичної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дистрофії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міокарда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використовують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метаболічні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кардіопротектори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мельдоній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ранолазин</a:t>
            </a:r>
            <a:r>
              <a:rPr lang="ru-RU" dirty="0">
                <a:latin typeface="Times New Roman" panose="02020603050405020304" pitchFamily="18" charset="0"/>
                <a:ea typeface="Times New Roman" panose="02020603050405020304" pitchFamily="18" charset="0"/>
              </a:rPr>
              <a:t>). При токсичному </a:t>
            </a:r>
            <a:r>
              <a:rPr lang="ru-RU" dirty="0" err="1">
                <a:latin typeface="Times New Roman" panose="02020603050405020304" pitchFamily="18" charset="0"/>
                <a:ea typeface="Times New Roman" panose="02020603050405020304" pitchFamily="18" charset="0"/>
              </a:rPr>
              <a:t>набряку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легень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показане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введення</a:t>
            </a:r>
            <a:r>
              <a:rPr lang="ru-RU" dirty="0">
                <a:latin typeface="Times New Roman" panose="02020603050405020304" pitchFamily="18" charset="0"/>
                <a:ea typeface="Times New Roman" panose="02020603050405020304" pitchFamily="18" charset="0"/>
              </a:rPr>
              <a:t> 60–80 мг </a:t>
            </a:r>
            <a:r>
              <a:rPr lang="ru-RU" dirty="0" err="1">
                <a:latin typeface="Times New Roman" panose="02020603050405020304" pitchFamily="18" charset="0"/>
                <a:ea typeface="Times New Roman" panose="02020603050405020304" pitchFamily="18" charset="0"/>
              </a:rPr>
              <a:t>преднізолону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внутрішньовенно</a:t>
            </a:r>
            <a:r>
              <a:rPr lang="ru-RU" dirty="0">
                <a:latin typeface="Times New Roman" panose="02020603050405020304" pitchFamily="18" charset="0"/>
                <a:ea typeface="Times New Roman" panose="02020603050405020304" pitchFamily="18" charset="0"/>
              </a:rPr>
              <a:t> з 20 мл 40 % </a:t>
            </a:r>
            <a:r>
              <a:rPr lang="ru-RU" dirty="0" err="1">
                <a:latin typeface="Times New Roman" panose="02020603050405020304" pitchFamily="18" charset="0"/>
                <a:ea typeface="Times New Roman" panose="02020603050405020304" pitchFamily="18" charset="0"/>
              </a:rPr>
              <a:t>глюкози</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необхідності</a:t>
            </a:r>
            <a:r>
              <a:rPr lang="ru-RU" dirty="0">
                <a:latin typeface="Times New Roman" panose="02020603050405020304" pitchFamily="18" charset="0"/>
                <a:ea typeface="Times New Roman" panose="02020603050405020304" pitchFamily="18" charset="0"/>
              </a:rPr>
              <a:t> – повторно, 100 мг </a:t>
            </a:r>
            <a:r>
              <a:rPr lang="ru-RU" dirty="0" err="1">
                <a:latin typeface="Times New Roman" panose="02020603050405020304" pitchFamily="18" charset="0"/>
                <a:ea typeface="Times New Roman" panose="02020603050405020304" pitchFamily="18" charset="0"/>
              </a:rPr>
              <a:t>фуросеміду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внутрішньовенно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проводити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оксигенотерапію</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При </a:t>
            </a:r>
            <a:r>
              <a:rPr lang="ru-RU" dirty="0" err="1">
                <a:latin typeface="Times New Roman" panose="02020603050405020304" pitchFamily="18" charset="0"/>
                <a:ea typeface="Times New Roman" panose="02020603050405020304" pitchFamily="18" charset="0"/>
              </a:rPr>
              <a:t>отруєнні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отрутами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припікаючої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дії</a:t>
            </a:r>
            <a:r>
              <a:rPr lang="ru-RU" dirty="0">
                <a:latin typeface="Times New Roman" panose="02020603050405020304" pitchFamily="18" charset="0"/>
                <a:ea typeface="Times New Roman" panose="02020603050405020304" pitchFamily="18" charset="0"/>
              </a:rPr>
              <a:t> (кислотами і лугами) </a:t>
            </a:r>
            <a:r>
              <a:rPr lang="ru-RU" dirty="0" err="1">
                <a:latin typeface="Times New Roman" panose="02020603050405020304" pitchFamily="18" charset="0"/>
                <a:ea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купірувати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больовий</a:t>
            </a:r>
            <a:r>
              <a:rPr lang="ru-RU" dirty="0">
                <a:latin typeface="Times New Roman" panose="02020603050405020304" pitchFamily="18" charset="0"/>
                <a:ea typeface="Times New Roman" panose="02020603050405020304" pitchFamily="18" charset="0"/>
              </a:rPr>
              <a:t> синдром за </a:t>
            </a:r>
            <a:r>
              <a:rPr lang="ru-RU" dirty="0" err="1">
                <a:latin typeface="Times New Roman" panose="02020603050405020304" pitchFamily="18" charset="0"/>
                <a:ea typeface="Times New Roman" panose="02020603050405020304" pitchFamily="18" charset="0"/>
              </a:rPr>
              <a:t>допомогою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внутрішньовенного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введення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глюкозо-новокаїнової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суміші</a:t>
            </a:r>
            <a:r>
              <a:rPr lang="ru-RU" dirty="0">
                <a:latin typeface="Times New Roman" panose="02020603050405020304" pitchFamily="18" charset="0"/>
                <a:ea typeface="Times New Roman" panose="02020603050405020304" pitchFamily="18" charset="0"/>
              </a:rPr>
              <a:t> (500 мл 5 % </a:t>
            </a:r>
            <a:r>
              <a:rPr lang="ru-RU" dirty="0" err="1">
                <a:latin typeface="Times New Roman" panose="02020603050405020304" pitchFamily="18" charset="0"/>
                <a:ea typeface="Times New Roman" panose="02020603050405020304" pitchFamily="18" charset="0"/>
              </a:rPr>
              <a:t>розчину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глюкози</a:t>
            </a:r>
            <a:r>
              <a:rPr lang="ru-RU" dirty="0">
                <a:latin typeface="Times New Roman" panose="02020603050405020304" pitchFamily="18" charset="0"/>
                <a:ea typeface="Times New Roman" panose="02020603050405020304" pitchFamily="18" charset="0"/>
              </a:rPr>
              <a:t> та 50 мл 2 % </a:t>
            </a:r>
            <a:r>
              <a:rPr lang="ru-RU" dirty="0" err="1">
                <a:latin typeface="Times New Roman" panose="02020603050405020304" pitchFamily="18" charset="0"/>
                <a:ea typeface="Times New Roman" panose="02020603050405020304" pitchFamily="18" charset="0"/>
              </a:rPr>
              <a:t>розчину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новокаїну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наркотичних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анальгетиків</a:t>
            </a:r>
            <a:r>
              <a:rPr lang="ru-RU" dirty="0">
                <a:latin typeface="Times New Roman" panose="02020603050405020304" pitchFamily="18" charset="0"/>
                <a:ea typeface="Times New Roman" panose="02020603050405020304" pitchFamily="18" charset="0"/>
              </a:rPr>
              <a:t> (1 мл 1 % </a:t>
            </a:r>
            <a:r>
              <a:rPr lang="ru-RU" dirty="0" err="1">
                <a:latin typeface="Times New Roman" panose="02020603050405020304" pitchFamily="18" charset="0"/>
                <a:ea typeface="Times New Roman" panose="02020603050405020304" pitchFamily="18" charset="0"/>
              </a:rPr>
              <a:t>розчину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морфіну</a:t>
            </a:r>
            <a:r>
              <a:rPr lang="ru-RU" dirty="0">
                <a:latin typeface="Times New Roman" panose="02020603050405020304" pitchFamily="18" charset="0"/>
                <a:ea typeface="Times New Roman" panose="02020603050405020304" pitchFamily="18" charset="0"/>
              </a:rPr>
              <a:t> та 1 мл 0,1 % </a:t>
            </a:r>
            <a:r>
              <a:rPr lang="ru-RU" dirty="0" err="1">
                <a:latin typeface="Times New Roman" panose="02020603050405020304" pitchFamily="18" charset="0"/>
                <a:ea typeface="Times New Roman" panose="02020603050405020304" pitchFamily="18" charset="0"/>
              </a:rPr>
              <a:t>розчину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атропіну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нейролептаналгезії</a:t>
            </a:r>
            <a:r>
              <a:rPr lang="ru-RU" dirty="0">
                <a:latin typeface="Times New Roman" panose="02020603050405020304" pitchFamily="18" charset="0"/>
                <a:ea typeface="Times New Roman" panose="02020603050405020304" pitchFamily="18" charset="0"/>
              </a:rPr>
              <a:t> (1-2 мл 0,005 % </a:t>
            </a:r>
            <a:r>
              <a:rPr lang="ru-RU" dirty="0" err="1">
                <a:latin typeface="Times New Roman" panose="02020603050405020304" pitchFamily="18" charset="0"/>
                <a:ea typeface="Times New Roman" panose="02020603050405020304" pitchFamily="18" charset="0"/>
              </a:rPr>
              <a:t>розчину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фентанілу</a:t>
            </a:r>
            <a:r>
              <a:rPr lang="ru-RU" dirty="0">
                <a:latin typeface="Times New Roman" panose="02020603050405020304" pitchFamily="18" charset="0"/>
                <a:ea typeface="Times New Roman" panose="02020603050405020304" pitchFamily="18" charset="0"/>
              </a:rPr>
              <a:t> та 1-2 мл 0,25 % </a:t>
            </a:r>
            <a:r>
              <a:rPr lang="ru-RU" dirty="0" err="1">
                <a:latin typeface="Times New Roman" panose="02020603050405020304" pitchFamily="18" charset="0"/>
                <a:ea typeface="Times New Roman" panose="02020603050405020304" pitchFamily="18" charset="0"/>
              </a:rPr>
              <a:t>розчину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дроперидолу</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При </a:t>
            </a:r>
            <a:r>
              <a:rPr lang="ru-RU" b="1" i="1" dirty="0" err="1">
                <a:solidFill>
                  <a:srgbClr val="FF0000"/>
                </a:solidFill>
                <a:latin typeface="Times New Roman" panose="02020603050405020304" pitchFamily="18" charset="0"/>
                <a:ea typeface="Times New Roman" panose="02020603050405020304" pitchFamily="18" charset="0"/>
              </a:rPr>
              <a:t>токсичній</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нефропатії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варто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проводити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профілактику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гострої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ниркової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недостатності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Застосування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сеансів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гемодіалізу</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ранньому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періоді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гострих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отруєнь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нефротоксичними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отрутами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дозволяє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виводити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речовини</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організму</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попереджати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ушкодження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нирок</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отруєннях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гемолітичними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отрутами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ефективне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олужнення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плазми</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сечі</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одночасним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проведенням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форсованого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діурезу</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комплексі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лікувальних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заходів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проводять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внутрішньовенне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краплинне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введення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глюкозо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новокаїнової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суміші</a:t>
            </a:r>
            <a:r>
              <a:rPr lang="ru-RU" dirty="0">
                <a:latin typeface="Times New Roman" panose="02020603050405020304" pitchFamily="18" charset="0"/>
                <a:ea typeface="Times New Roman" panose="02020603050405020304" pitchFamily="18" charset="0"/>
              </a:rPr>
              <a:t> (300 мл 5 % </a:t>
            </a:r>
            <a:r>
              <a:rPr lang="ru-RU" dirty="0" err="1">
                <a:latin typeface="Times New Roman" panose="02020603050405020304" pitchFamily="18" charset="0"/>
                <a:ea typeface="Times New Roman" panose="02020603050405020304" pitchFamily="18" charset="0"/>
              </a:rPr>
              <a:t>розчину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глюкози</a:t>
            </a:r>
            <a:r>
              <a:rPr lang="ru-RU" dirty="0">
                <a:latin typeface="Times New Roman" panose="02020603050405020304" pitchFamily="18" charset="0"/>
                <a:ea typeface="Times New Roman" panose="02020603050405020304" pitchFamily="18" charset="0"/>
              </a:rPr>
              <a:t> та 30 мл 2 % </a:t>
            </a:r>
            <a:r>
              <a:rPr lang="ru-RU" dirty="0" err="1">
                <a:latin typeface="Times New Roman" panose="02020603050405020304" pitchFamily="18" charset="0"/>
                <a:ea typeface="Times New Roman" panose="02020603050405020304" pitchFamily="18" charset="0"/>
              </a:rPr>
              <a:t>розчину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новокаїну</a:t>
            </a:r>
            <a:r>
              <a:rPr lang="ru-RU" dirty="0">
                <a:latin typeface="Times New Roman" panose="02020603050405020304" pitchFamily="18" charset="0"/>
                <a:ea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rPr>
              <a:t>також</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олужнення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крові</a:t>
            </a:r>
            <a:r>
              <a:rPr lang="ru-RU" dirty="0">
                <a:latin typeface="Times New Roman" panose="02020603050405020304" pitchFamily="18" charset="0"/>
                <a:ea typeface="Times New Roman" panose="02020603050405020304" pitchFamily="18" charset="0"/>
              </a:rPr>
              <a:t> шляхом </a:t>
            </a:r>
            <a:r>
              <a:rPr lang="ru-RU" dirty="0" err="1">
                <a:latin typeface="Times New Roman" panose="02020603050405020304" pitchFamily="18" charset="0"/>
                <a:ea typeface="Times New Roman" panose="02020603050405020304" pitchFamily="18" charset="0"/>
              </a:rPr>
              <a:t>внутрішньовенного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введення</a:t>
            </a:r>
            <a:r>
              <a:rPr lang="ru-RU" dirty="0">
                <a:latin typeface="Times New Roman" panose="02020603050405020304" pitchFamily="18" charset="0"/>
                <a:ea typeface="Times New Roman" panose="02020603050405020304" pitchFamily="18" charset="0"/>
              </a:rPr>
              <a:t> 300 мл 4 % </a:t>
            </a:r>
            <a:r>
              <a:rPr lang="ru-RU" dirty="0" err="1">
                <a:latin typeface="Times New Roman" panose="02020603050405020304" pitchFamily="18" charset="0"/>
                <a:ea typeface="Times New Roman" panose="02020603050405020304" pitchFamily="18" charset="0"/>
              </a:rPr>
              <a:t>розчину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гідрокарбонату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натрію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Показання</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гемодіалізу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клінічно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виражені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гіперкаліємія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понад</a:t>
            </a:r>
            <a:r>
              <a:rPr lang="ru-RU" dirty="0">
                <a:latin typeface="Times New Roman" panose="02020603050405020304" pitchFamily="18" charset="0"/>
                <a:ea typeface="Times New Roman" panose="02020603050405020304" pitchFamily="18" charset="0"/>
              </a:rPr>
              <a:t> 6,5 </a:t>
            </a:r>
            <a:r>
              <a:rPr lang="ru-RU" dirty="0" err="1">
                <a:latin typeface="Times New Roman" panose="02020603050405020304" pitchFamily="18" charset="0"/>
                <a:ea typeface="Times New Roman" panose="02020603050405020304" pitchFamily="18" charset="0"/>
              </a:rPr>
              <a:t>ммоль</a:t>
            </a:r>
            <a:r>
              <a:rPr lang="ru-RU" dirty="0">
                <a:latin typeface="Times New Roman" panose="02020603050405020304" pitchFamily="18" charset="0"/>
                <a:ea typeface="Times New Roman" panose="02020603050405020304" pitchFamily="18" charset="0"/>
              </a:rPr>
              <a:t>/л), </a:t>
            </a:r>
            <a:r>
              <a:rPr lang="ru-RU" dirty="0" err="1">
                <a:latin typeface="Times New Roman" panose="02020603050405020304" pitchFamily="18" charset="0"/>
                <a:ea typeface="Times New Roman" panose="02020603050405020304" pitchFamily="18" charset="0"/>
              </a:rPr>
              <a:t>високий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рівень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сечовини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понад</a:t>
            </a:r>
            <a:r>
              <a:rPr lang="ru-RU" dirty="0">
                <a:latin typeface="Times New Roman" panose="02020603050405020304" pitchFamily="18" charset="0"/>
                <a:ea typeface="Times New Roman" panose="02020603050405020304" pitchFamily="18" charset="0"/>
              </a:rPr>
              <a:t> ЗО </a:t>
            </a:r>
            <a:r>
              <a:rPr lang="ru-RU" dirty="0" err="1">
                <a:latin typeface="Times New Roman" panose="02020603050405020304" pitchFamily="18" charset="0"/>
                <a:ea typeface="Times New Roman" panose="02020603050405020304" pitchFamily="18" charset="0"/>
              </a:rPr>
              <a:t>ммоль</a:t>
            </a:r>
            <a:r>
              <a:rPr lang="ru-RU" dirty="0">
                <a:latin typeface="Times New Roman" panose="02020603050405020304" pitchFamily="18" charset="0"/>
                <a:ea typeface="Times New Roman" panose="02020603050405020304" pitchFamily="18" charset="0"/>
              </a:rPr>
              <a:t>/л) та </a:t>
            </a:r>
            <a:r>
              <a:rPr lang="ru-RU" dirty="0" err="1">
                <a:latin typeface="Times New Roman" panose="02020603050405020304" pitchFamily="18" charset="0"/>
                <a:ea typeface="Times New Roman" panose="02020603050405020304" pitchFamily="18" charset="0"/>
              </a:rPr>
              <a:t>креатиніну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понад</a:t>
            </a:r>
            <a:r>
              <a:rPr lang="ru-RU" dirty="0">
                <a:latin typeface="Times New Roman" panose="02020603050405020304" pitchFamily="18" charset="0"/>
                <a:ea typeface="Times New Roman" panose="02020603050405020304" pitchFamily="18" charset="0"/>
              </a:rPr>
              <a:t> 0,35 </a:t>
            </a:r>
            <a:r>
              <a:rPr lang="ru-RU" dirty="0" err="1">
                <a:latin typeface="Times New Roman" panose="02020603050405020304" pitchFamily="18" charset="0"/>
                <a:ea typeface="Times New Roman" panose="02020603050405020304" pitchFamily="18" charset="0"/>
              </a:rPr>
              <a:t>ммоль</a:t>
            </a:r>
            <a:r>
              <a:rPr lang="ru-RU" dirty="0">
                <a:latin typeface="Times New Roman" panose="02020603050405020304" pitchFamily="18" charset="0"/>
                <a:ea typeface="Times New Roman" panose="02020603050405020304" pitchFamily="18" charset="0"/>
              </a:rPr>
              <a:t>/л) у </a:t>
            </a:r>
            <a:r>
              <a:rPr lang="ru-RU" dirty="0" err="1">
                <a:latin typeface="Times New Roman" panose="02020603050405020304" pitchFamily="18" charset="0"/>
                <a:ea typeface="Times New Roman" panose="02020603050405020304" pitchFamily="18" charset="0"/>
              </a:rPr>
              <a:t>крові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гіпергідратація</a:t>
            </a:r>
            <a:r>
              <a:rPr lang="ru-RU" dirty="0">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16854144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40632" y="0"/>
            <a:ext cx="11405937" cy="6986528"/>
          </a:xfrm>
          <a:prstGeom prst="rect">
            <a:avLst/>
          </a:prstGeom>
          <a:solidFill>
            <a:srgbClr val="FFFF00"/>
          </a:solidFill>
        </p:spPr>
        <p:txBody>
          <a:bodyPr wrap="square">
            <a:spAutoFit/>
          </a:bodyPr>
          <a:lstStyle/>
          <a:p>
            <a:pPr>
              <a:spcAft>
                <a:spcPts val="0"/>
              </a:spcAft>
            </a:pPr>
            <a:r>
              <a:rPr lang="ru-RU" sz="1600" b="1" i="1" dirty="0" err="1">
                <a:solidFill>
                  <a:srgbClr val="FF0000"/>
                </a:solidFill>
                <a:latin typeface="Times New Roman" panose="02020603050405020304" pitchFamily="18" charset="0"/>
                <a:ea typeface="Times New Roman" panose="02020603050405020304" pitchFamily="18" charset="0"/>
              </a:rPr>
              <a:t>Невідкладні</a:t>
            </a:r>
            <a:r>
              <a:rPr lang="ru-RU" sz="1600" b="1" i="1" dirty="0">
                <a:solidFill>
                  <a:srgbClr val="FF0000"/>
                </a:solidFill>
                <a:latin typeface="Times New Roman" panose="02020603050405020304" pitchFamily="18" charset="0"/>
                <a:ea typeface="Times New Roman" panose="02020603050405020304" pitchFamily="18" charset="0"/>
              </a:rPr>
              <a:t> заходи </a:t>
            </a:r>
            <a:r>
              <a:rPr lang="ru-RU" sz="1600" b="1" i="1" dirty="0" err="1">
                <a:solidFill>
                  <a:srgbClr val="FF0000"/>
                </a:solidFill>
                <a:latin typeface="Times New Roman" panose="02020603050405020304" pitchFamily="18" charset="0"/>
                <a:ea typeface="Times New Roman" panose="02020603050405020304" pitchFamily="18" charset="0"/>
              </a:rPr>
              <a:t>кваліфікованої</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терапевтичної</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допомоги</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включають</a:t>
            </a:r>
            <a:r>
              <a:rPr lang="ru-RU" sz="1600" b="1" i="1" dirty="0">
                <a:solidFill>
                  <a:srgbClr val="FF0000"/>
                </a:solidFill>
                <a:latin typeface="Times New Roman" panose="02020603050405020304" pitchFamily="18" charset="0"/>
                <a:ea typeface="Times New Roman" panose="02020603050405020304" pitchFamily="18" charset="0"/>
              </a:rPr>
              <a:t>:</a:t>
            </a:r>
            <a:endParaRPr lang="uk-UA" sz="1600" b="1" i="1" dirty="0">
              <a:solidFill>
                <a:srgbClr val="FF0000"/>
              </a:solidFill>
              <a:latin typeface="Times New Roman" panose="02020603050405020304" pitchFamily="18" charset="0"/>
              <a:ea typeface="Times New Roman" panose="02020603050405020304" pitchFamily="18" charset="0"/>
            </a:endParaRPr>
          </a:p>
          <a:p>
            <a:pPr marL="2286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-санітарну обробку уражених i хворих при зараженнях отруйними речовинами</a:t>
            </a:r>
            <a:r>
              <a:rPr lang="uk-UA" sz="1600" dirty="0" smtClean="0">
                <a:solidFill>
                  <a:srgbClr val="000000"/>
                </a:solidFill>
                <a:latin typeface="Times New Roman" panose="02020603050405020304" pitchFamily="18" charset="0"/>
                <a:ea typeface="Times New Roman" panose="02020603050405020304" pitchFamily="18" charset="0"/>
              </a:rPr>
              <a:t>;</a:t>
            </a:r>
            <a:endParaRPr lang="uk-UA" sz="1600" dirty="0" smtClean="0">
              <a:solidFill>
                <a:srgbClr val="000080"/>
              </a:solidFill>
              <a:latin typeface="Times New Roman" panose="02020603050405020304" pitchFamily="18" charset="0"/>
              <a:ea typeface="Times New Roman" panose="02020603050405020304" pitchFamily="18" charset="0"/>
            </a:endParaRPr>
          </a:p>
          <a:p>
            <a:pPr marL="228600" indent="-228600" algn="just">
              <a:spcAft>
                <a:spcPts val="0"/>
              </a:spcAft>
              <a:tabLst>
                <a:tab pos="457200" algn="l"/>
                <a:tab pos="449580" algn="l"/>
              </a:tabLst>
            </a:pPr>
            <a:r>
              <a:rPr lang="uk-UA" sz="1600" dirty="0" smtClean="0">
                <a:solidFill>
                  <a:srgbClr val="000000"/>
                </a:solidFill>
                <a:latin typeface="Times New Roman" panose="02020603050405020304" pitchFamily="18" charset="0"/>
                <a:ea typeface="Times New Roman" panose="02020603050405020304" pitchFamily="18" charset="0"/>
              </a:rPr>
              <a:t>-</a:t>
            </a:r>
            <a:r>
              <a:rPr lang="uk-UA" sz="1600" dirty="0">
                <a:solidFill>
                  <a:srgbClr val="000000"/>
                </a:solidFill>
                <a:latin typeface="Times New Roman" panose="02020603050405020304" pitchFamily="18" charset="0"/>
                <a:ea typeface="Times New Roman" panose="02020603050405020304" pitchFamily="18" charset="0"/>
              </a:rPr>
              <a:t>введення антидотів i </a:t>
            </a:r>
            <a:r>
              <a:rPr lang="uk-UA" sz="1600" dirty="0" err="1">
                <a:solidFill>
                  <a:srgbClr val="000000"/>
                </a:solidFill>
                <a:latin typeface="Times New Roman" panose="02020603050405020304" pitchFamily="18" charset="0"/>
                <a:ea typeface="Times New Roman" panose="02020603050405020304" pitchFamily="18" charset="0"/>
              </a:rPr>
              <a:t>протиботулінічної</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сиворотки</a:t>
            </a:r>
            <a:r>
              <a:rPr lang="uk-UA" sz="1600" dirty="0">
                <a:solidFill>
                  <a:srgbClr val="000000"/>
                </a:solidFill>
                <a:latin typeface="Times New Roman" panose="02020603050405020304" pitchFamily="18" charset="0"/>
                <a:ea typeface="Times New Roman" panose="02020603050405020304" pitchFamily="18" charset="0"/>
              </a:rPr>
              <a:t>;</a:t>
            </a:r>
            <a:endParaRPr lang="uk-UA" sz="1600" dirty="0">
              <a:solidFill>
                <a:srgbClr val="000080"/>
              </a:solidFill>
              <a:latin typeface="Times New Roman" panose="02020603050405020304" pitchFamily="18" charset="0"/>
              <a:ea typeface="Times New Roman" panose="02020603050405020304" pitchFamily="18" charset="0"/>
            </a:endParaRPr>
          </a:p>
          <a:p>
            <a:pPr marL="2286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-комплексну терапію серцево-судинної недостатності, порушень серцевого ритму;</a:t>
            </a:r>
            <a:endParaRPr lang="uk-UA" sz="1600" dirty="0">
              <a:solidFill>
                <a:srgbClr val="000080"/>
              </a:solidFill>
              <a:latin typeface="Times New Roman" panose="02020603050405020304" pitchFamily="18" charset="0"/>
              <a:ea typeface="Times New Roman" panose="02020603050405020304" pitchFamily="18" charset="0"/>
            </a:endParaRPr>
          </a:p>
          <a:p>
            <a:pPr marL="2286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-комплексну терапію гострої дихальної недостатності;</a:t>
            </a:r>
            <a:endParaRPr lang="uk-UA" sz="1600" dirty="0">
              <a:solidFill>
                <a:srgbClr val="000080"/>
              </a:solidFill>
              <a:latin typeface="Times New Roman" panose="02020603050405020304" pitchFamily="18" charset="0"/>
              <a:ea typeface="Times New Roman" panose="02020603050405020304" pitchFamily="18" charset="0"/>
            </a:endParaRPr>
          </a:p>
          <a:p>
            <a:pPr marL="2286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a:t>
            </a:r>
            <a:r>
              <a:rPr lang="uk-UA" sz="1600" dirty="0" err="1">
                <a:solidFill>
                  <a:srgbClr val="000000"/>
                </a:solidFill>
                <a:latin typeface="Times New Roman" panose="02020603050405020304" pitchFamily="18" charset="0"/>
                <a:ea typeface="Times New Roman" panose="02020603050405020304" pitchFamily="18" charset="0"/>
              </a:rPr>
              <a:t>дегідратаційну</a:t>
            </a:r>
            <a:r>
              <a:rPr lang="uk-UA" sz="1600" dirty="0">
                <a:solidFill>
                  <a:srgbClr val="000000"/>
                </a:solidFill>
                <a:latin typeface="Times New Roman" panose="02020603050405020304" pitchFamily="18" charset="0"/>
                <a:ea typeface="Times New Roman" panose="02020603050405020304" pitchFamily="18" charset="0"/>
              </a:rPr>
              <a:t> терапію при набряку головного мозку;</a:t>
            </a:r>
            <a:endParaRPr lang="uk-UA" sz="1600" dirty="0">
              <a:solidFill>
                <a:srgbClr val="000080"/>
              </a:solidFill>
              <a:latin typeface="Times New Roman" panose="02020603050405020304" pitchFamily="18" charset="0"/>
              <a:ea typeface="Times New Roman" panose="02020603050405020304" pitchFamily="18" charset="0"/>
            </a:endParaRPr>
          </a:p>
          <a:p>
            <a:pPr marL="2286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-корекцію грубих порушень кислотно-лужного стану та електролітного балансу;</a:t>
            </a:r>
            <a:endParaRPr lang="uk-UA" sz="1600" dirty="0">
              <a:solidFill>
                <a:srgbClr val="000080"/>
              </a:solidFill>
              <a:latin typeface="Times New Roman" panose="02020603050405020304" pitchFamily="18" charset="0"/>
              <a:ea typeface="Times New Roman" panose="02020603050405020304" pitchFamily="18" charset="0"/>
            </a:endParaRPr>
          </a:p>
          <a:p>
            <a:pPr marL="2286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-комплекс заходів при попаданні всередину отруйних речовин та інших отруйних засобів;</a:t>
            </a:r>
            <a:endParaRPr lang="uk-UA" sz="1600" dirty="0">
              <a:solidFill>
                <a:srgbClr val="000080"/>
              </a:solidFill>
              <a:latin typeface="Times New Roman" panose="02020603050405020304" pitchFamily="18" charset="0"/>
              <a:ea typeface="Times New Roman" panose="02020603050405020304" pitchFamily="18" charset="0"/>
            </a:endParaRPr>
          </a:p>
          <a:p>
            <a:pPr marL="2286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-введення знеболюючих,	десенсибілізуючих,	</a:t>
            </a:r>
            <a:r>
              <a:rPr lang="uk-UA" sz="1600" dirty="0" err="1">
                <a:solidFill>
                  <a:srgbClr val="000000"/>
                </a:solidFill>
                <a:latin typeface="Times New Roman" panose="02020603050405020304" pitchFamily="18" charset="0"/>
                <a:ea typeface="Times New Roman" panose="02020603050405020304" pitchFamily="18" charset="0"/>
              </a:rPr>
              <a:t>протиблювотних</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протисудомних</a:t>
            </a:r>
            <a:r>
              <a:rPr lang="uk-UA" sz="1600" dirty="0">
                <a:solidFill>
                  <a:srgbClr val="000000"/>
                </a:solidFill>
                <a:latin typeface="Times New Roman" panose="02020603050405020304" pitchFamily="18" charset="0"/>
                <a:ea typeface="Times New Roman" panose="02020603050405020304" pitchFamily="18" charset="0"/>
              </a:rPr>
              <a:t> i </a:t>
            </a:r>
            <a:r>
              <a:rPr lang="uk-UA" sz="1600" dirty="0" err="1">
                <a:solidFill>
                  <a:srgbClr val="000000"/>
                </a:solidFill>
                <a:latin typeface="Times New Roman" panose="02020603050405020304" pitchFamily="18" charset="0"/>
                <a:ea typeface="Times New Roman" panose="02020603050405020304" pitchFamily="18" charset="0"/>
              </a:rPr>
              <a:t>бронхолітичних</a:t>
            </a:r>
            <a:r>
              <a:rPr lang="uk-UA" sz="1600" dirty="0">
                <a:solidFill>
                  <a:srgbClr val="000000"/>
                </a:solidFill>
                <a:latin typeface="Times New Roman" panose="02020603050405020304" pitchFamily="18" charset="0"/>
                <a:ea typeface="Times New Roman" panose="02020603050405020304" pitchFamily="18" charset="0"/>
              </a:rPr>
              <a:t> засобів;</a:t>
            </a:r>
            <a:endParaRPr lang="uk-UA" sz="1600" dirty="0">
              <a:solidFill>
                <a:srgbClr val="000080"/>
              </a:solidFill>
              <a:latin typeface="Times New Roman" panose="02020603050405020304" pitchFamily="18" charset="0"/>
              <a:ea typeface="Times New Roman" panose="02020603050405020304" pitchFamily="18" charset="0"/>
            </a:endParaRPr>
          </a:p>
          <a:p>
            <a:pPr marL="2286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-вживання транквілізаторів та нейролептиків при гострих реактивних станах;</a:t>
            </a:r>
            <a:endParaRPr lang="uk-UA" sz="1600" dirty="0">
              <a:solidFill>
                <a:srgbClr val="000080"/>
              </a:solidFill>
              <a:latin typeface="Times New Roman" panose="02020603050405020304" pitchFamily="18" charset="0"/>
              <a:ea typeface="Times New Roman" panose="02020603050405020304" pitchFamily="18" charset="0"/>
            </a:endParaRPr>
          </a:p>
          <a:p>
            <a:pPr marL="2286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-призначення </a:t>
            </a:r>
            <a:r>
              <a:rPr lang="uk-UA" sz="1600" dirty="0" err="1">
                <a:solidFill>
                  <a:srgbClr val="000000"/>
                </a:solidFill>
                <a:latin typeface="Times New Roman" panose="02020603050405020304" pitchFamily="18" charset="0"/>
                <a:ea typeface="Times New Roman" panose="02020603050405020304" pitchFamily="18" charset="0"/>
              </a:rPr>
              <a:t>протисверблячих</a:t>
            </a:r>
            <a:r>
              <a:rPr lang="uk-UA" sz="1600" dirty="0">
                <a:solidFill>
                  <a:srgbClr val="000000"/>
                </a:solidFill>
                <a:latin typeface="Times New Roman" panose="02020603050405020304" pitchFamily="18" charset="0"/>
                <a:ea typeface="Times New Roman" panose="02020603050405020304" pitchFamily="18" charset="0"/>
              </a:rPr>
              <a:t> засобів при поширених </a:t>
            </a:r>
            <a:r>
              <a:rPr lang="uk-UA" sz="1600" dirty="0" err="1">
                <a:solidFill>
                  <a:srgbClr val="000000"/>
                </a:solidFill>
                <a:latin typeface="Times New Roman" panose="02020603050405020304" pitchFamily="18" charset="0"/>
                <a:ea typeface="Times New Roman" panose="02020603050405020304" pitchFamily="18" charset="0"/>
              </a:rPr>
              <a:t>іпритних</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smtClean="0">
                <a:solidFill>
                  <a:srgbClr val="000000"/>
                </a:solidFill>
                <a:latin typeface="Times New Roman" panose="02020603050405020304" pitchFamily="18" charset="0"/>
                <a:ea typeface="Times New Roman" panose="02020603050405020304" pitchFamily="18" charset="0"/>
              </a:rPr>
              <a:t>дерматозах.</a:t>
            </a:r>
            <a:endParaRPr lang="uk-UA" sz="1600" dirty="0" smtClean="0">
              <a:solidFill>
                <a:srgbClr val="000080"/>
              </a:solidFill>
              <a:latin typeface="Times New Roman" panose="02020603050405020304" pitchFamily="18" charset="0"/>
              <a:ea typeface="Times New Roman" panose="02020603050405020304" pitchFamily="18" charset="0"/>
            </a:endParaRPr>
          </a:p>
          <a:p>
            <a:pPr marL="228600" indent="-228600" algn="just">
              <a:spcAft>
                <a:spcPts val="0"/>
              </a:spcAft>
              <a:tabLst>
                <a:tab pos="457200" algn="l"/>
                <a:tab pos="449580" algn="l"/>
              </a:tabLst>
            </a:pPr>
            <a:r>
              <a:rPr lang="uk-UA" sz="1600" b="1" i="1" dirty="0" smtClean="0">
                <a:solidFill>
                  <a:srgbClr val="FF0000"/>
                </a:solidFill>
                <a:latin typeface="Times New Roman" panose="02020603050405020304" pitchFamily="18" charset="0"/>
                <a:ea typeface="Times New Roman" panose="02020603050405020304" pitchFamily="18" charset="0"/>
              </a:rPr>
              <a:t>Заходи </a:t>
            </a:r>
            <a:r>
              <a:rPr lang="uk-UA" sz="1600" b="1" i="1" dirty="0">
                <a:solidFill>
                  <a:srgbClr val="FF0000"/>
                </a:solidFill>
                <a:latin typeface="Times New Roman" panose="02020603050405020304" pitchFamily="18" charset="0"/>
                <a:ea typeface="Times New Roman" panose="02020603050405020304" pitchFamily="18" charset="0"/>
              </a:rPr>
              <a:t>кваліфікованої терапевтичної допомоги, виконання яких може бути вимушено відкладено, </a:t>
            </a:r>
            <a:r>
              <a:rPr lang="uk-UA" sz="1600" dirty="0">
                <a:solidFill>
                  <a:srgbClr val="000000"/>
                </a:solidFill>
                <a:latin typeface="Times New Roman" panose="02020603050405020304" pitchFamily="18" charset="0"/>
                <a:ea typeface="Times New Roman" panose="02020603050405020304" pitchFamily="18" charset="0"/>
              </a:rPr>
              <a:t>включають:</a:t>
            </a:r>
            <a:endParaRPr lang="uk-UA" sz="1600" dirty="0">
              <a:solidFill>
                <a:srgbClr val="000080"/>
              </a:solidFill>
              <a:latin typeface="Times New Roman" panose="02020603050405020304" pitchFamily="18" charset="0"/>
              <a:ea typeface="Times New Roman" panose="02020603050405020304" pitchFamily="18" charset="0"/>
            </a:endParaRPr>
          </a:p>
          <a:p>
            <a:pPr marL="2286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-введення (дачу) антибіотиків та сульфаніламідів з профілактичною метою;</a:t>
            </a:r>
            <a:endParaRPr lang="uk-UA" sz="1600" dirty="0">
              <a:solidFill>
                <a:srgbClr val="000080"/>
              </a:solidFill>
              <a:latin typeface="Times New Roman" panose="02020603050405020304" pitchFamily="18" charset="0"/>
              <a:ea typeface="Times New Roman" panose="02020603050405020304" pitchFamily="18" charset="0"/>
            </a:endParaRPr>
          </a:p>
          <a:p>
            <a:pPr marL="2286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a:t>
            </a:r>
            <a:r>
              <a:rPr lang="uk-UA" sz="1600" dirty="0" err="1" smtClean="0">
                <a:solidFill>
                  <a:srgbClr val="000000"/>
                </a:solidFill>
                <a:latin typeface="Times New Roman" panose="02020603050405020304" pitchFamily="18" charset="0"/>
                <a:ea typeface="Times New Roman" panose="02020603050405020304" pitchFamily="18" charset="0"/>
              </a:rPr>
              <a:t>гемотрансфузію</a:t>
            </a:r>
            <a:r>
              <a:rPr lang="uk-UA" sz="1600" dirty="0" smtClean="0">
                <a:solidFill>
                  <a:srgbClr val="000000"/>
                </a:solidFill>
                <a:latin typeface="Times New Roman" panose="02020603050405020304" pitchFamily="18" charset="0"/>
                <a:ea typeface="Times New Roman" panose="02020603050405020304" pitchFamily="18" charset="0"/>
              </a:rPr>
              <a:t>	із	замінною	метою	(при	помірній	</a:t>
            </a:r>
            <a:r>
              <a:rPr lang="uk-UA" sz="1600" dirty="0" err="1" smtClean="0">
                <a:solidFill>
                  <a:srgbClr val="000000"/>
                </a:solidFill>
                <a:latin typeface="Times New Roman" panose="02020603050405020304" pitchFamily="18" charset="0"/>
                <a:ea typeface="Times New Roman" panose="02020603050405020304" pitchFamily="18" charset="0"/>
              </a:rPr>
              <a:t>анемізації</a:t>
            </a:r>
            <a:r>
              <a:rPr lang="uk-UA" sz="1600" dirty="0" smtClean="0">
                <a:solidFill>
                  <a:srgbClr val="000000"/>
                </a:solidFill>
                <a:latin typeface="Times New Roman" panose="02020603050405020304" pitchFamily="18" charset="0"/>
                <a:ea typeface="Times New Roman" panose="02020603050405020304" pitchFamily="18" charset="0"/>
              </a:rPr>
              <a:t>);</a:t>
            </a:r>
          </a:p>
          <a:p>
            <a:pPr marL="228600" indent="-228600" algn="just">
              <a:spcAft>
                <a:spcPts val="0"/>
              </a:spcAft>
              <a:tabLst>
                <a:tab pos="457200" algn="l"/>
                <a:tab pos="449580" algn="l"/>
              </a:tabLst>
            </a:pPr>
            <a:r>
              <a:rPr lang="uk-UA" sz="1600" dirty="0" smtClean="0">
                <a:solidFill>
                  <a:srgbClr val="000000"/>
                </a:solidFill>
                <a:latin typeface="Times New Roman" panose="02020603050405020304" pitchFamily="18" charset="0"/>
                <a:ea typeface="Times New Roman" panose="02020603050405020304" pitchFamily="18" charset="0"/>
              </a:rPr>
              <a:t>-використання</a:t>
            </a:r>
            <a:r>
              <a:rPr lang="uk-UA" sz="1600" dirty="0">
                <a:solidFill>
                  <a:srgbClr val="000000"/>
                </a:solidFill>
                <a:latin typeface="Times New Roman" panose="02020603050405020304" pitchFamily="18" charset="0"/>
                <a:ea typeface="Times New Roman" panose="02020603050405020304" pitchFamily="18" charset="0"/>
              </a:rPr>
              <a:t> </a:t>
            </a:r>
            <a:r>
              <a:rPr lang="uk-UA" sz="1600" dirty="0" smtClean="0">
                <a:solidFill>
                  <a:srgbClr val="000000"/>
                </a:solidFill>
                <a:latin typeface="Times New Roman" panose="02020603050405020304" pitchFamily="18" charset="0"/>
                <a:ea typeface="Times New Roman" panose="02020603050405020304" pitchFamily="18" charset="0"/>
              </a:rPr>
              <a:t>симптоматичних медикаментозних засобів.</a:t>
            </a:r>
          </a:p>
          <a:p>
            <a:pPr marL="228600" indent="-228600" algn="just">
              <a:spcAft>
                <a:spcPts val="0"/>
              </a:spcAft>
              <a:tabLst>
                <a:tab pos="457200" algn="l"/>
                <a:tab pos="449580" algn="l"/>
              </a:tabLst>
            </a:pPr>
            <a:r>
              <a:rPr lang="uk-UA" sz="1600" dirty="0" smtClean="0">
                <a:solidFill>
                  <a:srgbClr val="000000"/>
                </a:solidFill>
                <a:latin typeface="Times New Roman" panose="02020603050405020304" pitchFamily="18" charset="0"/>
                <a:ea typeface="Times New Roman" panose="02020603050405020304" pitchFamily="18" charset="0"/>
              </a:rPr>
              <a:t>Найбільш оптимальним терміном надання кваліфікованої терапевтичної допомоги </a:t>
            </a:r>
            <a:r>
              <a:rPr lang="uk-UA" sz="1600" dirty="0">
                <a:solidFill>
                  <a:srgbClr val="000000"/>
                </a:solidFill>
                <a:latin typeface="Times New Roman" panose="02020603050405020304" pitchFamily="18" charset="0"/>
                <a:ea typeface="Times New Roman" panose="02020603050405020304" pitchFamily="18" charset="0"/>
              </a:rPr>
              <a:t>вважається 2-4 години.</a:t>
            </a:r>
            <a:endParaRPr lang="uk-UA" sz="1600" dirty="0">
              <a:solidFill>
                <a:srgbClr val="000080"/>
              </a:solidFill>
              <a:latin typeface="Times New Roman" panose="02020603050405020304" pitchFamily="18" charset="0"/>
              <a:ea typeface="Times New Roman" panose="02020603050405020304" pitchFamily="18" charset="0"/>
            </a:endParaRPr>
          </a:p>
          <a:p>
            <a:pPr>
              <a:spcAft>
                <a:spcPts val="0"/>
              </a:spcAft>
            </a:pPr>
            <a:r>
              <a:rPr lang="ru-RU" sz="1600" b="1" i="1" dirty="0" err="1">
                <a:solidFill>
                  <a:srgbClr val="FF0000"/>
                </a:solidFill>
                <a:latin typeface="Times New Roman" panose="02020603050405020304" pitchFamily="18" charset="0"/>
                <a:ea typeface="Times New Roman" panose="02020603050405020304" pitchFamily="18" charset="0"/>
              </a:rPr>
              <a:t>Спеціалізована</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терапевтична</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допомога</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надається</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наступним</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категоріям</a:t>
            </a:r>
            <a:r>
              <a:rPr lang="ru-RU" sz="1600" b="1" i="1" dirty="0">
                <a:solidFill>
                  <a:srgbClr val="FF0000"/>
                </a:solidFill>
                <a:latin typeface="Times New Roman" panose="02020603050405020304" pitchFamily="18" charset="0"/>
                <a:ea typeface="Times New Roman" panose="02020603050405020304" pitchFamily="18" charset="0"/>
              </a:rPr>
              <a:t>:</a:t>
            </a:r>
            <a:r>
              <a:rPr lang="ru-RU" sz="1600" dirty="0">
                <a:latin typeface="Times New Roman" panose="02020603050405020304" pitchFamily="18" charset="0"/>
                <a:ea typeface="Times New Roman" panose="02020603050405020304" pitchFamily="18" charset="0"/>
              </a:rPr>
              <a:t/>
            </a:r>
            <a:br>
              <a:rPr lang="ru-RU" sz="1600" dirty="0">
                <a:latin typeface="Times New Roman" panose="02020603050405020304" pitchFamily="18" charset="0"/>
                <a:ea typeface="Times New Roman" panose="02020603050405020304" pitchFamily="18" charset="0"/>
              </a:rPr>
            </a:br>
            <a:r>
              <a:rPr lang="uk-UA" sz="1600" dirty="0">
                <a:solidFill>
                  <a:srgbClr val="000000"/>
                </a:solidFill>
                <a:latin typeface="Times New Roman" panose="02020603050405020304" pitchFamily="18" charset="0"/>
                <a:ea typeface="Times New Roman" panose="02020603050405020304" pitchFamily="18" charset="0"/>
              </a:rPr>
              <a:t>     </a:t>
            </a:r>
            <a:r>
              <a:rPr lang="ru-RU" sz="1600" dirty="0">
                <a:solidFill>
                  <a:srgbClr val="000000"/>
                </a:solidFill>
                <a:latin typeface="Times New Roman" panose="02020603050405020304" pitchFamily="18" charset="0"/>
                <a:ea typeface="Times New Roman" panose="02020603050405020304" pitchFamily="18" charset="0"/>
              </a:rPr>
              <a:t>-</a:t>
            </a:r>
            <a:r>
              <a:rPr lang="ru-RU" sz="1600" dirty="0" err="1">
                <a:solidFill>
                  <a:srgbClr val="000000"/>
                </a:solidFill>
                <a:latin typeface="Times New Roman" panose="02020603050405020304" pitchFamily="18" charset="0"/>
                <a:ea typeface="Times New Roman" panose="02020603050405020304" pitchFamily="18" charset="0"/>
              </a:rPr>
              <a:t>обпеченим</a:t>
            </a:r>
            <a:r>
              <a:rPr lang="ru-RU" sz="1600"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marL="4572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 </a:t>
            </a:r>
            <a:r>
              <a:rPr lang="uk-UA" sz="1600" dirty="0" err="1">
                <a:solidFill>
                  <a:srgbClr val="000000"/>
                </a:solidFill>
                <a:latin typeface="Times New Roman" panose="02020603050405020304" pitchFamily="18" charset="0"/>
                <a:ea typeface="Times New Roman" panose="02020603050405020304" pitchFamily="18" charset="0"/>
              </a:rPr>
              <a:t>легкохворим</a:t>
            </a:r>
            <a:r>
              <a:rPr lang="uk-UA" sz="1600" dirty="0">
                <a:solidFill>
                  <a:srgbClr val="000000"/>
                </a:solidFill>
                <a:latin typeface="Times New Roman" panose="02020603050405020304" pitchFamily="18" charset="0"/>
                <a:ea typeface="Times New Roman" panose="02020603050405020304" pitchFamily="18" charset="0"/>
              </a:rPr>
              <a:t>;</a:t>
            </a:r>
            <a:endParaRPr lang="uk-UA" sz="1600" dirty="0">
              <a:solidFill>
                <a:srgbClr val="000080"/>
              </a:solidFill>
              <a:latin typeface="Times New Roman" panose="02020603050405020304" pitchFamily="18" charset="0"/>
              <a:ea typeface="Times New Roman" panose="02020603050405020304" pitchFamily="18" charset="0"/>
            </a:endParaRPr>
          </a:p>
          <a:p>
            <a:pPr marL="4572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-ураженим іонізуючим випромінюванням;</a:t>
            </a:r>
            <a:endParaRPr lang="uk-UA" sz="1600" dirty="0">
              <a:solidFill>
                <a:srgbClr val="000080"/>
              </a:solidFill>
              <a:latin typeface="Times New Roman" panose="02020603050405020304" pitchFamily="18" charset="0"/>
              <a:ea typeface="Times New Roman" panose="02020603050405020304" pitchFamily="18" charset="0"/>
            </a:endParaRPr>
          </a:p>
          <a:p>
            <a:pPr marL="4572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-ураженим отруйними речовинами;</a:t>
            </a:r>
            <a:endParaRPr lang="uk-UA" sz="1600" dirty="0">
              <a:solidFill>
                <a:srgbClr val="000080"/>
              </a:solidFill>
              <a:latin typeface="Times New Roman" panose="02020603050405020304" pitchFamily="18" charset="0"/>
              <a:ea typeface="Times New Roman" panose="02020603050405020304" pitchFamily="18" charset="0"/>
            </a:endParaRPr>
          </a:p>
          <a:p>
            <a:pPr marL="4572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-неврологічним хворим, контуженим та особам з психічними розладами;</a:t>
            </a:r>
            <a:endParaRPr lang="uk-UA" sz="1600" dirty="0">
              <a:solidFill>
                <a:srgbClr val="000080"/>
              </a:solidFill>
              <a:latin typeface="Times New Roman" panose="02020603050405020304" pitchFamily="18" charset="0"/>
              <a:ea typeface="Times New Roman" panose="02020603050405020304" pitchFamily="18" charset="0"/>
            </a:endParaRPr>
          </a:p>
          <a:p>
            <a:pPr marL="4572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a:t>
            </a:r>
            <a:r>
              <a:rPr lang="uk-UA" sz="1600" dirty="0" err="1">
                <a:solidFill>
                  <a:srgbClr val="000000"/>
                </a:solidFill>
                <a:latin typeface="Times New Roman" panose="02020603050405020304" pitchFamily="18" charset="0"/>
                <a:ea typeface="Times New Roman" panose="02020603050405020304" pitchFamily="18" charset="0"/>
              </a:rPr>
              <a:t>загальносоматичним</a:t>
            </a:r>
            <a:r>
              <a:rPr lang="uk-UA" sz="1600" dirty="0">
                <a:solidFill>
                  <a:srgbClr val="000000"/>
                </a:solidFill>
                <a:latin typeface="Times New Roman" panose="02020603050405020304" pitchFamily="18" charset="0"/>
                <a:ea typeface="Times New Roman" panose="02020603050405020304" pitchFamily="18" charset="0"/>
              </a:rPr>
              <a:t> хворим;</a:t>
            </a:r>
            <a:endParaRPr lang="uk-UA" sz="1600" dirty="0">
              <a:solidFill>
                <a:srgbClr val="000080"/>
              </a:solidFill>
              <a:latin typeface="Times New Roman" panose="02020603050405020304" pitchFamily="18" charset="0"/>
              <a:ea typeface="Times New Roman" panose="02020603050405020304" pitchFamily="18" charset="0"/>
            </a:endParaRPr>
          </a:p>
          <a:p>
            <a:pPr marL="4572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-хворим із шкірними та венеричними захворюваннями;</a:t>
            </a:r>
            <a:endParaRPr lang="uk-UA" sz="1600" dirty="0">
              <a:solidFill>
                <a:srgbClr val="000080"/>
              </a:solidFill>
              <a:latin typeface="Times New Roman" panose="02020603050405020304" pitchFamily="18" charset="0"/>
              <a:ea typeface="Times New Roman" panose="02020603050405020304" pitchFamily="18" charset="0"/>
            </a:endParaRPr>
          </a:p>
          <a:p>
            <a:pPr marL="4572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-інфекційним хворим;</a:t>
            </a:r>
            <a:endParaRPr lang="uk-UA" sz="1600" dirty="0">
              <a:solidFill>
                <a:srgbClr val="000080"/>
              </a:solidFill>
              <a:latin typeface="Times New Roman" panose="02020603050405020304" pitchFamily="18" charset="0"/>
              <a:ea typeface="Times New Roman" panose="02020603050405020304" pitchFamily="18" charset="0"/>
            </a:endParaRPr>
          </a:p>
          <a:p>
            <a:pPr marL="4572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-хворим на туберкульоз;</a:t>
            </a:r>
            <a:endParaRPr lang="uk-UA" sz="1600" dirty="0">
              <a:solidFill>
                <a:srgbClr val="000080"/>
              </a:solidFill>
              <a:latin typeface="Times New Roman" panose="02020603050405020304" pitchFamily="18" charset="0"/>
              <a:ea typeface="Times New Roman" panose="02020603050405020304" pitchFamily="18" charset="0"/>
            </a:endParaRPr>
          </a:p>
          <a:p>
            <a:pPr marL="457200" indent="-228600" algn="just">
              <a:spcAft>
                <a:spcPts val="0"/>
              </a:spcAft>
              <a:tabLst>
                <a:tab pos="457200" algn="l"/>
                <a:tab pos="449580" algn="l"/>
              </a:tabLst>
            </a:pPr>
            <a:r>
              <a:rPr lang="uk-UA" sz="1600" dirty="0">
                <a:solidFill>
                  <a:srgbClr val="000000"/>
                </a:solidFill>
                <a:latin typeface="Times New Roman" panose="02020603050405020304" pitchFamily="18" charset="0"/>
                <a:ea typeface="Times New Roman" panose="02020603050405020304" pitchFamily="18" charset="0"/>
              </a:rPr>
              <a:t>-жінкам при захворюваннях жіночих статевих органів</a:t>
            </a:r>
            <a:r>
              <a:rPr lang="uk-UA" sz="1600" dirty="0" smtClean="0">
                <a:solidFill>
                  <a:srgbClr val="000000"/>
                </a:solidFill>
                <a:latin typeface="Times New Roman" panose="02020603050405020304" pitchFamily="18" charset="0"/>
                <a:ea typeface="Times New Roman" panose="02020603050405020304" pitchFamily="18" charset="0"/>
              </a:rPr>
              <a:t>. </a:t>
            </a:r>
            <a:endParaRPr lang="uk-UA" sz="1600" dirty="0">
              <a:solidFill>
                <a:srgbClr val="00008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2190884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0179" y="-120316"/>
            <a:ext cx="8443823" cy="830179"/>
          </a:xfrm>
          <a:solidFill>
            <a:srgbClr val="FFFF00"/>
          </a:solidFill>
        </p:spPr>
        <p:txBody>
          <a:bodyPr>
            <a:normAutofit fontScale="90000"/>
          </a:bodyPr>
          <a:lstStyle/>
          <a:p>
            <a:r>
              <a:rPr lang="uk-UA" b="1" dirty="0"/>
              <a:t> </a:t>
            </a:r>
            <a:r>
              <a:rPr lang="uk-UA" sz="2000" b="1" dirty="0"/>
              <a:t>4.Особливості ураження ОР при аваріях мирного часу на хімічних під</a:t>
            </a:r>
            <a:r>
              <a:rPr lang="ru-RU" sz="2000" b="1" dirty="0" err="1"/>
              <a:t>приємствах</a:t>
            </a:r>
            <a:r>
              <a:rPr lang="ru-RU" sz="2000" b="1" dirty="0" smtClean="0"/>
              <a:t>. </a:t>
            </a:r>
            <a:endParaRPr lang="uk-UA" sz="2000" dirty="0"/>
          </a:p>
        </p:txBody>
      </p:sp>
      <p:sp>
        <p:nvSpPr>
          <p:cNvPr id="3" name="Объект 2"/>
          <p:cNvSpPr>
            <a:spLocks noGrp="1"/>
          </p:cNvSpPr>
          <p:nvPr>
            <p:ph idx="1"/>
          </p:nvPr>
        </p:nvSpPr>
        <p:spPr>
          <a:xfrm>
            <a:off x="203364" y="1335505"/>
            <a:ext cx="9697452" cy="5787190"/>
          </a:xfrm>
          <a:solidFill>
            <a:srgbClr val="00FFCC"/>
          </a:solidFill>
        </p:spPr>
        <p:txBody>
          <a:bodyPr/>
          <a:lstStyle/>
          <a:p>
            <a:r>
              <a:rPr lang="uk-UA" dirty="0" smtClean="0">
                <a:latin typeface="Times New Roman" panose="02020603050405020304" pitchFamily="18" charset="0"/>
                <a:cs typeface="Times New Roman" panose="02020603050405020304" pitchFamily="18" charset="0"/>
              </a:rPr>
              <a:t>Відмінною особливістю аварій на хімічно небезпечних об'єктах (ХНО) з викидом сильнодіючих отруйних речовин (СДОР) є те, що при високих концентраціях хімічних речовин ураження людей може відбуватися в короткі терміни. Тому збереження </a:t>
            </a:r>
            <a:r>
              <a:rPr lang="uk-UA" u="sng" dirty="0" smtClean="0">
                <a:latin typeface="Times New Roman" panose="02020603050405020304" pitchFamily="18" charset="0"/>
                <a:cs typeface="Times New Roman" panose="02020603050405020304" pitchFamily="18" charset="0"/>
                <a:hlinkClick r:id="rId2" tooltip="Життя"/>
              </a:rPr>
              <a:t>життя</a:t>
            </a:r>
            <a:r>
              <a:rPr lang="uk-UA" dirty="0" smtClean="0">
                <a:latin typeface="Times New Roman" panose="02020603050405020304" pitchFamily="18" charset="0"/>
                <a:cs typeface="Times New Roman" panose="02020603050405020304" pitchFamily="18" charset="0"/>
              </a:rPr>
              <a:t> і здоров'я людей буде залежати від умілих і швидких дій населення. . Хімічно небезпечні об'єкти можуть </a:t>
            </a:r>
            <a:r>
              <a:rPr lang="uk-UA" u="sng" dirty="0" smtClean="0">
                <a:latin typeface="Times New Roman" panose="02020603050405020304" pitchFamily="18" charset="0"/>
                <a:cs typeface="Times New Roman" panose="02020603050405020304" pitchFamily="18" charset="0"/>
                <a:hlinkClick r:id="rId3" tooltip="Мати"/>
              </a:rPr>
              <a:t>мати</a:t>
            </a:r>
            <a:r>
              <a:rPr lang="uk-UA" dirty="0" smtClean="0">
                <a:latin typeface="Times New Roman" panose="02020603050405020304" pitchFamily="18" charset="0"/>
                <a:cs typeface="Times New Roman" panose="02020603050405020304" pitchFamily="18" charset="0"/>
              </a:rPr>
              <a:t> </a:t>
            </a:r>
            <a:r>
              <a:rPr lang="uk-UA" i="1" dirty="0" smtClean="0">
                <a:solidFill>
                  <a:srgbClr val="FF0000"/>
                </a:solidFill>
                <a:latin typeface="Times New Roman" panose="02020603050405020304" pitchFamily="18" charset="0"/>
                <a:cs typeface="Times New Roman" panose="02020603050405020304" pitchFamily="18" charset="0"/>
              </a:rPr>
              <a:t>4 ступеня небезпеки:</a:t>
            </a:r>
            <a:r>
              <a:rPr lang="uk-UA" dirty="0" smtClean="0">
                <a:latin typeface="Times New Roman" panose="02020603050405020304" pitchFamily="18" charset="0"/>
                <a:cs typeface="Times New Roman" panose="02020603050405020304" pitchFamily="18" charset="0"/>
              </a:rPr>
              <a:t/>
            </a:r>
            <a:br>
              <a:rPr lang="uk-UA" dirty="0" smtClean="0">
                <a:latin typeface="Times New Roman" panose="02020603050405020304" pitchFamily="18" charset="0"/>
                <a:cs typeface="Times New Roman" panose="02020603050405020304" pitchFamily="18" charset="0"/>
              </a:rPr>
            </a:br>
            <a:r>
              <a:rPr lang="uk-UA" b="1" i="1" dirty="0" smtClean="0">
                <a:latin typeface="Times New Roman" panose="02020603050405020304" pitchFamily="18" charset="0"/>
                <a:cs typeface="Times New Roman" panose="02020603050405020304" pitchFamily="18" charset="0"/>
              </a:rPr>
              <a:t>1-я ступінь </a:t>
            </a:r>
            <a:r>
              <a:rPr lang="uk-UA" dirty="0" smtClean="0">
                <a:latin typeface="Times New Roman" panose="02020603050405020304" pitchFamily="18" charset="0"/>
                <a:cs typeface="Times New Roman" panose="02020603050405020304" pitchFamily="18" charset="0"/>
              </a:rPr>
              <a:t>- у зону зараження потрапляє більше 75 тисяч чоловік, масштаб зараження регіональний, час зараження повітря - кілька діб, зараження води - від декількох днів до декількох місяців.</a:t>
            </a:r>
            <a:br>
              <a:rPr lang="uk-UA" dirty="0" smtClean="0">
                <a:latin typeface="Times New Roman" panose="02020603050405020304" pitchFamily="18" charset="0"/>
                <a:cs typeface="Times New Roman" panose="02020603050405020304" pitchFamily="18" charset="0"/>
              </a:rPr>
            </a:br>
            <a:r>
              <a:rPr lang="uk-UA" b="1" i="1" dirty="0" smtClean="0">
                <a:latin typeface="Times New Roman" panose="02020603050405020304" pitchFamily="18" charset="0"/>
                <a:cs typeface="Times New Roman" panose="02020603050405020304" pitchFamily="18" charset="0"/>
              </a:rPr>
              <a:t>2-я ступінь </a:t>
            </a:r>
            <a:r>
              <a:rPr lang="uk-UA" dirty="0" smtClean="0">
                <a:latin typeface="Times New Roman" panose="02020603050405020304" pitchFamily="18" charset="0"/>
                <a:cs typeface="Times New Roman" panose="02020603050405020304" pitchFamily="18" charset="0"/>
              </a:rPr>
              <a:t>- у зону ураження потрапляє від 40 до 75 тисяч осіб, масштаб зараження місцевий, час зараження повітря становить від кількох годин до кількох діб, зараження води - до декількох діб.</a:t>
            </a:r>
            <a:br>
              <a:rPr lang="uk-UA" dirty="0" smtClean="0">
                <a:latin typeface="Times New Roman" panose="02020603050405020304" pitchFamily="18" charset="0"/>
                <a:cs typeface="Times New Roman" panose="02020603050405020304" pitchFamily="18" charset="0"/>
              </a:rPr>
            </a:br>
            <a:r>
              <a:rPr lang="uk-UA" b="1" i="1" dirty="0" smtClean="0">
                <a:latin typeface="Times New Roman" panose="02020603050405020304" pitchFamily="18" charset="0"/>
                <a:cs typeface="Times New Roman" panose="02020603050405020304" pitchFamily="18" charset="0"/>
              </a:rPr>
              <a:t>3-я ступінь </a:t>
            </a:r>
            <a:r>
              <a:rPr lang="uk-UA" dirty="0" smtClean="0">
                <a:latin typeface="Times New Roman" panose="02020603050405020304" pitchFamily="18" charset="0"/>
                <a:cs typeface="Times New Roman" panose="02020603050405020304" pitchFamily="18" charset="0"/>
              </a:rPr>
              <a:t>- у зону ураження потрапляє менше 40 тисяч осіб, масштаб об'єктовий, час зараження повітря - від декількох хвилин до декількох годин, зараження води - від кількох годин до кількох діб.</a:t>
            </a:r>
            <a:br>
              <a:rPr lang="uk-UA" dirty="0" smtClean="0">
                <a:latin typeface="Times New Roman" panose="02020603050405020304" pitchFamily="18" charset="0"/>
                <a:cs typeface="Times New Roman" panose="02020603050405020304" pitchFamily="18" charset="0"/>
              </a:rPr>
            </a:br>
            <a:r>
              <a:rPr lang="uk-UA" b="1" i="1" dirty="0" smtClean="0">
                <a:latin typeface="Times New Roman" panose="02020603050405020304" pitchFamily="18" charset="0"/>
                <a:cs typeface="Times New Roman" panose="02020603050405020304" pitchFamily="18" charset="0"/>
              </a:rPr>
              <a:t>4-я ступінь </a:t>
            </a:r>
            <a:r>
              <a:rPr lang="uk-UA" dirty="0" smtClean="0">
                <a:latin typeface="Times New Roman" panose="02020603050405020304" pitchFamily="18" charset="0"/>
                <a:cs typeface="Times New Roman" panose="02020603050405020304" pitchFamily="18" charset="0"/>
              </a:rPr>
              <a:t>- зона зараження не виходить за </a:t>
            </a:r>
            <a:r>
              <a:rPr lang="uk-UA" u="sng" dirty="0" smtClean="0">
                <a:latin typeface="Times New Roman" panose="02020603050405020304" pitchFamily="18" charset="0"/>
                <a:cs typeface="Times New Roman" panose="02020603050405020304" pitchFamily="18" charset="0"/>
                <a:hlinkClick r:id="rId4" tooltip="Межі"/>
              </a:rPr>
              <a:t>межі</a:t>
            </a:r>
            <a:r>
              <a:rPr lang="uk-UA" dirty="0" smtClean="0">
                <a:latin typeface="Times New Roman" panose="02020603050405020304" pitchFamily="18" charset="0"/>
                <a:cs typeface="Times New Roman" panose="02020603050405020304" pitchFamily="18" charset="0"/>
              </a:rPr>
              <a:t> санітарно-захисної зони або за територію об'єкта, масштаб локальний, зараження повітря - від декількох хвилин до декількох годин, зараження води - від кількох годин до кількох діб.</a:t>
            </a:r>
            <a:r>
              <a:rPr lang="uk-UA" dirty="0"/>
              <a:t/>
            </a:r>
            <a:br>
              <a:rPr lang="uk-UA" dirty="0"/>
            </a:br>
            <a:endParaRPr lang="uk-UA" dirty="0"/>
          </a:p>
          <a:p>
            <a:endParaRPr lang="uk-UA" dirty="0"/>
          </a:p>
        </p:txBody>
      </p:sp>
    </p:spTree>
    <p:extLst>
      <p:ext uri="{BB962C8B-B14F-4D97-AF65-F5344CB8AC3E}">
        <p14:creationId xmlns:p14="http://schemas.microsoft.com/office/powerpoint/2010/main" xmlns="" val="3855068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374073" y="457200"/>
            <a:ext cx="9055677" cy="6054435"/>
          </a:xfrm>
          <a:prstGeom prst="rect">
            <a:avLst/>
          </a:prstGeom>
        </p:spPr>
      </p:pic>
    </p:spTree>
    <p:extLst>
      <p:ext uri="{BB962C8B-B14F-4D97-AF65-F5344CB8AC3E}">
        <p14:creationId xmlns:p14="http://schemas.microsoft.com/office/powerpoint/2010/main" xmlns="" val="21381827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387926" y="173181"/>
            <a:ext cx="8659091" cy="6494318"/>
          </a:xfrm>
          <a:prstGeom prst="rect">
            <a:avLst/>
          </a:prstGeom>
        </p:spPr>
      </p:pic>
    </p:spTree>
    <p:extLst>
      <p:ext uri="{BB962C8B-B14F-4D97-AF65-F5344CB8AC3E}">
        <p14:creationId xmlns:p14="http://schemas.microsoft.com/office/powerpoint/2010/main" xmlns="" val="17465128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540326" y="214746"/>
            <a:ext cx="8548255" cy="6411191"/>
          </a:xfrm>
          <a:prstGeom prst="rect">
            <a:avLst/>
          </a:prstGeom>
        </p:spPr>
      </p:pic>
    </p:spTree>
    <p:extLst>
      <p:ext uri="{BB962C8B-B14F-4D97-AF65-F5344CB8AC3E}">
        <p14:creationId xmlns:p14="http://schemas.microsoft.com/office/powerpoint/2010/main" xmlns="" val="17902249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3453" y="551596"/>
            <a:ext cx="8927432" cy="5632311"/>
          </a:xfrm>
          <a:prstGeom prst="rect">
            <a:avLst/>
          </a:prstGeom>
          <a:solidFill>
            <a:srgbClr val="00FFCC"/>
          </a:solidFill>
        </p:spPr>
        <p:txBody>
          <a:bodyPr wrap="square">
            <a:spAutoFit/>
          </a:bodyPr>
          <a:lstStyle/>
          <a:p>
            <a:pPr>
              <a:spcAft>
                <a:spcPts val="0"/>
              </a:spcAft>
            </a:pPr>
            <a:r>
              <a:rPr lang="uk-UA"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Аварії</a:t>
            </a:r>
            <a:r>
              <a:rPr lang="ru-RU" b="1" dirty="0">
                <a:latin typeface="Times New Roman" panose="02020603050405020304" pitchFamily="18" charset="0"/>
                <a:ea typeface="Times New Roman" panose="02020603050405020304" pitchFamily="18" charset="0"/>
              </a:rPr>
              <a:t> на </a:t>
            </a:r>
            <a:r>
              <a:rPr lang="ru-RU" b="1" dirty="0" err="1">
                <a:latin typeface="Times New Roman" panose="02020603050405020304" pitchFamily="18" charset="0"/>
                <a:ea typeface="Times New Roman" panose="02020603050405020304" pitchFamily="18" charset="0"/>
              </a:rPr>
              <a:t>хімічно</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небезпечних</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об’єктах</a:t>
            </a:r>
            <a:r>
              <a:rPr lang="ru-RU" b="1"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indent="342900" algn="just">
              <a:spcAft>
                <a:spcPts val="0"/>
              </a:spcAft>
            </a:pPr>
            <a:r>
              <a:rPr lang="ru-RU" dirty="0" err="1">
                <a:solidFill>
                  <a:srgbClr val="000000"/>
                </a:solidFill>
                <a:latin typeface="Times New Roman" panose="02020603050405020304" pitchFamily="18" charset="0"/>
                <a:ea typeface="Times New Roman" panose="02020603050405020304" pitchFamily="18" charset="0"/>
              </a:rPr>
              <a:t>Сьогодні</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території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країни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налічується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понад</a:t>
            </a:r>
            <a:r>
              <a:rPr lang="ru-RU" dirty="0">
                <a:solidFill>
                  <a:srgbClr val="000000"/>
                </a:solidFill>
                <a:latin typeface="Times New Roman" panose="02020603050405020304" pitchFamily="18" charset="0"/>
                <a:ea typeface="Times New Roman" panose="02020603050405020304" pitchFamily="18" charset="0"/>
              </a:rPr>
              <a:t> 1500 </a:t>
            </a:r>
            <a:r>
              <a:rPr lang="ru-RU" dirty="0" err="1">
                <a:solidFill>
                  <a:srgbClr val="000000"/>
                </a:solidFill>
                <a:latin typeface="Times New Roman" panose="02020603050405020304" pitchFamily="18" charset="0"/>
                <a:ea typeface="Times New Roman" panose="02020603050405020304" pitchFamily="18" charset="0"/>
              </a:rPr>
              <a:t>різних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об’єктів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виробляють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зберігають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використовують</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технологічному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процесі</a:t>
            </a:r>
            <a:r>
              <a:rPr lang="ru-RU" dirty="0">
                <a:solidFill>
                  <a:srgbClr val="000000"/>
                </a:solidFill>
                <a:latin typeface="Times New Roman" panose="02020603050405020304" pitchFamily="18" charset="0"/>
                <a:ea typeface="Times New Roman" panose="02020603050405020304" pitchFamily="18" charset="0"/>
              </a:rPr>
              <a:t> СДОР. </a:t>
            </a:r>
            <a:r>
              <a:rPr lang="ru-RU" dirty="0" err="1">
                <a:solidFill>
                  <a:srgbClr val="000000"/>
                </a:solidFill>
                <a:latin typeface="Times New Roman" panose="02020603050405020304" pitchFamily="18" charset="0"/>
                <a:ea typeface="Times New Roman" panose="02020603050405020304" pitchFamily="18" charset="0"/>
              </a:rPr>
              <a:t>Окрім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зазначеного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цілодобово</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території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України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транспортується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майже</a:t>
            </a:r>
            <a:r>
              <a:rPr lang="ru-RU" dirty="0">
                <a:solidFill>
                  <a:srgbClr val="000000"/>
                </a:solidFill>
                <a:latin typeface="Times New Roman" panose="02020603050405020304" pitchFamily="18" charset="0"/>
                <a:ea typeface="Times New Roman" panose="02020603050405020304" pitchFamily="18" charset="0"/>
              </a:rPr>
              <a:t> 15 000 </a:t>
            </a:r>
            <a:r>
              <a:rPr lang="ru-RU" dirty="0" err="1">
                <a:solidFill>
                  <a:srgbClr val="000000"/>
                </a:solidFill>
                <a:latin typeface="Times New Roman" panose="02020603050405020304" pitchFamily="18" charset="0"/>
                <a:ea typeface="Times New Roman" panose="02020603050405020304" pitchFamily="18" charset="0"/>
              </a:rPr>
              <a:t>одиниць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ємкостей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СДОР. В </a:t>
            </a:r>
            <a:r>
              <a:rPr lang="ru-RU" dirty="0" err="1">
                <a:solidFill>
                  <a:srgbClr val="000000"/>
                </a:solidFill>
                <a:latin typeface="Times New Roman" panose="02020603050405020304" pitchFamily="18" charset="0"/>
                <a:ea typeface="Times New Roman" panose="02020603050405020304" pitchFamily="18" charset="0"/>
              </a:rPr>
              <a:t>Україні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переробляється</a:t>
            </a:r>
            <a:r>
              <a:rPr lang="ru-RU" dirty="0">
                <a:solidFill>
                  <a:srgbClr val="000000"/>
                </a:solidFill>
                <a:latin typeface="Times New Roman" panose="02020603050405020304" pitchFamily="18" charset="0"/>
                <a:ea typeface="Times New Roman" panose="02020603050405020304" pitchFamily="18" charset="0"/>
              </a:rPr>
              <a:t> до 5%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загальносвітової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мінеральних</a:t>
            </a:r>
            <a:r>
              <a:rPr lang="ru-RU" dirty="0">
                <a:solidFill>
                  <a:srgbClr val="000000"/>
                </a:solidFill>
                <a:latin typeface="Times New Roman" panose="02020603050405020304" pitchFamily="18" charset="0"/>
                <a:ea typeface="Times New Roman" panose="02020603050405020304" pitchFamily="18" charset="0"/>
              </a:rPr>
              <a:t> добрив, а </a:t>
            </a:r>
            <a:r>
              <a:rPr lang="ru-RU" dirty="0" err="1">
                <a:solidFill>
                  <a:srgbClr val="000000"/>
                </a:solidFill>
                <a:latin typeface="Times New Roman" panose="02020603050405020304" pitchFamily="18" charset="0"/>
                <a:ea typeface="Times New Roman" panose="02020603050405020304" pitchFamily="18" charset="0"/>
              </a:rPr>
              <a:t>навантаження</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довкілля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вище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ніж</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країнах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Західної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Європи</a:t>
            </a:r>
            <a:r>
              <a:rPr lang="ru-RU" dirty="0">
                <a:solidFill>
                  <a:srgbClr val="000000"/>
                </a:solidFill>
                <a:latin typeface="Times New Roman" panose="02020603050405020304" pitchFamily="18" charset="0"/>
                <a:ea typeface="Times New Roman" panose="02020603050405020304" pitchFamily="18" charset="0"/>
              </a:rPr>
              <a:t> в 3,2 рази, а </a:t>
            </a:r>
            <a:r>
              <a:rPr lang="ru-RU" dirty="0" err="1">
                <a:solidFill>
                  <a:srgbClr val="000000"/>
                </a:solidFill>
                <a:latin typeface="Times New Roman" panose="02020603050405020304" pitchFamily="18" charset="0"/>
                <a:ea typeface="Times New Roman" panose="02020603050405020304" pitchFamily="18" charset="0"/>
              </a:rPr>
              <a:t>порівняно</a:t>
            </a:r>
            <a:r>
              <a:rPr lang="ru-RU" dirty="0">
                <a:solidFill>
                  <a:srgbClr val="000000"/>
                </a:solidFill>
                <a:latin typeface="Times New Roman" panose="02020603050405020304" pitchFamily="18" charset="0"/>
                <a:ea typeface="Times New Roman" panose="02020603050405020304" pitchFamily="18" charset="0"/>
              </a:rPr>
              <a:t> з США – в 6,2 раза (за </a:t>
            </a:r>
            <a:r>
              <a:rPr lang="ru-RU" dirty="0" err="1">
                <a:solidFill>
                  <a:srgbClr val="000000"/>
                </a:solidFill>
                <a:latin typeface="Times New Roman" panose="02020603050405020304" pitchFamily="18" charset="0"/>
                <a:ea typeface="Times New Roman" panose="02020603050405020304" pitchFamily="18" charset="0"/>
              </a:rPr>
              <a:t>даними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Міністерства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України</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питань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надзвичайних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ситуацій</a:t>
            </a:r>
            <a:r>
              <a:rPr lang="ru-RU" dirty="0">
                <a:solidFill>
                  <a:srgbClr val="000000"/>
                </a:solidFill>
                <a:latin typeface="Times New Roman" panose="02020603050405020304" pitchFamily="18" charset="0"/>
                <a:ea typeface="Times New Roman" panose="02020603050405020304" pitchFamily="18" charset="0"/>
              </a:rPr>
              <a:t> та в справах </a:t>
            </a:r>
            <a:r>
              <a:rPr lang="ru-RU" dirty="0" err="1">
                <a:solidFill>
                  <a:srgbClr val="000000"/>
                </a:solidFill>
                <a:latin typeface="Times New Roman" panose="02020603050405020304" pitchFamily="18" charset="0"/>
                <a:ea typeface="Times New Roman" panose="02020603050405020304" pitchFamily="18" charset="0"/>
              </a:rPr>
              <a:t>захисту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населення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наслідків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Чорнобильської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катастрофи</a:t>
            </a:r>
            <a:r>
              <a:rPr lang="ru-RU" dirty="0">
                <a:solidFill>
                  <a:srgbClr val="000000"/>
                </a:solidFill>
                <a:latin typeface="Times New Roman" panose="02020603050405020304" pitchFamily="18" charset="0"/>
                <a:ea typeface="Times New Roman" panose="02020603050405020304" pitchFamily="18" charset="0"/>
              </a:rPr>
              <a:t> МНС </a:t>
            </a:r>
            <a:r>
              <a:rPr lang="ru-RU" dirty="0" err="1">
                <a:solidFill>
                  <a:srgbClr val="000000"/>
                </a:solidFill>
                <a:latin typeface="Times New Roman" panose="02020603050405020304" pitchFamily="18" charset="0"/>
                <a:ea typeface="Times New Roman" panose="02020603050405020304" pitchFamily="18" charset="0"/>
              </a:rPr>
              <a:t>України</a:t>
            </a:r>
            <a:r>
              <a:rPr lang="ru-RU"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До </a:t>
            </a:r>
            <a:r>
              <a:rPr lang="ru-RU" b="1" i="1" dirty="0" err="1">
                <a:solidFill>
                  <a:srgbClr val="FF0000"/>
                </a:solidFill>
                <a:latin typeface="Times New Roman" panose="02020603050405020304" pitchFamily="18" charset="0"/>
                <a:ea typeface="Times New Roman" panose="02020603050405020304" pitchFamily="18" charset="0"/>
              </a:rPr>
              <a:t>хімічно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небезпечних</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об’єктів</a:t>
            </a:r>
            <a:r>
              <a:rPr lang="ru-RU" b="1" i="1" dirty="0">
                <a:solidFill>
                  <a:srgbClr val="FF0000"/>
                </a:solidFill>
                <a:latin typeface="Times New Roman" panose="02020603050405020304" pitchFamily="18" charset="0"/>
                <a:ea typeface="Times New Roman" panose="02020603050405020304" pitchFamily="18" charset="0"/>
              </a:rPr>
              <a:t> належать:</a:t>
            </a:r>
            <a:endParaRPr lang="uk-UA" sz="1600" b="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підприємства</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хімічної</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нафтохімічної</a:t>
            </a:r>
            <a:r>
              <a:rPr lang="ru-RU" i="1" dirty="0">
                <a:solidFill>
                  <a:srgbClr val="FF0000"/>
                </a:solidFill>
                <a:latin typeface="Times New Roman" panose="02020603050405020304" pitchFamily="18" charset="0"/>
                <a:ea typeface="Times New Roman" panose="02020603050405020304" pitchFamily="18" charset="0"/>
              </a:rPr>
              <a:t> та </a:t>
            </a:r>
            <a:r>
              <a:rPr lang="ru-RU" i="1" dirty="0" err="1">
                <a:solidFill>
                  <a:srgbClr val="FF0000"/>
                </a:solidFill>
                <a:latin typeface="Times New Roman" panose="02020603050405020304" pitchFamily="18" charset="0"/>
                <a:ea typeface="Times New Roman" panose="02020603050405020304" pitchFamily="18" charset="0"/>
              </a:rPr>
              <a:t>нафтопереробної</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промисловості</a:t>
            </a:r>
            <a:r>
              <a:rPr lang="ru-RU"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підприємства</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обладнані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промисловими</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холодильними</a:t>
            </a:r>
            <a:r>
              <a:rPr lang="ru-RU" i="1" dirty="0">
                <a:solidFill>
                  <a:srgbClr val="FF0000"/>
                </a:solidFill>
                <a:latin typeface="Times New Roman" panose="02020603050405020304" pitchFamily="18" charset="0"/>
                <a:ea typeface="Times New Roman" panose="02020603050405020304" pitchFamily="18" charset="0"/>
              </a:rPr>
              <a:t> установками, </a:t>
            </a:r>
            <a:r>
              <a:rPr lang="ru-RU" i="1" dirty="0" err="1">
                <a:solidFill>
                  <a:srgbClr val="FF0000"/>
                </a:solidFill>
                <a:latin typeface="Times New Roman" panose="02020603050405020304" pitchFamily="18" charset="0"/>
                <a:ea typeface="Times New Roman" panose="02020603050405020304" pitchFamily="18" charset="0"/>
              </a:rPr>
              <a:t>очисні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споруди</a:t>
            </a:r>
            <a:r>
              <a:rPr lang="ru-RU" i="1" dirty="0">
                <a:solidFill>
                  <a:srgbClr val="FF0000"/>
                </a:solidFill>
                <a:latin typeface="Times New Roman" panose="02020603050405020304" pitchFamily="18" charset="0"/>
                <a:ea typeface="Times New Roman" panose="02020603050405020304" pitchFamily="18" charset="0"/>
              </a:rPr>
              <a:t> і </a:t>
            </a:r>
            <a:r>
              <a:rPr lang="ru-RU" i="1" dirty="0" err="1">
                <a:solidFill>
                  <a:srgbClr val="FF0000"/>
                </a:solidFill>
                <a:latin typeface="Times New Roman" panose="02020603050405020304" pitchFamily="18" charset="0"/>
                <a:ea typeface="Times New Roman" panose="02020603050405020304" pitchFamily="18" charset="0"/>
              </a:rPr>
              <a:t>водопровідні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станції</a:t>
            </a:r>
            <a:r>
              <a:rPr lang="ru-RU" i="1" dirty="0">
                <a:solidFill>
                  <a:srgbClr val="FF0000"/>
                </a:solidFill>
                <a:latin typeface="Times New Roman" panose="02020603050405020304" pitchFamily="18" charset="0"/>
                <a:ea typeface="Times New Roman" panose="02020603050405020304" pitchFamily="18" charset="0"/>
              </a:rPr>
              <a:t>, на </a:t>
            </a:r>
            <a:r>
              <a:rPr lang="ru-RU" i="1" dirty="0" err="1">
                <a:solidFill>
                  <a:srgbClr val="FF0000"/>
                </a:solidFill>
                <a:latin typeface="Times New Roman" panose="02020603050405020304" pitchFamily="18" charset="0"/>
                <a:ea typeface="Times New Roman" panose="02020603050405020304" pitchFamily="18" charset="0"/>
              </a:rPr>
              <a:t>яких</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використовують</a:t>
            </a:r>
            <a:r>
              <a:rPr lang="ru-RU" i="1" dirty="0">
                <a:solidFill>
                  <a:srgbClr val="FF0000"/>
                </a:solidFill>
                <a:latin typeface="Times New Roman" panose="02020603050405020304" pitchFamily="18" charset="0"/>
                <a:ea typeface="Times New Roman" panose="02020603050405020304" pitchFamily="18" charset="0"/>
              </a:rPr>
              <a:t> хлор для </a:t>
            </a:r>
            <a:r>
              <a:rPr lang="ru-RU" i="1" dirty="0" err="1">
                <a:solidFill>
                  <a:srgbClr val="FF0000"/>
                </a:solidFill>
                <a:latin typeface="Times New Roman" panose="02020603050405020304" pitchFamily="18" charset="0"/>
                <a:ea typeface="Times New Roman" panose="02020603050405020304" pitchFamily="18" charset="0"/>
              </a:rPr>
              <a:t>знезараження</a:t>
            </a:r>
            <a:r>
              <a:rPr lang="ru-RU" i="1" dirty="0">
                <a:solidFill>
                  <a:srgbClr val="FF0000"/>
                </a:solidFill>
                <a:latin typeface="Times New Roman" panose="02020603050405020304" pitchFamily="18" charset="0"/>
                <a:ea typeface="Times New Roman" panose="02020603050405020304" pitchFamily="18" charset="0"/>
              </a:rPr>
              <a:t> води;</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склади</a:t>
            </a:r>
            <a:r>
              <a:rPr lang="ru-RU" i="1" dirty="0">
                <a:solidFill>
                  <a:srgbClr val="FF0000"/>
                </a:solidFill>
                <a:latin typeface="Times New Roman" panose="02020603050405020304" pitchFamily="18" charset="0"/>
                <a:ea typeface="Times New Roman" panose="02020603050405020304" pitchFamily="18" charset="0"/>
              </a:rPr>
              <a:t> і </a:t>
            </a:r>
            <a:r>
              <a:rPr lang="ru-RU" i="1" dirty="0" err="1">
                <a:solidFill>
                  <a:srgbClr val="FF0000"/>
                </a:solidFill>
                <a:latin typeface="Times New Roman" panose="02020603050405020304" pitchFamily="18" charset="0"/>
                <a:ea typeface="Times New Roman" panose="02020603050405020304" pitchFamily="18" charset="0"/>
              </a:rPr>
              <a:t>бази</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із</a:t>
            </a:r>
            <a:r>
              <a:rPr lang="ru-RU" i="1" dirty="0">
                <a:solidFill>
                  <a:srgbClr val="FF0000"/>
                </a:solidFill>
                <a:latin typeface="Times New Roman" panose="02020603050405020304" pitchFamily="18" charset="0"/>
                <a:ea typeface="Times New Roman" panose="02020603050405020304" pitchFamily="18" charset="0"/>
              </a:rPr>
              <a:t> запасами СДОР;</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залізничні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станції</a:t>
            </a:r>
            <a:r>
              <a:rPr lang="ru-RU" i="1" dirty="0">
                <a:solidFill>
                  <a:srgbClr val="FF0000"/>
                </a:solidFill>
                <a:latin typeface="Times New Roman" panose="02020603050405020304" pitchFamily="18" charset="0"/>
                <a:ea typeface="Times New Roman" panose="02020603050405020304" pitchFamily="18" charset="0"/>
              </a:rPr>
              <a:t> з </a:t>
            </a:r>
            <a:r>
              <a:rPr lang="ru-RU" i="1" dirty="0" err="1">
                <a:solidFill>
                  <a:srgbClr val="FF0000"/>
                </a:solidFill>
                <a:latin typeface="Times New Roman" panose="02020603050405020304" pitchFamily="18" charset="0"/>
                <a:ea typeface="Times New Roman" panose="02020603050405020304" pitchFamily="18" charset="0"/>
              </a:rPr>
              <a:t>рухомим</a:t>
            </a:r>
            <a:r>
              <a:rPr lang="ru-RU" i="1" dirty="0">
                <a:solidFill>
                  <a:srgbClr val="FF0000"/>
                </a:solidFill>
                <a:latin typeface="Times New Roman" panose="02020603050405020304" pitchFamily="18" charset="0"/>
                <a:ea typeface="Times New Roman" panose="02020603050405020304" pitchFamily="18" charset="0"/>
              </a:rPr>
              <a:t> складом </a:t>
            </a:r>
            <a:r>
              <a:rPr lang="ru-RU" i="1" dirty="0" err="1">
                <a:solidFill>
                  <a:srgbClr val="FF0000"/>
                </a:solidFill>
                <a:latin typeface="Times New Roman" panose="02020603050405020304" pitchFamily="18" charset="0"/>
                <a:ea typeface="Times New Roman" panose="02020603050405020304" pitchFamily="18" charset="0"/>
              </a:rPr>
              <a:t>хімічно</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небезпечних</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речовин</a:t>
            </a:r>
            <a:r>
              <a:rPr lang="ru-RU"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indent="342900" algn="just">
              <a:spcAft>
                <a:spcPts val="0"/>
              </a:spcAft>
            </a:pPr>
            <a:r>
              <a:rPr lang="ru-RU" dirty="0" err="1">
                <a:solidFill>
                  <a:srgbClr val="000000"/>
                </a:solidFill>
                <a:latin typeface="Times New Roman" panose="02020603050405020304" pitchFamily="18" charset="0"/>
                <a:ea typeface="Times New Roman" panose="02020603050405020304" pitchFamily="18" charset="0"/>
              </a:rPr>
              <a:t>Загрозу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осередків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хімічних</a:t>
            </a:r>
            <a:r>
              <a:rPr lang="ru-RU" dirty="0">
                <a:solidFill>
                  <a:srgbClr val="000000"/>
                </a:solidFill>
                <a:latin typeface="Times New Roman" panose="02020603050405020304" pitchFamily="18" charset="0"/>
                <a:ea typeface="Times New Roman" panose="02020603050405020304" pitchFamily="18" charset="0"/>
              </a:rPr>
              <a:t> катастроф </a:t>
            </a:r>
            <a:r>
              <a:rPr lang="ru-RU" dirty="0" err="1">
                <a:solidFill>
                  <a:srgbClr val="000000"/>
                </a:solidFill>
                <a:latin typeface="Times New Roman" panose="02020603050405020304" pitchFamily="18" charset="0"/>
                <a:ea typeface="Times New Roman" panose="02020603050405020304" pitchFamily="18" charset="0"/>
              </a:rPr>
              <a:t>становлять</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трубопроводи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використовуються</a:t>
            </a:r>
            <a:r>
              <a:rPr lang="ru-RU" dirty="0">
                <a:solidFill>
                  <a:srgbClr val="000000"/>
                </a:solidFill>
                <a:latin typeface="Times New Roman" panose="02020603050405020304" pitchFamily="18" charset="0"/>
                <a:ea typeface="Times New Roman" panose="02020603050405020304" pitchFamily="18" charset="0"/>
              </a:rPr>
              <a:t> для </a:t>
            </a:r>
            <a:r>
              <a:rPr lang="ru-RU" dirty="0" err="1">
                <a:solidFill>
                  <a:srgbClr val="000000"/>
                </a:solidFill>
                <a:latin typeface="Times New Roman" panose="02020603050405020304" pitchFamily="18" charset="0"/>
                <a:ea typeface="Times New Roman" panose="02020603050405020304" pitchFamily="18" charset="0"/>
              </a:rPr>
              <a:t>транспортування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хімічно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небезпечних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території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України</a:t>
            </a:r>
            <a:r>
              <a:rPr lang="ru-RU" dirty="0">
                <a:solidFill>
                  <a:srgbClr val="000000"/>
                </a:solidFill>
                <a:latin typeface="Times New Roman" panose="02020603050405020304" pitchFamily="18" charset="0"/>
                <a:ea typeface="Times New Roman" panose="02020603050405020304" pitchFamily="18" charset="0"/>
              </a:rPr>
              <a:t> є </a:t>
            </a:r>
            <a:r>
              <a:rPr lang="ru-RU" dirty="0" err="1">
                <a:solidFill>
                  <a:srgbClr val="000000"/>
                </a:solidFill>
                <a:latin typeface="Times New Roman" panose="02020603050405020304" pitchFamily="18" charset="0"/>
                <a:ea typeface="Times New Roman" panose="02020603050405020304" pitchFamily="18" charset="0"/>
              </a:rPr>
              <a:t>етилено</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аміакопроводи</a:t>
            </a:r>
            <a:r>
              <a:rPr lang="ru-RU" dirty="0">
                <a:solidFill>
                  <a:srgbClr val="000000"/>
                </a:solidFill>
                <a:latin typeface="Times New Roman" panose="02020603050405020304" pitchFamily="18" charset="0"/>
                <a:ea typeface="Times New Roman" panose="02020603050405020304" pitchFamily="18" charset="0"/>
              </a:rPr>
              <a:t>. Одним з </a:t>
            </a:r>
            <a:r>
              <a:rPr lang="ru-RU" dirty="0" err="1">
                <a:solidFill>
                  <a:srgbClr val="000000"/>
                </a:solidFill>
                <a:latin typeface="Times New Roman" panose="02020603050405020304" pitchFamily="18" charset="0"/>
                <a:ea typeface="Times New Roman" panose="02020603050405020304" pitchFamily="18" charset="0"/>
              </a:rPr>
              <a:t>найпотужніших</a:t>
            </a:r>
            <a:r>
              <a:rPr lang="ru-RU" dirty="0">
                <a:solidFill>
                  <a:srgbClr val="000000"/>
                </a:solidFill>
                <a:latin typeface="Times New Roman" panose="02020603050405020304" pitchFamily="18" charset="0"/>
                <a:ea typeface="Times New Roman" panose="02020603050405020304" pitchFamily="18" charset="0"/>
              </a:rPr>
              <a:t> (3 млн т/</a:t>
            </a:r>
            <a:r>
              <a:rPr lang="ru-RU" dirty="0" err="1">
                <a:solidFill>
                  <a:srgbClr val="000000"/>
                </a:solidFill>
                <a:latin typeface="Times New Roman" panose="02020603050405020304" pitchFamily="18" charset="0"/>
                <a:ea typeface="Times New Roman" panose="02020603050405020304" pitchFamily="18" charset="0"/>
              </a:rPr>
              <a:t>рік</a:t>
            </a:r>
            <a:r>
              <a:rPr lang="ru-RU" dirty="0">
                <a:solidFill>
                  <a:srgbClr val="000000"/>
                </a:solidFill>
                <a:latin typeface="Times New Roman" panose="02020603050405020304" pitchFamily="18" charset="0"/>
                <a:ea typeface="Times New Roman" panose="02020603050405020304" pitchFamily="18" charset="0"/>
              </a:rPr>
              <a:t>) є </a:t>
            </a:r>
            <a:r>
              <a:rPr lang="ru-RU" dirty="0" err="1">
                <a:solidFill>
                  <a:srgbClr val="000000"/>
                </a:solidFill>
                <a:latin typeface="Times New Roman" panose="02020603050405020304" pitchFamily="18" charset="0"/>
                <a:ea typeface="Times New Roman" panose="02020603050405020304" pitchFamily="18" charset="0"/>
              </a:rPr>
              <a:t>аміакопровід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Тольятті-Григорівський</a:t>
            </a:r>
            <a:r>
              <a:rPr lang="ru-RU" dirty="0">
                <a:solidFill>
                  <a:srgbClr val="000000"/>
                </a:solidFill>
                <a:latin typeface="Times New Roman" panose="02020603050405020304" pitchFamily="18" charset="0"/>
                <a:ea typeface="Times New Roman" panose="02020603050405020304" pitchFamily="18" charset="0"/>
              </a:rPr>
              <a:t> лиман,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проходить по </a:t>
            </a:r>
            <a:r>
              <a:rPr lang="ru-RU" dirty="0" err="1">
                <a:solidFill>
                  <a:srgbClr val="000000"/>
                </a:solidFill>
                <a:latin typeface="Times New Roman" panose="02020603050405020304" pitchFamily="18" charset="0"/>
                <a:ea typeface="Times New Roman" panose="02020603050405020304" pitchFamily="18" charset="0"/>
              </a:rPr>
              <a:t>території</a:t>
            </a:r>
            <a:r>
              <a:rPr lang="ru-RU" dirty="0">
                <a:solidFill>
                  <a:srgbClr val="000000"/>
                </a:solidFill>
                <a:latin typeface="Times New Roman" panose="02020603050405020304" pitchFamily="18" charset="0"/>
                <a:ea typeface="Times New Roman" panose="02020603050405020304" pitchFamily="18" charset="0"/>
              </a:rPr>
              <a:t> семи областей </a:t>
            </a:r>
            <a:r>
              <a:rPr lang="ru-RU" dirty="0" err="1">
                <a:solidFill>
                  <a:srgbClr val="000000"/>
                </a:solidFill>
                <a:latin typeface="Times New Roman" panose="02020603050405020304" pitchFamily="18" charset="0"/>
                <a:ea typeface="Times New Roman" panose="02020603050405020304" pitchFamily="18" charset="0"/>
              </a:rPr>
              <a:t>країни</a:t>
            </a:r>
            <a:r>
              <a:rPr lang="ru-RU" dirty="0">
                <a:solidFill>
                  <a:srgbClr val="000000"/>
                </a:solidFill>
                <a:latin typeface="Times New Roman" panose="02020603050405020304" pitchFamily="18" charset="0"/>
                <a:ea typeface="Times New Roman" panose="02020603050405020304" pitchFamily="18" charset="0"/>
              </a:rPr>
              <a:t>.</a:t>
            </a:r>
            <a:endParaRPr lang="uk-UA" dirty="0"/>
          </a:p>
        </p:txBody>
      </p:sp>
    </p:spTree>
    <p:extLst>
      <p:ext uri="{BB962C8B-B14F-4D97-AF65-F5344CB8AC3E}">
        <p14:creationId xmlns:p14="http://schemas.microsoft.com/office/powerpoint/2010/main" xmlns="" val="286304771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342900" y="263237"/>
            <a:ext cx="9144000" cy="6456218"/>
          </a:xfrm>
          <a:prstGeom prst="rect">
            <a:avLst/>
          </a:prstGeom>
          <a:solidFill>
            <a:schemeClr val="accent2"/>
          </a:solidFill>
        </p:spPr>
      </p:pic>
    </p:spTree>
    <p:extLst>
      <p:ext uri="{BB962C8B-B14F-4D97-AF65-F5344CB8AC3E}">
        <p14:creationId xmlns:p14="http://schemas.microsoft.com/office/powerpoint/2010/main" xmlns="" val="29791129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9074" y="810413"/>
            <a:ext cx="8879305" cy="5078313"/>
          </a:xfrm>
          <a:prstGeom prst="rect">
            <a:avLst/>
          </a:prstGeom>
          <a:solidFill>
            <a:srgbClr val="00FFCC"/>
          </a:solidFill>
        </p:spPr>
        <p:txBody>
          <a:bodyPr wrap="square">
            <a:spAutoFit/>
          </a:bodyPr>
          <a:lstStyle/>
          <a:p>
            <a:pPr indent="342900" algn="just">
              <a:spcAft>
                <a:spcPts val="0"/>
              </a:spcAft>
            </a:pPr>
            <a:r>
              <a:rPr lang="ru-RU" dirty="0">
                <a:solidFill>
                  <a:srgbClr val="000000"/>
                </a:solidFill>
                <a:latin typeface="Times New Roman" panose="02020603050405020304" pitchFamily="18" charset="0"/>
                <a:ea typeface="Times New Roman" panose="02020603050405020304" pitchFamily="18" charset="0"/>
              </a:rPr>
              <a:t>У </a:t>
            </a:r>
            <a:r>
              <a:rPr lang="ru-RU" dirty="0" err="1">
                <a:solidFill>
                  <a:srgbClr val="000000"/>
                </a:solidFill>
                <a:latin typeface="Times New Roman" panose="02020603050405020304" pitchFamily="18" charset="0"/>
                <a:ea typeface="Times New Roman" panose="02020603050405020304" pitchFamily="18" charset="0"/>
              </a:rPr>
              <a:t>разі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аварій</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хімічно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небезпечних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об’єктах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токсичні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потрапляють</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довкілля</a:t>
            </a:r>
            <a:r>
              <a:rPr lang="ru-RU" dirty="0">
                <a:solidFill>
                  <a:srgbClr val="000000"/>
                </a:solidFill>
                <a:latin typeface="Times New Roman" panose="02020603050405020304" pitchFamily="18" charset="0"/>
                <a:ea typeface="Times New Roman" panose="02020603050405020304" pitchFamily="18" charset="0"/>
              </a:rPr>
              <a:t>. За </a:t>
            </a:r>
            <a:r>
              <a:rPr lang="ru-RU" dirty="0" err="1">
                <a:solidFill>
                  <a:srgbClr val="000000"/>
                </a:solidFill>
                <a:latin typeface="Times New Roman" panose="02020603050405020304" pitchFamily="18" charset="0"/>
                <a:ea typeface="Times New Roman" panose="02020603050405020304" pitchFamily="18" charset="0"/>
              </a:rPr>
              <a:t>свідченнями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фахівців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a:t>
            </a:r>
            <a:r>
              <a:rPr lang="ru-RU" dirty="0">
                <a:solidFill>
                  <a:srgbClr val="000000"/>
                </a:solidFill>
                <a:latin typeface="Times New Roman" panose="02020603050405020304" pitchFamily="18" charset="0"/>
                <a:ea typeface="Times New Roman" panose="02020603050405020304" pitchFamily="18" charset="0"/>
              </a:rPr>
              <a:t> час </a:t>
            </a:r>
            <a:r>
              <a:rPr lang="ru-RU" dirty="0" err="1">
                <a:solidFill>
                  <a:srgbClr val="000000"/>
                </a:solidFill>
                <a:latin typeface="Times New Roman" panose="02020603050405020304" pitchFamily="18" charset="0"/>
                <a:ea typeface="Times New Roman" panose="02020603050405020304" pitchFamily="18" charset="0"/>
              </a:rPr>
              <a:t>аварії</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виключена</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можливість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поширення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кількох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токсичних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агентів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можуть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утворюватись</a:t>
            </a:r>
            <a:r>
              <a:rPr lang="ru-RU" dirty="0">
                <a:solidFill>
                  <a:srgbClr val="000000"/>
                </a:solidFill>
                <a:latin typeface="Times New Roman" panose="02020603050405020304" pitchFamily="18" charset="0"/>
                <a:ea typeface="Times New Roman" panose="02020603050405020304" pitchFamily="18" charset="0"/>
              </a:rPr>
              <a:t> як результат </a:t>
            </a:r>
            <a:r>
              <a:rPr lang="ru-RU" dirty="0" err="1">
                <a:solidFill>
                  <a:srgbClr val="000000"/>
                </a:solidFill>
                <a:latin typeface="Times New Roman" panose="02020603050405020304" pitchFamily="18" charset="0"/>
                <a:ea typeface="Times New Roman" panose="02020603050405020304" pitchFamily="18" charset="0"/>
              </a:rPr>
              <a:t>вторинних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хімічних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реакцій</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комбінованій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кількох</a:t>
            </a:r>
            <a:r>
              <a:rPr lang="ru-RU" dirty="0">
                <a:solidFill>
                  <a:srgbClr val="000000"/>
                </a:solidFill>
                <a:latin typeface="Times New Roman" panose="02020603050405020304" pitchFamily="18" charset="0"/>
                <a:ea typeface="Times New Roman" panose="02020603050405020304" pitchFamily="18" charset="0"/>
              </a:rPr>
              <a:t> отрут </a:t>
            </a:r>
            <a:r>
              <a:rPr lang="ru-RU" dirty="0" err="1">
                <a:solidFill>
                  <a:srgbClr val="000000"/>
                </a:solidFill>
                <a:latin typeface="Times New Roman" panose="02020603050405020304" pitchFamily="18" charset="0"/>
                <a:ea typeface="Times New Roman" panose="02020603050405020304" pitchFamily="18" charset="0"/>
              </a:rPr>
              <a:t>токсичний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ефект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посилюватись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синергізм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послаблятися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антагонізм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підсумовуватись</a:t>
            </a:r>
            <a:r>
              <a:rPr lang="ru-RU" dirty="0">
                <a:solidFill>
                  <a:srgbClr val="000000"/>
                </a:solidFill>
                <a:latin typeface="Times New Roman" panose="02020603050405020304" pitchFamily="18" charset="0"/>
                <a:ea typeface="Times New Roman" panose="02020603050405020304" pitchFamily="18" charset="0"/>
              </a:rPr>
              <a:t> (адаптивна </a:t>
            </a:r>
            <a:r>
              <a:rPr lang="ru-RU" dirty="0" err="1">
                <a:solidFill>
                  <a:srgbClr val="000000"/>
                </a:solidFill>
                <a:latin typeface="Times New Roman" panose="02020603050405020304" pitchFamily="18" charset="0"/>
                <a:ea typeface="Times New Roman" panose="02020603050405020304" pitchFamily="18" charset="0"/>
              </a:rPr>
              <a:t>дія</a:t>
            </a:r>
            <a:r>
              <a:rPr lang="ru-RU"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indent="342900" algn="just">
              <a:spcAft>
                <a:spcPts val="0"/>
              </a:spcAft>
            </a:pPr>
            <a:r>
              <a:rPr lang="ru-RU" dirty="0" err="1">
                <a:solidFill>
                  <a:srgbClr val="000000"/>
                </a:solidFill>
                <a:latin typeface="Times New Roman" panose="02020603050405020304" pitchFamily="18" charset="0"/>
                <a:ea typeface="Times New Roman" panose="02020603050405020304" pitchFamily="18" charset="0"/>
              </a:rPr>
              <a:t>Найбільш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небезпечними</a:t>
            </a:r>
            <a:r>
              <a:rPr lang="ru-RU" dirty="0">
                <a:solidFill>
                  <a:srgbClr val="000000"/>
                </a:solidFill>
                <a:latin typeface="Times New Roman" panose="02020603050405020304" pitchFamily="18" charset="0"/>
                <a:ea typeface="Times New Roman" panose="02020603050405020304" pitchFamily="18" charset="0"/>
              </a:rPr>
              <a:t> є </a:t>
            </a:r>
            <a:r>
              <a:rPr lang="ru-RU" dirty="0" err="1">
                <a:solidFill>
                  <a:srgbClr val="000000"/>
                </a:solidFill>
                <a:latin typeface="Times New Roman" panose="02020603050405020304" pitchFamily="18" charset="0"/>
                <a:ea typeface="Times New Roman" panose="02020603050405020304" pitchFamily="18" charset="0"/>
              </a:rPr>
              <a:t>перші</a:t>
            </a:r>
            <a:r>
              <a:rPr lang="ru-RU" dirty="0">
                <a:solidFill>
                  <a:srgbClr val="000000"/>
                </a:solidFill>
                <a:latin typeface="Times New Roman" panose="02020603050405020304" pitchFamily="18" charset="0"/>
                <a:ea typeface="Times New Roman" panose="02020603050405020304" pitchFamily="18" charset="0"/>
              </a:rPr>
              <a:t> 10 </a:t>
            </a:r>
            <a:r>
              <a:rPr lang="ru-RU" dirty="0" err="1">
                <a:solidFill>
                  <a:srgbClr val="000000"/>
                </a:solidFill>
                <a:latin typeface="Times New Roman" panose="02020603050405020304" pitchFamily="18" charset="0"/>
                <a:ea typeface="Times New Roman" panose="02020603050405020304" pitchFamily="18" charset="0"/>
              </a:rPr>
              <a:t>хв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розвитку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аварії</a:t>
            </a:r>
            <a:r>
              <a:rPr lang="ru-RU" dirty="0">
                <a:solidFill>
                  <a:srgbClr val="000000"/>
                </a:solidFill>
                <a:latin typeface="Times New Roman" panose="02020603050405020304" pitchFamily="18" charset="0"/>
                <a:ea typeface="Times New Roman" panose="02020603050405020304" pitchFamily="18" charset="0"/>
              </a:rPr>
              <a:t>, коли </a:t>
            </a:r>
            <a:r>
              <a:rPr lang="ru-RU" dirty="0" err="1">
                <a:solidFill>
                  <a:srgbClr val="000000"/>
                </a:solidFill>
                <a:latin typeface="Times New Roman" panose="02020603050405020304" pitchFamily="18" charset="0"/>
                <a:ea typeface="Times New Roman" panose="02020603050405020304" pitchFamily="18" charset="0"/>
              </a:rPr>
              <a:t>відбувається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інтенсивне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випаровування</a:t>
            </a:r>
            <a:r>
              <a:rPr lang="ru-RU" dirty="0">
                <a:solidFill>
                  <a:srgbClr val="000000"/>
                </a:solidFill>
                <a:latin typeface="Times New Roman" panose="02020603050405020304" pitchFamily="18" charset="0"/>
                <a:ea typeface="Times New Roman" panose="02020603050405020304" pitchFamily="18" charset="0"/>
              </a:rPr>
              <a:t> СДОР. </a:t>
            </a:r>
            <a:r>
              <a:rPr lang="ru-RU" dirty="0" err="1">
                <a:solidFill>
                  <a:srgbClr val="000000"/>
                </a:solidFill>
                <a:latin typeface="Times New Roman" panose="02020603050405020304" pitchFamily="18" charset="0"/>
                <a:ea typeface="Times New Roman" panose="02020603050405020304" pitchFamily="18" charset="0"/>
              </a:rPr>
              <a:t>Встановлено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цей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період</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вигляді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первинної</a:t>
            </a:r>
            <a:r>
              <a:rPr lang="ru-RU" dirty="0">
                <a:solidFill>
                  <a:srgbClr val="000000"/>
                </a:solidFill>
                <a:latin typeface="Times New Roman" panose="02020603050405020304" pitchFamily="18" charset="0"/>
                <a:ea typeface="Times New Roman" panose="02020603050405020304" pitchFamily="18" charset="0"/>
              </a:rPr>
              <a:t> хмари в атмосферу </a:t>
            </a:r>
            <a:r>
              <a:rPr lang="ru-RU" dirty="0" err="1">
                <a:solidFill>
                  <a:srgbClr val="000000"/>
                </a:solidFill>
                <a:latin typeface="Times New Roman" panose="02020603050405020304" pitchFamily="18" charset="0"/>
                <a:ea typeface="Times New Roman" panose="02020603050405020304" pitchFamily="18" charset="0"/>
              </a:rPr>
              <a:t>потрапляє</a:t>
            </a:r>
            <a:r>
              <a:rPr lang="ru-RU" dirty="0">
                <a:solidFill>
                  <a:srgbClr val="000000"/>
                </a:solidFill>
                <a:latin typeface="Times New Roman" panose="02020603050405020304" pitchFamily="18" charset="0"/>
                <a:ea typeface="Times New Roman" panose="02020603050405020304" pitchFamily="18" charset="0"/>
              </a:rPr>
              <a:t> до 30%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загальної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цьому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етапі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розміри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первинної</a:t>
            </a:r>
            <a:r>
              <a:rPr lang="ru-RU" dirty="0">
                <a:solidFill>
                  <a:srgbClr val="000000"/>
                </a:solidFill>
                <a:latin typeface="Times New Roman" panose="02020603050405020304" pitchFamily="18" charset="0"/>
                <a:ea typeface="Times New Roman" panose="02020603050405020304" pitchFamily="18" charset="0"/>
              </a:rPr>
              <a:t> хмари і </a:t>
            </a:r>
            <a:r>
              <a:rPr lang="ru-RU" dirty="0" err="1">
                <a:solidFill>
                  <a:srgbClr val="000000"/>
                </a:solidFill>
                <a:latin typeface="Times New Roman" panose="02020603050405020304" pitchFamily="18" charset="0"/>
                <a:ea typeface="Times New Roman" panose="02020603050405020304" pitchFamily="18" charset="0"/>
              </a:rPr>
              <a:t>напрямок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її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руху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мають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невизначений</a:t>
            </a:r>
            <a:r>
              <a:rPr lang="ru-RU" dirty="0">
                <a:solidFill>
                  <a:srgbClr val="000000"/>
                </a:solidFill>
                <a:latin typeface="Times New Roman" panose="02020603050405020304" pitchFamily="18" charset="0"/>
                <a:ea typeface="Times New Roman" panose="02020603050405020304" pitchFamily="18" charset="0"/>
              </a:rPr>
              <a:t> характер. Тому при </a:t>
            </a:r>
            <a:r>
              <a:rPr lang="ru-RU" dirty="0" err="1">
                <a:solidFill>
                  <a:srgbClr val="000000"/>
                </a:solidFill>
                <a:latin typeface="Times New Roman" panose="02020603050405020304" pitchFamily="18" charset="0"/>
                <a:ea typeface="Times New Roman" panose="02020603050405020304" pitchFamily="18" charset="0"/>
              </a:rPr>
              <a:t>прогнозуванні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поширення</a:t>
            </a:r>
            <a:r>
              <a:rPr lang="ru-RU" dirty="0">
                <a:solidFill>
                  <a:srgbClr val="000000"/>
                </a:solidFill>
                <a:latin typeface="Times New Roman" panose="02020603050405020304" pitchFamily="18" charset="0"/>
                <a:ea typeface="Times New Roman" panose="02020603050405020304" pitchFamily="18" charset="0"/>
              </a:rPr>
              <a:t> хмари СДОР </a:t>
            </a:r>
            <a:r>
              <a:rPr lang="ru-RU" dirty="0" err="1">
                <a:solidFill>
                  <a:srgbClr val="000000"/>
                </a:solidFill>
                <a:latin typeface="Times New Roman" panose="02020603050405020304" pitchFamily="18" charset="0"/>
                <a:ea typeface="Times New Roman" panose="02020603050405020304" pitchFamily="18" charset="0"/>
              </a:rPr>
              <a:t>виділяють</a:t>
            </a:r>
            <a:r>
              <a:rPr lang="ru-RU" dirty="0">
                <a:solidFill>
                  <a:srgbClr val="000000"/>
                </a:solidFill>
                <a:latin typeface="Times New Roman" panose="02020603050405020304" pitchFamily="18" charset="0"/>
                <a:ea typeface="Times New Roman" panose="02020603050405020304" pitchFamily="18" charset="0"/>
              </a:rPr>
              <a:t> зону </a:t>
            </a:r>
            <a:r>
              <a:rPr lang="ru-RU" dirty="0" err="1">
                <a:solidFill>
                  <a:srgbClr val="000000"/>
                </a:solidFill>
                <a:latin typeface="Times New Roman" panose="02020603050405020304" pitchFamily="18" charset="0"/>
                <a:ea typeface="Times New Roman" panose="02020603050405020304" pitchFamily="18" charset="0"/>
              </a:rPr>
              <a:t>невизначеності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радіус</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якої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перевищувати</a:t>
            </a:r>
            <a:r>
              <a:rPr lang="ru-RU" dirty="0">
                <a:solidFill>
                  <a:srgbClr val="000000"/>
                </a:solidFill>
                <a:latin typeface="Times New Roman" panose="02020603050405020304" pitchFamily="18" charset="0"/>
                <a:ea typeface="Times New Roman" panose="02020603050405020304" pitchFamily="18" charset="0"/>
              </a:rPr>
              <a:t> 1 км.</a:t>
            </a:r>
            <a:endParaRPr lang="uk-UA" sz="1600" dirty="0">
              <a:latin typeface="Times New Roman" panose="02020603050405020304" pitchFamily="18" charset="0"/>
              <a:ea typeface="Times New Roman" panose="02020603050405020304" pitchFamily="18" charset="0"/>
            </a:endParaRPr>
          </a:p>
          <a:p>
            <a:pPr indent="342900" algn="just">
              <a:spcAft>
                <a:spcPts val="0"/>
              </a:spcAft>
            </a:pPr>
            <a:r>
              <a:rPr lang="ru-RU" dirty="0" err="1">
                <a:solidFill>
                  <a:srgbClr val="000000"/>
                </a:solidFill>
                <a:latin typeface="Times New Roman" panose="02020603050405020304" pitchFamily="18" charset="0"/>
                <a:ea typeface="Times New Roman" panose="02020603050405020304" pitchFamily="18" charset="0"/>
              </a:rPr>
              <a:t>Після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попадання</a:t>
            </a:r>
            <a:r>
              <a:rPr lang="ru-RU" dirty="0">
                <a:solidFill>
                  <a:srgbClr val="000000"/>
                </a:solidFill>
                <a:latin typeface="Times New Roman" panose="02020603050405020304" pitchFamily="18" charset="0"/>
                <a:ea typeface="Times New Roman" panose="02020603050405020304" pitchFamily="18" charset="0"/>
              </a:rPr>
              <a:t> СДОР на </a:t>
            </a:r>
            <a:r>
              <a:rPr lang="ru-RU" dirty="0" err="1">
                <a:solidFill>
                  <a:srgbClr val="000000"/>
                </a:solidFill>
                <a:latin typeface="Times New Roman" panose="02020603050405020304" pitchFamily="18" charset="0"/>
                <a:ea typeface="Times New Roman" panose="02020603050405020304" pitchFamily="18" charset="0"/>
              </a:rPr>
              <a:t>поверхню</a:t>
            </a:r>
            <a:r>
              <a:rPr lang="ru-RU" dirty="0">
                <a:solidFill>
                  <a:srgbClr val="000000"/>
                </a:solidFill>
                <a:latin typeface="Times New Roman" panose="02020603050405020304" pitchFamily="18" charset="0"/>
                <a:ea typeface="Times New Roman" panose="02020603050405020304" pitchFamily="18" charset="0"/>
              </a:rPr>
              <a:t> за </a:t>
            </a:r>
            <a:r>
              <a:rPr lang="ru-RU" dirty="0" err="1">
                <a:solidFill>
                  <a:srgbClr val="000000"/>
                </a:solidFill>
                <a:latin typeface="Times New Roman" panose="02020603050405020304" pitchFamily="18" charset="0"/>
                <a:ea typeface="Times New Roman" panose="02020603050405020304" pitchFamily="18" charset="0"/>
              </a:rPr>
              <a:t>межі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ємкості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її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зберігання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починається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період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її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поступового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випаровування</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формування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вторинної</a:t>
            </a:r>
            <a:r>
              <a:rPr lang="ru-RU" dirty="0">
                <a:solidFill>
                  <a:srgbClr val="000000"/>
                </a:solidFill>
                <a:latin typeface="Times New Roman" panose="02020603050405020304" pitchFamily="18" charset="0"/>
                <a:ea typeface="Times New Roman" panose="02020603050405020304" pitchFamily="18" charset="0"/>
              </a:rPr>
              <a:t> хмари. </a:t>
            </a:r>
            <a:r>
              <a:rPr lang="ru-RU" dirty="0" err="1">
                <a:solidFill>
                  <a:srgbClr val="000000"/>
                </a:solidFill>
                <a:latin typeface="Times New Roman" panose="02020603050405020304" pitchFamily="18" charset="0"/>
                <a:ea typeface="Times New Roman" panose="02020603050405020304" pitchFamily="18" charset="0"/>
              </a:rPr>
              <a:t>Осередок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зараження</a:t>
            </a:r>
            <a:r>
              <a:rPr lang="ru-RU" dirty="0">
                <a:solidFill>
                  <a:srgbClr val="000000"/>
                </a:solidFill>
                <a:latin typeface="Times New Roman" panose="02020603050405020304" pitchFamily="18" charset="0"/>
                <a:ea typeface="Times New Roman" panose="02020603050405020304" pitchFamily="18" charset="0"/>
              </a:rPr>
              <a:t> СДОР </a:t>
            </a:r>
            <a:r>
              <a:rPr lang="ru-RU" dirty="0" err="1">
                <a:solidFill>
                  <a:srgbClr val="000000"/>
                </a:solidFill>
                <a:latin typeface="Times New Roman" panose="02020603050405020304" pitchFamily="18" charset="0"/>
                <a:ea typeface="Times New Roman" panose="02020603050405020304" pitchFamily="18" charset="0"/>
              </a:rPr>
              <a:t>охоплює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площу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зони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аварії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хімічно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небезпечного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об’єкта</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площу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первинною</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вторинними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хмарами</a:t>
            </a:r>
            <a:r>
              <a:rPr lang="ru-RU"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indent="342900" algn="just">
              <a:spcAft>
                <a:spcPts val="0"/>
              </a:spcAft>
            </a:pPr>
            <a:r>
              <a:rPr lang="ru-RU" dirty="0" err="1">
                <a:solidFill>
                  <a:srgbClr val="000000"/>
                </a:solidFill>
                <a:latin typeface="Times New Roman" panose="02020603050405020304" pitchFamily="18" charset="0"/>
                <a:ea typeface="Times New Roman" panose="02020603050405020304" pitchFamily="18" charset="0"/>
              </a:rPr>
              <a:t>Виходячи</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даних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щодо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номенклатури</a:t>
            </a:r>
            <a:r>
              <a:rPr lang="ru-RU" dirty="0">
                <a:solidFill>
                  <a:srgbClr val="000000"/>
                </a:solidFill>
                <a:latin typeface="Times New Roman" panose="02020603050405020304" pitchFamily="18" charset="0"/>
                <a:ea typeface="Times New Roman" panose="02020603050405020304" pitchFamily="18" charset="0"/>
              </a:rPr>
              <a:t> СДОР та </a:t>
            </a:r>
            <a:r>
              <a:rPr lang="ru-RU" dirty="0" err="1">
                <a:solidFill>
                  <a:srgbClr val="000000"/>
                </a:solidFill>
                <a:latin typeface="Times New Roman" panose="02020603050405020304" pitchFamily="18" charset="0"/>
                <a:ea typeface="Times New Roman" panose="02020603050405020304" pitchFamily="18" charset="0"/>
              </a:rPr>
              <a:t>враховуючи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окремих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сильнодіючих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отруйних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території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України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вважається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найбільш</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імовірним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виникнення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хімічних</a:t>
            </a:r>
            <a:r>
              <a:rPr lang="ru-RU" dirty="0">
                <a:solidFill>
                  <a:srgbClr val="000000"/>
                </a:solidFill>
                <a:latin typeface="Times New Roman" panose="02020603050405020304" pitchFamily="18" charset="0"/>
                <a:ea typeface="Times New Roman" panose="02020603050405020304" pitchFamily="18" charset="0"/>
              </a:rPr>
              <a:t> катастроф, </a:t>
            </a:r>
            <a:r>
              <a:rPr lang="ru-RU" dirty="0" err="1">
                <a:solidFill>
                  <a:srgbClr val="000000"/>
                </a:solidFill>
                <a:latin typeface="Times New Roman" panose="02020603050405020304" pitchFamily="18" charset="0"/>
                <a:ea typeface="Times New Roman" panose="02020603050405020304" pitchFamily="18" charset="0"/>
              </a:rPr>
              <a:t>які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будуть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пов’язані</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аміаком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чи</a:t>
            </a:r>
            <a:r>
              <a:rPr lang="ru-RU" dirty="0">
                <a:solidFill>
                  <a:srgbClr val="000000"/>
                </a:solidFill>
                <a:latin typeface="Times New Roman" panose="02020603050405020304" pitchFamily="18" charset="0"/>
                <a:ea typeface="Times New Roman" panose="02020603050405020304" pitchFamily="18" charset="0"/>
              </a:rPr>
              <a:t> хлором.</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0952225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290946" y="207818"/>
            <a:ext cx="9144000" cy="6456218"/>
          </a:xfrm>
          <a:prstGeom prst="rect">
            <a:avLst/>
          </a:prstGeom>
        </p:spPr>
      </p:pic>
    </p:spTree>
    <p:extLst>
      <p:ext uri="{BB962C8B-B14F-4D97-AF65-F5344CB8AC3E}">
        <p14:creationId xmlns:p14="http://schemas.microsoft.com/office/powerpoint/2010/main" xmlns="" val="244494747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0789" y="111762"/>
            <a:ext cx="8758989" cy="6463308"/>
          </a:xfrm>
          <a:prstGeom prst="rect">
            <a:avLst/>
          </a:prstGeom>
          <a:solidFill>
            <a:srgbClr val="00FFCC"/>
          </a:solidFill>
        </p:spPr>
        <p:txBody>
          <a:bodyPr wrap="square">
            <a:spAutoFit/>
          </a:bodyPr>
          <a:lstStyle/>
          <a:p>
            <a:pPr indent="342900" algn="just">
              <a:spcAft>
                <a:spcPts val="0"/>
              </a:spcAft>
            </a:pPr>
            <a:r>
              <a:rPr lang="ru-RU" dirty="0" err="1">
                <a:solidFill>
                  <a:srgbClr val="000000"/>
                </a:solidFill>
                <a:latin typeface="Times New Roman" panose="02020603050405020304" pitchFamily="18" charset="0"/>
                <a:ea typeface="Times New Roman" panose="02020603050405020304" pitchFamily="18" charset="0"/>
              </a:rPr>
              <a:t>Зареєстровано</a:t>
            </a:r>
            <a:r>
              <a:rPr lang="ru-RU" dirty="0">
                <a:solidFill>
                  <a:srgbClr val="000000"/>
                </a:solidFill>
                <a:latin typeface="Times New Roman" panose="02020603050405020304" pitchFamily="18" charset="0"/>
                <a:ea typeface="Times New Roman" panose="02020603050405020304" pitchFamily="18" charset="0"/>
              </a:rPr>
              <a:t> 50 </a:t>
            </a:r>
            <a:r>
              <a:rPr lang="ru-RU" dirty="0" err="1">
                <a:solidFill>
                  <a:srgbClr val="000000"/>
                </a:solidFill>
                <a:latin typeface="Times New Roman" panose="02020603050405020304" pitchFamily="18" charset="0"/>
                <a:ea typeface="Times New Roman" panose="02020603050405020304" pitchFamily="18" charset="0"/>
              </a:rPr>
              <a:t>випадків</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викидом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виливом</a:t>
            </a:r>
            <a:r>
              <a:rPr lang="ru-RU" dirty="0">
                <a:solidFill>
                  <a:srgbClr val="000000"/>
                </a:solidFill>
                <a:latin typeface="Times New Roman" panose="02020603050405020304" pitchFamily="18" charset="0"/>
                <a:ea typeface="Times New Roman" panose="02020603050405020304" pitchFamily="18" charset="0"/>
              </a:rPr>
              <a:t>) СДОР за </a:t>
            </a:r>
            <a:r>
              <a:rPr lang="ru-RU" dirty="0" err="1">
                <a:solidFill>
                  <a:srgbClr val="000000"/>
                </a:solidFill>
                <a:latin typeface="Times New Roman" panose="02020603050405020304" pitchFamily="18" charset="0"/>
                <a:ea typeface="Times New Roman" panose="02020603050405020304" pitchFamily="18" charset="0"/>
              </a:rPr>
              <a:t>межі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ємкостей</a:t>
            </a:r>
            <a:r>
              <a:rPr lang="ru-RU" dirty="0">
                <a:solidFill>
                  <a:srgbClr val="000000"/>
                </a:solidFill>
                <a:latin typeface="Times New Roman" panose="02020603050405020304" pitchFamily="18" charset="0"/>
                <a:ea typeface="Times New Roman" panose="02020603050405020304" pitchFamily="18" charset="0"/>
              </a:rPr>
              <a:t>, де вони </a:t>
            </a:r>
            <a:r>
              <a:rPr lang="ru-RU" dirty="0" err="1">
                <a:solidFill>
                  <a:srgbClr val="000000"/>
                </a:solidFill>
                <a:latin typeface="Times New Roman" panose="02020603050405020304" pitchFamily="18" charset="0"/>
                <a:ea typeface="Times New Roman" panose="02020603050405020304" pitchFamily="18" charset="0"/>
              </a:rPr>
              <a:t>зберігалися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транспортувалися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Серйозних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наслідків</a:t>
            </a:r>
            <a:r>
              <a:rPr lang="ru-RU" dirty="0">
                <a:solidFill>
                  <a:srgbClr val="000000"/>
                </a:solidFill>
                <a:latin typeface="Times New Roman" panose="02020603050405020304" pitchFamily="18" charset="0"/>
                <a:ea typeface="Times New Roman" panose="02020603050405020304" pitchFamily="18" charset="0"/>
              </a:rPr>
              <a:t> для </a:t>
            </a:r>
            <a:r>
              <a:rPr lang="ru-RU" dirty="0" err="1">
                <a:solidFill>
                  <a:srgbClr val="000000"/>
                </a:solidFill>
                <a:latin typeface="Times New Roman" panose="02020603050405020304" pitchFamily="18" charset="0"/>
                <a:ea typeface="Times New Roman" panose="02020603050405020304" pitchFamily="18" charset="0"/>
              </a:rPr>
              <a:t>населення</a:t>
            </a:r>
            <a:r>
              <a:rPr lang="ru-RU" dirty="0">
                <a:solidFill>
                  <a:srgbClr val="000000"/>
                </a:solidFill>
                <a:latin typeface="Times New Roman" panose="02020603050405020304" pitchFamily="18" charset="0"/>
                <a:ea typeface="Times New Roman" panose="02020603050405020304" pitchFamily="18" charset="0"/>
              </a:rPr>
              <a:t> вони не </a:t>
            </a:r>
            <a:r>
              <a:rPr lang="ru-RU" dirty="0" err="1">
                <a:solidFill>
                  <a:srgbClr val="000000"/>
                </a:solidFill>
                <a:latin typeface="Times New Roman" panose="02020603050405020304" pitchFamily="18" charset="0"/>
                <a:ea typeface="Times New Roman" panose="02020603050405020304" pitchFamily="18" charset="0"/>
              </a:rPr>
              <a:t>мали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оскільки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уражаючої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дії</a:t>
            </a:r>
            <a:r>
              <a:rPr lang="ru-RU" dirty="0">
                <a:solidFill>
                  <a:srgbClr val="000000"/>
                </a:solidFill>
                <a:latin typeface="Times New Roman" panose="02020603050405020304" pitchFamily="18" charset="0"/>
                <a:ea typeface="Times New Roman" panose="02020603050405020304" pitchFamily="18" charset="0"/>
              </a:rPr>
              <a:t> СДОР в </a:t>
            </a:r>
            <a:r>
              <a:rPr lang="ru-RU" dirty="0" err="1">
                <a:solidFill>
                  <a:srgbClr val="000000"/>
                </a:solidFill>
                <a:latin typeface="Times New Roman" panose="02020603050405020304" pitchFamily="18" charset="0"/>
                <a:ea typeface="Times New Roman" panose="02020603050405020304" pitchFamily="18" charset="0"/>
              </a:rPr>
              <a:t>деяких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випадках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зазнав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лише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виробничий</a:t>
            </a:r>
            <a:r>
              <a:rPr lang="ru-RU" dirty="0">
                <a:solidFill>
                  <a:srgbClr val="000000"/>
                </a:solidFill>
                <a:latin typeface="Times New Roman" panose="02020603050405020304" pitchFamily="18" charset="0"/>
                <a:ea typeface="Times New Roman" panose="02020603050405020304" pitchFamily="18" charset="0"/>
              </a:rPr>
              <a:t> персонал </a:t>
            </a:r>
            <a:r>
              <a:rPr lang="ru-RU" dirty="0" err="1">
                <a:solidFill>
                  <a:srgbClr val="000000"/>
                </a:solidFill>
                <a:latin typeface="Times New Roman" panose="02020603050405020304" pitchFamily="18" charset="0"/>
                <a:ea typeface="Times New Roman" panose="02020603050405020304" pitchFamily="18" charset="0"/>
              </a:rPr>
              <a:t>підприємств</a:t>
            </a:r>
            <a:r>
              <a:rPr lang="ru-RU" dirty="0">
                <a:solidFill>
                  <a:srgbClr val="000000"/>
                </a:solidFill>
                <a:latin typeface="Times New Roman" panose="02020603050405020304" pitchFamily="18" charset="0"/>
                <a:ea typeface="Times New Roman" panose="02020603050405020304" pitchFamily="18" charset="0"/>
              </a:rPr>
              <a:t> (45 людей </a:t>
            </a:r>
            <a:r>
              <a:rPr lang="ru-RU" dirty="0" err="1">
                <a:solidFill>
                  <a:srgbClr val="000000"/>
                </a:solidFill>
                <a:latin typeface="Times New Roman" panose="02020603050405020304" pitchFamily="18" charset="0"/>
                <a:ea typeface="Times New Roman" panose="02020603050405020304" pitchFamily="18" charset="0"/>
              </a:rPr>
              <a:t>постраждали</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яких</a:t>
            </a:r>
            <a:r>
              <a:rPr lang="ru-RU" dirty="0">
                <a:solidFill>
                  <a:srgbClr val="000000"/>
                </a:solidFill>
                <a:latin typeface="Times New Roman" panose="02020603050405020304" pitchFamily="18" charset="0"/>
                <a:ea typeface="Times New Roman" panose="02020603050405020304" pitchFamily="18" charset="0"/>
              </a:rPr>
              <a:t> 5 </a:t>
            </a:r>
            <a:r>
              <a:rPr lang="ru-RU" dirty="0" err="1">
                <a:solidFill>
                  <a:srgbClr val="000000"/>
                </a:solidFill>
                <a:latin typeface="Times New Roman" panose="02020603050405020304" pitchFamily="18" charset="0"/>
                <a:ea typeface="Times New Roman" panose="02020603050405020304" pitchFamily="18" charset="0"/>
              </a:rPr>
              <a:t>загинули</a:t>
            </a:r>
            <a:r>
              <a:rPr lang="ru-RU" dirty="0">
                <a:solidFill>
                  <a:srgbClr val="000000"/>
                </a:solidFill>
                <a:latin typeface="Times New Roman" panose="02020603050405020304" pitchFamily="18" charset="0"/>
                <a:ea typeface="Times New Roman" panose="02020603050405020304" pitchFamily="18" charset="0"/>
              </a:rPr>
              <a:t>), а  за </a:t>
            </a:r>
            <a:r>
              <a:rPr lang="ru-RU" dirty="0" err="1">
                <a:solidFill>
                  <a:srgbClr val="000000"/>
                </a:solidFill>
                <a:latin typeface="Times New Roman" panose="02020603050405020304" pitchFamily="18" charset="0"/>
                <a:ea typeface="Times New Roman" panose="02020603050405020304" pitchFamily="18" charset="0"/>
              </a:rPr>
              <a:t>межі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виробничих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ділянок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їх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вплив</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поширювався</a:t>
            </a:r>
            <a:r>
              <a:rPr lang="ru-RU"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indent="342900" algn="just">
              <a:spcAft>
                <a:spcPts val="0"/>
              </a:spcAft>
            </a:pPr>
            <a:r>
              <a:rPr lang="ru-RU" dirty="0" err="1">
                <a:solidFill>
                  <a:srgbClr val="000000"/>
                </a:solidFill>
                <a:latin typeface="Times New Roman" panose="02020603050405020304" pitchFamily="18" charset="0"/>
                <a:ea typeface="Times New Roman" panose="02020603050405020304" pitchFamily="18" charset="0"/>
              </a:rPr>
              <a:t>Найбільше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аварійних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викидів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виливів</a:t>
            </a:r>
            <a:r>
              <a:rPr lang="ru-RU" dirty="0">
                <a:solidFill>
                  <a:srgbClr val="000000"/>
                </a:solidFill>
                <a:latin typeface="Times New Roman" panose="02020603050405020304" pitchFamily="18" charset="0"/>
                <a:ea typeface="Times New Roman" panose="02020603050405020304" pitchFamily="18" charset="0"/>
              </a:rPr>
              <a:t>) СДОР </a:t>
            </a:r>
            <a:r>
              <a:rPr lang="ru-RU" dirty="0" err="1">
                <a:solidFill>
                  <a:srgbClr val="000000"/>
                </a:solidFill>
                <a:latin typeface="Times New Roman" panose="02020603050405020304" pitchFamily="18" charset="0"/>
                <a:ea typeface="Times New Roman" panose="02020603050405020304" pitchFamily="18" charset="0"/>
              </a:rPr>
              <a:t>сталося</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промислових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підприємствах</a:t>
            </a:r>
            <a:r>
              <a:rPr lang="ru-RU" dirty="0">
                <a:solidFill>
                  <a:srgbClr val="000000"/>
                </a:solidFill>
                <a:latin typeface="Times New Roman" panose="02020603050405020304" pitchFamily="18" charset="0"/>
                <a:ea typeface="Times New Roman" panose="02020603050405020304" pitchFamily="18" charset="0"/>
              </a:rPr>
              <a:t> (33 </a:t>
            </a:r>
            <a:r>
              <a:rPr lang="ru-RU" dirty="0" err="1">
                <a:solidFill>
                  <a:srgbClr val="000000"/>
                </a:solidFill>
                <a:latin typeface="Times New Roman" panose="02020603050405020304" pitchFamily="18" charset="0"/>
                <a:ea typeface="Times New Roman" panose="02020603050405020304" pitchFamily="18" charset="0"/>
              </a:rPr>
              <a:t>випадки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далі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йдуть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аварії</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транспорті</a:t>
            </a:r>
            <a:r>
              <a:rPr lang="ru-RU" dirty="0">
                <a:solidFill>
                  <a:srgbClr val="000000"/>
                </a:solidFill>
                <a:latin typeface="Times New Roman" panose="02020603050405020304" pitchFamily="18" charset="0"/>
                <a:ea typeface="Times New Roman" panose="02020603050405020304" pitchFamily="18" charset="0"/>
              </a:rPr>
              <a:t> (12) і на складах </a:t>
            </a:r>
            <a:r>
              <a:rPr lang="ru-RU" dirty="0" err="1">
                <a:solidFill>
                  <a:srgbClr val="000000"/>
                </a:solidFill>
                <a:latin typeface="Times New Roman" panose="02020603050405020304" pitchFamily="18" charset="0"/>
                <a:ea typeface="Times New Roman" panose="02020603050405020304" pitchFamily="18" charset="0"/>
              </a:rPr>
              <a:t>отрутохімікатів</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мінеральних</a:t>
            </a:r>
            <a:r>
              <a:rPr lang="ru-RU" dirty="0">
                <a:solidFill>
                  <a:srgbClr val="000000"/>
                </a:solidFill>
                <a:latin typeface="Times New Roman" panose="02020603050405020304" pitchFamily="18" charset="0"/>
                <a:ea typeface="Times New Roman" panose="02020603050405020304" pitchFamily="18" charset="0"/>
              </a:rPr>
              <a:t> добрив (5 </a:t>
            </a:r>
            <a:r>
              <a:rPr lang="ru-RU" dirty="0" err="1">
                <a:solidFill>
                  <a:srgbClr val="000000"/>
                </a:solidFill>
                <a:latin typeface="Times New Roman" panose="02020603050405020304" pitchFamily="18" charset="0"/>
                <a:ea typeface="Times New Roman" panose="02020603050405020304" pitchFamily="18" charset="0"/>
              </a:rPr>
              <a:t>випадків</a:t>
            </a:r>
            <a:r>
              <a:rPr lang="ru-RU" dirty="0">
                <a:solidFill>
                  <a:srgbClr val="000000"/>
                </a:solidFill>
                <a:latin typeface="Times New Roman" panose="02020603050405020304" pitchFamily="18" charset="0"/>
                <a:ea typeface="Times New Roman" panose="02020603050405020304" pitchFamily="18" charset="0"/>
              </a:rPr>
              <a:t>). Причинами </a:t>
            </a:r>
            <a:r>
              <a:rPr lang="ru-RU" dirty="0" err="1">
                <a:solidFill>
                  <a:srgbClr val="000000"/>
                </a:solidFill>
                <a:latin typeface="Times New Roman" panose="02020603050405020304" pitchFamily="18" charset="0"/>
                <a:ea typeface="Times New Roman" panose="02020603050405020304" pitchFamily="18" charset="0"/>
              </a:rPr>
              <a:t>аварій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головним</a:t>
            </a:r>
            <a:r>
              <a:rPr lang="ru-RU" dirty="0">
                <a:solidFill>
                  <a:srgbClr val="000000"/>
                </a:solidFill>
                <a:latin typeface="Times New Roman" panose="02020603050405020304" pitchFamily="18" charset="0"/>
                <a:ea typeface="Times New Roman" panose="02020603050405020304" pitchFamily="18" charset="0"/>
              </a:rPr>
              <a:t> чином, </a:t>
            </a:r>
            <a:r>
              <a:rPr lang="ru-RU" dirty="0" err="1">
                <a:solidFill>
                  <a:srgbClr val="000000"/>
                </a:solidFill>
                <a:latin typeface="Times New Roman" panose="02020603050405020304" pitchFamily="18" charset="0"/>
                <a:ea typeface="Times New Roman" panose="02020603050405020304" pitchFamily="18" charset="0"/>
              </a:rPr>
              <a:t>були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технічні</a:t>
            </a:r>
            <a:r>
              <a:rPr lang="ru-RU" dirty="0">
                <a:solidFill>
                  <a:srgbClr val="000000"/>
                </a:solidFill>
                <a:latin typeface="Times New Roman" panose="02020603050405020304" pitchFamily="18" charset="0"/>
                <a:ea typeface="Times New Roman" panose="02020603050405020304" pitchFamily="18" charset="0"/>
              </a:rPr>
              <a:t> неполадки та </a:t>
            </a:r>
            <a:r>
              <a:rPr lang="ru-RU" dirty="0" err="1">
                <a:solidFill>
                  <a:srgbClr val="000000"/>
                </a:solidFill>
                <a:latin typeface="Times New Roman" panose="02020603050405020304" pitchFamily="18" charset="0"/>
                <a:ea typeface="Times New Roman" panose="02020603050405020304" pitchFamily="18" charset="0"/>
              </a:rPr>
              <a:t>порушення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технологічного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процесу</a:t>
            </a:r>
            <a:r>
              <a:rPr lang="ru-RU" dirty="0">
                <a:solidFill>
                  <a:srgbClr val="000000"/>
                </a:solidFill>
                <a:latin typeface="Times New Roman" panose="02020603050405020304" pitchFamily="18" charset="0"/>
                <a:ea typeface="Times New Roman" panose="02020603050405020304" pitchFamily="18" charset="0"/>
              </a:rPr>
              <a:t> через </a:t>
            </a:r>
            <a:r>
              <a:rPr lang="ru-RU" dirty="0" err="1">
                <a:solidFill>
                  <a:srgbClr val="000000"/>
                </a:solidFill>
                <a:latin typeface="Times New Roman" panose="02020603050405020304" pitchFamily="18" charset="0"/>
                <a:ea typeface="Times New Roman" panose="02020603050405020304" pitchFamily="18" charset="0"/>
              </a:rPr>
              <a:t>недостатню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професійну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підготовку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чи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безвідповідальність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технічного</a:t>
            </a:r>
            <a:r>
              <a:rPr lang="ru-RU" dirty="0">
                <a:solidFill>
                  <a:srgbClr val="000000"/>
                </a:solidFill>
                <a:latin typeface="Times New Roman" panose="02020603050405020304" pitchFamily="18" charset="0"/>
                <a:ea typeface="Times New Roman" panose="02020603050405020304" pitchFamily="18" charset="0"/>
              </a:rPr>
              <a:t> персоналу.</a:t>
            </a:r>
            <a:endParaRPr lang="uk-UA" sz="1600" dirty="0">
              <a:latin typeface="Times New Roman" panose="02020603050405020304" pitchFamily="18" charset="0"/>
              <a:ea typeface="Times New Roman" panose="02020603050405020304" pitchFamily="18" charset="0"/>
            </a:endParaRPr>
          </a:p>
          <a:p>
            <a:pPr marR="3175" indent="359410" algn="just">
              <a:spcAft>
                <a:spcPts val="0"/>
              </a:spcAft>
            </a:pPr>
            <a:r>
              <a:rPr lang="ru-RU" dirty="0" err="1">
                <a:latin typeface="Times New Roman" panose="02020603050405020304" pitchFamily="18" charset="0"/>
                <a:ea typeface="Times New Roman" panose="02020603050405020304" pitchFamily="18" charset="0"/>
              </a:rPr>
              <a:t>Світовий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досвід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дозволяє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стверджувати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середньостатистична</a:t>
            </a:r>
            <a:r>
              <a:rPr lang="ru-RU" dirty="0">
                <a:latin typeface="Times New Roman" panose="02020603050405020304" pitchFamily="18" charset="0"/>
                <a:ea typeface="Times New Roman" panose="02020603050405020304" pitchFamily="18" charset="0"/>
              </a:rPr>
              <a:t> структура </a:t>
            </a:r>
            <a:r>
              <a:rPr lang="ru-RU" dirty="0" err="1">
                <a:latin typeface="Times New Roman" panose="02020603050405020304" pitchFamily="18" charset="0"/>
                <a:ea typeface="Times New Roman" panose="02020603050405020304" pitchFamily="18" charset="0"/>
              </a:rPr>
              <a:t>санітарних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втрат</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такий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вигляд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із</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загальної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кількості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хімічних</a:t>
            </a:r>
            <a:r>
              <a:rPr lang="ru-RU" dirty="0">
                <a:latin typeface="Times New Roman" panose="02020603050405020304" pitchFamily="18" charset="0"/>
                <a:ea typeface="Times New Roman" panose="02020603050405020304" pitchFamily="18" charset="0"/>
              </a:rPr>
              <a:t> катастроф 60% </a:t>
            </a:r>
            <a:r>
              <a:rPr lang="ru-RU" dirty="0" err="1">
                <a:latin typeface="Times New Roman" panose="02020603050405020304" pitchFamily="18" charset="0"/>
                <a:ea typeface="Times New Roman" panose="02020603050405020304" pitchFamily="18" charset="0"/>
              </a:rPr>
              <a:t>зазнають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токсичних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уражень</a:t>
            </a:r>
            <a:r>
              <a:rPr lang="ru-RU" dirty="0">
                <a:latin typeface="Times New Roman" panose="02020603050405020304" pitchFamily="18" charset="0"/>
                <a:ea typeface="Times New Roman" panose="02020603050405020304" pitchFamily="18" charset="0"/>
              </a:rPr>
              <a:t>, 20% - </a:t>
            </a:r>
            <a:r>
              <a:rPr lang="ru-RU" dirty="0" err="1">
                <a:latin typeface="Times New Roman" panose="02020603050405020304" pitchFamily="18" charset="0"/>
                <a:ea typeface="Times New Roman" panose="02020603050405020304" pitchFamily="18" charset="0"/>
              </a:rPr>
              <a:t>травматичних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ушкоджень</a:t>
            </a:r>
            <a:r>
              <a:rPr lang="ru-RU" dirty="0">
                <a:latin typeface="Times New Roman" panose="02020603050405020304" pitchFamily="18" charset="0"/>
                <a:ea typeface="Times New Roman" panose="02020603050405020304" pitchFamily="18" charset="0"/>
              </a:rPr>
              <a:t>, 15% - </a:t>
            </a:r>
            <a:r>
              <a:rPr lang="ru-RU" dirty="0" err="1">
                <a:latin typeface="Times New Roman" panose="02020603050405020304" pitchFamily="18" charset="0"/>
                <a:ea typeface="Times New Roman" panose="02020603050405020304" pitchFamily="18" charset="0"/>
              </a:rPr>
              <a:t>опіків</a:t>
            </a:r>
            <a:r>
              <a:rPr lang="ru-RU" dirty="0">
                <a:latin typeface="Times New Roman" panose="02020603050405020304" pitchFamily="18" charset="0"/>
                <a:ea typeface="Times New Roman" panose="02020603050405020304" pitchFamily="18" charset="0"/>
              </a:rPr>
              <a:t> і 5% - </a:t>
            </a:r>
            <a:r>
              <a:rPr lang="ru-RU" dirty="0" err="1">
                <a:latin typeface="Times New Roman" panose="02020603050405020304" pitchFamily="18" charset="0"/>
                <a:ea typeface="Times New Roman" panose="02020603050405020304" pitchFamily="18" charset="0"/>
              </a:rPr>
              <a:t>комбінованих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ушкоджень</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ступенем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тяжкості</a:t>
            </a:r>
            <a:r>
              <a:rPr lang="ru-RU" dirty="0">
                <a:latin typeface="Times New Roman" panose="02020603050405020304" pitchFamily="18" charset="0"/>
                <a:ea typeface="Times New Roman" panose="02020603050405020304" pitchFamily="18" charset="0"/>
              </a:rPr>
              <a:t>, як </a:t>
            </a:r>
            <a:r>
              <a:rPr lang="ru-RU" dirty="0" err="1">
                <a:latin typeface="Times New Roman" panose="02020603050405020304" pitchFamily="18" charset="0"/>
                <a:ea typeface="Times New Roman" panose="02020603050405020304" pitchFamily="18" charset="0"/>
              </a:rPr>
              <a:t>свідчить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накопичений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досвід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майже</a:t>
            </a:r>
            <a:r>
              <a:rPr lang="ru-RU" dirty="0">
                <a:latin typeface="Times New Roman" panose="02020603050405020304" pitchFamily="18" charset="0"/>
                <a:ea typeface="Times New Roman" panose="02020603050405020304" pitchFamily="18" charset="0"/>
              </a:rPr>
              <a:t> 65% </a:t>
            </a:r>
            <a:r>
              <a:rPr lang="ru-RU" dirty="0" err="1">
                <a:latin typeface="Times New Roman" panose="02020603050405020304" pitchFamily="18" charset="0"/>
                <a:ea typeface="Times New Roman" panose="02020603050405020304" pitchFamily="18" charset="0"/>
              </a:rPr>
              <a:t>потерпілих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можуть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дістати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легкі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ушкодження</a:t>
            </a:r>
            <a:r>
              <a:rPr lang="ru-RU" dirty="0">
                <a:latin typeface="Times New Roman" panose="02020603050405020304" pitchFamily="18" charset="0"/>
                <a:ea typeface="Times New Roman" panose="02020603050405020304" pitchFamily="18" charset="0"/>
              </a:rPr>
              <a:t>, 20% - </a:t>
            </a:r>
            <a:r>
              <a:rPr lang="ru-RU" dirty="0" err="1">
                <a:latin typeface="Times New Roman" panose="02020603050405020304" pitchFamily="18" charset="0"/>
                <a:ea typeface="Times New Roman" panose="02020603050405020304" pitchFamily="18" charset="0"/>
              </a:rPr>
              <a:t>ушкодження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середнього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ступеня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тяжкості</a:t>
            </a:r>
            <a:r>
              <a:rPr lang="ru-RU" dirty="0">
                <a:latin typeface="Times New Roman" panose="02020603050405020304" pitchFamily="18" charset="0"/>
                <a:ea typeface="Times New Roman" panose="02020603050405020304" pitchFamily="18" charset="0"/>
              </a:rPr>
              <a:t>, до 10% - </a:t>
            </a:r>
            <a:r>
              <a:rPr lang="ru-RU" dirty="0" err="1">
                <a:latin typeface="Times New Roman" panose="02020603050405020304" pitchFamily="18" charset="0"/>
                <a:ea typeface="Times New Roman" panose="02020603050405020304" pitchFamily="18" charset="0"/>
              </a:rPr>
              <a:t>тяжкі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ушкодження</a:t>
            </a:r>
            <a:r>
              <a:rPr lang="ru-RU" dirty="0">
                <a:latin typeface="Times New Roman" panose="02020603050405020304" pitchFamily="18" charset="0"/>
                <a:ea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rPr>
              <a:t>майже</a:t>
            </a:r>
            <a:r>
              <a:rPr lang="ru-RU" dirty="0">
                <a:latin typeface="Times New Roman" panose="02020603050405020304" pitchFamily="18" charset="0"/>
                <a:ea typeface="Times New Roman" panose="02020603050405020304" pitchFamily="18" charset="0"/>
              </a:rPr>
              <a:t> 5% </a:t>
            </a:r>
            <a:r>
              <a:rPr lang="ru-RU" dirty="0" err="1">
                <a:latin typeface="Times New Roman" panose="02020603050405020304" pitchFamily="18" charset="0"/>
                <a:ea typeface="Times New Roman" panose="02020603050405020304" pitchFamily="18" charset="0"/>
              </a:rPr>
              <a:t>можуть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зазнати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смертельних</a:t>
            </a:r>
            <a:r>
              <a:rPr lang="ru-RU" dirty="0">
                <a:latin typeface="Times New Roman" panose="02020603050405020304" pitchFamily="18" charset="0"/>
                <a:ea typeface="Times New Roman" panose="02020603050405020304" pitchFamily="18" charset="0"/>
              </a:rPr>
              <a:t> травм. </a:t>
            </a:r>
            <a:r>
              <a:rPr lang="ru-RU" dirty="0" err="1">
                <a:latin typeface="Times New Roman" panose="02020603050405020304" pitchFamily="18" charset="0"/>
                <a:ea typeface="Times New Roman" panose="02020603050405020304" pitchFamily="18" charset="0"/>
              </a:rPr>
              <a:t>Проте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такий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розподіл</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найбільш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імовірний</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умови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знаходження</a:t>
            </a:r>
            <a:r>
              <a:rPr lang="ru-RU" dirty="0">
                <a:latin typeface="Times New Roman" panose="02020603050405020304" pitchFamily="18" charset="0"/>
                <a:ea typeface="Times New Roman" panose="02020603050405020304" pitchFamily="18" charset="0"/>
              </a:rPr>
              <a:t> людей </a:t>
            </a:r>
            <a:r>
              <a:rPr lang="ru-RU" dirty="0" err="1">
                <a:latin typeface="Times New Roman" panose="02020603050405020304" pitchFamily="18" charset="0"/>
                <a:ea typeface="Times New Roman" panose="02020603050405020304" pitchFamily="18" charset="0"/>
              </a:rPr>
              <a:t>безпосередньо</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території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хімічно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небезпечного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об’єкта</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відкритій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місцевості</a:t>
            </a:r>
            <a:r>
              <a:rPr lang="ru-RU" dirty="0">
                <a:solidFill>
                  <a:srgbClr val="000000"/>
                </a:solidFill>
                <a:latin typeface="Times New Roman" panose="02020603050405020304" pitchFamily="18" charset="0"/>
                <a:ea typeface="Times New Roman" panose="02020603050405020304" pitchFamily="18" charset="0"/>
              </a:rPr>
              <a:t> без </a:t>
            </a:r>
            <a:r>
              <a:rPr lang="ru-RU" dirty="0" err="1">
                <a:solidFill>
                  <a:srgbClr val="000000"/>
                </a:solidFill>
                <a:latin typeface="Times New Roman" panose="02020603050405020304" pitchFamily="18" charset="0"/>
                <a:ea typeface="Times New Roman" panose="02020603050405020304" pitchFamily="18" charset="0"/>
              </a:rPr>
              <a:t>засобів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індивідуального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захисту</a:t>
            </a:r>
            <a:r>
              <a:rPr lang="ru-RU" dirty="0">
                <a:solidFill>
                  <a:srgbClr val="000000"/>
                </a:solidFill>
                <a:latin typeface="Times New Roman" panose="02020603050405020304" pitchFamily="18" charset="0"/>
                <a:ea typeface="Times New Roman" panose="02020603050405020304" pitchFamily="18" charset="0"/>
              </a:rPr>
              <a:t>. За </a:t>
            </a:r>
            <a:r>
              <a:rPr lang="ru-RU" dirty="0" err="1">
                <a:solidFill>
                  <a:srgbClr val="000000"/>
                </a:solidFill>
                <a:latin typeface="Times New Roman" panose="02020603050405020304" pitchFamily="18" charset="0"/>
                <a:ea typeface="Times New Roman" panose="02020603050405020304" pitchFamily="18" charset="0"/>
              </a:rPr>
              <a:t>інших</a:t>
            </a:r>
            <a:r>
              <a:rPr lang="ru-RU" dirty="0">
                <a:solidFill>
                  <a:srgbClr val="000000"/>
                </a:solidFill>
                <a:latin typeface="Times New Roman" panose="02020603050405020304" pitchFamily="18" charset="0"/>
                <a:ea typeface="Times New Roman" panose="02020603050405020304" pitchFamily="18" charset="0"/>
              </a:rPr>
              <a:t> умов структура </a:t>
            </a:r>
            <a:r>
              <a:rPr lang="ru-RU" dirty="0" err="1">
                <a:solidFill>
                  <a:srgbClr val="000000"/>
                </a:solidFill>
                <a:latin typeface="Times New Roman" panose="02020603050405020304" pitchFamily="18" charset="0"/>
                <a:ea typeface="Times New Roman" panose="02020603050405020304" pitchFamily="18" charset="0"/>
              </a:rPr>
              <a:t>санітарних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втрат</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змінюватись</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бік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зменшення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смертельних</a:t>
            </a:r>
            <a:r>
              <a:rPr lang="ru-RU" dirty="0">
                <a:solidFill>
                  <a:srgbClr val="000000"/>
                </a:solidFill>
                <a:latin typeface="Times New Roman" panose="02020603050405020304" pitchFamily="18" charset="0"/>
                <a:ea typeface="Times New Roman" panose="02020603050405020304" pitchFamily="18" charset="0"/>
              </a:rPr>
              <a:t> і тяжких </a:t>
            </a:r>
            <a:r>
              <a:rPr lang="ru-RU" dirty="0" err="1">
                <a:solidFill>
                  <a:srgbClr val="000000"/>
                </a:solidFill>
                <a:latin typeface="Times New Roman" panose="02020603050405020304" pitchFamily="18" charset="0"/>
                <a:ea typeface="Times New Roman" panose="02020603050405020304" pitchFamily="18" charset="0"/>
              </a:rPr>
              <a:t>уражень</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Можливі</a:t>
            </a:r>
            <a:r>
              <a:rPr lang="ru-RU" dirty="0">
                <a:solidFill>
                  <a:srgbClr val="000000"/>
                </a:solidFill>
                <a:latin typeface="Times New Roman" panose="02020603050405020304" pitchFamily="18" charset="0"/>
                <a:ea typeface="Times New Roman" panose="02020603050405020304" pitchFamily="18" charset="0"/>
              </a:rPr>
              <a:t> й </a:t>
            </a:r>
            <a:r>
              <a:rPr lang="ru-RU" dirty="0" err="1">
                <a:solidFill>
                  <a:srgbClr val="000000"/>
                </a:solidFill>
                <a:latin typeface="Times New Roman" panose="02020603050405020304" pitchFamily="18" charset="0"/>
                <a:ea typeface="Times New Roman" panose="02020603050405020304" pitchFamily="18" charset="0"/>
              </a:rPr>
              <a:t>варіанти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збільшення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потерпілих</a:t>
            </a:r>
            <a:r>
              <a:rPr lang="ru-RU" dirty="0">
                <a:solidFill>
                  <a:srgbClr val="000000"/>
                </a:solidFill>
                <a:latin typeface="Times New Roman" panose="02020603050405020304" pitchFamily="18" charset="0"/>
                <a:ea typeface="Times New Roman" panose="02020603050405020304" pitchFamily="18" charset="0"/>
              </a:rPr>
              <a:t> з тяжким </a:t>
            </a:r>
            <a:r>
              <a:rPr lang="ru-RU" dirty="0" err="1">
                <a:solidFill>
                  <a:srgbClr val="000000"/>
                </a:solidFill>
                <a:latin typeface="Times New Roman" panose="02020603050405020304" pitchFamily="18" charset="0"/>
                <a:ea typeface="Times New Roman" panose="02020603050405020304" pitchFamily="18" charset="0"/>
              </a:rPr>
              <a:t>ступенем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може</a:t>
            </a:r>
            <a:r>
              <a:rPr lang="ru-RU" dirty="0">
                <a:solidFill>
                  <a:srgbClr val="000000"/>
                </a:solidFill>
                <a:latin typeface="Times New Roman" panose="02020603050405020304" pitchFamily="18" charset="0"/>
                <a:ea typeface="Times New Roman" panose="02020603050405020304" pitchFamily="18" charset="0"/>
              </a:rPr>
              <a:t> бути </a:t>
            </a:r>
            <a:r>
              <a:rPr lang="ru-RU" dirty="0" err="1">
                <a:solidFill>
                  <a:srgbClr val="000000"/>
                </a:solidFill>
                <a:latin typeface="Times New Roman" panose="02020603050405020304" pitchFamily="18" charset="0"/>
                <a:ea typeface="Times New Roman" panose="02020603050405020304" pitchFamily="18" charset="0"/>
              </a:rPr>
              <a:t>зумовлено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сумісною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дією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кількох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токсичних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a:t>
            </a:r>
            <a:r>
              <a:rPr lang="ru-RU" dirty="0">
                <a:solidFill>
                  <a:srgbClr val="000000"/>
                </a:solidFill>
                <a:latin typeface="Times New Roman" panose="02020603050405020304" pitchFamily="18" charset="0"/>
                <a:ea typeface="Times New Roman" panose="02020603050405020304" pitchFamily="18" charset="0"/>
              </a:rPr>
              <a:t>, а </a:t>
            </a:r>
            <a:r>
              <a:rPr lang="ru-RU" dirty="0" err="1">
                <a:solidFill>
                  <a:srgbClr val="000000"/>
                </a:solidFill>
                <a:latin typeface="Times New Roman" panose="02020603050405020304" pitchFamily="18" charset="0"/>
                <a:ea typeface="Times New Roman" panose="02020603050405020304" pitchFamily="18" charset="0"/>
              </a:rPr>
              <a:t>також</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впливом</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вторинних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токсичних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речовин</a:t>
            </a:r>
            <a:r>
              <a:rPr lang="ru-RU" dirty="0">
                <a:solidFill>
                  <a:srgbClr val="000000"/>
                </a:solidFill>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32165184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71055" y="211569"/>
            <a:ext cx="8728364" cy="6186309"/>
          </a:xfrm>
          <a:prstGeom prst="rect">
            <a:avLst/>
          </a:prstGeom>
          <a:solidFill>
            <a:srgbClr val="00FFCC"/>
          </a:solidFill>
        </p:spPr>
        <p:txBody>
          <a:bodyPr wrap="square">
            <a:spAutoFit/>
          </a:bodyPr>
          <a:lstStyle/>
          <a:p>
            <a:pPr marR="3175" indent="359410" algn="just">
              <a:spcAft>
                <a:spcPts val="0"/>
              </a:spcAft>
            </a:pPr>
            <a:r>
              <a:rPr lang="ru-RU" dirty="0">
                <a:solidFill>
                  <a:srgbClr val="000000"/>
                </a:solidFill>
                <a:latin typeface="Times New Roman" panose="02020603050405020304" pitchFamily="18" charset="0"/>
                <a:ea typeface="Times New Roman" panose="02020603050405020304" pitchFamily="18" charset="0"/>
              </a:rPr>
              <a:t>Для </a:t>
            </a:r>
            <a:r>
              <a:rPr lang="ru-RU" dirty="0" err="1">
                <a:solidFill>
                  <a:srgbClr val="000000"/>
                </a:solidFill>
                <a:latin typeface="Times New Roman" panose="02020603050405020304" pitchFamily="18" charset="0"/>
                <a:ea typeface="Times New Roman" panose="02020603050405020304" pitchFamily="18" charset="0"/>
              </a:rPr>
              <a:t>захисту</a:t>
            </a:r>
            <a:r>
              <a:rPr lang="ru-RU" dirty="0">
                <a:solidFill>
                  <a:srgbClr val="000000"/>
                </a:solidFill>
                <a:latin typeface="Times New Roman" panose="02020603050405020304" pitchFamily="18" charset="0"/>
                <a:ea typeface="Times New Roman" panose="02020603050405020304" pitchFamily="18" charset="0"/>
              </a:rPr>
              <a:t> персоналу та </a:t>
            </a:r>
            <a:r>
              <a:rPr lang="ru-RU" dirty="0" err="1">
                <a:solidFill>
                  <a:srgbClr val="000000"/>
                </a:solidFill>
                <a:latin typeface="Times New Roman" panose="02020603050405020304" pitchFamily="18" charset="0"/>
                <a:ea typeface="Times New Roman" panose="02020603050405020304" pitchFamily="18" charset="0"/>
              </a:rPr>
              <a:t>населення</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аваріях</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хімічно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небезпечних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об'єктах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рекомендується</a:t>
            </a:r>
            <a:r>
              <a:rPr lang="ru-RU"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marR="3175" indent="359410" algn="just">
              <a:spcAft>
                <a:spcPts val="0"/>
              </a:spcAft>
            </a:pP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Використання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індивідуальних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засобів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захисту</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сховищ</a:t>
            </a:r>
            <a:r>
              <a:rPr lang="ru-RU" dirty="0">
                <a:solidFill>
                  <a:srgbClr val="000000"/>
                </a:solidFill>
                <a:latin typeface="Times New Roman" panose="02020603050405020304" pitchFamily="18" charset="0"/>
                <a:ea typeface="Times New Roman" panose="02020603050405020304" pitchFamily="18" charset="0"/>
              </a:rPr>
              <a:t> з режимом </a:t>
            </a:r>
            <a:r>
              <a:rPr lang="ru-RU" dirty="0" err="1">
                <a:solidFill>
                  <a:srgbClr val="000000"/>
                </a:solidFill>
                <a:latin typeface="Times New Roman" panose="02020603050405020304" pitchFamily="18" charset="0"/>
                <a:ea typeface="Times New Roman" panose="02020603050405020304" pitchFamily="18" charset="0"/>
              </a:rPr>
              <a:t>повної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ізоляції</a:t>
            </a:r>
            <a:r>
              <a:rPr lang="ru-RU"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marR="3175" indent="359410" algn="just">
              <a:spcAft>
                <a:spcPts val="0"/>
              </a:spcAft>
            </a:pPr>
            <a:r>
              <a:rPr lang="ru-RU" dirty="0">
                <a:solidFill>
                  <a:srgbClr val="000000"/>
                </a:solidFill>
                <a:latin typeface="Times New Roman" panose="02020603050405020304" pitchFamily="18" charset="0"/>
                <a:ea typeface="Times New Roman" panose="02020603050405020304" pitchFamily="18" charset="0"/>
              </a:rPr>
              <a:t>- </a:t>
            </a:r>
            <a:r>
              <a:rPr lang="ru-RU" u="sng" dirty="0" err="1">
                <a:solidFill>
                  <a:srgbClr val="0066FF"/>
                </a:solidFill>
                <a:latin typeface="Times New Roman" panose="02020603050405020304" pitchFamily="18" charset="0"/>
                <a:ea typeface="Times New Roman" panose="02020603050405020304" pitchFamily="18" charset="0"/>
                <a:hlinkClick r:id="rId2" tooltip="Евакуація"/>
              </a:rPr>
              <a:t>Евакуація</a:t>
            </a:r>
            <a:r>
              <a:rPr lang="ru-RU" dirty="0">
                <a:solidFill>
                  <a:srgbClr val="000000"/>
                </a:solidFill>
                <a:latin typeface="Times New Roman" panose="02020603050405020304" pitchFamily="18" charset="0"/>
                <a:ea typeface="Times New Roman" panose="02020603050405020304" pitchFamily="18" charset="0"/>
              </a:rPr>
              <a:t> людей </a:t>
            </a:r>
            <a:r>
              <a:rPr lang="ru-RU" dirty="0" err="1">
                <a:solidFill>
                  <a:srgbClr val="000000"/>
                </a:solidFill>
                <a:latin typeface="Times New Roman" panose="02020603050405020304" pitchFamily="18" charset="0"/>
                <a:ea typeface="Times New Roman" panose="02020603050405020304" pitchFamily="18" charset="0"/>
              </a:rPr>
              <a:t>із</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зони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зараження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що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виникла</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аварії</a:t>
            </a:r>
            <a:r>
              <a:rPr lang="ru-RU"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marR="3175" indent="359410" algn="just">
              <a:spcAft>
                <a:spcPts val="0"/>
              </a:spcAft>
            </a:pP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Застосування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антидотів</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засобів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обробки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шкірних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покривів</a:t>
            </a:r>
            <a:r>
              <a:rPr lang="ru-RU"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marR="3175" indent="359410" algn="just">
              <a:spcAft>
                <a:spcPts val="0"/>
              </a:spcAft>
            </a:pP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Дотримання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режимів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поведінки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захисту</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зараженій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території</a:t>
            </a:r>
            <a:r>
              <a:rPr lang="ru-RU"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marR="3175" indent="359410" algn="just">
              <a:spcAft>
                <a:spcPts val="0"/>
              </a:spcAft>
            </a:pPr>
            <a:r>
              <a:rPr lang="ru-RU" dirty="0">
                <a:solidFill>
                  <a:srgbClr val="000000"/>
                </a:solidFill>
                <a:latin typeface="Times New Roman" panose="02020603050405020304" pitchFamily="18" charset="0"/>
                <a:ea typeface="Times New Roman" panose="02020603050405020304" pitchFamily="18" charset="0"/>
              </a:rPr>
              <a:t>- </a:t>
            </a:r>
            <a:r>
              <a:rPr lang="ru-RU" u="sng" dirty="0" err="1">
                <a:solidFill>
                  <a:srgbClr val="0066FF"/>
                </a:solidFill>
                <a:latin typeface="Times New Roman" panose="02020603050405020304" pitchFamily="18" charset="0"/>
                <a:ea typeface="Times New Roman" panose="02020603050405020304" pitchFamily="18" charset="0"/>
                <a:hlinkClick r:id="rId3" tooltip="Санітарна обробка людей"/>
              </a:rPr>
              <a:t>Санітарна</a:t>
            </a:r>
            <a:r>
              <a:rPr lang="ru-RU" u="sng" dirty="0">
                <a:solidFill>
                  <a:srgbClr val="0066FF"/>
                </a:solidFill>
                <a:latin typeface="Times New Roman" panose="02020603050405020304" pitchFamily="18" charset="0"/>
                <a:ea typeface="Times New Roman" panose="02020603050405020304" pitchFamily="18" charset="0"/>
                <a:hlinkClick r:id="rId3" tooltip="Санітарна обробка людей"/>
              </a:rPr>
              <a:t> </a:t>
            </a:r>
            <a:r>
              <a:rPr lang="ru-RU" u="sng" dirty="0" err="1">
                <a:solidFill>
                  <a:srgbClr val="0066FF"/>
                </a:solidFill>
                <a:latin typeface="Times New Roman" panose="02020603050405020304" pitchFamily="18" charset="0"/>
                <a:ea typeface="Times New Roman" panose="02020603050405020304" pitchFamily="18" charset="0"/>
                <a:hlinkClick r:id="rId4" tooltip="Обробка"/>
              </a:rPr>
              <a:t>обробка</a:t>
            </a:r>
            <a:r>
              <a:rPr lang="ru-RU" dirty="0">
                <a:solidFill>
                  <a:srgbClr val="000000"/>
                </a:solidFill>
                <a:latin typeface="Times New Roman" panose="02020603050405020304" pitchFamily="18" charset="0"/>
                <a:ea typeface="Times New Roman" panose="02020603050405020304" pitchFamily="18" charset="0"/>
              </a:rPr>
              <a:t> людей, </a:t>
            </a:r>
            <a:r>
              <a:rPr lang="ru-RU" dirty="0" err="1">
                <a:solidFill>
                  <a:srgbClr val="000000"/>
                </a:solidFill>
                <a:latin typeface="Times New Roman" panose="02020603050405020304" pitchFamily="18" charset="0"/>
                <a:ea typeface="Times New Roman" panose="02020603050405020304" pitchFamily="18" charset="0"/>
              </a:rPr>
              <a:t>дегазація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одягу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території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споруд</a:t>
            </a:r>
            <a:r>
              <a:rPr lang="ru-RU" dirty="0">
                <a:solidFill>
                  <a:srgbClr val="000000"/>
                </a:solidFill>
                <a:latin typeface="Times New Roman" panose="02020603050405020304" pitchFamily="18" charset="0"/>
                <a:ea typeface="Times New Roman" panose="02020603050405020304" pitchFamily="18" charset="0"/>
              </a:rPr>
              <a:t>, </a:t>
            </a:r>
            <a:r>
              <a:rPr lang="ru-RU" u="sng" dirty="0">
                <a:solidFill>
                  <a:srgbClr val="0066FF"/>
                </a:solidFill>
                <a:latin typeface="Times New Roman" panose="02020603050405020304" pitchFamily="18" charset="0"/>
                <a:ea typeface="Times New Roman" panose="02020603050405020304" pitchFamily="18" charset="0"/>
                <a:hlinkClick r:id="rId5" tooltip="Транспорт"/>
              </a:rPr>
              <a:t>транспорту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техніки</a:t>
            </a:r>
            <a:r>
              <a:rPr lang="ru-RU" dirty="0">
                <a:solidFill>
                  <a:srgbClr val="000000"/>
                </a:solidFill>
                <a:latin typeface="Times New Roman" panose="02020603050405020304" pitchFamily="18" charset="0"/>
                <a:ea typeface="Times New Roman" panose="02020603050405020304" pitchFamily="18" charset="0"/>
              </a:rPr>
              <a:t> та майна.</a:t>
            </a:r>
            <a:endParaRPr lang="uk-UA" sz="1600" dirty="0">
              <a:latin typeface="Times New Roman" panose="02020603050405020304" pitchFamily="18" charset="0"/>
              <a:ea typeface="Times New Roman" panose="02020603050405020304" pitchFamily="18" charset="0"/>
            </a:endParaRPr>
          </a:p>
          <a:p>
            <a:pPr marR="3175" indent="359410" algn="just">
              <a:spcAft>
                <a:spcPts val="0"/>
              </a:spcAft>
            </a:pPr>
            <a:r>
              <a:rPr lang="ru-RU" dirty="0" err="1">
                <a:solidFill>
                  <a:srgbClr val="000000"/>
                </a:solidFill>
                <a:latin typeface="Times New Roman" panose="02020603050405020304" pitchFamily="18" charset="0"/>
                <a:ea typeface="Times New Roman" panose="02020603050405020304" pitchFamily="18" charset="0"/>
              </a:rPr>
              <a:t>Населення</a:t>
            </a:r>
            <a:r>
              <a:rPr lang="ru-RU" dirty="0">
                <a:solidFill>
                  <a:srgbClr val="000000"/>
                </a:solidFill>
                <a:latin typeface="Times New Roman" panose="02020603050405020304" pitchFamily="18" charset="0"/>
                <a:ea typeface="Times New Roman" panose="02020603050405020304" pitchFamily="18" charset="0"/>
              </a:rPr>
              <a:t>, яке </a:t>
            </a:r>
            <a:r>
              <a:rPr lang="ru-RU" dirty="0" err="1">
                <a:solidFill>
                  <a:srgbClr val="000000"/>
                </a:solidFill>
                <a:latin typeface="Times New Roman" panose="02020603050405020304" pitchFamily="18" charset="0"/>
                <a:ea typeface="Times New Roman" panose="02020603050405020304" pitchFamily="18" charset="0"/>
              </a:rPr>
              <a:t>проживає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поблизу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хімічно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небезпечних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об'єктів</a:t>
            </a:r>
            <a:r>
              <a:rPr lang="ru-RU" dirty="0">
                <a:solidFill>
                  <a:srgbClr val="000000"/>
                </a:solidFill>
                <a:latin typeface="Times New Roman" panose="02020603050405020304" pitchFamily="18" charset="0"/>
                <a:ea typeface="Times New Roman" panose="02020603050405020304" pitchFamily="18" charset="0"/>
              </a:rPr>
              <a:t>, повинно знати </a:t>
            </a:r>
            <a:r>
              <a:rPr lang="ru-RU" dirty="0" err="1">
                <a:solidFill>
                  <a:srgbClr val="000000"/>
                </a:solidFill>
                <a:latin typeface="Times New Roman" panose="02020603050405020304" pitchFamily="18" charset="0"/>
                <a:ea typeface="Times New Roman" panose="02020603050405020304" pitchFamily="18" charset="0"/>
              </a:rPr>
              <a:t>властивості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відмінні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ознаки</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потенційну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небезпеку</a:t>
            </a:r>
            <a:r>
              <a:rPr lang="ru-RU" dirty="0">
                <a:solidFill>
                  <a:srgbClr val="000000"/>
                </a:solidFill>
                <a:latin typeface="Times New Roman" panose="02020603050405020304" pitchFamily="18" charset="0"/>
                <a:ea typeface="Times New Roman" panose="02020603050405020304" pitchFamily="18" charset="0"/>
              </a:rPr>
              <a:t> СДОР, </a:t>
            </a:r>
            <a:r>
              <a:rPr lang="ru-RU" dirty="0" err="1">
                <a:solidFill>
                  <a:srgbClr val="000000"/>
                </a:solidFill>
                <a:latin typeface="Times New Roman" panose="02020603050405020304" pitchFamily="18" charset="0"/>
                <a:ea typeface="Times New Roman" panose="02020603050405020304" pitchFamily="18" charset="0"/>
              </a:rPr>
              <a:t>використовуваних</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даному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об'єкті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способи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індивідуального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захисту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ураження</a:t>
            </a:r>
            <a:r>
              <a:rPr lang="ru-RU" dirty="0">
                <a:solidFill>
                  <a:srgbClr val="000000"/>
                </a:solidFill>
                <a:latin typeface="Times New Roman" panose="02020603050405020304" pitchFamily="18" charset="0"/>
                <a:ea typeface="Times New Roman" panose="02020603050405020304" pitchFamily="18" charset="0"/>
              </a:rPr>
              <a:t> СДОР, </a:t>
            </a:r>
            <a:r>
              <a:rPr lang="ru-RU" dirty="0" err="1">
                <a:solidFill>
                  <a:srgbClr val="000000"/>
                </a:solidFill>
                <a:latin typeface="Times New Roman" panose="02020603050405020304" pitchFamily="18" charset="0"/>
                <a:ea typeface="Times New Roman" panose="02020603050405020304" pitchFamily="18" charset="0"/>
              </a:rPr>
              <a:t>вміти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діяти</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виникненні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аварії</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надавати</a:t>
            </a:r>
            <a:r>
              <a:rPr lang="ru-RU" dirty="0">
                <a:solidFill>
                  <a:srgbClr val="000000"/>
                </a:solidFill>
                <a:latin typeface="Times New Roman" panose="02020603050405020304" pitchFamily="18" charset="0"/>
                <a:ea typeface="Times New Roman" panose="02020603050405020304" pitchFamily="18" charset="0"/>
              </a:rPr>
              <a:t> першу </a:t>
            </a:r>
            <a:r>
              <a:rPr lang="ru-RU" dirty="0" err="1">
                <a:solidFill>
                  <a:srgbClr val="000000"/>
                </a:solidFill>
                <a:latin typeface="Times New Roman" panose="02020603050405020304" pitchFamily="18" charset="0"/>
                <a:ea typeface="Times New Roman" panose="02020603050405020304" pitchFamily="18" charset="0"/>
              </a:rPr>
              <a:t>медичну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допомогу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ураженим</a:t>
            </a:r>
            <a:r>
              <a:rPr lang="ru-RU"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marR="3175" indent="359410" algn="just">
              <a:spcAft>
                <a:spcPts val="0"/>
              </a:spcAft>
            </a:pPr>
            <a:r>
              <a:rPr lang="ru-RU" dirty="0" err="1">
                <a:solidFill>
                  <a:srgbClr val="000000"/>
                </a:solidFill>
                <a:latin typeface="Times New Roman" panose="02020603050405020304" pitchFamily="18" charset="0"/>
                <a:ea typeface="Times New Roman" panose="02020603050405020304" pitchFamily="18" charset="0"/>
              </a:rPr>
              <a:t>Населення</a:t>
            </a:r>
            <a:r>
              <a:rPr lang="ru-RU" dirty="0">
                <a:solidFill>
                  <a:srgbClr val="000000"/>
                </a:solidFill>
                <a:latin typeface="Times New Roman" panose="02020603050405020304" pitchFamily="18" charset="0"/>
                <a:ea typeface="Times New Roman" panose="02020603050405020304" pitchFamily="18" charset="0"/>
              </a:rPr>
              <a:t>, яке </a:t>
            </a:r>
            <a:r>
              <a:rPr lang="ru-RU" dirty="0" err="1">
                <a:solidFill>
                  <a:srgbClr val="000000"/>
                </a:solidFill>
                <a:latin typeface="Times New Roman" panose="02020603050405020304" pitchFamily="18" charset="0"/>
                <a:ea typeface="Times New Roman" panose="02020603050405020304" pitchFamily="18" charset="0"/>
              </a:rPr>
              <a:t>проживає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поблизу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хімічно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небезпечних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об'єктів</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аваріях</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викидом</a:t>
            </a:r>
            <a:r>
              <a:rPr lang="ru-RU" dirty="0">
                <a:solidFill>
                  <a:srgbClr val="000000"/>
                </a:solidFill>
                <a:latin typeface="Times New Roman" panose="02020603050405020304" pitchFamily="18" charset="0"/>
                <a:ea typeface="Times New Roman" panose="02020603050405020304" pitchFamily="18" charset="0"/>
              </a:rPr>
              <a:t> СДОР, </a:t>
            </a:r>
            <a:r>
              <a:rPr lang="ru-RU" dirty="0" err="1">
                <a:solidFill>
                  <a:srgbClr val="000000"/>
                </a:solidFill>
                <a:latin typeface="Times New Roman" panose="02020603050405020304" pitchFamily="18" charset="0"/>
                <a:ea typeface="Times New Roman" panose="02020603050405020304" pitchFamily="18" charset="0"/>
              </a:rPr>
              <a:t>почувши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інформацію</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передану</a:t>
            </a:r>
            <a:r>
              <a:rPr lang="ru-RU" dirty="0">
                <a:solidFill>
                  <a:srgbClr val="000000"/>
                </a:solidFill>
                <a:latin typeface="Times New Roman" panose="02020603050405020304" pitchFamily="18" charset="0"/>
                <a:ea typeface="Times New Roman" panose="02020603050405020304" pitchFamily="18" charset="0"/>
              </a:rPr>
              <a:t> по </a:t>
            </a:r>
            <a:r>
              <a:rPr lang="ru-RU" dirty="0" err="1">
                <a:solidFill>
                  <a:srgbClr val="000000"/>
                </a:solidFill>
                <a:latin typeface="Times New Roman" panose="02020603050405020304" pitchFamily="18" charset="0"/>
                <a:ea typeface="Times New Roman" panose="02020603050405020304" pitchFamily="18" charset="0"/>
              </a:rPr>
              <a:t>радіо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телебаченню</a:t>
            </a:r>
            <a:r>
              <a:rPr lang="ru-RU" dirty="0">
                <a:solidFill>
                  <a:srgbClr val="000000"/>
                </a:solidFill>
                <a:latin typeface="Times New Roman" panose="02020603050405020304" pitchFamily="18" charset="0"/>
                <a:ea typeface="Times New Roman" panose="02020603050405020304" pitchFamily="18" charset="0"/>
              </a:rPr>
              <a:t>, через </a:t>
            </a:r>
            <a:r>
              <a:rPr lang="ru-RU" dirty="0" err="1">
                <a:solidFill>
                  <a:srgbClr val="000000"/>
                </a:solidFill>
                <a:latin typeface="Times New Roman" panose="02020603050405020304" pitchFamily="18" charset="0"/>
                <a:ea typeface="Times New Roman" panose="02020603050405020304" pitchFamily="18" charset="0"/>
              </a:rPr>
              <a:t>рухливі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гучномовні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засоби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іншими</a:t>
            </a:r>
            <a:r>
              <a:rPr lang="ru-RU" dirty="0">
                <a:solidFill>
                  <a:srgbClr val="000000"/>
                </a:solidFill>
                <a:latin typeface="Times New Roman" panose="02020603050405020304" pitchFamily="18" charset="0"/>
                <a:ea typeface="Times New Roman" panose="02020603050405020304" pitchFamily="18" charset="0"/>
              </a:rPr>
              <a:t> способами, </a:t>
            </a:r>
            <a:r>
              <a:rPr lang="ru-RU" dirty="0" err="1">
                <a:solidFill>
                  <a:srgbClr val="000000"/>
                </a:solidFill>
                <a:latin typeface="Times New Roman" panose="02020603050405020304" pitchFamily="18" charset="0"/>
                <a:ea typeface="Times New Roman" panose="02020603050405020304" pitchFamily="18" charset="0"/>
              </a:rPr>
              <a:t>має</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надіти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засоби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захисту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органів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дихання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закрити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вікна</a:t>
            </a:r>
            <a:r>
              <a:rPr lang="ru-RU" dirty="0">
                <a:solidFill>
                  <a:srgbClr val="000000"/>
                </a:solidFill>
                <a:latin typeface="Times New Roman" panose="02020603050405020304" pitchFamily="18" charset="0"/>
                <a:ea typeface="Times New Roman" panose="02020603050405020304" pitchFamily="18" charset="0"/>
              </a:rPr>
              <a:t> і </a:t>
            </a:r>
            <a:r>
              <a:rPr lang="ru-RU" dirty="0" err="1">
                <a:solidFill>
                  <a:srgbClr val="000000"/>
                </a:solidFill>
                <a:latin typeface="Times New Roman" panose="02020603050405020304" pitchFamily="18" charset="0"/>
                <a:ea typeface="Times New Roman" panose="02020603050405020304" pitchFamily="18" charset="0"/>
              </a:rPr>
              <a:t>кватирки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вимкнути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електронагріваючі</a:t>
            </a:r>
            <a:r>
              <a:rPr lang="ru-RU" dirty="0">
                <a:solidFill>
                  <a:srgbClr val="000000"/>
                </a:solidFill>
                <a:latin typeface="Times New Roman" panose="02020603050405020304" pitchFamily="18" charset="0"/>
                <a:ea typeface="Times New Roman" panose="02020603050405020304" pitchFamily="18" charset="0"/>
              </a:rPr>
              <a:t> та </a:t>
            </a:r>
            <a:r>
              <a:rPr lang="ru-RU" dirty="0" err="1">
                <a:solidFill>
                  <a:srgbClr val="000000"/>
                </a:solidFill>
                <a:latin typeface="Times New Roman" panose="02020603050405020304" pitchFamily="18" charset="0"/>
                <a:ea typeface="Times New Roman" panose="02020603050405020304" pitchFamily="18" charset="0"/>
              </a:rPr>
              <a:t>побутові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прилади</a:t>
            </a:r>
            <a:r>
              <a:rPr lang="ru-RU" dirty="0">
                <a:solidFill>
                  <a:srgbClr val="000000"/>
                </a:solidFill>
                <a:latin typeface="Times New Roman" panose="02020603050405020304" pitchFamily="18" charset="0"/>
                <a:ea typeface="Times New Roman" panose="02020603050405020304" pitchFamily="18" charset="0"/>
              </a:rPr>
              <a:t>, </a:t>
            </a:r>
            <a:r>
              <a:rPr lang="ru-RU" u="sng" dirty="0">
                <a:solidFill>
                  <a:srgbClr val="0066FF"/>
                </a:solidFill>
                <a:latin typeface="Times New Roman" panose="02020603050405020304" pitchFamily="18" charset="0"/>
                <a:ea typeface="Times New Roman" panose="02020603050405020304" pitchFamily="18" charset="0"/>
                <a:hlinkClick r:id="rId6" tooltip="ГАЗ"/>
              </a:rPr>
              <a:t>газ </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погасити</a:t>
            </a:r>
            <a:r>
              <a:rPr lang="ru-RU" dirty="0">
                <a:solidFill>
                  <a:srgbClr val="000000"/>
                </a:solidFill>
                <a:latin typeface="Times New Roman" panose="02020603050405020304" pitchFamily="18" charset="0"/>
                <a:ea typeface="Times New Roman" panose="02020603050405020304" pitchFamily="18" charset="0"/>
              </a:rPr>
              <a:t> </a:t>
            </a:r>
            <a:r>
              <a:rPr lang="ru-RU" u="sng" dirty="0" err="1">
                <a:solidFill>
                  <a:srgbClr val="0066FF"/>
                </a:solidFill>
                <a:latin typeface="Times New Roman" panose="02020603050405020304" pitchFamily="18" charset="0"/>
                <a:ea typeface="Times New Roman" panose="02020603050405020304" pitchFamily="18" charset="0"/>
                <a:hlinkClick r:id="rId7" tooltip="Вогонь"/>
              </a:rPr>
              <a:t>вогонь</a:t>
            </a:r>
            <a:r>
              <a:rPr lang="ru-RU" dirty="0">
                <a:solidFill>
                  <a:srgbClr val="000000"/>
                </a:solidFill>
                <a:latin typeface="Times New Roman" panose="02020603050405020304" pitchFamily="18" charset="0"/>
                <a:ea typeface="Times New Roman" panose="02020603050405020304" pitchFamily="18" charset="0"/>
              </a:rPr>
              <a:t> у печах, </a:t>
            </a:r>
            <a:r>
              <a:rPr lang="ru-RU" dirty="0" err="1">
                <a:solidFill>
                  <a:srgbClr val="000000"/>
                </a:solidFill>
                <a:latin typeface="Times New Roman" panose="02020603050405020304" pitchFamily="18" charset="0"/>
                <a:ea typeface="Times New Roman" panose="02020603050405020304" pitchFamily="18" charset="0"/>
              </a:rPr>
              <a:t>одягти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дітей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взяти</a:t>
            </a:r>
            <a:r>
              <a:rPr lang="ru-RU" dirty="0">
                <a:solidFill>
                  <a:srgbClr val="000000"/>
                </a:solidFill>
                <a:latin typeface="Times New Roman" panose="02020603050405020304" pitchFamily="18" charset="0"/>
                <a:ea typeface="Times New Roman" panose="02020603050405020304" pitchFamily="18" charset="0"/>
              </a:rPr>
              <a:t> при </a:t>
            </a:r>
            <a:r>
              <a:rPr lang="ru-RU" dirty="0" err="1">
                <a:solidFill>
                  <a:srgbClr val="000000"/>
                </a:solidFill>
                <a:latin typeface="Times New Roman" panose="02020603050405020304" pitchFamily="18" charset="0"/>
                <a:ea typeface="Times New Roman" panose="02020603050405020304" pitchFamily="18" charset="0"/>
              </a:rPr>
              <a:t>необхідності</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теплий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одяг</a:t>
            </a:r>
            <a:r>
              <a:rPr lang="ru-RU" dirty="0">
                <a:solidFill>
                  <a:srgbClr val="000000"/>
                </a:solidFill>
                <a:latin typeface="Times New Roman" panose="02020603050405020304" pitchFamily="18" charset="0"/>
                <a:ea typeface="Times New Roman" panose="02020603050405020304" pitchFamily="18" charset="0"/>
              </a:rPr>
              <a:t> і </a:t>
            </a:r>
            <a:r>
              <a:rPr lang="ru-RU" u="sng" dirty="0" err="1">
                <a:solidFill>
                  <a:srgbClr val="0066FF"/>
                </a:solidFill>
                <a:latin typeface="Times New Roman" panose="02020603050405020304" pitchFamily="18" charset="0"/>
                <a:ea typeface="Times New Roman" panose="02020603050405020304" pitchFamily="18" charset="0"/>
                <a:hlinkClick r:id="rId8" tooltip="Харчування"/>
              </a:rPr>
              <a:t>харчування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триденний</a:t>
            </a:r>
            <a:r>
              <a:rPr lang="ru-RU" dirty="0">
                <a:solidFill>
                  <a:srgbClr val="000000"/>
                </a:solidFill>
                <a:latin typeface="Times New Roman" panose="02020603050405020304" pitchFamily="18" charset="0"/>
                <a:ea typeface="Times New Roman" panose="02020603050405020304" pitchFamily="18" charset="0"/>
              </a:rPr>
              <a:t> запас  </a:t>
            </a:r>
            <a:r>
              <a:rPr lang="ru-RU" dirty="0" err="1">
                <a:solidFill>
                  <a:srgbClr val="000000"/>
                </a:solidFill>
                <a:latin typeface="Times New Roman" panose="02020603050405020304" pitchFamily="18" charset="0"/>
                <a:ea typeface="Times New Roman" panose="02020603050405020304" pitchFamily="18" charset="0"/>
              </a:rPr>
              <a:t>продуктів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попередити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сусідів</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швидко</a:t>
            </a:r>
            <a:r>
              <a:rPr lang="ru-RU" dirty="0">
                <a:solidFill>
                  <a:srgbClr val="000000"/>
                </a:solidFill>
                <a:latin typeface="Times New Roman" panose="02020603050405020304" pitchFamily="18" charset="0"/>
                <a:ea typeface="Times New Roman" panose="02020603050405020304" pitchFamily="18" charset="0"/>
              </a:rPr>
              <a:t>, але без </a:t>
            </a:r>
            <a:r>
              <a:rPr lang="ru-RU" dirty="0" err="1">
                <a:solidFill>
                  <a:srgbClr val="000000"/>
                </a:solidFill>
                <a:latin typeface="Times New Roman" panose="02020603050405020304" pitchFamily="18" charset="0"/>
                <a:ea typeface="Times New Roman" panose="02020603050405020304" pitchFamily="18" charset="0"/>
              </a:rPr>
              <a:t>паніки</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вийти</a:t>
            </a:r>
            <a:r>
              <a:rPr lang="ru-RU" dirty="0">
                <a:solidFill>
                  <a:srgbClr val="000000"/>
                </a:solidFill>
                <a:latin typeface="Times New Roman" panose="02020603050405020304" pitchFamily="18" charset="0"/>
                <a:ea typeface="Times New Roman" panose="02020603050405020304" pitchFamily="18" charset="0"/>
              </a:rPr>
              <a:t> з </a:t>
            </a:r>
            <a:r>
              <a:rPr lang="ru-RU" dirty="0" err="1">
                <a:solidFill>
                  <a:srgbClr val="000000"/>
                </a:solidFill>
                <a:latin typeface="Times New Roman" panose="02020603050405020304" pitchFamily="18" charset="0"/>
                <a:ea typeface="Times New Roman" panose="02020603050405020304" pitchFamily="18" charset="0"/>
              </a:rPr>
              <a:t>житлового</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масиву</a:t>
            </a:r>
            <a:r>
              <a:rPr lang="ru-RU" dirty="0">
                <a:solidFill>
                  <a:srgbClr val="000000"/>
                </a:solidFill>
                <a:latin typeface="Times New Roman" panose="02020603050405020304" pitchFamily="18" charset="0"/>
                <a:ea typeface="Times New Roman" panose="02020603050405020304" pitchFamily="18" charset="0"/>
              </a:rPr>
              <a:t> у </a:t>
            </a:r>
            <a:r>
              <a:rPr lang="ru-RU" dirty="0" err="1">
                <a:solidFill>
                  <a:srgbClr val="000000"/>
                </a:solidFill>
                <a:latin typeface="Times New Roman" panose="02020603050405020304" pitchFamily="18" charset="0"/>
                <a:ea typeface="Times New Roman" panose="02020603050405020304" pitchFamily="18" charset="0"/>
              </a:rPr>
              <a:t>вказаному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напрямку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або</a:t>
            </a:r>
            <a:r>
              <a:rPr lang="ru-RU" dirty="0">
                <a:solidFill>
                  <a:srgbClr val="000000"/>
                </a:solidFill>
                <a:latin typeface="Times New Roman" panose="02020603050405020304" pitchFamily="18" charset="0"/>
                <a:ea typeface="Times New Roman" panose="02020603050405020304" pitchFamily="18" charset="0"/>
              </a:rPr>
              <a:t> в </a:t>
            </a:r>
            <a:r>
              <a:rPr lang="ru-RU" dirty="0" err="1">
                <a:solidFill>
                  <a:srgbClr val="000000"/>
                </a:solidFill>
                <a:latin typeface="Times New Roman" panose="02020603050405020304" pitchFamily="18" charset="0"/>
                <a:ea typeface="Times New Roman" panose="02020603050405020304" pitchFamily="18" charset="0"/>
              </a:rPr>
              <a:t>бік</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перпендикулярний</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напрямку</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вітру</a:t>
            </a:r>
            <a:r>
              <a:rPr lang="ru-RU" dirty="0">
                <a:solidFill>
                  <a:srgbClr val="000000"/>
                </a:solidFill>
                <a:latin typeface="Times New Roman" panose="02020603050405020304" pitchFamily="18" charset="0"/>
                <a:ea typeface="Times New Roman" panose="02020603050405020304" pitchFamily="18" charset="0"/>
              </a:rPr>
              <a:t>, на </a:t>
            </a:r>
            <a:r>
              <a:rPr lang="ru-RU" dirty="0" err="1">
                <a:solidFill>
                  <a:srgbClr val="000000"/>
                </a:solidFill>
                <a:latin typeface="Times New Roman" panose="02020603050405020304" pitchFamily="18" charset="0"/>
                <a:ea typeface="Times New Roman" panose="02020603050405020304" pitchFamily="18" charset="0"/>
              </a:rPr>
              <a:t>відстань</a:t>
            </a:r>
            <a:r>
              <a:rPr lang="ru-RU" dirty="0">
                <a:solidFill>
                  <a:srgbClr val="000000"/>
                </a:solidFill>
                <a:latin typeface="Times New Roman" panose="02020603050405020304" pitchFamily="18" charset="0"/>
                <a:ea typeface="Times New Roman" panose="02020603050405020304" pitchFamily="18" charset="0"/>
              </a:rPr>
              <a:t> не </a:t>
            </a:r>
            <a:r>
              <a:rPr lang="ru-RU" dirty="0" err="1">
                <a:solidFill>
                  <a:srgbClr val="000000"/>
                </a:solidFill>
                <a:latin typeface="Times New Roman" panose="02020603050405020304" pitchFamily="18" charset="0"/>
                <a:ea typeface="Times New Roman" panose="02020603050405020304" pitchFamily="18" charset="0"/>
              </a:rPr>
              <a:t>менше</a:t>
            </a:r>
            <a:r>
              <a:rPr lang="ru-RU" dirty="0">
                <a:solidFill>
                  <a:srgbClr val="000000"/>
                </a:solidFill>
                <a:latin typeface="Times New Roman" panose="02020603050405020304" pitchFamily="18" charset="0"/>
                <a:ea typeface="Times New Roman" panose="02020603050405020304" pitchFamily="18" charset="0"/>
              </a:rPr>
              <a:t> 1,5 км </a:t>
            </a:r>
            <a:r>
              <a:rPr lang="ru-RU" dirty="0" err="1">
                <a:solidFill>
                  <a:srgbClr val="000000"/>
                </a:solidFill>
                <a:latin typeface="Times New Roman" panose="02020603050405020304" pitchFamily="18" charset="0"/>
                <a:ea typeface="Times New Roman" panose="02020603050405020304" pitchFamily="18" charset="0"/>
              </a:rPr>
              <a:t>від</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місця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проживання</a:t>
            </a:r>
            <a:r>
              <a:rPr lang="ru-RU" dirty="0">
                <a:solidFill>
                  <a:srgbClr val="000000"/>
                </a:solidFill>
                <a:latin typeface="Times New Roman" panose="02020603050405020304" pitchFamily="18" charset="0"/>
                <a:ea typeface="Times New Roman" panose="02020603050405020304" pitchFamily="18" charset="0"/>
              </a:rPr>
              <a:t>, де </a:t>
            </a:r>
            <a:r>
              <a:rPr lang="ru-RU" dirty="0" err="1">
                <a:solidFill>
                  <a:srgbClr val="000000"/>
                </a:solidFill>
                <a:latin typeface="Times New Roman" panose="02020603050405020304" pitchFamily="18" charset="0"/>
                <a:ea typeface="Times New Roman" panose="02020603050405020304" pitchFamily="18" charset="0"/>
              </a:rPr>
              <a:t>перебуватиме</a:t>
            </a:r>
            <a:r>
              <a:rPr lang="ru-RU" dirty="0">
                <a:solidFill>
                  <a:srgbClr val="000000"/>
                </a:solidFill>
                <a:latin typeface="Times New Roman" panose="02020603050405020304" pitchFamily="18" charset="0"/>
                <a:ea typeface="Times New Roman" panose="02020603050405020304" pitchFamily="18" charset="0"/>
              </a:rPr>
              <a:t> до </a:t>
            </a:r>
            <a:r>
              <a:rPr lang="ru-RU" dirty="0" err="1">
                <a:solidFill>
                  <a:srgbClr val="000000"/>
                </a:solidFill>
                <a:latin typeface="Times New Roman" panose="02020603050405020304" pitchFamily="18" charset="0"/>
                <a:ea typeface="Times New Roman" panose="02020603050405020304" pitchFamily="18" charset="0"/>
              </a:rPr>
              <a:t>отримання</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подальших</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розпоряджень</a:t>
            </a:r>
            <a:r>
              <a:rPr lang="ru-RU" dirty="0">
                <a:solidFill>
                  <a:srgbClr val="000000"/>
                </a:solidFill>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12834101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22218" y="903652"/>
            <a:ext cx="7578436" cy="5016758"/>
          </a:xfrm>
          <a:prstGeom prst="rect">
            <a:avLst/>
          </a:prstGeom>
          <a:solidFill>
            <a:srgbClr val="00FFCC"/>
          </a:solidFill>
        </p:spPr>
        <p:txBody>
          <a:bodyPr wrap="square">
            <a:spAutoFit/>
          </a:bodyPr>
          <a:lstStyle/>
          <a:p>
            <a:pPr marR="3175" indent="359410" algn="just">
              <a:spcAft>
                <a:spcPts val="0"/>
              </a:spcAft>
            </a:pPr>
            <a:r>
              <a:rPr lang="ru-RU" sz="2000" dirty="0">
                <a:solidFill>
                  <a:srgbClr val="000000"/>
                </a:solidFill>
                <a:latin typeface="Times New Roman" panose="02020603050405020304" pitchFamily="18" charset="0"/>
                <a:ea typeface="Times New Roman" panose="02020603050405020304" pitchFamily="18" charset="0"/>
              </a:rPr>
              <a:t>У </a:t>
            </a:r>
            <a:r>
              <a:rPr lang="ru-RU" sz="2000" dirty="0" err="1">
                <a:solidFill>
                  <a:srgbClr val="000000"/>
                </a:solidFill>
                <a:latin typeface="Times New Roman" panose="02020603050405020304" pitchFamily="18" charset="0"/>
                <a:ea typeface="Times New Roman" panose="02020603050405020304" pitchFamily="18" charset="0"/>
              </a:rPr>
              <a:t>разі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відсутності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протигаза</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необхідно</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негайно</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вийти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із</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зони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зараження</a:t>
            </a:r>
            <a:r>
              <a:rPr lang="ru-RU" sz="2000" dirty="0">
                <a:solidFill>
                  <a:srgbClr val="000000"/>
                </a:solidFill>
                <a:latin typeface="Times New Roman" panose="02020603050405020304" pitchFamily="18" charset="0"/>
                <a:ea typeface="Times New Roman" panose="02020603050405020304" pitchFamily="18" charset="0"/>
              </a:rPr>
              <a:t>. При </a:t>
            </a:r>
            <a:r>
              <a:rPr lang="ru-RU" sz="2000" dirty="0" err="1">
                <a:solidFill>
                  <a:srgbClr val="000000"/>
                </a:solidFill>
                <a:latin typeface="Times New Roman" panose="02020603050405020304" pitchFamily="18" charset="0"/>
                <a:ea typeface="Times New Roman" panose="02020603050405020304" pitchFamily="18" charset="0"/>
              </a:rPr>
              <a:t>цьому</a:t>
            </a:r>
            <a:r>
              <a:rPr lang="ru-RU" sz="2000" dirty="0">
                <a:solidFill>
                  <a:srgbClr val="000000"/>
                </a:solidFill>
                <a:latin typeface="Times New Roman" panose="02020603050405020304" pitchFamily="18" charset="0"/>
                <a:ea typeface="Times New Roman" panose="02020603050405020304" pitchFamily="18" charset="0"/>
              </a:rPr>
              <a:t> для </a:t>
            </a:r>
            <a:r>
              <a:rPr lang="ru-RU" sz="2000" dirty="0" err="1">
                <a:solidFill>
                  <a:srgbClr val="000000"/>
                </a:solidFill>
                <a:latin typeface="Times New Roman" panose="02020603050405020304" pitchFamily="18" charset="0"/>
                <a:ea typeface="Times New Roman" panose="02020603050405020304" pitchFamily="18" charset="0"/>
              </a:rPr>
              <a:t>захисту</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органів</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дихання</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можна</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використовувати</a:t>
            </a:r>
            <a:r>
              <a:rPr lang="ru-RU" sz="2000" dirty="0">
                <a:solidFill>
                  <a:srgbClr val="000000"/>
                </a:solidFill>
                <a:latin typeface="Times New Roman" panose="02020603050405020304" pitchFamily="18" charset="0"/>
                <a:ea typeface="Times New Roman" panose="02020603050405020304" pitchFamily="18" charset="0"/>
              </a:rPr>
              <a:t> ватно-</a:t>
            </a:r>
            <a:r>
              <a:rPr lang="ru-RU" sz="2000" dirty="0" err="1">
                <a:solidFill>
                  <a:srgbClr val="000000"/>
                </a:solidFill>
                <a:latin typeface="Times New Roman" panose="02020603050405020304" pitchFamily="18" charset="0"/>
                <a:ea typeface="Times New Roman" panose="02020603050405020304" pitchFamily="18" charset="0"/>
              </a:rPr>
              <a:t>марлеві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пов'язки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підручні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вироби</a:t>
            </a:r>
            <a:r>
              <a:rPr lang="ru-RU" sz="2000" dirty="0">
                <a:solidFill>
                  <a:srgbClr val="000000"/>
                </a:solidFill>
                <a:latin typeface="Times New Roman" panose="02020603050405020304" pitchFamily="18" charset="0"/>
                <a:ea typeface="Times New Roman" panose="02020603050405020304" pitchFamily="18" charset="0"/>
              </a:rPr>
              <a:t> з </a:t>
            </a:r>
            <a:r>
              <a:rPr lang="ru-RU" sz="2000" u="sng" dirty="0" err="1">
                <a:solidFill>
                  <a:srgbClr val="0066FF"/>
                </a:solidFill>
                <a:latin typeface="Times New Roman" panose="02020603050405020304" pitchFamily="18" charset="0"/>
                <a:ea typeface="Times New Roman" panose="02020603050405020304" pitchFamily="18" charset="0"/>
                <a:hlinkClick r:id="rId2" tooltip="Тканини"/>
              </a:rPr>
              <a:t>тканини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змочені</a:t>
            </a:r>
            <a:r>
              <a:rPr lang="ru-RU" sz="2000" dirty="0">
                <a:solidFill>
                  <a:srgbClr val="000000"/>
                </a:solidFill>
                <a:latin typeface="Times New Roman" panose="02020603050405020304" pitchFamily="18" charset="0"/>
                <a:ea typeface="Times New Roman" panose="02020603050405020304" pitchFamily="18" charset="0"/>
              </a:rPr>
              <a:t> водою. </a:t>
            </a:r>
            <a:r>
              <a:rPr lang="ru-RU" sz="2000" dirty="0" err="1">
                <a:solidFill>
                  <a:srgbClr val="000000"/>
                </a:solidFill>
                <a:latin typeface="Times New Roman" panose="02020603050405020304" pitchFamily="18" charset="0"/>
                <a:ea typeface="Times New Roman" panose="02020603050405020304" pitchFamily="18" charset="0"/>
              </a:rPr>
              <a:t>Якщо</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немає</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можливості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вийти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із</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зони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зараження</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потрібно</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негайно</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сховатися</a:t>
            </a:r>
            <a:r>
              <a:rPr lang="ru-RU" sz="2000" dirty="0">
                <a:solidFill>
                  <a:srgbClr val="000000"/>
                </a:solidFill>
                <a:latin typeface="Times New Roman" panose="02020603050405020304" pitchFamily="18" charset="0"/>
                <a:ea typeface="Times New Roman" panose="02020603050405020304" pitchFamily="18" charset="0"/>
              </a:rPr>
              <a:t> в </a:t>
            </a:r>
            <a:r>
              <a:rPr lang="ru-RU" sz="2000" dirty="0" err="1">
                <a:solidFill>
                  <a:srgbClr val="000000"/>
                </a:solidFill>
                <a:latin typeface="Times New Roman" panose="02020603050405020304" pitchFamily="18" charset="0"/>
                <a:ea typeface="Times New Roman" panose="02020603050405020304" pitchFamily="18" charset="0"/>
              </a:rPr>
              <a:t>приміщенні</a:t>
            </a:r>
            <a:r>
              <a:rPr lang="ru-RU" sz="2000" dirty="0">
                <a:solidFill>
                  <a:srgbClr val="000000"/>
                </a:solidFill>
                <a:latin typeface="Times New Roman" panose="02020603050405020304" pitchFamily="18" charset="0"/>
                <a:ea typeface="Times New Roman" panose="02020603050405020304" pitchFamily="18" charset="0"/>
              </a:rPr>
              <a:t> і </a:t>
            </a:r>
            <a:r>
              <a:rPr lang="ru-RU" sz="2000" dirty="0" err="1">
                <a:solidFill>
                  <a:srgbClr val="000000"/>
                </a:solidFill>
                <a:latin typeface="Times New Roman" panose="02020603050405020304" pitchFamily="18" charset="0"/>
                <a:ea typeface="Times New Roman" panose="02020603050405020304" pitchFamily="18" charset="0"/>
              </a:rPr>
              <a:t>загерметизувати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його</a:t>
            </a:r>
            <a:r>
              <a:rPr lang="ru-RU" sz="2000" dirty="0">
                <a:solidFill>
                  <a:srgbClr val="000000"/>
                </a:solidFill>
                <a:latin typeface="Times New Roman" panose="02020603050405020304" pitchFamily="18" charset="0"/>
                <a:ea typeface="Times New Roman" panose="02020603050405020304" pitchFamily="18" charset="0"/>
              </a:rPr>
              <a:t>.</a:t>
            </a:r>
            <a:endParaRPr lang="uk-UA" sz="2000" dirty="0">
              <a:latin typeface="Times New Roman" panose="02020603050405020304" pitchFamily="18" charset="0"/>
              <a:ea typeface="Times New Roman" panose="02020603050405020304" pitchFamily="18" charset="0"/>
            </a:endParaRPr>
          </a:p>
          <a:p>
            <a:pPr marR="3175" indent="359410" algn="just">
              <a:spcAft>
                <a:spcPts val="0"/>
              </a:spcAft>
            </a:pPr>
            <a:r>
              <a:rPr lang="ru-RU" sz="2000" dirty="0" err="1">
                <a:solidFill>
                  <a:srgbClr val="000000"/>
                </a:solidFill>
                <a:latin typeface="Times New Roman" panose="02020603050405020304" pitchFamily="18" charset="0"/>
                <a:ea typeface="Times New Roman" panose="02020603050405020304" pitchFamily="18" charset="0"/>
              </a:rPr>
              <a:t>Слід</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пам'ятати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що</a:t>
            </a:r>
            <a:r>
              <a:rPr lang="ru-RU" sz="2000" dirty="0">
                <a:solidFill>
                  <a:srgbClr val="000000"/>
                </a:solidFill>
                <a:latin typeface="Times New Roman" panose="02020603050405020304" pitchFamily="18" charset="0"/>
                <a:ea typeface="Times New Roman" panose="02020603050405020304" pitchFamily="18" charset="0"/>
              </a:rPr>
              <a:t> СДОР </a:t>
            </a:r>
            <a:r>
              <a:rPr lang="ru-RU" sz="2000" dirty="0" err="1">
                <a:solidFill>
                  <a:srgbClr val="000000"/>
                </a:solidFill>
                <a:latin typeface="Times New Roman" panose="02020603050405020304" pitchFamily="18" charset="0"/>
                <a:ea typeface="Times New Roman" panose="02020603050405020304" pitchFamily="18" charset="0"/>
              </a:rPr>
              <a:t>важче</a:t>
            </a:r>
            <a:r>
              <a:rPr lang="ru-RU" sz="2000" dirty="0">
                <a:solidFill>
                  <a:srgbClr val="000000"/>
                </a:solidFill>
                <a:latin typeface="Times New Roman" panose="02020603050405020304" pitchFamily="18" charset="0"/>
                <a:ea typeface="Times New Roman" panose="02020603050405020304" pitchFamily="18" charset="0"/>
              </a:rPr>
              <a:t> за </a:t>
            </a:r>
            <a:r>
              <a:rPr lang="ru-RU" sz="2000" dirty="0" err="1">
                <a:solidFill>
                  <a:srgbClr val="000000"/>
                </a:solidFill>
                <a:latin typeface="Times New Roman" panose="02020603050405020304" pitchFamily="18" charset="0"/>
                <a:ea typeface="Times New Roman" panose="02020603050405020304" pitchFamily="18" charset="0"/>
              </a:rPr>
              <a:t>повітря</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будуть</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проникати</a:t>
            </a:r>
            <a:r>
              <a:rPr lang="ru-RU" sz="2000" dirty="0">
                <a:solidFill>
                  <a:srgbClr val="000000"/>
                </a:solidFill>
                <a:latin typeface="Times New Roman" panose="02020603050405020304" pitchFamily="18" charset="0"/>
                <a:ea typeface="Times New Roman" panose="02020603050405020304" pitchFamily="18" charset="0"/>
              </a:rPr>
              <a:t> в </a:t>
            </a:r>
            <a:r>
              <a:rPr lang="ru-RU" sz="2000" dirty="0" err="1">
                <a:solidFill>
                  <a:srgbClr val="000000"/>
                </a:solidFill>
                <a:latin typeface="Times New Roman" panose="02020603050405020304" pitchFamily="18" charset="0"/>
                <a:ea typeface="Times New Roman" panose="02020603050405020304" pitchFamily="18" charset="0"/>
              </a:rPr>
              <a:t>підвальні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приміщення</a:t>
            </a:r>
            <a:r>
              <a:rPr lang="ru-RU" sz="2000" dirty="0">
                <a:solidFill>
                  <a:srgbClr val="000000"/>
                </a:solidFill>
                <a:latin typeface="Times New Roman" panose="02020603050405020304" pitchFamily="18" charset="0"/>
                <a:ea typeface="Times New Roman" panose="02020603050405020304" pitchFamily="18" charset="0"/>
              </a:rPr>
              <a:t> та </a:t>
            </a:r>
            <a:r>
              <a:rPr lang="ru-RU" sz="2000" dirty="0" err="1">
                <a:solidFill>
                  <a:srgbClr val="000000"/>
                </a:solidFill>
                <a:latin typeface="Times New Roman" panose="02020603050405020304" pitchFamily="18" charset="0"/>
                <a:ea typeface="Times New Roman" panose="02020603050405020304" pitchFamily="18" charset="0"/>
              </a:rPr>
              <a:t>нижні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поверхи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rPr>
              <a:t>будівель</a:t>
            </a:r>
            <a:r>
              <a:rPr lang="ru-RU" sz="2000" dirty="0">
                <a:solidFill>
                  <a:srgbClr val="000000"/>
                </a:solidFill>
                <a:latin typeface="Times New Roman" panose="02020603050405020304" pitchFamily="18" charset="0"/>
                <a:ea typeface="Times New Roman" panose="02020603050405020304" pitchFamily="18" charset="0"/>
              </a:rPr>
              <a:t>, в </a:t>
            </a:r>
            <a:r>
              <a:rPr lang="ru-RU" sz="2000" dirty="0" err="1">
                <a:solidFill>
                  <a:srgbClr val="000000"/>
                </a:solidFill>
                <a:latin typeface="Times New Roman" panose="02020603050405020304" pitchFamily="18" charset="0"/>
                <a:ea typeface="Times New Roman" panose="02020603050405020304" pitchFamily="18" charset="0"/>
              </a:rPr>
              <a:t>низини</a:t>
            </a:r>
            <a:r>
              <a:rPr lang="ru-RU" sz="2000" dirty="0">
                <a:solidFill>
                  <a:srgbClr val="000000"/>
                </a:solidFill>
                <a:latin typeface="Times New Roman" panose="02020603050405020304" pitchFamily="18" charset="0"/>
                <a:ea typeface="Times New Roman" panose="02020603050405020304" pitchFamily="18" charset="0"/>
              </a:rPr>
              <a:t> і яри, а СДОР легший за </a:t>
            </a:r>
            <a:r>
              <a:rPr lang="ru-RU" sz="2000" dirty="0" err="1">
                <a:solidFill>
                  <a:srgbClr val="000000"/>
                </a:solidFill>
                <a:latin typeface="Times New Roman" panose="02020603050405020304" pitchFamily="18" charset="0"/>
                <a:ea typeface="Times New Roman" panose="02020603050405020304" pitchFamily="18" charset="0"/>
              </a:rPr>
              <a:t>повітря</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навпаки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будуть</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заповнювати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вищі</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поверхи</a:t>
            </a:r>
            <a:r>
              <a:rPr lang="ru-RU" sz="2000" dirty="0">
                <a:solidFill>
                  <a:srgbClr val="000000"/>
                </a:solidFill>
                <a:latin typeface="Times New Roman" panose="02020603050405020304" pitchFamily="18" charset="0"/>
                <a:ea typeface="Times New Roman" panose="02020603050405020304" pitchFamily="18" charset="0"/>
              </a:rPr>
              <a:t> </a:t>
            </a:r>
            <a:r>
              <a:rPr lang="ru-RU" sz="2000" dirty="0" err="1">
                <a:solidFill>
                  <a:srgbClr val="000000"/>
                </a:solidFill>
                <a:latin typeface="Times New Roman" panose="02020603050405020304" pitchFamily="18" charset="0"/>
                <a:ea typeface="Times New Roman" panose="02020603050405020304" pitchFamily="18" charset="0"/>
              </a:rPr>
              <a:t>будинків</a:t>
            </a:r>
            <a:r>
              <a:rPr lang="ru-RU" sz="2000" dirty="0">
                <a:solidFill>
                  <a:srgbClr val="000000"/>
                </a:solidFill>
                <a:latin typeface="Times New Roman" panose="02020603050405020304" pitchFamily="18" charset="0"/>
                <a:ea typeface="Times New Roman" panose="02020603050405020304" pitchFamily="18" charset="0"/>
              </a:rPr>
              <a:t>.</a:t>
            </a:r>
            <a:endParaRPr lang="uk-UA" sz="2000" dirty="0">
              <a:latin typeface="Times New Roman" panose="02020603050405020304" pitchFamily="18" charset="0"/>
              <a:ea typeface="Times New Roman" panose="02020603050405020304" pitchFamily="18" charset="0"/>
            </a:endParaRPr>
          </a:p>
          <a:p>
            <a:pPr>
              <a:spcAft>
                <a:spcPts val="0"/>
              </a:spcAft>
            </a:pPr>
            <a:r>
              <a:rPr lang="ru-RU" sz="2000" dirty="0">
                <a:latin typeface="Times New Roman" panose="02020603050405020304" pitchFamily="18" charset="0"/>
                <a:ea typeface="Times New Roman" panose="02020603050405020304" pitchFamily="18" charset="0"/>
              </a:rPr>
              <a:t>Таким чином </a:t>
            </a:r>
            <a:r>
              <a:rPr lang="ru-RU" sz="2000" dirty="0" err="1">
                <a:latin typeface="Times New Roman" panose="02020603050405020304" pitchFamily="18" charset="0"/>
                <a:ea typeface="Times New Roman" panose="02020603050405020304" pitchFamily="18" charset="0"/>
              </a:rPr>
              <a:t>аварії</a:t>
            </a:r>
            <a:r>
              <a:rPr lang="ru-RU" sz="2000" dirty="0">
                <a:latin typeface="Times New Roman" panose="02020603050405020304" pitchFamily="18" charset="0"/>
                <a:ea typeface="Times New Roman" panose="02020603050405020304" pitchFamily="18" charset="0"/>
              </a:rPr>
              <a:t> на </a:t>
            </a:r>
            <a:r>
              <a:rPr lang="ru-RU" sz="2000" dirty="0" err="1">
                <a:latin typeface="Times New Roman" panose="02020603050405020304" pitchFamily="18" charset="0"/>
                <a:ea typeface="Times New Roman" panose="02020603050405020304" pitchFamily="18" charset="0"/>
              </a:rPr>
              <a:t>хімічних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підприємствах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зумовлюють</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надзвичайні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ситуації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зі</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значними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соціально-екологічними</a:t>
            </a:r>
            <a:r>
              <a:rPr lang="ru-RU" sz="2000" dirty="0">
                <a:latin typeface="Times New Roman" panose="02020603050405020304" pitchFamily="18" charset="0"/>
                <a:ea typeface="Times New Roman" panose="02020603050405020304" pitchFamily="18" charset="0"/>
              </a:rPr>
              <a:t> та </a:t>
            </a:r>
            <a:r>
              <a:rPr lang="ru-RU" sz="2000" dirty="0" err="1">
                <a:latin typeface="Times New Roman" panose="02020603050405020304" pitchFamily="18" charset="0"/>
                <a:ea typeface="Times New Roman" panose="02020603050405020304" pitchFamily="18" charset="0"/>
              </a:rPr>
              <a:t>економічними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збитками</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Виникає</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необхідність</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захисту</a:t>
            </a:r>
            <a:r>
              <a:rPr lang="ru-RU" sz="2000" dirty="0">
                <a:latin typeface="Times New Roman" panose="02020603050405020304" pitchFamily="18" charset="0"/>
                <a:ea typeface="Times New Roman" panose="02020603050405020304" pitchFamily="18" charset="0"/>
              </a:rPr>
              <a:t> людей </a:t>
            </a:r>
            <a:r>
              <a:rPr lang="ru-RU" sz="2000" dirty="0" err="1">
                <a:latin typeface="Times New Roman" panose="02020603050405020304" pitchFamily="18" charset="0"/>
                <a:ea typeface="Times New Roman" panose="02020603050405020304" pitchFamily="18" charset="0"/>
              </a:rPr>
              <a:t>від</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дії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шкідливих</a:t>
            </a:r>
            <a:r>
              <a:rPr lang="ru-RU" sz="2000" dirty="0">
                <a:latin typeface="Times New Roman" panose="02020603050405020304" pitchFamily="18" charset="0"/>
                <a:ea typeface="Times New Roman" panose="02020603050405020304" pitchFamily="18" charset="0"/>
              </a:rPr>
              <a:t> та </a:t>
            </a:r>
            <a:r>
              <a:rPr lang="ru-RU" sz="2000" dirty="0" err="1">
                <a:latin typeface="Times New Roman" panose="02020603050405020304" pitchFamily="18" charset="0"/>
                <a:ea typeface="Times New Roman" panose="02020603050405020304" pitchFamily="18" charset="0"/>
              </a:rPr>
              <a:t>небезпечних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факторів</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проведення</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рятувальних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невідкладних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медичних</a:t>
            </a:r>
            <a:r>
              <a:rPr lang="ru-RU" sz="2000" dirty="0">
                <a:latin typeface="Times New Roman" panose="02020603050405020304" pitchFamily="18" charset="0"/>
                <a:ea typeface="Times New Roman" panose="02020603050405020304" pitchFamily="18" charset="0"/>
              </a:rPr>
              <a:t> та </a:t>
            </a:r>
            <a:r>
              <a:rPr lang="ru-RU" sz="2000" dirty="0" err="1">
                <a:latin typeface="Times New Roman" panose="02020603050405020304" pitchFamily="18" charset="0"/>
                <a:ea typeface="Times New Roman" panose="02020603050405020304" pitchFamily="18" charset="0"/>
              </a:rPr>
              <a:t>евакуаційних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заходів</a:t>
            </a:r>
            <a:r>
              <a:rPr lang="ru-RU" sz="2000" dirty="0">
                <a:latin typeface="Times New Roman" panose="02020603050405020304" pitchFamily="18" charset="0"/>
                <a:ea typeface="Times New Roman" panose="02020603050405020304" pitchFamily="18" charset="0"/>
              </a:rPr>
              <a:t>, а </a:t>
            </a:r>
            <a:r>
              <a:rPr lang="ru-RU" sz="2000" dirty="0" err="1">
                <a:latin typeface="Times New Roman" panose="02020603050405020304" pitchFamily="18" charset="0"/>
                <a:ea typeface="Times New Roman" panose="02020603050405020304" pitchFamily="18" charset="0"/>
              </a:rPr>
              <a:t>також</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ліквідації</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негативних</a:t>
            </a:r>
            <a:r>
              <a:rPr lang="ru-RU" sz="2000" dirty="0">
                <a:latin typeface="Times New Roman" panose="02020603050405020304" pitchFamily="18" charset="0"/>
                <a:ea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rPr>
              <a:t>наслідків</a:t>
            </a:r>
            <a:r>
              <a:rPr lang="ru-RU" sz="2000" dirty="0">
                <a:latin typeface="Times New Roman" panose="02020603050405020304" pitchFamily="18" charset="0"/>
                <a:ea typeface="Times New Roman" panose="02020603050405020304" pitchFamily="18" charset="0"/>
              </a:rPr>
              <a:t>. </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18648637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876692"/>
            <a:ext cx="9539926" cy="1446550"/>
          </a:xfrm>
          <a:prstGeom prst="rect">
            <a:avLst/>
          </a:prstGeom>
          <a:solidFill>
            <a:srgbClr val="FFFF00"/>
          </a:solidFill>
        </p:spPr>
        <p:txBody>
          <a:bodyPr wrap="square">
            <a:spAutoFit/>
          </a:bodyPr>
          <a:lstStyle/>
          <a:p>
            <a:pPr algn="r">
              <a:defRPr/>
            </a:pPr>
            <a:r>
              <a:rPr lang="uk-UA" sz="8800" dirty="0" smtClean="0">
                <a:ln w="6350">
                  <a:solidFill>
                    <a:prstClr val="black"/>
                  </a:solidFill>
                </a:ln>
                <a:solidFill>
                  <a:srgbClr val="2B16AA"/>
                </a:solidFill>
                <a:effectLst>
                  <a:glow rad="101600">
                    <a:prstClr val="black">
                      <a:alpha val="60000"/>
                    </a:prstClr>
                  </a:glow>
                  <a:outerShdw blurRad="114300" dist="101600" dir="2700000" algn="tl" rotWithShape="0">
                    <a:srgbClr val="000000">
                      <a:alpha val="40000"/>
                    </a:srgbClr>
                  </a:outerShdw>
                </a:effectLst>
                <a:latin typeface="Times New Roman" panose="02020603050405020304" pitchFamily="18" charset="0"/>
                <a:cs typeface="Times New Roman" panose="02020603050405020304" pitchFamily="18" charset="0"/>
              </a:rPr>
              <a:t>Дякую за увагу!</a:t>
            </a:r>
            <a:endParaRPr lang="uk-UA" sz="8800" dirty="0">
              <a:ln w="6350">
                <a:solidFill>
                  <a:prstClr val="black"/>
                </a:solidFill>
              </a:ln>
              <a:solidFill>
                <a:srgbClr val="2B16AA"/>
              </a:solidFill>
              <a:effectLst>
                <a:glow rad="101600">
                  <a:prstClr val="black">
                    <a:alpha val="60000"/>
                  </a:prstClr>
                </a:glow>
                <a:outerShdw blurRad="114300" dist="101600" dir="2700000" algn="tl" rotWithShape="0">
                  <a:srgbClr val="000000">
                    <a:alpha val="40000"/>
                  </a:srgbClr>
                </a:outerShdw>
              </a:effectLst>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716</TotalTime>
  <Words>1340</Words>
  <Application>Microsoft Office PowerPoint</Application>
  <PresentationFormat>Довільний</PresentationFormat>
  <Paragraphs>213</Paragraphs>
  <Slides>77</Slides>
  <Notes>0</Notes>
  <HiddenSlides>0</HiddenSlides>
  <MMClips>0</MMClips>
  <ScaleCrop>false</ScaleCrop>
  <HeadingPairs>
    <vt:vector size="4" baseType="variant">
      <vt:variant>
        <vt:lpstr>Тема</vt:lpstr>
      </vt:variant>
      <vt:variant>
        <vt:i4>1</vt:i4>
      </vt:variant>
      <vt:variant>
        <vt:lpstr>Заголовки слайдів</vt:lpstr>
      </vt:variant>
      <vt:variant>
        <vt:i4>77</vt:i4>
      </vt:variant>
    </vt:vector>
  </HeadingPairs>
  <TitlesOfParts>
    <vt:vector size="78" baseType="lpstr">
      <vt:lpstr>Аспект</vt:lpstr>
      <vt:lpstr>Слайд 1</vt:lpstr>
      <vt:lpstr>Слайд 2</vt:lpstr>
      <vt:lpstr>  «Невідкладні стани,надання терапевтичної допомоги при загрожуючих життю станах на етапах медичної евакуації.  Ураження отруйними речовинами у воєнний та мирний час». </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 3.Організація невідкладної терапевтичної допомоги при гострих отруєннях на ЕМЕ.Обсяг медичної допомоги. </vt:lpstr>
      <vt:lpstr>Слайд 59</vt:lpstr>
      <vt:lpstr>Слайд 60</vt:lpstr>
      <vt:lpstr>Слайд 61</vt:lpstr>
      <vt:lpstr>Слайд 62</vt:lpstr>
      <vt:lpstr>Слайд 63</vt:lpstr>
      <vt:lpstr>Слайд 64</vt:lpstr>
      <vt:lpstr>Слайд 65</vt:lpstr>
      <vt:lpstr> 4.Особливості ураження ОР при аваріях мирного часу на хімічних підприємствах. </vt:lpstr>
      <vt:lpstr>Слайд 67</vt:lpstr>
      <vt:lpstr>Слайд 68</vt:lpstr>
      <vt:lpstr>Слайд 69</vt:lpstr>
      <vt:lpstr>Слайд 70</vt:lpstr>
      <vt:lpstr>Слайд 71</vt:lpstr>
      <vt:lpstr>Слайд 72</vt:lpstr>
      <vt:lpstr>Слайд 73</vt:lpstr>
      <vt:lpstr>Слайд 74</vt:lpstr>
      <vt:lpstr>Слайд 75</vt:lpstr>
      <vt:lpstr>Слайд 76</vt:lpstr>
      <vt:lpstr>Слайд 77</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Владимир Басюк</dc:creator>
  <cp:lastModifiedBy>e250859poe</cp:lastModifiedBy>
  <cp:revision>116</cp:revision>
  <dcterms:created xsi:type="dcterms:W3CDTF">2019-11-29T18:31:44Z</dcterms:created>
  <dcterms:modified xsi:type="dcterms:W3CDTF">2026-06-22T10:43:47Z</dcterms:modified>
</cp:coreProperties>
</file>