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Default Extension="sldx" ContentType="application/vnd.openxmlformats-officedocument.presentationml.slide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sldIdLst>
    <p:sldId id="332" r:id="rId2"/>
    <p:sldId id="329" r:id="rId3"/>
    <p:sldId id="257" r:id="rId4"/>
    <p:sldId id="258" r:id="rId5"/>
    <p:sldId id="264" r:id="rId6"/>
    <p:sldId id="261" r:id="rId7"/>
    <p:sldId id="262" r:id="rId8"/>
    <p:sldId id="263" r:id="rId9"/>
    <p:sldId id="259" r:id="rId10"/>
    <p:sldId id="265" r:id="rId11"/>
    <p:sldId id="266" r:id="rId12"/>
    <p:sldId id="288" r:id="rId13"/>
    <p:sldId id="267" r:id="rId14"/>
    <p:sldId id="268" r:id="rId15"/>
    <p:sldId id="269" r:id="rId16"/>
    <p:sldId id="270" r:id="rId17"/>
    <p:sldId id="271" r:id="rId18"/>
    <p:sldId id="272" r:id="rId19"/>
    <p:sldId id="287" r:id="rId20"/>
    <p:sldId id="273" r:id="rId21"/>
    <p:sldId id="286" r:id="rId22"/>
    <p:sldId id="274" r:id="rId23"/>
    <p:sldId id="275" r:id="rId24"/>
    <p:sldId id="289" r:id="rId25"/>
    <p:sldId id="290" r:id="rId26"/>
    <p:sldId id="291" r:id="rId27"/>
    <p:sldId id="292" r:id="rId28"/>
    <p:sldId id="276" r:id="rId29"/>
    <p:sldId id="277" r:id="rId30"/>
    <p:sldId id="278" r:id="rId31"/>
    <p:sldId id="279" r:id="rId32"/>
    <p:sldId id="280" r:id="rId33"/>
    <p:sldId id="282" r:id="rId34"/>
    <p:sldId id="283" r:id="rId35"/>
    <p:sldId id="284" r:id="rId36"/>
    <p:sldId id="285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082" autoAdjust="0"/>
  </p:normalViewPr>
  <p:slideViewPr>
    <p:cSldViewPr>
      <p:cViewPr varScale="1">
        <p:scale>
          <a:sx n="76" d="100"/>
          <a:sy n="76" d="100"/>
        </p:scale>
        <p:origin x="-112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23.06.2026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23.06.2026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23.06.2026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23.06.2026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Office_PowerPoint1.sld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70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graphicFrame>
        <p:nvGraphicFramePr>
          <p:cNvPr id="87041" name="Object 1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p:oleObj spid="_x0000_s101378" name="Слайд" r:id="rId3" imgW="4570541" imgH="3427323" progId="PowerPoint.Slide.12">
              <p:embed/>
            </p:oleObj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844824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700" dirty="0" smtClean="0">
                <a:latin typeface="Times New Roman" pitchFamily="18" charset="0"/>
                <a:cs typeface="Times New Roman" pitchFamily="18" charset="0"/>
              </a:rPr>
              <a:t>  «Організація захисту населення і територій за умов надзвичайних ситуацій. Правові основи ДСМК» .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7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484784"/>
            <a:ext cx="9144000" cy="5373216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rmAutofit lnSpcReduction="10000"/>
          </a:bodyPr>
          <a:lstStyle/>
          <a:p>
            <a:pPr lvl="0"/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Актуальність теми. Обґрунтування теми.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Стратегічні напрями та засоби вирішення проблеми захисту населення і територій в Україні спираються на основні положення Женевських конвенцій (1949 р. ) щодо захисту жертв війни та Додаткових протоколів, з імовірного характеру воєнних дій, реальних можливостей держави щодо створення матеріальної бази	захисту.</a:t>
            </a:r>
            <a:br>
              <a:rPr lang="uk-UA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Метою державної політики у сфері цивільного захисту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є зниження ризику і пом'якшення наслідків НС природного і техногенного характеру, підвищення гарантованого рівня безпеки особистості, суспільства та навколишнього середовища в межах показників прийнятного ризику.</a:t>
            </a:r>
            <a:br>
              <a:rPr lang="uk-UA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Основу державної політики у сфері захисту населення і територій від надзвичайних ситуацій становлять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: Конституція України, відповідні Закони, Укази Президента України і Урядові рішення.</a:t>
            </a:r>
            <a:br>
              <a:rPr lang="uk-UA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   Зокрема ст. 3 Конституції України декларує: «Людина, її життя і здоров’я,    честь і гідність, недоторканість і безпека визначаються в Україні найвищою соціальною цінністю».</a:t>
            </a:r>
            <a:r>
              <a:rPr lang="uk-UA" sz="1600" dirty="0" smtClean="0"/>
              <a:t/>
            </a:r>
            <a:br>
              <a:rPr lang="uk-UA" sz="1600" dirty="0" smtClean="0"/>
            </a:br>
            <a:r>
              <a:rPr lang="uk-UA" sz="1600" dirty="0" smtClean="0"/>
              <a:t>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51520" y="672412"/>
            <a:ext cx="8712968" cy="532453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Основними нормативно-правовими актами з питань цивільного захисту є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40404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Закони України: «Про правові засади цивільного захисту», «Про захист населення і територій від надзвичайних ситуацій техногенного і природного характеру», «Про цивільну Оборону України», Указ президента України «Про концепцію захисту населення і територій у разі загрози та виникнення надзвичайних ситуацій», а також відповідні	Постанови	Уряду.</a:t>
            </a:r>
            <a:b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40404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40404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9 лютого 2001 року вийшов Указ Президента України № 80 «Про заходи щодо підвищення рівня захисту населення і території від НС техногенного і природного характеру». Указ є базовим і програмним актом для подальшої діяльності органів</a:t>
            </a:r>
            <a:r>
              <a:rPr lang="uk-UA" sz="2000" dirty="0" smtClean="0">
                <a:solidFill>
                  <a:srgbClr val="40404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40404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виконавчої влади у сфері цивільного	захисту.</a:t>
            </a:r>
            <a:b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40404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40404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 відповідності з указом, Кабінетом Міністрів України було прийнято такі постанови: «Про порядок створення і використання матеріальних резервів для запобігання, ліквідації надзвичайних ситуацій техногенного і природного характеру та їх наслідків», «Про утворення Державної інспекції цивільного захисту	та техногенної</a:t>
            </a:r>
            <a:r>
              <a:rPr lang="uk-UA" sz="2000" dirty="0" smtClean="0">
                <a:solidFill>
                  <a:srgbClr val="40404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40404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безпеки»	та</a:t>
            </a:r>
            <a:r>
              <a:rPr lang="uk-UA" sz="2000" dirty="0" smtClean="0">
                <a:solidFill>
                  <a:srgbClr val="40404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40404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ін.</a:t>
            </a:r>
            <a:b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40404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40404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Цей пакет актів і нормативно правових документів розкриває суть нової державної політики у сфері національної безпеки.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251520" y="713353"/>
            <a:ext cx="8640960" cy="517064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Загрози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життєдіяльності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час НС 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поділяються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 </a:t>
            </a:r>
            <a:r>
              <a:rPr kumimoji="0" lang="ru-RU" sz="22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зовнішні</a:t>
            </a:r>
            <a:r>
              <a:rPr kumimoji="0" lang="ru-RU" sz="2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22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внутрішні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Зовнішні</a:t>
            </a:r>
            <a:r>
              <a:rPr kumimoji="0" lang="ru-RU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загрози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пов'язані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безпекою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життєдіяльності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населення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держави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 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разі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розв'язання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сучасної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війни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або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локальних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збройних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конфліктів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виникнення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глобальних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екологічних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катастроф.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Внутрішні</a:t>
            </a:r>
            <a:r>
              <a:rPr kumimoji="0" lang="ru-RU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загрози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пов'язані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НС техногенного 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природного характеру 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або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спровоковані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терористичними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діями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 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межі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третього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тисячоліття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людство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досягне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досить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високого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наукового,технічного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виробничого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прогресу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створило 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умови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для 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великої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концентрації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радіаційно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хімічно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та</a:t>
            </a:r>
            <a:r>
              <a:rPr lang="ru-RU" sz="22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вибухопожежонебезпечних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підприємств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підвищило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ймовірність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виникнення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техногенних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НС. 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Величезні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збитки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для людей 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спричиняють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також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стихійні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сили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природи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Наслідки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НС 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можуть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бути 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значно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зменшені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при 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здійсненні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своєчасно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належних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заходів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щодо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попередження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реагування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НС.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ru-RU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Правові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організаційні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основи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принципи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цивільного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захисту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olidFill>
            <a:schemeClr val="accent1">
              <a:lumMod val="60000"/>
              <a:lumOff val="40000"/>
            </a:schemeClr>
          </a:solidFill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Насиченість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території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України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промисловими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об'єктами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декілька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раз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перевищує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насиченість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розвинених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європейських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країн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Майже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третина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цих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підприємств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біля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7,5 тис.) становить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потенційну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небезпеку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Цілі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регіони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являють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собою зону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надзвичайно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високим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ступенем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ризику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виникнення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аварій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та катастроф техногенного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походження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внаслідок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яких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гинуть люди,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знищуються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матеріальні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цінності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ускладнюються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умови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виробництва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життя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Цей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ризик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постійно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зростає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оскільки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рівень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зносу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обладнання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більшості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промислових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підприємств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наближається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до критичного.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Наслідки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антропогенного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впливу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навколишнє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середовище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набувають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все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більш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відчутних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обрисів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особливо у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випадках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коли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дія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природних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та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техногенних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чинників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потрапляють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у резонанс. Не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виключається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можливість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розв'язання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війни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застосуванням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зброї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масового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ураження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     </a:t>
            </a:r>
            <a:r>
              <a:rPr lang="ru-RU" sz="1800" b="1" i="1" dirty="0" smtClean="0">
                <a:latin typeface="Times New Roman" pitchFamily="18" charset="0"/>
                <a:cs typeface="Times New Roman" pitchFamily="18" charset="0"/>
              </a:rPr>
              <a:t>Тому </a:t>
            </a:r>
            <a:r>
              <a:rPr lang="ru-RU" sz="1800" b="1" i="1" dirty="0" err="1" smtClean="0">
                <a:latin typeface="Times New Roman" pitchFamily="18" charset="0"/>
                <a:cs typeface="Times New Roman" pitchFamily="18" charset="0"/>
              </a:rPr>
              <a:t>запобігання</a:t>
            </a:r>
            <a:r>
              <a:rPr lang="ru-RU" sz="1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err="1" smtClean="0">
                <a:latin typeface="Times New Roman" pitchFamily="18" charset="0"/>
                <a:cs typeface="Times New Roman" pitchFamily="18" charset="0"/>
              </a:rPr>
              <a:t>виникненню</a:t>
            </a:r>
            <a:r>
              <a:rPr lang="ru-RU" sz="1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err="1" smtClean="0">
                <a:latin typeface="Times New Roman" pitchFamily="18" charset="0"/>
                <a:cs typeface="Times New Roman" pitchFamily="18" charset="0"/>
              </a:rPr>
              <a:t>надзвичайних</a:t>
            </a:r>
            <a:r>
              <a:rPr lang="ru-RU" sz="1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err="1" smtClean="0">
                <a:latin typeface="Times New Roman" pitchFamily="18" charset="0"/>
                <a:cs typeface="Times New Roman" pitchFamily="18" charset="0"/>
              </a:rPr>
              <a:t>ситуацій</a:t>
            </a:r>
            <a:r>
              <a:rPr lang="ru-RU" sz="1800" b="1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b="1" i="1" dirty="0" err="1" smtClean="0">
                <a:latin typeface="Times New Roman" pitchFamily="18" charset="0"/>
                <a:cs typeface="Times New Roman" pitchFamily="18" charset="0"/>
              </a:rPr>
              <a:t>ліквідація</a:t>
            </a:r>
            <a:r>
              <a:rPr lang="ru-RU" sz="1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err="1" smtClean="0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1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err="1" smtClean="0">
                <a:latin typeface="Times New Roman" pitchFamily="18" charset="0"/>
                <a:cs typeface="Times New Roman" pitchFamily="18" charset="0"/>
              </a:rPr>
              <a:t>наслідків</a:t>
            </a:r>
            <a:r>
              <a:rPr lang="ru-RU" sz="1800" b="1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b="1" i="1" dirty="0" err="1" smtClean="0">
                <a:latin typeface="Times New Roman" pitchFamily="18" charset="0"/>
                <a:cs typeface="Times New Roman" pitchFamily="18" charset="0"/>
              </a:rPr>
              <a:t>максимальне</a:t>
            </a:r>
            <a:r>
              <a:rPr lang="ru-RU" sz="1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err="1" smtClean="0">
                <a:latin typeface="Times New Roman" pitchFamily="18" charset="0"/>
                <a:cs typeface="Times New Roman" pitchFamily="18" charset="0"/>
              </a:rPr>
              <a:t>зниження</a:t>
            </a:r>
            <a:r>
              <a:rPr lang="ru-RU" sz="1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err="1" smtClean="0">
                <a:latin typeface="Times New Roman" pitchFamily="18" charset="0"/>
                <a:cs typeface="Times New Roman" pitchFamily="18" charset="0"/>
              </a:rPr>
              <a:t>масштабів</a:t>
            </a:r>
            <a:r>
              <a:rPr lang="ru-RU" sz="1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err="1" smtClean="0">
                <a:latin typeface="Times New Roman" pitchFamily="18" charset="0"/>
                <a:cs typeface="Times New Roman" pitchFamily="18" charset="0"/>
              </a:rPr>
              <a:t>втрат</a:t>
            </a:r>
            <a:r>
              <a:rPr lang="ru-RU" sz="1800" b="1" i="1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800" b="1" i="1" dirty="0" err="1" smtClean="0">
                <a:latin typeface="Times New Roman" pitchFamily="18" charset="0"/>
                <a:cs typeface="Times New Roman" pitchFamily="18" charset="0"/>
              </a:rPr>
              <a:t>збитків</a:t>
            </a:r>
            <a:r>
              <a:rPr lang="ru-RU" sz="1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err="1" smtClean="0">
                <a:latin typeface="Times New Roman" pitchFamily="18" charset="0"/>
                <a:cs typeface="Times New Roman" pitchFamily="18" charset="0"/>
              </a:rPr>
              <a:t>набули</a:t>
            </a:r>
            <a:r>
              <a:rPr lang="ru-RU" sz="1800" b="1" i="1" dirty="0" smtClean="0">
                <a:latin typeface="Times New Roman" pitchFamily="18" charset="0"/>
                <a:cs typeface="Times New Roman" pitchFamily="18" charset="0"/>
              </a:rPr>
              <a:t> статусу </a:t>
            </a:r>
            <a:r>
              <a:rPr lang="ru-RU" sz="1800" b="1" i="1" dirty="0" err="1" smtClean="0">
                <a:latin typeface="Times New Roman" pitchFamily="18" charset="0"/>
                <a:cs typeface="Times New Roman" pitchFamily="18" charset="0"/>
              </a:rPr>
              <a:t>загальнодержавної</a:t>
            </a:r>
            <a:r>
              <a:rPr lang="ru-RU" sz="1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err="1" smtClean="0">
                <a:latin typeface="Times New Roman" pitchFamily="18" charset="0"/>
                <a:cs typeface="Times New Roman" pitchFamily="18" charset="0"/>
              </a:rPr>
              <a:t>проблеми</a:t>
            </a:r>
            <a:r>
              <a:rPr lang="ru-RU" sz="1800" b="1" i="1" dirty="0" smtClean="0"/>
              <a:t>. 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82154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>ЧИННЕ ЗАКОНОДАВСТВО</a:t>
            </a:r>
            <a:br>
              <a:rPr lang="ru-RU" sz="2400" dirty="0" smtClean="0">
                <a:solidFill>
                  <a:srgbClr val="FF0000"/>
                </a:solidFill>
              </a:rPr>
            </a:br>
            <a:r>
              <a:rPr lang="ru-RU" sz="2400" dirty="0" smtClean="0">
                <a:solidFill>
                  <a:srgbClr val="FF0000"/>
                </a:solidFill>
              </a:rPr>
              <a:t>З ПИТАНЬ НАДЗВИЧАЙНИХ СИТУАЦІЙ ТА ЦИВІЛЬНОГО ЗАХИСТУ НАСЕЛЕННЯ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  <a:solidFill>
            <a:schemeClr val="tx2">
              <a:lumMod val="40000"/>
              <a:lumOff val="60000"/>
            </a:schemeClr>
          </a:solidFill>
        </p:spPr>
        <p:txBody>
          <a:bodyPr>
            <a:normAutofit fontScale="62500" lnSpcReduction="20000"/>
          </a:bodyPr>
          <a:lstStyle/>
          <a:p>
            <a:r>
              <a:rPr lang="uk-UA" sz="2000" b="1" u="sng" dirty="0" smtClean="0">
                <a:latin typeface="Times New Roman" pitchFamily="18" charset="0"/>
                <a:cs typeface="Times New Roman" pitchFamily="18" charset="0"/>
              </a:rPr>
              <a:t>ЗАКОНИ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УКРАЇНИ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1.       Закон України «Про аварійно-рятувальні служби»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№ 1281 – 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ХІУ від 14 грудня 1999 року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2.       Закон України «Про правовий режим надзвичайного стану»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№ 1550 – 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ІІІ від 16 березня 2000 року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3.       Закон України «Про правовий режим воєнного  стану»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№ 1647 – 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ІІІ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від 6 квітня 2000 року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4.       Закон України «Про захист населення і територій від надзвичайних ситуацій техногенного та природного характеру»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№ 1809    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від 8 червня 2000 року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5.       Закон України «Про </a:t>
            </a:r>
            <a:r>
              <a:rPr lang="uk-UA" sz="2000" b="1" dirty="0" err="1" smtClean="0">
                <a:latin typeface="Times New Roman" pitchFamily="18" charset="0"/>
                <a:cs typeface="Times New Roman" pitchFamily="18" charset="0"/>
              </a:rPr>
              <a:t>обєкти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 підвищеної небезпеки»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№ 2245 –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ІІІ  від 18 січня 2001 року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6.       Закон України «Про надзвичайний стан»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№ 2501 – 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ХІІ  від 26 червня 1992 року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.       Закон України «Про Цивільну оборону України»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№ 2470 – 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ІІІ  від 29.05.2001 року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8.       </a:t>
            </a:r>
            <a:r>
              <a:rPr lang="uk-UA" sz="2000" b="1" dirty="0" err="1" smtClean="0">
                <a:latin typeface="Times New Roman" pitchFamily="18" charset="0"/>
                <a:cs typeface="Times New Roman" pitchFamily="18" charset="0"/>
              </a:rPr>
              <a:t>ЗаконУкраїни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 «Про забезпечення санітарного та епідеміологічного благополуччя населення»  ( 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з виправленням щорічно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 )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№ 4004 – 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ХІІ  від 24.02.1994 року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9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       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Закон України «Про правові засади цивільного захисту»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№ 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1859 – 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  від 24.06.2004 року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     </a:t>
            </a:r>
            <a:r>
              <a:rPr lang="uk-UA" sz="2000" b="1" dirty="0" err="1" smtClean="0">
                <a:latin typeface="Times New Roman" pitchFamily="18" charset="0"/>
                <a:cs typeface="Times New Roman" pitchFamily="18" charset="0"/>
              </a:rPr>
              <a:t>З-н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 України «Про основи національної безпеки України»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№ 964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 – ІV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 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від 19.06.2003 року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ru-RU" sz="2000" dirty="0" smtClean="0"/>
              <a:t> </a:t>
            </a:r>
            <a:br>
              <a:rPr lang="ru-RU" sz="2000" dirty="0" smtClean="0"/>
            </a:br>
            <a:r>
              <a:rPr lang="uk-UA" sz="2000" b="1" u="sng" dirty="0" smtClean="0">
                <a:solidFill>
                  <a:srgbClr val="FF0000"/>
                </a:solidFill>
              </a:rPr>
              <a:t>УКАЗИ</a:t>
            </a:r>
            <a:r>
              <a:rPr lang="uk-UA" sz="2000" b="1" dirty="0" smtClean="0">
                <a:solidFill>
                  <a:srgbClr val="FF0000"/>
                </a:solidFill>
              </a:rPr>
              <a:t> ПРЕЗИДЕНТА УКРАЇНИ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olidFill>
            <a:schemeClr val="tx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1.       Указ Президента України «Про заходи щодо підвищення рівня захисту населення і територій від надзвичайних ситуацій техногенного та природного характеру»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     № 80  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від 9 лютого 2001 року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2.       Указ Президента України «Про заходи щодо удосконалення системи державного управління у сфері подолання наслідків Чорнобильської катастрофи»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     № 755  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від 6 липня 2004 року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ru-RU" sz="2000" dirty="0" smtClean="0"/>
              <a:t> </a:t>
            </a:r>
            <a:br>
              <a:rPr lang="ru-RU" sz="2000" dirty="0" smtClean="0"/>
            </a:br>
            <a:r>
              <a:rPr lang="uk-UA" sz="2000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ПОСТАНОВИ</a:t>
            </a:r>
            <a:r>
              <a:rPr lang="uk-UA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КАБІНЕТУ МІНІСТРІВ УКРАЇНИ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olidFill>
            <a:schemeClr val="tx2">
              <a:lumMod val="40000"/>
              <a:lumOff val="60000"/>
            </a:schemeClr>
          </a:solidFill>
        </p:spPr>
        <p:txBody>
          <a:bodyPr>
            <a:normAutofit lnSpcReduction="10000"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.   Постанова КМУ «Про затвердження Положення про організацію оповіщення і </a:t>
            </a:r>
            <a:r>
              <a:rPr lang="uk-UA" sz="1600" b="1" dirty="0" err="1" smtClean="0">
                <a:latin typeface="Times New Roman" pitchFamily="18" charset="0"/>
                <a:cs typeface="Times New Roman" pitchFamily="18" charset="0"/>
              </a:rPr>
              <a:t>звязку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 в надзвичайних ситуаціях»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        № 192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   від 15 лютого 1999 року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2.  Постанова КМУ «Про затвердження Положення про Цивільну оборону України»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       № 299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   від 10 травня 1994 року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.   Постанова КМУ «Про Порядок створення і використання матеріальних резервів»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       № 308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   від 29 березня 2001 року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4.   Постанова КМУ «Про затвердження Порядку забезпечення населення і  особового склад</a:t>
            </a:r>
            <a:r>
              <a:rPr lang="uk-UA" sz="1600" b="1" i="1" dirty="0" smtClean="0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  невоєнізованих  формувань  засобами  радіаційного та хімічного захисту»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       № 1200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   від 19 серпня 2002 року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5.    Постанова КМУ «Про затвердження Положення про порядок проведення евакуації населення у разі загрози або виникнення надзвичайних ситуацій техногенного та природного характеру»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       № 1432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   від 26 жовтня 2001 року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323528" y="1441853"/>
            <a:ext cx="8496944" cy="378565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Кожен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громадянин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відповідно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Конституції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України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має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право на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захист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свого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життя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здоров'я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наслідків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аварій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катастроф,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стихійного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лиха,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застосування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зброї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на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вимогу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гарантованого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забезпечення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реалізації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цього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права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органів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виконавчої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влади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керівників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підприємств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організацій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установ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незалежно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форм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власності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підпорядкування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Держава як гарант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цього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права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створює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розвиває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Єдину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загальнодержавну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систему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цивільного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захисту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Цивільний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захист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—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цивільна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оборона та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захист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населення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територій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НС техногенного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природного характеру.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323528" y="390187"/>
            <a:ext cx="8496944" cy="581697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Вирішення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проблем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природно-техногенної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безпеки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України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забезпечується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проведенням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державному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рівні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таких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заходів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endParaRPr kumimoji="0" lang="ru-RU" sz="2400" b="0" i="1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Здійснення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управління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техногенними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ризиками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забезпечить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стале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гарантоване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зменшення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кількості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наслідків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НС техногенного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природного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характеру.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Створення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цілісної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міжвідомчої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системи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моніторингу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налагодження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державної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служби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прогнозування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попередження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природних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техногенних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НС.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Створення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загальнодержавного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реєстру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потенційно-небезпечних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об'єктів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територій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механізмів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їх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моніторингу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Підвищення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ефективності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роботи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органів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державного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нагляду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 станом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функціонуванням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потенційно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небезпечних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виробництв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Засобом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розв'язання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проблеми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захисту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техногенних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природних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НС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є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створення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Україні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Єдиної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державної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системи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цивільного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захисту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населення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територій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основним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завданням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якої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є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запобігання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реагування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надзвичайні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ситуації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323528" y="1257188"/>
            <a:ext cx="8568952" cy="415498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Запобігання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виникненню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НС 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передбачає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підготовку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реалізацію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заходів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спрямованих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регулювання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техногенної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природної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безпеки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проведення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оцінки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ступенів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ризику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завчасне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реагування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події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становлять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загрозу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виникнення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НС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метою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запобігання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лиху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пом'якшення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його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можливих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наслідків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Реагування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НС 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скоординовані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дії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підрозділів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Єдиної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державної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системи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цивільного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захисту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щодо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реалізації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планів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локалізації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ліквідації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аварій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(катастроф)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метою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усунення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загрози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життю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здоров'ю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людей,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надання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невідкладної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допомоги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потерпілим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260648"/>
            <a:ext cx="8712968" cy="6336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74131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323528" y="887858"/>
            <a:ext cx="8496944" cy="489364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Цивільний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захист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здійснюється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 такими принципами :</a:t>
            </a:r>
            <a:endParaRPr kumimoji="0" lang="ru-RU" sz="2400" b="0" i="1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гарантованість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конституційного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права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громадян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захист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життя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здоров'ята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їх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майна;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обровільність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залучення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людей до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здійснення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заходів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сфері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цивільного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захисту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комплексність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підходу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вирішення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завдань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цивільного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захисту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раціональність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економічно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обґрунтованого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зменшення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ризику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виникнення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НС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мінімізації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їх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наслідків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територіально-функціональний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принцип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організації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Єдиної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системи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цивільного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захисту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гласність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вільний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доступ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населення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інформації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цивільного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захисту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відповідно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 чинного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законодавства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>
            <a:normAutofit fontScale="90000"/>
          </a:bodyPr>
          <a:lstStyle/>
          <a:p>
            <a:r>
              <a:rPr lang="ru-RU" sz="2700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Єдина</a:t>
            </a:r>
            <a:r>
              <a:rPr lang="ru-RU" sz="27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державна</a:t>
            </a:r>
            <a:r>
              <a:rPr lang="ru-RU" sz="27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система </a:t>
            </a:r>
            <a:r>
              <a:rPr lang="ru-RU" sz="2700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цивільного</a:t>
            </a:r>
            <a:r>
              <a:rPr lang="ru-RU" sz="27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захисту</a:t>
            </a:r>
            <a:r>
              <a:rPr lang="ru-RU" sz="27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населення</a:t>
            </a:r>
            <a:r>
              <a:rPr lang="ru-RU" sz="27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7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територій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Єдина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державна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система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цивільного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захисту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населення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територій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далі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–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Єдина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система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цивільного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захисту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(ЄС ЦЗ))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створюється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метою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забезпечення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реалізації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державної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політики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спрямованої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забезпечення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безпеки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захисту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населення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територій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матеріальних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культурних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цінностей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довкілля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негативних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наслідків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НС у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мирний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час та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особливі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період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подолання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наслідків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НС.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251520" y="410802"/>
            <a:ext cx="8568952" cy="5847755"/>
          </a:xfrm>
          <a:prstGeom prst="rect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Основні</a:t>
            </a:r>
            <a:r>
              <a:rPr kumimoji="0" lang="ru-RU" sz="22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200" b="0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завдання</a:t>
            </a:r>
            <a:r>
              <a:rPr kumimoji="0" lang="ru-RU" sz="22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ЄСЦЗ:</a:t>
            </a:r>
            <a:endParaRPr kumimoji="0" lang="ru-RU" sz="2200" b="0" i="1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прогнозування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оцінка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соціально-економічних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наслідків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НС;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розробка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здійснення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заходів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спрямованих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запобігання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виникненню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НС;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створення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збереження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раціональне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використання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матеріальних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ресурсів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необхідних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для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запобігання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НС;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оповіщення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населення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про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загрозу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виникнення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НС,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своєчасне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інформування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про обстановку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вжиті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заходи;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організація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захисту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населення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територій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разі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виникнення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НС;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проведення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рятувальних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інших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невідкладних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робіт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ліквідації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наслідків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НС та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організація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життєзабезпечення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постраждалого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населення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здійснення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нагляду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контролю у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сфері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цивільного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захисту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надання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оперативної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допомоги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населенню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разі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виникнення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несприятливих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побутових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нестандартних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ситуацій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навчання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населення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способам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захисту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разі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виникнення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НС та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побутових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нестандартних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ситуацій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міжнародне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співробітництво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сфері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цивільного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захисту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323528" y="559465"/>
            <a:ext cx="8496944" cy="5478423"/>
          </a:xfrm>
          <a:prstGeom prst="rect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   Структура ЄС ЦЗ</a:t>
            </a:r>
            <a:endParaRPr kumimoji="0" lang="ru-RU" sz="2400" b="0" i="1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Єдина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система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цивільного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захисту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складається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із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постійно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діючих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підсистем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</a:t>
            </a: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територіальних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функціональних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Територіальні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підсистеми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створюються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Автономній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Республіці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Крим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(АРК), областях, в м.м.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Києві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Севастополі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Функціональні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підсистеми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створюються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Міністерствах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відомствах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Кожна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підсистема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має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чотири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рівні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</a:t>
            </a: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загальнодержавний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регіональний,місцевий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об'єктовий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 складу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підсистеми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входять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: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органи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управління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ЄС ЦЗ;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сили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засоби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резерви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матеріальних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фінансових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ресурсів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системи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зв'язку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оповіщення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інформаційного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забезпечення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251520" y="518524"/>
            <a:ext cx="8640960" cy="5632311"/>
          </a:xfrm>
          <a:prstGeom prst="rect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Органи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управління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цивільним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захистом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їх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функції</a:t>
            </a:r>
            <a:endParaRPr kumimoji="0" lang="ru-RU" sz="2400" b="0" i="1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Загальне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керівництво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ЄС ЦЗ </a:t>
            </a: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здійснює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Кабінет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міністрів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України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Начальником ЦЗ </a:t>
            </a: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України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є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Прем'єр-міністр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України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 сил </a:t>
            </a: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цивільного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захисту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належать:</a:t>
            </a: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—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оперативно-рятувальна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служба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цивільного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захисту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—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спеціальні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воєнізовані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спеціалізовані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аварійно-рятувальні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формування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їх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підрозділи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—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аварійно-відновлювальні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формування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—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спеціальні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служби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центральних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інших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органів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виконавчої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влади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на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покладено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завдання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цивільного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захисту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—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формування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особливого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періоду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—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авіаційні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піротехнічні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підрозділи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—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технічні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служби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їх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підрозділи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—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підрозділи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забезпечення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матеріальних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резервів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51520" y="297854"/>
            <a:ext cx="8640960" cy="6001643"/>
          </a:xfrm>
          <a:prstGeom prst="rect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Сили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засоби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цивільного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захисту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—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особовий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склад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органів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підрозділів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цивільного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захисту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добровільні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рятувальні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формування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пожежна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аварійно-рятувальна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техніка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пожежно-технічне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аварійно-рятувальне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обладнання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засоби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пожежогасіння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засоби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призначені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для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ліквідації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наслідків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аварій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катастроф,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стихійних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лих та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засоби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індивідуального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захисту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Комплектування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органів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підрозділів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цивільного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захисту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—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спеціально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уповноваженого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центрального органу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виконавчої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влади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питань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цивільного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захисту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територіальних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органів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управління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оперативно-рятувальної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служби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цивільного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захисту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державної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авіаційної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пошуково-рятувальної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служби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урядового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органу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державного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нагляду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сфері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цивільного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захисту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навчальних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закладів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науково-дослідних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установ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підрозділів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забезпечення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—проводиться особами рядового та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начальницького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складу, слухачами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курсантами.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188640"/>
            <a:ext cx="8712968" cy="6669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12925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179512" y="-127807"/>
            <a:ext cx="8712968" cy="6924973"/>
          </a:xfrm>
          <a:prstGeom prst="rect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000625" algn="l"/>
              </a:tabLst>
            </a:pPr>
            <a:r>
              <a:rPr kumimoji="0" lang="ru-RU" sz="22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Регіональні</a:t>
            </a:r>
            <a:r>
              <a:rPr kumimoji="0" lang="ru-RU" sz="22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22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місцеві</a:t>
            </a:r>
            <a:r>
              <a:rPr kumimoji="0" lang="ru-RU" sz="22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2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органи</a:t>
            </a:r>
            <a:r>
              <a:rPr kumimoji="0" lang="ru-RU" sz="22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2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управління</a:t>
            </a:r>
            <a:r>
              <a:rPr kumimoji="0" lang="ru-RU" sz="22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2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</a:t>
            </a:r>
            <a:r>
              <a:rPr kumimoji="0" lang="ru-RU" sz="22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2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сили</a:t>
            </a:r>
            <a:r>
              <a:rPr kumimoji="0" lang="ru-RU" sz="22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2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цивільного</a:t>
            </a:r>
            <a:r>
              <a:rPr kumimoji="0" lang="ru-RU" sz="22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</a:t>
            </a:r>
            <a:r>
              <a:rPr kumimoji="0" lang="ru-RU" sz="22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захисту</a:t>
            </a:r>
            <a:endParaRPr kumimoji="0" lang="ru-RU" sz="2200" b="1" i="1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000625" algn="l"/>
              </a:tabLst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 </a:t>
            </a: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регіональних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місцевих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органів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управління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цивільного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захисту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належать:</a:t>
            </a:r>
            <a:endParaRPr kumimoji="0" lang="ru-RU" sz="20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000625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— Рада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міністрів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Автономної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Республіки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Крим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обласні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Київська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Севастопольська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міські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державні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адміністрації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районні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державні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адміністрації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органи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місцевого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самоврядування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структурні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підрозділи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питань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цивільного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захисту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державних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адміністрацій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виконавчих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органів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рад;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000625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—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територіальні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органи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управління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спеціального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уповноваженого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центрального органу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виконавчої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влади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питань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цивільного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захисту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000625" algn="l"/>
              </a:tabLst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 </a:t>
            </a: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регіональних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місцевих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сил </a:t>
            </a: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цивільного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захисту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належать: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000625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—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аварійно-рятувальні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формування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підрозділи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000625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—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спеціалізовані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аварійно-рятувальні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служби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000625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—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сили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засоби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місцевих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органів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виконавчої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влади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органів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місцевого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самоврядування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000625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—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сили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засоби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територіальних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підсистем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єдиної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системи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цивільного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захисту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000625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—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сили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засоби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підприємств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установ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організацій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незалежно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форм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власності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підпорядкування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залучаються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відповідному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порядку до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здійснення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заходів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цивільного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захисту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000625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—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добровільні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рятувальні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формування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332656"/>
            <a:ext cx="8712968" cy="6408712"/>
          </a:xfrm>
          <a:prstGeom prst="rect">
            <a:avLst/>
          </a:prstGeom>
          <a:solidFill>
            <a:srgbClr val="FFFF00"/>
          </a:solidFill>
        </p:spPr>
      </p:pic>
    </p:spTree>
    <p:extLst>
      <p:ext uri="{BB962C8B-B14F-4D97-AF65-F5344CB8AC3E}">
        <p14:creationId xmlns:p14="http://schemas.microsoft.com/office/powerpoint/2010/main" xmlns="" val="191912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251520" y="333859"/>
            <a:ext cx="8640960" cy="6001643"/>
          </a:xfrm>
          <a:prstGeom prst="rect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Координацію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діяльності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центральних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місцевих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органів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виконавчої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влади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органів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місцевого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самоврядування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сфері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цивільного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захисту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здійснюють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— Рада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національної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безпеки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оборони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України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межах,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передбачених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Законом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України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"Про Раду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національної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безпеки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оборони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України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" (183/98-ВР);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—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Кабінет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Міністрів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України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  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Для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координації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діяльності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державних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органів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влади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питань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цивільного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захисту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Кабінет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Міністрів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України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утворює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відповідні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комісії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(ради). У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разі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необхідності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для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ліквідації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наслідків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надзвичайної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ситуації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Кабінет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Міністрів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України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утворює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спеціальні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комісії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загальнодержавного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регіонального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місцевого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об'єктного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регіонів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Забезпечення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діяльності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Державної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комісії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питань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техногенно-екологічної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безпеки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надзвичайних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ситуацій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визначається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Кабінетом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Міністрів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України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>
            <a:normAutofit fontScale="90000"/>
          </a:bodyPr>
          <a:lstStyle/>
          <a:p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ОСНОВНІ ПОЛОЖЕННЯ МІЖНАРОДНОГО ПРАВА З ПИТАНЬ ЗАХИСТУ ЛЮДЕЙ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olidFill>
            <a:srgbClr val="00B050"/>
          </a:solidFill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час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війни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людина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повинна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дотримуватися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певних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норм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гуманності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навіть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щодо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ворога.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Ці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норми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викладені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головним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чином, 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чотирьох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Женевських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Конвенціях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12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серпня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1949 р.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мають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силу до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цього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часу: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1."Про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поліпшення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долі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поранених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хворих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діючих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арміях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";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2."Про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поліпшення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долі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поранених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хворих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осіб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складу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збройних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сил на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морі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потерпіли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корабельну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аварію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";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3."Про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поводження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військовополоненими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";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4."Про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захист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цивільного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населення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час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війни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".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В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умовах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сучасних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воєн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Женевські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Конвенції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завжди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спроможні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надати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жертвам увесь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необхідний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захист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Тому 8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червня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1977 року, за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ініціативою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МКЧХ (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Міжнародного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комітету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Червоного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Хреста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), в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Женеві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представниками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102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країн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на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дипломатичній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конференції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було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прийнято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два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Додаткових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Протоколи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Женевської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конвенції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1949 року.</a:t>
            </a:r>
          </a:p>
          <a:p>
            <a:pPr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/>
          <a:srcRect l="225" t="443" r="2255" b="-443"/>
          <a:stretch/>
        </p:blipFill>
        <p:spPr>
          <a:xfrm>
            <a:off x="323528" y="-1035496"/>
            <a:ext cx="8496944" cy="763284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971600" y="-1107504"/>
            <a:ext cx="7416824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721544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332656"/>
            <a:ext cx="8712968" cy="6525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92176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571500"/>
            <a:ext cx="8640960" cy="6169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28421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332656"/>
            <a:ext cx="8856984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18817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323528" y="-97028"/>
            <a:ext cx="8568952" cy="6863417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 основу у </a:t>
            </a: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Женевських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Конвенціях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береться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принцип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поваги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людської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особистості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людської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гідності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Конвенціями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висуваються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вимоги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осіб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не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беруть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безпосередньої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участі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воєнних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діях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також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осіб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недієздатних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внаслідок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хвороби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поранення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взяття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полон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внаслідок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іншої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причини, —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потрібно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поважати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надавати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захист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наслідків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війни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також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усім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хто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потребує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надавати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необхідну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допомогу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необхідний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догляд.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     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Через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Додаткові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Протоколи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захист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поширюється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кожну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особу,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постраждала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через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збройний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конфлікт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Окрім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цього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сторони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беруть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участь у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конфлікті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та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комбатанти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зобов'язані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утримуватися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нападу на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цивільне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населення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цивільні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об'єкти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також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вести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свої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воєнні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операції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відповідно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загальновизнаних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правил та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законів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гуманності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Усі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чотири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Женевські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Конвенції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та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Додаткові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Протоколи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спрямовані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захист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жертв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війни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Але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кожний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із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документів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має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свої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повноваження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сфери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застосування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    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Перша та Друга </a:t>
            </a: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Женевські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Конвенції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забезпечують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захист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поранених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хворих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та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осіб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потерпіли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корабельну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аварію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Всі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особи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повинні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користуватися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заступництвом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захистом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будь-яких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обставин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        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Забороняється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посягати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їхнє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життя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завдавати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їм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будь-якої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шкоди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їх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повинні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підбирати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поводитися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ними гуманно та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надавати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їм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максимально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можливий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у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найкоротші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терміни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медичний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догляд,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якщо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цього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вимагає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їхній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стан.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251520" y="149192"/>
            <a:ext cx="8568952" cy="6370975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випадку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взяття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полон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поранених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хворих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осіб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складу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збройних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сил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ворога,які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потерпіли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корабельну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аварію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кожен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із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противників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повинен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надавати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їм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такий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догляд, як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власним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пораненим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Жодне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тіло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померлого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не повинно бути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віддане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землі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морю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спаленню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без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належного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попереднього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пізнавання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констатування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смерті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допомогою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 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якщо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можливо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медичного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огляду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      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Цивільне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населення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згідно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цими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Конвенціями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повинно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ставитися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повагою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до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поранених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хворих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осіб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потерпіли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корабельну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аварію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навіть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якщо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вони належать до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ворожої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сторони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також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не повинно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допускати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актів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насильства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 них.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Цивільним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особам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дозволяється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підбирати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доглядати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поранених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хворих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без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різниці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між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ними, за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вони не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повинні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зазнавати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покарання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переслідувань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 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Навпаки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цим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особам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належить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виказувати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підтримку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їхніх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діях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251520" y="174744"/>
            <a:ext cx="8712968" cy="6247864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     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Окрім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питань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захисту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хворих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поранених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Перша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Друга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Женевські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Конвенції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надають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особливу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увагу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питанням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захисту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медичного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та духовного персоналу,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обладнання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та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споруд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також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персоналу (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адміністраторів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водіїв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кухарів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 та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інших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Останній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використовується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постійно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тимчасово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виключно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для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адміністративно-господарського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забезпечення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медичних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формувань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санітарно-транспортних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засобів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         Персонал,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згідно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Конвенцією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користується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розпізнавальною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емблемою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Червоного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Хреста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Червоного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Півмісяця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білому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посвідченнями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Він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може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мати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зброю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для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самооборони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захисту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своїхпоранених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хворих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Потрапивши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 рук ворога, особи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складу духовного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медичного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персоналу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повинні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мати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можливість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продовжувати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виконання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своїх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функцій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щодо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догляду за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пораненими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хворими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Особи,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затримання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не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є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необхідним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для догляду за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військовополоненими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будуть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підлягати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репатріації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Затримані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таким чином особи не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вважатимуться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військовополоненими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будуть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користуватися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значними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пільгами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для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виконання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своїх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обов'язків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На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окупованій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території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ресурси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цивільного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персоналу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можуть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бути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реквізовані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тільки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тому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випадку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якщо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забезпечується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належне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медичне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обслуговування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населення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догляд за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пораненими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хворими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вже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проходять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лікування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1"/>
          <p:cNvSpPr>
            <a:spLocks noChangeArrowheads="1"/>
          </p:cNvSpPr>
          <p:nvPr/>
        </p:nvSpPr>
        <p:spPr bwMode="auto">
          <a:xfrm>
            <a:off x="251520" y="374798"/>
            <a:ext cx="8640960" cy="5847755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Третя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Женевська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Конвенція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визначає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статут комбатанта та </a:t>
            </a: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військовополоненого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Згідно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Конвенцією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особи,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входять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 складу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збройних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сил,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перебувають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конфлікті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є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комбатантами (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окрім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медичного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духовного персоналу), 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будь-який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комбатант,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котрий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потрапляє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владу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іншої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сторони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стає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військовополоненим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Такі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збройні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сили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повинні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бути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організовані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знаходитися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командуванням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особи, яка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несе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відповідальність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перед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іншою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стороною за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поведінку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своїх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підлеглих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також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підкорятися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внутрішній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дисциплінарній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системі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яка 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забезпечує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дотримування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норм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міжнародного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права, яке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застосовується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час 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збройних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конфліктів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Варто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згадати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про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ще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одне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дуже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важливе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положення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 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військовополонені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знаходяться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владою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ворога, а не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окремих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осіб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військових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частин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захопили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їх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полон.</a:t>
            </a: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       </a:t>
            </a:r>
            <a:r>
              <a:rPr kumimoji="0" lang="ru-RU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251520" y="364636"/>
            <a:ext cx="8640960" cy="5940088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Держава, що утримує військовополонених,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зобов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"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язана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безкоштовно забезпечити їх достатньою кількістю їжі, обмундируванням, а також такими житловими умовами, які надаються її військам і відповідною медичною допомогою, якщо цього буде потребувати здоров"я військовополонених.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Військовополоненим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за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винятком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офіцерів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може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бути поставлена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вимога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виконувати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роботу за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невелику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винагороду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умовах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не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гірші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умов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праці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громадян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держави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яка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утримує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полонених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Однак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їх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не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повинні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примушувати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діяльності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військового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характеру, 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також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небезпечних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робіт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загрожують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їхньому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здоров'ю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принизливих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робіт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На початку полону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військовополонені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повинні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отримати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можливість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сповістити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свої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сім'ї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Центральне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агенство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розшуку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МКЧХ.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       Військовополонені, що визнані тяжко хворими та тяжко пораненими, підлягають негайній репатріації. Після закінчення воєнних дій військовополонені повинні бути негайно звільнені.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 ще одне положення, на яке доцільно звернути увагу: "Текст Конвенції буде вивішений у кожному таборі військовополонених для того, щоб надати військовополоненим можливість у будь-який час довідатися про свої права та обов'язки.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251520" y="920621"/>
            <a:ext cx="8640960" cy="5016758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Четверта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Женевська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Конвенція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"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Наголошує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певних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елементарних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нормах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захисту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стосуються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кожної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особи, яку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зачепить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збройний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конфлікт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незалежно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її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національності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території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на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якій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вона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проживає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Особливу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увагу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Четверта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Конвенція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приділяє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цивільним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особам (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знаходяться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владою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ворога),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поділяють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дві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категорії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цивільні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особи, </a:t>
            </a: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які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знаходяться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країні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ворога;.</a:t>
            </a:r>
            <a:endParaRPr lang="ru-RU" sz="2000" b="1" i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b="1" i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населення</a:t>
            </a:r>
            <a:r>
              <a:rPr lang="ru-RU" sz="20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</a:t>
            </a:r>
            <a:r>
              <a:rPr lang="ru-RU" sz="2000" b="1" i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окупованій</a:t>
            </a:r>
            <a:r>
              <a:rPr lang="ru-RU" sz="20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території</a:t>
            </a:r>
            <a:endParaRPr kumimoji="0" lang="ru-RU" sz="20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Обидві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категорії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будь-яких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обставин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мають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право на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повагу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їхньої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особистості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честі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сімейних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прав,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релігійних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переконань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обрядів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звичок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звичаїв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Із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ними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завжди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повинні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поводитися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гуманно, до них не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повинні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застосовуватися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заходи примусу.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Забороняється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департація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вигнання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населення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Усіляке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залучення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праці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примусовому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порядку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обмежується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суворими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правилами. Так,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будь-яких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обставин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не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можна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залучати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праці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осіб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яким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не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виповнилося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18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років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працюючих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забороняється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примушувати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виконувати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будь-яку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роботу, яка б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змушувала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їх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брати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участь у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воєнних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операціях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1"/>
          <p:cNvSpPr>
            <a:spLocks noChangeArrowheads="1"/>
          </p:cNvSpPr>
          <p:nvPr/>
        </p:nvSpPr>
        <p:spPr bwMode="auto">
          <a:xfrm>
            <a:off x="251520" y="297854"/>
            <a:ext cx="8640960" cy="6001643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Сторона, яка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окупувала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зобов'язана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піклуватися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про долю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дітей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підтримувати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санітарні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служби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служби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гігієни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також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слідкувати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постачанням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населення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Щодо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цивільних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осіб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знаходяться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країні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ворога, то вони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можуть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покинути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її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якщо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цьому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не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перешкоджають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міркування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безпеки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       Дозволяється присутність у цих зонах осіб, які користуються, згідно з Конвенцією, особистим захистом і поліцейських сил, що залишені з метою підтримки законності і правопорядку. 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Сторона,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контролем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якої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знаходиться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така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зона, 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зобов'язана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наскільки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можливо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позначити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її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знаками,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узгодженими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конфліктуючою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стороною, по периметру на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шосейних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дорогах та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інших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місцях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      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головні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Положення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Конвенції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Додаткових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Протоколів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повинні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знати не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лише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керівники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усіх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рівнів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влади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й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кожен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громадянин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будь-якої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країни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1"/>
          <p:cNvSpPr>
            <a:spLocks noChangeArrowheads="1"/>
          </p:cNvSpPr>
          <p:nvPr/>
        </p:nvSpPr>
        <p:spPr bwMode="auto">
          <a:xfrm>
            <a:off x="251520" y="328632"/>
            <a:ext cx="8640960" cy="5940088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b="1" dirty="0" err="1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авданнями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ЦО є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    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оповіщення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     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евакуація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      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надання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сховищ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їх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обладнання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     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проведення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заходів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із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світломаскування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      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рятувальні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роботи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      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медичне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обслуговування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включаючи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першу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допомогу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також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релігійну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допомогу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      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боротьба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пожежами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      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виявлення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визначення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небезпечних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районів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      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знезараження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інші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подібні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заходи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захисту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      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термінове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надання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житла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постачання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термінова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допомога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встановленні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та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підтриманні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порядку в районах лиха;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      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термінове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поновлення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необхідних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комунальних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служб;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      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термінове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поховання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трупів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      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допомога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збереженні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об'єктів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суттєво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необхідних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для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виживання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      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додаткова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діяльність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є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необхідною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для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здійснення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будь-якого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вище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наведенних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завдань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також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планування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організація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їх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виконання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інші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1"/>
          <p:cNvSpPr>
            <a:spLocks noChangeArrowheads="1"/>
          </p:cNvSpPr>
          <p:nvPr/>
        </p:nvSpPr>
        <p:spPr bwMode="auto">
          <a:xfrm>
            <a:off x="323528" y="482521"/>
            <a:ext cx="8424936" cy="5632311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"</a:t>
            </a: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Гуманітарне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право </a:t>
            </a: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є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гілкою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міжнародного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суспільного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права, </a:t>
            </a: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воно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проникло духом </a:t>
            </a: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людяності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зосереджене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</a:t>
            </a: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захист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особи."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цитата,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запозичена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Жана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Піке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визначає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обсяг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застосування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цього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права, мета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якого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— "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пом'якшити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страждання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всіх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жертв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збройних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конфліктів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потрапили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 рук ворога —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поранені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хворі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потерпілі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корабельної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аварії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військовополонені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цивільні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особи".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середини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XIX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століття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угоди,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були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спрямовані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захист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жертв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війни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мали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лише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випадковий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характер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накладали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зобов'язання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грунтувалися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суворій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взаємності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тільки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договірні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сторони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По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суті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мова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йшла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про угоди,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стосувалися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воєнної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капітуляції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були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дійсні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найчастіше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час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продовження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конфлікту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Виконання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гуманітарного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права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різко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змінило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положення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відтепер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держави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були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пов'язані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загальною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угодою, яка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застосовується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будь-яких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обставин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Для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людства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стало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значним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кроком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вперед.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Таким чином, при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розробці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законодавчих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актів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стосуються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діяльності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Цивільної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оборони,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неохідно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враховувати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основні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положення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важливих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міжнародних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документів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керування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ними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час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своєї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практичної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діяльності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x-non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Правов</a:t>
            </a: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 основи ДСМК</a:t>
            </a:r>
            <a:endParaRPr lang="uk-UA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600200"/>
            <a:ext cx="8229600" cy="4925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12863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8231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48428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98414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84008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42394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81573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69761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98820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74071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18886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26387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46612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18587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82671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33990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17024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96280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98752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41430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90800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09524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41063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82869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66569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97744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38834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11835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47123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98305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18540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81591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49308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10264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11167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531</TotalTime>
  <Words>927</Words>
  <Application>Microsoft Office PowerPoint</Application>
  <PresentationFormat>Екран (4:3)</PresentationFormat>
  <Paragraphs>206</Paragraphs>
  <Slides>71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Вбудовані сервери OLE</vt:lpstr>
      </vt:variant>
      <vt:variant>
        <vt:i4>1</vt:i4>
      </vt:variant>
      <vt:variant>
        <vt:lpstr>Заголовки слайдів</vt:lpstr>
      </vt:variant>
      <vt:variant>
        <vt:i4>71</vt:i4>
      </vt:variant>
    </vt:vector>
  </HeadingPairs>
  <TitlesOfParts>
    <vt:vector size="73" baseType="lpstr">
      <vt:lpstr>Тема Office</vt:lpstr>
      <vt:lpstr>Слайд</vt:lpstr>
      <vt:lpstr>Слайд 1</vt:lpstr>
      <vt:lpstr>   «Організація захисту населення і територій за умов надзвичайних ситуацій. Правові основи ДСМК» .    </vt:lpstr>
      <vt:lpstr>Слайд 3</vt:lpstr>
      <vt:lpstr>Слайд 4</vt:lpstr>
      <vt:lpstr>Правові й організаційні основи та принципи цивільного захисту </vt:lpstr>
      <vt:lpstr>ЧИННЕ ЗАКОНОДАВСТВО З ПИТАНЬ НАДЗВИЧАЙНИХ СИТУАЦІЙ ТА ЦИВІЛЬНОГО ЗАХИСТУ НАСЕЛЕННЯ  </vt:lpstr>
      <vt:lpstr>  УКАЗИ ПРЕЗИДЕНТА УКРАЇНИ  </vt:lpstr>
      <vt:lpstr>  ПОСТАНОВИ КАБІНЕТУ МІНІСТРІВ УКРАЇНИ  </vt:lpstr>
      <vt:lpstr>Слайд 9</vt:lpstr>
      <vt:lpstr>Слайд 10</vt:lpstr>
      <vt:lpstr>Слайд 11</vt:lpstr>
      <vt:lpstr>Слайд 12</vt:lpstr>
      <vt:lpstr>Слайд 13</vt:lpstr>
      <vt:lpstr>Єдина державна система цивільного захисту населення і територій  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ОСНОВНІ ПОЛОЖЕННЯ МІЖНАРОДНОГО ПРАВА З ПИТАНЬ ЗАХИСТУ ЛЮДЕЙ  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Правові основи ДСМК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  <vt:lpstr>Слайд 60</vt:lpstr>
      <vt:lpstr>Слайд 61</vt:lpstr>
      <vt:lpstr>Слайд 62</vt:lpstr>
      <vt:lpstr>Слайд 63</vt:lpstr>
      <vt:lpstr>Слайд 64</vt:lpstr>
      <vt:lpstr>Слайд 65</vt:lpstr>
      <vt:lpstr>Слайд 66</vt:lpstr>
      <vt:lpstr>Слайд 67</vt:lpstr>
      <vt:lpstr>Слайд 68</vt:lpstr>
      <vt:lpstr>Слайд 69</vt:lpstr>
      <vt:lpstr>Слайд 70</vt:lpstr>
      <vt:lpstr>Слайд 71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Навчальна дисципліна «Екстремальна медицина»  Лекція №1 «Організація захисту населення і територій за умов надзвичайних ситуацій.Правові основи ДСМК» .    </dc:title>
  <dc:creator>User</dc:creator>
  <cp:lastModifiedBy>e250859poe</cp:lastModifiedBy>
  <cp:revision>92</cp:revision>
  <dcterms:created xsi:type="dcterms:W3CDTF">2021-09-02T08:29:26Z</dcterms:created>
  <dcterms:modified xsi:type="dcterms:W3CDTF">2026-06-23T09:55:56Z</dcterms:modified>
</cp:coreProperties>
</file>