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308" r:id="rId10"/>
    <p:sldId id="301" r:id="rId11"/>
    <p:sldId id="302" r:id="rId12"/>
    <p:sldId id="303" r:id="rId13"/>
    <p:sldId id="304" r:id="rId14"/>
    <p:sldId id="305" r:id="rId15"/>
    <p:sldId id="265" r:id="rId16"/>
    <p:sldId id="266" r:id="rId17"/>
    <p:sldId id="306" r:id="rId18"/>
    <p:sldId id="307" r:id="rId19"/>
    <p:sldId id="267" r:id="rId20"/>
    <p:sldId id="268" r:id="rId21"/>
    <p:sldId id="269" r:id="rId22"/>
    <p:sldId id="309" r:id="rId23"/>
    <p:sldId id="310" r:id="rId24"/>
    <p:sldId id="311" r:id="rId25"/>
    <p:sldId id="368" r:id="rId26"/>
    <p:sldId id="270" r:id="rId27"/>
    <p:sldId id="312" r:id="rId28"/>
    <p:sldId id="313" r:id="rId29"/>
    <p:sldId id="271" r:id="rId30"/>
    <p:sldId id="366" r:id="rId31"/>
    <p:sldId id="272" r:id="rId32"/>
    <p:sldId id="314" r:id="rId33"/>
    <p:sldId id="273" r:id="rId34"/>
    <p:sldId id="315" r:id="rId35"/>
    <p:sldId id="274" r:id="rId36"/>
    <p:sldId id="367" r:id="rId37"/>
    <p:sldId id="370" r:id="rId38"/>
    <p:sldId id="275" r:id="rId39"/>
    <p:sldId id="276" r:id="rId40"/>
    <p:sldId id="277" r:id="rId41"/>
    <p:sldId id="278" r:id="rId42"/>
    <p:sldId id="369" r:id="rId43"/>
    <p:sldId id="32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279" r:id="rId52"/>
    <p:sldId id="323" r:id="rId53"/>
    <p:sldId id="280" r:id="rId54"/>
    <p:sldId id="324" r:id="rId55"/>
    <p:sldId id="281" r:id="rId56"/>
    <p:sldId id="328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327" r:id="rId65"/>
    <p:sldId id="289" r:id="rId66"/>
    <p:sldId id="290" r:id="rId67"/>
    <p:sldId id="291" r:id="rId68"/>
    <p:sldId id="292" r:id="rId69"/>
    <p:sldId id="293" r:id="rId70"/>
    <p:sldId id="365" r:id="rId71"/>
    <p:sldId id="294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295" r:id="rId86"/>
    <p:sldId id="359" r:id="rId87"/>
    <p:sldId id="296" r:id="rId88"/>
    <p:sldId id="360" r:id="rId89"/>
    <p:sldId id="361" r:id="rId90"/>
    <p:sldId id="362" r:id="rId91"/>
    <p:sldId id="363" r:id="rId92"/>
    <p:sldId id="364" r:id="rId93"/>
    <p:sldId id="297" r:id="rId94"/>
    <p:sldId id="350" r:id="rId95"/>
    <p:sldId id="351" r:id="rId96"/>
    <p:sldId id="298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299" r:id="rId105"/>
    <p:sldId id="342" r:id="rId106"/>
    <p:sldId id="300" r:id="rId107"/>
    <p:sldId id="343" r:id="rId108"/>
    <p:sldId id="344" r:id="rId109"/>
    <p:sldId id="345" r:id="rId110"/>
    <p:sldId id="346" r:id="rId111"/>
    <p:sldId id="347" r:id="rId112"/>
    <p:sldId id="348" r:id="rId113"/>
    <p:sldId id="349" r:id="rId114"/>
    <p:sldId id="326" r:id="rId1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FFFF"/>
    <a:srgbClr val="FF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6623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6387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0277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775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954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6928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9147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148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62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27943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5666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9381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80144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0116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51810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2744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11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482" name="Слайд" r:id="rId3" imgW="3230881" imgH="2423247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uk-UA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«Надзвичайні ситуації природного,техногенного та соціально-політичного характеру,їх медико-санітарні наслідки » 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Надзвичайні ситуації завжди супроводжували існування людства, нерідко через них гинули держави та цивілізації. Сьогодні надзвичайні ситуації не менше загрожують людству, ніж сотні і тисячі років тому. Наукові дослідження свідчать, що в подальшому спостерігатиметься збільшення загальної кількості надзвичайних ситуацій, масштабності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'їх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наслідків, в т. ч. для життя і здоров'я людей та розміру збитків.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Головними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напрямами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відвернення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надзвичайних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своєчасне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адекватне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реагування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них.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досягнути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детально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вивчивши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причини,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вражаючі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попередження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катастрофах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загинуло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 млн.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постраждалих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перевищила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 млрд.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Прямі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економічні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збитки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становили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400 млрд.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доларів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761453"/>
            <a:ext cx="8568952" cy="52014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«Надзвичайні ситуації природного, техногенного та соціально-політичного характеру, їх медико-санітарні наслідки».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uk-U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даними, оголошеними на 44-ї сесії Генеральної Асамблеї ООН, щорічно на нашій планеті спостерігається 100 000 гроз, 10 000 повеней, тисячі землетрусів, пожеж, зсувів та ураганів, сотні вивержень вулканів, тропічних циклонів.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явищ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загинуло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млн. людей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млрд.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відчули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щотижня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катастрофа,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Щорічно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рятівних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витрачається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мільярда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доларів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розширення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масштабів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техногенного та природного характеру,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роблять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вкрай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актуальною проблему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природно-техногенній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екологічній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сферах.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309981"/>
            <a:ext cx="9144000" cy="563231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Серйозні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занепокоєння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катастрофи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загибелі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сьогоднішньому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полягає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районуванні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ступенями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Стратегічне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проблем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вимагає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широкого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співробітництва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великих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зусиль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встановленням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нормативів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екстремальних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в першу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чергу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соціумі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ментальності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суспільства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знизить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755576" y="1528960"/>
            <a:ext cx="7632848" cy="353943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1.Класифікація надзвичайних ситуацій та катастроф.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2.Надзвичайні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 природного характеру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3.Надзвичайні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соціально-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політичного характеру та їх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4.Медико-санітарні наслідки стихійних лих.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5.Медико-санітарні наслідки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 катастроф.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826825"/>
            <a:ext cx="9144000" cy="4893647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07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	НАДЗВИЧАЙНИХ   СИТУАЦІЙ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світовій і вітчизняній літературі існує декілька десятків визначень катастроф.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Всесвітня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охорони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пропонує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походженням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метеорологічні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топологічні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телуричні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тектонічні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15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липня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1998 року №1099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НС,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обов'язковим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пошуково-рятувальних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диспетчерських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служб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підпорядкування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944186"/>
            <a:ext cx="7344816" cy="470898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07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є: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загибелі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умов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заподіяння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збитків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навколишнього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середовища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техногенного характеру,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акваторії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здоров’я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руйнування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будівель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виробничого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довкіллю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07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явище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результат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інтенсивністю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масштабом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вражати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довкілля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636409"/>
            <a:ext cx="8640960" cy="532453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виготовляються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переробляються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зберігаються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пожежовибухові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гідротехнічні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об’єкти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економічні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збитки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чином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спричинені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цією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ситуацією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катастрофа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великомасштабна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тяжких,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трагічних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 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поділяються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підкласи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характеру;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класифікаційна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характеристика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віднести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порогове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класифікаційної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установленому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характеристики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конкретної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рангу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644" y="908720"/>
            <a:ext cx="6610517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218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226" y="777014"/>
            <a:ext cx="7073166" cy="531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44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722892"/>
            <a:ext cx="6984776" cy="524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6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777015"/>
            <a:ext cx="6912768" cy="51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945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641" y="777014"/>
            <a:ext cx="6785751" cy="51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01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777015"/>
            <a:ext cx="6768752" cy="508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666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188640"/>
            <a:ext cx="8640960" cy="163121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поширення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нанесених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очікуваних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економічних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збитків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кількістю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загинули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визначаються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загальнодержавний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об'єктовий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988840"/>
            <a:ext cx="6984776" cy="41260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777015"/>
            <a:ext cx="6984776" cy="524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9192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777014"/>
            <a:ext cx="6912768" cy="51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9870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641" y="885258"/>
            <a:ext cx="6641735" cy="499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006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77472" cy="580158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охорони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здоров'я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критерієм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НС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у тому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загиблих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обумовлена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природною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технологічною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катастрофою,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диспропорція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потребою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медичній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допомозі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можливістю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наявними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силами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охорони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здоров'я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повсякденних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форм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роботи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катастрофою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покликану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 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поза меж району лиха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катастроф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швидкоплинну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лиха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психіки,а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потребою в ЕМД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реального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Тому під 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масовими втратами населення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слід розуміти надзвичайну ситуацію, у якій число уражених, що потребують медичної допомоги, перевершує можливості у своєчасному її наданні наявними в зоні лиха силами і засобами охорони здоров'я.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768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024" y="1052736"/>
            <a:ext cx="8784976" cy="507831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МЕДИКО-САНІТАРНІ НАСЛІДКИ СТИХІЙНИХ ЛИХ.</a:t>
            </a:r>
            <a:endParaRPr lang="uk-UA" sz="11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лихо 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явище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раптово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різкого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нормальної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загибелі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знищення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цінностей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Стихійному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лиху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властиві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риси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великий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просторовий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розмах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значний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навколишнє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середовище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сильний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психологічний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Визначають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ru-RU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групи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стихійних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лих: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 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тектонічні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цунамі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виверження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вулканів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 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топологічні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зсуви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сніжні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обвали);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метеорологічні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бурі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урагани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смерчі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снігопади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спека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засуха,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космічні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метеорити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космічні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246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340768"/>
            <a:ext cx="7416824" cy="440120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Природні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endParaRPr lang="uk-UA" sz="2000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некероване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вогню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Вони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класифікуються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лісові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торф’яні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степові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польові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пунктах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окремі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суцільні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характеру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горіння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поділяються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низові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верхові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ґрунтові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світової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статистики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свідчать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планеті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3,3 млн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За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30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збільшилась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утричі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них – у 10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завдають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великих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збитків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приносять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шкоду людям –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чадним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газом,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нервово-психічні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розлади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медичної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через те,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розшук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ускладнюється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задимленості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комбінованих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уражень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024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421" y="777014"/>
            <a:ext cx="7168971" cy="53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828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425" y="722892"/>
            <a:ext cx="7240975" cy="544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9319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22893"/>
            <a:ext cx="7128792" cy="535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168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290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3774062"/>
              </p:ext>
            </p:extLst>
          </p:nvPr>
        </p:nvGraphicFramePr>
        <p:xfrm>
          <a:off x="1403648" y="1700808"/>
          <a:ext cx="6319539" cy="5062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2279">
                  <a:extLst>
                    <a:ext uri="{9D8B030D-6E8A-4147-A177-3AD203B41FA5}">
                      <a16:colId xmlns:a16="http://schemas.microsoft.com/office/drawing/2014/main" xmlns="" val="4272015060"/>
                    </a:ext>
                  </a:extLst>
                </a:gridCol>
                <a:gridCol w="1260724">
                  <a:extLst>
                    <a:ext uri="{9D8B030D-6E8A-4147-A177-3AD203B41FA5}">
                      <a16:colId xmlns:a16="http://schemas.microsoft.com/office/drawing/2014/main" xmlns="" val="637726672"/>
                    </a:ext>
                  </a:extLst>
                </a:gridCol>
                <a:gridCol w="1604558">
                  <a:extLst>
                    <a:ext uri="{9D8B030D-6E8A-4147-A177-3AD203B41FA5}">
                      <a16:colId xmlns:a16="http://schemas.microsoft.com/office/drawing/2014/main" xmlns="" val="1813237197"/>
                    </a:ext>
                  </a:extLst>
                </a:gridCol>
                <a:gridCol w="2651978">
                  <a:extLst>
                    <a:ext uri="{9D8B030D-6E8A-4147-A177-3AD203B41FA5}">
                      <a16:colId xmlns:a16="http://schemas.microsoft.com/office/drawing/2014/main" xmlns="" val="2647242150"/>
                    </a:ext>
                  </a:extLst>
                </a:gridCol>
              </a:tblGrid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Бали</a:t>
                      </a:r>
                      <a:endParaRPr lang="uk-UA" sz="100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Швидкість вітру м/с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Характеристика вітру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Дія вітру</a:t>
                      </a:r>
                      <a:endParaRPr lang="uk-UA" sz="100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2731604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0-0,5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Штиль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Повна відсутність вітру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57167609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0,6-1,7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Тихий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Дим з димоходу відхилюється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954237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1,8-3,3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Легкий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Рух повітря відчувається обличчям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92183820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3,4-5,2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Слабкий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Коливаються дрібні гілочки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75513896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5,3-7,4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Помірний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Коливаються тонкі стеблини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3806562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7,5-9,8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Свіжий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Коливаються великі гілки дерев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7800867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9,9-12,4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Сильний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Гудуть телефонні проводи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93172104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12,5-15,2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Міцний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Хитаються стовбури невеликих дерев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04434630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15,3-18,2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Дуже міцний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Ламаються гілки дерев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55410726"/>
                  </a:ext>
                </a:extLst>
              </a:tr>
              <a:tr h="2376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18,3-21,5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Буря (шторм)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Зривається черепиця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78893017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21,6-25,1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Сильний шторм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Дерева вириваються з корінням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5828138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25,2-29,0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Жорстокий шторм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Великі руйнування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274520"/>
                  </a:ext>
                </a:extLst>
              </a:tr>
              <a:tr h="4855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Більше за 29,0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Ураган (тайфун)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Приводить до </a:t>
                      </a:r>
                      <a:r>
                        <a:rPr lang="ru-RU" sz="1400" dirty="0" err="1">
                          <a:effectLst/>
                        </a:rPr>
                        <a:t>спустошливих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дій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3922323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87824" y="1364196"/>
            <a:ext cx="2546082" cy="3231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ШКАЛА БОФОРТА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4422" y="620688"/>
            <a:ext cx="2322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Руйнівна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вітру</a:t>
            </a:r>
            <a:endParaRPr lang="uk-UA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841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229" y="668770"/>
            <a:ext cx="7217179" cy="54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7520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692697"/>
            <a:ext cx="7312984" cy="533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876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484784"/>
            <a:ext cx="8424936" cy="455509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урагану (смерчу)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50% травм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летять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падають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У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черепно-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мозкова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50-70% (при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18-20%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тяжка черепно-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мозкова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травма), переломи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кісток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кінцівок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тазу, хребта –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15%.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Комбінована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60-65%. Рани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звичайно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бувають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рвані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забруднені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піском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землею, осколками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глибину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Зсуви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переміщення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поповзом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гірських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донизу по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схилу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дією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сили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тяжіння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До 90%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зсувів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припадає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100 до 1700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метрів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рівнем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моря. Вони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схилах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крутість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градусів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здебільшого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 берегах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річок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Карпатах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Криму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Зсуви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подібні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площі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цього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лиха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менші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потерпілих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одиниць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50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чоловік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Особливо активно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зсувні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проходять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районах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господарської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Прикарпаття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Донбас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Одеська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Дніпропетровська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Хмельницька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області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234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1299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712968" cy="501675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причинами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травмування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загибелі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при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селевих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потоках і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зсувах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є: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завалення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ґрунтом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камінням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деревами;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заподіяння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травм предметами,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падають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камінням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деревами);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завалення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зруйнованих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будинках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захоплення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бурхливими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потоками води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селевої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Селі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Різновидом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є сель.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раптово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виникаючий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гирлі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гірських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річок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потік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піску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глини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уламків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каміння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валунів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Причиною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селевих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потоків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бувають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зливові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дощі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інтенсивне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гірського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снігу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льодовиків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Сель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різким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води,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хвильовим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рухом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недовгочасною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дією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(1 – 3 год)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руйнівним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селенебезпечних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регіонів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відносяться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Карпат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гірський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Прикладом селя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подія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трапилась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Києві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13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березня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1961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році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Сирця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коли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грязьовий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потік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висотою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4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метрів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зійшов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Куренівку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(район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Києва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9509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614649"/>
            <a:ext cx="7200800" cy="541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4883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496944" cy="59093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тимчасове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ділянок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місцевості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підняття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води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річках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водоймищах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гідроспоруд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причинами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зливи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інтенсивне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снігу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паводки. Особливо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раптового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прориву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дамб і гребель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гідроспоруд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зсувів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обвалів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гірських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катастрофічних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повенях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територіях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виділяють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зони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води,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греблею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пунктами та часу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прориву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Перша зона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зона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катастрофічного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безпосередньо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примикає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гідроспоруди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початку природного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явища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досягати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декількох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 км/год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довжина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зони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бути до 10 км. Час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прориву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30-60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Друга зона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зона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- 15 – 20 км/год.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Довжина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зони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 – 25 км. Час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1-4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Третя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зона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зона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10 – 15 км/год,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довжина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 –50 км. Час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годин.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Четверта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зона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зона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слабкої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(зона розливу).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течії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6 – 10 км/год.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Довжина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рельєфу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місцевості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35 – 70 км.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гідроспоруди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природного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967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22893"/>
            <a:ext cx="6984776" cy="535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6119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272808" cy="49398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лих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займають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перше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місце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частоти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нанесення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збитків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Особливо часто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тастрофи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трапляються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західних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районах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країни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Світова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статистика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свідчить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питома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вага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повеней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становить до 40%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лих, а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людськими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жертвами вони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поступаються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землетрусам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потерпілих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структура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втрат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формується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рахунок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утоплення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асфіксії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переохолодження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пневмонії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нервово-психічні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реакцій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загострення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хронічних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Погіршується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санітарно-гігієнічна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епідемічна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обстановка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призвести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масових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спалахів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важливе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своєчасне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оповіщення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евакуації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сільськогосподарських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тварин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цінностей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вірогідного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071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278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831136"/>
            <a:ext cx="6912768" cy="51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38834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640960" cy="535531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підземні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поштовхи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коливання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розривів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земній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велику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відстань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пружних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коливань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даними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світової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статистики на долю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припадає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катастроф, але за характером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людських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посідають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перше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Інтенсивність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оцінюється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балах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шкали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Ріхтера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силою 1 бал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реєструються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спеціальними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приладами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  2-3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слабі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  4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помірні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потужні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- 6-7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потужні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- 8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руйнівні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- 9-10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сильно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руйнівні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- 11-12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катастрофічні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реєструється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млн.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підземних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поштовхів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належить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10 – до сильно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руйнівних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1000 –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пошкоджуючих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сейсмонебезпечних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належать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Карпат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площею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120 тис. км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де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11 млн.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чоловік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Сила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підземних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поштовхів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згідно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прогнозів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 до 9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533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96752"/>
            <a:ext cx="8568952" cy="48013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інтенсивності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коливань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грунту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зони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– зона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100%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(11-12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 – зона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сильних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50-90%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(9-10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– зона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середніх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30-50%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(7-8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 – зона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слабких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10-30%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(5-6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супроводжуватись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пожежами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гребель і дамб.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радіаційно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Число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передбачити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залежить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підземних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поштовхів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ступеню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можливі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переломи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різноманітних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локалізацій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травматичні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ампутації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синдром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довготривалого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стиснення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розчавлення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голови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нервово-психічні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розлади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інфекційні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1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361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00808"/>
            <a:ext cx="8640960" cy="440357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Вивчення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доводить,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10%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вони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обвалами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35%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вторинними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уражаючими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факторами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уламки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споруд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а 55%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неправильних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самих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потерпілих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зумовлених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страхом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панікою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частина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травмованих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дорослих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дітей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гинуть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несвоєчасно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наданої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медичної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допомоги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половини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летальних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припадає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першу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добу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Летальність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травматичним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шоком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складає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12–15%.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психіки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(як у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так і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рятувальників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зоні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спостерігається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75%, а у 10–15%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виражені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емоційні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розлади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потребують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ізоляції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стаціонарного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водопостачання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каналізації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відсутності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доброякісної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питної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води,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погіршення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гігієнічних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умов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життєдіяльності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землетрусу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виникнути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масові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525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496944" cy="6740307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НАДЗВИЧАЙНІ СИТУАЦІЇ СОЦІАЛЬНО-ПОЛІТИЧНОГО ХАРАКТЕРУ ТА ЇХ НАСЛІДКИ</a:t>
            </a:r>
            <a:endParaRPr lang="uk-UA" sz="11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надзвичайних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соціально-політичного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характерувідносяться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Соціально-політичні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війна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крайній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прояв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терактів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Криміногенна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обстановка в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країні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алкоголізм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куріння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Природно-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епідемії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наркоманія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СНІД.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Природно-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техногенні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кислотні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дощі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пилові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бурі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зменшення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родючості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грунтів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пустель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Соціально-політичні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часто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соціально-політичних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є: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нерівність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суспільстві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та система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поділу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таких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цінностей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влада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престиж,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блага,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освіта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зіткнення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протилежних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поглядів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гостра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суперечка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ускладнення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ворогуючих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сторін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складу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учасників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перебігу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конфліктів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відверте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протистояння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зіткнення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закрита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латентна, коли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відвертого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протистояння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нема, але точиться невидима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 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Війна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збройна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державами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коаліціями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етнічними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спільнотами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у переносному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розумінні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слова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крайня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ступінь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ворожих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певними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силами.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087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668771"/>
            <a:ext cx="7128792" cy="535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7052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4497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831137"/>
            <a:ext cx="6840760" cy="514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0471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831137"/>
            <a:ext cx="6768752" cy="508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82043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77015"/>
            <a:ext cx="7056784" cy="530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4909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777015"/>
            <a:ext cx="6912768" cy="51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3743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831137"/>
            <a:ext cx="6768752" cy="508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33363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777015"/>
            <a:ext cx="6912768" cy="51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76963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777015"/>
            <a:ext cx="7416824" cy="538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9632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7560840" cy="5355312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 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форма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політичного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екстремізму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найжорстокіших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насилля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включаючи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фізичне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знищення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для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досягнення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певних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цілей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окремими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особами,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групами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виражають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певних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рухів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країну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де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піднесений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рангу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політики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антигуманний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спосіб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вирішення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проблем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умовах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протиборства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зіткнення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сил.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застосовуватись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як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засіб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задоволення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амбіцій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окремими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діячами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і як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знаряддя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досягнення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своїх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цілей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мафіозними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структурами,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кримінальним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Існує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три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тероризму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sz="24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політичний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релігійний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US" sz="24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кримінальний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2529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619" y="614648"/>
            <a:ext cx="7480797" cy="562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8956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776864" cy="4801314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поширеними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терористичними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актами є: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напади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об'єкти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призводять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матеріальних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збитків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залякування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демонстрації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захоплення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посольств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захопленням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заручників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серйозний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громадський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резонанс);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захоплення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літаків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звільнення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тюрми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товаришів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партії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кримінальна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вимога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викупу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насильницькі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жертви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залякування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пропагандистських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цілях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викрадення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(з метою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шантажу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поступок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звільнення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в'язнів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форма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самофінансування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вбивства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один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радикальних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ведення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терористичної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боротьби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вбивства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розумінні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терористів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повинні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звільнити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народ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тиранів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вибухи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вбивства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розраховані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психологічний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страх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невпевненість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людей).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0252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422" y="614649"/>
            <a:ext cx="7384993" cy="555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5886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96752"/>
            <a:ext cx="7488832" cy="4893647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Криміногенна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обстановка в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країні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Глобальна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злочинність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одна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гостра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проблема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сучасності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зареєстрованих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злочинів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середньому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зростає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5%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щороку.Але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часом особливо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зростає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частка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тих,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належать до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категорії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тяжких (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убивства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насильства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тощо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свідчить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статистика,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злочинність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набула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неабиякого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умовах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кризи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нерівномірності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суспільного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спаду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прогалин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законодавстві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чинників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збільшується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схильні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скоєння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злочинів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9717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6591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7632848" cy="5309146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алкоголізм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тютюнокуріння</a:t>
            </a:r>
            <a:endParaRPr lang="uk-UA" sz="16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універсальна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отрута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весь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Зловживання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алкоголем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психічних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розладів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Найчастіше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трапляються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психічні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розлади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гарячка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алкогольний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галюциноз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алкогольне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марення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епілепсія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П'янство</a:t>
            </a: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алкоголізм</a:t>
            </a: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завдають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великої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економічної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моральної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шкоди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суспільству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Люди,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зловживають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алкоголем,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частіше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хворіють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допускають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брак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роботі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через них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стаються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(20%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побутового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46%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вуличного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травматизму). Через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провину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п'яних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водіїв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все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частіше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трапляються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дорожньо-транспортні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пригоди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(72,5%).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Важким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соціальним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наслідком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алкоголізму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тісний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зв'язок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злочинністю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- 96%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правопорушень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здійснюється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особами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алкогольного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сп'яніння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Тютюнокуріння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Сьогодні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смертність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передусім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неінфекційними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тісно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пов'язаними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широким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ризику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поведінки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них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тютюнокуріння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передчасної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смерті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запобігти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Тютюн - фактор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ризику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ніж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25 хвороб.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Наведемо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цифри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куріння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за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оцінками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ВООЗ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третини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дорослого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200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мільйонів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жінки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курять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кожного року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тютюн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викликає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3,5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мільйонів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смертей,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1000 -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щодня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за прогнозами, глобальна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тютюнова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забере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250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мільйонів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дітей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підлітків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91954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7632848" cy="5678478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Природно-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endParaRPr lang="uk-UA" sz="11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масове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будь-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місцевості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країні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суттєво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перевищує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рівень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Соціальні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пов'язане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несприятливими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соціально-економічними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умовами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венеричні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зафіксовано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9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мільйонів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Розглянемо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деякі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найвідоміші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вірусами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вірусна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хворіє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 до 15%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смертельних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грипу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налічується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 млн.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Боткіна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вірусний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гепатит,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вірусна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стала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реальністю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Наведемо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сумні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За всю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історію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померло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330 млн.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Паличкою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Коха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збудник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млрд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третина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хворіє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форму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інфікує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10-15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помирає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дорослих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разом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узятих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26%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померлих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слабо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розвинених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країнах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загинуло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7438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92696"/>
            <a:ext cx="7632848" cy="5401479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Третина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СНІД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помирає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хворіють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частіше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віком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 до 44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працездатна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збільшує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Неправильне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антитуберкульозних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призвело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того,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50 млн.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хворіють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стійку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форму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з'являється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8 млн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туберкульоз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помирає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 млн. За прогнозами ВООЗ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хворих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найближчі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90 млн, 30 млн з них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померти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десятиріччі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Тому з 1993 р. ВООЗ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оголосила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хворобу “глобальною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людства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Збудники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відміну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збудників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розмножуватись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продуктах. 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отруйними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накопичених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них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Особливістю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швидкий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прояв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ознак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ботулізм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стафілококи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шляхом. 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роки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різко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погіршилось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становище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шляхом (ЗПСШ).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9734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632848" cy="5155257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Згідно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міжнародною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класифікацією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ВООЗ,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сьогодні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налічується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шляхом. 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категорію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входять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декілька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груп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віруси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геніальний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герпес, СНІД,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вірусні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геніальні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бородавки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.;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паразитарні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короста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оптимальні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контактах;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бактеріальні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сифіліс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гонорея, 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уретрити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бактеріальний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вагіноз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грибкові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кандидоз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органах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без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зараження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як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наслідок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антибіотикотерапії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але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статевим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шляхом.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СНІД - синдром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набутого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імунодефіциту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оцінками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ООН та ВООЗ 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нараховується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50 млн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вірусом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імунодефіциту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16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мільйонів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померли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СНІДу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Більшість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інфікування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припадає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африканські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країни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Половина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припадає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молодих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у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віці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15-24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офіційними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даними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фонду ЮНЕЙДС (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об'єднана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ООН з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питань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СНІДу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 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визнана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епіцентром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розповсюдження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ВІЛ-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Східній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Європі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При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спостерігається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стрімкий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розвиток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темпів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роки. Але треба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увазі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реальна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ВІЛ-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значно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більша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оскільки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реальне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ВІЛ-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майже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неможливе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той факт,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80%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ВІЛ-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інфікованих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становлять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ін'єкційні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наркомани у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статевої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активності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15 до 30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4456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412776"/>
            <a:ext cx="7560840" cy="4016484"/>
          </a:xfrm>
          <a:prstGeom prst="rect">
            <a:avLst/>
          </a:prstGeom>
          <a:solidFill>
            <a:srgbClr val="FF66CC"/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</a:t>
            </a: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</a:t>
            </a: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Наркотики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ru-RU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наркоманія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наркоманів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зростає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усьому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тому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в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Наркоманія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на думку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спеціалістів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давно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набула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вживають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наркотики,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переважає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82 500 (за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офіційними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1999 р.). Реальна цифра людей,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вживають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наркотики,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оцінками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МВС, в 10-12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більша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скласти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600-800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тенета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наркобізнесу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ловлять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все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жертви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даними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Інтерполу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зареєстровано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65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розповсюджувачів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наркотиків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Наркоманія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важке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завдає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серйозної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шкоди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здоров'ю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деградації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інвалідності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смерті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молодому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віці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9838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704856" cy="6186309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Природно-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техногенні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Одним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понять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являється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розуміють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тонкий шар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води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ґрунту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масштабах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всієї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ряд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антропогенний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діяльність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цивілізації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Важливе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набув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другій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половині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активного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привів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степів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вирубка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режиму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поверхневих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вод,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меліорація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штучних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озер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складу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видобування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корисних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копалин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викид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атмосферу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водні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теплового балансу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районів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земної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складі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зникнення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тварин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сортів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зміна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часу є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екосистеми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катастроф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тому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ядерній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енергетиці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числа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лих.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відбувається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забруднення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біосфери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проблем.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72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488832" cy="5078313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Особливостями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науково-технічного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прогресу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призводять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 є :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Значне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об’єму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Поява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техніки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Накопичення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величезних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запасів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навколишнього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СДОР.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Витрата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невідновних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нафти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газу,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складності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систем,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взаємодіє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темпи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десятиріччя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набув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Техногенні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викиди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атмосферу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забрудненням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продуктами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неорганічної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спалювання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природного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палива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атмосферу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викидається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велика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оксидів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сірки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азоту, а оксид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парникового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ефекту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загрози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глобальної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клімату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  Надзвичайно небезпечними з екологічної точки зору є продукти хлорного виробництва, а саме сполуки типу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діоксина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які потрапляють в біосферу в результаті аварій і порушення технологічних режимів особливо на підприємствах целюлозно-паперової промисловості. 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невеликих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концентраціях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вони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пригнічують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імунної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мутагенну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канцерогенну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3654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16653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7632848" cy="6263253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1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МЕДИКО-САНІТАРНІ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НАСЛІДКИ ТЕХНОГЕННИХ КАТАСТРОФ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 структури НС, пов’язаних з техногенними чинниками, свідчить, що найбільш значущі серед них – аварії на атомних електростанціях (АЕС), хімічно небезпечних об’єктах (ХНО), шахтах і вибухонебезпечних об’єктах та транспортні катастрофи.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 та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вибухонебезпечних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об’єктах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1,5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вибухонебезпечних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сконцентровано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13 млн. тон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твердих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рідких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uk-UA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та пожежонебезпечні об’єкти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 об’єкти, на яких виробляються, зберігаються і транспортуються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вибухо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і пожежонебезпечні речовини.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них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вибухо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пожежонебезпечні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залізничний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трубопровідний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транспорт.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Медико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пожежонебезпечних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об’єктах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1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термічні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механічні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баротравма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дихання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розрив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барабанної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перетинки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черепномозкова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травма;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баротравма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шлунково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кишкового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тракту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4815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7488832" cy="5078313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чинниками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ураження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вибухонебезпечних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об’єктах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є:</a:t>
            </a:r>
            <a:endParaRPr lang="uk-UA" sz="11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ударна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хвиля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метальним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ефектом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відкиданням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метрів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них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закритих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черепа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опорно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рухового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апарату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“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вторинні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снаряди”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уламки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високою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кінетичною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енергією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спричиняють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множинні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поранення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характером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близькі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вогнепальних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перекриття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будинків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зруйнувались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призводять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стиснення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закритих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черепа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кінцівок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обставини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катастрофу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обумовили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раптовість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масштаби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руйнацій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загибель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психічні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формі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психозу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депресії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Серйозне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занепокоєння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пальним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широка мережа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бензо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газозаправних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станцій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нафто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газопроводів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передбачити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усунути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вибухонебезпечними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продовжують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залишатися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боєприпасами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твердим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ракетним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паливом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нараховується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150.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4954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416824" cy="6047809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шахтах.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Україні на даний час експлуатується майже 200 шахт, більшість з яких не реконструювалася більше 20 років і вимагають заміни вентиляційного та іншого обладнання.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шахти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апаратуру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оповіщення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достатня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забезпеченість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індивідуального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захисту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ізолюючими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протигазами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того,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вологість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температури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зниження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кисню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атмосфері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обтяжують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прояв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пилу.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рівень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травматизму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вугледобувній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галузі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підвищують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імовірність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Безпечність українських шахт: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- 90% шахт – газонебезпечні;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- 30% шахт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раптові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викиди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породи, газу;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- 70% шахт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вибухи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викиди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- 30% шахт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самозаймання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метану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вугільного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пилу, обвали породи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шахтах.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Протягом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секунди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колосальні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отруює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атмосферу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уражає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гірників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відстані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шахтових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виробіток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 правило,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накопичення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метану,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техніки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поломки машин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обладнання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потужної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ударної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хвилі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полум’ям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температурою,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утворенням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монооксиду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2184547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412776"/>
            <a:ext cx="7488832" cy="4401205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Таким чином, 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аваріях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вугільних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шахтах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уражаючими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факторами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чинники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полум’я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температура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оксидів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(СО і СО</a:t>
            </a:r>
            <a:r>
              <a:rPr lang="ru-RU" sz="20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низька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концентрація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кисню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аваріях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вибухами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метану, структура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втрат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наступною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 –3%;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оксидом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чадним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газом) – 40%;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оксидом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15%;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термічні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(10-60%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ІІ-ІІІ Б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ступеня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+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механічні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оксидом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вуглецю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10 – 12%;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верхніх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дихальних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50-60%.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враховувати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стан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буде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погіршуватись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довгого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періоду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ізоляції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незручності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землею.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193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704856" cy="5863144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об’єктах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3175" indent="35941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належать в основному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виготовляються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зберігаються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використовуватись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сільському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господарстві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вакцини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діагностикуми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біодобавки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таких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супроводжуватись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агентів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кількостях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загрозу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життю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сільськогосподарських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тварин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завдають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5941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Так, НС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Кірішах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Ангарську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Російська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Федерація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викид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атмосферу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білково-вітамінного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концентрату, 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масові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алергічні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прояви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жителів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Барселони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Іспанія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розвантаження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кораблів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соєвими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бобами.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Аналогічні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реєструвались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США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державах.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розвиватися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епідемічна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виявляється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вогнища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масових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інфекційних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хвороб,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можливому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винесені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збудників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межі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обтяженні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перебігу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хвороб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збільшенні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того,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викид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агентів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(як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радіоактивних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спричинити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катастроф,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відзначається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відхилення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природного стану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тяжких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характеру і є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безпосередньою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загрозою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життю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4724337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47406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2"/>
            <a:ext cx="7632848" cy="5044971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Автомобільні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аварії.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 небезпечним, через масовість розповсюдження 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використання, є автомобільний транспорт.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Так,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останні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п’ять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шляхах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зареєстровано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212,9 тис.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дорожньо-транспортних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пригод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(ДТП), в 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загинуло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37,8 тис.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травмовано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229,4 тис. людей.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кожної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ДТП на 10 тис.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потерпілих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1,4 тис.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травмується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8,6 тис. людей.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даними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ВООЗ 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ДТП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гине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250 тис. людей.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59410" algn="just">
              <a:lnSpc>
                <a:spcPts val="1800"/>
              </a:lnSpc>
              <a:spcBef>
                <a:spcPts val="50"/>
              </a:spcBef>
              <a:spcAft>
                <a:spcPts val="0"/>
              </a:spcAft>
            </a:pP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Рівень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транспортного травматизму </a:t>
            </a: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значною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мірою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залежить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погодних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умов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видимості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шляхах. Але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 транспортного травматизму належать: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погана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дорожнього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руху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несправність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недоліки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низька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дисципліна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учасників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дорожнього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руху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незадовільної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профілактичної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роботи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цілому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безпосередньо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трудових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колективах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автопідприємств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пригод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тяжкими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зросла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шести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регіонах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утому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Івано-Франковській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60%,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Чернігівській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на 33,3%,Дніпропетровській – 16,7%,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Київській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12%,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Херсонській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10% і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на 5%.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0736481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99218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28644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37715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85926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95301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72269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8796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30048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36388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60917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9845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38278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27200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80728"/>
            <a:ext cx="7632848" cy="4524315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морському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річковому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транспорті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Щодоби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океанах і морях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перебуває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25 тис. суден 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екіпажі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судноплавства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Ллойда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акваторіях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океанів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400 суден (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день 1 судно ), на 7-8 тис. суден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трапляються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серйозні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ствердженням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спеціалістів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кожен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200 тис.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чоловік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 них 25%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безпосередньо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25% -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рятувальних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50% - разом з кораблем.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Причинами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морського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річкового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транспорту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найчастіше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бувають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правил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техніки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правил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експлуатації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фізичне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старіння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суднового парку,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берегових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інженерних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споруд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як у порту, так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руху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суден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річці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акваторії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моря, озера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витоку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зіткнення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собою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іншими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перешкодами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палями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мостів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посадки судна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мілину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швидкого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затоплення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Особливо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надзвичайна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Будь-яка катастрофа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ізольованістю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відносною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недостатністю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рятувальних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сил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допомоги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можливістю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паніки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терплять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лихо.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4182662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42440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3413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6403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29992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04725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41708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354160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632848" cy="5096075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залізницях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причинами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залізничних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 є:</a:t>
            </a:r>
            <a:endParaRPr lang="uk-UA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вимог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технічної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експлуатації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колійного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господарства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правил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транспортуванні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вантажу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зовнішніх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факторів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у зонах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стихійних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лих,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техногенних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 на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підприємствах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газової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нафтової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промисловості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вибухи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пожежі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тощо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неправильні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бездіяльність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локомотивних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бригад та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чергового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персоналу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станції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зіткнення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перешкодами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машини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люди,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тварини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терористичні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Понад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40%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залізничних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діями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бездіяльністю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шляхових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працівників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несуть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перевезеннях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РР та СДОР.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призвести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опромінення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радіоактивного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забруднення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впливі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СДОР – до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гострого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людей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забруднення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ґрунту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колійного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господарства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прилеглих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пунктів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3781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16338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98881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416824" cy="5062924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локалізацією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залізничних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катастрофах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ушкодження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розподіляються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наступним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чином: голова – 60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</a:p>
          <a:p>
            <a:pPr>
              <a:spcAft>
                <a:spcPts val="0"/>
              </a:spcAft>
            </a:pPr>
            <a:r>
              <a:rPr lang="ru-RU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кінцівки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35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груди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живіт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розривом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внутрішніх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стегно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крупні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суглоби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до 10 –12%</a:t>
            </a:r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Характерними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рисами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залізниці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ймовірність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травматичних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ампутацій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складність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вивільнення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конструкцій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вагонів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локомотива.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3585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6649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12971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80266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12340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52106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91651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49769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268760"/>
            <a:ext cx="7488832" cy="3970318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Авіаційні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катастрофи.</a:t>
            </a:r>
            <a:endParaRPr lang="uk-UA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авіаційною катастрофою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розуміють авіаційну подію, що призвела до загибелі хоча б одного з членів екіпажу або пасажира, повного або часткового руйнування повітряного судна або його безслідного зникнення.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 причин випадків авіакатастроф дозволив встановити , що у 50-60% вони пов’язані з помилками людей, що відповідають за безпеку польотів, 15-30% з них виникають внаслідок відмови техніки, 10-20% внаслідок впливу оточуючого середовища (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метеофактори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а 5,0-10% – через інші причини, які часто не визначаються. Аварії та катастрофи літальних апаратів можуть виникати, починаючи з моменту запуску двигунів, на зльоті, під час польоту, при посадці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аж до вимикання двигунів.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свідчить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 те,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половина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катастроф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відбувається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льотному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половина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висотах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важкодоступною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територією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водною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поверхнею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2722067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99856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96752"/>
            <a:ext cx="7632848" cy="4201150"/>
          </a:xfrm>
          <a:prstGeom prst="rect">
            <a:avLst/>
          </a:prstGeom>
          <a:solidFill>
            <a:srgbClr val="66FF33"/>
          </a:solidFill>
        </p:spPr>
        <p:txBody>
          <a:bodyPr wrap="square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Падіння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літального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апарату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зазнав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аварії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бути причиною жертв як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борту, так і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падінні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житлові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будинки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призвести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руйнування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будівель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Особливо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небезпечно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падіння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літаків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АЕС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хімічної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призвести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викиду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довкілля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СДОР.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авіаційна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посилюватись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катастрофою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авіакатастрофах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розмір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досягнути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80-90%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перебувають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повітряному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судні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потерпілих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особи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механічними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пошкодженнями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становити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90% , у тому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шоку – 10% , з черепно-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мозковою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травмою – 40-60%, у 10-20%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сполучені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травми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опіки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зв’язку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отриманими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травмами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40%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постраждалих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будуть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накладання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пов’язок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рани, 50 – 60%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уведення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знеболюючих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35%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іммобілізацію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переломів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60-80%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евакуацію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ношах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шитах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5046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64044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438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6519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63790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7731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445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252670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6000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796</TotalTime>
  <Words>3009</Words>
  <Application>Microsoft Office PowerPoint</Application>
  <PresentationFormat>Екран (4:3)</PresentationFormat>
  <Paragraphs>303</Paragraphs>
  <Slides>114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114</vt:i4>
      </vt:variant>
    </vt:vector>
  </HeadingPairs>
  <TitlesOfParts>
    <vt:vector size="116" baseType="lpstr">
      <vt:lpstr>Натуральные материалы</vt:lpstr>
      <vt:lpstr>Слайд Microsoft Office PowerPoint</vt:lpstr>
      <vt:lpstr>Слайд 1</vt:lpstr>
      <vt:lpstr>«Надзвичайні ситуації природного,техногенного та соціально-політичного характеру,їх медико-санітарні наслідки » 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№2.«Надзвичайні ситуації природного,техногенного та соціально-політичного характеру,їх медико-санітарні наслідки » .  </dc:title>
  <dc:creator>User</dc:creator>
  <cp:lastModifiedBy>e250859poe</cp:lastModifiedBy>
  <cp:revision>146</cp:revision>
  <dcterms:created xsi:type="dcterms:W3CDTF">2021-09-09T06:52:14Z</dcterms:created>
  <dcterms:modified xsi:type="dcterms:W3CDTF">2026-06-23T08:21:25Z</dcterms:modified>
</cp:coreProperties>
</file>