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sldIdLst>
    <p:sldId id="326"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6" r:id="rId41"/>
    <p:sldId id="294" r:id="rId42"/>
    <p:sldId id="295" r:id="rId43"/>
    <p:sldId id="297" r:id="rId44"/>
    <p:sldId id="298" r:id="rId45"/>
    <p:sldId id="299" r:id="rId46"/>
    <p:sldId id="300" r:id="rId47"/>
    <p:sldId id="301" r:id="rId48"/>
    <p:sldId id="302" r:id="rId49"/>
    <p:sldId id="303" r:id="rId50"/>
    <p:sldId id="304" r:id="rId51"/>
    <p:sldId id="305" r:id="rId52"/>
    <p:sldId id="306" r:id="rId53"/>
    <p:sldId id="307" r:id="rId54"/>
    <p:sldId id="309" r:id="rId55"/>
    <p:sldId id="310" r:id="rId56"/>
    <p:sldId id="308" r:id="rId57"/>
    <p:sldId id="311" r:id="rId58"/>
    <p:sldId id="312" r:id="rId59"/>
    <p:sldId id="313" r:id="rId60"/>
    <p:sldId id="314" r:id="rId61"/>
    <p:sldId id="315" r:id="rId62"/>
    <p:sldId id="316" r:id="rId63"/>
    <p:sldId id="318" r:id="rId64"/>
    <p:sldId id="319" r:id="rId65"/>
    <p:sldId id="320" r:id="rId66"/>
    <p:sldId id="321" r:id="rId67"/>
    <p:sldId id="322" r:id="rId68"/>
    <p:sldId id="323" r:id="rId69"/>
    <p:sldId id="324" r:id="rId70"/>
    <p:sldId id="317"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3300"/>
    <a:srgbClr val="00FFFF"/>
    <a:srgbClr val="66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a:xfrm>
            <a:off x="1921934" y="5054602"/>
            <a:ext cx="4064860" cy="279400"/>
          </a:xfrm>
        </p:spPr>
        <p:txBody>
          <a:bodyPr/>
          <a:lstStyle/>
          <a:p>
            <a:endParaRPr lang="ru-RU"/>
          </a:p>
        </p:txBody>
      </p:sp>
      <p:sp>
        <p:nvSpPr>
          <p:cNvPr id="6" name="Slide Number Placeholder 5"/>
          <p:cNvSpPr>
            <a:spLocks noGrp="1"/>
          </p:cNvSpPr>
          <p:nvPr>
            <p:ph type="sldNum" sz="quarter" idx="12"/>
          </p:nvPr>
        </p:nvSpPr>
        <p:spPr>
          <a:xfrm>
            <a:off x="6817317" y="5054602"/>
            <a:ext cx="413483" cy="279400"/>
          </a:xfrm>
        </p:spPr>
        <p:txBody>
          <a:bodyPr/>
          <a:lstStyle/>
          <a:p>
            <a:fld id="{725C68B6-61C2-468F-89AB-4B9F7531AA68}" type="slidenum">
              <a:rPr lang="ru-RU" smtClean="0"/>
              <a:pPr/>
              <a:t>‹№›</a:t>
            </a:fld>
            <a:endParaRPr lang="ru-RU"/>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863139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634001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683087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121977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729121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81661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546681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18202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4156946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687502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48297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27419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06065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552566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ru-RU" smtClean="0"/>
              <a:t>Образец заголовка</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117646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69468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23.06.2026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265785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106E36-FD25-4E2D-B0AA-010F637433A0}" type="datetimeFigureOut">
              <a:rPr lang="ru-RU" smtClean="0"/>
              <a:pPr/>
              <a:t>23.06.2026</a:t>
            </a:fld>
            <a:endParaRPr lang="ru-RU"/>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11936260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______Microsoft_Office_PowerPoint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mozdocs.kiev.ua/liki.php?nav=2&amp;phgroup=16"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Місце для вмісту 2"/>
          <p:cNvSpPr>
            <a:spLocks noGrp="1"/>
          </p:cNvSpPr>
          <p:nvPr>
            <p:ph idx="1"/>
          </p:nvPr>
        </p:nvSpPr>
        <p:spPr/>
        <p:txBody>
          <a:bodyPr/>
          <a:lstStyle/>
          <a:p>
            <a:endParaRPr lang="uk-UA" dirty="0"/>
          </a:p>
        </p:txBody>
      </p:sp>
      <p:sp>
        <p:nvSpPr>
          <p:cNvPr id="245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24577" name="Object 1"/>
          <p:cNvGraphicFramePr>
            <a:graphicFrameLocks noChangeAspect="1"/>
          </p:cNvGraphicFramePr>
          <p:nvPr/>
        </p:nvGraphicFramePr>
        <p:xfrm>
          <a:off x="-1409700" y="-1058863"/>
          <a:ext cx="11964988" cy="8977313"/>
        </p:xfrm>
        <a:graphic>
          <a:graphicData uri="http://schemas.openxmlformats.org/presentationml/2006/ole">
            <p:oleObj spid="_x0000_s24577" name="Слайд" r:id="rId3" imgW="4160470" imgH="3121312" progId="PowerPoint.Slide.12">
              <p:embed/>
            </p:oleObj>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9144000" cy="1412776"/>
          </a:xfrm>
          <a:solidFill>
            <a:srgbClr val="FFFF00"/>
          </a:solidFill>
        </p:spPr>
        <p:txBody>
          <a:bodyPr>
            <a:noAutofit/>
          </a:bodyPr>
          <a:lstStyle/>
          <a:p>
            <a:r>
              <a:rPr lang="uk-UA" sz="2400" dirty="0" smtClean="0">
                <a:latin typeface="Times New Roman" pitchFamily="18" charset="0"/>
                <a:cs typeface="Times New Roman" pitchFamily="18" charset="0"/>
              </a:rPr>
              <a:t>« Домедична допомога постраждалим при</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надзвичайних ситуаціях »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a:off x="0" y="1412777"/>
            <a:ext cx="9144000" cy="5445224"/>
          </a:xfrm>
          <a:solidFill>
            <a:schemeClr val="accent5">
              <a:lumMod val="60000"/>
              <a:lumOff val="40000"/>
            </a:schemeClr>
          </a:solidFill>
        </p:spPr>
        <p:txBody>
          <a:bodyPr>
            <a:noAutofit/>
          </a:bodyPr>
          <a:lstStyle/>
          <a:p>
            <a:pPr>
              <a:buNone/>
            </a:pPr>
            <a:r>
              <a:rPr lang="uk-UA" dirty="0" smtClean="0">
                <a:latin typeface="Times New Roman" pitchFamily="18" charset="0"/>
                <a:cs typeface="Times New Roman" pitchFamily="18" charset="0"/>
              </a:rPr>
              <a:t>1. Поняття  </a:t>
            </a:r>
            <a:r>
              <a:rPr lang="uk-UA" dirty="0" err="1" smtClean="0">
                <a:latin typeface="Times New Roman" pitchFamily="18" charset="0"/>
                <a:cs typeface="Times New Roman" pitchFamily="18" charset="0"/>
              </a:rPr>
              <a:t>домедичної</a:t>
            </a:r>
            <a:r>
              <a:rPr lang="uk-UA" dirty="0" smtClean="0">
                <a:latin typeface="Times New Roman" pitchFamily="18" charset="0"/>
                <a:cs typeface="Times New Roman" pitchFamily="18" charset="0"/>
              </a:rPr>
              <a:t>  допомоги</a:t>
            </a:r>
            <a:endParaRPr lang="ru-RU" dirty="0" smtClean="0">
              <a:latin typeface="Times New Roman" pitchFamily="18" charset="0"/>
              <a:cs typeface="Times New Roman" pitchFamily="18" charset="0"/>
            </a:endParaRPr>
          </a:p>
          <a:p>
            <a:pPr>
              <a:buNone/>
            </a:pPr>
            <a:r>
              <a:rPr lang="uk-UA" dirty="0" smtClean="0">
                <a:latin typeface="Times New Roman" pitchFamily="18" charset="0"/>
                <a:cs typeface="Times New Roman" pitchFamily="18" charset="0"/>
              </a:rPr>
              <a:t>2. </a:t>
            </a:r>
            <a:r>
              <a:rPr lang="ru-RU" dirty="0" err="1" smtClean="0">
                <a:latin typeface="Times New Roman" pitchFamily="18" charset="0"/>
                <a:cs typeface="Times New Roman" pitchFamily="18" charset="0"/>
              </a:rPr>
              <a:t>Види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ушкоджень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Поняття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домедичної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допомоги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Проведення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медичного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огляду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пораненого</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бойових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секторі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укриття</a:t>
            </a:r>
            <a:r>
              <a:rPr lang="ru-RU" dirty="0" smtClean="0">
                <a:latin typeface="Times New Roman" pitchFamily="18" charset="0"/>
                <a:cs typeface="Times New Roman" pitchFamily="18" charset="0"/>
              </a:rPr>
              <a:t> та </a:t>
            </a:r>
            <a:r>
              <a:rPr lang="ru-RU" dirty="0" err="1" smtClean="0">
                <a:latin typeface="Times New Roman" pitchFamily="18" charset="0"/>
                <a:cs typeface="Times New Roman" pitchFamily="18" charset="0"/>
              </a:rPr>
              <a:t>евакуації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небойових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умовах</a:t>
            </a:r>
            <a:r>
              <a:rPr lang="uk-UA"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buNone/>
            </a:pPr>
            <a:r>
              <a:rPr lang="uk-UA" dirty="0" smtClean="0">
                <a:latin typeface="Times New Roman" pitchFamily="18" charset="0"/>
                <a:cs typeface="Times New Roman" pitchFamily="18" charset="0"/>
              </a:rPr>
              <a:t>3.</a:t>
            </a:r>
            <a:r>
              <a:rPr lang="uk-UA"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Основні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принципи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надання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домедичної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допомоги</a:t>
            </a:r>
            <a:r>
              <a:rPr lang="ru-RU" dirty="0" smtClean="0">
                <a:latin typeface="Times New Roman" pitchFamily="18" charset="0"/>
                <a:cs typeface="Times New Roman" pitchFamily="18" charset="0"/>
              </a:rPr>
              <a:t>.</a:t>
            </a:r>
          </a:p>
          <a:p>
            <a:pPr>
              <a:buNone/>
            </a:pPr>
            <a:r>
              <a:rPr lang="uk-UA" dirty="0" smtClean="0">
                <a:latin typeface="Times New Roman" pitchFamily="18" charset="0"/>
                <a:cs typeface="Times New Roman" pitchFamily="18" charset="0"/>
              </a:rPr>
              <a:t>4.</a:t>
            </a:r>
            <a:r>
              <a:rPr lang="uk-UA"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Проведення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первинного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огляду</a:t>
            </a:r>
            <a:r>
              <a:rPr lang="uk-UA"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buNone/>
            </a:pPr>
            <a:r>
              <a:rPr lang="uk-UA" dirty="0" smtClean="0">
                <a:latin typeface="Times New Roman" pitchFamily="18" charset="0"/>
                <a:cs typeface="Times New Roman" pitchFamily="18" charset="0"/>
              </a:rPr>
              <a:t>5.</a:t>
            </a:r>
            <a:r>
              <a:rPr lang="uk-UA"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Засоби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медичного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оснащення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індивідуальні</a:t>
            </a:r>
            <a:r>
              <a:rPr lang="ru-RU" dirty="0" smtClean="0">
                <a:latin typeface="Times New Roman" pitchFamily="18" charset="0"/>
                <a:cs typeface="Times New Roman" pitchFamily="18" charset="0"/>
              </a:rPr>
              <a:t> та </a:t>
            </a:r>
            <a:r>
              <a:rPr lang="ru-RU" dirty="0" err="1" smtClean="0">
                <a:latin typeface="Times New Roman" pitchFamily="18" charset="0"/>
                <a:cs typeface="Times New Roman" pitchFamily="18" charset="0"/>
              </a:rPr>
              <a:t>групові</a:t>
            </a:r>
            <a:r>
              <a:rPr lang="ru-RU" dirty="0" smtClean="0">
                <a:latin typeface="Times New Roman" pitchFamily="18" charset="0"/>
                <a:cs typeface="Times New Roman" pitchFamily="18" charset="0"/>
              </a:rPr>
              <a:t>).</a:t>
            </a:r>
          </a:p>
          <a:p>
            <a:pPr>
              <a:buNone/>
            </a:pPr>
            <a:r>
              <a:rPr lang="uk-UA" dirty="0" smtClean="0">
                <a:latin typeface="Times New Roman" pitchFamily="18" charset="0"/>
                <a:cs typeface="Times New Roman" pitchFamily="18" charset="0"/>
              </a:rPr>
              <a:t>6.Причини непрохідності дихальних шляхів і</a:t>
            </a:r>
            <a:r>
              <a:rPr lang="ru-RU"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надання </a:t>
            </a:r>
            <a:r>
              <a:rPr lang="uk-UA" dirty="0" err="1" smtClean="0">
                <a:latin typeface="Times New Roman" pitchFamily="18" charset="0"/>
                <a:cs typeface="Times New Roman" pitchFamily="18" charset="0"/>
              </a:rPr>
              <a:t>домедичної</a:t>
            </a:r>
            <a:endParaRPr lang="ru-RU" dirty="0" smtClean="0">
              <a:latin typeface="Times New Roman" pitchFamily="18" charset="0"/>
              <a:cs typeface="Times New Roman" pitchFamily="18" charset="0"/>
            </a:endParaRPr>
          </a:p>
          <a:p>
            <a:pPr>
              <a:buNone/>
            </a:pPr>
            <a:r>
              <a:rPr lang="uk-UA" dirty="0" smtClean="0">
                <a:latin typeface="Times New Roman" pitchFamily="18" charset="0"/>
                <a:cs typeface="Times New Roman" pitchFamily="18" charset="0"/>
              </a:rPr>
              <a:t>    допомоги.</a:t>
            </a:r>
            <a:endParaRPr lang="ru-RU" dirty="0" smtClean="0">
              <a:latin typeface="Times New Roman" pitchFamily="18" charset="0"/>
              <a:cs typeface="Times New Roman" pitchFamily="18" charset="0"/>
            </a:endParaRPr>
          </a:p>
          <a:p>
            <a:pPr>
              <a:buNone/>
            </a:pPr>
            <a:r>
              <a:rPr lang="uk-UA" dirty="0" smtClean="0">
                <a:latin typeface="Times New Roman" pitchFamily="18" charset="0"/>
                <a:cs typeface="Times New Roman" pitchFamily="18" charset="0"/>
              </a:rPr>
              <a:t>7.Пневмоторакс і надання </a:t>
            </a:r>
            <a:r>
              <a:rPr lang="uk-UA" dirty="0" err="1" smtClean="0">
                <a:latin typeface="Times New Roman" pitchFamily="18" charset="0"/>
                <a:cs typeface="Times New Roman" pitchFamily="18" charset="0"/>
              </a:rPr>
              <a:t>домедичної</a:t>
            </a:r>
            <a:r>
              <a:rPr lang="uk-UA" dirty="0" smtClean="0">
                <a:latin typeface="Times New Roman" pitchFamily="18" charset="0"/>
                <a:cs typeface="Times New Roman" pitchFamily="18" charset="0"/>
              </a:rPr>
              <a:t> допомоги.</a:t>
            </a:r>
            <a:endParaRPr lang="ru-RU" dirty="0" smtClean="0">
              <a:latin typeface="Times New Roman" pitchFamily="18" charset="0"/>
              <a:cs typeface="Times New Roman" pitchFamily="18" charset="0"/>
            </a:endParaRPr>
          </a:p>
          <a:p>
            <a:pPr>
              <a:buNone/>
            </a:pPr>
            <a:r>
              <a:rPr lang="uk-UA" dirty="0" smtClean="0">
                <a:latin typeface="Times New Roman" pitchFamily="18" charset="0"/>
                <a:cs typeface="Times New Roman" pitchFamily="18" charset="0"/>
              </a:rPr>
              <a:t>8.Переломи,вивихи,забої,надання </a:t>
            </a:r>
            <a:r>
              <a:rPr lang="uk-UA" dirty="0" err="1" smtClean="0">
                <a:latin typeface="Times New Roman" pitchFamily="18" charset="0"/>
                <a:cs typeface="Times New Roman" pitchFamily="18" charset="0"/>
              </a:rPr>
              <a:t>домедичної</a:t>
            </a:r>
            <a:r>
              <a:rPr lang="uk-UA" dirty="0" smtClean="0">
                <a:latin typeface="Times New Roman" pitchFamily="18" charset="0"/>
                <a:cs typeface="Times New Roman" pitchFamily="18" charset="0"/>
              </a:rPr>
              <a:t> допомоги.</a:t>
            </a:r>
            <a:endParaRPr lang="ru-RU" dirty="0" smtClean="0">
              <a:latin typeface="Times New Roman" pitchFamily="18" charset="0"/>
              <a:cs typeface="Times New Roman" pitchFamily="18" charset="0"/>
            </a:endParaRPr>
          </a:p>
          <a:p>
            <a:pPr>
              <a:buNone/>
            </a:pPr>
            <a:r>
              <a:rPr lang="uk-UA" sz="900" dirty="0" smtClean="0"/>
              <a:t> </a:t>
            </a:r>
            <a:endParaRPr lang="ru-RU" sz="500" dirty="0" smtClean="0"/>
          </a:p>
          <a:p>
            <a:pPr>
              <a:buNone/>
            </a:pPr>
            <a:r>
              <a:rPr lang="ru-RU" sz="500" dirty="0" smtClean="0">
                <a:latin typeface="Times New Roman" pitchFamily="18" charset="0"/>
                <a:cs typeface="Times New Roman" pitchFamily="18" charset="0"/>
              </a:rPr>
              <a:t> </a:t>
            </a:r>
            <a:endParaRPr lang="ru-RU" sz="5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568952" cy="6863417"/>
          </a:xfrm>
          <a:prstGeom prst="rect">
            <a:avLst/>
          </a:prstGeom>
          <a:solidFill>
            <a:schemeClr val="accent5">
              <a:lumMod val="60000"/>
              <a:lumOff val="40000"/>
            </a:schemeClr>
          </a:solidFill>
        </p:spPr>
        <p:txBody>
          <a:bodyPr wrap="square">
            <a:spAutoFit/>
          </a:bodyPr>
          <a:lstStyle/>
          <a:p>
            <a:pPr>
              <a:buNone/>
            </a:pPr>
            <a:r>
              <a:rPr lang="uk-UA" dirty="0" smtClean="0"/>
              <a:t> </a:t>
            </a:r>
          </a:p>
          <a:p>
            <a:pPr>
              <a:buNone/>
            </a:pPr>
            <a:r>
              <a:rPr lang="uk-UA" sz="2400" dirty="0" smtClean="0">
                <a:latin typeface="Times New Roman" pitchFamily="18" charset="0"/>
                <a:cs typeface="Times New Roman" pitchFamily="18" charset="0"/>
              </a:rPr>
              <a:t>Надання </a:t>
            </a:r>
            <a:r>
              <a:rPr lang="uk-UA" sz="2400" dirty="0" err="1" smtClean="0">
                <a:latin typeface="Times New Roman" pitchFamily="18" charset="0"/>
                <a:cs typeface="Times New Roman" pitchFamily="18" charset="0"/>
              </a:rPr>
              <a:t>домедичної</a:t>
            </a:r>
            <a:r>
              <a:rPr lang="uk-UA" sz="2400" dirty="0" smtClean="0">
                <a:latin typeface="Times New Roman" pitchFamily="18" charset="0"/>
                <a:cs typeface="Times New Roman" pitchFamily="18" charset="0"/>
              </a:rPr>
              <a:t> допомоги на полі бою є основною запорукою врятування життя пораненому. Аналіз причин загибелі солдатів під час ведення бойових дій вказує на те, що значну їх частину можна було б врятувати при своєчасному та якісному наданні </a:t>
            </a:r>
            <a:r>
              <a:rPr lang="uk-UA" sz="2400" dirty="0" err="1" smtClean="0">
                <a:latin typeface="Times New Roman" pitchFamily="18" charset="0"/>
                <a:cs typeface="Times New Roman" pitchFamily="18" charset="0"/>
              </a:rPr>
              <a:t>домедичної</a:t>
            </a:r>
            <a:r>
              <a:rPr lang="uk-UA" sz="2400" dirty="0" smtClean="0">
                <a:latin typeface="Times New Roman" pitchFamily="18" charset="0"/>
                <a:cs typeface="Times New Roman" pitchFamily="18" charset="0"/>
              </a:rPr>
              <a:t> допомоги. Ця кількість коливається від 9% (Чеченська кампанія) до понад 25% (війна в Іраку та Афганістані). Близько 90% смертей в бою відбуваються до того, як поранені дістануться медичної установи. Більшість з них несумісні із життям (</a:t>
            </a:r>
            <a:r>
              <a:rPr lang="uk-UA" sz="2400" dirty="0" err="1" smtClean="0">
                <a:latin typeface="Times New Roman" pitchFamily="18" charset="0"/>
                <a:cs typeface="Times New Roman" pitchFamily="18" charset="0"/>
              </a:rPr>
              <a:t>обширна</a:t>
            </a:r>
            <a:r>
              <a:rPr lang="uk-UA" sz="2400" dirty="0" smtClean="0">
                <a:latin typeface="Times New Roman" pitchFamily="18" charset="0"/>
                <a:cs typeface="Times New Roman" pitchFamily="18" charset="0"/>
              </a:rPr>
              <a:t> травма, </a:t>
            </a:r>
            <a:r>
              <a:rPr lang="uk-UA" sz="2400" dirty="0" err="1" smtClean="0">
                <a:latin typeface="Times New Roman" pitchFamily="18" charset="0"/>
                <a:cs typeface="Times New Roman" pitchFamily="18" charset="0"/>
              </a:rPr>
              <a:t>обширна</a:t>
            </a:r>
            <a:r>
              <a:rPr lang="uk-UA" sz="2400" dirty="0" smtClean="0">
                <a:latin typeface="Times New Roman" pitchFamily="18" charset="0"/>
                <a:cs typeface="Times New Roman" pitchFamily="18" charset="0"/>
              </a:rPr>
              <a:t> травма голови тощо). Проте деякі стани, такі як кровотеча з рани на руці або нозі, напружений пневмоторакс і проблеми з дихальними шляхами можна усунути на полі бою. Така допомога і становить різницю між смертю солдата на полі бою і його одужанням у медичній установі. За умови вживання належних заходів самодопомоги, взаємодопомоги і навичок бійця-рятувальника смерті на полі бою можна зменшити на 15-18%. </a:t>
            </a:r>
          </a:p>
          <a:p>
            <a:pPr>
              <a:buNone/>
            </a:pPr>
            <a:r>
              <a:rPr lang="uk-UA" sz="1400" dirty="0" smtClean="0"/>
              <a:t> </a:t>
            </a:r>
            <a:endParaRPr lang="ru-RU" dirty="0"/>
          </a:p>
        </p:txBody>
      </p:sp>
      <p:sp>
        <p:nvSpPr>
          <p:cNvPr id="3" name="Прямоугольник 2"/>
          <p:cNvSpPr/>
          <p:nvPr/>
        </p:nvSpPr>
        <p:spPr>
          <a:xfrm>
            <a:off x="2195736" y="260648"/>
            <a:ext cx="4964692" cy="461665"/>
          </a:xfrm>
          <a:prstGeom prst="rect">
            <a:avLst/>
          </a:prstGeom>
        </p:spPr>
        <p:txBody>
          <a:bodyPr wrap="none">
            <a:spAutoFit/>
          </a:bodyPr>
          <a:lstStyle/>
          <a:p>
            <a:pPr>
              <a:buNone/>
            </a:pPr>
            <a:r>
              <a:rPr lang="uk-UA" sz="2400" b="1" i="1" dirty="0" smtClean="0">
                <a:solidFill>
                  <a:srgbClr val="FF0000"/>
                </a:solidFill>
                <a:latin typeface="Times New Roman" pitchFamily="18" charset="0"/>
                <a:cs typeface="Times New Roman" pitchFamily="18" charset="0"/>
              </a:rPr>
              <a:t>1. Поняття  </a:t>
            </a:r>
            <a:r>
              <a:rPr lang="uk-UA" sz="2400" b="1" i="1" dirty="0" err="1" smtClean="0">
                <a:solidFill>
                  <a:srgbClr val="FF0000"/>
                </a:solidFill>
                <a:latin typeface="Times New Roman" pitchFamily="18" charset="0"/>
                <a:cs typeface="Times New Roman" pitchFamily="18" charset="0"/>
              </a:rPr>
              <a:t>домедичної</a:t>
            </a:r>
            <a:r>
              <a:rPr lang="uk-UA" sz="2400" b="1" i="1" dirty="0" smtClean="0">
                <a:solidFill>
                  <a:srgbClr val="FF0000"/>
                </a:solidFill>
                <a:latin typeface="Times New Roman" pitchFamily="18" charset="0"/>
                <a:cs typeface="Times New Roman" pitchFamily="18" charset="0"/>
              </a:rPr>
              <a:t>  допомоги</a:t>
            </a:r>
            <a:endParaRPr lang="ru-RU" sz="2400" b="1" i="1" dirty="0" smtClean="0">
              <a:solidFill>
                <a:srgbClr val="FF000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a:solidFill>
            <a:schemeClr val="accent5">
              <a:lumMod val="60000"/>
              <a:lumOff val="40000"/>
            </a:schemeClr>
          </a:solidFill>
        </p:spPr>
        <p:txBody>
          <a:bodyPr wrap="square">
            <a:spAutoFit/>
          </a:bodyPr>
          <a:lstStyle/>
          <a:p>
            <a:pPr lvl="0" fontAlgn="base">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Конституція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1996 року (</a:t>
            </a:r>
            <a:r>
              <a:rPr lang="ru-RU" dirty="0" err="1" smtClean="0">
                <a:latin typeface="Times New Roman" pitchFamily="18" charset="0"/>
                <a:ea typeface="Times New Roman" pitchFamily="18" charset="0"/>
                <a:cs typeface="Times New Roman" pitchFamily="18" charset="0"/>
              </a:rPr>
              <a:t>статті</a:t>
            </a:r>
            <a:r>
              <a:rPr lang="ru-RU" dirty="0" smtClean="0">
                <a:latin typeface="Times New Roman" pitchFamily="18" charset="0"/>
                <a:ea typeface="Times New Roman" pitchFamily="18" charset="0"/>
                <a:cs typeface="Times New Roman" pitchFamily="18" charset="0"/>
              </a:rPr>
              <a:t> 3, 16, 49, 50, 106, 138);</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Закон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«Про </a:t>
            </a:r>
            <a:r>
              <a:rPr lang="ru-RU" dirty="0" err="1" smtClean="0">
                <a:latin typeface="Times New Roman" pitchFamily="18" charset="0"/>
                <a:ea typeface="Times New Roman" pitchFamily="18" charset="0"/>
                <a:cs typeface="Times New Roman" pitchFamily="18" charset="0"/>
              </a:rPr>
              <a:t>екстрену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медичну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допомогу</a:t>
            </a:r>
            <a:r>
              <a:rPr lang="ru-RU" dirty="0" smtClean="0">
                <a:latin typeface="Times New Roman" pitchFamily="18" charset="0"/>
                <a:ea typeface="Times New Roman" pitchFamily="18" charset="0"/>
                <a:cs typeface="Times New Roman" pitchFamily="18" charset="0"/>
              </a:rPr>
              <a:t>» №5081 VI </a:t>
            </a:r>
            <a:r>
              <a:rPr lang="ru-RU" dirty="0" err="1" smtClean="0">
                <a:latin typeface="Times New Roman" pitchFamily="18" charset="0"/>
                <a:ea typeface="Times New Roman" pitchFamily="18" charset="0"/>
                <a:cs typeface="Times New Roman" pitchFamily="18" charset="0"/>
              </a:rPr>
              <a:t>від</a:t>
            </a:r>
            <a:r>
              <a:rPr lang="ru-RU" dirty="0" smtClean="0">
                <a:latin typeface="Times New Roman" pitchFamily="18" charset="0"/>
                <a:ea typeface="Times New Roman" pitchFamily="18" charset="0"/>
                <a:cs typeface="Times New Roman" pitchFamily="18" charset="0"/>
              </a:rPr>
              <a:t> 05.07.2012 року;</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Закон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«Про </a:t>
            </a:r>
            <a:r>
              <a:rPr lang="ru-RU" dirty="0" err="1" smtClean="0">
                <a:latin typeface="Times New Roman" pitchFamily="18" charset="0"/>
                <a:ea typeface="Times New Roman" pitchFamily="18" charset="0"/>
                <a:cs typeface="Times New Roman" pitchFamily="18" charset="0"/>
              </a:rPr>
              <a:t>автомобільний</a:t>
            </a:r>
            <a:r>
              <a:rPr lang="ru-RU" dirty="0" smtClean="0">
                <a:latin typeface="Times New Roman" pitchFamily="18" charset="0"/>
                <a:ea typeface="Times New Roman" pitchFamily="18" charset="0"/>
                <a:cs typeface="Times New Roman" pitchFamily="18" charset="0"/>
              </a:rPr>
              <a:t> транспорт»;</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Закон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Основи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законодавства</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про </a:t>
            </a:r>
            <a:r>
              <a:rPr lang="ru-RU" dirty="0" err="1" smtClean="0">
                <a:latin typeface="Times New Roman" pitchFamily="18" charset="0"/>
                <a:ea typeface="Times New Roman" pitchFamily="18" charset="0"/>
                <a:cs typeface="Times New Roman" pitchFamily="18" charset="0"/>
              </a:rPr>
              <a:t>охорону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здоров’я</a:t>
            </a:r>
            <a:r>
              <a:rPr lang="ru-RU" dirty="0" smtClean="0">
                <a:latin typeface="Times New Roman" pitchFamily="18" charset="0"/>
                <a:ea typeface="Times New Roman" pitchFamily="18" charset="0"/>
                <a:cs typeface="Times New Roman" pitchFamily="18" charset="0"/>
              </a:rPr>
              <a:t> », 1992 </a:t>
            </a:r>
            <a:r>
              <a:rPr lang="ru-RU" dirty="0" err="1" smtClean="0">
                <a:latin typeface="Times New Roman" pitchFamily="18" charset="0"/>
                <a:ea typeface="Times New Roman" pitchFamily="18" charset="0"/>
                <a:cs typeface="Times New Roman" pitchFamily="18" charset="0"/>
              </a:rPr>
              <a:t>рік</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стаття</a:t>
            </a:r>
            <a:r>
              <a:rPr lang="ru-RU" dirty="0" smtClean="0">
                <a:latin typeface="Times New Roman" pitchFamily="18" charset="0"/>
                <a:ea typeface="Times New Roman" pitchFamily="18" charset="0"/>
                <a:cs typeface="Times New Roman" pitchFamily="18" charset="0"/>
              </a:rPr>
              <a:t> 37);</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Наказ МОЗ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№398 </a:t>
            </a:r>
            <a:r>
              <a:rPr lang="ru-RU" dirty="0" err="1" smtClean="0">
                <a:latin typeface="Times New Roman" pitchFamily="18" charset="0"/>
                <a:ea typeface="Times New Roman" pitchFamily="18" charset="0"/>
                <a:cs typeface="Times New Roman" pitchFamily="18" charset="0"/>
              </a:rPr>
              <a:t>від</a:t>
            </a:r>
            <a:r>
              <a:rPr lang="ru-RU" dirty="0" smtClean="0">
                <a:latin typeface="Times New Roman" pitchFamily="18" charset="0"/>
                <a:ea typeface="Times New Roman" pitchFamily="18" charset="0"/>
                <a:cs typeface="Times New Roman" pitchFamily="18" charset="0"/>
              </a:rPr>
              <a:t> 16.06.2014 року «Про </a:t>
            </a:r>
            <a:r>
              <a:rPr lang="ru-RU" dirty="0" err="1" smtClean="0">
                <a:latin typeface="Times New Roman" pitchFamily="18" charset="0"/>
                <a:ea typeface="Times New Roman" pitchFamily="18" charset="0"/>
                <a:cs typeface="Times New Roman" pitchFamily="18" charset="0"/>
              </a:rPr>
              <a:t>затвердження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порядків</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надання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медичної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допомоги</a:t>
            </a:r>
            <a:r>
              <a:rPr lang="ru-RU" dirty="0" smtClean="0">
                <a:latin typeface="Times New Roman" pitchFamily="18" charset="0"/>
                <a:ea typeface="Times New Roman" pitchFamily="18" charset="0"/>
                <a:cs typeface="Times New Roman" pitchFamily="18" charset="0"/>
              </a:rPr>
              <a:t> особам при </a:t>
            </a:r>
            <a:r>
              <a:rPr lang="ru-RU" dirty="0" err="1" smtClean="0">
                <a:latin typeface="Times New Roman" pitchFamily="18" charset="0"/>
                <a:ea typeface="Times New Roman" pitchFamily="18" charset="0"/>
                <a:cs typeface="Times New Roman" pitchFamily="18" charset="0"/>
              </a:rPr>
              <a:t>невідкладних</a:t>
            </a:r>
            <a:r>
              <a:rPr lang="ru-RU" dirty="0" smtClean="0">
                <a:latin typeface="Times New Roman" pitchFamily="18" charset="0"/>
                <a:ea typeface="Times New Roman" pitchFamily="18" charset="0"/>
                <a:cs typeface="Times New Roman" pitchFamily="18" charset="0"/>
              </a:rPr>
              <a:t> станах»;</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Постанова КМ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від</a:t>
            </a:r>
            <a:r>
              <a:rPr lang="ru-RU" dirty="0" smtClean="0">
                <a:latin typeface="Times New Roman" pitchFamily="18" charset="0"/>
                <a:ea typeface="Times New Roman" pitchFamily="18" charset="0"/>
                <a:cs typeface="Times New Roman" pitchFamily="18" charset="0"/>
              </a:rPr>
              <a:t> 21.11.2012 року №1115 «Про </a:t>
            </a:r>
            <a:r>
              <a:rPr lang="ru-RU" dirty="0" err="1" smtClean="0">
                <a:latin typeface="Times New Roman" pitchFamily="18" charset="0"/>
                <a:ea typeface="Times New Roman" pitchFamily="18" charset="0"/>
                <a:cs typeface="Times New Roman" pitchFamily="18" charset="0"/>
              </a:rPr>
              <a:t>затвердження</a:t>
            </a:r>
            <a:r>
              <a:rPr lang="ru-RU" dirty="0" smtClean="0">
                <a:latin typeface="Times New Roman" pitchFamily="18" charset="0"/>
                <a:ea typeface="Times New Roman" pitchFamily="18" charset="0"/>
                <a:cs typeface="Times New Roman" pitchFamily="18" charset="0"/>
              </a:rPr>
              <a:t> Порядку </a:t>
            </a:r>
            <a:r>
              <a:rPr lang="ru-RU" dirty="0" err="1" smtClean="0">
                <a:latin typeface="Times New Roman" pitchFamily="18" charset="0"/>
                <a:ea typeface="Times New Roman" pitchFamily="18" charset="0"/>
                <a:cs typeface="Times New Roman" pitchFamily="18" charset="0"/>
              </a:rPr>
              <a:t>підготовки</a:t>
            </a:r>
            <a:r>
              <a:rPr lang="ru-RU" dirty="0" smtClean="0">
                <a:latin typeface="Times New Roman" pitchFamily="18" charset="0"/>
                <a:ea typeface="Times New Roman" pitchFamily="18" charset="0"/>
                <a:cs typeface="Times New Roman" pitchFamily="18" charset="0"/>
              </a:rPr>
              <a:t> та </a:t>
            </a:r>
            <a:r>
              <a:rPr lang="ru-RU" dirty="0" err="1" smtClean="0">
                <a:latin typeface="Times New Roman" pitchFamily="18" charset="0"/>
                <a:ea typeface="Times New Roman" pitchFamily="18" charset="0"/>
                <a:cs typeface="Times New Roman" pitchFamily="18" charset="0"/>
              </a:rPr>
              <a:t>підвищення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кваліфікації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осіб</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які</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зобов’язані</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надавати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домедичну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допомогу</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Наказ ДСНС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від</a:t>
            </a:r>
            <a:r>
              <a:rPr lang="ru-RU" dirty="0" smtClean="0">
                <a:latin typeface="Times New Roman" pitchFamily="18" charset="0"/>
                <a:ea typeface="Times New Roman" pitchFamily="18" charset="0"/>
                <a:cs typeface="Times New Roman" pitchFamily="18" charset="0"/>
              </a:rPr>
              <a:t> 03.02.2014 року №63 «Про </a:t>
            </a:r>
            <a:r>
              <a:rPr lang="ru-RU" dirty="0" err="1" smtClean="0">
                <a:latin typeface="Times New Roman" pitchFamily="18" charset="0"/>
                <a:ea typeface="Times New Roman" pitchFamily="18" charset="0"/>
                <a:cs typeface="Times New Roman" pitchFamily="18" charset="0"/>
              </a:rPr>
              <a:t>здійснення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організаційно-штатних</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заходів</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smtClean="0">
                <a:latin typeface="Times New Roman" pitchFamily="18" charset="0"/>
                <a:ea typeface="Times New Roman" pitchFamily="18" charset="0"/>
                <a:cs typeface="Times New Roman" pitchFamily="18" charset="0"/>
              </a:rPr>
              <a:t>Наказ МОЗ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від</a:t>
            </a:r>
            <a:r>
              <a:rPr lang="ru-RU" dirty="0" smtClean="0">
                <a:latin typeface="Times New Roman" pitchFamily="18" charset="0"/>
                <a:ea typeface="Times New Roman" pitchFamily="18" charset="0"/>
                <a:cs typeface="Times New Roman" pitchFamily="18" charset="0"/>
              </a:rPr>
              <a:t> 02.03.2009 року №132 «Про </a:t>
            </a:r>
            <a:r>
              <a:rPr lang="ru-RU" dirty="0" err="1" smtClean="0">
                <a:latin typeface="Times New Roman" pitchFamily="18" charset="0"/>
                <a:ea typeface="Times New Roman" pitchFamily="18" charset="0"/>
                <a:cs typeface="Times New Roman" pitchFamily="18" charset="0"/>
              </a:rPr>
              <a:t>організацію</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навчання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окремих</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категорій</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немедичних</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працівників</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навичкам</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надання</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першої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невідкладної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медичної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допомоги</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tabLst>
                <a:tab pos="679450" algn="l"/>
              </a:tabLst>
            </a:pPr>
            <a:r>
              <a:rPr lang="ru-RU" dirty="0" err="1" smtClean="0">
                <a:latin typeface="Times New Roman" pitchFamily="18" charset="0"/>
                <a:ea typeface="Times New Roman" pitchFamily="18" charset="0"/>
                <a:cs typeface="Times New Roman" pitchFamily="18" charset="0"/>
              </a:rPr>
              <a:t>Стаття</a:t>
            </a:r>
            <a:r>
              <a:rPr lang="ru-RU" dirty="0" smtClean="0">
                <a:latin typeface="Times New Roman" pitchFamily="18" charset="0"/>
                <a:ea typeface="Times New Roman" pitchFamily="18" charset="0"/>
                <a:cs typeface="Times New Roman" pitchFamily="18" charset="0"/>
              </a:rPr>
              <a:t> 12 Закону </a:t>
            </a:r>
            <a:r>
              <a:rPr lang="ru-RU" dirty="0" err="1" smtClean="0">
                <a:latin typeface="Times New Roman" pitchFamily="18" charset="0"/>
                <a:ea typeface="Times New Roman" pitchFamily="18" charset="0"/>
                <a:cs typeface="Times New Roman" pitchFamily="18" charset="0"/>
              </a:rPr>
              <a:t>України</a:t>
            </a:r>
            <a:r>
              <a:rPr lang="ru-RU" dirty="0" smtClean="0">
                <a:latin typeface="Times New Roman" pitchFamily="18" charset="0"/>
                <a:ea typeface="Times New Roman" pitchFamily="18" charset="0"/>
                <a:cs typeface="Times New Roman" pitchFamily="18" charset="0"/>
              </a:rPr>
              <a:t> «Про </a:t>
            </a:r>
            <a:r>
              <a:rPr lang="ru-RU" dirty="0" err="1" smtClean="0">
                <a:latin typeface="Times New Roman" pitchFamily="18" charset="0"/>
                <a:ea typeface="Times New Roman" pitchFamily="18" charset="0"/>
                <a:cs typeface="Times New Roman" pitchFamily="18" charset="0"/>
              </a:rPr>
              <a:t>екстрену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медичну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містить</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перелік</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осіб</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які</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зобов’язані</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надавати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домедичну</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допомогу</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рятувальники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аварійно-рятувальних</a:t>
            </a:r>
            <a:r>
              <a:rPr lang="ru-RU" dirty="0" smtClean="0">
                <a:latin typeface="Times New Roman" pitchFamily="18" charset="0"/>
                <a:ea typeface="Times New Roman" pitchFamily="18" charset="0"/>
                <a:cs typeface="Times New Roman" pitchFamily="18" charset="0"/>
              </a:rPr>
              <a:t> служб;</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працівники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державної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пожежної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охорони</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працівники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органів</a:t>
            </a:r>
            <a:r>
              <a:rPr lang="ru-RU" dirty="0" smtClean="0">
                <a:latin typeface="Times New Roman" pitchFamily="18" charset="0"/>
                <a:ea typeface="Times New Roman" pitchFamily="18" charset="0"/>
                <a:cs typeface="Times New Roman" pitchFamily="18" charset="0"/>
              </a:rPr>
              <a:t> та </a:t>
            </a:r>
            <a:r>
              <a:rPr lang="ru-RU" dirty="0" err="1" smtClean="0">
                <a:latin typeface="Times New Roman" pitchFamily="18" charset="0"/>
                <a:ea typeface="Times New Roman" pitchFamily="18" charset="0"/>
                <a:cs typeface="Times New Roman" pitchFamily="18" charset="0"/>
              </a:rPr>
              <a:t>підрозділів</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міліції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поліції</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фармацевтичні</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працівникі</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провідники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пасажирських</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вагонів</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бортпровідники</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679450" algn="l"/>
              </a:tabLst>
            </a:pPr>
            <a:r>
              <a:rPr lang="ru-RU" dirty="0" err="1" smtClean="0">
                <a:latin typeface="Times New Roman" pitchFamily="18" charset="0"/>
                <a:ea typeface="Times New Roman" pitchFamily="18" charset="0"/>
                <a:cs typeface="Times New Roman" pitchFamily="18" charset="0"/>
              </a:rPr>
              <a:t>інші</a:t>
            </a:r>
            <a:r>
              <a:rPr lang="ru-RU" dirty="0" smtClean="0">
                <a:latin typeface="Times New Roman" pitchFamily="18" charset="0"/>
                <a:ea typeface="Times New Roman" pitchFamily="18" charset="0"/>
                <a:cs typeface="Times New Roman" pitchFamily="18" charset="0"/>
              </a:rPr>
              <a:t> особи, </a:t>
            </a:r>
            <a:r>
              <a:rPr lang="ru-RU" dirty="0" err="1" smtClean="0">
                <a:latin typeface="Times New Roman" pitchFamily="18" charset="0"/>
                <a:ea typeface="Times New Roman" pitchFamily="18" charset="0"/>
                <a:cs typeface="Times New Roman" pitchFamily="18" charset="0"/>
              </a:rPr>
              <a:t>що</a:t>
            </a:r>
            <a:r>
              <a:rPr lang="ru-RU" dirty="0" smtClean="0">
                <a:latin typeface="Times New Roman" pitchFamily="18" charset="0"/>
                <a:ea typeface="Times New Roman" pitchFamily="18" charset="0"/>
                <a:cs typeface="Times New Roman" pitchFamily="18" charset="0"/>
              </a:rPr>
              <a:t> не </a:t>
            </a:r>
            <a:r>
              <a:rPr lang="ru-RU" dirty="0" err="1" smtClean="0">
                <a:latin typeface="Times New Roman" pitchFamily="18" charset="0"/>
                <a:ea typeface="Times New Roman" pitchFamily="18" charset="0"/>
                <a:cs typeface="Times New Roman" pitchFamily="18" charset="0"/>
              </a:rPr>
              <a:t>мають</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медичної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освіти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але</a:t>
            </a:r>
            <a:r>
              <a:rPr lang="ru-RU" dirty="0" smtClean="0">
                <a:latin typeface="Times New Roman" pitchFamily="18" charset="0"/>
                <a:ea typeface="Times New Roman" pitchFamily="18" charset="0"/>
                <a:cs typeface="Times New Roman" pitchFamily="18" charset="0"/>
              </a:rPr>
              <a:t> за </a:t>
            </a:r>
            <a:r>
              <a:rPr lang="ru-RU" dirty="0" err="1" smtClean="0">
                <a:latin typeface="Times New Roman" pitchFamily="18" charset="0"/>
                <a:ea typeface="Times New Roman" pitchFamily="18" charset="0"/>
                <a:cs typeface="Times New Roman" pitchFamily="18" charset="0"/>
              </a:rPr>
              <a:t>своїми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службовими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обов’язками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повинні</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володіти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практичними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навичками</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домедичної</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допомоги</a:t>
            </a:r>
            <a:r>
              <a:rPr lang="ru-RU" dirty="0" smtClean="0">
                <a:latin typeface="Times New Roman" pitchFamily="18" charset="0"/>
                <a:ea typeface="Times New Roman" pitchFamily="18" charset="0"/>
                <a:cs typeface="Times New Roman" pitchFamily="18" charset="0"/>
              </a:rPr>
              <a:t>;</a:t>
            </a:r>
            <a:endParaRPr lang="uk-UA" dirty="0" smtClean="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Диаграмма 118"/>
          <p:cNvGraphicFramePr>
            <a:graphicFrameLocks/>
          </p:cNvGraphicFramePr>
          <p:nvPr/>
        </p:nvGraphicFramePr>
        <p:xfrm>
          <a:off x="827584" y="0"/>
          <a:ext cx="7451725" cy="2879725"/>
        </p:xfrm>
        <a:graphic>
          <a:graphicData uri="http://schemas.openxmlformats.org/presentationml/2006/ole">
            <p:oleObj spid="_x0000_s1145" name="Диаграмма" r:id="rId3" imgW="5041829" imgH="1920406" progId="">
              <p:embed/>
            </p:oleObj>
          </a:graphicData>
        </a:graphic>
      </p:graphicFrame>
      <p:sp>
        <p:nvSpPr>
          <p:cNvPr id="4" name="Прямоугольник 3"/>
          <p:cNvSpPr/>
          <p:nvPr/>
        </p:nvSpPr>
        <p:spPr>
          <a:xfrm>
            <a:off x="179512" y="3140968"/>
            <a:ext cx="8784976" cy="3416320"/>
          </a:xfrm>
          <a:prstGeom prst="rect">
            <a:avLst/>
          </a:prstGeom>
          <a:solidFill>
            <a:schemeClr val="accent5">
              <a:lumMod val="60000"/>
              <a:lumOff val="40000"/>
            </a:schemeClr>
          </a:solidFill>
        </p:spPr>
        <p:txBody>
          <a:bodyPr wrap="square">
            <a:spAutoFit/>
          </a:bodyPr>
          <a:lstStyle/>
          <a:p>
            <a:r>
              <a:rPr lang="uk-UA" dirty="0" smtClean="0">
                <a:latin typeface="Times New Roman" pitchFamily="18" charset="0"/>
                <a:ea typeface="Times New Roman" pitchFamily="18" charset="0"/>
                <a:cs typeface="Times New Roman" pitchFamily="18" charset="0"/>
              </a:rPr>
              <a:t>Як бачимо з наведеного, найбільш частою причиною смерті на полі бою є 31% – проникаюче </a:t>
            </a:r>
            <a:r>
              <a:rPr lang="uk-UA" dirty="0" err="1" smtClean="0">
                <a:latin typeface="Times New Roman" pitchFamily="18" charset="0"/>
                <a:ea typeface="Times New Roman" pitchFamily="18" charset="0"/>
                <a:cs typeface="Times New Roman" pitchFamily="18" charset="0"/>
              </a:rPr>
              <a:t>пораненя</a:t>
            </a:r>
            <a:r>
              <a:rPr lang="uk-UA" dirty="0" smtClean="0">
                <a:latin typeface="Times New Roman" pitchFamily="18" charset="0"/>
                <a:ea typeface="Times New Roman" pitchFamily="18" charset="0"/>
                <a:cs typeface="Times New Roman" pitchFamily="18" charset="0"/>
              </a:rPr>
              <a:t> голови; 25% – тяжке </a:t>
            </a:r>
            <a:r>
              <a:rPr lang="uk-UA" dirty="0" err="1" smtClean="0">
                <a:latin typeface="Times New Roman" pitchFamily="18" charset="0"/>
                <a:ea typeface="Times New Roman" pitchFamily="18" charset="0"/>
                <a:cs typeface="Times New Roman" pitchFamily="18" charset="0"/>
              </a:rPr>
              <a:t>пораненя</a:t>
            </a:r>
            <a:r>
              <a:rPr lang="uk-UA" dirty="0" smtClean="0">
                <a:latin typeface="Times New Roman" pitchFamily="18" charset="0"/>
                <a:ea typeface="Times New Roman" pitchFamily="18" charset="0"/>
                <a:cs typeface="Times New Roman" pitchFamily="18" charset="0"/>
              </a:rPr>
              <a:t> чи травма тулубу, що не підлягає лікуванню за допомогою хірургічного втручання; 10% – травма, що потенційно підлягає лікуванню за допомогою хірургічного втручання; 9% – крововтрата внаслідок ран після відриву кінцівок; 7% – тяжка </a:t>
            </a:r>
            <a:r>
              <a:rPr lang="uk-UA" dirty="0" err="1" smtClean="0">
                <a:latin typeface="Times New Roman" pitchFamily="18" charset="0"/>
                <a:ea typeface="Times New Roman" pitchFamily="18" charset="0"/>
                <a:cs typeface="Times New Roman" pitchFamily="18" charset="0"/>
              </a:rPr>
              <a:t>політравма</a:t>
            </a:r>
            <a:r>
              <a:rPr lang="uk-UA" dirty="0" smtClean="0">
                <a:latin typeface="Times New Roman" pitchFamily="18" charset="0"/>
                <a:ea typeface="Times New Roman" pitchFamily="18" charset="0"/>
                <a:cs typeface="Times New Roman" pitchFamily="18" charset="0"/>
              </a:rPr>
              <a:t>, отримана внаслідок вибуху; 5% – напружений пневмоторакс; 1% – проблеми з дихальними шляхами; 12% інші ускладнення і тяжкі травми.</a:t>
            </a:r>
            <a:r>
              <a:rPr lang="uk-UA" dirty="0" smtClean="0"/>
              <a:t> Близько 5% – смертей трапляються під час евакуації з поля бою до медичних закладів і пов’язані переважно з рановими інфекціями і ускладненнями від шоку.</a:t>
            </a:r>
          </a:p>
          <a:p>
            <a:r>
              <a:rPr lang="uk-UA" dirty="0" smtClean="0"/>
              <a:t>Фахівцями доведено, що з усіх потенційно можливих причин смерті, близько 90% з них можна уникнути простим застосуванням джгута при кровотечі з кінцівок, швидкого лікування напруженого пневмотораксу і створення прохідності дихальних шляхів.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836712"/>
            <a:ext cx="7920880" cy="5632311"/>
          </a:xfrm>
          <a:prstGeom prst="rect">
            <a:avLst/>
          </a:prstGeom>
          <a:solidFill>
            <a:schemeClr val="accent5">
              <a:lumMod val="60000"/>
              <a:lumOff val="40000"/>
            </a:schemeClr>
          </a:solidFill>
        </p:spPr>
        <p:txBody>
          <a:bodyPr wrap="square">
            <a:spAutoFit/>
          </a:bodyPr>
          <a:lstStyle/>
          <a:p>
            <a:pPr lvl="0" indent="450850" algn="just" fontAlgn="base">
              <a:spcBef>
                <a:spcPct val="0"/>
              </a:spcBef>
              <a:spcAft>
                <a:spcPct val="0"/>
              </a:spcAft>
              <a:tabLst>
                <a:tab pos="900113" algn="l"/>
              </a:tabLst>
            </a:pPr>
            <a:r>
              <a:rPr lang="uk-UA" sz="2400" b="1" i="1" dirty="0" smtClean="0">
                <a:solidFill>
                  <a:srgbClr val="FF0000"/>
                </a:solidFill>
                <a:latin typeface="Times New Roman" pitchFamily="18" charset="0"/>
                <a:ea typeface="Times New Roman" pitchFamily="18" charset="0"/>
                <a:cs typeface="Times New Roman" pitchFamily="18" charset="0"/>
              </a:rPr>
              <a:t>Поняття </a:t>
            </a:r>
            <a:r>
              <a:rPr lang="uk-UA" sz="2400" b="1" i="1" dirty="0" err="1" smtClean="0">
                <a:solidFill>
                  <a:srgbClr val="FF0000"/>
                </a:solidFill>
                <a:latin typeface="Times New Roman" pitchFamily="18" charset="0"/>
                <a:ea typeface="Times New Roman" pitchFamily="18" charset="0"/>
                <a:cs typeface="Times New Roman" pitchFamily="18" charset="0"/>
              </a:rPr>
              <a:t>домедичної</a:t>
            </a:r>
            <a:r>
              <a:rPr lang="uk-UA" sz="2400" b="1" i="1" dirty="0" smtClean="0">
                <a:solidFill>
                  <a:srgbClr val="FF0000"/>
                </a:solidFill>
                <a:latin typeface="Times New Roman" pitchFamily="18" charset="0"/>
                <a:ea typeface="Times New Roman" pitchFamily="18" charset="0"/>
                <a:cs typeface="Times New Roman" pitchFamily="18" charset="0"/>
              </a:rPr>
              <a:t> допомоги</a:t>
            </a:r>
            <a:endParaRPr lang="uk-UA" sz="2400" i="1" dirty="0" smtClean="0">
              <a:solidFill>
                <a:srgbClr val="FF0000"/>
              </a:solidFill>
              <a:latin typeface="Times New Roman" pitchFamily="18" charset="0"/>
              <a:cs typeface="Times New Roman" pitchFamily="18"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Надання </a:t>
            </a:r>
            <a:r>
              <a:rPr lang="uk-UA" sz="2400" dirty="0" err="1" smtClean="0">
                <a:latin typeface="Times New Roman" pitchFamily="18" charset="0"/>
                <a:ea typeface="Times New Roman" pitchFamily="18" charset="0"/>
                <a:cs typeface="Times New Roman" pitchFamily="18" charset="0"/>
              </a:rPr>
              <a:t>домедичної</a:t>
            </a:r>
            <a:r>
              <a:rPr lang="uk-UA" sz="2400" dirty="0" smtClean="0">
                <a:latin typeface="Times New Roman" pitchFamily="18" charset="0"/>
                <a:ea typeface="Times New Roman" pitchFamily="18" charset="0"/>
                <a:cs typeface="Times New Roman" pitchFamily="18" charset="0"/>
              </a:rPr>
              <a:t> допомоги на полі бою, на </a:t>
            </a:r>
            <a:r>
              <a:rPr lang="uk-UA" sz="2400" dirty="0" err="1" smtClean="0">
                <a:latin typeface="Times New Roman" pitchFamily="18" charset="0"/>
                <a:ea typeface="Times New Roman" pitchFamily="18" charset="0"/>
                <a:cs typeface="Times New Roman" pitchFamily="18" charset="0"/>
              </a:rPr>
              <a:t>догоспітальному</a:t>
            </a:r>
            <a:r>
              <a:rPr lang="uk-UA" sz="2400" dirty="0" smtClean="0">
                <a:latin typeface="Times New Roman" pitchFamily="18" charset="0"/>
                <a:ea typeface="Times New Roman" pitchFamily="18" charset="0"/>
                <a:cs typeface="Times New Roman" pitchFamily="18" charset="0"/>
              </a:rPr>
              <a:t> етапі, є дуже важливою, оскільки вона надається у період найбільш важливого часу, щоб допомогти за будь-якої бойової травми. У попередніх війнах, близько 90% смертей наступали до моменту попадання пораненого до лікувального закладу. Це підкреслює першорядну значення вчасного надання </a:t>
            </a:r>
            <a:r>
              <a:rPr lang="uk-UA" sz="2400" dirty="0" err="1" smtClean="0">
                <a:latin typeface="Times New Roman" pitchFamily="18" charset="0"/>
                <a:ea typeface="Times New Roman" pitchFamily="18" charset="0"/>
                <a:cs typeface="Times New Roman" pitchFamily="18" charset="0"/>
              </a:rPr>
              <a:t>домедичної</a:t>
            </a:r>
            <a:r>
              <a:rPr lang="uk-UA" sz="2400" dirty="0" smtClean="0">
                <a:latin typeface="Times New Roman" pitchFamily="18" charset="0"/>
                <a:ea typeface="Times New Roman" pitchFamily="18" charset="0"/>
                <a:cs typeface="Times New Roman" pitchFamily="18" charset="0"/>
              </a:rPr>
              <a:t> допомоги пораненому на полі бою та місці травми, під час евакуації і прибуття до місця лікування.</a:t>
            </a:r>
            <a:endParaRPr lang="uk-UA" sz="2400" dirty="0" smtClean="0">
              <a:latin typeface="Times New Roman" pitchFamily="18" charset="0"/>
              <a:cs typeface="Times New Roman" pitchFamily="18" charset="0"/>
            </a:endParaRPr>
          </a:p>
          <a:p>
            <a:pPr lvl="0" indent="450850" algn="just" eaLnBrk="0" fontAlgn="base" hangingPunct="0">
              <a:spcBef>
                <a:spcPct val="0"/>
              </a:spcBef>
              <a:spcAft>
                <a:spcPct val="0"/>
              </a:spcAft>
              <a:tabLst>
                <a:tab pos="900113" algn="l"/>
              </a:tabLst>
            </a:pPr>
            <a:r>
              <a:rPr lang="uk-UA" sz="2400" b="1" i="1" dirty="0" err="1" smtClean="0">
                <a:solidFill>
                  <a:srgbClr val="FF0000"/>
                </a:solidFill>
                <a:latin typeface="Times New Roman" pitchFamily="18" charset="0"/>
                <a:ea typeface="Times New Roman" pitchFamily="18" charset="0"/>
                <a:cs typeface="Times New Roman" pitchFamily="18" charset="0"/>
              </a:rPr>
              <a:t>Домедична</a:t>
            </a:r>
            <a:r>
              <a:rPr lang="uk-UA" sz="2400" b="1" i="1" dirty="0" smtClean="0">
                <a:solidFill>
                  <a:srgbClr val="FF0000"/>
                </a:solidFill>
                <a:latin typeface="Times New Roman" pitchFamily="18" charset="0"/>
                <a:ea typeface="Times New Roman" pitchFamily="18" charset="0"/>
                <a:cs typeface="Times New Roman" pitchFamily="18" charset="0"/>
              </a:rPr>
              <a:t> розширена допомога</a:t>
            </a:r>
            <a:r>
              <a:rPr lang="uk-UA" sz="2400" dirty="0" smtClean="0">
                <a:solidFill>
                  <a:srgbClr val="FF0000"/>
                </a:solidFill>
                <a:latin typeface="Times New Roman" pitchFamily="18" charset="0"/>
                <a:ea typeface="Times New Roman" pitchFamily="18" charset="0"/>
                <a:cs typeface="Times New Roman" pitchFamily="18" charset="0"/>
              </a:rPr>
              <a:t> </a:t>
            </a:r>
            <a:r>
              <a:rPr lang="uk-UA" sz="2400" dirty="0" smtClean="0">
                <a:latin typeface="Times New Roman" pitchFamily="18" charset="0"/>
                <a:ea typeface="Times New Roman" pitchFamily="18" charset="0"/>
                <a:cs typeface="Times New Roman" pitchFamily="18" charset="0"/>
              </a:rPr>
              <a:t>– невідкладні дії та організаційні заходи, спрямовані на врятування та збереження життя людини у невідкладному стані та мінімізацію наслідків впливу такого стану на її здоров’я, що здійснюються на полі бою санітарними інструкторами. </a:t>
            </a:r>
            <a:endParaRPr lang="uk-UA" sz="2400"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6370975"/>
          </a:xfrm>
          <a:prstGeom prst="rect">
            <a:avLst/>
          </a:prstGeom>
          <a:solidFill>
            <a:schemeClr val="accent6">
              <a:lumMod val="60000"/>
              <a:lumOff val="40000"/>
            </a:schemeClr>
          </a:solidFill>
        </p:spPr>
        <p:txBody>
          <a:bodyPr wrap="square">
            <a:spAutoFit/>
          </a:bodyPr>
          <a:lstStyle/>
          <a:p>
            <a:pPr lvl="0" indent="450850" algn="just" fontAlgn="base">
              <a:spcBef>
                <a:spcPct val="0"/>
              </a:spcBef>
              <a:spcAft>
                <a:spcPct val="0"/>
              </a:spcAft>
              <a:tabLst>
                <a:tab pos="900113" algn="l"/>
              </a:tabLst>
            </a:pPr>
            <a:r>
              <a:rPr lang="uk-UA" sz="2400" b="1" i="1" dirty="0" smtClean="0">
                <a:solidFill>
                  <a:srgbClr val="FF0000"/>
                </a:solidFill>
                <a:latin typeface="Times New Roman" pitchFamily="18" charset="0"/>
                <a:ea typeface="Times New Roman" pitchFamily="18" charset="0"/>
                <a:cs typeface="Times New Roman" pitchFamily="18" charset="0"/>
              </a:rPr>
              <a:t> Основні принципи надання </a:t>
            </a:r>
            <a:r>
              <a:rPr lang="uk-UA" sz="2400" b="1" i="1" dirty="0" err="1" smtClean="0">
                <a:solidFill>
                  <a:srgbClr val="FF0000"/>
                </a:solidFill>
                <a:latin typeface="Times New Roman" pitchFamily="18" charset="0"/>
                <a:ea typeface="Times New Roman" pitchFamily="18" charset="0"/>
                <a:cs typeface="Times New Roman" pitchFamily="18" charset="0"/>
              </a:rPr>
              <a:t>домедичної</a:t>
            </a:r>
            <a:r>
              <a:rPr lang="uk-UA" sz="2400" b="1" i="1" dirty="0" smtClean="0">
                <a:solidFill>
                  <a:srgbClr val="FF0000"/>
                </a:solidFill>
                <a:latin typeface="Times New Roman" pitchFamily="18" charset="0"/>
                <a:ea typeface="Times New Roman" pitchFamily="18" charset="0"/>
                <a:cs typeface="Times New Roman" pitchFamily="18" charset="0"/>
              </a:rPr>
              <a:t>  допомоги.</a:t>
            </a:r>
            <a:endParaRPr lang="uk-UA" sz="2400" i="1" dirty="0" smtClean="0">
              <a:solidFill>
                <a:srgbClr val="FF0000"/>
              </a:solidFill>
              <a:latin typeface="Times New Roman" pitchFamily="18" charset="0"/>
              <a:cs typeface="Times New Roman" pitchFamily="18"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Пошкодження, що виникають у сучасних збройних конфліктах, значно обмежують час надання </a:t>
            </a:r>
            <a:r>
              <a:rPr lang="uk-UA" sz="2400" dirty="0" err="1" smtClean="0">
                <a:latin typeface="Times New Roman" pitchFamily="18" charset="0"/>
                <a:ea typeface="Times New Roman" pitchFamily="18" charset="0"/>
                <a:cs typeface="Times New Roman" pitchFamily="18" charset="0"/>
              </a:rPr>
              <a:t>домедичної</a:t>
            </a:r>
            <a:r>
              <a:rPr lang="uk-UA" sz="2400" dirty="0" smtClean="0">
                <a:latin typeface="Times New Roman" pitchFamily="18" charset="0"/>
                <a:ea typeface="Times New Roman" pitchFamily="18" charset="0"/>
                <a:cs typeface="Times New Roman" pitchFamily="18" charset="0"/>
              </a:rPr>
              <a:t>  допомоги на полі бою:</a:t>
            </a:r>
            <a:endParaRPr lang="uk-UA" sz="2400" dirty="0" smtClean="0">
              <a:latin typeface="Times New Roman" pitchFamily="18" charset="0"/>
              <a:cs typeface="Times New Roman" pitchFamily="18"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кровотечі з магістральних судин кінцівок (стегнова, плечова) поранений гине до 2 хв. (локалізація рани – ділянка плеча (пахвова ямка) або стегна (пахова ділянка)). причина смерті – швидка втрата значної кількості крові;</a:t>
            </a:r>
            <a:endParaRPr lang="uk-UA" sz="2400" dirty="0" smtClean="0">
              <a:latin typeface="Times New Roman" pitchFamily="18" charset="0"/>
              <a:cs typeface="Times New Roman" pitchFamily="18"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кровотечі із судин шиї (сонна артерія, яремна вена) смерть настає теж до 2 хв. (локалізація рани – ділянка шиї). причини смерті – швидка втрата значної кількості крові, засмоктування повітря в крупні вени і </a:t>
            </a:r>
            <a:r>
              <a:rPr lang="uk-UA" sz="2400" dirty="0" err="1" smtClean="0">
                <a:latin typeface="Times New Roman" pitchFamily="18" charset="0"/>
                <a:ea typeface="Times New Roman" pitchFamily="18" charset="0"/>
                <a:cs typeface="Times New Roman" pitchFamily="18" charset="0"/>
              </a:rPr>
              <a:t>закупорення</a:t>
            </a:r>
            <a:r>
              <a:rPr lang="uk-UA" sz="2400" dirty="0" smtClean="0">
                <a:latin typeface="Times New Roman" pitchFamily="18" charset="0"/>
                <a:ea typeface="Times New Roman" pitchFamily="18" charset="0"/>
                <a:cs typeface="Times New Roman" pitchFamily="18" charset="0"/>
              </a:rPr>
              <a:t> ним судин;</a:t>
            </a:r>
            <a:endParaRPr lang="uk-UA" sz="2400" dirty="0" smtClean="0">
              <a:latin typeface="Times New Roman" pitchFamily="18" charset="0"/>
              <a:cs typeface="Times New Roman" pitchFamily="18"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кровотечі із судин голови поранений може загинути від декількох секунд до однієї години (локалізація рани – волосиста частина голови). причини смерті – швидка втрата значної кількості крові, засмоктування повітря в крупні вени і закупорка ним судин; </a:t>
            </a:r>
            <a:endParaRPr lang="uk-UA" sz="2400" dirty="0"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12968" cy="6370975"/>
          </a:xfrm>
          <a:prstGeom prst="rect">
            <a:avLst/>
          </a:prstGeom>
          <a:solidFill>
            <a:schemeClr val="accent6">
              <a:lumMod val="60000"/>
              <a:lumOff val="40000"/>
            </a:schemeClr>
          </a:solidFill>
        </p:spPr>
        <p:txBody>
          <a:bodyPr wrap="square">
            <a:spAutoFit/>
          </a:bodyPr>
          <a:lstStyle/>
          <a:p>
            <a:pPr lvl="0" indent="450850" algn="just" fontAlgn="base">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зовнішній артеріальній кровотечі з ран передпліччя, гомілки чи тулуба смерть може настати до однієї години. причини смерті – швидка втрата значної кількості крові, розвиток шоку;</a:t>
            </a:r>
            <a:endParaRPr lang="uk-UA" sz="2400" dirty="0" smtClean="0">
              <a:latin typeface="Arial" pitchFamily="34" charset="0"/>
              <a:cs typeface="Arial" pitchFamily="34"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виникненні непрохідності верхніх дихальних шляхів через западання язика за умов втрати свідомості (травма голови, шок) в положенні на спині поранений гине до 5 хв. причина смерті – зупинка серця внаслідок недостатнього надходження кисню;</a:t>
            </a:r>
            <a:endParaRPr lang="uk-UA" sz="2400" dirty="0" smtClean="0">
              <a:latin typeface="Arial" pitchFamily="34" charset="0"/>
              <a:cs typeface="Arial" pitchFamily="34"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раптовій зупинці серця внаслідок ударної хвилі, закритої травми грудної клітки, сильного стресу смерть настає через 5 хв. причини смерті – зупинка діяльності серця і, як результат, припинення транспортування кисню до клітин;</a:t>
            </a:r>
            <a:endParaRPr lang="uk-UA" sz="2400" dirty="0" smtClean="0">
              <a:latin typeface="Arial" pitchFamily="34" charset="0"/>
              <a:cs typeface="Arial" pitchFamily="34" charset="0"/>
            </a:endParaRPr>
          </a:p>
          <a:p>
            <a:pPr lvl="0" indent="450850" algn="just" eaLnBrk="0" fontAlgn="base" hangingPunct="0">
              <a:spcBef>
                <a:spcPct val="0"/>
              </a:spcBef>
              <a:spcAft>
                <a:spcPct val="0"/>
              </a:spcAft>
              <a:tabLst>
                <a:tab pos="900113" algn="l"/>
              </a:tabLst>
            </a:pPr>
            <a:r>
              <a:rPr lang="uk-UA" sz="2400" dirty="0" smtClean="0">
                <a:latin typeface="Times New Roman" pitchFamily="18" charset="0"/>
                <a:ea typeface="Times New Roman" pitchFamily="18" charset="0"/>
                <a:cs typeface="Times New Roman" pitchFamily="18" charset="0"/>
              </a:rPr>
              <a:t>при проникному пораненні грудної клітки смерть настає до однієї години (локалізація рани – ділянка грудної клітки). причини смерті – виключення легені з боку поранення з акту дихання, втрата значної кількості крові.</a:t>
            </a:r>
            <a:endParaRPr lang="uk-UA" sz="2400" dirty="0" smtClean="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12968" cy="6186309"/>
          </a:xfrm>
          <a:prstGeom prst="rect">
            <a:avLst/>
          </a:prstGeom>
          <a:solidFill>
            <a:schemeClr val="accent6">
              <a:lumMod val="60000"/>
              <a:lumOff val="40000"/>
            </a:schemeClr>
          </a:solidFill>
        </p:spPr>
        <p:txBody>
          <a:bodyPr wrap="square">
            <a:spAutoFit/>
          </a:bodyPr>
          <a:lstStyle/>
          <a:p>
            <a:pPr lvl="0" indent="450850" algn="just" fontAlgn="base">
              <a:spcBef>
                <a:spcPct val="0"/>
              </a:spcBef>
              <a:spcAft>
                <a:spcPct val="0"/>
              </a:spcAft>
            </a:pPr>
            <a:r>
              <a:rPr lang="uk-UA" sz="2200" dirty="0" smtClean="0">
                <a:latin typeface="Times New Roman" pitchFamily="18" charset="0"/>
                <a:ea typeface="Times New Roman" pitchFamily="18" charset="0"/>
                <a:cs typeface="Times New Roman" pitchFamily="18" charset="0"/>
              </a:rPr>
              <a:t>З метою чіткого розуміння можливостей щодо надання медичної допомоги пораненим та обмежень на полі бою умовно виділяють</a:t>
            </a:r>
            <a:r>
              <a:rPr lang="uk-UA" sz="2200" b="1" i="1" dirty="0" smtClean="0">
                <a:latin typeface="Times New Roman" pitchFamily="18" charset="0"/>
                <a:ea typeface="Times New Roman" pitchFamily="18" charset="0"/>
                <a:cs typeface="Times New Roman" pitchFamily="18" charset="0"/>
              </a:rPr>
              <a:t> наступні сектори:</a:t>
            </a:r>
            <a:endParaRPr lang="uk-UA" sz="2200" dirty="0" smtClean="0">
              <a:latin typeface="Arial" pitchFamily="34" charset="0"/>
              <a:cs typeface="Arial" pitchFamily="34" charset="0"/>
            </a:endParaRPr>
          </a:p>
          <a:p>
            <a:pPr lvl="0" indent="450850" algn="just" eaLnBrk="0" fontAlgn="base" hangingPunct="0">
              <a:spcBef>
                <a:spcPct val="0"/>
              </a:spcBef>
              <a:spcAft>
                <a:spcPct val="0"/>
              </a:spcAft>
            </a:pPr>
            <a:r>
              <a:rPr lang="uk-UA" sz="2200" b="1" dirty="0" smtClean="0">
                <a:latin typeface="Times New Roman" pitchFamily="18" charset="0"/>
                <a:ea typeface="Times New Roman" pitchFamily="18" charset="0"/>
                <a:cs typeface="Times New Roman" pitchFamily="18" charset="0"/>
              </a:rPr>
              <a:t>сектор обстрілу (червона зона)</a:t>
            </a:r>
            <a:r>
              <a:rPr lang="uk-UA" sz="2200" dirty="0" smtClean="0">
                <a:latin typeface="Times New Roman" pitchFamily="18" charset="0"/>
                <a:ea typeface="Times New Roman" pitchFamily="18" charset="0"/>
                <a:cs typeface="Times New Roman" pitchFamily="18" charset="0"/>
              </a:rPr>
              <a:t> – </a:t>
            </a:r>
            <a:r>
              <a:rPr lang="uk-UA" sz="2200" dirty="0" err="1" smtClean="0">
                <a:latin typeface="Times New Roman" pitchFamily="18" charset="0"/>
                <a:ea typeface="Times New Roman" pitchFamily="18" charset="0"/>
                <a:cs typeface="Times New Roman" pitchFamily="18" charset="0"/>
              </a:rPr>
              <a:t>зона</a:t>
            </a:r>
            <a:r>
              <a:rPr lang="uk-UA" sz="2200" dirty="0" smtClean="0">
                <a:latin typeface="Times New Roman" pitchFamily="18" charset="0"/>
                <a:ea typeface="Times New Roman" pitchFamily="18" charset="0"/>
                <a:cs typeface="Times New Roman" pitchFamily="18" charset="0"/>
              </a:rPr>
              <a:t> прямого обстрілу зі значним ризиком отримання кульового чи іншого поранення. Допомога пораненому надається тільки для усунення критичної кровотечі.</a:t>
            </a:r>
            <a:endParaRPr lang="uk-UA" sz="2200" dirty="0" smtClean="0">
              <a:latin typeface="Arial" pitchFamily="34" charset="0"/>
              <a:cs typeface="Arial" pitchFamily="34" charset="0"/>
            </a:endParaRPr>
          </a:p>
          <a:p>
            <a:pPr lvl="0" indent="450850" algn="just" eaLnBrk="0" fontAlgn="base" hangingPunct="0">
              <a:spcBef>
                <a:spcPct val="0"/>
              </a:spcBef>
              <a:spcAft>
                <a:spcPct val="0"/>
              </a:spcAft>
            </a:pPr>
            <a:r>
              <a:rPr lang="uk-UA" sz="2200" b="1" dirty="0" smtClean="0">
                <a:latin typeface="Times New Roman" pitchFamily="18" charset="0"/>
                <a:ea typeface="Times New Roman" pitchFamily="18" charset="0"/>
                <a:cs typeface="Times New Roman" pitchFamily="18" charset="0"/>
              </a:rPr>
              <a:t>сектор укриття (жовта зона)</a:t>
            </a:r>
            <a:r>
              <a:rPr lang="uk-UA" sz="2200" dirty="0" smtClean="0">
                <a:latin typeface="Times New Roman" pitchFamily="18" charset="0"/>
                <a:ea typeface="Times New Roman" pitchFamily="18" charset="0"/>
                <a:cs typeface="Times New Roman" pitchFamily="18" charset="0"/>
              </a:rPr>
              <a:t> – місце, захищене від прямого вогню противника елементами природного (пагорби, схили) чи штучного походження (стіни, будинки, захисні інженерні конструкції). Необхідно розуміти, що сектор укриття в умовах бойових дій у будь-який момент може стати сектором обстрілу, тому обсяг </a:t>
            </a:r>
            <a:r>
              <a:rPr lang="uk-UA" sz="2200" dirty="0" err="1" smtClean="0">
                <a:latin typeface="Times New Roman" pitchFamily="18" charset="0"/>
                <a:ea typeface="Times New Roman" pitchFamily="18" charset="0"/>
                <a:cs typeface="Times New Roman" pitchFamily="18" charset="0"/>
              </a:rPr>
              <a:t>домедичної</a:t>
            </a:r>
            <a:r>
              <a:rPr lang="uk-UA" sz="2200" dirty="0" smtClean="0">
                <a:latin typeface="Times New Roman" pitchFamily="18" charset="0"/>
                <a:ea typeface="Times New Roman" pitchFamily="18" charset="0"/>
                <a:cs typeface="Times New Roman" pitchFamily="18" charset="0"/>
              </a:rPr>
              <a:t> допомоги скорочується;</a:t>
            </a:r>
            <a:endParaRPr lang="uk-UA" sz="2200" dirty="0" smtClean="0">
              <a:latin typeface="Arial" pitchFamily="34" charset="0"/>
              <a:cs typeface="Arial" pitchFamily="34" charset="0"/>
            </a:endParaRPr>
          </a:p>
          <a:p>
            <a:pPr lvl="0" indent="450850" algn="just" eaLnBrk="0" fontAlgn="base" hangingPunct="0">
              <a:spcBef>
                <a:spcPct val="0"/>
              </a:spcBef>
              <a:spcAft>
                <a:spcPct val="0"/>
              </a:spcAft>
            </a:pPr>
            <a:r>
              <a:rPr lang="uk-UA" sz="2200" b="1" dirty="0" smtClean="0">
                <a:latin typeface="Times New Roman" pitchFamily="18" charset="0"/>
                <a:ea typeface="Times New Roman" pitchFamily="18" charset="0"/>
                <a:cs typeface="Times New Roman" pitchFamily="18" charset="0"/>
              </a:rPr>
              <a:t>сектор евакуації (зелена зона)</a:t>
            </a:r>
            <a:r>
              <a:rPr lang="uk-UA" sz="2200" dirty="0" smtClean="0">
                <a:latin typeface="Times New Roman" pitchFamily="18" charset="0"/>
                <a:ea typeface="Times New Roman" pitchFamily="18" charset="0"/>
                <a:cs typeface="Times New Roman" pitchFamily="18" charset="0"/>
              </a:rPr>
              <a:t> – місця, пристосовані або обладнані для прийому, сортування поранених i хворих, надання їм </a:t>
            </a:r>
            <a:r>
              <a:rPr lang="uk-UA" sz="2200" dirty="0" err="1" smtClean="0">
                <a:latin typeface="Times New Roman" pitchFamily="18" charset="0"/>
                <a:ea typeface="Times New Roman" pitchFamily="18" charset="0"/>
                <a:cs typeface="Times New Roman" pitchFamily="18" charset="0"/>
              </a:rPr>
              <a:t>домедичної</a:t>
            </a:r>
            <a:r>
              <a:rPr lang="uk-UA" sz="2200" dirty="0" smtClean="0">
                <a:latin typeface="Times New Roman" pitchFamily="18" charset="0"/>
                <a:ea typeface="Times New Roman" pitchFamily="18" charset="0"/>
                <a:cs typeface="Times New Roman" pitchFamily="18" charset="0"/>
              </a:rPr>
              <a:t>  допомоги, лікування i підготовки до подальшої евакуації поранених, які цього потребують. Санітарним інструктором роти (батареї) обладнується медичний пост роти (МПР) і (за необхідності) пост санітарного транспорту (ПСТ).</a:t>
            </a:r>
            <a:endParaRPr lang="uk-UA" sz="2200" dirty="0" smtClean="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8533456" cy="5847755"/>
          </a:xfrm>
          <a:prstGeom prst="rect">
            <a:avLst/>
          </a:prstGeom>
          <a:solidFill>
            <a:schemeClr val="accent6">
              <a:lumMod val="60000"/>
              <a:lumOff val="40000"/>
            </a:schemeClr>
          </a:solidFill>
        </p:spPr>
        <p:txBody>
          <a:bodyPr wrap="square">
            <a:spAutoFit/>
          </a:bodyPr>
          <a:lstStyle/>
          <a:p>
            <a:pPr lvl="0" indent="450850" algn="just" fontAlgn="base">
              <a:spcBef>
                <a:spcPct val="0"/>
              </a:spcBef>
              <a:spcAft>
                <a:spcPct val="0"/>
              </a:spcAft>
            </a:pPr>
            <a:r>
              <a:rPr lang="uk-UA" sz="2200" b="1" i="1" dirty="0" smtClean="0">
                <a:latin typeface="Times New Roman" pitchFamily="18" charset="0"/>
                <a:ea typeface="Times New Roman" pitchFamily="18" charset="0"/>
                <a:cs typeface="Times New Roman" pitchFamily="18" charset="0"/>
              </a:rPr>
              <a:t>Обсяг </a:t>
            </a:r>
            <a:r>
              <a:rPr lang="uk-UA" sz="2200" b="1" i="1" dirty="0" err="1" smtClean="0">
                <a:latin typeface="Times New Roman" pitchFamily="18" charset="0"/>
                <a:ea typeface="Times New Roman" pitchFamily="18" charset="0"/>
                <a:cs typeface="Times New Roman" pitchFamily="18" charset="0"/>
              </a:rPr>
              <a:t>домедичної</a:t>
            </a:r>
            <a:r>
              <a:rPr lang="uk-UA" sz="2200" b="1" i="1" dirty="0" smtClean="0">
                <a:latin typeface="Times New Roman" pitchFamily="18" charset="0"/>
                <a:ea typeface="Times New Roman" pitchFamily="18" charset="0"/>
                <a:cs typeface="Times New Roman" pitchFamily="18" charset="0"/>
              </a:rPr>
              <a:t>  допомоги:</a:t>
            </a:r>
            <a:endParaRPr lang="uk-UA" sz="2200" dirty="0" smtClean="0">
              <a:latin typeface="Arial" pitchFamily="34" charset="0"/>
              <a:cs typeface="Arial" pitchFamily="34" charset="0"/>
            </a:endParaRPr>
          </a:p>
          <a:p>
            <a:pPr lvl="0" indent="450850" algn="just" eaLnBrk="0" fontAlgn="base" hangingPunct="0">
              <a:spcBef>
                <a:spcPct val="0"/>
              </a:spcBef>
              <a:spcAft>
                <a:spcPct val="0"/>
              </a:spcAft>
            </a:pPr>
            <a:r>
              <a:rPr lang="uk-UA" sz="2200" b="1" i="1" dirty="0" smtClean="0">
                <a:latin typeface="Times New Roman" pitchFamily="18" charset="0"/>
                <a:ea typeface="Times New Roman" pitchFamily="18" charset="0"/>
                <a:cs typeface="Times New Roman" pitchFamily="18" charset="0"/>
              </a:rPr>
              <a:t>в секторі обстрілу</a:t>
            </a:r>
            <a:r>
              <a:rPr lang="uk-UA" sz="2200" dirty="0" smtClean="0">
                <a:latin typeface="Times New Roman" pitchFamily="18" charset="0"/>
                <a:ea typeface="Times New Roman" pitchFamily="18" charset="0"/>
                <a:cs typeface="Times New Roman" pitchFamily="18" charset="0"/>
              </a:rPr>
              <a:t>: переведення з положення на спині в положення на животі; тимчасова зупинка зовнішньої кровотечі (шия, кінцівки);</a:t>
            </a:r>
            <a:endParaRPr lang="uk-UA" sz="2200" dirty="0" smtClean="0">
              <a:latin typeface="Arial" pitchFamily="34" charset="0"/>
              <a:cs typeface="Arial" pitchFamily="34" charset="0"/>
            </a:endParaRPr>
          </a:p>
          <a:p>
            <a:pPr lvl="0" indent="450850" algn="just" eaLnBrk="0" fontAlgn="base" hangingPunct="0">
              <a:spcBef>
                <a:spcPct val="0"/>
              </a:spcBef>
              <a:spcAft>
                <a:spcPct val="0"/>
              </a:spcAft>
            </a:pPr>
            <a:r>
              <a:rPr lang="uk-UA" sz="2200" b="1" i="1" dirty="0" smtClean="0">
                <a:latin typeface="Times New Roman" pitchFamily="18" charset="0"/>
                <a:ea typeface="Times New Roman" pitchFamily="18" charset="0"/>
                <a:cs typeface="Times New Roman" pitchFamily="18" charset="0"/>
              </a:rPr>
              <a:t>в секторі укриття: </a:t>
            </a:r>
            <a:r>
              <a:rPr lang="uk-UA" sz="2200" dirty="0" smtClean="0">
                <a:latin typeface="Times New Roman" pitchFamily="18" charset="0"/>
                <a:ea typeface="Times New Roman" pitchFamily="18" charset="0"/>
                <a:cs typeface="Times New Roman" pitchFamily="18" charset="0"/>
              </a:rPr>
              <a:t>контроль зупинки кровотечі, первинний огляд пораненого (визначення ознак життя), швидке обстеження з ніг до голови (пошук наявних пошкоджень), при необхідності – тимчасова зупинка кровотечі, якщо вона не була зупинена раніше (голова, тулуб), відновлення прохідності верхніх дихальних шляхів, герметизація ран грудної клітини (при пневмотораксі), підготовка до транспортування пораненого в безпечну зону;</a:t>
            </a:r>
            <a:endParaRPr lang="uk-UA" sz="2200" dirty="0" smtClean="0">
              <a:latin typeface="Arial" pitchFamily="34" charset="0"/>
              <a:cs typeface="Arial" pitchFamily="34" charset="0"/>
            </a:endParaRPr>
          </a:p>
          <a:p>
            <a:pPr lvl="0" indent="450850" algn="just" eaLnBrk="0" fontAlgn="base" hangingPunct="0">
              <a:spcBef>
                <a:spcPct val="0"/>
              </a:spcBef>
              <a:spcAft>
                <a:spcPct val="0"/>
              </a:spcAft>
            </a:pPr>
            <a:r>
              <a:rPr lang="uk-UA" sz="2200" b="1" i="1" dirty="0" smtClean="0">
                <a:latin typeface="Times New Roman" pitchFamily="18" charset="0"/>
                <a:ea typeface="Times New Roman" pitchFamily="18" charset="0"/>
                <a:cs typeface="Times New Roman" pitchFamily="18" charset="0"/>
              </a:rPr>
              <a:t>в секторі евакуації (МПР): </a:t>
            </a:r>
            <a:r>
              <a:rPr lang="uk-UA" sz="2200" dirty="0" smtClean="0">
                <a:latin typeface="Times New Roman" pitchFamily="18" charset="0"/>
                <a:ea typeface="Times New Roman" pitchFamily="18" charset="0"/>
                <a:cs typeface="Times New Roman" pitchFamily="18" charset="0"/>
              </a:rPr>
              <a:t>контроль зупинки кровотечі, повторний огляд пораненого, детальне обстеження з ніг до голови (пошук наявних пошкоджень), накладання пов’язок на рани кінцівки і тулуба, фіксація переломів та шийного відділу хребта, надання </a:t>
            </a:r>
            <a:r>
              <a:rPr lang="uk-UA" sz="2200" dirty="0" err="1" smtClean="0">
                <a:latin typeface="Times New Roman" pitchFamily="18" charset="0"/>
                <a:ea typeface="Times New Roman" pitchFamily="18" charset="0"/>
                <a:cs typeface="Times New Roman" pitchFamily="18" charset="0"/>
              </a:rPr>
              <a:t>домедичної</a:t>
            </a:r>
            <a:r>
              <a:rPr lang="uk-UA" sz="2200" dirty="0" smtClean="0">
                <a:latin typeface="Times New Roman" pitchFamily="18" charset="0"/>
                <a:ea typeface="Times New Roman" pitchFamily="18" charset="0"/>
                <a:cs typeface="Times New Roman" pitchFamily="18" charset="0"/>
              </a:rPr>
              <a:t>  допомоги під час транспортування пораненого до лікувального закладу (лікаря).</a:t>
            </a:r>
            <a:endParaRPr lang="uk-UA" sz="2200" dirty="0" smtClean="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836712"/>
            <a:ext cx="8640960" cy="5170646"/>
          </a:xfrm>
          <a:prstGeom prst="rect">
            <a:avLst/>
          </a:prstGeom>
          <a:solidFill>
            <a:schemeClr val="accent6">
              <a:lumMod val="60000"/>
              <a:lumOff val="40000"/>
            </a:schemeClr>
          </a:solidFill>
        </p:spPr>
        <p:txBody>
          <a:bodyPr wrap="square">
            <a:spAutoFit/>
          </a:bodyPr>
          <a:lstStyle/>
          <a:p>
            <a:pPr lvl="0" indent="450850" algn="just" fontAlgn="base">
              <a:spcBef>
                <a:spcPct val="0"/>
              </a:spcBef>
              <a:spcAft>
                <a:spcPct val="0"/>
              </a:spcAft>
            </a:pPr>
            <a:r>
              <a:rPr lang="uk-UA" sz="2200" b="1" dirty="0" smtClean="0">
                <a:latin typeface="Times New Roman" pitchFamily="18" charset="0"/>
                <a:ea typeface="Times New Roman" pitchFamily="18" charset="0"/>
                <a:cs typeface="Times New Roman" pitchFamily="18" charset="0"/>
              </a:rPr>
              <a:t>Допомога у секторі обстрілу.</a:t>
            </a:r>
            <a:endParaRPr lang="uk-UA" sz="2200" dirty="0" smtClean="0">
              <a:latin typeface="Times New Roman" pitchFamily="18" charset="0"/>
              <a:cs typeface="Times New Roman" pitchFamily="18" charset="0"/>
            </a:endParaRPr>
          </a:p>
          <a:p>
            <a:pPr lvl="0" indent="450850" algn="just" eaLnBrk="0" fontAlgn="base" hangingPunct="0">
              <a:spcBef>
                <a:spcPct val="0"/>
              </a:spcBef>
              <a:spcAft>
                <a:spcPct val="0"/>
              </a:spcAft>
            </a:pPr>
            <a:r>
              <a:rPr lang="uk-UA" sz="2200" dirty="0" smtClean="0">
                <a:latin typeface="Times New Roman" pitchFamily="18" charset="0"/>
                <a:ea typeface="Times New Roman" pitchFamily="18" charset="0"/>
                <a:cs typeface="Times New Roman" pitchFamily="18" charset="0"/>
              </a:rPr>
              <a:t>Це допомога, що надається на місці поранення, коли стрілок </a:t>
            </a:r>
            <a:r>
              <a:rPr lang="uk-UA" sz="2200" dirty="0" err="1" smtClean="0">
                <a:latin typeface="Times New Roman" pitchFamily="18" charset="0"/>
                <a:ea typeface="Times New Roman" pitchFamily="18" charset="0"/>
                <a:cs typeface="Times New Roman" pitchFamily="18" charset="0"/>
              </a:rPr>
              <a:t>–санітар</a:t>
            </a:r>
            <a:r>
              <a:rPr lang="uk-UA" sz="2200" dirty="0" smtClean="0">
                <a:latin typeface="Times New Roman" pitchFamily="18" charset="0"/>
                <a:ea typeface="Times New Roman" pitchFamily="18" charset="0"/>
                <a:cs typeface="Times New Roman" pitchFamily="18" charset="0"/>
              </a:rPr>
              <a:t> чи санітарний інструктор перебувають біля пораненого під ворожим вогнем. Ризик додаткового пошкодження від ворожого вогню в будь-який момент є надзвичайно високим як для потерпілого, так і для санітарного інструктора. </a:t>
            </a:r>
            <a:endParaRPr lang="uk-UA" sz="2200" dirty="0" smtClean="0">
              <a:latin typeface="Times New Roman" pitchFamily="18" charset="0"/>
              <a:cs typeface="Times New Roman" pitchFamily="18" charset="0"/>
            </a:endParaRPr>
          </a:p>
          <a:p>
            <a:pPr lvl="0" indent="450850" algn="just" eaLnBrk="0" fontAlgn="base" hangingPunct="0">
              <a:spcBef>
                <a:spcPct val="0"/>
              </a:spcBef>
              <a:spcAft>
                <a:spcPct val="0"/>
              </a:spcAft>
            </a:pPr>
            <a:r>
              <a:rPr lang="uk-UA" sz="2200" dirty="0" err="1" smtClean="0">
                <a:latin typeface="Times New Roman" pitchFamily="18" charset="0"/>
                <a:ea typeface="Times New Roman" pitchFamily="18" charset="0"/>
                <a:cs typeface="Times New Roman" pitchFamily="18" charset="0"/>
              </a:rPr>
              <a:t>Домедичну</a:t>
            </a:r>
            <a:r>
              <a:rPr lang="uk-UA" sz="2200" dirty="0" smtClean="0">
                <a:latin typeface="Times New Roman" pitchFamily="18" charset="0"/>
                <a:ea typeface="Times New Roman" pitchFamily="18" charset="0"/>
                <a:cs typeface="Times New Roman" pitchFamily="18" charset="0"/>
              </a:rPr>
              <a:t> розширену допомогу в секторі обстрілу надають тільки за наказом командира, оскільки основним пріоритетом у бою є виконання бойового завдання. В окремих випадках, коли дозволяє тактична ситуація, рішення приймають самостійно.</a:t>
            </a:r>
            <a:endParaRPr lang="uk-UA" sz="2200" dirty="0" smtClean="0">
              <a:latin typeface="Times New Roman" pitchFamily="18" charset="0"/>
              <a:cs typeface="Times New Roman" pitchFamily="18" charset="0"/>
            </a:endParaRPr>
          </a:p>
          <a:p>
            <a:pPr lvl="0" indent="450850" algn="just" eaLnBrk="0" fontAlgn="base" hangingPunct="0">
              <a:spcBef>
                <a:spcPct val="0"/>
              </a:spcBef>
              <a:spcAft>
                <a:spcPct val="0"/>
              </a:spcAft>
            </a:pPr>
            <a:r>
              <a:rPr lang="uk-UA" sz="2200" dirty="0" smtClean="0">
                <a:latin typeface="Times New Roman" pitchFamily="18" charset="0"/>
                <a:ea typeface="Times New Roman" pitchFamily="18" charset="0"/>
                <a:cs typeface="Times New Roman" pitchFamily="18" charset="0"/>
              </a:rPr>
              <a:t>Перш за все, побачивши поранення військовослужбовця, необхідно встановити голосовий контакт з ним, визначити місце поранення, можливість самостійно накласти джгут та самостійно переміститися в сектор укриття. Якщо поранений в змозі зробити це самостійно, нема необхідності ризикувати життям ще одного бійця. </a:t>
            </a:r>
            <a:endParaRPr lang="uk-UA" sz="2200" dirty="0" smtClean="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05464" cy="6463308"/>
          </a:xfrm>
          <a:prstGeom prst="rect">
            <a:avLst/>
          </a:prstGeom>
          <a:solidFill>
            <a:schemeClr val="accent6">
              <a:lumMod val="60000"/>
              <a:lumOff val="40000"/>
            </a:schemeClr>
          </a:solidFill>
        </p:spPr>
        <p:txBody>
          <a:bodyPr wrap="square">
            <a:spAutoFit/>
          </a:bodyPr>
          <a:lstStyle/>
          <a:p>
            <a:pPr lvl="0" indent="450850" fontAlgn="base">
              <a:spcBef>
                <a:spcPct val="0"/>
              </a:spcBef>
              <a:spcAft>
                <a:spcPct val="0"/>
              </a:spcAft>
              <a:tabLst>
                <a:tab pos="539750" algn="l"/>
                <a:tab pos="630238" algn="l"/>
              </a:tabLst>
            </a:pPr>
            <a:r>
              <a:rPr lang="uk-UA" b="1" dirty="0" smtClean="0">
                <a:latin typeface="Times New Roman" pitchFamily="18" charset="0"/>
                <a:ea typeface="Times New Roman" pitchFamily="18" charset="0"/>
                <a:cs typeface="Times New Roman" pitchFamily="18" charset="0"/>
              </a:rPr>
              <a:t>Алгоритм з надання </a:t>
            </a:r>
            <a:r>
              <a:rPr lang="uk-UA" b="1" dirty="0" err="1" smtClean="0">
                <a:latin typeface="Times New Roman" pitchFamily="18" charset="0"/>
                <a:ea typeface="Times New Roman" pitchFamily="18" charset="0"/>
                <a:cs typeface="Times New Roman" pitchFamily="18" charset="0"/>
              </a:rPr>
              <a:t>домедичної</a:t>
            </a:r>
            <a:r>
              <a:rPr lang="uk-UA" b="1" dirty="0" smtClean="0">
                <a:latin typeface="Times New Roman" pitchFamily="18" charset="0"/>
                <a:ea typeface="Times New Roman" pitchFamily="18" charset="0"/>
                <a:cs typeface="Times New Roman" pitchFamily="18" charset="0"/>
              </a:rPr>
              <a:t> допомоги в секторі обстрілу (взаємодопомога)</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1.Виконай бойове завдання.</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2.Побачив поранення бійця – встанови голосовий контакт з пораненим, взнай про місце поранення та можливість пересування.</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3.Якщо поранений не відповідає – перейди до п. 5.</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4.Накажи пораненому накласти самостійно джгут (</a:t>
            </a:r>
            <a:r>
              <a:rPr lang="uk-UA" i="1" dirty="0" smtClean="0">
                <a:latin typeface="Times New Roman" pitchFamily="18" charset="0"/>
                <a:ea typeface="Times New Roman" pitchFamily="18" charset="0"/>
                <a:cs typeface="Times New Roman" pitchFamily="18" charset="0"/>
              </a:rPr>
              <a:t>при потребі</a:t>
            </a:r>
            <a:r>
              <a:rPr lang="uk-UA" dirty="0" smtClean="0">
                <a:latin typeface="Times New Roman" pitchFamily="18" charset="0"/>
                <a:ea typeface="Times New Roman" pitchFamily="18" charset="0"/>
                <a:cs typeface="Times New Roman" pitchFamily="18" charset="0"/>
              </a:rPr>
              <a:t>).</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5.Якщо він може самостійно переміщуватися, накажи йому переміщатися за твоєю командою і забезпеч йому вогневе прикриття.</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6.Якщо він не може самостійно переміщатись, накажи йому не ворушитись.</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7.Передай інформацію командиру підрозділу про неможливість пораненого пересуватися.</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8.Отримай вказівку на висування за пораненим.</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9.Висувайся за пораненим під вогневим прикриттям.</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10.Встанови, чи є у пораненого травми несумісні з життям. Якщо є – вважай пораненого мертвим і повертайся в укриття сам.</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11.Якщо несумісних з життям травм немає – встанови наявність кровотечі з кінцівки (кінцівок).</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12.Роззброй пораненого.</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13.Якщо є кровотеча з кінцівки – наклади джгут. В першу чергу використовуй його джгут, за відсутності – власний.</a:t>
            </a:r>
            <a:endParaRPr lang="uk-UA" dirty="0" smtClean="0">
              <a:latin typeface="Arial" pitchFamily="34" charset="0"/>
              <a:cs typeface="Arial" pitchFamily="34" charset="0"/>
            </a:endParaRPr>
          </a:p>
          <a:p>
            <a:pPr lvl="0" indent="450850" eaLnBrk="0" fontAlgn="base" hangingPunct="0">
              <a:spcBef>
                <a:spcPct val="0"/>
              </a:spcBef>
              <a:spcAft>
                <a:spcPct val="0"/>
              </a:spcAft>
              <a:tabLst>
                <a:tab pos="539750" algn="l"/>
                <a:tab pos="630238" algn="l"/>
              </a:tabLst>
            </a:pPr>
            <a:r>
              <a:rPr lang="uk-UA" dirty="0" smtClean="0">
                <a:latin typeface="Times New Roman" pitchFamily="18" charset="0"/>
                <a:ea typeface="Times New Roman" pitchFamily="18" charset="0"/>
                <a:cs typeface="Times New Roman" pitchFamily="18" charset="0"/>
              </a:rPr>
              <a:t>14.Перемісти пораненого в сектор укриття по команді та під вогневим прикриттям з виносом зброї пораненого.</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2696"/>
            <a:ext cx="8712968" cy="5632311"/>
          </a:xfrm>
          <a:prstGeom prst="rect">
            <a:avLst/>
          </a:prstGeom>
          <a:solidFill>
            <a:srgbClr val="92D050"/>
          </a:solidFill>
        </p:spPr>
        <p:txBody>
          <a:bodyPr wrap="square">
            <a:spAutoFit/>
          </a:bodyPr>
          <a:lstStyle/>
          <a:p>
            <a:pPr>
              <a:spcAft>
                <a:spcPts val="0"/>
              </a:spcAft>
            </a:pPr>
            <a:r>
              <a:rPr lang="en-US" b="1" i="1" dirty="0" smtClean="0">
                <a:solidFill>
                  <a:srgbClr val="FF0000"/>
                </a:solidFill>
                <a:latin typeface="Times New Roman" panose="02020603050405020304" pitchFamily="18" charset="0"/>
                <a:ea typeface="Times New Roman" panose="02020603050405020304" pitchFamily="18" charset="0"/>
              </a:rPr>
              <a:t>                                                       </a:t>
            </a:r>
            <a:r>
              <a:rPr lang="ru-RU" b="1" i="1" dirty="0" err="1" smtClean="0">
                <a:solidFill>
                  <a:srgbClr val="FF0000"/>
                </a:solidFill>
                <a:latin typeface="Times New Roman" panose="02020603050405020304" pitchFamily="18" charset="0"/>
                <a:ea typeface="Times New Roman" panose="02020603050405020304" pitchFamily="18" charset="0"/>
              </a:rPr>
              <a:t>Допомога</a:t>
            </a:r>
            <a:r>
              <a:rPr lang="ru-RU" b="1" i="1" dirty="0" smtClean="0">
                <a:solidFill>
                  <a:srgbClr val="FF0000"/>
                </a:solidFill>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у </a:t>
            </a:r>
            <a:r>
              <a:rPr lang="ru-RU" b="1" i="1" dirty="0" err="1">
                <a:solidFill>
                  <a:srgbClr val="FF0000"/>
                </a:solidFill>
                <a:latin typeface="Times New Roman" panose="02020603050405020304" pitchFamily="18" charset="0"/>
                <a:ea typeface="Times New Roman" panose="02020603050405020304" pitchFamily="18" charset="0"/>
              </a:rPr>
              <a:t>секторі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укриття</a:t>
            </a:r>
            <a:r>
              <a:rPr lang="ru-RU" i="1" dirty="0">
                <a:solidFill>
                  <a:srgbClr val="FF0000"/>
                </a:solidFill>
                <a:latin typeface="Times New Roman" panose="02020603050405020304" pitchFamily="18" charset="0"/>
                <a:ea typeface="Times New Roman" panose="02020603050405020304" pitchFamily="18" charset="0"/>
              </a:rPr>
              <a:t>.</a:t>
            </a:r>
            <a:endParaRPr lang="uk-UA" sz="11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інструктором</a:t>
            </a:r>
            <a:r>
              <a:rPr lang="ru-RU" dirty="0">
                <a:latin typeface="Times New Roman" panose="02020603050405020304" pitchFamily="18" charset="0"/>
                <a:ea typeface="Times New Roman" panose="02020603050405020304" pitchFamily="18" charset="0"/>
              </a:rPr>
              <a:t>, коли </a:t>
            </a:r>
            <a:r>
              <a:rPr lang="ru-RU" dirty="0" err="1">
                <a:latin typeface="Times New Roman" panose="02020603050405020304" pitchFamily="18" charset="0"/>
                <a:ea typeface="Times New Roman" panose="02020603050405020304" pitchFamily="18" charset="0"/>
              </a:rPr>
              <a:t>він</a:t>
            </a:r>
            <a:r>
              <a:rPr lang="ru-RU" dirty="0">
                <a:latin typeface="Times New Roman" panose="02020603050405020304" pitchFamily="18" charset="0"/>
                <a:ea typeface="Times New Roman" panose="02020603050405020304" pitchFamily="18" charset="0"/>
              </a:rPr>
              <a:t> і поранений </a:t>
            </a:r>
            <a:r>
              <a:rPr lang="ru-RU" dirty="0" err="1">
                <a:latin typeface="Times New Roman" panose="02020603050405020304" pitchFamily="18" charset="0"/>
                <a:ea typeface="Times New Roman" panose="02020603050405020304" pitchFamily="18" charset="0"/>
              </a:rPr>
              <a:t>знаходяться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укритті</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ризик</a:t>
            </a:r>
            <a:r>
              <a:rPr lang="ru-RU" dirty="0">
                <a:latin typeface="Times New Roman" panose="02020603050405020304" pitchFamily="18" charset="0"/>
                <a:ea typeface="Times New Roman" panose="02020603050405020304" pitchFamily="18" charset="0"/>
              </a:rPr>
              <a:t> контакту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ворогом </a:t>
            </a:r>
            <a:r>
              <a:rPr lang="ru-RU" dirty="0" err="1">
                <a:latin typeface="Times New Roman" panose="02020603050405020304" pitchFamily="18" charset="0"/>
                <a:ea typeface="Times New Roman" panose="02020603050405020304" pitchFamily="18" charset="0"/>
              </a:rPr>
              <a:t>зведений</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мінімального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Доступне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обладнання</a:t>
            </a:r>
            <a:r>
              <a:rPr lang="ru-RU" dirty="0">
                <a:latin typeface="Times New Roman" panose="02020603050405020304" pitchFamily="18" charset="0"/>
                <a:ea typeface="Times New Roman" panose="02020603050405020304" pitchFamily="18" charset="0"/>
              </a:rPr>
              <a:t> як і </a:t>
            </a:r>
            <a:r>
              <a:rPr lang="ru-RU" dirty="0" err="1">
                <a:latin typeface="Times New Roman" panose="02020603050405020304" pitchFamily="18" charset="0"/>
                <a:ea typeface="Times New Roman" panose="02020603050405020304" pitchFamily="18" charset="0"/>
              </a:rPr>
              <a:t>раніше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обмежується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використовується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місії</a:t>
            </a:r>
            <a:r>
              <a:rPr lang="ru-RU" dirty="0">
                <a:latin typeface="Times New Roman" panose="02020603050405020304" pitchFamily="18" charset="0"/>
                <a:ea typeface="Times New Roman" panose="02020603050405020304" pitchFamily="18" charset="0"/>
              </a:rPr>
              <a:t> персоналом. Час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варіювати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хвилин</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декількох</a:t>
            </a:r>
            <a:r>
              <a:rPr lang="ru-RU" dirty="0">
                <a:latin typeface="Times New Roman" panose="02020603050405020304" pitchFamily="18" charset="0"/>
                <a:ea typeface="Times New Roman" panose="02020603050405020304" pitchFamily="18" charset="0"/>
              </a:rPr>
              <a:t> годин.</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Об’єм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секторі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укриття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спрямований</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глибоку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Поранений і </a:t>
            </a:r>
            <a:r>
              <a:rPr lang="ru-RU" dirty="0" err="1">
                <a:latin typeface="Times New Roman" panose="02020603050405020304" pitchFamily="18" charset="0"/>
                <a:ea typeface="Times New Roman" panose="02020603050405020304" pitchFamily="18" charset="0"/>
              </a:rPr>
              <a:t>рятувальник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знаходяться</a:t>
            </a:r>
            <a:r>
              <a:rPr lang="ru-RU" dirty="0">
                <a:latin typeface="Times New Roman" panose="02020603050405020304" pitchFamily="18" charset="0"/>
                <a:ea typeface="Times New Roman" panose="02020603050405020304" pitchFamily="18" charset="0"/>
              </a:rPr>
              <a:t> зараз в </a:t>
            </a:r>
            <a:r>
              <a:rPr lang="ru-RU" dirty="0" err="1">
                <a:latin typeface="Times New Roman" panose="02020603050405020304" pitchFamily="18" charset="0"/>
                <a:ea typeface="Times New Roman" panose="02020603050405020304" pitchFamily="18" charset="0"/>
              </a:rPr>
              <a:t>дещо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меншій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небезпечній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ситуації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умови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підходять</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травмі</a:t>
            </a:r>
            <a:r>
              <a:rPr lang="ru-RU" dirty="0">
                <a:latin typeface="Times New Roman" panose="02020603050405020304" pitchFamily="18" charset="0"/>
                <a:ea typeface="Times New Roman" panose="02020603050405020304" pitchFamily="18" charset="0"/>
              </a:rPr>
              <a:t>. Тим не </a:t>
            </a:r>
            <a:r>
              <a:rPr lang="ru-RU" dirty="0" err="1">
                <a:latin typeface="Times New Roman" panose="02020603050405020304" pitchFamily="18" charset="0"/>
                <a:ea typeface="Times New Roman" panose="02020603050405020304" pitchFamily="18" charset="0"/>
              </a:rPr>
              <a:t>менш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як і </a:t>
            </a:r>
            <a:r>
              <a:rPr lang="ru-RU" dirty="0" err="1">
                <a:latin typeface="Times New Roman" panose="02020603050405020304" pitchFamily="18" charset="0"/>
                <a:ea typeface="Times New Roman" panose="02020603050405020304" pitchFamily="18" charset="0"/>
              </a:rPr>
              <a:t>раніше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диктуються</a:t>
            </a:r>
            <a:r>
              <a:rPr lang="ru-RU" dirty="0">
                <a:latin typeface="Times New Roman" panose="02020603050405020304" pitchFamily="18" charset="0"/>
                <a:ea typeface="Times New Roman" panose="02020603050405020304" pitchFamily="18" charset="0"/>
              </a:rPr>
              <a:t> тактичною </a:t>
            </a:r>
            <a:r>
              <a:rPr lang="ru-RU" dirty="0" err="1">
                <a:latin typeface="Times New Roman" panose="02020603050405020304" pitchFamily="18" charset="0"/>
                <a:ea typeface="Times New Roman" panose="02020603050405020304" pitchFamily="18" charset="0"/>
              </a:rPr>
              <a:t>ситуацією</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деяких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секторі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укриття</a:t>
            </a:r>
            <a:r>
              <a:rPr lang="ru-RU" dirty="0">
                <a:latin typeface="Times New Roman" panose="02020603050405020304" pitchFamily="18" charset="0"/>
                <a:ea typeface="Times New Roman" panose="02020603050405020304" pitchFamily="18" charset="0"/>
              </a:rPr>
              <a:t> буде </a:t>
            </a:r>
            <a:r>
              <a:rPr lang="ru-RU" dirty="0" err="1">
                <a:latin typeface="Times New Roman" panose="02020603050405020304" pitchFamily="18" charset="0"/>
                <a:ea typeface="Times New Roman" panose="02020603050405020304" pitchFamily="18" charset="0"/>
              </a:rPr>
              <a:t>обмежуватися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поранені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очікуванням</a:t>
            </a:r>
            <a:r>
              <a:rPr lang="ru-RU" dirty="0">
                <a:latin typeface="Times New Roman" panose="02020603050405020304" pitchFamily="18" charset="0"/>
                <a:ea typeface="Times New Roman" panose="02020603050405020304" pitchFamily="18" charset="0"/>
              </a:rPr>
              <a:t> повторного </a:t>
            </a:r>
            <a:r>
              <a:rPr lang="ru-RU" dirty="0" err="1">
                <a:latin typeface="Times New Roman" panose="02020603050405020304" pitchFamily="18" charset="0"/>
                <a:ea typeface="Times New Roman" panose="02020603050405020304" pitchFamily="18" charset="0"/>
              </a:rPr>
              <a:t>взаємодії</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ворожими</a:t>
            </a:r>
            <a:r>
              <a:rPr lang="ru-RU" dirty="0">
                <a:latin typeface="Times New Roman" panose="02020603050405020304" pitchFamily="18" charset="0"/>
                <a:ea typeface="Times New Roman" panose="02020603050405020304" pitchFamily="18" charset="0"/>
              </a:rPr>
              <a:t> силами в будь-</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момент.</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уникати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несуттєвих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обстежень</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зосередитись</a:t>
            </a:r>
            <a:r>
              <a:rPr lang="ru-RU" dirty="0">
                <a:latin typeface="Times New Roman" panose="02020603050405020304" pitchFamily="18" charset="0"/>
                <a:ea typeface="Times New Roman" panose="02020603050405020304" pitchFamily="18" charset="0"/>
              </a:rPr>
              <a:t>, у такому </a:t>
            </a:r>
            <a:r>
              <a:rPr lang="ru-RU" dirty="0" err="1">
                <a:latin typeface="Times New Roman" panose="02020603050405020304" pitchFamily="18" charset="0"/>
                <a:ea typeface="Times New Roman" panose="02020603050405020304" pitchFamily="18" charset="0"/>
              </a:rPr>
              <a:t>випадку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надані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Навпаки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надана</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розширеному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група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досягла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очікуваного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(без </a:t>
            </a:r>
            <a:r>
              <a:rPr lang="ru-RU" dirty="0" err="1">
                <a:latin typeface="Times New Roman" panose="02020603050405020304" pitchFamily="18" charset="0"/>
                <a:ea typeface="Times New Roman" panose="02020603050405020304" pitchFamily="18" charset="0"/>
              </a:rPr>
              <a:t>переслідування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очікує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обставин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достатньо</a:t>
            </a:r>
            <a:r>
              <a:rPr lang="ru-RU" dirty="0">
                <a:latin typeface="Times New Roman" panose="02020603050405020304" pitchFamily="18" charset="0"/>
                <a:ea typeface="Times New Roman" panose="02020603050405020304" pitchFamily="18" charset="0"/>
              </a:rPr>
              <a:t> часу, </a:t>
            </a:r>
            <a:r>
              <a:rPr lang="ru-RU" dirty="0" err="1">
                <a:latin typeface="Times New Roman" panose="02020603050405020304" pitchFamily="18" charset="0"/>
                <a:ea typeface="Times New Roman" panose="02020603050405020304" pitchFamily="18" charset="0"/>
              </a:rPr>
              <a:t>щоб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зробити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всі</a:t>
            </a:r>
            <a:r>
              <a:rPr lang="ru-RU" dirty="0">
                <a:latin typeface="Times New Roman" panose="02020603050405020304" pitchFamily="18" charset="0"/>
                <a:ea typeface="Times New Roman" panose="02020603050405020304" pitchFamily="18" charset="0"/>
              </a:rPr>
              <a:t> заходи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цієї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фази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Проте</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плином</a:t>
            </a:r>
            <a:r>
              <a:rPr lang="ru-RU" dirty="0">
                <a:latin typeface="Times New Roman" panose="02020603050405020304" pitchFamily="18" charset="0"/>
                <a:ea typeface="Times New Roman" panose="02020603050405020304" pitchFamily="18" charset="0"/>
              </a:rPr>
              <a:t> часу, </a:t>
            </a:r>
            <a:r>
              <a:rPr lang="ru-RU" dirty="0" err="1">
                <a:latin typeface="Times New Roman" panose="02020603050405020304" pitchFamily="18" charset="0"/>
                <a:ea typeface="Times New Roman" panose="02020603050405020304" pitchFamily="18" charset="0"/>
              </a:rPr>
              <a:t>евакуація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сильно </a:t>
            </a:r>
            <a:r>
              <a:rPr lang="ru-RU" dirty="0" err="1">
                <a:latin typeface="Times New Roman" panose="02020603050405020304" pitchFamily="18" charset="0"/>
                <a:ea typeface="Times New Roman" panose="02020603050405020304" pitchFamily="18" charset="0"/>
              </a:rPr>
              <a:t>розрізняються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працівники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санітар-інструктори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дбати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розділити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оснащення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разі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тривалого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очікування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smtClean="0">
                <a:latin typeface="Times New Roman" panose="02020603050405020304" pitchFamily="18" charset="0"/>
                <a:ea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rPr>
              <a:t> </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396679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712968" cy="6186309"/>
          </a:xfrm>
          <a:prstGeom prst="rect">
            <a:avLst/>
          </a:prstGeom>
          <a:solidFill>
            <a:srgbClr val="92D050"/>
          </a:solidFill>
        </p:spPr>
        <p:txBody>
          <a:bodyPr wrap="square">
            <a:spAutoFit/>
          </a:bodyPr>
          <a:lstStyle/>
          <a:p>
            <a:pPr indent="540385" algn="ctr">
              <a:spcAft>
                <a:spcPts val="0"/>
              </a:spcAft>
            </a:pPr>
            <a:r>
              <a:rPr lang="ru-RU" b="1" i="1" dirty="0">
                <a:solidFill>
                  <a:srgbClr val="FF0000"/>
                </a:solidFill>
                <a:latin typeface="Times New Roman" panose="02020603050405020304" pitchFamily="18" charset="0"/>
                <a:ea typeface="Times New Roman" panose="02020603050405020304" pitchFamily="18" charset="0"/>
              </a:rPr>
              <a:t>Алгоритм з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в </a:t>
            </a:r>
            <a:r>
              <a:rPr lang="ru-RU" b="1" i="1" dirty="0" err="1">
                <a:solidFill>
                  <a:srgbClr val="FF0000"/>
                </a:solidFill>
                <a:latin typeface="Times New Roman" panose="02020603050405020304" pitchFamily="18" charset="0"/>
                <a:ea typeface="Times New Roman" panose="02020603050405020304" pitchFamily="18" charset="0"/>
              </a:rPr>
              <a:t>секторі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укриття</a:t>
            </a:r>
            <a:endParaRPr lang="uk-UA" sz="1100" i="1" dirty="0">
              <a:solidFill>
                <a:srgbClr val="FF0000"/>
              </a:solidFill>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Виконай бойове завдання.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latin typeface="Times New Roman" panose="02020603050405020304" pitchFamily="18" charset="0"/>
                <a:ea typeface="Times New Roman" panose="02020603050405020304" pitchFamily="18" charset="0"/>
                <a:cs typeface="Times New Roman" panose="02020603050405020304" pitchFamily="18" charset="0"/>
              </a:rPr>
              <a:t> реакцію пораненого на подразники (свідомість – голос – біль – відсутність реакції), а також прохідність верхніх дихальних шляхів і наявність дихання та пульсу на сонній артерії.</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реакції немає – вважай пораненого мертвим та допомогу не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надавай</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latin typeface="Times New Roman" panose="02020603050405020304" pitchFamily="18" charset="0"/>
                <a:ea typeface="Times New Roman" panose="02020603050405020304" pitchFamily="18" charset="0"/>
                <a:cs typeface="Times New Roman" panose="02020603050405020304" pitchFamily="18" charset="0"/>
              </a:rPr>
              <a:t> накладений джгут і визнач потребу у ньому.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є потреба в джгуті, а кровотеча продовжується, то затягни джгут сильніше. </a:t>
            </a:r>
            <a:r>
              <a:rPr lang="uk-UA"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Вкажи</a:t>
            </a: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час накладання джгута</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Оглянь пораненого на наявність інших видимих кровотеч (особливо з кінцівок та шиї) та зупини їх.</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latin typeface="Times New Roman" panose="02020603050405020304" pitchFamily="18" charset="0"/>
                <a:ea typeface="Times New Roman" panose="02020603050405020304" pitchFamily="18" charset="0"/>
                <a:cs typeface="Times New Roman" panose="02020603050405020304" pitchFamily="18" charset="0"/>
              </a:rPr>
              <a:t> грудну клітку на поранення, особливо пахвові та надключичні ділянки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поранення грудної клітки є,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закрий</a:t>
            </a:r>
            <a:r>
              <a:rPr lang="uk-UA" dirty="0">
                <a:latin typeface="Times New Roman" panose="02020603050405020304" pitchFamily="18" charset="0"/>
                <a:ea typeface="Times New Roman" panose="02020603050405020304" pitchFamily="18" charset="0"/>
                <a:cs typeface="Times New Roman" panose="02020603050405020304" pitchFamily="18" charset="0"/>
              </a:rPr>
              <a:t> всі рани герметичною пов’язкою.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поранений без свідомості, або з травмою обличчя, або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опіками</a:t>
            </a:r>
            <a:r>
              <a:rPr lang="uk-UA" dirty="0">
                <a:latin typeface="Times New Roman" panose="02020603050405020304" pitchFamily="18" charset="0"/>
                <a:ea typeface="Times New Roman" panose="02020603050405020304" pitchFamily="18" charset="0"/>
                <a:cs typeface="Times New Roman" panose="02020603050405020304" pitchFamily="18" charset="0"/>
              </a:rPr>
              <a:t>, то забезпеч прохідність дихальних шляхів – постав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повітровід.</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Проведи повний огляд пораненого (з голови до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п’ят</a:t>
            </a:r>
            <a:r>
              <a:rPr lang="uk-UA" dirty="0">
                <a:latin typeface="Times New Roman" panose="02020603050405020304" pitchFamily="18" charset="0"/>
                <a:ea typeface="Times New Roman" panose="02020603050405020304" pitchFamily="18" charset="0"/>
                <a:cs typeface="Times New Roman" panose="02020603050405020304" pitchFamily="18" charset="0"/>
              </a:rPr>
              <a:t>) та вияви інші поранення. Якщо вони є – то наклади пов’язки.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dirty="0" err="1">
                <a:latin typeface="Times New Roman" panose="02020603050405020304" pitchFamily="18" charset="0"/>
                <a:ea typeface="Times New Roman" panose="02020603050405020304" pitchFamily="18" charset="0"/>
                <a:cs typeface="Times New Roman" panose="02020603050405020304" pitchFamily="18" charset="0"/>
              </a:rPr>
              <a:t>Затампонуй</a:t>
            </a:r>
            <a:r>
              <a:rPr lang="uk-UA" dirty="0">
                <a:latin typeface="Times New Roman" panose="02020603050405020304" pitchFamily="18" charset="0"/>
                <a:ea typeface="Times New Roman" panose="02020603050405020304" pitchFamily="18" charset="0"/>
                <a:cs typeface="Times New Roman" panose="02020603050405020304" pitchFamily="18" charset="0"/>
              </a:rPr>
              <a:t> рану на кінцівці, наклади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тиснучу</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пов’язку, послаб джгут.</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dirty="0">
                <a:latin typeface="Times New Roman" panose="02020603050405020304" pitchFamily="18" charset="0"/>
                <a:ea typeface="Times New Roman" panose="02020603050405020304" pitchFamily="18" charset="0"/>
                <a:cs typeface="Times New Roman" panose="02020603050405020304" pitchFamily="18" charset="0"/>
              </a:rPr>
              <a:t>Якщо кровотеча відновилась – затягни джгут знову.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dirty="0">
                <a:latin typeface="Times New Roman" panose="02020603050405020304" pitchFamily="18" charset="0"/>
                <a:ea typeface="Times New Roman" panose="02020603050405020304" pitchFamily="18" charset="0"/>
                <a:cs typeface="Times New Roman" panose="02020603050405020304" pitchFamily="18" charset="0"/>
              </a:rPr>
              <a:t>Введи знеболюючий та антибактеріальний засоби.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dirty="0" err="1">
                <a:latin typeface="Times New Roman" panose="02020603050405020304" pitchFamily="18" charset="0"/>
                <a:ea typeface="Times New Roman" panose="02020603050405020304" pitchFamily="18" charset="0"/>
                <a:cs typeface="Times New Roman" panose="02020603050405020304" pitchFamily="18" charset="0"/>
              </a:rPr>
              <a:t>Знерухом</a:t>
            </a:r>
            <a:r>
              <a:rPr lang="uk-UA" dirty="0">
                <a:latin typeface="Times New Roman" panose="02020603050405020304" pitchFamily="18" charset="0"/>
                <a:ea typeface="Times New Roman" panose="02020603050405020304" pitchFamily="18" charset="0"/>
                <a:cs typeface="Times New Roman" panose="02020603050405020304" pitchFamily="18" charset="0"/>
              </a:rPr>
              <a:t> переломи і поранені кінцівки зафіксувавши два суміжних суглоби.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uk-UA" dirty="0">
                <a:latin typeface="Times New Roman" panose="02020603050405020304" pitchFamily="18" charset="0"/>
                <a:ea typeface="Times New Roman" panose="02020603050405020304" pitchFamily="18" charset="0"/>
                <a:cs typeface="Times New Roman" panose="02020603050405020304" pitchFamily="18" charset="0"/>
              </a:rPr>
              <a:t>Поклади пораненого у стабільне положення.</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63455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84976" cy="5909310"/>
          </a:xfrm>
          <a:prstGeom prst="rect">
            <a:avLst/>
          </a:prstGeom>
          <a:solidFill>
            <a:srgbClr val="92D050"/>
          </a:solidFill>
        </p:spPr>
        <p:txBody>
          <a:bodyPr wrap="square">
            <a:spAutoFit/>
          </a:bodyPr>
          <a:lstStyle/>
          <a:p>
            <a:pPr>
              <a:spcAft>
                <a:spcPts val="0"/>
              </a:spcAft>
            </a:pPr>
            <a:r>
              <a:rPr lang="en-US" b="1" dirty="0" smtClean="0">
                <a:solidFill>
                  <a:srgbClr val="FF0000"/>
                </a:solidFill>
                <a:latin typeface="Times New Roman" panose="02020603050405020304" pitchFamily="18" charset="0"/>
                <a:ea typeface="Times New Roman" panose="02020603050405020304" pitchFamily="18" charset="0"/>
              </a:rPr>
              <a:t>                                                   </a:t>
            </a:r>
            <a:r>
              <a:rPr lang="ru-RU" b="1" dirty="0" err="1" smtClean="0">
                <a:solidFill>
                  <a:srgbClr val="FF0000"/>
                </a:solidFill>
                <a:latin typeface="Times New Roman" panose="02020603050405020304" pitchFamily="18" charset="0"/>
                <a:ea typeface="Times New Roman" panose="02020603050405020304" pitchFamily="18" charset="0"/>
              </a:rPr>
              <a:t>Проведення</a:t>
            </a:r>
            <a:r>
              <a:rPr lang="ru-RU" b="1" dirty="0" smtClean="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первинного</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огляду</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Перш за все,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пам’ятати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власну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безпеку</a:t>
            </a:r>
            <a:r>
              <a:rPr lang="ru-RU" dirty="0">
                <a:latin typeface="Times New Roman" panose="02020603050405020304" pitchFamily="18" charset="0"/>
                <a:ea typeface="Times New Roman" panose="02020603050405020304" pitchFamily="18" charset="0"/>
              </a:rPr>
              <a:t>, тому, перед </a:t>
            </a:r>
            <a:r>
              <a:rPr lang="ru-RU" dirty="0" err="1">
                <a:latin typeface="Times New Roman" panose="02020603050405020304" pitchFamily="18" charset="0"/>
                <a:ea typeface="Times New Roman" panose="02020603050405020304" pitchFamily="18" charset="0"/>
              </a:rPr>
              <a:t>оглядом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він</a:t>
            </a:r>
            <a:r>
              <a:rPr lang="ru-RU" dirty="0">
                <a:latin typeface="Times New Roman" panose="02020603050405020304" pitchFamily="18" charset="0"/>
                <a:ea typeface="Times New Roman" panose="02020603050405020304" pitchFamily="18" charset="0"/>
              </a:rPr>
              <a:t> повинен </a:t>
            </a:r>
            <a:r>
              <a:rPr lang="ru-RU" dirty="0" err="1">
                <a:latin typeface="Times New Roman" panose="02020603050405020304" pitchFamily="18" charset="0"/>
                <a:ea typeface="Times New Roman" panose="02020603050405020304" pitchFamily="18" charset="0"/>
              </a:rPr>
              <a:t>одягнути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латексні</a:t>
            </a:r>
            <a:r>
              <a:rPr lang="ru-RU" dirty="0">
                <a:latin typeface="Times New Roman" panose="02020603050405020304" pitchFamily="18" charset="0"/>
                <a:ea typeface="Times New Roman" panose="02020603050405020304" pitchFamily="18" charset="0"/>
              </a:rPr>
              <a:t> рукавички, в </a:t>
            </a:r>
            <a:r>
              <a:rPr lang="ru-RU" dirty="0" err="1">
                <a:latin typeface="Times New Roman" panose="02020603050405020304" pitchFamily="18" charset="0"/>
                <a:ea typeface="Times New Roman" panose="02020603050405020304" pitchFamily="18" charset="0"/>
              </a:rPr>
              <a:t>разі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відсутності</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знімати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тактичні</a:t>
            </a:r>
            <a:r>
              <a:rPr lang="ru-RU" dirty="0">
                <a:latin typeface="Times New Roman" panose="02020603050405020304" pitchFamily="18" charset="0"/>
                <a:ea typeface="Times New Roman" panose="02020603050405020304" pitchFamily="18" charset="0"/>
              </a:rPr>
              <a:t> рукавички.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проводити</a:t>
            </a:r>
            <a:r>
              <a:rPr lang="ru-RU" dirty="0">
                <a:latin typeface="Times New Roman" panose="02020603050405020304" pitchFamily="18" charset="0"/>
                <a:ea typeface="Times New Roman" panose="02020603050405020304" pitchFamily="18" charset="0"/>
              </a:rPr>
              <a:t> за </a:t>
            </a:r>
            <a:r>
              <a:rPr lang="ru-RU" b="1" i="1" dirty="0">
                <a:solidFill>
                  <a:srgbClr val="FF0000"/>
                </a:solidFill>
                <a:latin typeface="Times New Roman" panose="02020603050405020304" pitchFamily="18" charset="0"/>
                <a:ea typeface="Times New Roman" panose="02020603050405020304" pitchFamily="18" charset="0"/>
              </a:rPr>
              <a:t>алгоритмом САВС</a:t>
            </a:r>
            <a:r>
              <a:rPr lang="ru-RU" i="1" dirty="0">
                <a:solidFill>
                  <a:srgbClr val="FF0000"/>
                </a:solidFill>
                <a:latin typeface="Times New Roman" panose="02020603050405020304" pitchFamily="18" charset="0"/>
                <a:ea typeface="Times New Roman" panose="02020603050405020304" pitchFamily="18" charset="0"/>
              </a:rPr>
              <a:t>:</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С – критична </a:t>
            </a:r>
            <a:r>
              <a:rPr lang="ru-RU" b="1" i="1" dirty="0" err="1">
                <a:solidFill>
                  <a:srgbClr val="FF0000"/>
                </a:solidFill>
                <a:latin typeface="Times New Roman" panose="02020603050405020304" pitchFamily="18" charset="0"/>
                <a:ea typeface="Times New Roman" panose="02020603050405020304" pitchFamily="18" charset="0"/>
              </a:rPr>
              <a:t>кровотеча</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Critical</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bleeding</a:t>
            </a:r>
            <a:r>
              <a:rPr lang="ru-RU" b="1" i="1" dirty="0">
                <a:solidFill>
                  <a:srgbClr val="FF0000"/>
                </a:solidFill>
                <a:latin typeface="Times New Roman" panose="02020603050405020304" pitchFamily="18" charset="0"/>
                <a:ea typeface="Times New Roman" panose="02020603050405020304" pitchFamily="18" charset="0"/>
              </a:rPr>
              <a:t>)</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Швидко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перевіряє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загрожують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життю</a:t>
            </a:r>
            <a:r>
              <a:rPr lang="ru-RU" dirty="0">
                <a:latin typeface="Times New Roman" panose="02020603050405020304" pitchFamily="18" charset="0"/>
                <a:ea typeface="Times New Roman" panose="02020603050405020304" pitchFamily="18" charset="0"/>
              </a:rPr>
              <a:t> (сильна </a:t>
            </a:r>
            <a:r>
              <a:rPr lang="ru-RU" dirty="0" err="1">
                <a:latin typeface="Times New Roman" panose="02020603050405020304" pitchFamily="18" charset="0"/>
                <a:ea typeface="Times New Roman" panose="02020603050405020304" pitchFamily="18" charset="0"/>
              </a:rPr>
              <a:t>артеріальна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кровотеча</a:t>
            </a:r>
            <a:r>
              <a:rPr lang="ru-RU" dirty="0">
                <a:latin typeface="Times New Roman" panose="02020603050405020304" pitchFamily="18" charset="0"/>
                <a:ea typeface="Times New Roman" panose="02020603050405020304" pitchFamily="18" charset="0"/>
              </a:rPr>
              <a:t>) з ран на </a:t>
            </a:r>
            <a:r>
              <a:rPr lang="ru-RU" dirty="0" err="1">
                <a:latin typeface="Times New Roman" panose="02020603050405020304" pitchFamily="18" charset="0"/>
                <a:ea typeface="Times New Roman" panose="02020603050405020304" pitchFamily="18" charset="0"/>
              </a:rPr>
              <a:t>кінцівках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Наприклад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бійця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відірвана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рукав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сорочки,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штанина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червоними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виявлено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потрібно</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швидко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кровоспинний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якнайвище</a:t>
            </a:r>
            <a:r>
              <a:rPr lang="ru-RU" dirty="0">
                <a:latin typeface="Times New Roman" panose="02020603050405020304" pitchFamily="18" charset="0"/>
                <a:ea typeface="Times New Roman" panose="02020603050405020304" pitchFamily="18" charset="0"/>
              </a:rPr>
              <a:t> над раною поверх </a:t>
            </a:r>
            <a:r>
              <a:rPr lang="ru-RU" dirty="0" err="1">
                <a:latin typeface="Times New Roman" panose="02020603050405020304" pitchFamily="18" charset="0"/>
                <a:ea typeface="Times New Roman" panose="02020603050405020304" pitchFamily="18" charset="0"/>
              </a:rPr>
              <a:t>форми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затягнути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зупинити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рукою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коліном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поранено у ногу – то </a:t>
            </a:r>
            <a:r>
              <a:rPr lang="ru-RU" dirty="0" err="1">
                <a:latin typeface="Times New Roman" panose="02020603050405020304" pitchFamily="18" charset="0"/>
                <a:ea typeface="Times New Roman" panose="02020603050405020304" pitchFamily="18" charset="0"/>
              </a:rPr>
              <a:t>бажано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коліном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надавити</a:t>
            </a:r>
            <a:r>
              <a:rPr lang="ru-RU" dirty="0">
                <a:latin typeface="Times New Roman" panose="02020603050405020304" pitchFamily="18" charset="0"/>
                <a:ea typeface="Times New Roman" panose="02020603050405020304" pitchFamily="18" charset="0"/>
              </a:rPr>
              <a:t> на точку </a:t>
            </a:r>
            <a:r>
              <a:rPr lang="ru-RU" dirty="0" err="1">
                <a:latin typeface="Times New Roman" panose="02020603050405020304" pitchFamily="18" charset="0"/>
                <a:ea typeface="Times New Roman" panose="02020603050405020304" pitchFamily="18" charset="0"/>
              </a:rPr>
              <a:t>стиснення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артерій</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пораненій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кінцівці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явній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з рани, </a:t>
            </a:r>
            <a:r>
              <a:rPr lang="ru-RU" dirty="0" err="1">
                <a:latin typeface="Times New Roman" panose="02020603050405020304" pitchFamily="18" charset="0"/>
                <a:ea typeface="Times New Roman" panose="02020603050405020304" pitchFamily="18" charset="0"/>
              </a:rPr>
              <a:t>використати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прямий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тиск</a:t>
            </a:r>
            <a:r>
              <a:rPr lang="ru-RU" dirty="0">
                <a:latin typeface="Times New Roman" panose="02020603050405020304" pitchFamily="18" charset="0"/>
                <a:ea typeface="Times New Roman" panose="02020603050405020304" pitchFamily="18" charset="0"/>
              </a:rPr>
              <a:t> на рану рукою та </a:t>
            </a:r>
            <a:r>
              <a:rPr lang="ru-RU" dirty="0" err="1">
                <a:latin typeface="Times New Roman" panose="02020603050405020304" pitchFamily="18" charset="0"/>
                <a:ea typeface="Times New Roman" panose="02020603050405020304" pitchFamily="18" charset="0"/>
              </a:rPr>
              <a:t>тиском</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рановий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отвір</a:t>
            </a:r>
            <a:r>
              <a:rPr lang="ru-RU" dirty="0">
                <a:latin typeface="Times New Roman" panose="02020603050405020304" pitchFamily="18" charset="0"/>
                <a:ea typeface="Times New Roman" panose="02020603050405020304" pitchFamily="18" charset="0"/>
              </a:rPr>
              <a:t> бинтом (</a:t>
            </a:r>
            <a:r>
              <a:rPr lang="ru-RU" dirty="0" err="1">
                <a:latin typeface="Times New Roman" panose="02020603050405020304" pitchFamily="18" charset="0"/>
                <a:ea typeface="Times New Roman" panose="02020603050405020304" pitchFamily="18" charset="0"/>
              </a:rPr>
              <a:t>марлевим</a:t>
            </a:r>
            <a:r>
              <a:rPr lang="ru-RU" dirty="0">
                <a:latin typeface="Times New Roman" panose="02020603050405020304" pitchFamily="18" charset="0"/>
                <a:ea typeface="Times New Roman" panose="02020603050405020304" pitchFamily="18" charset="0"/>
              </a:rPr>
              <a:t> тампоном та т.п.).</a:t>
            </a:r>
            <a:endParaRPr lang="uk-UA" sz="1100" dirty="0">
              <a:latin typeface="Times New Roman" panose="02020603050405020304" pitchFamily="18" charset="0"/>
              <a:ea typeface="Times New Roman" panose="02020603050405020304" pitchFamily="18" charset="0"/>
            </a:endParaRPr>
          </a:p>
          <a:p>
            <a:pPr>
              <a:spcAft>
                <a:spcPts val="0"/>
              </a:spcAft>
            </a:pPr>
            <a:r>
              <a:rPr lang="ru-RU" b="1" i="1" u="sng" dirty="0">
                <a:solidFill>
                  <a:srgbClr val="FF0000"/>
                </a:solidFill>
                <a:latin typeface="Times New Roman" panose="02020603050405020304" pitchFamily="18" charset="0"/>
                <a:ea typeface="Times New Roman" panose="02020603050405020304" pitchFamily="18" charset="0"/>
              </a:rPr>
              <a:t>ПРИМІТКА</a:t>
            </a:r>
            <a:r>
              <a:rPr lang="ru-RU" b="1" i="1" dirty="0">
                <a:solidFill>
                  <a:srgbClr val="FF0000"/>
                </a:solidFill>
                <a:latin typeface="Times New Roman" panose="02020603050405020304" pitchFamily="18" charset="0"/>
                <a:ea typeface="Times New Roman" panose="02020603050405020304" pitchFamily="18" charset="0"/>
              </a:rPr>
              <a:t>:</a:t>
            </a:r>
            <a:r>
              <a:rPr lang="ru-RU" i="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незначні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порізи</a:t>
            </a:r>
            <a:r>
              <a:rPr lang="ru-RU" dirty="0">
                <a:latin typeface="Times New Roman" panose="02020603050405020304" pitchFamily="18" charset="0"/>
                <a:ea typeface="Times New Roman" panose="02020603050405020304" pitchFamily="18" charset="0"/>
              </a:rPr>
              <a:t> та рани,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перев’язуються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закінчення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огляду</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marL="457200"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Під час огляду, якщо це можливо, з пораненим потрібно говорити. Підбадьорити і заспокоїти. Пояснити, яка допомога йому надається. Якщо поранений розмовляє, немає потреби перевіряти прохідність дихальних шляхів.</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82543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6672"/>
            <a:ext cx="8496944" cy="5355312"/>
          </a:xfrm>
          <a:prstGeom prst="rect">
            <a:avLst/>
          </a:prstGeom>
          <a:solidFill>
            <a:srgbClr val="92D050"/>
          </a:solidFill>
        </p:spPr>
        <p:txBody>
          <a:bodyPr wrap="square">
            <a:spAutoFit/>
          </a:bodyPr>
          <a:lstStyle/>
          <a:p>
            <a:pPr>
              <a:spcAft>
                <a:spcPts val="0"/>
              </a:spcAft>
              <a:tabLst>
                <a:tab pos="266700" algn="l"/>
              </a:tabLst>
            </a:pPr>
            <a:r>
              <a:rPr lang="uk-UA" b="1" i="1" dirty="0">
                <a:solidFill>
                  <a:srgbClr val="FF0000"/>
                </a:solidFill>
                <a:latin typeface="Times New Roman" panose="02020603050405020304" pitchFamily="18" charset="0"/>
                <a:ea typeface="Times New Roman" panose="02020603050405020304" pitchFamily="18" charset="0"/>
              </a:rPr>
              <a:t>А – прохідність дихальних шляхів (</a:t>
            </a:r>
            <a:r>
              <a:rPr lang="ru-RU" b="1" i="1" dirty="0" err="1">
                <a:solidFill>
                  <a:srgbClr val="FF0000"/>
                </a:solidFill>
                <a:latin typeface="Times New Roman" panose="02020603050405020304" pitchFamily="18" charset="0"/>
                <a:ea typeface="Times New Roman" panose="02020603050405020304" pitchFamily="18" charset="0"/>
              </a:rPr>
              <a:t>Airway</a:t>
            </a:r>
            <a:r>
              <a:rPr lang="uk-UA" b="1" i="1" dirty="0">
                <a:solidFill>
                  <a:srgbClr val="FF0000"/>
                </a:solidFill>
                <a:latin typeface="Times New Roman" panose="02020603050405020304" pitchFamily="18" charset="0"/>
                <a:ea typeface="Times New Roman" panose="02020603050405020304" pitchFamily="18" charset="0"/>
              </a:rPr>
              <a:t>)</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tabLst>
                <a:tab pos="630555" algn="l"/>
              </a:tabLs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поранений </a:t>
            </a:r>
            <a:r>
              <a:rPr lang="ru-RU" dirty="0" err="1">
                <a:latin typeface="Times New Roman" panose="02020603050405020304" pitchFamily="18" charset="0"/>
                <a:ea typeface="Times New Roman" panose="02020603050405020304" pitchFamily="18" charset="0"/>
              </a:rPr>
              <a:t>непритомний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лежить</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спині</a:t>
            </a:r>
            <a:r>
              <a:rPr lang="ru-RU" dirty="0">
                <a:latin typeface="Times New Roman" panose="02020603050405020304" pitchFamily="18" charset="0"/>
                <a:ea typeface="Times New Roman" panose="02020603050405020304" pitchFamily="18" charset="0"/>
              </a:rPr>
              <a:t> та у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відсутні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порушено,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повинен</a:t>
            </a:r>
            <a:r>
              <a:rPr lang="ru-RU" b="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ротову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порожнину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блювотних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вони є, за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скрутки марлевого бинта, повернувши голову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набік</a:t>
            </a:r>
            <a:r>
              <a:rPr lang="ru-RU" dirty="0">
                <a:latin typeface="Times New Roman" panose="02020603050405020304" pitchFamily="18" charset="0"/>
                <a:ea typeface="Times New Roman" panose="02020603050405020304" pitchFamily="18" charset="0"/>
              </a:rPr>
              <a:t> (до себе), </a:t>
            </a:r>
            <a:r>
              <a:rPr lang="ru-RU" dirty="0" err="1">
                <a:latin typeface="Times New Roman" panose="02020603050405020304" pitchFamily="18" charset="0"/>
                <a:ea typeface="Times New Roman" panose="02020603050405020304" pitchFamily="18" charset="0"/>
              </a:rPr>
              <a:t>він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очищає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ротову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порожнину</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тройний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Сафара</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розгинання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висунення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щелепи</a:t>
            </a:r>
            <a:r>
              <a:rPr lang="ru-RU" dirty="0">
                <a:latin typeface="Times New Roman" panose="02020603050405020304" pitchFamily="18" charset="0"/>
                <a:ea typeface="Times New Roman" panose="02020603050405020304" pitchFamily="18" charset="0"/>
              </a:rPr>
              <a:t> вперед і </a:t>
            </a:r>
            <a:r>
              <a:rPr lang="ru-RU" dirty="0" err="1">
                <a:latin typeface="Times New Roman" panose="02020603050405020304" pitchFamily="18" charset="0"/>
                <a:ea typeface="Times New Roman" panose="02020603050405020304" pitchFamily="18" charset="0"/>
              </a:rPr>
              <a:t>відкривання</a:t>
            </a:r>
            <a:r>
              <a:rPr lang="ru-RU" dirty="0">
                <a:latin typeface="Times New Roman" panose="02020603050405020304" pitchFamily="18" charset="0"/>
                <a:ea typeface="Times New Roman" panose="02020603050405020304" pitchFamily="18" charset="0"/>
              </a:rPr>
              <a:t> рота. Для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виконання</a:t>
            </a:r>
            <a:r>
              <a:rPr lang="ru-RU" dirty="0">
                <a:latin typeface="Times New Roman" panose="02020603050405020304" pitchFamily="18" charset="0"/>
                <a:ea typeface="Times New Roman" panose="02020603050405020304" pitchFamily="18" charset="0"/>
              </a:rPr>
              <a:t> кладе одну руку на лоб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відкидає</a:t>
            </a:r>
            <a:r>
              <a:rPr lang="ru-RU" dirty="0">
                <a:latin typeface="Times New Roman" panose="02020603050405020304" pitchFamily="18" charset="0"/>
                <a:ea typeface="Times New Roman" panose="02020603050405020304" pitchFamily="18" charset="0"/>
              </a:rPr>
              <a:t> голову назад </a:t>
            </a:r>
            <a:r>
              <a:rPr lang="ru-RU" dirty="0" err="1">
                <a:latin typeface="Times New Roman" panose="02020603050405020304" pitchFamily="18" charset="0"/>
                <a:ea typeface="Times New Roman" panose="02020603050405020304" pitchFamily="18" charset="0"/>
              </a:rPr>
              <a:t>повністю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водночас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іншою</a:t>
            </a:r>
            <a:r>
              <a:rPr lang="ru-RU" dirty="0">
                <a:latin typeface="Times New Roman" panose="02020603050405020304" pitchFamily="18" charset="0"/>
                <a:ea typeface="Times New Roman" panose="02020603050405020304" pitchFamily="18" charset="0"/>
              </a:rPr>
              <a:t> рукою </a:t>
            </a:r>
            <a:r>
              <a:rPr lang="ru-RU" dirty="0" err="1">
                <a:latin typeface="Times New Roman" panose="02020603050405020304" pitchFamily="18" charset="0"/>
                <a:ea typeface="Times New Roman" panose="02020603050405020304" pitchFamily="18" charset="0"/>
              </a:rPr>
              <a:t>підіймає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підборіддя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висуває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щелепу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відкриває</a:t>
            </a:r>
            <a:r>
              <a:rPr lang="ru-RU" dirty="0">
                <a:latin typeface="Times New Roman" panose="02020603050405020304" pitchFamily="18" charset="0"/>
                <a:ea typeface="Times New Roman" panose="02020603050405020304" pitchFamily="18" charset="0"/>
              </a:rPr>
              <a:t> рот.</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Протягом</a:t>
            </a:r>
            <a:r>
              <a:rPr lang="ru-RU" dirty="0">
                <a:latin typeface="Times New Roman" panose="02020603050405020304" pitchFamily="18" charset="0"/>
                <a:ea typeface="Times New Roman" panose="02020603050405020304" pitchFamily="18" charset="0"/>
              </a:rPr>
              <a:t> 10-20 секунд </a:t>
            </a:r>
            <a:r>
              <a:rPr lang="ru-RU" dirty="0" err="1">
                <a:latin typeface="Times New Roman" panose="02020603050405020304" pitchFamily="18" charset="0"/>
                <a:ea typeface="Times New Roman" panose="02020603050405020304" pitchFamily="18" charset="0"/>
              </a:rPr>
              <a:t>перевіряє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технікою</a:t>
            </a:r>
            <a:r>
              <a:rPr lang="ru-RU" dirty="0">
                <a:latin typeface="Times New Roman" panose="02020603050405020304" pitchFamily="18" charset="0"/>
                <a:ea typeface="Times New Roman" panose="02020603050405020304" pitchFamily="18" charset="0"/>
              </a:rPr>
              <a:t>: чую, </a:t>
            </a:r>
            <a:r>
              <a:rPr lang="ru-RU" dirty="0" err="1">
                <a:latin typeface="Times New Roman" panose="02020603050405020304" pitchFamily="18" charset="0"/>
                <a:ea typeface="Times New Roman" panose="02020603050405020304" pitchFamily="18" charset="0"/>
              </a:rPr>
              <a:t>бачу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відчуваю</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відсутність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наростаюча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синюшність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обличчя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630555" algn="l"/>
              </a:tabLs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потерпілий</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свідомості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свідомість</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стабільна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вставити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назофарингіальний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повітровід</a:t>
            </a:r>
            <a:r>
              <a:rPr lang="ru-RU" dirty="0">
                <a:latin typeface="Times New Roman" panose="02020603050405020304" pitchFamily="18" charset="0"/>
                <a:ea typeface="Times New Roman" panose="02020603050405020304" pitchFamily="18" charset="0"/>
              </a:rPr>
              <a:t> з аптечки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630555" algn="l"/>
              </a:tabLs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спостерігається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блювання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непритомного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безпечне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живіт</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виконувати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цьому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положенні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ж </a:t>
            </a:r>
            <a:r>
              <a:rPr lang="ru-RU" dirty="0" err="1">
                <a:latin typeface="Times New Roman" panose="02020603050405020304" pitchFamily="18" charset="0"/>
                <a:ea typeface="Times New Roman" panose="02020603050405020304" pitchFamily="18" charset="0"/>
              </a:rPr>
              <a:t>дозволити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зайняти</a:t>
            </a:r>
            <a:r>
              <a:rPr lang="ru-RU" dirty="0">
                <a:latin typeface="Times New Roman" panose="02020603050405020304" pitchFamily="18" charset="0"/>
                <a:ea typeface="Times New Roman" panose="02020603050405020304" pitchFamily="18" charset="0"/>
              </a:rPr>
              <a:t> будь-яке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яке </a:t>
            </a:r>
            <a:r>
              <a:rPr lang="ru-RU" dirty="0" err="1">
                <a:latin typeface="Times New Roman" panose="02020603050405020304" pitchFamily="18" charset="0"/>
                <a:ea typeface="Times New Roman" panose="02020603050405020304" pitchFamily="18" charset="0"/>
              </a:rPr>
              <a:t>найкраще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захищає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дихальні</a:t>
            </a:r>
            <a:r>
              <a:rPr lang="ru-RU" dirty="0">
                <a:latin typeface="Times New Roman" panose="02020603050405020304" pitchFamily="18" charset="0"/>
                <a:ea typeface="Times New Roman" panose="02020603050405020304" pitchFamily="18" charset="0"/>
              </a:rPr>
              <a:t> шляхи, </a:t>
            </a:r>
            <a:r>
              <a:rPr lang="ru-RU" dirty="0" err="1">
                <a:latin typeface="Times New Roman" panose="02020603050405020304" pitchFamily="18" charset="0"/>
                <a:ea typeface="Times New Roman" panose="02020603050405020304" pitchFamily="18" charset="0"/>
              </a:rPr>
              <a:t>включно</a:t>
            </a:r>
            <a:r>
              <a:rPr lang="ru-RU" dirty="0">
                <a:latin typeface="Times New Roman" panose="02020603050405020304" pitchFamily="18" charset="0"/>
                <a:ea typeface="Times New Roman" panose="02020603050405020304" pitchFamily="18" charset="0"/>
              </a:rPr>
              <a:t> з сидячим </a:t>
            </a:r>
            <a:r>
              <a:rPr lang="ru-RU" dirty="0" err="1">
                <a:latin typeface="Times New Roman" panose="02020603050405020304" pitchFamily="18" charset="0"/>
                <a:ea typeface="Times New Roman" panose="02020603050405020304" pitchFamily="18" charset="0"/>
              </a:rPr>
              <a:t>положенням</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572867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84976" cy="6186309"/>
          </a:xfrm>
          <a:prstGeom prst="rect">
            <a:avLst/>
          </a:prstGeom>
          <a:solidFill>
            <a:srgbClr val="92D050"/>
          </a:solidFill>
        </p:spPr>
        <p:txBody>
          <a:bodyPr wrap="square">
            <a:spAutoFit/>
          </a:bodyPr>
          <a:lstStyle/>
          <a:p>
            <a:pPr>
              <a:spcAft>
                <a:spcPts val="0"/>
              </a:spcAft>
              <a:tabLst>
                <a:tab pos="266700" algn="l"/>
              </a:tabLst>
            </a:pPr>
            <a:r>
              <a:rPr lang="ru-RU" b="1" i="1" dirty="0">
                <a:solidFill>
                  <a:srgbClr val="FF0000"/>
                </a:solidFill>
                <a:latin typeface="Times New Roman" panose="02020603050405020304" pitchFamily="18" charset="0"/>
                <a:ea typeface="Times New Roman" panose="02020603050405020304" pitchFamily="18" charset="0"/>
              </a:rPr>
              <a:t>В – </a:t>
            </a:r>
            <a:r>
              <a:rPr lang="ru-RU" b="1" i="1" dirty="0" err="1">
                <a:solidFill>
                  <a:srgbClr val="FF0000"/>
                </a:solidFill>
                <a:latin typeface="Times New Roman" panose="02020603050405020304" pitchFamily="18" charset="0"/>
                <a:ea typeface="Times New Roman" panose="02020603050405020304" pitchFamily="18" charset="0"/>
              </a:rPr>
              <a:t>дихання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Breathing</a:t>
            </a:r>
            <a:r>
              <a:rPr lang="ru-RU" b="1" i="1" dirty="0">
                <a:solidFill>
                  <a:srgbClr val="FF0000"/>
                </a:solidFill>
                <a:latin typeface="Times New Roman" panose="02020603050405020304" pitchFamily="18" charset="0"/>
                <a:ea typeface="Times New Roman" panose="02020603050405020304" pitchFamily="18" charset="0"/>
              </a:rPr>
              <a:t>)</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перевіряє</a:t>
            </a:r>
            <a:r>
              <a:rPr lang="ru-RU" dirty="0">
                <a:latin typeface="Times New Roman" panose="02020603050405020304" pitchFamily="18" charset="0"/>
                <a:ea typeface="Times New Roman" panose="02020603050405020304" pitchFamily="18" charset="0"/>
              </a:rPr>
              <a:t> характер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a:latin typeface="Times New Roman" panose="02020603050405020304" pitchFamily="18" charset="0"/>
                <a:ea typeface="Times New Roman" panose="02020603050405020304" pitchFamily="18" charset="0"/>
              </a:rPr>
              <a:t>1. </a:t>
            </a:r>
            <a:r>
              <a:rPr lang="ru-RU" dirty="0" err="1">
                <a:latin typeface="Times New Roman" panose="02020603050405020304" pitchFamily="18" charset="0"/>
                <a:ea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свідчити</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пришвидшена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сповільнена</a:t>
            </a:r>
            <a:r>
              <a:rPr lang="ru-RU" dirty="0">
                <a:latin typeface="Times New Roman" panose="02020603050405020304" pitchFamily="18" charset="0"/>
                <a:ea typeface="Times New Roman" panose="02020603050405020304" pitchFamily="18" charset="0"/>
              </a:rPr>
              <a:t> частота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надмірна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пітливість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наростаюча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синюшність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обличчя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непритомність</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a:latin typeface="Times New Roman" panose="02020603050405020304" pitchFamily="18" charset="0"/>
                <a:ea typeface="Times New Roman" panose="02020603050405020304" pitchFamily="18" charset="0"/>
              </a:rPr>
              <a:t>2. </a:t>
            </a:r>
            <a:r>
              <a:rPr lang="ru-RU" dirty="0" err="1">
                <a:latin typeface="Times New Roman" panose="02020603050405020304" pitchFamily="18" charset="0"/>
                <a:ea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rPr>
              <a:t> ЧД (норма 16-18 </a:t>
            </a:r>
            <a:r>
              <a:rPr lang="ru-RU" dirty="0" err="1">
                <a:latin typeface="Times New Roman" panose="02020603050405020304" pitchFamily="18" charset="0"/>
                <a:ea typeface="Times New Roman" panose="02020603050405020304" pitchFamily="18" charset="0"/>
              </a:rPr>
              <a:t>вдихів</a:t>
            </a:r>
            <a:r>
              <a:rPr lang="ru-RU" dirty="0">
                <a:latin typeface="Times New Roman" panose="02020603050405020304" pitchFamily="18" charset="0"/>
                <a:ea typeface="Times New Roman" panose="02020603050405020304" pitchFamily="18" charset="0"/>
              </a:rPr>
              <a:t> за 1 </a:t>
            </a:r>
            <a:r>
              <a:rPr lang="ru-RU" dirty="0" err="1">
                <a:latin typeface="Times New Roman" panose="02020603050405020304" pitchFamily="18" charset="0"/>
                <a:ea typeface="Times New Roman" panose="02020603050405020304" pitchFamily="18" charset="0"/>
              </a:rPr>
              <a:t>хв</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a:latin typeface="Times New Roman" panose="02020603050405020304" pitchFamily="18" charset="0"/>
                <a:ea typeface="Times New Roman" panose="02020603050405020304" pitchFamily="18" charset="0"/>
              </a:rPr>
              <a:t>3. </a:t>
            </a:r>
            <a:r>
              <a:rPr lang="ru-RU" dirty="0" err="1">
                <a:latin typeface="Times New Roman" panose="02020603050405020304" pitchFamily="18" charset="0"/>
                <a:ea typeface="Times New Roman" panose="02020603050405020304" pitchFamily="18" charset="0"/>
              </a:rPr>
              <a:t>Оцінює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спосіб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глибину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вдихів</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пасивність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видиху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перевіряє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симетричні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a:latin typeface="Times New Roman" panose="02020603050405020304" pitchFamily="18" charset="0"/>
                <a:ea typeface="Times New Roman" panose="02020603050405020304" pitchFamily="18" charset="0"/>
              </a:rPr>
              <a:t>4. </a:t>
            </a:r>
            <a:r>
              <a:rPr lang="ru-RU" dirty="0" err="1">
                <a:latin typeface="Times New Roman" panose="02020603050405020304" pitchFamily="18" charset="0"/>
                <a:ea typeface="Times New Roman" panose="02020603050405020304" pitchFamily="18" charset="0"/>
              </a:rPr>
              <a:t>Звертає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увагу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ознаки</a:t>
            </a:r>
            <a:r>
              <a:rPr lang="ru-RU" dirty="0">
                <a:latin typeface="Times New Roman" panose="02020603050405020304" pitchFamily="18" charset="0"/>
                <a:ea typeface="Times New Roman" panose="02020603050405020304" pitchFamily="18" charset="0"/>
              </a:rPr>
              <a:t> пневмотораксу,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до алгоритму </a:t>
            </a:r>
            <a:r>
              <a:rPr lang="ru-RU" dirty="0" err="1">
                <a:latin typeface="Times New Roman" panose="02020603050405020304" pitchFamily="18" charset="0"/>
                <a:ea typeface="Times New Roman" panose="02020603050405020304" pitchFamily="18" charset="0"/>
              </a:rPr>
              <a:t>виконання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голкової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декомпресії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напруженому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пневмотораксі</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наявності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a:t>
            </a:r>
            <a:r>
              <a:rPr lang="ru-RU" dirty="0">
                <a:latin typeface="Times New Roman" panose="02020603050405020304" pitchFamily="18" charset="0"/>
                <a:ea typeface="Times New Roman" panose="02020603050405020304" pitchFamily="18" charset="0"/>
              </a:rPr>
              <a:t> пневмотораксу, </a:t>
            </a:r>
            <a:r>
              <a:rPr lang="ru-RU" dirty="0" err="1">
                <a:latin typeface="Times New Roman" panose="02020603050405020304" pitchFamily="18" charset="0"/>
                <a:ea typeface="Times New Roman" panose="02020603050405020304" pitchFamily="18" charset="0"/>
              </a:rPr>
              <a:t>надає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розширену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алгоритмів</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b="1" i="1" dirty="0">
                <a:solidFill>
                  <a:srgbClr val="FF0000"/>
                </a:solidFill>
                <a:latin typeface="Times New Roman" panose="02020603050405020304" pitchFamily="18" charset="0"/>
                <a:ea typeface="Times New Roman" panose="02020603050405020304" pitchFamily="18" charset="0"/>
              </a:rPr>
              <a:t>С – </a:t>
            </a:r>
            <a:r>
              <a:rPr lang="ru-RU" b="1" i="1" dirty="0" err="1">
                <a:solidFill>
                  <a:srgbClr val="FF0000"/>
                </a:solidFill>
                <a:latin typeface="Times New Roman" panose="02020603050405020304" pitchFamily="18" charset="0"/>
                <a:ea typeface="Times New Roman" panose="02020603050405020304" pitchFamily="18" charset="0"/>
              </a:rPr>
              <a:t>кровообіг</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Circulation</a:t>
            </a:r>
            <a:r>
              <a:rPr lang="ru-RU" b="1" i="1" dirty="0">
                <a:solidFill>
                  <a:srgbClr val="FF0000"/>
                </a:solidFill>
                <a:latin typeface="Times New Roman" panose="02020603050405020304" pitchFamily="18" charset="0"/>
                <a:ea typeface="Times New Roman" panose="02020603050405020304" pitchFamily="18" charset="0"/>
              </a:rPr>
              <a:t>)</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пульсу на </a:t>
            </a:r>
            <a:r>
              <a:rPr lang="ru-RU" dirty="0" err="1">
                <a:latin typeface="Times New Roman" panose="02020603050405020304" pitchFamily="18" charset="0"/>
                <a:ea typeface="Times New Roman" panose="02020603050405020304" pitchFamily="18" charset="0"/>
              </a:rPr>
              <a:t>променевій</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сонній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проводить </a:t>
            </a:r>
            <a:r>
              <a:rPr lang="ru-RU" dirty="0" err="1">
                <a:latin typeface="Times New Roman" panose="02020603050405020304" pitchFamily="18" charset="0"/>
                <a:ea typeface="Times New Roman" panose="02020603050405020304" pitchFamily="18" charset="0"/>
              </a:rPr>
              <a:t>капілярний</a:t>
            </a:r>
            <a:r>
              <a:rPr lang="ru-RU" dirty="0">
                <a:latin typeface="Times New Roman" panose="02020603050405020304" pitchFamily="18" charset="0"/>
                <a:ea typeface="Times New Roman" panose="02020603050405020304" pitchFamily="18" charset="0"/>
              </a:rPr>
              <a:t> тест – </a:t>
            </a:r>
            <a:r>
              <a:rPr lang="ru-RU" dirty="0" err="1">
                <a:latin typeface="Times New Roman" panose="02020603050405020304" pitchFamily="18" charset="0"/>
                <a:ea typeface="Times New Roman" panose="02020603050405020304" pitchFamily="18" charset="0"/>
              </a:rPr>
              <a:t>натиснення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нігтьову</a:t>
            </a:r>
            <a:r>
              <a:rPr lang="ru-RU" dirty="0">
                <a:latin typeface="Times New Roman" panose="02020603050405020304" pitchFamily="18" charset="0"/>
                <a:ea typeface="Times New Roman" panose="02020603050405020304" pitchFamily="18" charset="0"/>
              </a:rPr>
              <a:t> пластинку. При </a:t>
            </a:r>
            <a:r>
              <a:rPr lang="ru-RU" dirty="0" err="1">
                <a:latin typeface="Times New Roman" panose="02020603050405020304" pitchFamily="18" charset="0"/>
                <a:ea typeface="Times New Roman" panose="02020603050405020304" pitchFamily="18" charset="0"/>
              </a:rPr>
              <a:t>цьому</a:t>
            </a:r>
            <a:r>
              <a:rPr lang="ru-RU" dirty="0">
                <a:latin typeface="Times New Roman" panose="02020603050405020304" pitchFamily="18" charset="0"/>
                <a:ea typeface="Times New Roman" panose="02020603050405020304" pitchFamily="18" charset="0"/>
              </a:rPr>
              <a:t>, вона </a:t>
            </a:r>
            <a:r>
              <a:rPr lang="ru-RU" dirty="0" err="1">
                <a:latin typeface="Times New Roman" panose="02020603050405020304" pitchFamily="18" charset="0"/>
                <a:ea typeface="Times New Roman" panose="02020603050405020304" pitchFamily="18" charset="0"/>
              </a:rPr>
              <a:t>бліднішає</a:t>
            </a:r>
            <a:r>
              <a:rPr lang="ru-RU" dirty="0">
                <a:latin typeface="Times New Roman" panose="02020603050405020304" pitchFamily="18" charset="0"/>
                <a:ea typeface="Times New Roman" panose="02020603050405020304" pitchFamily="18" charset="0"/>
              </a:rPr>
              <a:t> і у </a:t>
            </a:r>
            <a:r>
              <a:rPr lang="ru-RU" dirty="0" err="1">
                <a:latin typeface="Times New Roman" panose="02020603050405020304" pitchFamily="18" charset="0"/>
                <a:ea typeface="Times New Roman" panose="02020603050405020304" pitchFamily="18" charset="0"/>
              </a:rPr>
              <a:t>нормі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набуває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рожевого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кольору</a:t>
            </a:r>
            <a:r>
              <a:rPr lang="ru-RU" dirty="0">
                <a:latin typeface="Times New Roman" panose="02020603050405020304" pitchFamily="18" charset="0"/>
                <a:ea typeface="Times New Roman" panose="02020603050405020304" pitchFamily="18" charset="0"/>
              </a:rPr>
              <a:t> за 2 </a:t>
            </a:r>
            <a:r>
              <a:rPr lang="ru-RU" dirty="0" err="1">
                <a:latin typeface="Times New Roman" panose="02020603050405020304" pitchFamily="18" charset="0"/>
                <a:ea typeface="Times New Roman" panose="02020603050405020304" pitchFamily="18" charset="0"/>
              </a:rPr>
              <a:t>секунди</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Оцінює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колір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слизових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оболонок</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шкіри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відкритих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частинах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носогубний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трикутник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рожеві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бліді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мармурові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кольору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вказувати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невидиму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пропущену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Оцінює</a:t>
            </a:r>
            <a:r>
              <a:rPr lang="ru-RU" dirty="0">
                <a:latin typeface="Times New Roman" panose="02020603050405020304" pitchFamily="18" charset="0"/>
                <a:ea typeface="Times New Roman" panose="02020603050405020304" pitchFamily="18" charset="0"/>
              </a:rPr>
              <a:t> температуру </a:t>
            </a:r>
            <a:r>
              <a:rPr lang="ru-RU" dirty="0" err="1">
                <a:latin typeface="Times New Roman" panose="02020603050405020304" pitchFamily="18" charset="0"/>
                <a:ea typeface="Times New Roman" panose="02020603050405020304" pitchFamily="18" charset="0"/>
              </a:rPr>
              <a:t>кінцівок</a:t>
            </a:r>
            <a:r>
              <a:rPr lang="ru-RU" dirty="0">
                <a:latin typeface="Times New Roman" panose="02020603050405020304" pitchFamily="18" charset="0"/>
                <a:ea typeface="Times New Roman" panose="02020603050405020304" pitchFamily="18" charset="0"/>
              </a:rPr>
              <a:t>: холодна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тепла. І </a:t>
            </a:r>
            <a:r>
              <a:rPr lang="ru-RU" dirty="0" err="1">
                <a:latin typeface="Times New Roman" panose="02020603050405020304" pitchFamily="18" charset="0"/>
                <a:ea typeface="Times New Roman" panose="02020603050405020304" pitchFamily="18" charset="0"/>
              </a:rPr>
              <a:t>звертає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увагу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інші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свідчили</a:t>
            </a:r>
            <a:r>
              <a:rPr lang="ru-RU" dirty="0">
                <a:latin typeface="Times New Roman" panose="02020603050405020304" pitchFamily="18" charset="0"/>
                <a:ea typeface="Times New Roman" panose="02020603050405020304" pitchFamily="18" charset="0"/>
              </a:rPr>
              <a:t> б про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системі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кровообігу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такі</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свідомості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266700" algn="l"/>
              </a:tabLs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гематоми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деформації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хрускіт</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надавлюванні</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204561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908720"/>
            <a:ext cx="8640960" cy="5324535"/>
          </a:xfrm>
          <a:prstGeom prst="rect">
            <a:avLst/>
          </a:prstGeom>
          <a:solidFill>
            <a:srgbClr val="FFC000"/>
          </a:solidFill>
        </p:spPr>
        <p:txBody>
          <a:bodyPr wrap="square">
            <a:spAutoFit/>
          </a:bodyPr>
          <a:lstStyle/>
          <a:p>
            <a:pPr>
              <a:spcAft>
                <a:spcPts val="0"/>
              </a:spcAft>
            </a:pPr>
            <a:r>
              <a:rPr lang="en-US" sz="2000" b="1" dirty="0" smtClean="0">
                <a:solidFill>
                  <a:srgbClr val="FF0000"/>
                </a:solidFill>
                <a:latin typeface="Times New Roman" panose="02020603050405020304" pitchFamily="18" charset="0"/>
                <a:ea typeface="Times New Roman" panose="02020603050405020304" pitchFamily="18" charset="0"/>
              </a:rPr>
              <a:t>                                                     </a:t>
            </a:r>
            <a:r>
              <a:rPr lang="ru-RU" sz="2000" b="1" dirty="0" err="1" smtClean="0">
                <a:solidFill>
                  <a:srgbClr val="FF0000"/>
                </a:solidFill>
                <a:latin typeface="Times New Roman" panose="02020603050405020304" pitchFamily="18" charset="0"/>
                <a:ea typeface="Times New Roman" panose="02020603050405020304" pitchFamily="18" charset="0"/>
              </a:rPr>
              <a:t>Огляд</a:t>
            </a:r>
            <a:r>
              <a:rPr lang="ru-RU" sz="2000" b="1" dirty="0" smtClean="0">
                <a:solidFill>
                  <a:srgbClr val="FF0000"/>
                </a:solidFill>
                <a:latin typeface="Times New Roman" panose="02020603050405020304" pitchFamily="18" charset="0"/>
                <a:ea typeface="Times New Roman" panose="02020603050405020304" pitchFamily="18" charset="0"/>
              </a:rPr>
              <a:t> </a:t>
            </a:r>
            <a:r>
              <a:rPr lang="ru-RU" sz="2000" b="1" dirty="0" err="1">
                <a:solidFill>
                  <a:srgbClr val="FF0000"/>
                </a:solidFill>
                <a:latin typeface="Times New Roman" panose="02020603050405020304" pitchFamily="18" charset="0"/>
                <a:ea typeface="Times New Roman" panose="02020603050405020304" pitchFamily="18" charset="0"/>
              </a:rPr>
              <a:t>голови</a:t>
            </a:r>
            <a:r>
              <a:rPr lang="ru-RU" sz="2000" b="1" dirty="0">
                <a:solidFill>
                  <a:srgbClr val="FF0000"/>
                </a:solidFill>
                <a:latin typeface="Times New Roman" panose="02020603050405020304" pitchFamily="18" charset="0"/>
                <a:ea typeface="Times New Roman" panose="02020603050405020304" pitchFamily="18" charset="0"/>
              </a:rPr>
              <a:t>.</a:t>
            </a:r>
            <a:endParaRPr lang="uk-UA" sz="20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2000" dirty="0">
                <a:latin typeface="Times New Roman" panose="02020603050405020304" pitchFamily="18" charset="0"/>
                <a:ea typeface="Times New Roman" panose="02020603050405020304" pitchFamily="18" charset="0"/>
              </a:rPr>
              <a:t>Для </a:t>
            </a:r>
            <a:r>
              <a:rPr lang="ru-RU" sz="2000" dirty="0" err="1">
                <a:latin typeface="Times New Roman" panose="02020603050405020304" pitchFamily="18" charset="0"/>
                <a:ea typeface="Times New Roman" panose="02020603050405020304" pitchFamily="18" charset="0"/>
              </a:rPr>
              <a:t>цього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санітарний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інструктор</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пораненому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знімає</a:t>
            </a:r>
            <a:r>
              <a:rPr lang="ru-RU" sz="2000" dirty="0">
                <a:latin typeface="Times New Roman" panose="02020603050405020304" pitchFamily="18" charset="0"/>
                <a:ea typeface="Times New Roman" panose="02020603050405020304" pitchFamily="18" charset="0"/>
              </a:rPr>
              <a:t> каску, </a:t>
            </a:r>
            <a:r>
              <a:rPr lang="ru-RU" sz="2000" dirty="0" err="1">
                <a:latin typeface="Times New Roman" panose="02020603050405020304" pitchFamily="18" charset="0"/>
                <a:ea typeface="Times New Roman" panose="02020603050405020304" pitchFamily="18" charset="0"/>
              </a:rPr>
              <a:t>вирівнює</a:t>
            </a:r>
            <a:r>
              <a:rPr lang="ru-RU" sz="2000" dirty="0">
                <a:latin typeface="Times New Roman" panose="02020603050405020304" pitchFamily="18" charset="0"/>
                <a:ea typeface="Times New Roman" panose="02020603050405020304" pitchFamily="18" charset="0"/>
              </a:rPr>
              <a:t> голову. При </a:t>
            </a:r>
            <a:r>
              <a:rPr lang="ru-RU" sz="2000" dirty="0" err="1">
                <a:latin typeface="Times New Roman" panose="02020603050405020304" pitchFamily="18" charset="0"/>
                <a:ea typeface="Times New Roman" panose="02020603050405020304" pitchFamily="18" charset="0"/>
              </a:rPr>
              <a:t>цьому</a:t>
            </a:r>
            <a:r>
              <a:rPr lang="ru-RU" sz="2000" dirty="0">
                <a:latin typeface="Times New Roman" panose="02020603050405020304" pitchFamily="18" charset="0"/>
                <a:ea typeface="Times New Roman" panose="02020603050405020304" pitchFamily="18" charset="0"/>
              </a:rPr>
              <a:t>, поранений </a:t>
            </a:r>
            <a:r>
              <a:rPr lang="ru-RU" sz="2000" dirty="0" err="1">
                <a:latin typeface="Times New Roman" panose="02020603050405020304" pitchFamily="18" charset="0"/>
                <a:ea typeface="Times New Roman" panose="02020603050405020304" pitchFamily="18" charset="0"/>
              </a:rPr>
              <a:t>лежить</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спині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Визначає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голові</a:t>
            </a:r>
            <a:r>
              <a:rPr lang="ru-RU" sz="2000" dirty="0">
                <a:latin typeface="Times New Roman" panose="02020603050405020304" pitchFamily="18" charset="0"/>
                <a:ea typeface="Times New Roman" panose="02020603050405020304" pitchFamily="18" charset="0"/>
              </a:rPr>
              <a:t> ран та </a:t>
            </a:r>
            <a:r>
              <a:rPr lang="ru-RU" sz="2000" dirty="0" err="1">
                <a:latin typeface="Times New Roman" panose="02020603050405020304" pitchFamily="18" charset="0"/>
                <a:ea typeface="Times New Roman" panose="02020603050405020304" pitchFamily="18" charset="0"/>
              </a:rPr>
              <a:t>місцевих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крововиливів</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виявляє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приховані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ушкодження</a:t>
            </a:r>
            <a:r>
              <a:rPr lang="ru-RU" sz="2000" dirty="0">
                <a:latin typeface="Times New Roman" panose="02020603050405020304" pitchFamily="18" charset="0"/>
                <a:ea typeface="Times New Roman" panose="02020603050405020304" pitchFamily="18" charset="0"/>
              </a:rPr>
              <a:t>: </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одночасно</a:t>
            </a:r>
            <a:r>
              <a:rPr lang="ru-RU" sz="2000" dirty="0">
                <a:latin typeface="Times New Roman" panose="02020603050405020304" pitchFamily="18" charset="0"/>
                <a:ea typeface="Times New Roman" panose="02020603050405020304" pitchFamily="18" charset="0"/>
              </a:rPr>
              <a:t> проводить руками </a:t>
            </a:r>
            <a:r>
              <a:rPr lang="ru-RU" sz="2000" dirty="0" err="1">
                <a:latin typeface="Times New Roman" panose="02020603050405020304" pitchFamily="18" charset="0"/>
                <a:ea typeface="Times New Roman" panose="02020603050405020304" pitchFamily="18" charset="0"/>
              </a:rPr>
              <a:t>обмацування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цілісності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кісток</a:t>
            </a:r>
            <a:r>
              <a:rPr lang="ru-RU" sz="2000" dirty="0">
                <a:latin typeface="Times New Roman" panose="02020603050405020304" pitchFamily="18" charset="0"/>
                <a:ea typeface="Times New Roman" panose="02020603050405020304" pitchFamily="18" charset="0"/>
              </a:rPr>
              <a:t> черепа та </a:t>
            </a:r>
            <a:r>
              <a:rPr lang="ru-RU" sz="2000" dirty="0" err="1">
                <a:latin typeface="Times New Roman" panose="02020603050405020304" pitchFamily="18" charset="0"/>
                <a:ea typeface="Times New Roman" panose="02020603050405020304" pitchFamily="18" charset="0"/>
              </a:rPr>
              <a:t>огляд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обличчя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розчепіреними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пальцями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заводячи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пальці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потилицю</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постійно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поглядом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контролюючи</a:t>
            </a:r>
            <a:r>
              <a:rPr lang="ru-RU" sz="2000" dirty="0">
                <a:latin typeface="Times New Roman" panose="02020603050405020304" pitchFamily="18" charset="0"/>
                <a:ea typeface="Times New Roman" panose="02020603050405020304" pitchFamily="18" charset="0"/>
              </a:rPr>
              <a:t> чистоту </a:t>
            </a:r>
            <a:r>
              <a:rPr lang="ru-RU" sz="2000" dirty="0" err="1">
                <a:latin typeface="Times New Roman" panose="02020603050405020304" pitchFamily="18" charset="0"/>
                <a:ea typeface="Times New Roman" panose="02020603050405020304" pitchFamily="18" charset="0"/>
              </a:rPr>
              <a:t>рукавичок</a:t>
            </a:r>
            <a:r>
              <a:rPr lang="ru-RU" sz="2000" dirty="0">
                <a:latin typeface="Times New Roman" panose="02020603050405020304" pitchFamily="18" charset="0"/>
                <a:ea typeface="Times New Roman" panose="02020603050405020304" pitchFamily="18" charset="0"/>
              </a:rPr>
              <a:t> (кров, </a:t>
            </a:r>
            <a:r>
              <a:rPr lang="ru-RU" sz="2000" dirty="0" err="1">
                <a:latin typeface="Times New Roman" panose="02020603050405020304" pitchFamily="18" charset="0"/>
                <a:ea typeface="Times New Roman" panose="02020603050405020304" pitchFamily="18" charset="0"/>
              </a:rPr>
              <a:t>рідина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Потім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оглядає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кістки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лоба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очних</a:t>
            </a:r>
            <a:r>
              <a:rPr lang="ru-RU" sz="2000" dirty="0">
                <a:latin typeface="Times New Roman" panose="02020603050405020304" pitchFamily="18" charset="0"/>
                <a:ea typeface="Times New Roman" panose="02020603050405020304" pitchFamily="18" charset="0"/>
              </a:rPr>
              <a:t> ямок, </a:t>
            </a:r>
            <a:r>
              <a:rPr lang="ru-RU" sz="2000" dirty="0" err="1">
                <a:latin typeface="Times New Roman" panose="02020603050405020304" pitchFamily="18" charset="0"/>
                <a:ea typeface="Times New Roman" panose="02020603050405020304" pitchFamily="18" charset="0"/>
              </a:rPr>
              <a:t>основи</a:t>
            </a:r>
            <a:r>
              <a:rPr lang="ru-RU" sz="2000" dirty="0">
                <a:latin typeface="Times New Roman" panose="02020603050405020304" pitchFamily="18" charset="0"/>
                <a:ea typeface="Times New Roman" panose="02020603050405020304" pitchFamily="18" charset="0"/>
              </a:rPr>
              <a:t> носа, </a:t>
            </a:r>
            <a:r>
              <a:rPr lang="ru-RU" sz="2000" dirty="0" err="1">
                <a:latin typeface="Times New Roman" panose="02020603050405020304" pitchFamily="18" charset="0"/>
                <a:ea typeface="Times New Roman" panose="02020603050405020304" pitchFamily="18" charset="0"/>
              </a:rPr>
              <a:t>верхньої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щелепи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нижньої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щелепи</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ушкоджень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синці</a:t>
            </a:r>
            <a:r>
              <a:rPr lang="ru-RU" sz="2000" dirty="0">
                <a:latin typeface="Times New Roman" panose="02020603050405020304" pitchFamily="18" charset="0"/>
                <a:ea typeface="Times New Roman" panose="02020603050405020304" pitchFamily="18" charset="0"/>
              </a:rPr>
              <a:t> за </a:t>
            </a:r>
            <a:r>
              <a:rPr lang="ru-RU" sz="2000" dirty="0" err="1">
                <a:latin typeface="Times New Roman" panose="02020603050405020304" pitchFamily="18" charset="0"/>
                <a:ea typeface="Times New Roman" panose="02020603050405020304" pitchFamily="18" charset="0"/>
              </a:rPr>
              <a:t>вухами</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навколо</a:t>
            </a:r>
            <a:r>
              <a:rPr lang="ru-RU" sz="2000" dirty="0">
                <a:latin typeface="Times New Roman" panose="02020603050405020304" pitchFamily="18" charset="0"/>
                <a:ea typeface="Times New Roman" panose="02020603050405020304" pitchFamily="18" charset="0"/>
              </a:rPr>
              <a:t> очей (</a:t>
            </a:r>
            <a:r>
              <a:rPr lang="ru-RU" sz="2000" dirty="0" err="1">
                <a:latin typeface="Times New Roman" panose="02020603050405020304" pitchFamily="18" charset="0"/>
                <a:ea typeface="Times New Roman" panose="02020603050405020304" pitchFamily="18" charset="0"/>
              </a:rPr>
              <a:t>очі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єнота</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заглядає</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вуха</a:t>
            </a:r>
            <a:r>
              <a:rPr lang="ru-RU" sz="2000" dirty="0">
                <a:latin typeface="Times New Roman" panose="02020603050405020304" pitchFamily="18" charset="0"/>
                <a:ea typeface="Times New Roman" panose="02020603050405020304" pitchFamily="18" charset="0"/>
              </a:rPr>
              <a:t>, з метою </a:t>
            </a:r>
            <a:r>
              <a:rPr lang="ru-RU" sz="2000" dirty="0" err="1">
                <a:latin typeface="Times New Roman" panose="02020603050405020304" pitchFamily="18" charset="0"/>
                <a:ea typeface="Times New Roman" panose="02020603050405020304" pitchFamily="18" charset="0"/>
              </a:rPr>
              <a:t>виявлення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жовтуватої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або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рожевої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рідини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ліквор</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Це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ознака</a:t>
            </a:r>
            <a:r>
              <a:rPr lang="ru-RU" sz="2000" dirty="0">
                <a:latin typeface="Times New Roman" panose="02020603050405020304" pitchFamily="18" charset="0"/>
                <a:ea typeface="Times New Roman" panose="02020603050405020304" pitchFamily="18" charset="0"/>
              </a:rPr>
              <a:t> перелому </a:t>
            </a:r>
            <a:r>
              <a:rPr lang="ru-RU" sz="2000" dirty="0" err="1">
                <a:latin typeface="Times New Roman" panose="02020603050405020304" pitchFamily="18" charset="0"/>
                <a:ea typeface="Times New Roman" panose="02020603050405020304" pitchFamily="18" charset="0"/>
              </a:rPr>
              <a:t>основи</a:t>
            </a:r>
            <a:r>
              <a:rPr lang="ru-RU" sz="2000" dirty="0">
                <a:latin typeface="Times New Roman" panose="02020603050405020304" pitchFamily="18" charset="0"/>
                <a:ea typeface="Times New Roman" panose="02020603050405020304" pitchFamily="18" charset="0"/>
              </a:rPr>
              <a:t> черепа і </a:t>
            </a:r>
            <a:r>
              <a:rPr lang="ru-RU" sz="2000" dirty="0" err="1">
                <a:latin typeface="Times New Roman" panose="02020603050405020304" pitchFamily="18" charset="0"/>
                <a:ea typeface="Times New Roman" panose="02020603050405020304" pitchFamily="18" charset="0"/>
              </a:rPr>
              <a:t>дуже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важкого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поранення</a:t>
            </a:r>
            <a:r>
              <a:rPr lang="ru-RU" sz="2000" dirty="0">
                <a:latin typeface="Times New Roman" panose="02020603050405020304" pitchFamily="18" charset="0"/>
                <a:ea typeface="Times New Roman" panose="02020603050405020304" pitchFamily="18" charset="0"/>
              </a:rPr>
              <a:t> в голову. </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b="1" i="1" u="sng" dirty="0">
                <a:solidFill>
                  <a:srgbClr val="FF0000"/>
                </a:solidFill>
                <a:latin typeface="Times New Roman" panose="02020603050405020304" pitchFamily="18" charset="0"/>
                <a:ea typeface="Times New Roman" panose="02020603050405020304" pitchFamily="18" charset="0"/>
              </a:rPr>
              <a:t>ПРИМІТКА</a:t>
            </a:r>
            <a:r>
              <a:rPr lang="ru-RU" sz="2000" b="1" i="1" dirty="0">
                <a:solidFill>
                  <a:srgbClr val="FF0000"/>
                </a:solidFill>
                <a:latin typeface="Times New Roman" panose="02020603050405020304" pitchFamily="18" charset="0"/>
                <a:ea typeface="Times New Roman" panose="02020603050405020304" pitchFamily="18" charset="0"/>
              </a:rPr>
              <a:t>: при </a:t>
            </a:r>
            <a:r>
              <a:rPr lang="ru-RU" sz="2000" b="1" i="1" dirty="0" err="1">
                <a:solidFill>
                  <a:srgbClr val="FF0000"/>
                </a:solidFill>
                <a:latin typeface="Times New Roman" panose="02020603050405020304" pitchFamily="18" charset="0"/>
                <a:ea typeface="Times New Roman" panose="02020603050405020304" pitchFamily="18" charset="0"/>
              </a:rPr>
              <a:t>підозрі</a:t>
            </a:r>
            <a:r>
              <a:rPr lang="ru-RU" sz="2000" b="1" i="1" dirty="0">
                <a:solidFill>
                  <a:srgbClr val="FF0000"/>
                </a:solidFill>
                <a:latin typeface="Times New Roman" panose="02020603050405020304" pitchFamily="18" charset="0"/>
                <a:ea typeface="Times New Roman" panose="02020603050405020304" pitchFamily="18" charset="0"/>
              </a:rPr>
              <a:t> на перелом </a:t>
            </a:r>
            <a:r>
              <a:rPr lang="ru-RU" sz="2000" b="1" i="1" dirty="0" err="1">
                <a:solidFill>
                  <a:srgbClr val="FF0000"/>
                </a:solidFill>
                <a:latin typeface="Times New Roman" panose="02020603050405020304" pitchFamily="18" charset="0"/>
                <a:ea typeface="Times New Roman" panose="02020603050405020304" pitchFamily="18" charset="0"/>
              </a:rPr>
              <a:t>основи</a:t>
            </a:r>
            <a:r>
              <a:rPr lang="ru-RU" sz="2000" b="1" i="1" dirty="0">
                <a:solidFill>
                  <a:srgbClr val="FF0000"/>
                </a:solidFill>
                <a:latin typeface="Times New Roman" panose="02020603050405020304" pitchFamily="18" charset="0"/>
                <a:ea typeface="Times New Roman" panose="02020603050405020304" pitchFamily="18" charset="0"/>
              </a:rPr>
              <a:t> черепа </a:t>
            </a:r>
            <a:r>
              <a:rPr lang="ru-RU" sz="2000" b="1" i="1" dirty="0" err="1">
                <a:solidFill>
                  <a:srgbClr val="FF0000"/>
                </a:solidFill>
                <a:latin typeface="Times New Roman" panose="02020603050405020304" pitchFamily="18" charset="0"/>
                <a:ea typeface="Times New Roman" panose="02020603050405020304" pitchFamily="18" charset="0"/>
              </a:rPr>
              <a:t>назофарингіальну</a:t>
            </a:r>
            <a:r>
              <a:rPr lang="ru-RU" sz="2000" b="1" i="1" dirty="0">
                <a:solidFill>
                  <a:srgbClr val="FF0000"/>
                </a:solidFill>
                <a:latin typeface="Times New Roman" panose="02020603050405020304" pitchFamily="18" charset="0"/>
                <a:ea typeface="Times New Roman" panose="02020603050405020304" pitchFamily="18" charset="0"/>
              </a:rPr>
              <a:t> трубку </a:t>
            </a:r>
            <a:r>
              <a:rPr lang="ru-RU" sz="2000" b="1" i="1" dirty="0" err="1">
                <a:solidFill>
                  <a:srgbClr val="FF0000"/>
                </a:solidFill>
                <a:latin typeface="Times New Roman" panose="02020603050405020304" pitchFamily="18" charset="0"/>
                <a:ea typeface="Times New Roman" panose="02020603050405020304" pitchFamily="18" charset="0"/>
              </a:rPr>
              <a:t>ставити</a:t>
            </a:r>
            <a:r>
              <a:rPr lang="ru-RU" sz="2000" b="1" i="1" dirty="0">
                <a:solidFill>
                  <a:srgbClr val="FF0000"/>
                </a:solidFill>
                <a:latin typeface="Times New Roman" panose="02020603050405020304" pitchFamily="18" charset="0"/>
                <a:ea typeface="Times New Roman" panose="02020603050405020304" pitchFamily="18" charset="0"/>
              </a:rPr>
              <a:t> заборонено.</a:t>
            </a:r>
            <a:endParaRPr lang="uk-UA" sz="2000" b="1" dirty="0">
              <a:solidFill>
                <a:srgbClr val="FF0000"/>
              </a:solidFill>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розкриваючи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пальцями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повіки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оглядає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цілісність</a:t>
            </a:r>
            <a:r>
              <a:rPr lang="ru-RU" sz="2000" dirty="0">
                <a:latin typeface="Times New Roman" panose="02020603050405020304" pitchFamily="18" charset="0"/>
                <a:ea typeface="Times New Roman" panose="02020603050405020304" pitchFamily="18" charset="0"/>
              </a:rPr>
              <a:t> очей та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крововиливів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оглядає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зіниці</a:t>
            </a:r>
            <a:r>
              <a:rPr lang="ru-RU" sz="2000" dirty="0">
                <a:latin typeface="Times New Roman" panose="02020603050405020304" pitchFamily="18" charset="0"/>
                <a:ea typeface="Times New Roman" panose="02020603050405020304" pitchFamily="18" charset="0"/>
              </a:rPr>
              <a:t> – </a:t>
            </a:r>
            <a:r>
              <a:rPr lang="ru-RU" sz="2000" dirty="0" err="1">
                <a:latin typeface="Times New Roman" panose="02020603050405020304" pitchFamily="18" charset="0"/>
                <a:ea typeface="Times New Roman" panose="02020603050405020304" pitchFamily="18" charset="0"/>
              </a:rPr>
              <a:t>їх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симетрію</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Якщо</a:t>
            </a:r>
            <a:r>
              <a:rPr lang="ru-RU" sz="2000" dirty="0">
                <a:latin typeface="Times New Roman" panose="02020603050405020304" pitchFamily="18" charset="0"/>
                <a:ea typeface="Times New Roman" panose="02020603050405020304" pitchFamily="18" charset="0"/>
              </a:rPr>
              <a:t> одна </a:t>
            </a:r>
            <a:r>
              <a:rPr lang="ru-RU" sz="2000" dirty="0" err="1">
                <a:latin typeface="Times New Roman" panose="02020603050405020304" pitchFamily="18" charset="0"/>
                <a:ea typeface="Times New Roman" panose="02020603050405020304" pitchFamily="18" charset="0"/>
              </a:rPr>
              <a:t>зіниця</a:t>
            </a:r>
            <a:r>
              <a:rPr lang="ru-RU" sz="2000" dirty="0">
                <a:latin typeface="Times New Roman" panose="02020603050405020304" pitchFamily="18" charset="0"/>
                <a:ea typeface="Times New Roman" panose="02020603050405020304" pitchFamily="18" charset="0"/>
              </a:rPr>
              <a:t> широка, а </a:t>
            </a:r>
            <a:r>
              <a:rPr lang="ru-RU" sz="2000" dirty="0" err="1">
                <a:latin typeface="Times New Roman" panose="02020603050405020304" pitchFamily="18" charset="0"/>
                <a:ea typeface="Times New Roman" panose="02020603050405020304" pitchFamily="18" charset="0"/>
              </a:rPr>
              <a:t>інша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вузька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це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ознака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важкої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травми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голови</a:t>
            </a:r>
            <a:r>
              <a:rPr lang="ru-RU" sz="2000" dirty="0">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359548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92696"/>
            <a:ext cx="8496944" cy="5940088"/>
          </a:xfrm>
          <a:prstGeom prst="rect">
            <a:avLst/>
          </a:prstGeom>
          <a:solidFill>
            <a:srgbClr val="FFC000"/>
          </a:solidFill>
        </p:spPr>
        <p:txBody>
          <a:bodyPr wrap="square">
            <a:spAutoFit/>
          </a:bodyPr>
          <a:lstStyle/>
          <a:p>
            <a:pPr>
              <a:spcAft>
                <a:spcPts val="0"/>
              </a:spcAft>
            </a:pPr>
            <a:r>
              <a:rPr lang="en-US" sz="2000" b="1" i="1" dirty="0" smtClean="0">
                <a:solidFill>
                  <a:srgbClr val="FF0000"/>
                </a:solidFill>
                <a:latin typeface="Times New Roman" panose="02020603050405020304" pitchFamily="18" charset="0"/>
                <a:ea typeface="Times New Roman" panose="02020603050405020304" pitchFamily="18" charset="0"/>
              </a:rPr>
              <a:t>                                                     </a:t>
            </a:r>
            <a:r>
              <a:rPr lang="uk-UA" sz="2000" b="1" i="1" dirty="0" smtClean="0">
                <a:solidFill>
                  <a:srgbClr val="FF0000"/>
                </a:solidFill>
                <a:latin typeface="Times New Roman" panose="02020603050405020304" pitchFamily="18" charset="0"/>
                <a:ea typeface="Times New Roman" panose="02020603050405020304" pitchFamily="18" charset="0"/>
              </a:rPr>
              <a:t>Огляд </a:t>
            </a:r>
            <a:r>
              <a:rPr lang="uk-UA" sz="2000" b="1" i="1" dirty="0">
                <a:solidFill>
                  <a:srgbClr val="FF0000"/>
                </a:solidFill>
                <a:latin typeface="Times New Roman" panose="02020603050405020304" pitchFamily="18" charset="0"/>
                <a:ea typeface="Times New Roman" panose="02020603050405020304" pitchFamily="18" charset="0"/>
              </a:rPr>
              <a:t>шиї.</a:t>
            </a:r>
            <a:endParaRPr lang="uk-UA" sz="2000" i="1" dirty="0">
              <a:solidFill>
                <a:srgbClr val="FF0000"/>
              </a:solidFill>
              <a:latin typeface="Times New Roman" panose="02020603050405020304" pitchFamily="18" charset="0"/>
              <a:ea typeface="Times New Roman" panose="02020603050405020304" pitchFamily="18" charset="0"/>
            </a:endParaRPr>
          </a:p>
          <a:p>
            <a:pPr>
              <a:spcAft>
                <a:spcPts val="0"/>
              </a:spcAft>
              <a:tabLst>
                <a:tab pos="540385" algn="l"/>
              </a:tabLst>
            </a:pPr>
            <a:r>
              <a:rPr lang="uk-UA" sz="2000" dirty="0">
                <a:latin typeface="Times New Roman" panose="02020603050405020304" pitchFamily="18" charset="0"/>
                <a:ea typeface="Times New Roman" panose="02020603050405020304" pitchFamily="18" charset="0"/>
              </a:rPr>
              <a:t>Санітарний інструктор оглядає цілісність шиї та поверхневих вен шиї. </a:t>
            </a:r>
            <a:r>
              <a:rPr lang="ru-RU" sz="2000" dirty="0">
                <a:latin typeface="Times New Roman" panose="02020603050405020304" pitchFamily="18" charset="0"/>
                <a:ea typeface="Times New Roman" panose="02020603050405020304" pitchFamily="18" charset="0"/>
              </a:rPr>
              <a:t>При </a:t>
            </a:r>
            <a:r>
              <a:rPr lang="ru-RU" sz="2000" dirty="0" err="1">
                <a:latin typeface="Times New Roman" panose="02020603050405020304" pitchFamily="18" charset="0"/>
                <a:ea typeface="Times New Roman" panose="02020603050405020304" pitchFamily="18" charset="0"/>
              </a:rPr>
              <a:t>цьому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визначає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ран та </a:t>
            </a:r>
            <a:r>
              <a:rPr lang="ru-RU" sz="2000" dirty="0" err="1">
                <a:latin typeface="Times New Roman" panose="02020603050405020304" pitchFamily="18" charset="0"/>
                <a:ea typeface="Times New Roman" panose="02020603050405020304" pitchFamily="18" charset="0"/>
              </a:rPr>
              <a:t>місцевих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крововиливів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виявляє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приховані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ушкодження</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обмацує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шию</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завівши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розчепірені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пальці</a:t>
            </a:r>
            <a:r>
              <a:rPr lang="ru-RU" sz="2000" dirty="0">
                <a:latin typeface="Times New Roman" panose="02020603050405020304" pitchFamily="18" charset="0"/>
                <a:ea typeface="Times New Roman" panose="02020603050405020304" pitchFamily="18" charset="0"/>
              </a:rPr>
              <a:t> за </a:t>
            </a:r>
            <a:r>
              <a:rPr lang="ru-RU" sz="2000" dirty="0" err="1">
                <a:latin typeface="Times New Roman" panose="02020603050405020304" pitchFamily="18" charset="0"/>
                <a:ea typeface="Times New Roman" panose="02020603050405020304" pitchFamily="18" charset="0"/>
              </a:rPr>
              <a:t>шию</a:t>
            </a:r>
            <a:r>
              <a:rPr lang="ru-RU" sz="2000" dirty="0">
                <a:latin typeface="Times New Roman" panose="02020603050405020304" pitchFamily="18" charset="0"/>
                <a:ea typeface="Times New Roman" panose="02020603050405020304" pitchFamily="18" charset="0"/>
              </a:rPr>
              <a:t>, в </a:t>
            </a:r>
            <a:r>
              <a:rPr lang="ru-RU" sz="2000" dirty="0" err="1">
                <a:latin typeface="Times New Roman" panose="02020603050405020304" pitchFamily="18" charset="0"/>
                <a:ea typeface="Times New Roman" panose="02020603050405020304" pitchFamily="18" charset="0"/>
              </a:rPr>
              <a:t>комірну</a:t>
            </a:r>
            <a:r>
              <a:rPr lang="ru-RU" sz="2000" dirty="0">
                <a:latin typeface="Times New Roman" panose="02020603050405020304" pitchFamily="18" charset="0"/>
                <a:ea typeface="Times New Roman" panose="02020603050405020304" pitchFamily="18" charset="0"/>
              </a:rPr>
              <a:t> зону, </a:t>
            </a:r>
            <a:r>
              <a:rPr lang="ru-RU" sz="2000" dirty="0" err="1">
                <a:latin typeface="Times New Roman" panose="02020603050405020304" pitchFamily="18" charset="0"/>
                <a:ea typeface="Times New Roman" panose="02020603050405020304" pitchFamily="18" charset="0"/>
              </a:rPr>
              <a:t>починаючи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сьомого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хребця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який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виступає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поступово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піднімаючись</a:t>
            </a:r>
            <a:r>
              <a:rPr lang="ru-RU" sz="2000" dirty="0">
                <a:latin typeface="Times New Roman" panose="02020603050405020304" pitchFamily="18" charset="0"/>
                <a:ea typeface="Times New Roman" panose="02020603050405020304" pitchFamily="18" charset="0"/>
              </a:rPr>
              <a:t> до </a:t>
            </a:r>
            <a:r>
              <a:rPr lang="ru-RU" sz="2000" dirty="0" err="1">
                <a:latin typeface="Times New Roman" panose="02020603050405020304" pitchFamily="18" charset="0"/>
                <a:ea typeface="Times New Roman" panose="02020603050405020304" pitchFamily="18" charset="0"/>
              </a:rPr>
              <a:t>основи</a:t>
            </a:r>
            <a:r>
              <a:rPr lang="ru-RU" sz="2000" dirty="0">
                <a:latin typeface="Times New Roman" panose="02020603050405020304" pitchFamily="18" charset="0"/>
                <a:ea typeface="Times New Roman" panose="02020603050405020304" pitchFamily="18" charset="0"/>
              </a:rPr>
              <a:t> черепа. При </a:t>
            </a:r>
            <a:r>
              <a:rPr lang="ru-RU" sz="2000" dirty="0" err="1">
                <a:latin typeface="Times New Roman" panose="02020603050405020304" pitchFamily="18" charset="0"/>
                <a:ea typeface="Times New Roman" panose="02020603050405020304" pitchFamily="18" charset="0"/>
              </a:rPr>
              <a:t>цьому</a:t>
            </a:r>
            <a:r>
              <a:rPr lang="ru-RU" sz="2000" dirty="0">
                <a:latin typeface="Times New Roman" panose="02020603050405020304" pitchFamily="18" charset="0"/>
                <a:ea typeface="Times New Roman" panose="02020603050405020304" pitchFamily="18" charset="0"/>
              </a:rPr>
              <a:t>, не повинно бути </a:t>
            </a:r>
            <a:r>
              <a:rPr lang="ru-RU" sz="2000" dirty="0" err="1">
                <a:latin typeface="Times New Roman" panose="02020603050405020304" pitchFamily="18" charset="0"/>
                <a:ea typeface="Times New Roman" panose="02020603050405020304" pitchFamily="18" charset="0"/>
              </a:rPr>
              <a:t>несиметричних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випинань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напруги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або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провисання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м’язів</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одній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із</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сторін</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шиї</a:t>
            </a:r>
            <a:r>
              <a:rPr lang="ru-RU" sz="2000" dirty="0">
                <a:latin typeface="Times New Roman" panose="02020603050405020304" pitchFamily="18" charset="0"/>
                <a:ea typeface="Times New Roman" panose="02020603050405020304" pitchFamily="18" charset="0"/>
              </a:rPr>
              <a:t>. </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заводячи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пальці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шию</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він</a:t>
            </a:r>
            <a:r>
              <a:rPr lang="ru-RU" sz="2000" dirty="0">
                <a:latin typeface="Times New Roman" panose="02020603050405020304" pitchFamily="18" charset="0"/>
                <a:ea typeface="Times New Roman" panose="02020603050405020304" pitchFamily="18" charset="0"/>
              </a:rPr>
              <a:t> повинен </a:t>
            </a:r>
            <a:r>
              <a:rPr lang="ru-RU" sz="2000" dirty="0" err="1">
                <a:latin typeface="Times New Roman" panose="02020603050405020304" pitchFamily="18" charset="0"/>
                <a:ea typeface="Times New Roman" panose="02020603050405020304" pitchFamily="18" charset="0"/>
              </a:rPr>
              <a:t>постійно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поглядом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контролювати</a:t>
            </a:r>
            <a:r>
              <a:rPr lang="ru-RU" sz="2000" dirty="0">
                <a:latin typeface="Times New Roman" panose="02020603050405020304" pitchFamily="18" charset="0"/>
                <a:ea typeface="Times New Roman" panose="02020603050405020304" pitchFamily="18" charset="0"/>
              </a:rPr>
              <a:t> чистоту </a:t>
            </a:r>
            <a:r>
              <a:rPr lang="ru-RU" sz="2000" dirty="0" err="1">
                <a:latin typeface="Times New Roman" panose="02020603050405020304" pitchFamily="18" charset="0"/>
                <a:ea typeface="Times New Roman" panose="02020603050405020304" pitchFamily="18" charset="0"/>
              </a:rPr>
              <a:t>рукавичок</a:t>
            </a:r>
            <a:r>
              <a:rPr lang="ru-RU" sz="2000" dirty="0">
                <a:latin typeface="Times New Roman" panose="02020603050405020304" pitchFamily="18" charset="0"/>
                <a:ea typeface="Times New Roman" panose="02020603050405020304" pitchFamily="18" charset="0"/>
              </a:rPr>
              <a:t> (кров, </a:t>
            </a:r>
            <a:r>
              <a:rPr lang="ru-RU" sz="2000" dirty="0" err="1">
                <a:latin typeface="Times New Roman" panose="02020603050405020304" pitchFamily="18" charset="0"/>
                <a:ea typeface="Times New Roman" panose="02020603050405020304" pitchFamily="18" charset="0"/>
              </a:rPr>
              <a:t>рідина</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a:latin typeface="Times New Roman" panose="02020603050405020304" pitchFamily="18" charset="0"/>
                <a:ea typeface="Times New Roman" panose="02020603050405020304" pitchFamily="18" charset="0"/>
              </a:rPr>
              <a:t>у </a:t>
            </a:r>
            <a:r>
              <a:rPr lang="ru-RU" sz="2000" dirty="0" err="1">
                <a:latin typeface="Times New Roman" panose="02020603050405020304" pitchFamily="18" charset="0"/>
                <a:ea typeface="Times New Roman" panose="02020603050405020304" pitchFamily="18" charset="0"/>
              </a:rPr>
              <a:t>разі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напруження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роздуття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поверхневих</a:t>
            </a:r>
            <a:r>
              <a:rPr lang="ru-RU" sz="2000" dirty="0">
                <a:latin typeface="Times New Roman" panose="02020603050405020304" pitchFamily="18" charset="0"/>
                <a:ea typeface="Times New Roman" panose="02020603050405020304" pitchFamily="18" charset="0"/>
              </a:rPr>
              <a:t> вен </a:t>
            </a:r>
            <a:r>
              <a:rPr lang="ru-RU" sz="2000" dirty="0" err="1">
                <a:latin typeface="Times New Roman" panose="02020603050405020304" pitchFamily="18" charset="0"/>
                <a:ea typeface="Times New Roman" panose="02020603050405020304" pitchFamily="18" charset="0"/>
              </a:rPr>
              <a:t>шиї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можна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запідозрити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поранення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грудної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клітини</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напружений</a:t>
            </a:r>
            <a:r>
              <a:rPr lang="ru-RU" sz="2000" dirty="0">
                <a:latin typeface="Times New Roman" panose="02020603050405020304" pitchFamily="18" charset="0"/>
                <a:ea typeface="Times New Roman" panose="02020603050405020304" pitchFamily="18" charset="0"/>
              </a:rPr>
              <a:t> пневмоторакс.</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якщо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a:t>
            </a:r>
            <a:r>
              <a:rPr lang="ru-RU" sz="2000" dirty="0">
                <a:latin typeface="Times New Roman" panose="02020603050405020304" pitchFamily="18" charset="0"/>
                <a:ea typeface="Times New Roman" panose="02020603050405020304" pitchFamily="18" charset="0"/>
              </a:rPr>
              <a:t> час </a:t>
            </a:r>
            <a:r>
              <a:rPr lang="ru-RU" sz="2000" dirty="0" err="1">
                <a:latin typeface="Times New Roman" panose="02020603050405020304" pitchFamily="18" charset="0"/>
                <a:ea typeface="Times New Roman" panose="02020603050405020304" pitchFamily="18" charset="0"/>
              </a:rPr>
              <a:t>огляду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виявлено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синюшність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або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блідість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шкіри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шиї</a:t>
            </a:r>
            <a:r>
              <a:rPr lang="ru-RU" sz="2000" dirty="0">
                <a:latin typeface="Times New Roman" panose="02020603050405020304" pitchFamily="18" charset="0"/>
                <a:ea typeface="Times New Roman" panose="02020603050405020304" pitchFamily="18" charset="0"/>
              </a:rPr>
              <a:t>, а </a:t>
            </a:r>
            <a:r>
              <a:rPr lang="ru-RU" sz="2000" dirty="0" err="1">
                <a:latin typeface="Times New Roman" panose="02020603050405020304" pitchFamily="18" charset="0"/>
                <a:ea typeface="Times New Roman" panose="02020603050405020304" pitchFamily="18" charset="0"/>
              </a:rPr>
              <a:t>під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шкірою</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однією</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із</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сторін</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може</a:t>
            </a:r>
            <a:r>
              <a:rPr lang="ru-RU" sz="2000" dirty="0">
                <a:latin typeface="Times New Roman" panose="02020603050405020304" pitchFamily="18" charset="0"/>
                <a:ea typeface="Times New Roman" panose="02020603050405020304" pitchFamily="18" charset="0"/>
              </a:rPr>
              <a:t> бути </a:t>
            </a:r>
            <a:r>
              <a:rPr lang="ru-RU" sz="2000" dirty="0" err="1">
                <a:latin typeface="Times New Roman" panose="02020603050405020304" pitchFamily="18" charset="0"/>
                <a:ea typeface="Times New Roman" panose="02020603050405020304" pitchFamily="18" charset="0"/>
              </a:rPr>
              <a:t>здуття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емфізема</a:t>
            </a:r>
            <a:r>
              <a:rPr lang="ru-RU" sz="2000" dirty="0">
                <a:latin typeface="Times New Roman" panose="02020603050405020304" pitchFamily="18" charset="0"/>
                <a:ea typeface="Times New Roman" panose="02020603050405020304" pitchFamily="18" charset="0"/>
              </a:rPr>
              <a:t>), при натиску на яку </a:t>
            </a:r>
            <a:r>
              <a:rPr lang="ru-RU" sz="2000" dirty="0" err="1">
                <a:latin typeface="Times New Roman" panose="02020603050405020304" pitchFamily="18" charset="0"/>
                <a:ea typeface="Times New Roman" panose="02020603050405020304" pitchFamily="18" charset="0"/>
              </a:rPr>
              <a:t>можна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чути</a:t>
            </a:r>
            <a:r>
              <a:rPr lang="ru-RU" sz="2000" dirty="0">
                <a:latin typeface="Times New Roman" panose="02020603050405020304" pitchFamily="18" charset="0"/>
                <a:ea typeface="Times New Roman" panose="02020603050405020304" pitchFamily="18" charset="0"/>
              </a:rPr>
              <a:t> звук, схожий на скрип </a:t>
            </a:r>
            <a:r>
              <a:rPr lang="ru-RU" sz="2000" dirty="0" err="1">
                <a:latin typeface="Times New Roman" panose="02020603050405020304" pitchFamily="18" charset="0"/>
                <a:ea typeface="Times New Roman" panose="02020603050405020304" pitchFamily="18" charset="0"/>
              </a:rPr>
              <a:t>снігу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Це</a:t>
            </a:r>
            <a:r>
              <a:rPr lang="ru-RU" sz="2000" dirty="0">
                <a:latin typeface="Times New Roman" panose="02020603050405020304" pitchFamily="18" charset="0"/>
                <a:ea typeface="Times New Roman" panose="02020603050405020304" pitchFamily="18" charset="0"/>
              </a:rPr>
              <a:t> є </a:t>
            </a:r>
            <a:r>
              <a:rPr lang="ru-RU" sz="2000" dirty="0" err="1">
                <a:latin typeface="Times New Roman" panose="02020603050405020304" pitchFamily="18" charset="0"/>
                <a:ea typeface="Times New Roman" panose="02020603050405020304" pitchFamily="18" charset="0"/>
              </a:rPr>
              <a:t>ознаки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поранення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грудної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клітини</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напруженого</a:t>
            </a:r>
            <a:r>
              <a:rPr lang="ru-RU" sz="2000" dirty="0">
                <a:latin typeface="Times New Roman" panose="02020603050405020304" pitchFamily="18" charset="0"/>
                <a:ea typeface="Times New Roman" panose="02020603050405020304" pitchFamily="18" charset="0"/>
              </a:rPr>
              <a:t> пневмотораксу. </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якщо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щитовидний</a:t>
            </a:r>
            <a:r>
              <a:rPr lang="ru-RU" sz="2000" dirty="0">
                <a:latin typeface="Times New Roman" panose="02020603050405020304" pitchFamily="18" charset="0"/>
                <a:ea typeface="Times New Roman" panose="02020603050405020304" pitchFamily="18" charset="0"/>
              </a:rPr>
              <a:t> хрящ (</a:t>
            </a:r>
            <a:r>
              <a:rPr lang="ru-RU" sz="2000" dirty="0" err="1">
                <a:latin typeface="Times New Roman" panose="02020603050405020304" pitchFamily="18" charset="0"/>
                <a:ea typeface="Times New Roman" panose="02020603050405020304" pitchFamily="18" charset="0"/>
              </a:rPr>
              <a:t>кадик</a:t>
            </a:r>
            <a:r>
              <a:rPr lang="ru-RU" sz="2000" dirty="0">
                <a:latin typeface="Times New Roman" panose="02020603050405020304" pitchFamily="18" charset="0"/>
                <a:ea typeface="Times New Roman" panose="02020603050405020304" pitchFamily="18" charset="0"/>
              </a:rPr>
              <a:t>) і трахея, </a:t>
            </a:r>
            <a:r>
              <a:rPr lang="ru-RU" sz="2000" dirty="0" err="1">
                <a:latin typeface="Times New Roman" panose="02020603050405020304" pitchFamily="18" charset="0"/>
                <a:ea typeface="Times New Roman" panose="02020603050405020304" pitchFamily="18" charset="0"/>
              </a:rPr>
              <a:t>що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пролягає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нижче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зміщені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убік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осі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шиї</a:t>
            </a:r>
            <a:r>
              <a:rPr lang="ru-RU" sz="2000" dirty="0">
                <a:latin typeface="Times New Roman" panose="02020603050405020304" pitchFamily="18" charset="0"/>
                <a:ea typeface="Times New Roman" panose="02020603050405020304" pitchFamily="18" charset="0"/>
              </a:rPr>
              <a:t>, треба </a:t>
            </a:r>
            <a:r>
              <a:rPr lang="ru-RU" sz="2000" dirty="0" err="1">
                <a:latin typeface="Times New Roman" panose="02020603050405020304" pitchFamily="18" charset="0"/>
                <a:ea typeface="Times New Roman" panose="02020603050405020304" pitchFamily="18" charset="0"/>
              </a:rPr>
              <a:t>запідозрити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поранення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грудної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клітини</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напруженого</a:t>
            </a:r>
            <a:r>
              <a:rPr lang="ru-RU" sz="2000" dirty="0">
                <a:latin typeface="Times New Roman" panose="02020603050405020304" pitchFamily="18" charset="0"/>
                <a:ea typeface="Times New Roman" panose="02020603050405020304" pitchFamily="18" charset="0"/>
              </a:rPr>
              <a:t> пневмотораксу.</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422278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24744"/>
            <a:ext cx="8496944" cy="5324535"/>
          </a:xfrm>
          <a:prstGeom prst="rect">
            <a:avLst/>
          </a:prstGeom>
          <a:solidFill>
            <a:srgbClr val="FFC000"/>
          </a:solidFill>
        </p:spPr>
        <p:txBody>
          <a:bodyPr wrap="square">
            <a:spAutoFit/>
          </a:bodyPr>
          <a:lstStyle/>
          <a:p>
            <a:pPr>
              <a:spcAft>
                <a:spcPts val="0"/>
              </a:spcAft>
            </a:pPr>
            <a:r>
              <a:rPr lang="ru-RU" sz="2000" b="1" dirty="0" err="1">
                <a:latin typeface="Times New Roman" panose="02020603050405020304" pitchFamily="18" charset="0"/>
                <a:ea typeface="Times New Roman" panose="02020603050405020304" pitchFamily="18" charset="0"/>
              </a:rPr>
              <a:t>Огляд</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тулуба</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грудної</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клітини</a:t>
            </a:r>
            <a:r>
              <a:rPr lang="ru-RU" sz="2000" b="1" dirty="0">
                <a:latin typeface="Times New Roman" panose="02020603050405020304" pitchFamily="18" charset="0"/>
                <a:ea typeface="Times New Roman" panose="02020603050405020304" pitchFamily="18" charset="0"/>
              </a:rPr>
              <a:t>, живота, </a:t>
            </a:r>
            <a:r>
              <a:rPr lang="ru-RU" sz="2000" b="1" dirty="0" err="1">
                <a:latin typeface="Times New Roman" panose="02020603050405020304" pitchFamily="18" charset="0"/>
                <a:ea typeface="Times New Roman" panose="02020603050405020304" pitchFamily="18" charset="0"/>
              </a:rPr>
              <a:t>спини</a:t>
            </a:r>
            <a:r>
              <a:rPr lang="ru-RU" sz="2000" b="1" dirty="0">
                <a:latin typeface="Times New Roman" panose="02020603050405020304" pitchFamily="18" charset="0"/>
                <a:ea typeface="Times New Roman" panose="02020603050405020304" pitchFamily="18" charset="0"/>
              </a:rPr>
              <a:t>, тазу).</a:t>
            </a:r>
            <a:endParaRPr lang="uk-UA" sz="2000" dirty="0">
              <a:latin typeface="Times New Roman" panose="02020603050405020304" pitchFamily="18" charset="0"/>
              <a:ea typeface="Times New Roman" panose="02020603050405020304" pitchFamily="18" charset="0"/>
            </a:endParaRPr>
          </a:p>
          <a:p>
            <a:pPr>
              <a:spcAft>
                <a:spcPts val="0"/>
              </a:spcAft>
            </a:pPr>
            <a:r>
              <a:rPr lang="ru-RU" sz="2000" b="1" i="1" dirty="0" err="1">
                <a:solidFill>
                  <a:srgbClr val="FF0000"/>
                </a:solidFill>
                <a:latin typeface="Times New Roman" panose="02020603050405020304" pitchFamily="18" charset="0"/>
                <a:ea typeface="Times New Roman" panose="02020603050405020304" pitchFamily="18" charset="0"/>
              </a:rPr>
              <a:t>Огляд</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грудної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клітини</a:t>
            </a:r>
            <a:r>
              <a:rPr lang="ru-RU" sz="2000" b="1" i="1" dirty="0">
                <a:solidFill>
                  <a:srgbClr val="FF0000"/>
                </a:solidFill>
                <a:latin typeface="Times New Roman" panose="02020603050405020304" pitchFamily="18" charset="0"/>
                <a:ea typeface="Times New Roman" panose="02020603050405020304" pitchFamily="18" charset="0"/>
              </a:rPr>
              <a:t> на переломи </a:t>
            </a:r>
            <a:r>
              <a:rPr lang="ru-RU" sz="2000" b="1" i="1" dirty="0" err="1">
                <a:solidFill>
                  <a:srgbClr val="FF0000"/>
                </a:solidFill>
                <a:latin typeface="Times New Roman" panose="02020603050405020304" pitchFamily="18" charset="0"/>
                <a:ea typeface="Times New Roman" panose="02020603050405020304" pitchFamily="18" charset="0"/>
              </a:rPr>
              <a:t>кісток</a:t>
            </a:r>
            <a:r>
              <a:rPr lang="ru-RU" sz="2000" b="1" i="1" dirty="0" smtClean="0">
                <a:solidFill>
                  <a:srgbClr val="FF0000"/>
                </a:solidFill>
                <a:latin typeface="Times New Roman" panose="02020603050405020304" pitchFamily="18" charset="0"/>
                <a:ea typeface="Times New Roman" panose="02020603050405020304" pitchFamily="18" charset="0"/>
              </a:rPr>
              <a:t>.</a:t>
            </a:r>
            <a:endParaRPr lang="en-US" sz="2000" b="1"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ru-RU" sz="2000" b="1" dirty="0" smtClean="0">
                <a:solidFill>
                  <a:srgbClr val="FF0000"/>
                </a:solidFill>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Якщо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потерпілий</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свідомості</a:t>
            </a:r>
            <a:r>
              <a:rPr lang="ru-RU" sz="2000" dirty="0">
                <a:latin typeface="Times New Roman" panose="02020603050405020304" pitchFamily="18" charset="0"/>
                <a:ea typeface="Times New Roman" panose="02020603050405020304" pitchFamily="18" charset="0"/>
              </a:rPr>
              <a:t> і при </a:t>
            </a:r>
            <a:r>
              <a:rPr lang="ru-RU" sz="2000" dirty="0" err="1">
                <a:latin typeface="Times New Roman" panose="02020603050405020304" pitchFamily="18" charset="0"/>
                <a:ea typeface="Times New Roman" panose="02020603050405020304" pitchFamily="18" charset="0"/>
              </a:rPr>
              <a:t>огляді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грудної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клітини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санітарним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інструктором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було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виявлено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ушкодження</a:t>
            </a:r>
            <a:r>
              <a:rPr lang="ru-RU" sz="2000" dirty="0">
                <a:latin typeface="Times New Roman" panose="02020603050405020304" pitchFamily="18" charset="0"/>
                <a:ea typeface="Times New Roman" panose="02020603050405020304" pitchFamily="18" charset="0"/>
              </a:rPr>
              <a:t>, то </a:t>
            </a:r>
            <a:r>
              <a:rPr lang="ru-RU" sz="2000" dirty="0" err="1">
                <a:latin typeface="Times New Roman" panose="02020603050405020304" pitchFamily="18" charset="0"/>
                <a:ea typeface="Times New Roman" panose="02020603050405020304" pitchFamily="18" charset="0"/>
              </a:rPr>
              <a:t>потерпілий</a:t>
            </a:r>
            <a:r>
              <a:rPr lang="ru-RU" sz="2000" dirty="0">
                <a:latin typeface="Times New Roman" panose="02020603050405020304" pitchFamily="18" charset="0"/>
                <a:ea typeface="Times New Roman" panose="02020603050405020304" pitchFamily="18" charset="0"/>
              </a:rPr>
              <a:t> напружить </a:t>
            </a:r>
            <a:r>
              <a:rPr lang="ru-RU" sz="2000" dirty="0" err="1">
                <a:latin typeface="Times New Roman" panose="02020603050405020304" pitchFamily="18" charset="0"/>
                <a:ea typeface="Times New Roman" panose="02020603050405020304" pitchFamily="18" charset="0"/>
              </a:rPr>
              <a:t>хвору</a:t>
            </a:r>
            <a:r>
              <a:rPr lang="ru-RU" sz="2000" dirty="0">
                <a:latin typeface="Times New Roman" panose="02020603050405020304" pitchFamily="18" charset="0"/>
                <a:ea typeface="Times New Roman" panose="02020603050405020304" pitchFamily="18" charset="0"/>
              </a:rPr>
              <a:t> сторону. </a:t>
            </a:r>
            <a:r>
              <a:rPr lang="ru-RU" sz="2000" dirty="0" err="1">
                <a:latin typeface="Times New Roman" panose="02020603050405020304" pitchFamily="18" charset="0"/>
                <a:ea typeface="Times New Roman" panose="02020603050405020304" pitchFamily="18" charset="0"/>
              </a:rPr>
              <a:t>Якщо</a:t>
            </a:r>
            <a:r>
              <a:rPr lang="ru-RU" sz="2000" dirty="0">
                <a:latin typeface="Times New Roman" panose="02020603050405020304" pitchFamily="18" charset="0"/>
                <a:ea typeface="Times New Roman" panose="02020603050405020304" pitchFamily="18" charset="0"/>
              </a:rPr>
              <a:t> ж без </a:t>
            </a:r>
            <a:r>
              <a:rPr lang="ru-RU" sz="2000" dirty="0" err="1">
                <a:latin typeface="Times New Roman" panose="02020603050405020304" pitchFamily="18" charset="0"/>
                <a:ea typeface="Times New Roman" panose="02020603050405020304" pitchFamily="18" charset="0"/>
              </a:rPr>
              <a:t>свідомості</a:t>
            </a:r>
            <a:r>
              <a:rPr lang="ru-RU" sz="2000" dirty="0">
                <a:latin typeface="Times New Roman" panose="02020603050405020304" pitchFamily="18" charset="0"/>
                <a:ea typeface="Times New Roman" panose="02020603050405020304" pitchFamily="18" charset="0"/>
              </a:rPr>
              <a:t>, то не буде </a:t>
            </a:r>
            <a:r>
              <a:rPr lang="ru-RU" sz="2000" dirty="0" err="1">
                <a:latin typeface="Times New Roman" panose="02020603050405020304" pitchFamily="18" charset="0"/>
                <a:ea typeface="Times New Roman" panose="02020603050405020304" pitchFamily="18" charset="0"/>
              </a:rPr>
              <a:t>природної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пружності</a:t>
            </a:r>
            <a:r>
              <a:rPr lang="ru-RU" sz="2000" dirty="0">
                <a:latin typeface="Times New Roman" panose="02020603050405020304" pitchFamily="18" charset="0"/>
                <a:ea typeface="Times New Roman" panose="02020603050405020304" pitchFamily="18" charset="0"/>
              </a:rPr>
              <a:t> скелета. При </a:t>
            </a:r>
            <a:r>
              <a:rPr lang="ru-RU" sz="2000" dirty="0" err="1">
                <a:latin typeface="Times New Roman" panose="02020603050405020304" pitchFamily="18" charset="0"/>
                <a:ea typeface="Times New Roman" panose="02020603050405020304" pitchFamily="18" charset="0"/>
              </a:rPr>
              <a:t>наявності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переломів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a:t>
            </a:r>
            <a:r>
              <a:rPr lang="ru-RU" sz="2000" dirty="0">
                <a:latin typeface="Times New Roman" panose="02020603050405020304" pitchFamily="18" charset="0"/>
                <a:ea typeface="Times New Roman" panose="02020603050405020304" pitchFamily="18" charset="0"/>
              </a:rPr>
              <a:t> руками </a:t>
            </a:r>
            <a:r>
              <a:rPr lang="ru-RU" sz="2000" dirty="0" err="1">
                <a:latin typeface="Times New Roman" panose="02020603050405020304" pitchFamily="18" charset="0"/>
                <a:ea typeface="Times New Roman" panose="02020603050405020304" pitchFamily="18" charset="0"/>
              </a:rPr>
              <a:t>санітарний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інструктор</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відчує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неприродне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продавлювання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кісток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хрускіт</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больові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відчуття</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потерпілого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який</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свідомості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шкірою</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сторони</a:t>
            </a:r>
            <a:r>
              <a:rPr lang="ru-RU" sz="2000" dirty="0">
                <a:latin typeface="Times New Roman" panose="02020603050405020304" pitchFamily="18" charset="0"/>
                <a:ea typeface="Times New Roman" panose="02020603050405020304" pitchFamily="18" charset="0"/>
              </a:rPr>
              <a:t> перелому (рани) </a:t>
            </a:r>
            <a:r>
              <a:rPr lang="ru-RU" sz="2000" dirty="0" err="1">
                <a:latin typeface="Times New Roman" panose="02020603050405020304" pitchFamily="18" charset="0"/>
                <a:ea typeface="Times New Roman" panose="02020603050405020304" pitchFamily="18" charset="0"/>
              </a:rPr>
              <a:t>також</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може</a:t>
            </a:r>
            <a:r>
              <a:rPr lang="ru-RU" sz="2000" dirty="0">
                <a:latin typeface="Times New Roman" panose="02020603050405020304" pitchFamily="18" charset="0"/>
                <a:ea typeface="Times New Roman" panose="02020603050405020304" pitchFamily="18" charset="0"/>
              </a:rPr>
              <a:t> бути </a:t>
            </a:r>
            <a:r>
              <a:rPr lang="ru-RU" sz="2000" dirty="0" err="1">
                <a:latin typeface="Times New Roman" panose="02020603050405020304" pitchFamily="18" charset="0"/>
                <a:ea typeface="Times New Roman" panose="02020603050405020304" pitchFamily="18" charset="0"/>
              </a:rPr>
              <a:t>здуття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емфізема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Після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цього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виявляє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приховані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ушкодження</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a:latin typeface="Times New Roman" panose="02020603050405020304" pitchFamily="18" charset="0"/>
                <a:ea typeface="Times New Roman" panose="02020603050405020304" pitchFamily="18" charset="0"/>
              </a:rPr>
              <a:t>перед </a:t>
            </a:r>
            <a:r>
              <a:rPr lang="ru-RU" sz="2000" dirty="0" err="1">
                <a:latin typeface="Times New Roman" panose="02020603050405020304" pitchFamily="18" charset="0"/>
                <a:ea typeface="Times New Roman" panose="02020603050405020304" pitchFamily="18" charset="0"/>
              </a:rPr>
              <a:t>оглядом</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потерпілого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потрібно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зняти</a:t>
            </a:r>
            <a:r>
              <a:rPr lang="ru-RU" sz="2000" dirty="0">
                <a:latin typeface="Times New Roman" panose="02020603050405020304" pitchFamily="18" charset="0"/>
                <a:ea typeface="Times New Roman" panose="02020603050405020304" pitchFamily="18" charset="0"/>
              </a:rPr>
              <a:t> бронежилет та </a:t>
            </a:r>
            <a:r>
              <a:rPr lang="ru-RU" sz="2000" dirty="0" err="1">
                <a:latin typeface="Times New Roman" panose="02020603050405020304" pitchFamily="18" charset="0"/>
                <a:ea typeface="Times New Roman" panose="02020603050405020304" pitchFamily="18" charset="0"/>
              </a:rPr>
              <a:t>розкрити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розрізати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верхній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одяг</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Одяг</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ретельно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слід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оглянути</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плям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крові</a:t>
            </a:r>
            <a:r>
              <a:rPr lang="ru-RU" sz="2000" dirty="0">
                <a:latin typeface="Times New Roman" panose="02020603050405020304" pitchFamily="18" charset="0"/>
                <a:ea typeface="Times New Roman" panose="02020603050405020304" pitchFamily="18" charset="0"/>
              </a:rPr>
              <a:t> та отвори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куль. Через </a:t>
            </a:r>
            <a:r>
              <a:rPr lang="ru-RU" sz="2000" dirty="0" err="1">
                <a:latin typeface="Times New Roman" panose="02020603050405020304" pitchFamily="18" charset="0"/>
                <a:ea typeface="Times New Roman" panose="02020603050405020304" pitchFamily="18" charset="0"/>
              </a:rPr>
              <a:t>натільний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одяг</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надавити</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плечі</a:t>
            </a:r>
            <a:r>
              <a:rPr lang="ru-RU" sz="2000" dirty="0">
                <a:latin typeface="Times New Roman" panose="02020603050405020304" pitchFamily="18" charset="0"/>
                <a:ea typeface="Times New Roman" panose="02020603050405020304" pitchFamily="18" charset="0"/>
              </a:rPr>
              <a:t> (на погони). </a:t>
            </a:r>
            <a:r>
              <a:rPr lang="ru-RU" sz="2000" dirty="0" err="1">
                <a:latin typeface="Times New Roman" panose="02020603050405020304" pitchFamily="18" charset="0"/>
                <a:ea typeface="Times New Roman" panose="02020603050405020304" pitchFamily="18" charset="0"/>
              </a:rPr>
              <a:t>Якщо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немає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ушкодження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плечового</a:t>
            </a:r>
            <a:r>
              <a:rPr lang="ru-RU" sz="2000" dirty="0">
                <a:latin typeface="Times New Roman" panose="02020603050405020304" pitchFamily="18" charset="0"/>
                <a:ea typeface="Times New Roman" panose="02020603050405020304" pitchFamily="18" charset="0"/>
              </a:rPr>
              <a:t> поясу, </a:t>
            </a:r>
            <a:r>
              <a:rPr lang="ru-RU" sz="2000" dirty="0" err="1">
                <a:latin typeface="Times New Roman" panose="02020603050405020304" pitchFamily="18" charset="0"/>
                <a:ea typeface="Times New Roman" panose="02020603050405020304" pitchFamily="18" charset="0"/>
              </a:rPr>
              <a:t>продовжити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дії</a:t>
            </a:r>
            <a:r>
              <a:rPr lang="ru-RU" sz="2000" dirty="0">
                <a:latin typeface="Times New Roman" panose="02020603050405020304" pitchFamily="18" charset="0"/>
                <a:ea typeface="Times New Roman" panose="02020603050405020304" pitchFamily="18" charset="0"/>
              </a:rPr>
              <a:t>: Через </a:t>
            </a:r>
            <a:r>
              <a:rPr lang="ru-RU" sz="2000" dirty="0" err="1">
                <a:latin typeface="Times New Roman" panose="02020603050405020304" pitchFamily="18" charset="0"/>
                <a:ea typeface="Times New Roman" panose="02020603050405020304" pitchFamily="18" charset="0"/>
              </a:rPr>
              <a:t>одяг</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надавити</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плечі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зверху</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їх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розвести</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послідовно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симетрично</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двох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боків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пахвових</a:t>
            </a:r>
            <a:r>
              <a:rPr lang="ru-RU" sz="2000" dirty="0">
                <a:latin typeface="Times New Roman" panose="02020603050405020304" pitchFamily="18" charset="0"/>
                <a:ea typeface="Times New Roman" panose="02020603050405020304" pitchFamily="18" charset="0"/>
              </a:rPr>
              <a:t> областей вниз, </a:t>
            </a:r>
            <a:r>
              <a:rPr lang="ru-RU" sz="2000" dirty="0" err="1">
                <a:latin typeface="Times New Roman" panose="02020603050405020304" pitchFamily="18" charset="0"/>
                <a:ea typeface="Times New Roman" panose="02020603050405020304" pitchFamily="18" charset="0"/>
              </a:rPr>
              <a:t>долонями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щільно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обмацати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грудну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клітку</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оглянути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спереду</a:t>
            </a:r>
            <a:r>
              <a:rPr lang="ru-RU" sz="2000" dirty="0">
                <a:latin typeface="Times New Roman" panose="02020603050405020304" pitchFamily="18" charset="0"/>
                <a:ea typeface="Times New Roman" panose="02020603050405020304" pitchFamily="18" charset="0"/>
              </a:rPr>
              <a:t>, ребром </a:t>
            </a:r>
            <a:r>
              <a:rPr lang="ru-RU" sz="2000" dirty="0" err="1">
                <a:latin typeface="Times New Roman" panose="02020603050405020304" pitchFamily="18" charset="0"/>
                <a:ea typeface="Times New Roman" panose="02020603050405020304" pitchFamily="18" charset="0"/>
              </a:rPr>
              <a:t>однієї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долоні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натиснувши</a:t>
            </a:r>
            <a:r>
              <a:rPr lang="ru-RU" sz="2000" dirty="0">
                <a:latin typeface="Times New Roman" panose="02020603050405020304" pitchFamily="18" charset="0"/>
                <a:ea typeface="Times New Roman" panose="02020603050405020304" pitchFamily="18" charset="0"/>
              </a:rPr>
              <a:t> на грудину.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612733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21851"/>
            <a:ext cx="8640960" cy="7017306"/>
          </a:xfrm>
          <a:prstGeom prst="rect">
            <a:avLst/>
          </a:prstGeom>
          <a:solidFill>
            <a:srgbClr val="FFC000"/>
          </a:solidFill>
        </p:spPr>
        <p:txBody>
          <a:bodyPr wrap="square">
            <a:spAutoFit/>
          </a:bodyPr>
          <a:lstStyle/>
          <a:p>
            <a:pPr>
              <a:spcAft>
                <a:spcPts val="0"/>
              </a:spcAft>
              <a:tabLst>
                <a:tab pos="90170" algn="l"/>
              </a:tabLst>
            </a:pPr>
            <a:r>
              <a:rPr lang="ru-RU" b="1" i="1" dirty="0" err="1">
                <a:solidFill>
                  <a:srgbClr val="FF0000"/>
                </a:solidFill>
                <a:latin typeface="Times New Roman" panose="02020603050405020304" pitchFamily="18" charset="0"/>
                <a:ea typeface="Times New Roman" panose="02020603050405020304" pitchFamily="18" charset="0"/>
              </a:rPr>
              <a:t>Огляд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тулуба</a:t>
            </a:r>
            <a:r>
              <a:rPr lang="ru-RU" b="1" i="1" dirty="0">
                <a:solidFill>
                  <a:srgbClr val="FF0000"/>
                </a:solidFill>
                <a:latin typeface="Times New Roman" panose="02020603050405020304" pitchFamily="18" charset="0"/>
                <a:ea typeface="Times New Roman" panose="02020603050405020304" pitchFamily="18" charset="0"/>
              </a:rPr>
              <a:t> (живота, </a:t>
            </a:r>
            <a:r>
              <a:rPr lang="ru-RU" b="1" i="1" dirty="0" err="1">
                <a:solidFill>
                  <a:srgbClr val="FF0000"/>
                </a:solidFill>
                <a:latin typeface="Times New Roman" panose="02020603050405020304" pitchFamily="18" charset="0"/>
                <a:ea typeface="Times New Roman" panose="02020603050405020304" pitchFamily="18" charset="0"/>
              </a:rPr>
              <a:t>спини</a:t>
            </a:r>
            <a:r>
              <a:rPr lang="ru-RU" b="1" i="1" dirty="0">
                <a:solidFill>
                  <a:srgbClr val="FF0000"/>
                </a:solidFill>
                <a:latin typeface="Times New Roman" panose="02020603050405020304" pitchFamily="18" charset="0"/>
                <a:ea typeface="Times New Roman" panose="02020603050405020304" pitchFamily="18" charset="0"/>
              </a:rPr>
              <a:t>, тазу)</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на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ран та </a:t>
            </a:r>
            <a:r>
              <a:rPr lang="ru-RU" dirty="0" err="1">
                <a:latin typeface="Times New Roman" panose="02020603050405020304" pitchFamily="18" charset="0"/>
                <a:ea typeface="Times New Roman" panose="02020603050405020304" pitchFamily="18" charset="0"/>
              </a:rPr>
              <a:t>прихованих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90170" algn="l"/>
              </a:tabLst>
            </a:pPr>
            <a:r>
              <a:rPr lang="uk-UA" b="1" i="1"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90170" algn="l"/>
              </a:tabLst>
            </a:pPr>
            <a:r>
              <a:rPr lang="ru-RU" b="1" i="1" dirty="0" err="1">
                <a:solidFill>
                  <a:srgbClr val="FF0000"/>
                </a:solidFill>
                <a:latin typeface="Times New Roman" panose="02020603050405020304" pitchFamily="18" charset="0"/>
                <a:ea typeface="Times New Roman" panose="02020603050405020304" pitchFamily="18" charset="0"/>
              </a:rPr>
              <a:t>Огляд</a:t>
            </a:r>
            <a:r>
              <a:rPr lang="ru-RU" b="1" i="1" dirty="0">
                <a:solidFill>
                  <a:srgbClr val="FF0000"/>
                </a:solidFill>
                <a:latin typeface="Times New Roman" panose="02020603050405020304" pitchFamily="18" charset="0"/>
                <a:ea typeface="Times New Roman" panose="02020603050405020304" pitchFamily="18" charset="0"/>
              </a:rPr>
              <a:t> живота</a:t>
            </a:r>
            <a:r>
              <a:rPr lang="ru-RU" dirty="0">
                <a:solidFill>
                  <a:srgbClr val="FF0000"/>
                </a:solidFill>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розстібнути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ремінь</a:t>
            </a:r>
            <a:r>
              <a:rPr lang="ru-RU" dirty="0">
                <a:latin typeface="Times New Roman" panose="02020603050405020304" pitchFamily="18" charset="0"/>
                <a:ea typeface="Times New Roman" panose="02020603050405020304" pitchFamily="18" charset="0"/>
              </a:rPr>
              <a:t> на штанах, </a:t>
            </a:r>
            <a:r>
              <a:rPr lang="ru-RU" dirty="0" err="1">
                <a:latin typeface="Times New Roman" panose="02020603050405020304" pitchFamily="18" charset="0"/>
                <a:ea typeface="Times New Roman" panose="02020603050405020304" pitchFamily="18" charset="0"/>
              </a:rPr>
              <a:t>відкрити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живіт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Умовно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живіт</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чотири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симетричні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ділянки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Послідовно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поклавши</a:t>
            </a:r>
            <a:r>
              <a:rPr lang="ru-RU" dirty="0">
                <a:latin typeface="Times New Roman" panose="02020603050405020304" pitchFamily="18" charset="0"/>
                <a:ea typeface="Times New Roman" panose="02020603050405020304" pitchFamily="18" charset="0"/>
              </a:rPr>
              <a:t> одну руку на </a:t>
            </a:r>
            <a:r>
              <a:rPr lang="ru-RU" dirty="0" err="1">
                <a:latin typeface="Times New Roman" panose="02020603050405020304" pitchFamily="18" charset="0"/>
                <a:ea typeface="Times New Roman" panose="02020603050405020304" pitchFamily="18" charset="0"/>
              </a:rPr>
              <a:t>пальці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другої</a:t>
            </a:r>
            <a:r>
              <a:rPr lang="ru-RU" dirty="0">
                <a:latin typeface="Times New Roman" panose="02020603050405020304" pitchFamily="18" charset="0"/>
                <a:ea typeface="Times New Roman" panose="02020603050405020304" pitchFamily="18" charset="0"/>
              </a:rPr>
              <a:t> руки </a:t>
            </a:r>
            <a:r>
              <a:rPr lang="ru-RU" dirty="0" err="1">
                <a:latin typeface="Times New Roman" panose="02020603050405020304" pitchFamily="18" charset="0"/>
                <a:ea typeface="Times New Roman" panose="02020603050405020304" pitchFamily="18" charset="0"/>
              </a:rPr>
              <a:t>промацати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кожний</a:t>
            </a:r>
            <a:r>
              <a:rPr lang="ru-RU" dirty="0">
                <a:latin typeface="Times New Roman" panose="02020603050405020304" pitchFamily="18" charset="0"/>
                <a:ea typeface="Times New Roman" panose="02020603050405020304" pitchFamily="18" charset="0"/>
              </a:rPr>
              <a:t> квадрат. </a:t>
            </a:r>
            <a:r>
              <a:rPr lang="ru-RU" dirty="0" err="1">
                <a:latin typeface="Times New Roman" panose="02020603050405020304" pitchFamily="18" charset="0"/>
                <a:ea typeface="Times New Roman" panose="02020603050405020304" pitchFamily="18" charset="0"/>
              </a:rPr>
              <a:t>Живіт</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цьому</a:t>
            </a:r>
            <a:r>
              <a:rPr lang="ru-RU" dirty="0">
                <a:latin typeface="Times New Roman" panose="02020603050405020304" pitchFamily="18" charset="0"/>
                <a:ea typeface="Times New Roman" panose="02020603050405020304" pitchFamily="18" charset="0"/>
              </a:rPr>
              <a:t>, повинен бути </a:t>
            </a:r>
            <a:r>
              <a:rPr lang="ru-RU" dirty="0" err="1">
                <a:latin typeface="Times New Roman" panose="02020603050405020304" pitchFamily="18" charset="0"/>
                <a:ea typeface="Times New Roman" panose="02020603050405020304" pitchFamily="18" charset="0"/>
              </a:rPr>
              <a:t>симетрично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напруження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м’яз</a:t>
            </a:r>
            <a:r>
              <a:rPr lang="ru-RU" dirty="0">
                <a:latin typeface="Times New Roman" panose="02020603050405020304" pitchFamily="18" charset="0"/>
                <a:ea typeface="Times New Roman" panose="02020603050405020304" pitchFamily="18" charset="0"/>
              </a:rPr>
              <a:t> живота,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ознакою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живота. </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uk-UA" b="1" i="1"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b="1" i="1" dirty="0" err="1">
                <a:solidFill>
                  <a:srgbClr val="FF0000"/>
                </a:solidFill>
                <a:latin typeface="Times New Roman" panose="02020603050405020304" pitchFamily="18" charset="0"/>
                <a:ea typeface="Times New Roman" panose="02020603050405020304" pitchFamily="18" charset="0"/>
              </a:rPr>
              <a:t>Огляд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кісток</a:t>
            </a:r>
            <a:r>
              <a:rPr lang="ru-RU" b="1" i="1" dirty="0">
                <a:solidFill>
                  <a:srgbClr val="FF0000"/>
                </a:solidFill>
                <a:latin typeface="Times New Roman" panose="02020603050405020304" pitchFamily="18" charset="0"/>
                <a:ea typeface="Times New Roman" panose="02020603050405020304" pitchFamily="18" charset="0"/>
              </a:rPr>
              <a:t> тазу</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Через </a:t>
            </a:r>
            <a:r>
              <a:rPr lang="ru-RU" dirty="0" err="1">
                <a:latin typeface="Times New Roman" panose="02020603050405020304" pitchFamily="18" charset="0"/>
                <a:ea typeface="Times New Roman" panose="02020603050405020304" pitchFamily="18" charset="0"/>
              </a:rPr>
              <a:t>одяг</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повинен </a:t>
            </a:r>
            <a:r>
              <a:rPr lang="ru-RU" dirty="0" err="1">
                <a:latin typeface="Times New Roman" panose="02020603050405020304" pitchFamily="18" charset="0"/>
                <a:ea typeface="Times New Roman" panose="02020603050405020304" pitchFamily="18" charset="0"/>
              </a:rPr>
              <a:t>надавити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боків</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клубові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немає</a:t>
            </a:r>
            <a:r>
              <a:rPr lang="ru-RU" dirty="0">
                <a:latin typeface="Times New Roman" panose="02020603050405020304" pitchFamily="18" charset="0"/>
                <a:ea typeface="Times New Roman" panose="02020603050405020304" pitchFamily="18" charset="0"/>
              </a:rPr>
              <a:t> неприродного </a:t>
            </a:r>
            <a:r>
              <a:rPr lang="ru-RU" dirty="0" err="1">
                <a:latin typeface="Times New Roman" panose="02020603050405020304" pitchFamily="18" charset="0"/>
                <a:ea typeface="Times New Roman" panose="02020603050405020304" pitchFamily="18" charset="0"/>
              </a:rPr>
              <a:t>продавлювання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хрускіту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больового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свідомості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продовжити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одяг</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надавити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крила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тазових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зверху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намагаючись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розвести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переломі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кісток</a:t>
            </a:r>
            <a:r>
              <a:rPr lang="ru-RU" dirty="0">
                <a:latin typeface="Times New Roman" panose="02020603050405020304" pitchFamily="18" charset="0"/>
                <a:ea typeface="Times New Roman" panose="02020603050405020304" pitchFamily="18" charset="0"/>
              </a:rPr>
              <a:t> тазу </a:t>
            </a:r>
            <a:r>
              <a:rPr lang="ru-RU" dirty="0" err="1">
                <a:latin typeface="Times New Roman" panose="02020603050405020304" pitchFamily="18" charset="0"/>
                <a:ea typeface="Times New Roman" panose="02020603050405020304" pitchFamily="18" charset="0"/>
              </a:rPr>
              <a:t>ускладненням</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кровотеча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2-х до 4-х </a:t>
            </a:r>
            <a:r>
              <a:rPr lang="ru-RU" dirty="0" err="1">
                <a:latin typeface="Times New Roman" panose="02020603050405020304" pitchFamily="18" charset="0"/>
                <a:ea typeface="Times New Roman" panose="02020603050405020304" pitchFamily="18" charset="0"/>
              </a:rPr>
              <a:t>літрів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uk-UA" b="1" i="1"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b="1" i="1" dirty="0" err="1">
                <a:solidFill>
                  <a:srgbClr val="FF0000"/>
                </a:solidFill>
                <a:latin typeface="Times New Roman" panose="02020603050405020304" pitchFamily="18" charset="0"/>
                <a:ea typeface="Times New Roman" panose="02020603050405020304" pitchFamily="18" charset="0"/>
              </a:rPr>
              <a:t>Огляд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промежини</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пахових</a:t>
            </a:r>
            <a:r>
              <a:rPr lang="ru-RU" b="1" i="1" dirty="0">
                <a:solidFill>
                  <a:srgbClr val="FF0000"/>
                </a:solidFill>
                <a:latin typeface="Times New Roman" panose="02020603050405020304" pitchFamily="18" charset="0"/>
                <a:ea typeface="Times New Roman" panose="02020603050405020304" pitchFamily="18" charset="0"/>
              </a:rPr>
              <a:t> складок</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Завівши</a:t>
            </a:r>
            <a:r>
              <a:rPr lang="ru-RU" dirty="0">
                <a:latin typeface="Times New Roman" panose="02020603050405020304" pitchFamily="18" charset="0"/>
                <a:ea typeface="Times New Roman" panose="02020603050405020304" pitchFamily="18" charset="0"/>
              </a:rPr>
              <a:t> руки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натільну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білизну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розчепіреними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послідовно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симетрично</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боків</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пахових</a:t>
            </a:r>
            <a:r>
              <a:rPr lang="ru-RU" dirty="0">
                <a:latin typeface="Times New Roman" panose="02020603050405020304" pitchFamily="18" charset="0"/>
                <a:ea typeface="Times New Roman" panose="02020603050405020304" pitchFamily="18" charset="0"/>
              </a:rPr>
              <a:t> областей вниз, </a:t>
            </a:r>
            <a:r>
              <a:rPr lang="ru-RU" dirty="0" err="1">
                <a:latin typeface="Times New Roman" panose="02020603050405020304" pitchFamily="18" charset="0"/>
                <a:ea typeface="Times New Roman" panose="02020603050405020304" pitchFamily="18" charset="0"/>
              </a:rPr>
              <a:t>щільно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повинен </a:t>
            </a:r>
            <a:r>
              <a:rPr lang="ru-RU" dirty="0" err="1">
                <a:latin typeface="Times New Roman" panose="02020603050405020304" pitchFamily="18" charset="0"/>
                <a:ea typeface="Times New Roman" panose="02020603050405020304" pitchFamily="18" charset="0"/>
              </a:rPr>
              <a:t>обмацати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виявляючи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ранові</a:t>
            </a:r>
            <a:r>
              <a:rPr lang="ru-RU" dirty="0">
                <a:latin typeface="Times New Roman" panose="02020603050405020304" pitchFamily="18" charset="0"/>
                <a:ea typeface="Times New Roman" panose="02020603050405020304" pitchFamily="18" charset="0"/>
              </a:rPr>
              <a:t> отвори, кров, </a:t>
            </a:r>
            <a:r>
              <a:rPr lang="ru-RU" dirty="0" err="1">
                <a:latin typeface="Times New Roman" panose="02020603050405020304" pitchFamily="18" charset="0"/>
                <a:ea typeface="Times New Roman" panose="02020603050405020304" pitchFamily="18" charset="0"/>
              </a:rPr>
              <a:t>рідину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промежину</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dirty="0">
                <a:latin typeface="Times New Roman" panose="02020603050405020304" pitchFamily="18" charset="0"/>
                <a:ea typeface="Times New Roman" panose="02020603050405020304" pitchFamily="18" charset="0"/>
              </a:rPr>
              <a:t>Перевернувши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бік</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завівши</a:t>
            </a:r>
            <a:r>
              <a:rPr lang="ru-RU" dirty="0">
                <a:latin typeface="Times New Roman" panose="02020603050405020304" pitchFamily="18" charset="0"/>
                <a:ea typeface="Times New Roman" panose="02020603050405020304" pitchFamily="18" charset="0"/>
              </a:rPr>
              <a:t> руки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натільну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білизну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розчепіреними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послідовно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оглянути</a:t>
            </a:r>
            <a:r>
              <a:rPr lang="ru-RU" dirty="0">
                <a:latin typeface="Times New Roman" panose="02020603050405020304" pitchFamily="18" charset="0"/>
                <a:ea typeface="Times New Roman" panose="02020603050405020304" pitchFamily="18" charset="0"/>
              </a:rPr>
              <a:t> спину, поперек, </a:t>
            </a:r>
            <a:r>
              <a:rPr lang="ru-RU" dirty="0" err="1">
                <a:latin typeface="Times New Roman" panose="02020603050405020304" pitchFamily="18" charset="0"/>
                <a:ea typeface="Times New Roman" panose="02020603050405020304" pitchFamily="18" charset="0"/>
              </a:rPr>
              <a:t>сідниці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промежину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ранової</a:t>
            </a:r>
            <a:r>
              <a:rPr lang="ru-RU" dirty="0">
                <a:latin typeface="Times New Roman" panose="02020603050405020304" pitchFamily="18" charset="0"/>
                <a:ea typeface="Times New Roman" panose="02020603050405020304" pitchFamily="18" charset="0"/>
              </a:rPr>
              <a:t> отвори, переломи, </a:t>
            </a:r>
            <a:r>
              <a:rPr lang="ru-RU" dirty="0" err="1">
                <a:latin typeface="Times New Roman" panose="02020603050405020304" pitchFamily="18" charset="0"/>
                <a:ea typeface="Times New Roman" panose="02020603050405020304" pitchFamily="18" charset="0"/>
              </a:rPr>
              <a:t>цілісність</a:t>
            </a:r>
            <a:r>
              <a:rPr lang="ru-RU" dirty="0">
                <a:latin typeface="Times New Roman" panose="02020603050405020304" pitchFamily="18" charset="0"/>
                <a:ea typeface="Times New Roman" panose="02020603050405020304" pitchFamily="18" charset="0"/>
              </a:rPr>
              <a:t> хребта, кров, </a:t>
            </a:r>
            <a:r>
              <a:rPr lang="ru-RU" dirty="0" err="1">
                <a:latin typeface="Times New Roman" panose="02020603050405020304" pitchFamily="18" charset="0"/>
                <a:ea typeface="Times New Roman" panose="02020603050405020304" pitchFamily="18" charset="0"/>
              </a:rPr>
              <a:t>рідину</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огляді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клітини</a:t>
            </a:r>
            <a:r>
              <a:rPr lang="ru-RU" dirty="0">
                <a:latin typeface="Times New Roman" panose="02020603050405020304" pitchFamily="18" charset="0"/>
                <a:ea typeface="Times New Roman" panose="02020603050405020304" pitchFamily="18" charset="0"/>
              </a:rPr>
              <a:t> (поранений </a:t>
            </a:r>
            <a:r>
              <a:rPr lang="ru-RU" dirty="0" err="1">
                <a:latin typeface="Times New Roman" panose="02020603050405020304" pitchFamily="18" charset="0"/>
                <a:ea typeface="Times New Roman" panose="02020603050405020304" pitchFamily="18" charset="0"/>
              </a:rPr>
              <a:t>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лежить</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спині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було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знайдено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поранення</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отвір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кулі</a:t>
            </a:r>
            <a:r>
              <a:rPr lang="ru-RU" dirty="0">
                <a:latin typeface="Times New Roman" panose="02020603050405020304" pitchFamily="18" charset="0"/>
                <a:ea typeface="Times New Roman" panose="02020603050405020304" pitchFamily="18" charset="0"/>
              </a:rPr>
              <a:t>, осколка та т.п., </a:t>
            </a:r>
            <a:r>
              <a:rPr lang="ru-RU" dirty="0" err="1">
                <a:latin typeface="Times New Roman" panose="02020603050405020304" pitchFamily="18" charset="0"/>
                <a:ea typeface="Times New Roman" panose="02020603050405020304" pitchFamily="18" charset="0"/>
              </a:rPr>
              <a:t>послідовність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змінюється</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повертають</a:t>
            </a:r>
            <a:r>
              <a:rPr lang="ru-RU" dirty="0">
                <a:latin typeface="Times New Roman" panose="02020603050405020304" pitchFamily="18" charset="0"/>
                <a:ea typeface="Times New Roman" panose="02020603050405020304" pitchFamily="18" charset="0"/>
              </a:rPr>
              <a:t> на спину та </a:t>
            </a:r>
            <a:r>
              <a:rPr lang="ru-RU" dirty="0" err="1">
                <a:latin typeface="Times New Roman" panose="02020603050405020304" pitchFamily="18" charset="0"/>
                <a:ea typeface="Times New Roman" panose="02020603050405020304" pitchFamily="18" charset="0"/>
              </a:rPr>
              <a:t>оглядають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кістки</a:t>
            </a:r>
            <a:r>
              <a:rPr lang="ru-RU" dirty="0">
                <a:latin typeface="Times New Roman" panose="02020603050405020304" pitchFamily="18" charset="0"/>
                <a:ea typeface="Times New Roman" panose="02020603050405020304" pitchFamily="18" charset="0"/>
              </a:rPr>
              <a:t> тазу і </a:t>
            </a:r>
            <a:r>
              <a:rPr lang="ru-RU" dirty="0" err="1">
                <a:latin typeface="Times New Roman" panose="02020603050405020304" pitchFamily="18" charset="0"/>
                <a:ea typeface="Times New Roman" panose="02020603050405020304" pitchFamily="18" charset="0"/>
              </a:rPr>
              <a:t>промежину</a:t>
            </a:r>
            <a:r>
              <a:rPr lang="ru-RU" dirty="0">
                <a:latin typeface="Times New Roman" panose="02020603050405020304" pitchFamily="18" charset="0"/>
                <a:ea typeface="Times New Roman" panose="02020603050405020304" pitchFamily="18" charset="0"/>
              </a:rPr>
              <a:t>. </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287784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43408"/>
            <a:ext cx="8784976" cy="7294305"/>
          </a:xfrm>
          <a:prstGeom prst="rect">
            <a:avLst/>
          </a:prstGeom>
          <a:solidFill>
            <a:srgbClr val="FFC000"/>
          </a:solidFill>
        </p:spPr>
        <p:txBody>
          <a:bodyPr wrap="square">
            <a:spAutoFit/>
          </a:bodyPr>
          <a:lstStyle/>
          <a:p>
            <a:pPr>
              <a:spcAft>
                <a:spcPts val="0"/>
              </a:spcAft>
            </a:pPr>
            <a:r>
              <a:rPr lang="en-US" b="1" i="1" dirty="0" smtClean="0">
                <a:solidFill>
                  <a:srgbClr val="FF0000"/>
                </a:solidFill>
                <a:latin typeface="Times New Roman" panose="02020603050405020304" pitchFamily="18" charset="0"/>
                <a:ea typeface="Times New Roman" panose="02020603050405020304" pitchFamily="18" charset="0"/>
              </a:rPr>
              <a:t>                                                  </a:t>
            </a:r>
            <a:r>
              <a:rPr lang="ru-RU" b="1" i="1" dirty="0" err="1" smtClean="0">
                <a:solidFill>
                  <a:srgbClr val="FF0000"/>
                </a:solidFill>
                <a:latin typeface="Times New Roman" panose="02020603050405020304" pitchFamily="18" charset="0"/>
                <a:ea typeface="Times New Roman" panose="02020603050405020304" pitchFamily="18" charset="0"/>
              </a:rPr>
              <a:t>Огляд</a:t>
            </a:r>
            <a:r>
              <a:rPr lang="ru-RU" b="1" i="1" dirty="0" smtClean="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ніг</a:t>
            </a:r>
            <a:r>
              <a:rPr lang="ru-RU" b="1" i="1" dirty="0">
                <a:solidFill>
                  <a:srgbClr val="FF0000"/>
                </a:solidFill>
                <a:latin typeface="Times New Roman" panose="02020603050405020304" pitchFamily="18" charset="0"/>
                <a:ea typeface="Times New Roman" panose="02020603050405020304" pitchFamily="18" charset="0"/>
              </a:rPr>
              <a:t> та рук (</a:t>
            </a:r>
            <a:r>
              <a:rPr lang="ru-RU" b="1" i="1" dirty="0" err="1">
                <a:solidFill>
                  <a:srgbClr val="FF0000"/>
                </a:solidFill>
                <a:latin typeface="Times New Roman" panose="02020603050405020304" pitchFamily="18" charset="0"/>
                <a:ea typeface="Times New Roman" panose="02020603050405020304" pitchFamily="18" charset="0"/>
              </a:rPr>
              <a:t>кінцівок</a:t>
            </a:r>
            <a:r>
              <a:rPr lang="ru-RU" b="1" i="1" dirty="0">
                <a:solidFill>
                  <a:srgbClr val="FF0000"/>
                </a:solidFill>
                <a:latin typeface="Times New Roman" panose="02020603050405020304" pitchFamily="18" charset="0"/>
                <a:ea typeface="Times New Roman" panose="02020603050405020304" pitchFamily="18" charset="0"/>
              </a:rPr>
              <a:t>).</a:t>
            </a:r>
            <a:endParaRPr lang="uk-UA" sz="11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повинен </a:t>
            </a:r>
            <a:r>
              <a:rPr lang="ru-RU" dirty="0" err="1">
                <a:latin typeface="Times New Roman" panose="02020603050405020304" pitchFamily="18" charset="0"/>
                <a:ea typeface="Times New Roman" panose="02020603050405020304" pitchFamily="18" charset="0"/>
              </a:rPr>
              <a:t>перевірити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ефективність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раніш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джгутів</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знімаючи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одягу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розрізати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завівши</a:t>
            </a:r>
            <a:r>
              <a:rPr lang="ru-RU" dirty="0">
                <a:latin typeface="Times New Roman" panose="02020603050405020304" pitchFamily="18" charset="0"/>
                <a:ea typeface="Times New Roman" panose="02020603050405020304" pitchFamily="18" charset="0"/>
              </a:rPr>
              <a:t> руки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розчепіреними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послідовно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симетрично</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боків</a:t>
            </a:r>
            <a:r>
              <a:rPr lang="ru-RU" dirty="0">
                <a:latin typeface="Times New Roman" panose="02020603050405020304" pitchFamily="18" charset="0"/>
                <a:ea typeface="Times New Roman" panose="02020603050405020304" pitchFamily="18" charset="0"/>
              </a:rPr>
              <a:t>, обхвативши </a:t>
            </a:r>
            <a:r>
              <a:rPr lang="ru-RU" dirty="0" err="1">
                <a:latin typeface="Times New Roman" panose="02020603050405020304" pitchFamily="18" charset="0"/>
                <a:ea typeface="Times New Roman" panose="02020603050405020304" pitchFamily="18" charset="0"/>
              </a:rPr>
              <a:t>кінцівку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кінцівку</a:t>
            </a:r>
            <a:r>
              <a:rPr lang="ru-RU" dirty="0">
                <a:latin typeface="Times New Roman" panose="02020603050405020304" pitchFamily="18" charset="0"/>
                <a:ea typeface="Times New Roman" panose="02020603050405020304" pitchFamily="18" charset="0"/>
              </a:rPr>
              <a:t>, з метою </a:t>
            </a:r>
            <a:r>
              <a:rPr lang="ru-RU" dirty="0" err="1">
                <a:latin typeface="Times New Roman" panose="02020603050405020304" pitchFamily="18" charset="0"/>
                <a:ea typeface="Times New Roman" panose="02020603050405020304" pitchFamily="18" charset="0"/>
              </a:rPr>
              <a:t>виявлення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неприродної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суглобів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поза </a:t>
            </a:r>
            <a:r>
              <a:rPr lang="ru-RU" dirty="0" err="1">
                <a:latin typeface="Times New Roman" panose="02020603050405020304" pitchFamily="18" charset="0"/>
                <a:ea typeface="Times New Roman" panose="02020603050405020304" pitchFamily="18" charset="0"/>
              </a:rPr>
              <a:t>суглобом</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ранові</a:t>
            </a:r>
            <a:r>
              <a:rPr lang="ru-RU" dirty="0">
                <a:latin typeface="Times New Roman" panose="02020603050405020304" pitchFamily="18" charset="0"/>
                <a:ea typeface="Times New Roman" panose="02020603050405020304" pitchFamily="18" charset="0"/>
              </a:rPr>
              <a:t> отвори,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неприродні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зміщення</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пахових</a:t>
            </a:r>
            <a:r>
              <a:rPr lang="ru-RU" dirty="0">
                <a:latin typeface="Times New Roman" panose="02020603050405020304" pitchFamily="18" charset="0"/>
                <a:ea typeface="Times New Roman" panose="02020603050405020304" pitchFamily="18" charset="0"/>
              </a:rPr>
              <a:t> областей до стопи </a:t>
            </a:r>
            <a:r>
              <a:rPr lang="ru-RU" dirty="0" err="1">
                <a:latin typeface="Times New Roman" panose="02020603050405020304" pitchFamily="18" charset="0"/>
                <a:ea typeface="Times New Roman" panose="02020603050405020304" pitchFamily="18" charset="0"/>
              </a:rPr>
              <a:t>пальцями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долонями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обмацати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ближчу</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санітарного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інструктора</a:t>
            </a:r>
            <a:r>
              <a:rPr lang="ru-RU" dirty="0">
                <a:latin typeface="Times New Roman" panose="02020603050405020304" pitchFamily="18" charset="0"/>
                <a:ea typeface="Times New Roman" panose="02020603050405020304" pitchFamily="18" charset="0"/>
              </a:rPr>
              <a:t> ногу. </a:t>
            </a:r>
            <a:r>
              <a:rPr lang="ru-RU" dirty="0" err="1">
                <a:latin typeface="Times New Roman" panose="02020603050405020304" pitchFamily="18" charset="0"/>
                <a:ea typeface="Times New Roman" panose="02020603050405020304" pitchFamily="18" charset="0"/>
              </a:rPr>
              <a:t>Зняти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взуття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оглянути</a:t>
            </a:r>
            <a:r>
              <a:rPr lang="ru-RU" dirty="0">
                <a:latin typeface="Times New Roman" panose="02020603050405020304" pitchFamily="18" charset="0"/>
                <a:ea typeface="Times New Roman" panose="02020603050405020304" pitchFamily="18" charset="0"/>
              </a:rPr>
              <a:t> стопи. В зимовий час </a:t>
            </a:r>
            <a:r>
              <a:rPr lang="ru-RU" dirty="0" err="1">
                <a:latin typeface="Times New Roman" panose="02020603050405020304" pitchFamily="18" charset="0"/>
                <a:ea typeface="Times New Roman" panose="02020603050405020304" pitchFamily="18" charset="0"/>
              </a:rPr>
              <a:t>знімати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взуття</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бажано</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переохолодження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підозри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поранення</a:t>
            </a:r>
            <a:r>
              <a:rPr lang="ru-RU" dirty="0">
                <a:latin typeface="Times New Roman" panose="02020603050405020304" pitchFamily="18" charset="0"/>
                <a:ea typeface="Times New Roman" panose="02020603050405020304" pitchFamily="18" charset="0"/>
              </a:rPr>
              <a:t> у стопу,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ретельно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другу ногу. </a:t>
            </a:r>
            <a:r>
              <a:rPr lang="ru-RU" dirty="0" err="1">
                <a:latin typeface="Times New Roman" panose="02020603050405020304" pitchFamily="18" charset="0"/>
                <a:ea typeface="Times New Roman" panose="02020603050405020304" pitchFamily="18" charset="0"/>
              </a:rPr>
              <a:t>Заводячи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постійно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поглядом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потрібно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контролювати</a:t>
            </a:r>
            <a:r>
              <a:rPr lang="ru-RU" dirty="0">
                <a:latin typeface="Times New Roman" panose="02020603050405020304" pitchFamily="18" charset="0"/>
                <a:ea typeface="Times New Roman" panose="02020603050405020304" pitchFamily="18" charset="0"/>
              </a:rPr>
              <a:t> чистоту </a:t>
            </a:r>
            <a:r>
              <a:rPr lang="ru-RU" dirty="0" err="1">
                <a:latin typeface="Times New Roman" panose="02020603050405020304" pitchFamily="18" charset="0"/>
                <a:ea typeface="Times New Roman" panose="02020603050405020304" pitchFamily="18" charset="0"/>
              </a:rPr>
              <a:t>рукавичок</a:t>
            </a:r>
            <a:r>
              <a:rPr lang="ru-RU" dirty="0">
                <a:latin typeface="Times New Roman" panose="02020603050405020304" pitchFamily="18" charset="0"/>
                <a:ea typeface="Times New Roman" panose="02020603050405020304" pitchFamily="18" charset="0"/>
              </a:rPr>
              <a:t> (кров, </a:t>
            </a:r>
            <a:r>
              <a:rPr lang="ru-RU" dirty="0" err="1">
                <a:latin typeface="Times New Roman" panose="02020603050405020304" pitchFamily="18" charset="0"/>
                <a:ea typeface="Times New Roman" panose="02020603050405020304" pitchFamily="18" charset="0"/>
              </a:rPr>
              <a:t>рідина</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dirty="0">
                <a:latin typeface="Times New Roman" panose="02020603050405020304" pitchFamily="18" charset="0"/>
                <a:ea typeface="Times New Roman" panose="02020603050405020304" pitchFamily="18" charset="0"/>
              </a:rPr>
              <a:t>Таким же чином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оглядає</a:t>
            </a:r>
            <a:r>
              <a:rPr lang="ru-RU" dirty="0">
                <a:latin typeface="Times New Roman" panose="02020603050405020304" pitchFamily="18" charset="0"/>
                <a:ea typeface="Times New Roman" panose="02020603050405020304" pitchFamily="18" charset="0"/>
              </a:rPr>
              <a:t> руки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Спочатку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дальню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себе, </a:t>
            </a: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ближню</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uk-UA" b="1" dirty="0">
                <a:latin typeface="Times New Roman" panose="02020603050405020304" pitchFamily="18" charset="0"/>
                <a:ea typeface="Times New Roman" panose="02020603050405020304" pitchFamily="18" charset="0"/>
              </a:rPr>
              <a:t> </a:t>
            </a:r>
            <a:endParaRPr lang="uk-UA" sz="11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en-US" b="1" i="1" dirty="0" smtClean="0">
                <a:solidFill>
                  <a:srgbClr val="FF0000"/>
                </a:solidFill>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Закінчення </a:t>
            </a:r>
            <a:r>
              <a:rPr lang="uk-UA" b="1" i="1" dirty="0">
                <a:solidFill>
                  <a:srgbClr val="FF0000"/>
                </a:solidFill>
                <a:latin typeface="Times New Roman" panose="02020603050405020304" pitchFamily="18" charset="0"/>
                <a:ea typeface="Times New Roman" panose="02020603050405020304" pitchFamily="18" charset="0"/>
              </a:rPr>
              <a:t>огляду.</a:t>
            </a:r>
            <a:endParaRPr lang="uk-UA" sz="11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По закінченню, санітарний інструктор здійснює фіксацію переломів та шийного відділу хребта, підготовку до транспортування потерпілого в безпечну зону.</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Робить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запис</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джгуті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одязі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обличчі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щодо</a:t>
            </a:r>
            <a:r>
              <a:rPr lang="ru-RU" dirty="0">
                <a:latin typeface="Times New Roman" panose="02020603050405020304" pitchFamily="18" charset="0"/>
                <a:ea typeface="Times New Roman" panose="02020603050405020304" pitchFamily="18" charset="0"/>
              </a:rPr>
              <a:t> часу </a:t>
            </a:r>
            <a:r>
              <a:rPr lang="ru-RU" dirty="0" err="1">
                <a:latin typeface="Times New Roman" panose="02020603050405020304" pitchFamily="18" charset="0"/>
                <a:ea typeface="Times New Roman" panose="02020603050405020304" pitchFamily="18" charset="0"/>
              </a:rPr>
              <a:t>накладення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джгута</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Усіх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непритомних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поранених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присутнє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безпечному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переводить в так </a:t>
            </a:r>
            <a:r>
              <a:rPr lang="ru-RU" dirty="0" err="1">
                <a:latin typeface="Times New Roman" panose="02020603050405020304" pitchFamily="18" charset="0"/>
                <a:ea typeface="Times New Roman" panose="02020603050405020304" pitchFamily="18" charset="0"/>
              </a:rPr>
              <a:t>зване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стабільне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животі</a:t>
            </a:r>
            <a:r>
              <a:rPr lang="ru-RU" dirty="0">
                <a:latin typeface="Times New Roman" panose="02020603050405020304" pitchFamily="18" charset="0"/>
                <a:ea typeface="Times New Roman" panose="02020603050405020304" pitchFamily="18" charset="0"/>
              </a:rPr>
              <a:t> (на боку), з метою </a:t>
            </a:r>
            <a:r>
              <a:rPr lang="ru-RU" dirty="0" err="1">
                <a:latin typeface="Times New Roman" panose="02020603050405020304" pitchFamily="18" charset="0"/>
                <a:ea typeface="Times New Roman" panose="02020603050405020304" pitchFamily="18" charset="0"/>
              </a:rPr>
              <a:t>зменшення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ризику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западання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язика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блювання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перебуває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стабільному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положенні</a:t>
            </a:r>
            <a:r>
              <a:rPr lang="ru-RU" dirty="0">
                <a:latin typeface="Times New Roman" panose="02020603050405020304" pitchFamily="18" charset="0"/>
                <a:ea typeface="Times New Roman" panose="02020603050405020304" pitchFamily="18" charset="0"/>
              </a:rPr>
              <a:t> до моменту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лікувального</a:t>
            </a:r>
            <a:r>
              <a:rPr lang="ru-RU" dirty="0">
                <a:latin typeface="Times New Roman" panose="02020603050405020304" pitchFamily="18" charset="0"/>
                <a:ea typeface="Times New Roman" panose="02020603050405020304" pitchFamily="18" charset="0"/>
              </a:rPr>
              <a:t> закладу. </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По </a:t>
            </a:r>
            <a:r>
              <a:rPr lang="ru-RU" dirty="0" err="1">
                <a:latin typeface="Times New Roman" panose="02020603050405020304" pitchFamily="18" charset="0"/>
                <a:ea typeface="Times New Roman" panose="02020603050405020304" pitchFamily="18" charset="0"/>
              </a:rPr>
              <a:t>завершенню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інструктор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записує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висновки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вказує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зміни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стані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пораненого</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інформаційну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карту і передайте з </a:t>
            </a:r>
            <a:r>
              <a:rPr lang="ru-RU" dirty="0" err="1">
                <a:latin typeface="Times New Roman" panose="02020603050405020304" pitchFamily="18" charset="0"/>
                <a:ea typeface="Times New Roman" panose="02020603050405020304" pitchFamily="18" charset="0"/>
              </a:rPr>
              <a:t>пораненим</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наступний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661244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252"/>
            <a:ext cx="7632848" cy="6740307"/>
          </a:xfrm>
          <a:prstGeom prst="rect">
            <a:avLst/>
          </a:prstGeom>
          <a:solidFill>
            <a:srgbClr val="66FFFF"/>
          </a:solidFill>
        </p:spPr>
        <p:txBody>
          <a:bodyPr wrap="square">
            <a:spAutoFit/>
          </a:bodyPr>
          <a:lstStyle/>
          <a:p>
            <a:pPr>
              <a:spcAft>
                <a:spcPts val="0"/>
              </a:spcAft>
            </a:pPr>
            <a:r>
              <a:rPr lang="ru-RU" sz="2400" b="1" i="1" dirty="0" err="1">
                <a:solidFill>
                  <a:srgbClr val="FF0000"/>
                </a:solidFill>
                <a:latin typeface="Times New Roman" panose="02020603050405020304" pitchFamily="18" charset="0"/>
                <a:ea typeface="Times New Roman" panose="02020603050405020304" pitchFamily="18" charset="0"/>
              </a:rPr>
              <a:t>Засоби</a:t>
            </a:r>
            <a:r>
              <a:rPr lang="ru-RU" sz="2400" b="1" i="1" dirty="0">
                <a:solidFill>
                  <a:srgbClr val="FF0000"/>
                </a:solidFill>
                <a:latin typeface="Times New Roman" panose="02020603050405020304" pitchFamily="18" charset="0"/>
                <a:ea typeface="Times New Roman" panose="02020603050405020304" pitchFamily="18" charset="0"/>
              </a:rPr>
              <a:t> </a:t>
            </a:r>
            <a:r>
              <a:rPr lang="ru-RU" sz="2400" b="1" i="1" dirty="0" err="1">
                <a:solidFill>
                  <a:srgbClr val="FF0000"/>
                </a:solidFill>
                <a:latin typeface="Times New Roman" panose="02020603050405020304" pitchFamily="18" charset="0"/>
                <a:ea typeface="Times New Roman" panose="02020603050405020304" pitchFamily="18" charset="0"/>
              </a:rPr>
              <a:t>медичного</a:t>
            </a:r>
            <a:r>
              <a:rPr lang="ru-RU" sz="2400" b="1" i="1" dirty="0">
                <a:solidFill>
                  <a:srgbClr val="FF0000"/>
                </a:solidFill>
                <a:latin typeface="Times New Roman" panose="02020603050405020304" pitchFamily="18" charset="0"/>
                <a:ea typeface="Times New Roman" panose="02020603050405020304" pitchFamily="18" charset="0"/>
              </a:rPr>
              <a:t> </a:t>
            </a:r>
            <a:r>
              <a:rPr lang="ru-RU" sz="2400" b="1" i="1" dirty="0" err="1">
                <a:solidFill>
                  <a:srgbClr val="FF0000"/>
                </a:solidFill>
                <a:latin typeface="Times New Roman" panose="02020603050405020304" pitchFamily="18" charset="0"/>
                <a:ea typeface="Times New Roman" panose="02020603050405020304" pitchFamily="18" charset="0"/>
              </a:rPr>
              <a:t>оснащення</a:t>
            </a:r>
            <a:r>
              <a:rPr lang="ru-RU" sz="2400" b="1" i="1" dirty="0">
                <a:solidFill>
                  <a:srgbClr val="FF0000"/>
                </a:solidFill>
                <a:latin typeface="Times New Roman" panose="02020603050405020304" pitchFamily="18" charset="0"/>
                <a:ea typeface="Times New Roman" panose="02020603050405020304" pitchFamily="18" charset="0"/>
              </a:rPr>
              <a:t> (</a:t>
            </a:r>
            <a:r>
              <a:rPr lang="ru-RU" sz="2400" b="1" i="1" dirty="0" err="1">
                <a:solidFill>
                  <a:srgbClr val="FF0000"/>
                </a:solidFill>
                <a:latin typeface="Times New Roman" panose="02020603050405020304" pitchFamily="18" charset="0"/>
                <a:ea typeface="Times New Roman" panose="02020603050405020304" pitchFamily="18" charset="0"/>
              </a:rPr>
              <a:t>індивідуальні</a:t>
            </a:r>
            <a:r>
              <a:rPr lang="ru-RU" sz="2400" b="1" i="1" dirty="0">
                <a:solidFill>
                  <a:srgbClr val="FF0000"/>
                </a:solidFill>
                <a:latin typeface="Times New Roman" panose="02020603050405020304" pitchFamily="18" charset="0"/>
                <a:ea typeface="Times New Roman" panose="02020603050405020304" pitchFamily="18" charset="0"/>
              </a:rPr>
              <a:t> та </a:t>
            </a:r>
            <a:r>
              <a:rPr lang="ru-RU" sz="2400" b="1" i="1" dirty="0" err="1">
                <a:solidFill>
                  <a:srgbClr val="FF0000"/>
                </a:solidFill>
                <a:latin typeface="Times New Roman" panose="02020603050405020304" pitchFamily="18" charset="0"/>
                <a:ea typeface="Times New Roman" panose="02020603050405020304" pitchFamily="18" charset="0"/>
              </a:rPr>
              <a:t>групові</a:t>
            </a:r>
            <a:r>
              <a:rPr lang="ru-RU" sz="2400" b="1" i="1" dirty="0">
                <a:solidFill>
                  <a:srgbClr val="FF0000"/>
                </a:solidFill>
                <a:latin typeface="Times New Roman" panose="02020603050405020304" pitchFamily="18" charset="0"/>
                <a:ea typeface="Times New Roman" panose="02020603050405020304" pitchFamily="18" charset="0"/>
              </a:rPr>
              <a:t>).</a:t>
            </a:r>
            <a:endParaRPr lang="uk-UA" sz="2400" i="1" dirty="0">
              <a:solidFill>
                <a:srgbClr val="FF0000"/>
              </a:solidFill>
              <a:latin typeface="Times New Roman" panose="02020603050405020304" pitchFamily="18" charset="0"/>
              <a:ea typeface="Times New Roman" panose="02020603050405020304" pitchFamily="18" charset="0"/>
            </a:endParaRPr>
          </a:p>
          <a:p>
            <a:pPr>
              <a:spcAft>
                <a:spcPts val="0"/>
              </a:spcAft>
              <a:tabLst>
                <a:tab pos="270510" algn="l"/>
              </a:tabLst>
            </a:pPr>
            <a:r>
              <a:rPr lang="ru-RU" sz="2400" b="1" i="1" dirty="0" err="1">
                <a:solidFill>
                  <a:srgbClr val="FF0000"/>
                </a:solidFill>
                <a:latin typeface="Times New Roman" panose="02020603050405020304" pitchFamily="18" charset="0"/>
                <a:ea typeface="Times New Roman" panose="02020603050405020304" pitchFamily="18" charset="0"/>
              </a:rPr>
              <a:t>Основи</a:t>
            </a:r>
            <a:r>
              <a:rPr lang="ru-RU" sz="2400" b="1" i="1" dirty="0">
                <a:solidFill>
                  <a:srgbClr val="FF0000"/>
                </a:solidFill>
                <a:latin typeface="Times New Roman" panose="02020603050405020304" pitchFamily="18" charset="0"/>
                <a:ea typeface="Times New Roman" panose="02020603050405020304" pitchFamily="18" charset="0"/>
              </a:rPr>
              <a:t> </a:t>
            </a:r>
            <a:r>
              <a:rPr lang="ru-RU" sz="2400" b="1" i="1" dirty="0" err="1">
                <a:solidFill>
                  <a:srgbClr val="FF0000"/>
                </a:solidFill>
                <a:latin typeface="Times New Roman" panose="02020603050405020304" pitchFamily="18" charset="0"/>
                <a:ea typeface="Times New Roman" panose="02020603050405020304" pitchFamily="18" charset="0"/>
              </a:rPr>
              <a:t>десмургії</a:t>
            </a:r>
            <a:endParaRPr lang="uk-UA" sz="2400" i="1" dirty="0">
              <a:solidFill>
                <a:srgbClr val="FF0000"/>
              </a:solidFill>
              <a:latin typeface="Times New Roman" panose="02020603050405020304" pitchFamily="18" charset="0"/>
              <a:ea typeface="Times New Roman" panose="02020603050405020304" pitchFamily="18" charset="0"/>
            </a:endParaRPr>
          </a:p>
          <a:p>
            <a:pPr>
              <a:spcAft>
                <a:spcPts val="0"/>
              </a:spcAft>
              <a:tabLst>
                <a:tab pos="450215" algn="l"/>
              </a:tabLst>
            </a:pPr>
            <a:r>
              <a:rPr lang="ru-RU" sz="2400" dirty="0" err="1">
                <a:latin typeface="Times New Roman" panose="02020603050405020304" pitchFamily="18" charset="0"/>
                <a:ea typeface="Times New Roman" panose="02020603050405020304" pitchFamily="18" charset="0"/>
              </a:rPr>
              <a:t>Близько</a:t>
            </a:r>
            <a:r>
              <a:rPr lang="ru-RU" sz="2400" dirty="0">
                <a:latin typeface="Times New Roman" panose="02020603050405020304" pitchFamily="18" charset="0"/>
                <a:ea typeface="Times New Roman" panose="02020603050405020304" pitchFamily="18" charset="0"/>
              </a:rPr>
              <a:t> 15-27% </a:t>
            </a:r>
            <a:r>
              <a:rPr lang="ru-RU" sz="2400" dirty="0" err="1">
                <a:latin typeface="Times New Roman" panose="02020603050405020304" pitchFamily="18" charset="0"/>
                <a:ea typeface="Times New Roman" panose="02020603050405020304" pitchFamily="18" charset="0"/>
              </a:rPr>
              <a:t>поранених</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які</a:t>
            </a:r>
            <a:r>
              <a:rPr lang="ru-RU" sz="2400" dirty="0">
                <a:latin typeface="Times New Roman" panose="02020603050405020304" pitchFamily="18" charset="0"/>
                <a:ea typeface="Times New Roman" panose="02020603050405020304" pitchFamily="18" charset="0"/>
              </a:rPr>
              <a:t> гинуть, не </a:t>
            </a:r>
            <a:r>
              <a:rPr lang="ru-RU" sz="2400" dirty="0" err="1">
                <a:latin typeface="Times New Roman" panose="02020603050405020304" pitchFamily="18" charset="0"/>
                <a:ea typeface="Times New Roman" panose="02020603050405020304" pitchFamily="18" charset="0"/>
              </a:rPr>
              <a:t>потрапивши</a:t>
            </a:r>
            <a:r>
              <a:rPr lang="ru-RU" sz="2400" dirty="0">
                <a:latin typeface="Times New Roman" panose="02020603050405020304" pitchFamily="18" charset="0"/>
                <a:ea typeface="Times New Roman" panose="02020603050405020304" pitchFamily="18" charset="0"/>
              </a:rPr>
              <a:t> до </a:t>
            </a:r>
            <a:r>
              <a:rPr lang="ru-RU" sz="2400" dirty="0" err="1">
                <a:latin typeface="Times New Roman" panose="02020603050405020304" pitchFamily="18" charset="0"/>
                <a:ea typeface="Times New Roman" panose="02020603050405020304" pitchFamily="18" charset="0"/>
              </a:rPr>
              <a:t>лікувального</a:t>
            </a:r>
            <a:r>
              <a:rPr lang="ru-RU" sz="2400" dirty="0">
                <a:latin typeface="Times New Roman" panose="02020603050405020304" pitchFamily="18" charset="0"/>
                <a:ea typeface="Times New Roman" panose="02020603050405020304" pitchFamily="18" charset="0"/>
              </a:rPr>
              <a:t> закладу, </a:t>
            </a:r>
            <a:r>
              <a:rPr lang="ru-RU" sz="2400" dirty="0" err="1">
                <a:latin typeface="Times New Roman" panose="02020603050405020304" pitchFamily="18" charset="0"/>
                <a:ea typeface="Times New Roman" panose="02020603050405020304" pitchFamily="18" charset="0"/>
              </a:rPr>
              <a:t>можна</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врятувати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якщо</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вжити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необхідних</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заходів</a:t>
            </a:r>
            <a:r>
              <a:rPr lang="ru-RU" sz="2400" dirty="0">
                <a:latin typeface="Times New Roman" panose="02020603050405020304" pitchFamily="18" charset="0"/>
                <a:ea typeface="Times New Roman" panose="02020603050405020304" pitchFamily="18" charset="0"/>
              </a:rPr>
              <a:t>, а </a:t>
            </a:r>
            <a:r>
              <a:rPr lang="ru-RU" sz="2400" dirty="0" err="1">
                <a:latin typeface="Times New Roman" panose="02020603050405020304" pitchFamily="18" charset="0"/>
                <a:ea typeface="Times New Roman" panose="02020603050405020304" pitchFamily="18" charset="0"/>
              </a:rPr>
              <a:t>саме</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зупинити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кровотечу</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відновити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прохідність</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дихальних</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шляхів</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зменшити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наслідки</a:t>
            </a:r>
            <a:r>
              <a:rPr lang="ru-RU" sz="2400" dirty="0">
                <a:latin typeface="Times New Roman" panose="02020603050405020304" pitchFamily="18" charset="0"/>
                <a:ea typeface="Times New Roman" panose="02020603050405020304" pitchFamily="18" charset="0"/>
              </a:rPr>
              <a:t> пневмотораксу. Для того, </a:t>
            </a:r>
            <a:r>
              <a:rPr lang="ru-RU" sz="2400" dirty="0" err="1">
                <a:latin typeface="Times New Roman" panose="02020603050405020304" pitchFamily="18" charset="0"/>
                <a:ea typeface="Times New Roman" panose="02020603050405020304" pitchFamily="18" charset="0"/>
              </a:rPr>
              <a:t>щоб</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військовослужбовець</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навчився</a:t>
            </a:r>
            <a:r>
              <a:rPr lang="ru-RU" sz="2400" dirty="0">
                <a:latin typeface="Times New Roman" panose="02020603050405020304" pitchFamily="18" charset="0"/>
                <a:ea typeface="Times New Roman" panose="02020603050405020304" pitchFamily="18" charset="0"/>
              </a:rPr>
              <a:t> правильно </a:t>
            </a:r>
            <a:r>
              <a:rPr lang="ru-RU" sz="2400" dirty="0" err="1">
                <a:latin typeface="Times New Roman" panose="02020603050405020304" pitchFamily="18" charset="0"/>
                <a:ea typeface="Times New Roman" panose="02020603050405020304" pitchFamily="18" charset="0"/>
              </a:rPr>
              <a:t>надавати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домедичну</a:t>
            </a:r>
            <a:r>
              <a:rPr lang="ru-RU" sz="2400" dirty="0">
                <a:latin typeface="Times New Roman" panose="02020603050405020304" pitchFamily="18" charset="0"/>
                <a:ea typeface="Times New Roman" panose="02020603050405020304" pitchFamily="18" charset="0"/>
              </a:rPr>
              <a:t> </a:t>
            </a:r>
            <a:r>
              <a:rPr lang="x-none" sz="2400" dirty="0">
                <a:latin typeface="Times New Roman" panose="02020603050405020304" pitchFamily="18" charset="0"/>
                <a:ea typeface="Times New Roman" panose="02020603050405020304" pitchFamily="18" charset="0"/>
              </a:rPr>
              <a:t>д</a:t>
            </a:r>
            <a:r>
              <a:rPr lang="ru-RU" sz="2400" dirty="0" err="1">
                <a:latin typeface="Times New Roman" panose="02020603050405020304" pitchFamily="18" charset="0"/>
                <a:ea typeface="Times New Roman" panose="02020603050405020304" pitchFamily="18" charset="0"/>
              </a:rPr>
              <a:t>опомогу</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він</a:t>
            </a:r>
            <a:r>
              <a:rPr lang="ru-RU" sz="2400" dirty="0">
                <a:latin typeface="Times New Roman" panose="02020603050405020304" pitchFamily="18" charset="0"/>
                <a:ea typeface="Times New Roman" panose="02020603050405020304" pitchFamily="18" charset="0"/>
              </a:rPr>
              <a:t> повинен знати </a:t>
            </a:r>
            <a:r>
              <a:rPr lang="ru-RU" sz="2400" dirty="0" err="1">
                <a:latin typeface="Times New Roman" panose="02020603050405020304" pitchFamily="18" charset="0"/>
                <a:ea typeface="Times New Roman" panose="02020603050405020304" pitchFamily="18" charset="0"/>
              </a:rPr>
              <a:t>засоби</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індивідуального</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медичного</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оснащення</a:t>
            </a:r>
            <a:r>
              <a:rPr lang="ru-RU" sz="2400" dirty="0">
                <a:latin typeface="Times New Roman" panose="02020603050405020304" pitchFamily="18" charset="0"/>
                <a:ea typeface="Times New Roman" panose="02020603050405020304" pitchFamily="18" charset="0"/>
              </a:rPr>
              <a:t> та </a:t>
            </a:r>
            <a:r>
              <a:rPr lang="ru-RU" sz="2400" dirty="0" err="1">
                <a:latin typeface="Times New Roman" panose="02020603050405020304" pitchFamily="18" charset="0"/>
                <a:ea typeface="Times New Roman" panose="02020603050405020304" pitchFamily="18" charset="0"/>
              </a:rPr>
              <a:t>їх</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призначення</a:t>
            </a:r>
            <a:r>
              <a:rPr lang="ru-RU" sz="2400" dirty="0">
                <a:latin typeface="Times New Roman" panose="02020603050405020304" pitchFamily="18" charset="0"/>
                <a:ea typeface="Times New Roman" panose="02020603050405020304" pitchFamily="18" charset="0"/>
              </a:rPr>
              <a:t>.</a:t>
            </a:r>
            <a:endParaRPr lang="uk-UA" sz="2400" dirty="0">
              <a:latin typeface="Times New Roman" panose="02020603050405020304" pitchFamily="18" charset="0"/>
              <a:ea typeface="Times New Roman" panose="02020603050405020304" pitchFamily="18" charset="0"/>
            </a:endParaRPr>
          </a:p>
          <a:p>
            <a:pPr>
              <a:spcAft>
                <a:spcPts val="0"/>
              </a:spcAft>
            </a:pPr>
            <a:r>
              <a:rPr lang="ru-RU" sz="2400" b="1" i="1" dirty="0" smtClean="0">
                <a:solidFill>
                  <a:srgbClr val="FF0000"/>
                </a:solidFill>
                <a:latin typeface="Times New Roman" panose="02020603050405020304" pitchFamily="18" charset="0"/>
                <a:ea typeface="Times New Roman" panose="02020603050405020304" pitchFamily="18" charset="0"/>
              </a:rPr>
              <a:t>Аптечка </a:t>
            </a:r>
            <a:r>
              <a:rPr lang="ru-RU" sz="2400" b="1" i="1" dirty="0" err="1">
                <a:solidFill>
                  <a:srgbClr val="FF0000"/>
                </a:solidFill>
                <a:latin typeface="Times New Roman" panose="02020603050405020304" pitchFamily="18" charset="0"/>
                <a:ea typeface="Times New Roman" panose="02020603050405020304" pitchFamily="18" charset="0"/>
              </a:rPr>
              <a:t>медична</a:t>
            </a:r>
            <a:r>
              <a:rPr lang="ru-RU" sz="2400" b="1" i="1" dirty="0">
                <a:solidFill>
                  <a:srgbClr val="FF0000"/>
                </a:solidFill>
                <a:latin typeface="Times New Roman" panose="02020603050405020304" pitchFamily="18" charset="0"/>
                <a:ea typeface="Times New Roman" panose="02020603050405020304" pitchFamily="18" charset="0"/>
              </a:rPr>
              <a:t> </a:t>
            </a:r>
            <a:r>
              <a:rPr lang="ru-RU" sz="2400" b="1" i="1" dirty="0" err="1">
                <a:solidFill>
                  <a:srgbClr val="FF0000"/>
                </a:solidFill>
                <a:latin typeface="Times New Roman" panose="02020603050405020304" pitchFamily="18" charset="0"/>
                <a:ea typeface="Times New Roman" panose="02020603050405020304" pitchFamily="18" charset="0"/>
              </a:rPr>
              <a:t>загальновійськова</a:t>
            </a:r>
            <a:r>
              <a:rPr lang="ru-RU" sz="2400" b="1" i="1" dirty="0">
                <a:solidFill>
                  <a:srgbClr val="FF0000"/>
                </a:solidFill>
                <a:latin typeface="Times New Roman" panose="02020603050405020304" pitchFamily="18" charset="0"/>
                <a:ea typeface="Times New Roman" panose="02020603050405020304" pitchFamily="18" charset="0"/>
              </a:rPr>
              <a:t> </a:t>
            </a:r>
            <a:r>
              <a:rPr lang="ru-RU" sz="2400" b="1" i="1" dirty="0" err="1">
                <a:solidFill>
                  <a:srgbClr val="FF0000"/>
                </a:solidFill>
                <a:latin typeface="Times New Roman" panose="02020603050405020304" pitchFamily="18" charset="0"/>
                <a:ea typeface="Times New Roman" panose="02020603050405020304" pitchFamily="18" charset="0"/>
              </a:rPr>
              <a:t>індивідуальна</a:t>
            </a:r>
            <a:r>
              <a:rPr lang="ru-RU" sz="2400" i="1" dirty="0">
                <a:solidFill>
                  <a:srgbClr val="FF0000"/>
                </a:solidFill>
                <a:latin typeface="Times New Roman" panose="02020603050405020304" pitchFamily="18" charset="0"/>
                <a:ea typeface="Times New Roman" panose="02020603050405020304" pitchFamily="18" charset="0"/>
              </a:rPr>
              <a:t> </a:t>
            </a:r>
            <a:r>
              <a:rPr lang="ru-RU" sz="2400" b="1" i="1" dirty="0">
                <a:solidFill>
                  <a:srgbClr val="FF0000"/>
                </a:solidFill>
                <a:latin typeface="Times New Roman" panose="02020603050405020304" pitchFamily="18" charset="0"/>
                <a:ea typeface="Times New Roman" panose="02020603050405020304" pitchFamily="18" charset="0"/>
              </a:rPr>
              <a:t>(АМЗІ)</a:t>
            </a:r>
            <a:r>
              <a:rPr lang="ru-RU" sz="2400" dirty="0">
                <a:latin typeface="Times New Roman" panose="02020603050405020304" pitchFamily="18" charset="0"/>
                <a:ea typeface="Times New Roman" panose="02020603050405020304" pitchFamily="18" charset="0"/>
              </a:rPr>
              <a:t> – комплект з </a:t>
            </a:r>
            <a:r>
              <a:rPr lang="ru-RU" sz="2400" dirty="0" err="1">
                <a:latin typeface="Times New Roman" panose="02020603050405020304" pitchFamily="18" charset="0"/>
                <a:ea typeface="Times New Roman" panose="02020603050405020304" pitchFamily="18" charset="0"/>
              </a:rPr>
              <a:t>лікарських</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засобів</a:t>
            </a:r>
            <a:r>
              <a:rPr lang="ru-RU" sz="2400" dirty="0">
                <a:latin typeface="Times New Roman" panose="02020603050405020304" pitchFamily="18" charset="0"/>
                <a:ea typeface="Times New Roman" panose="02020603050405020304" pitchFamily="18" charset="0"/>
              </a:rPr>
              <a:t> і </a:t>
            </a:r>
            <a:r>
              <a:rPr lang="ru-RU" sz="2400" dirty="0" err="1">
                <a:latin typeface="Times New Roman" panose="02020603050405020304" pitchFamily="18" charset="0"/>
                <a:ea typeface="Times New Roman" panose="02020603050405020304" pitchFamily="18" charset="0"/>
              </a:rPr>
              <a:t>виробів</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медичного</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призначення</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який</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застосовується</a:t>
            </a:r>
            <a:r>
              <a:rPr lang="ru-RU" sz="2400" dirty="0">
                <a:latin typeface="Times New Roman" panose="02020603050405020304" pitchFamily="18" charset="0"/>
                <a:ea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rPr>
              <a:t>оснащення</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особового</a:t>
            </a:r>
            <a:r>
              <a:rPr lang="ru-RU" sz="2400" dirty="0">
                <a:latin typeface="Times New Roman" panose="02020603050405020304" pitchFamily="18" charset="0"/>
                <a:ea typeface="Times New Roman" panose="02020603050405020304" pitchFamily="18" charset="0"/>
              </a:rPr>
              <a:t> складу та </a:t>
            </a:r>
            <a:r>
              <a:rPr lang="ru-RU" sz="2400" dirty="0" err="1">
                <a:latin typeface="Times New Roman" panose="02020603050405020304" pitchFamily="18" charset="0"/>
                <a:ea typeface="Times New Roman" panose="02020603050405020304" pitchFamily="18" charset="0"/>
              </a:rPr>
              <a:t>надання</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домедичної</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допомоги</a:t>
            </a:r>
            <a:r>
              <a:rPr lang="ru-RU" sz="2400" dirty="0">
                <a:latin typeface="Times New Roman" panose="02020603050405020304" pitchFamily="18" charset="0"/>
                <a:ea typeface="Times New Roman" panose="02020603050405020304" pitchFamily="18" charset="0"/>
              </a:rPr>
              <a:t> в порядку само- та </a:t>
            </a:r>
            <a:r>
              <a:rPr lang="ru-RU" sz="2400" dirty="0" err="1">
                <a:latin typeface="Times New Roman" panose="02020603050405020304" pitchFamily="18" charset="0"/>
                <a:ea typeface="Times New Roman" panose="02020603050405020304" pitchFamily="18" charset="0"/>
              </a:rPr>
              <a:t>взаємодопомоги</a:t>
            </a:r>
            <a:r>
              <a:rPr lang="ru-RU" sz="2400" dirty="0">
                <a:latin typeface="Times New Roman" panose="02020603050405020304" pitchFamily="18" charset="0"/>
                <a:ea typeface="Times New Roman" panose="02020603050405020304" pitchFamily="18" charset="0"/>
              </a:rPr>
              <a:t> з метою </a:t>
            </a:r>
            <a:r>
              <a:rPr lang="ru-RU" sz="2400" dirty="0" err="1">
                <a:latin typeface="Times New Roman" panose="02020603050405020304" pitchFamily="18" charset="0"/>
                <a:ea typeface="Times New Roman" panose="02020603050405020304" pitchFamily="18" charset="0"/>
              </a:rPr>
              <a:t>зниження</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дії</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вражаючих</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факторів</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зброї</a:t>
            </a:r>
            <a:r>
              <a:rPr lang="ru-RU" sz="2400" dirty="0">
                <a:latin typeface="Times New Roman" panose="02020603050405020304" pitchFamily="18" charset="0"/>
                <a:ea typeface="Times New Roman" panose="02020603050405020304" pitchFamily="18" charset="0"/>
              </a:rPr>
              <a:t> (табл.).</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815512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16632"/>
            <a:ext cx="8136904" cy="646331"/>
          </a:xfrm>
          <a:prstGeom prst="rect">
            <a:avLst/>
          </a:prstGeom>
          <a:solidFill>
            <a:srgbClr val="66FFFF"/>
          </a:solidFill>
        </p:spPr>
        <p:txBody>
          <a:bodyPr wrap="square">
            <a:spAutoFit/>
          </a:bodyPr>
          <a:lstStyle/>
          <a:p>
            <a:pPr algn="ctr">
              <a:spcAft>
                <a:spcPts val="0"/>
              </a:spcAft>
              <a:tabLst>
                <a:tab pos="810260" algn="l"/>
              </a:tabLst>
            </a:pPr>
            <a:r>
              <a:rPr lang="ru-RU" b="1" dirty="0">
                <a:latin typeface="Times New Roman" panose="02020603050405020304" pitchFamily="18" charset="0"/>
                <a:ea typeface="Times New Roman" panose="02020603050405020304" pitchFamily="18" charset="0"/>
              </a:rPr>
              <a:t>Склад аптечки </a:t>
            </a:r>
            <a:r>
              <a:rPr lang="ru-RU" b="1" dirty="0" err="1">
                <a:latin typeface="Times New Roman" panose="02020603050405020304" pitchFamily="18" charset="0"/>
                <a:ea typeface="Times New Roman" panose="02020603050405020304" pitchFamily="18" charset="0"/>
              </a:rPr>
              <a:t>медичної</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загальновійськової</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індивідуальної</a:t>
            </a:r>
            <a:r>
              <a:rPr lang="ru-RU" b="1" dirty="0">
                <a:latin typeface="Times New Roman" panose="02020603050405020304" pitchFamily="18" charset="0"/>
                <a:ea typeface="Times New Roman" panose="02020603050405020304" pitchFamily="18" charset="0"/>
              </a:rPr>
              <a:t> для </a:t>
            </a:r>
            <a:r>
              <a:rPr lang="ru-RU" b="1" dirty="0" err="1">
                <a:latin typeface="Times New Roman" panose="02020603050405020304" pitchFamily="18" charset="0"/>
                <a:ea typeface="Times New Roman" panose="02020603050405020304" pitchFamily="18" charset="0"/>
              </a:rPr>
              <a:t>оснащення</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військовослужбовців</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Збройних</a:t>
            </a:r>
            <a:r>
              <a:rPr lang="ru-RU" b="1" dirty="0">
                <a:latin typeface="Times New Roman" panose="02020603050405020304" pitchFamily="18" charset="0"/>
                <a:ea typeface="Times New Roman" panose="02020603050405020304" pitchFamily="18" charset="0"/>
              </a:rPr>
              <a:t> Сил </a:t>
            </a:r>
            <a:r>
              <a:rPr lang="ru-RU" b="1" dirty="0" err="1" smtClean="0">
                <a:latin typeface="Times New Roman" panose="02020603050405020304" pitchFamily="18" charset="0"/>
                <a:ea typeface="Times New Roman" panose="02020603050405020304" pitchFamily="18" charset="0"/>
              </a:rPr>
              <a:t>України</a:t>
            </a:r>
            <a:r>
              <a:rPr lang="en-US" b="1" dirty="0" smtClean="0">
                <a:latin typeface="Times New Roman" panose="02020603050405020304" pitchFamily="18" charset="0"/>
                <a:ea typeface="Times New Roman" panose="02020603050405020304" pitchFamily="18" charset="0"/>
              </a:rPr>
              <a:t> </a:t>
            </a:r>
            <a:endParaRPr lang="uk-UA" sz="1100" dirty="0">
              <a:effectLst/>
              <a:latin typeface="Times New Roman" panose="02020603050405020304" pitchFamily="18" charset="0"/>
              <a:ea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753323406"/>
              </p:ext>
            </p:extLst>
          </p:nvPr>
        </p:nvGraphicFramePr>
        <p:xfrm>
          <a:off x="161764" y="836712"/>
          <a:ext cx="9036495" cy="6281582"/>
        </p:xfrm>
        <a:graphic>
          <a:graphicData uri="http://schemas.openxmlformats.org/drawingml/2006/table">
            <a:tbl>
              <a:tblPr firstRow="1" firstCol="1" lastRow="1" lastCol="1" bandRow="1" bandCol="1">
                <a:tableStyleId>{5C22544A-7EE6-4342-B048-85BDC9FD1C3A}</a:tableStyleId>
              </a:tblPr>
              <a:tblGrid>
                <a:gridCol w="798304">
                  <a:extLst>
                    <a:ext uri="{9D8B030D-6E8A-4147-A177-3AD203B41FA5}">
                      <a16:colId xmlns:a16="http://schemas.microsoft.com/office/drawing/2014/main" xmlns="" val="2630294636"/>
                    </a:ext>
                  </a:extLst>
                </a:gridCol>
                <a:gridCol w="6648150">
                  <a:extLst>
                    <a:ext uri="{9D8B030D-6E8A-4147-A177-3AD203B41FA5}">
                      <a16:colId xmlns:a16="http://schemas.microsoft.com/office/drawing/2014/main" xmlns="" val="2737910838"/>
                    </a:ext>
                  </a:extLst>
                </a:gridCol>
                <a:gridCol w="1590041">
                  <a:extLst>
                    <a:ext uri="{9D8B030D-6E8A-4147-A177-3AD203B41FA5}">
                      <a16:colId xmlns:a16="http://schemas.microsoft.com/office/drawing/2014/main" xmlns="" val="3751456455"/>
                    </a:ext>
                  </a:extLst>
                </a:gridCol>
              </a:tblGrid>
              <a:tr h="782378">
                <a:tc>
                  <a:txBody>
                    <a:bodyPr/>
                    <a:lstStyle/>
                    <a:p>
                      <a:pPr indent="630555" algn="ctr">
                        <a:lnSpc>
                          <a:spcPct val="115000"/>
                        </a:lnSpc>
                        <a:spcAft>
                          <a:spcPts val="0"/>
                        </a:spcAft>
                      </a:pPr>
                      <a:r>
                        <a:rPr lang="uk-UA" sz="1600">
                          <a:effectLst/>
                          <a:latin typeface="Times New Roman" panose="02020603050405020304" pitchFamily="18" charset="0"/>
                          <a:cs typeface="Times New Roman" panose="02020603050405020304" pitchFamily="18" charset="0"/>
                        </a:rPr>
                        <a:t>№</a:t>
                      </a:r>
                    </a:p>
                    <a:p>
                      <a:pPr indent="630555" algn="ctr">
                        <a:lnSpc>
                          <a:spcPct val="115000"/>
                        </a:lnSpc>
                        <a:spcAft>
                          <a:spcPts val="0"/>
                        </a:spcAft>
                      </a:pPr>
                      <a:r>
                        <a:rPr lang="uk-UA" sz="1600">
                          <a:effectLst/>
                          <a:latin typeface="Times New Roman" panose="02020603050405020304" pitchFamily="18" charset="0"/>
                          <a:cs typeface="Times New Roman" panose="02020603050405020304" pitchFamily="18" charset="0"/>
                        </a:rPr>
                        <a:t>п/п</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6350"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Найменування</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50215"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Кількість</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4088381778"/>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1.</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Засіб для зупинки кровотечі механічний</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1 од.</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1637669822"/>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2.</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Засіб для зупинки кровотечі хімічний</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1 од.</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441003654"/>
                  </a:ext>
                </a:extLst>
              </a:tr>
              <a:tr h="684626">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3.</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Багатофункціональний перев’язувальний пакет (чи індивідуальний перев’язувальний пакет стерильний першої допомоги із прогумованою оболонкою – на перехідний період)</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512115956"/>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4.</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Анальгетик у шприц-тюбику (або </a:t>
                      </a:r>
                      <a:r>
                        <a:rPr lang="uk-UA" sz="1400" dirty="0" err="1">
                          <a:effectLst/>
                          <a:latin typeface="Times New Roman" panose="02020603050405020304" pitchFamily="18" charset="0"/>
                          <a:cs typeface="Times New Roman" panose="02020603050405020304" pitchFamily="18" charset="0"/>
                        </a:rPr>
                        <a:t>автоінжекторі</a:t>
                      </a:r>
                      <a:r>
                        <a:rPr lang="uk-UA" sz="1400" dirty="0">
                          <a:effectLst/>
                          <a:latin typeface="Times New Roman" panose="02020603050405020304" pitchFamily="18" charset="0"/>
                          <a:cs typeface="Times New Roman" panose="02020603050405020304" pitchFamily="18" charset="0"/>
                        </a:rPr>
                        <a:t>)</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2336982310"/>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5.</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err="1">
                          <a:effectLst/>
                          <a:latin typeface="Times New Roman" panose="02020603050405020304" pitchFamily="18" charset="0"/>
                          <a:cs typeface="Times New Roman" panose="02020603050405020304" pitchFamily="18" charset="0"/>
                        </a:rPr>
                        <a:t>Назофарингеальний</a:t>
                      </a:r>
                      <a:r>
                        <a:rPr lang="uk-UA" sz="1400" dirty="0">
                          <a:effectLst/>
                          <a:latin typeface="Times New Roman" panose="02020603050405020304" pitchFamily="18" charset="0"/>
                          <a:cs typeface="Times New Roman" panose="02020603050405020304" pitchFamily="18" charset="0"/>
                        </a:rPr>
                        <a:t> повітровід</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2276085704"/>
                  </a:ext>
                </a:extLst>
              </a:tr>
              <a:tr h="450168">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6.</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Антибактеріальний засіб в таблетках що містить </a:t>
                      </a:r>
                      <a:r>
                        <a:rPr lang="uk-UA" sz="1400" dirty="0" err="1">
                          <a:effectLst/>
                          <a:latin typeface="Times New Roman" panose="02020603050405020304" pitchFamily="18" charset="0"/>
                          <a:cs typeface="Times New Roman" panose="02020603050405020304" pitchFamily="18" charset="0"/>
                        </a:rPr>
                        <a:t>амоксицилін</a:t>
                      </a:r>
                      <a:r>
                        <a:rPr lang="uk-UA" sz="1400" dirty="0">
                          <a:effectLst/>
                          <a:latin typeface="Times New Roman" panose="02020603050405020304" pitchFamily="18" charset="0"/>
                          <a:cs typeface="Times New Roman" panose="02020603050405020304" pitchFamily="18" charset="0"/>
                        </a:rPr>
                        <a:t> з </a:t>
                      </a:r>
                      <a:r>
                        <a:rPr lang="uk-UA" sz="1400" dirty="0" err="1">
                          <a:effectLst/>
                          <a:latin typeface="Times New Roman" panose="02020603050405020304" pitchFamily="18" charset="0"/>
                          <a:cs typeface="Times New Roman" panose="02020603050405020304" pitchFamily="18" charset="0"/>
                        </a:rPr>
                        <a:t>клавулоновою</a:t>
                      </a:r>
                      <a:r>
                        <a:rPr lang="uk-UA" sz="1400" dirty="0">
                          <a:effectLst/>
                          <a:latin typeface="Times New Roman" panose="02020603050405020304" pitchFamily="18" charset="0"/>
                          <a:cs typeface="Times New Roman" panose="02020603050405020304" pitchFamily="18" charset="0"/>
                        </a:rPr>
                        <a:t> кислотою</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уп.</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2513051948"/>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7.</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Механічний засіб для розрізання одягу та взуття</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775323630"/>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8.</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Рукавички медичні оглядові</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2783266575"/>
                  </a:ext>
                </a:extLst>
              </a:tr>
              <a:tr h="390280">
                <a:tc>
                  <a:txBody>
                    <a:bodyPr/>
                    <a:lstStyle/>
                    <a:p>
                      <a:pPr indent="450215" algn="ctr">
                        <a:lnSpc>
                          <a:spcPct val="115000"/>
                        </a:lnSpc>
                        <a:spcAft>
                          <a:spcPts val="0"/>
                        </a:spcAft>
                      </a:pPr>
                      <a:r>
                        <a:rPr lang="uk-UA" sz="1600">
                          <a:effectLst/>
                          <a:latin typeface="Times New Roman" panose="02020603050405020304" pitchFamily="18" charset="0"/>
                          <a:cs typeface="Times New Roman" panose="02020603050405020304" pitchFamily="18" charset="0"/>
                        </a:rPr>
                        <a:t>9.</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Маркер синій</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4016244337"/>
                  </a:ext>
                </a:extLst>
              </a:tr>
              <a:tr h="514425">
                <a:tc>
                  <a:txBody>
                    <a:bodyPr/>
                    <a:lstStyle/>
                    <a:p>
                      <a:pPr indent="450215" algn="ctr">
                        <a:lnSpc>
                          <a:spcPct val="115000"/>
                        </a:lnSpc>
                        <a:spcAft>
                          <a:spcPts val="0"/>
                        </a:spcAft>
                      </a:pPr>
                      <a:r>
                        <a:rPr lang="uk-UA" sz="1600" dirty="0" smtClean="0">
                          <a:effectLst/>
                          <a:latin typeface="Times New Roman" panose="02020603050405020304" pitchFamily="18" charset="0"/>
                          <a:cs typeface="Times New Roman" panose="02020603050405020304" pitchFamily="18" charset="0"/>
                        </a:rPr>
                        <a:t>10</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Пластир армований</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од.</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3054581926"/>
                  </a:ext>
                </a:extLst>
              </a:tr>
              <a:tr h="514425">
                <a:tc>
                  <a:txBody>
                    <a:bodyPr/>
                    <a:lstStyle/>
                    <a:p>
                      <a:pPr indent="450215" algn="ctr">
                        <a:lnSpc>
                          <a:spcPct val="115000"/>
                        </a:lnSpc>
                        <a:spcAft>
                          <a:spcPts val="0"/>
                        </a:spcAft>
                      </a:pPr>
                      <a:r>
                        <a:rPr lang="uk-UA" sz="1600" dirty="0" smtClean="0">
                          <a:effectLst/>
                          <a:latin typeface="Times New Roman" panose="02020603050405020304" pitchFamily="18" charset="0"/>
                          <a:cs typeface="Times New Roman" panose="02020603050405020304" pitchFamily="18" charset="0"/>
                        </a:rPr>
                        <a:t>11</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err="1">
                          <a:effectLst/>
                          <a:latin typeface="Times New Roman" panose="02020603050405020304" pitchFamily="18" charset="0"/>
                          <a:cs typeface="Times New Roman" panose="02020603050405020304" pitchFamily="18" charset="0"/>
                        </a:rPr>
                        <a:t>Оклюзивна</a:t>
                      </a:r>
                      <a:r>
                        <a:rPr lang="uk-UA" sz="1400" dirty="0">
                          <a:effectLst/>
                          <a:latin typeface="Times New Roman" panose="02020603050405020304" pitchFamily="18" charset="0"/>
                          <a:cs typeface="Times New Roman" panose="02020603050405020304" pitchFamily="18" charset="0"/>
                        </a:rPr>
                        <a:t> самоклеюча плівка</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a:effectLst/>
                          <a:latin typeface="Times New Roman" panose="02020603050405020304" pitchFamily="18" charset="0"/>
                          <a:cs typeface="Times New Roman" panose="02020603050405020304" pitchFamily="18" charset="0"/>
                        </a:rPr>
                        <a:t>1 уп.</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4132520887"/>
                  </a:ext>
                </a:extLst>
              </a:tr>
              <a:tr h="514425">
                <a:tc>
                  <a:txBody>
                    <a:bodyPr/>
                    <a:lstStyle/>
                    <a:p>
                      <a:pPr indent="450215" algn="ctr">
                        <a:lnSpc>
                          <a:spcPct val="115000"/>
                        </a:lnSpc>
                        <a:spcAft>
                          <a:spcPts val="0"/>
                        </a:spcAft>
                      </a:pPr>
                      <a:r>
                        <a:rPr lang="uk-UA" sz="1600" dirty="0" smtClean="0">
                          <a:effectLst/>
                          <a:latin typeface="Times New Roman" panose="02020603050405020304" pitchFamily="18" charset="0"/>
                          <a:cs typeface="Times New Roman" panose="02020603050405020304" pitchFamily="18" charset="0"/>
                        </a:rPr>
                        <a:t>12</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tc>
                  <a:txBody>
                    <a:bodyPr/>
                    <a:lstStyle/>
                    <a:p>
                      <a:pPr indent="4445" algn="just">
                        <a:lnSpc>
                          <a:spcPct val="115000"/>
                        </a:lnSpc>
                        <a:spcAft>
                          <a:spcPts val="0"/>
                        </a:spcAft>
                      </a:pPr>
                      <a:r>
                        <a:rPr lang="uk-UA" sz="1400" dirty="0">
                          <a:effectLst/>
                          <a:latin typeface="Times New Roman" panose="02020603050405020304" pitchFamily="18" charset="0"/>
                          <a:cs typeface="Times New Roman" panose="02020603050405020304" pitchFamily="18" charset="0"/>
                        </a:rPr>
                        <a:t>Футляр або сумка (з поясним кріпленням або на ремені)</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tc>
                <a:tc>
                  <a:txBody>
                    <a:bodyPr/>
                    <a:lstStyle/>
                    <a:p>
                      <a:pPr indent="4445"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1 од.</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709" marR="52709" marT="0" marB="0" anchor="ctr"/>
                </a:tc>
                <a:extLst>
                  <a:ext uri="{0D108BD9-81ED-4DB2-BD59-A6C34878D82A}">
                    <a16:rowId xmlns:a16="http://schemas.microsoft.com/office/drawing/2014/main" xmlns="" val="1576587528"/>
                  </a:ext>
                </a:extLst>
              </a:tr>
            </a:tbl>
          </a:graphicData>
        </a:graphic>
      </p:graphicFrame>
    </p:spTree>
    <p:extLst>
      <p:ext uri="{BB962C8B-B14F-4D97-AF65-F5344CB8AC3E}">
        <p14:creationId xmlns:p14="http://schemas.microsoft.com/office/powerpoint/2010/main" xmlns="" val="2805568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1520" y="20889"/>
            <a:ext cx="8640960" cy="646331"/>
          </a:xfrm>
          <a:prstGeom prst="rect">
            <a:avLst/>
          </a:prstGeom>
          <a:solidFill>
            <a:srgbClr val="FFFF00"/>
          </a:solidFill>
        </p:spPr>
        <p:txBody>
          <a:bodyPr wrap="square">
            <a:spAutoFit/>
          </a:bodyPr>
          <a:lstStyle/>
          <a:p>
            <a:pPr marL="457200" indent="450215" algn="just">
              <a:spcAft>
                <a:spcPts val="0"/>
              </a:spcAft>
            </a:pPr>
            <a:r>
              <a:rPr lang="uk-UA" b="1" dirty="0">
                <a:latin typeface="Times New Roman" panose="02020603050405020304" pitchFamily="18" charset="0"/>
                <a:ea typeface="Times New Roman" panose="02020603050405020304" pitchFamily="18" charset="0"/>
                <a:cs typeface="Times New Roman" panose="02020603050405020304" pitchFamily="18" charset="0"/>
              </a:rPr>
              <a:t>Засіб для зупинки кровотечі </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механічний </a:t>
            </a:r>
            <a:r>
              <a:rPr lang="uk-UA" b="1" dirty="0">
                <a:latin typeface="Times New Roman" panose="02020603050405020304" pitchFamily="18" charset="0"/>
                <a:ea typeface="Times New Roman" panose="02020603050405020304" pitchFamily="18" charset="0"/>
                <a:cs typeface="Times New Roman" panose="02020603050405020304" pitchFamily="18" charset="0"/>
              </a:rPr>
              <a:t>(рис.). </a:t>
            </a:r>
            <a:r>
              <a:rPr lang="uk-UA" dirty="0">
                <a:latin typeface="Times New Roman" panose="02020603050405020304" pitchFamily="18" charset="0"/>
                <a:ea typeface="Times New Roman" panose="02020603050405020304" pitchFamily="18" charset="0"/>
                <a:cs typeface="Times New Roman" panose="02020603050405020304" pitchFamily="18" charset="0"/>
              </a:rPr>
              <a:t>Засобом для зупинки кровотечі, що входить до складу АМЗІ, є джгут (турнікет).</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Рисунок 8"/>
          <p:cNvPicPr/>
          <p:nvPr/>
        </p:nvPicPr>
        <p:blipFill>
          <a:blip r:embed="rId2" cstate="print"/>
          <a:srcRect l="21854" t="10155" r="12808" b="17104"/>
          <a:stretch>
            <a:fillRect/>
          </a:stretch>
        </p:blipFill>
        <p:spPr bwMode="auto">
          <a:xfrm>
            <a:off x="5220072" y="1196752"/>
            <a:ext cx="3528391" cy="3190463"/>
          </a:xfrm>
          <a:prstGeom prst="rect">
            <a:avLst/>
          </a:prstGeom>
          <a:noFill/>
          <a:ln w="9525">
            <a:noFill/>
            <a:miter lim="800000"/>
            <a:headEnd/>
            <a:tailEnd/>
          </a:ln>
        </p:spPr>
      </p:pic>
      <p:pic>
        <p:nvPicPr>
          <p:cNvPr id="10" name="Рисунок 9"/>
          <p:cNvPicPr/>
          <p:nvPr/>
        </p:nvPicPr>
        <p:blipFill>
          <a:blip r:embed="rId3" cstate="print"/>
          <a:srcRect/>
          <a:stretch>
            <a:fillRect/>
          </a:stretch>
        </p:blipFill>
        <p:spPr bwMode="auto">
          <a:xfrm>
            <a:off x="251520" y="980729"/>
            <a:ext cx="4320480" cy="3538884"/>
          </a:xfrm>
          <a:prstGeom prst="rect">
            <a:avLst/>
          </a:prstGeom>
          <a:noFill/>
          <a:ln w="9525">
            <a:noFill/>
            <a:miter lim="800000"/>
            <a:headEnd/>
            <a:tailEnd/>
          </a:ln>
        </p:spPr>
      </p:pic>
      <p:sp>
        <p:nvSpPr>
          <p:cNvPr id="6" name="Прямоугольник 5"/>
          <p:cNvSpPr/>
          <p:nvPr/>
        </p:nvSpPr>
        <p:spPr>
          <a:xfrm>
            <a:off x="2411760" y="4836209"/>
            <a:ext cx="4572000" cy="1323439"/>
          </a:xfrm>
          <a:prstGeom prst="rect">
            <a:avLst/>
          </a:prstGeom>
        </p:spPr>
        <p:txBody>
          <a:bodyPr>
            <a:spAutoFit/>
          </a:bodyPr>
          <a:lstStyle/>
          <a:p>
            <a:pPr algn="ctr">
              <a:spcAft>
                <a:spcPts val="0"/>
              </a:spcAft>
              <a:tabLst>
                <a:tab pos="810260" algn="l"/>
              </a:tabLst>
            </a:pPr>
            <a:r>
              <a:rPr lang="ru-RU" sz="2000" dirty="0">
                <a:latin typeface="Times New Roman" panose="02020603050405020304" pitchFamily="18" charset="0"/>
                <a:ea typeface="Times New Roman" panose="02020603050405020304" pitchFamily="18" charset="0"/>
              </a:rPr>
              <a:t>Рис. </a:t>
            </a:r>
            <a:r>
              <a:rPr lang="ru-RU" sz="2000" dirty="0" err="1">
                <a:latin typeface="Times New Roman" panose="02020603050405020304" pitchFamily="18" charset="0"/>
                <a:ea typeface="Times New Roman" panose="02020603050405020304" pitchFamily="18" charset="0"/>
              </a:rPr>
              <a:t>Джгути</a:t>
            </a:r>
            <a:r>
              <a:rPr lang="ru-RU" sz="2000" dirty="0">
                <a:latin typeface="Times New Roman" panose="02020603050405020304" pitchFamily="18" charset="0"/>
                <a:ea typeface="Times New Roman" panose="02020603050405020304" pitchFamily="18" charset="0"/>
              </a:rPr>
              <a:t>: а) </a:t>
            </a:r>
            <a:r>
              <a:rPr lang="ru-RU" sz="2000" dirty="0" err="1">
                <a:latin typeface="Times New Roman" panose="02020603050405020304" pitchFamily="18" charset="0"/>
                <a:ea typeface="Times New Roman" panose="02020603050405020304" pitchFamily="18" charset="0"/>
              </a:rPr>
              <a:t>спеціальний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джгут</a:t>
            </a:r>
            <a:r>
              <a:rPr lang="ru-RU" sz="2000" dirty="0">
                <a:latin typeface="Times New Roman" panose="02020603050405020304" pitchFamily="18" charset="0"/>
                <a:ea typeface="Times New Roman" panose="02020603050405020304" pitchFamily="18" charset="0"/>
              </a:rPr>
              <a:t> (типу САТ); </a:t>
            </a:r>
            <a:endParaRPr lang="uk-UA" sz="2000" dirty="0">
              <a:latin typeface="Times New Roman" panose="02020603050405020304" pitchFamily="18" charset="0"/>
              <a:ea typeface="Times New Roman" panose="02020603050405020304" pitchFamily="18" charset="0"/>
            </a:endParaRPr>
          </a:p>
          <a:p>
            <a:pPr algn="ctr">
              <a:spcAft>
                <a:spcPts val="0"/>
              </a:spcAft>
              <a:tabLst>
                <a:tab pos="810260" algn="l"/>
              </a:tabLst>
            </a:pPr>
            <a:r>
              <a:rPr lang="ru-RU" sz="2000" dirty="0">
                <a:latin typeface="Times New Roman" panose="02020603050405020304" pitchFamily="18" charset="0"/>
                <a:ea typeface="Times New Roman" panose="02020603050405020304" pitchFamily="18" charset="0"/>
              </a:rPr>
              <a:t> б) </a:t>
            </a:r>
            <a:r>
              <a:rPr lang="ru-RU" sz="2000" dirty="0" err="1">
                <a:latin typeface="Times New Roman" panose="02020603050405020304" pitchFamily="18" charset="0"/>
                <a:ea typeface="Times New Roman" panose="02020603050405020304" pitchFamily="18" charset="0"/>
              </a:rPr>
              <a:t>джгут</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еластичної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гуми</a:t>
            </a:r>
            <a:r>
              <a:rPr lang="ru-RU" sz="2000" dirty="0">
                <a:latin typeface="Times New Roman" panose="02020603050405020304" pitchFamily="18" charset="0"/>
                <a:ea typeface="Times New Roman" panose="02020603050405020304" pitchFamily="18" charset="0"/>
              </a:rPr>
              <a:t> (типу </a:t>
            </a:r>
            <a:r>
              <a:rPr lang="ru-RU" sz="2000" dirty="0" err="1">
                <a:latin typeface="Times New Roman" panose="02020603050405020304" pitchFamily="18" charset="0"/>
                <a:ea typeface="Times New Roman" panose="02020603050405020304" pitchFamily="18" charset="0"/>
              </a:rPr>
              <a:t>Есмарха</a:t>
            </a:r>
            <a:r>
              <a:rPr lang="ru-RU" sz="2000" dirty="0">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1115616" y="3861048"/>
            <a:ext cx="421910" cy="369332"/>
          </a:xfrm>
          <a:prstGeom prst="rect">
            <a:avLst/>
          </a:prstGeom>
        </p:spPr>
        <p:txBody>
          <a:bodyPr wrap="none">
            <a:spAutoFit/>
          </a:bodyPr>
          <a:lstStyle/>
          <a:p>
            <a:r>
              <a:rPr lang="ru-RU" dirty="0">
                <a:latin typeface="Times New Roman" panose="02020603050405020304" pitchFamily="18" charset="0"/>
                <a:ea typeface="Times New Roman" panose="02020603050405020304" pitchFamily="18" charset="0"/>
              </a:rPr>
              <a:t>а) </a:t>
            </a:r>
            <a:endParaRPr lang="uk-UA" dirty="0"/>
          </a:p>
        </p:txBody>
      </p:sp>
      <p:sp>
        <p:nvSpPr>
          <p:cNvPr id="11" name="Прямоугольник 10"/>
          <p:cNvSpPr/>
          <p:nvPr/>
        </p:nvSpPr>
        <p:spPr>
          <a:xfrm>
            <a:off x="5217927" y="3861048"/>
            <a:ext cx="436338" cy="369332"/>
          </a:xfrm>
          <a:prstGeom prst="rect">
            <a:avLst/>
          </a:prstGeom>
        </p:spPr>
        <p:txBody>
          <a:bodyPr wrap="none">
            <a:spAutoFit/>
          </a:bodyPr>
          <a:lstStyle/>
          <a:p>
            <a:r>
              <a:rPr lang="ru-RU" dirty="0">
                <a:latin typeface="Times New Roman" panose="02020603050405020304" pitchFamily="18" charset="0"/>
                <a:ea typeface="Times New Roman" panose="02020603050405020304" pitchFamily="18" charset="0"/>
              </a:rPr>
              <a:t>б) </a:t>
            </a:r>
            <a:endParaRPr lang="uk-UA" dirty="0"/>
          </a:p>
        </p:txBody>
      </p:sp>
    </p:spTree>
    <p:extLst>
      <p:ext uri="{BB962C8B-B14F-4D97-AF65-F5344CB8AC3E}">
        <p14:creationId xmlns:p14="http://schemas.microsoft.com/office/powerpoint/2010/main" xmlns="" val="3137636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2696"/>
            <a:ext cx="8640960" cy="5355312"/>
          </a:xfrm>
          <a:prstGeom prst="rect">
            <a:avLst/>
          </a:prstGeom>
          <a:solidFill>
            <a:srgbClr val="00FFFF"/>
          </a:solidFill>
        </p:spPr>
        <p:txBody>
          <a:bodyPr wrap="square">
            <a:spAutoFit/>
          </a:bodyPr>
          <a:lstStyle/>
          <a:p>
            <a:pPr>
              <a:spcAft>
                <a:spcPts val="0"/>
              </a:spcAft>
              <a:tabLst>
                <a:tab pos="450215" algn="l"/>
              </a:tabLs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кровотеча</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сильна, треба </a:t>
            </a:r>
            <a:r>
              <a:rPr lang="ru-RU" dirty="0" err="1">
                <a:latin typeface="Times New Roman" panose="02020603050405020304" pitchFamily="18" charset="0"/>
                <a:ea typeface="Times New Roman" panose="02020603050405020304" pitchFamily="18" charset="0"/>
              </a:rPr>
              <a:t>накласти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кінцівку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стягнути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закручення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зупинки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спеціальний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(типу САТ),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зроблений</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еластичної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гуми</a:t>
            </a:r>
            <a:r>
              <a:rPr lang="ru-RU" dirty="0">
                <a:latin typeface="Times New Roman" panose="02020603050405020304" pitchFamily="18" charset="0"/>
                <a:ea typeface="Times New Roman" panose="02020603050405020304" pitchFamily="18" charset="0"/>
              </a:rPr>
              <a:t> (типу </a:t>
            </a:r>
            <a:r>
              <a:rPr lang="ru-RU" dirty="0" err="1">
                <a:latin typeface="Times New Roman" panose="02020603050405020304" pitchFamily="18" charset="0"/>
                <a:ea typeface="Times New Roman" panose="02020603050405020304" pitchFamily="18" charset="0"/>
              </a:rPr>
              <a:t>Есмарха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-закрутка (</a:t>
            </a:r>
            <a:r>
              <a:rPr lang="ru-RU" dirty="0" err="1">
                <a:latin typeface="Times New Roman" panose="02020603050405020304" pitchFamily="18" charset="0"/>
                <a:ea typeface="Times New Roman" panose="02020603050405020304" pitchFamily="18" charset="0"/>
              </a:rPr>
              <a:t>турнікет</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підручного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матеріалу</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накладання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позначити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перманентним</a:t>
            </a:r>
            <a:r>
              <a:rPr lang="ru-RU" dirty="0">
                <a:latin typeface="Times New Roman" panose="02020603050405020304" pitchFamily="18" charset="0"/>
                <a:ea typeface="Times New Roman" panose="02020603050405020304" pitchFamily="18" charset="0"/>
              </a:rPr>
              <a:t> маркером на </a:t>
            </a:r>
            <a:r>
              <a:rPr lang="ru-RU" dirty="0" err="1">
                <a:latin typeface="Times New Roman" panose="02020603050405020304" pitchFamily="18" charset="0"/>
                <a:ea typeface="Times New Roman" panose="02020603050405020304" pitchFamily="18" charset="0"/>
              </a:rPr>
              <a:t>видимих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ділянках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обличчя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Позначається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наступним</a:t>
            </a:r>
            <a:r>
              <a:rPr lang="ru-RU" dirty="0">
                <a:latin typeface="Times New Roman" panose="02020603050405020304" pitchFamily="18" charset="0"/>
                <a:ea typeface="Times New Roman" panose="02020603050405020304" pitchFamily="18" charset="0"/>
              </a:rPr>
              <a:t> чином: „Т 18.15“, де Т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турнікет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18.15 – час у </a:t>
            </a:r>
            <a:r>
              <a:rPr lang="ru-RU" dirty="0" err="1">
                <a:latin typeface="Times New Roman" panose="02020603050405020304" pitchFamily="18" charset="0"/>
                <a:ea typeface="Times New Roman" panose="02020603050405020304" pitchFamily="18" charset="0"/>
              </a:rPr>
              <a:t>форматі</a:t>
            </a:r>
            <a:r>
              <a:rPr lang="ru-RU" dirty="0">
                <a:latin typeface="Times New Roman" panose="02020603050405020304" pitchFamily="18" charset="0"/>
                <a:ea typeface="Times New Roman" panose="02020603050405020304" pitchFamily="18" charset="0"/>
              </a:rPr>
              <a:t> 24 </a:t>
            </a:r>
            <a:r>
              <a:rPr lang="ru-RU" dirty="0" err="1">
                <a:latin typeface="Times New Roman" panose="02020603050405020304" pitchFamily="18" charset="0"/>
                <a:ea typeface="Times New Roman" panose="02020603050405020304" pitchFamily="18" charset="0"/>
              </a:rPr>
              <a:t>години</a:t>
            </a:r>
            <a:r>
              <a:rPr lang="ru-RU" dirty="0">
                <a:latin typeface="Times New Roman" panose="02020603050405020304" pitchFamily="18" charset="0"/>
                <a:ea typeface="Times New Roman" panose="02020603050405020304" pitchFamily="18" charset="0"/>
              </a:rPr>
              <a:t>. Або до </a:t>
            </a:r>
            <a:r>
              <a:rPr lang="ru-RU" dirty="0" err="1">
                <a:latin typeface="Times New Roman" panose="02020603050405020304" pitchFamily="18" charset="0"/>
                <a:ea typeface="Times New Roman" panose="02020603050405020304" pitchFamily="18" charset="0"/>
              </a:rPr>
              <a:t>джгута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прикріпити</a:t>
            </a:r>
            <a:r>
              <a:rPr lang="ru-RU" dirty="0">
                <a:latin typeface="Times New Roman" panose="02020603050405020304" pitchFamily="18" charset="0"/>
                <a:ea typeface="Times New Roman" panose="02020603050405020304" pitchFamily="18" charset="0"/>
              </a:rPr>
              <a:t> записку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зазначенням</a:t>
            </a:r>
            <a:r>
              <a:rPr lang="ru-RU" dirty="0">
                <a:latin typeface="Times New Roman" panose="02020603050405020304" pitchFamily="18" charset="0"/>
                <a:ea typeface="Times New Roman" panose="02020603050405020304" pitchFamily="18" charset="0"/>
              </a:rPr>
              <a:t> точного часу </a:t>
            </a:r>
            <a:r>
              <a:rPr lang="ru-RU" dirty="0" err="1">
                <a:latin typeface="Times New Roman" panose="02020603050405020304" pitchFamily="18" charset="0"/>
                <a:ea typeface="Times New Roman" panose="02020603050405020304" pitchFamily="18" charset="0"/>
              </a:rPr>
              <a:t>накладання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повинен </a:t>
            </a:r>
            <a:r>
              <a:rPr lang="ru-RU" dirty="0" err="1">
                <a:latin typeface="Times New Roman" panose="02020603050405020304" pitchFamily="18" charset="0"/>
                <a:ea typeface="Times New Roman" panose="02020603050405020304" pitchFamily="18" charset="0"/>
              </a:rPr>
              <a:t>знаходитися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кінцівці</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більше</a:t>
            </a:r>
            <a:r>
              <a:rPr lang="ru-RU" dirty="0">
                <a:latin typeface="Times New Roman" panose="02020603050405020304" pitchFamily="18" charset="0"/>
                <a:ea typeface="Times New Roman" panose="02020603050405020304" pitchFamily="18" charset="0"/>
              </a:rPr>
              <a:t> 1,5-2 </a:t>
            </a:r>
            <a:r>
              <a:rPr lang="ru-RU" dirty="0" err="1">
                <a:latin typeface="Times New Roman" panose="02020603050405020304" pitchFamily="18" charset="0"/>
                <a:ea typeface="Times New Roman" panose="02020603050405020304" pitchFamily="18" charset="0"/>
              </a:rPr>
              <a:t>години</a:t>
            </a:r>
            <a:r>
              <a:rPr lang="ru-RU" dirty="0">
                <a:latin typeface="Times New Roman" panose="02020603050405020304" pitchFamily="18" charset="0"/>
                <a:ea typeface="Times New Roman" panose="02020603050405020304" pitchFamily="18" charset="0"/>
              </a:rPr>
              <a:t>, але </a:t>
            </a:r>
            <a:r>
              <a:rPr lang="ru-RU" dirty="0" err="1">
                <a:latin typeface="Times New Roman" panose="02020603050405020304" pitchFamily="18" charset="0"/>
                <a:ea typeface="Times New Roman" panose="02020603050405020304" pitchFamily="18" charset="0"/>
              </a:rPr>
              <a:t>протягом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часу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1-2 рази </a:t>
            </a:r>
            <a:r>
              <a:rPr lang="ru-RU" dirty="0" err="1">
                <a:latin typeface="Times New Roman" panose="02020603050405020304" pitchFamily="18" charset="0"/>
                <a:ea typeface="Times New Roman" panose="02020603050405020304" pitchFamily="18" charset="0"/>
              </a:rPr>
              <a:t>попускати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на 10-15 </a:t>
            </a:r>
            <a:r>
              <a:rPr lang="ru-RU" dirty="0" err="1">
                <a:latin typeface="Times New Roman" panose="02020603050405020304" pitchFamily="18" charset="0"/>
                <a:ea typeface="Times New Roman" panose="02020603050405020304" pitchFamily="18" charset="0"/>
              </a:rPr>
              <a:t>хвилин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попередньо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провівши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пальцеве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притискання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артерії</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90170" algn="l"/>
                <a:tab pos="450215" algn="l"/>
              </a:tabLs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накладено</a:t>
            </a:r>
            <a:r>
              <a:rPr lang="ru-RU" dirty="0">
                <a:latin typeface="Times New Roman" panose="02020603050405020304" pitchFamily="18" charset="0"/>
                <a:ea typeface="Times New Roman" panose="02020603050405020304" pitchFamily="18" charset="0"/>
              </a:rPr>
              <a:t> правильно, то:</a:t>
            </a:r>
            <a:endParaRPr lang="uk-UA" sz="1100" dirty="0">
              <a:latin typeface="Times New Roman" panose="02020603050405020304" pitchFamily="18" charset="0"/>
              <a:ea typeface="Times New Roman" panose="02020603050405020304" pitchFamily="18" charset="0"/>
            </a:endParaRPr>
          </a:p>
          <a:p>
            <a:pPr>
              <a:spcAft>
                <a:spcPts val="0"/>
              </a:spcAft>
              <a:tabLst>
                <a:tab pos="90170" algn="l"/>
                <a:tab pos="450215" algn="l"/>
              </a:tabLst>
            </a:pPr>
            <a:r>
              <a:rPr lang="ru-RU" dirty="0" err="1">
                <a:latin typeface="Times New Roman" panose="02020603050405020304" pitchFamily="18" charset="0"/>
                <a:ea typeface="Times New Roman" panose="02020603050405020304" pitchFamily="18" charset="0"/>
              </a:rPr>
              <a:t>кровотеча</a:t>
            </a:r>
            <a:r>
              <a:rPr lang="ru-RU" dirty="0">
                <a:latin typeface="Times New Roman" panose="02020603050405020304" pitchFamily="18" charset="0"/>
                <a:ea typeface="Times New Roman" panose="02020603050405020304" pitchFamily="18" charset="0"/>
              </a:rPr>
              <a:t> з рани </a:t>
            </a:r>
            <a:r>
              <a:rPr lang="ru-RU" dirty="0" err="1">
                <a:latin typeface="Times New Roman" panose="02020603050405020304" pitchFamily="18" charset="0"/>
                <a:ea typeface="Times New Roman" panose="02020603050405020304" pitchFamily="18" charset="0"/>
              </a:rPr>
              <a:t>припиняється</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tabLst>
                <a:tab pos="90170" algn="l"/>
                <a:tab pos="450215" algn="l"/>
              </a:tabLst>
            </a:pPr>
            <a:r>
              <a:rPr lang="ru-RU" dirty="0" err="1">
                <a:latin typeface="Times New Roman" panose="02020603050405020304" pitchFamily="18" charset="0"/>
                <a:ea typeface="Times New Roman" panose="02020603050405020304" pitchFamily="18" charset="0"/>
              </a:rPr>
              <a:t>кінцівка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блідою</a:t>
            </a:r>
            <a:r>
              <a:rPr lang="ru-RU" dirty="0">
                <a:latin typeface="Times New Roman" panose="02020603050405020304" pitchFamily="18" charset="0"/>
                <a:ea typeface="Times New Roman" panose="02020603050405020304" pitchFamily="18" charset="0"/>
              </a:rPr>
              <a:t> та холодною, </a:t>
            </a:r>
            <a:endParaRPr lang="uk-UA" sz="1100" dirty="0">
              <a:latin typeface="Times New Roman" panose="02020603050405020304" pitchFamily="18" charset="0"/>
              <a:ea typeface="Times New Roman" panose="02020603050405020304" pitchFamily="18" charset="0"/>
            </a:endParaRPr>
          </a:p>
          <a:p>
            <a:pPr>
              <a:spcAft>
                <a:spcPts val="0"/>
              </a:spcAft>
              <a:tabLst>
                <a:tab pos="90170" algn="l"/>
                <a:tab pos="180340" algn="l"/>
                <a:tab pos="450215" algn="l"/>
              </a:tabLst>
            </a:pPr>
            <a:r>
              <a:rPr lang="ru-RU" dirty="0">
                <a:latin typeface="Times New Roman" panose="02020603050405020304" pitchFamily="18" charset="0"/>
                <a:ea typeface="Times New Roman" panose="02020603050405020304" pitchFamily="18" charset="0"/>
              </a:rPr>
              <a:t>пульс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джгута</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визначається</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pPr>
            <a:r>
              <a:rPr lang="ru-RU" b="1" i="1" kern="100" dirty="0">
                <a:latin typeface="Times New Roman" panose="02020603050405020304" pitchFamily="18" charset="0"/>
                <a:ea typeface="Times New Roman" panose="02020603050405020304" pitchFamily="18" charset="0"/>
              </a:rPr>
              <a:t>ПАМ’ЯТАЙ!</a:t>
            </a:r>
            <a:endParaRPr lang="uk-UA" sz="1100" dirty="0">
              <a:latin typeface="Times New Roman" panose="02020603050405020304" pitchFamily="18" charset="0"/>
              <a:ea typeface="Times New Roman" panose="02020603050405020304" pitchFamily="18" charset="0"/>
            </a:endParaRPr>
          </a:p>
          <a:p>
            <a:pPr>
              <a:spcAft>
                <a:spcPts val="0"/>
              </a:spcAft>
            </a:pPr>
            <a:r>
              <a:rPr lang="ru-RU" i="1" kern="100" dirty="0" err="1">
                <a:latin typeface="Times New Roman" panose="02020603050405020304" pitchFamily="18" charset="0"/>
                <a:ea typeface="Times New Roman" panose="02020603050405020304" pitchFamily="18" charset="0"/>
              </a:rPr>
              <a:t>Хоча</a:t>
            </a:r>
            <a:r>
              <a:rPr lang="ru-RU" i="1" kern="100" dirty="0">
                <a:latin typeface="Times New Roman" panose="02020603050405020304" pitchFamily="18" charset="0"/>
                <a:ea typeface="Times New Roman" panose="02020603050405020304" pitchFamily="18" charset="0"/>
              </a:rPr>
              <a:t> </a:t>
            </a:r>
            <a:r>
              <a:rPr lang="ru-RU" i="1" kern="100" dirty="0" err="1">
                <a:latin typeface="Times New Roman" panose="02020603050405020304" pitchFamily="18" charset="0"/>
                <a:ea typeface="Times New Roman" panose="02020603050405020304" pitchFamily="18" charset="0"/>
              </a:rPr>
              <a:t>джгут</a:t>
            </a:r>
            <a:r>
              <a:rPr lang="ru-RU" i="1" kern="100" dirty="0">
                <a:latin typeface="Times New Roman" panose="02020603050405020304" pitchFamily="18" charset="0"/>
                <a:ea typeface="Times New Roman" panose="02020603050405020304" pitchFamily="18" charset="0"/>
              </a:rPr>
              <a:t> і входить до складу </a:t>
            </a:r>
            <a:r>
              <a:rPr lang="ru-RU" i="1" dirty="0">
                <a:latin typeface="Times New Roman" panose="02020603050405020304" pitchFamily="18" charset="0"/>
                <a:ea typeface="Times New Roman" panose="02020603050405020304" pitchFamily="18" charset="0"/>
              </a:rPr>
              <a:t>АМЗІ </a:t>
            </a:r>
            <a:r>
              <a:rPr lang="ru-RU" i="1" dirty="0" err="1">
                <a:latin typeface="Times New Roman" panose="02020603050405020304" pitchFamily="18" charset="0"/>
                <a:ea typeface="Times New Roman" panose="02020603050405020304" pitchFamily="18" charset="0"/>
              </a:rPr>
              <a:t>зберігати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його</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необхідно</a:t>
            </a:r>
            <a:r>
              <a:rPr lang="ru-RU" i="1" dirty="0">
                <a:latin typeface="Times New Roman" panose="02020603050405020304" pitchFamily="18" charset="0"/>
                <a:ea typeface="Times New Roman" panose="02020603050405020304" pitchFamily="18" charset="0"/>
              </a:rPr>
              <a:t> у </a:t>
            </a:r>
            <a:r>
              <a:rPr lang="ru-RU" i="1" dirty="0" err="1">
                <a:latin typeface="Times New Roman" panose="02020603050405020304" pitchFamily="18" charset="0"/>
                <a:ea typeface="Times New Roman" panose="02020603050405020304" pitchFamily="18" charset="0"/>
              </a:rPr>
              <a:t>визначеному</a:t>
            </a:r>
            <a:r>
              <a:rPr lang="ru-RU" i="1" dirty="0">
                <a:latin typeface="Times New Roman" panose="02020603050405020304" pitchFamily="18" charset="0"/>
                <a:ea typeface="Times New Roman" panose="02020603050405020304" pitchFamily="18" charset="0"/>
              </a:rPr>
              <a:t> для </a:t>
            </a:r>
            <a:r>
              <a:rPr lang="ru-RU" i="1" dirty="0" err="1">
                <a:latin typeface="Times New Roman" panose="02020603050405020304" pitchFamily="18" charset="0"/>
                <a:ea typeface="Times New Roman" panose="02020603050405020304" pitchFamily="18" charset="0"/>
              </a:rPr>
              <a:t>підрозділу</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місті</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Наприклад</a:t>
            </a:r>
            <a:r>
              <a:rPr lang="ru-RU" i="1" dirty="0">
                <a:latin typeface="Times New Roman" panose="02020603050405020304" pitchFamily="18" charset="0"/>
                <a:ea typeface="Times New Roman" panose="02020603050405020304" pitchFamily="18" charset="0"/>
              </a:rPr>
              <a:t> у правому нагрудному </a:t>
            </a:r>
            <a:r>
              <a:rPr lang="ru-RU" i="1" dirty="0" err="1">
                <a:latin typeface="Times New Roman" panose="02020603050405020304" pitchFamily="18" charset="0"/>
                <a:ea typeface="Times New Roman" panose="02020603050405020304" pitchFamily="18" charset="0"/>
              </a:rPr>
              <a:t>кармані</a:t>
            </a:r>
            <a:r>
              <a:rPr lang="ru-RU" i="1"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pPr>
            <a:r>
              <a:rPr lang="ru-RU" b="1" i="1" dirty="0">
                <a:latin typeface="Times New Roman" panose="02020603050405020304" pitchFamily="18" charset="0"/>
                <a:ea typeface="Times New Roman" panose="02020603050405020304" pitchFamily="18" charset="0"/>
              </a:rPr>
              <a:t>УВАГА!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Неможна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зберігати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джгут</a:t>
            </a:r>
            <a:r>
              <a:rPr lang="ru-RU" i="1" dirty="0">
                <a:latin typeface="Times New Roman" panose="02020603050405020304" pitchFamily="18" charset="0"/>
                <a:ea typeface="Times New Roman" panose="02020603050405020304" pitchFamily="18" charset="0"/>
              </a:rPr>
              <a:t> типу </a:t>
            </a:r>
            <a:r>
              <a:rPr lang="ru-RU" i="1" dirty="0" err="1">
                <a:latin typeface="Times New Roman" panose="02020603050405020304" pitchFamily="18" charset="0"/>
                <a:ea typeface="Times New Roman" panose="02020603050405020304" pitchFamily="18" charset="0"/>
              </a:rPr>
              <a:t>Есмарха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намотаним</a:t>
            </a:r>
            <a:r>
              <a:rPr lang="ru-RU" i="1" dirty="0">
                <a:latin typeface="Times New Roman" panose="02020603050405020304" pitchFamily="18" charset="0"/>
                <a:ea typeface="Times New Roman" panose="02020603050405020304" pitchFamily="18" charset="0"/>
              </a:rPr>
              <a:t> на </a:t>
            </a:r>
            <a:r>
              <a:rPr lang="ru-RU" i="1" dirty="0" err="1">
                <a:latin typeface="Times New Roman" panose="02020603050405020304" pitchFamily="18" charset="0"/>
                <a:ea typeface="Times New Roman" panose="02020603050405020304" pitchFamily="18" charset="0"/>
              </a:rPr>
              <a:t>прикладі</a:t>
            </a:r>
            <a:r>
              <a:rPr lang="ru-RU" i="1" dirty="0">
                <a:latin typeface="Times New Roman" panose="02020603050405020304" pitchFamily="18" charset="0"/>
                <a:ea typeface="Times New Roman" panose="02020603050405020304" pitchFamily="18" charset="0"/>
              </a:rPr>
              <a:t> автомату!!! </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764319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96752"/>
            <a:ext cx="8640960" cy="5139869"/>
          </a:xfrm>
          <a:prstGeom prst="rect">
            <a:avLst/>
          </a:prstGeom>
          <a:solidFill>
            <a:srgbClr val="00FFFF"/>
          </a:solidFill>
        </p:spPr>
        <p:txBody>
          <a:bodyPr wrap="square">
            <a:spAutoFit/>
          </a:bodyPr>
          <a:lstStyle/>
          <a:p>
            <a:pPr>
              <a:spcAft>
                <a:spcPts val="0"/>
              </a:spcAft>
              <a:tabLst>
                <a:tab pos="450215" algn="l"/>
              </a:tabLst>
            </a:pPr>
            <a:r>
              <a:rPr lang="en-US" b="1" dirty="0" smtClean="0">
                <a:latin typeface="Times New Roman" panose="02020603050405020304" pitchFamily="18" charset="0"/>
                <a:ea typeface="Times New Roman" panose="02020603050405020304" pitchFamily="18" charset="0"/>
              </a:rPr>
              <a:t>                                       </a:t>
            </a:r>
            <a:r>
              <a:rPr lang="ru-RU" sz="2000" b="1" i="1" dirty="0" err="1" smtClean="0">
                <a:solidFill>
                  <a:srgbClr val="FF0000"/>
                </a:solidFill>
                <a:latin typeface="Times New Roman" panose="02020603050405020304" pitchFamily="18" charset="0"/>
                <a:ea typeface="Times New Roman" panose="02020603050405020304" pitchFamily="18" charset="0"/>
              </a:rPr>
              <a:t>Засіб</a:t>
            </a:r>
            <a:r>
              <a:rPr lang="ru-RU" sz="2000" b="1" i="1" dirty="0" smtClean="0">
                <a:solidFill>
                  <a:srgbClr val="FF0000"/>
                </a:solidFill>
                <a:latin typeface="Times New Roman" panose="02020603050405020304" pitchFamily="18" charset="0"/>
                <a:ea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rPr>
              <a:t>для </a:t>
            </a:r>
            <a:r>
              <a:rPr lang="ru-RU" sz="2000" b="1" i="1" dirty="0" err="1">
                <a:solidFill>
                  <a:srgbClr val="FF0000"/>
                </a:solidFill>
                <a:latin typeface="Times New Roman" panose="02020603050405020304" pitchFamily="18" charset="0"/>
                <a:ea typeface="Times New Roman" panose="02020603050405020304" pitchFamily="18" charset="0"/>
              </a:rPr>
              <a:t>зупинки</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кровотечі</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хімічний</a:t>
            </a:r>
            <a:r>
              <a:rPr lang="ru-RU" sz="2000" b="1" i="1" dirty="0">
                <a:solidFill>
                  <a:srgbClr val="FF0000"/>
                </a:solidFill>
                <a:latin typeface="Times New Roman" panose="02020603050405020304" pitchFamily="18" charset="0"/>
                <a:ea typeface="Times New Roman" panose="02020603050405020304" pitchFamily="18" charset="0"/>
              </a:rPr>
              <a:t>. </a:t>
            </a:r>
            <a:endParaRPr lang="en-US" sz="2000" b="1" i="1" dirty="0" smtClean="0">
              <a:solidFill>
                <a:srgbClr val="FF0000"/>
              </a:solidFill>
              <a:latin typeface="Times New Roman" panose="02020603050405020304" pitchFamily="18" charset="0"/>
              <a:ea typeface="Times New Roman" panose="02020603050405020304" pitchFamily="18" charset="0"/>
            </a:endParaRPr>
          </a:p>
          <a:p>
            <a:pPr>
              <a:spcAft>
                <a:spcPts val="0"/>
              </a:spcAft>
              <a:tabLst>
                <a:tab pos="450215" algn="l"/>
              </a:tabLst>
            </a:pPr>
            <a:r>
              <a:rPr lang="ru-RU" sz="2000" dirty="0" smtClean="0">
                <a:latin typeface="Times New Roman" panose="02020603050405020304" pitchFamily="18" charset="0"/>
                <a:ea typeface="Times New Roman" panose="02020603050405020304" pitchFamily="18" charset="0"/>
              </a:rPr>
              <a:t>Для </a:t>
            </a:r>
            <a:r>
              <a:rPr lang="ru-RU" sz="2000" dirty="0" err="1">
                <a:latin typeface="Times New Roman" panose="02020603050405020304" pitchFamily="18" charset="0"/>
                <a:ea typeface="Times New Roman" panose="02020603050405020304" pitchFamily="18" charset="0"/>
              </a:rPr>
              <a:t>екстреної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зупинки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зовнішньої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кровотечі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артеріальної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венозної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капілярної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розроблені</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успішно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застосовуються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сучасні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контактні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гемостатики</a:t>
            </a:r>
            <a:r>
              <a:rPr lang="ru-RU" sz="2000" dirty="0">
                <a:latin typeface="Times New Roman" panose="02020603050405020304" pitchFamily="18" charset="0"/>
                <a:ea typeface="Times New Roman" panose="02020603050405020304" pitchFamily="18" charset="0"/>
              </a:rPr>
              <a:t> – </a:t>
            </a:r>
            <a:r>
              <a:rPr lang="ru-RU" sz="2000" dirty="0" err="1">
                <a:latin typeface="Times New Roman" panose="02020603050405020304" pitchFamily="18" charset="0"/>
                <a:ea typeface="Times New Roman" panose="02020603050405020304" pitchFamily="18" charset="0"/>
              </a:rPr>
              <a:t>гемостопи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які</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контакті</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кров’ю</a:t>
            </a:r>
            <a:r>
              <a:rPr lang="ru-RU" sz="2000" dirty="0">
                <a:latin typeface="Times New Roman" panose="02020603050405020304" pitchFamily="18" charset="0"/>
                <a:ea typeface="Times New Roman" panose="02020603050405020304" pitchFamily="18" charset="0"/>
              </a:rPr>
              <a:t>, яка </a:t>
            </a:r>
            <a:r>
              <a:rPr lang="ru-RU" sz="2000" dirty="0" err="1">
                <a:latin typeface="Times New Roman" panose="02020603050405020304" pitchFamily="18" charset="0"/>
                <a:ea typeface="Times New Roman" panose="02020603050405020304" pitchFamily="18" charset="0"/>
              </a:rPr>
              <a:t>витікає</a:t>
            </a:r>
            <a:r>
              <a:rPr lang="ru-RU" sz="2000" dirty="0">
                <a:latin typeface="Times New Roman" panose="02020603050405020304" pitchFamily="18" charset="0"/>
                <a:ea typeface="Times New Roman" panose="02020603050405020304" pitchFamily="18" charset="0"/>
              </a:rPr>
              <a:t>, в </a:t>
            </a:r>
            <a:r>
              <a:rPr lang="ru-RU" sz="2000" dirty="0" err="1">
                <a:latin typeface="Times New Roman" panose="02020603050405020304" pitchFamily="18" charset="0"/>
                <a:ea typeface="Times New Roman" panose="02020603050405020304" pitchFamily="18" charset="0"/>
              </a:rPr>
              <a:t>результаті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хімічної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або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фізичної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реакції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формують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псевдозгусток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дозволяє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зупинити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кровотечу</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marL="457200" indent="450215" algn="just">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За даними світової статистики (від Другої світової війни до всіх військових конфліктів сьогодення), основною причиною смерті поранених на полі бою і в будь-яких інших надзвичайних ситуаціях є смерть від кровотечі – до 90% від загальної кількості поранених. При цьому кровотеча при ушкодженні основних артерій настільки критична, що поранений зазвичай помирає ще до надання будь-якої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домедичної</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допомоги.</a:t>
            </a:r>
            <a:endParaRPr lang="uk-UA" sz="20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Існує дві основні групи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гемостатиків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контактного застосування (рис.) – на основі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хітозану</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Celox</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Целокс</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ChitoGauze</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ХітоГоз</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і на основі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коаліну</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(QUIKCLOT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КвікКлот</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sz="100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59593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251520" y="476672"/>
            <a:ext cx="2579092" cy="2736304"/>
          </a:xfrm>
          <a:prstGeom prst="rect">
            <a:avLst/>
          </a:prstGeom>
          <a:noFill/>
          <a:ln w="9525">
            <a:noFill/>
            <a:miter lim="800000"/>
            <a:headEnd/>
            <a:tailEnd/>
          </a:ln>
        </p:spPr>
      </p:pic>
      <p:pic>
        <p:nvPicPr>
          <p:cNvPr id="3" name="Picture 4"/>
          <p:cNvPicPr/>
          <p:nvPr/>
        </p:nvPicPr>
        <p:blipFill>
          <a:blip r:embed="rId3" cstate="print"/>
          <a:srcRect/>
          <a:stretch>
            <a:fillRect/>
          </a:stretch>
        </p:blipFill>
        <p:spPr bwMode="auto">
          <a:xfrm>
            <a:off x="3203848" y="476672"/>
            <a:ext cx="2468364" cy="2736304"/>
          </a:xfrm>
          <a:prstGeom prst="rect">
            <a:avLst/>
          </a:prstGeom>
          <a:noFill/>
          <a:ln w="9525">
            <a:noFill/>
            <a:miter lim="800000"/>
            <a:headEnd/>
            <a:tailEnd/>
          </a:ln>
        </p:spPr>
      </p:pic>
      <p:pic>
        <p:nvPicPr>
          <p:cNvPr id="4" name="Рисунок 3" descr="http://www.quikclot.com/QuikClot/media/Product-Images/image-prod-200.jpg?width=445&amp;height=536&amp;ext=.jpg"/>
          <p:cNvPicPr/>
          <p:nvPr/>
        </p:nvPicPr>
        <p:blipFill>
          <a:blip r:embed="rId4" cstate="print"/>
          <a:srcRect/>
          <a:stretch>
            <a:fillRect/>
          </a:stretch>
        </p:blipFill>
        <p:spPr bwMode="auto">
          <a:xfrm>
            <a:off x="6045448" y="476672"/>
            <a:ext cx="2333853" cy="2736303"/>
          </a:xfrm>
          <a:prstGeom prst="rect">
            <a:avLst/>
          </a:prstGeom>
          <a:noFill/>
          <a:ln w="9525">
            <a:noFill/>
            <a:miter lim="800000"/>
            <a:headEnd/>
            <a:tailEnd/>
          </a:ln>
        </p:spPr>
      </p:pic>
      <p:sp>
        <p:nvSpPr>
          <p:cNvPr id="5" name="Прямоугольник 4"/>
          <p:cNvSpPr/>
          <p:nvPr/>
        </p:nvSpPr>
        <p:spPr>
          <a:xfrm>
            <a:off x="69419" y="2831174"/>
            <a:ext cx="364202" cy="369332"/>
          </a:xfrm>
          <a:prstGeom prst="rect">
            <a:avLst/>
          </a:prstGeom>
        </p:spPr>
        <p:txBody>
          <a:bodyPr wrap="none">
            <a:spAutoFit/>
          </a:bodyPr>
          <a:lstStyle/>
          <a:p>
            <a:r>
              <a:rPr lang="ru-RU" dirty="0">
                <a:latin typeface="Times New Roman" panose="02020603050405020304" pitchFamily="18" charset="0"/>
                <a:ea typeface="Times New Roman" panose="02020603050405020304" pitchFamily="18" charset="0"/>
              </a:rPr>
              <a:t>а)</a:t>
            </a:r>
            <a:endParaRPr lang="uk-UA" dirty="0"/>
          </a:p>
        </p:txBody>
      </p:sp>
      <p:sp>
        <p:nvSpPr>
          <p:cNvPr id="6" name="Прямоугольник 5"/>
          <p:cNvSpPr/>
          <p:nvPr/>
        </p:nvSpPr>
        <p:spPr>
          <a:xfrm>
            <a:off x="2985679" y="2847799"/>
            <a:ext cx="436338" cy="369332"/>
          </a:xfrm>
          <a:prstGeom prst="rect">
            <a:avLst/>
          </a:prstGeom>
        </p:spPr>
        <p:txBody>
          <a:bodyPr wrap="none">
            <a:spAutoFit/>
          </a:bodyPr>
          <a:lstStyle/>
          <a:p>
            <a:r>
              <a:rPr lang="ru-RU" dirty="0">
                <a:latin typeface="Times New Roman" panose="02020603050405020304" pitchFamily="18" charset="0"/>
                <a:ea typeface="Times New Roman" panose="02020603050405020304" pitchFamily="18" charset="0"/>
              </a:rPr>
              <a:t>б) </a:t>
            </a:r>
            <a:endParaRPr lang="uk-UA" dirty="0"/>
          </a:p>
        </p:txBody>
      </p:sp>
      <p:sp>
        <p:nvSpPr>
          <p:cNvPr id="7" name="Прямоугольник 6"/>
          <p:cNvSpPr/>
          <p:nvPr/>
        </p:nvSpPr>
        <p:spPr>
          <a:xfrm>
            <a:off x="5831287" y="2831174"/>
            <a:ext cx="428322" cy="369332"/>
          </a:xfrm>
          <a:prstGeom prst="rect">
            <a:avLst/>
          </a:prstGeom>
        </p:spPr>
        <p:txBody>
          <a:bodyPr wrap="none">
            <a:spAutoFit/>
          </a:bodyPr>
          <a:lstStyle/>
          <a:p>
            <a:r>
              <a:rPr lang="ru-RU" dirty="0">
                <a:latin typeface="Times New Roman" panose="02020603050405020304" pitchFamily="18" charset="0"/>
                <a:ea typeface="Times New Roman" panose="02020603050405020304" pitchFamily="18" charset="0"/>
              </a:rPr>
              <a:t>в) </a:t>
            </a:r>
            <a:endParaRPr lang="uk-UA" dirty="0"/>
          </a:p>
        </p:txBody>
      </p:sp>
      <p:sp>
        <p:nvSpPr>
          <p:cNvPr id="8" name="Прямоугольник 7"/>
          <p:cNvSpPr/>
          <p:nvPr/>
        </p:nvSpPr>
        <p:spPr>
          <a:xfrm>
            <a:off x="818461" y="3356992"/>
            <a:ext cx="7560840" cy="646331"/>
          </a:xfrm>
          <a:prstGeom prst="rect">
            <a:avLst/>
          </a:prstGeom>
        </p:spPr>
        <p:txBody>
          <a:bodyPr wrap="square">
            <a:spAutoFit/>
          </a:bodyPr>
          <a:lstStyle/>
          <a:p>
            <a:pPr algn="ctr">
              <a:spcAft>
                <a:spcPts val="0"/>
              </a:spcAft>
              <a:tabLst>
                <a:tab pos="810260" algn="l"/>
              </a:tabLst>
            </a:pPr>
            <a:r>
              <a:rPr lang="ru-RU" dirty="0">
                <a:latin typeface="Times New Roman" panose="02020603050405020304" pitchFamily="18" charset="0"/>
                <a:ea typeface="Times New Roman" panose="02020603050405020304" pitchFamily="18" charset="0"/>
              </a:rPr>
              <a:t>Рис. </a:t>
            </a:r>
            <a:r>
              <a:rPr lang="ru-RU" dirty="0" err="1">
                <a:latin typeface="Times New Roman" panose="02020603050405020304" pitchFamily="18" charset="0"/>
                <a:ea typeface="Times New Roman" panose="02020603050405020304" pitchFamily="18" charset="0"/>
              </a:rPr>
              <a:t>Гемостатики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Celox</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Целокс</a:t>
            </a:r>
            <a:r>
              <a:rPr lang="ru-RU" dirty="0">
                <a:latin typeface="Times New Roman" panose="02020603050405020304" pitchFamily="18" charset="0"/>
                <a:ea typeface="Times New Roman" panose="02020603050405020304" pitchFamily="18" charset="0"/>
              </a:rPr>
              <a:t>); б) </a:t>
            </a:r>
            <a:r>
              <a:rPr lang="ru-RU" dirty="0" err="1">
                <a:latin typeface="Times New Roman" panose="02020603050405020304" pitchFamily="18" charset="0"/>
                <a:ea typeface="Times New Roman" panose="02020603050405020304" pitchFamily="18" charset="0"/>
              </a:rPr>
              <a:t>ChitoGauze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ХітоГоз</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lgn="ctr">
              <a:spcAft>
                <a:spcPts val="0"/>
              </a:spcAft>
              <a:tabLst>
                <a:tab pos="810260" algn="l"/>
              </a:tabLst>
            </a:pPr>
            <a:r>
              <a:rPr lang="ru-RU" dirty="0">
                <a:latin typeface="Times New Roman" panose="02020603050405020304" pitchFamily="18" charset="0"/>
                <a:ea typeface="Times New Roman" panose="02020603050405020304" pitchFamily="18" charset="0"/>
              </a:rPr>
              <a:t>в) QUIKCLOT (</a:t>
            </a:r>
            <a:r>
              <a:rPr lang="ru-RU" dirty="0" err="1">
                <a:latin typeface="Times New Roman" panose="02020603050405020304" pitchFamily="18" charset="0"/>
                <a:ea typeface="Times New Roman" panose="02020603050405020304" pitchFamily="18" charset="0"/>
              </a:rPr>
              <a:t>КвікКлот</a:t>
            </a:r>
            <a:r>
              <a:rPr lang="ru-RU" dirty="0" smtClean="0">
                <a:latin typeface="Times New Roman" panose="02020603050405020304" pitchFamily="18" charset="0"/>
                <a:ea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rPr>
              <a:t> </a:t>
            </a:r>
            <a:endParaRPr lang="uk-UA" sz="1100" dirty="0">
              <a:effectLst/>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251520" y="4293096"/>
            <a:ext cx="8127781" cy="1754326"/>
          </a:xfrm>
          <a:prstGeom prst="rect">
            <a:avLst/>
          </a:prstGeom>
          <a:solidFill>
            <a:srgbClr val="00FFFF"/>
          </a:solidFill>
        </p:spPr>
        <p:txBody>
          <a:bodyPr wrap="square">
            <a:spAutoFit/>
          </a:bodyPr>
          <a:lstStyle/>
          <a:p>
            <a:pPr marL="457200" indent="450215" algn="just">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b="1" i="1" dirty="0" err="1">
                <a:latin typeface="Times New Roman" panose="02020603050405020304" pitchFamily="18" charset="0"/>
                <a:ea typeface="Times New Roman" panose="02020603050405020304" pitchFamily="18" charset="0"/>
                <a:cs typeface="Times New Roman" panose="02020603050405020304" pitchFamily="18" charset="0"/>
              </a:rPr>
              <a:t>Хітозан</a:t>
            </a:r>
            <a:r>
              <a:rPr lang="uk-UA" dirty="0">
                <a:latin typeface="Times New Roman" panose="02020603050405020304" pitchFamily="18" charset="0"/>
                <a:ea typeface="Times New Roman" panose="02020603050405020304" pitchFamily="18" charset="0"/>
                <a:cs typeface="Times New Roman" panose="02020603050405020304" pitchFamily="18" charset="0"/>
              </a:rPr>
              <a:t> – природний полісахарид, який видобувається з багаторазово очищених панцирів креветки, що виловлюється у водах Північно-льодовитого океану. Механізм дії обумовлений тим, що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хітозан</a:t>
            </a:r>
            <a:r>
              <a:rPr lang="uk-UA" dirty="0">
                <a:latin typeface="Times New Roman" panose="02020603050405020304" pitchFamily="18" charset="0"/>
                <a:ea typeface="Times New Roman" panose="02020603050405020304" pitchFamily="18" charset="0"/>
                <a:cs typeface="Times New Roman" panose="02020603050405020304" pitchFamily="18" charset="0"/>
              </a:rPr>
              <a:t> за електричним зарядом позитивний і притягає негативно заряджені еритроцити і тромбоцити, в результаті чого утворюється згусток-тромб</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58970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8352928" cy="4708981"/>
          </a:xfrm>
          <a:prstGeom prst="rect">
            <a:avLst/>
          </a:prstGeom>
          <a:solidFill>
            <a:srgbClr val="00FFFF"/>
          </a:solidFill>
        </p:spPr>
        <p:txBody>
          <a:bodyPr wrap="square">
            <a:spAutoFit/>
          </a:bodyPr>
          <a:lstStyle/>
          <a:p>
            <a:pPr marL="457200" indent="450215" algn="just">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До переваг контактних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гемостатиків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на основі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Хітозана</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можна віднести такі особливості:</a:t>
            </a:r>
            <a:endParaRPr lang="uk-UA" sz="20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ефективність</a:t>
            </a:r>
            <a:r>
              <a:rPr lang="ru-RU" sz="2000" dirty="0">
                <a:latin typeface="Times New Roman" panose="02020603050405020304" pitchFamily="18" charset="0"/>
                <a:ea typeface="Times New Roman" panose="02020603050405020304" pitchFamily="18" charset="0"/>
              </a:rPr>
              <a:t> не </a:t>
            </a:r>
            <a:r>
              <a:rPr lang="ru-RU" sz="2000" dirty="0" err="1">
                <a:latin typeface="Times New Roman" panose="02020603050405020304" pitchFamily="18" charset="0"/>
                <a:ea typeface="Times New Roman" panose="02020603050405020304" pitchFamily="18" charset="0"/>
              </a:rPr>
              <a:t>знижується</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низькій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температурі</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Lst>
            </a:pPr>
            <a:r>
              <a:rPr lang="ru-RU" sz="2000" dirty="0" err="1">
                <a:latin typeface="Times New Roman" panose="02020603050405020304" pitchFamily="18" charset="0"/>
                <a:ea typeface="Times New Roman" panose="02020603050405020304" pitchFamily="18" charset="0"/>
              </a:rPr>
              <a:t>його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ефективність</a:t>
            </a:r>
            <a:r>
              <a:rPr lang="ru-RU" sz="2000" dirty="0">
                <a:latin typeface="Times New Roman" panose="02020603050405020304" pitchFamily="18" charset="0"/>
                <a:ea typeface="Times New Roman" panose="02020603050405020304" pitchFamily="18" charset="0"/>
              </a:rPr>
              <a:t> не </a:t>
            </a:r>
            <a:r>
              <a:rPr lang="ru-RU" sz="2000" dirty="0" err="1">
                <a:latin typeface="Times New Roman" panose="02020603050405020304" pitchFamily="18" charset="0"/>
                <a:ea typeface="Times New Roman" panose="02020603050405020304" pitchFamily="18" charset="0"/>
              </a:rPr>
              <a:t>залежить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порушених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факторів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згортання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гемофілія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коагулопатії</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tabLst>
                <a:tab pos="540385" algn="l"/>
                <a:tab pos="900430" algn="l"/>
              </a:tabLst>
            </a:pPr>
            <a:r>
              <a:rPr lang="ru-RU" sz="2000" dirty="0" err="1">
                <a:latin typeface="Times New Roman" panose="02020603050405020304" pitchFamily="18" charset="0"/>
                <a:ea typeface="Times New Roman" panose="02020603050405020304" pitchFamily="18" charset="0"/>
              </a:rPr>
              <a:t>знаходження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хітозану</a:t>
            </a:r>
            <a:r>
              <a:rPr lang="ru-RU" sz="2000" dirty="0">
                <a:latin typeface="Times New Roman" panose="02020603050405020304" pitchFamily="18" charset="0"/>
                <a:ea typeface="Times New Roman" panose="02020603050405020304" pitchFamily="18" charset="0"/>
              </a:rPr>
              <a:t> в </a:t>
            </a:r>
            <a:r>
              <a:rPr lang="ru-RU" sz="2000" dirty="0" err="1">
                <a:latin typeface="Times New Roman" panose="02020603050405020304" pitchFamily="18" charset="0"/>
                <a:ea typeface="Times New Roman" panose="02020603050405020304" pitchFamily="18" charset="0"/>
              </a:rPr>
              <a:t>рані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забезпечує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ефект</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склеювання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пошкоджених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м’яких</a:t>
            </a:r>
            <a:r>
              <a:rPr lang="ru-RU" sz="2000" dirty="0">
                <a:latin typeface="Times New Roman" panose="02020603050405020304" pitchFamily="18" charset="0"/>
                <a:ea typeface="Times New Roman" panose="02020603050405020304" pitchFamily="18" charset="0"/>
              </a:rPr>
              <a:t> тканин і </a:t>
            </a:r>
            <a:r>
              <a:rPr lang="ru-RU" sz="2000" dirty="0" err="1">
                <a:latin typeface="Times New Roman" panose="02020603050405020304" pitchFamily="18" charset="0"/>
                <a:ea typeface="Times New Roman" panose="02020603050405020304" pitchFamily="18" charset="0"/>
              </a:rPr>
              <a:t>попереджає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відновлення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кровотеч</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транспортуванні</a:t>
            </a:r>
            <a:r>
              <a:rPr lang="ru-RU" sz="2000" dirty="0">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marL="457200" indent="450215" algn="just">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Продукція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Celox</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є одним з лідерів за обсягами продажів контактних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гемостатиків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в різних формах (гранули, бинти, аплікатор).</a:t>
            </a:r>
            <a:endParaRPr lang="uk-UA" sz="20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До унікальних особливостей даного продукту, крім стандартних переваг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гемостопів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з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хітозаном</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відноситься доведена антибактеріальна активність проти 26 різновидів Грам-позитивних і Грам-негативних бактерій. Дана особливість продукту дозволяє знизити ризик інфікування ран і забезпечити більш швидке загоєння без масивного використання антибіотиків.</a:t>
            </a:r>
            <a:endParaRPr lang="uk-UA"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77812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340768"/>
            <a:ext cx="8496944" cy="4708981"/>
          </a:xfrm>
          <a:prstGeom prst="rect">
            <a:avLst/>
          </a:prstGeom>
          <a:solidFill>
            <a:srgbClr val="00FFFF"/>
          </a:solidFill>
        </p:spPr>
        <p:txBody>
          <a:bodyPr wrap="square">
            <a:spAutoFit/>
          </a:bodyPr>
          <a:lstStyle/>
          <a:p>
            <a:pPr marL="457200" indent="450215" algn="just">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Другою групою контактних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гемостатиків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є продукти з використанням </a:t>
            </a:r>
            <a:r>
              <a:rPr lang="uk-UA" sz="2000" b="1" i="1" dirty="0">
                <a:latin typeface="Times New Roman" panose="02020603050405020304" pitchFamily="18" charset="0"/>
                <a:ea typeface="Times New Roman" panose="02020603050405020304" pitchFamily="18" charset="0"/>
                <a:cs typeface="Times New Roman" panose="02020603050405020304" pitchFamily="18" charset="0"/>
              </a:rPr>
              <a:t>каоліну</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 глини білого кольору, вона ж „біла глина“, що складається з мінералу каолініту. Утворюється при руйнуванні (вивітрюванні) гранітів, гнейсів та інших гірських порід, що містять польові шпати. При контакті з кров’ю в зоні кровотечі каолін (за рахунок пористої структури мінералу) абсорбує молекули води з крові – ефект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гемоконцентрації</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Це призводить до швидкого утворення тромбу за рахунок локального підвищення концентрації факторів згортання безпосередньо в ділянці контакту каоліну з кров’ю, що витікає. Основним недоліком контактних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гемостатиків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2-го покоління було локальне різке підвищення температури. Контактні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гемостатики</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третього покоління на основі каоліну не змінюють температуру, тобто не викликають нагрівання в місці застосування. До переваг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гемостопів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даного виду відноситься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гіпоалергенність</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обумовлена тим, що в зоні контакту відбувається фізична реакція-абсорбція.</a:t>
            </a:r>
            <a:endParaRPr lang="uk-UA"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8652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251520" y="19943"/>
            <a:ext cx="8352928" cy="2585323"/>
          </a:xfrm>
          <a:prstGeom prst="rect">
            <a:avLst/>
          </a:prstGeom>
          <a:solidFill>
            <a:srgbClr val="00FFFF"/>
          </a:solidFill>
          <a:ln>
            <a:noFill/>
          </a:ln>
          <a:effectLst/>
        </p:spPr>
        <p:txBody>
          <a:bodyPr vert="horz" wrap="square" lIns="91440" tIns="45720" rIns="91440" bIns="45720" numCol="1" anchor="ctr" anchorCtr="0" compatLnSpc="1">
            <a:prstTxWarp prst="textNoShape">
              <a:avLst/>
            </a:prstTxWarp>
            <a:spAutoFit/>
          </a:bodyPr>
          <a:lstStyle>
            <a:lvl1pPr indent="539750" eaLnBrk="0" fontAlgn="base" hangingPunct="0">
              <a:spcBef>
                <a:spcPct val="0"/>
              </a:spcBef>
              <a:spcAft>
                <a:spcPct val="0"/>
              </a:spcAft>
              <a:tabLst>
                <a:tab pos="809625" algn="l"/>
              </a:tabLst>
              <a:defRPr>
                <a:solidFill>
                  <a:schemeClr val="tx1"/>
                </a:solidFill>
                <a:latin typeface="Arial" panose="020B0604020202020204" pitchFamily="34" charset="0"/>
              </a:defRPr>
            </a:lvl1pPr>
            <a:lvl2pPr eaLnBrk="0" fontAlgn="base" hangingPunct="0">
              <a:spcBef>
                <a:spcPct val="0"/>
              </a:spcBef>
              <a:spcAft>
                <a:spcPct val="0"/>
              </a:spcAft>
              <a:tabLst>
                <a:tab pos="809625" algn="l"/>
              </a:tabLst>
              <a:defRPr>
                <a:solidFill>
                  <a:schemeClr val="tx1"/>
                </a:solidFill>
                <a:latin typeface="Arial" panose="020B0604020202020204" pitchFamily="34" charset="0"/>
              </a:defRPr>
            </a:lvl2pPr>
            <a:lvl3pPr eaLnBrk="0" fontAlgn="base" hangingPunct="0">
              <a:spcBef>
                <a:spcPct val="0"/>
              </a:spcBef>
              <a:spcAft>
                <a:spcPct val="0"/>
              </a:spcAft>
              <a:tabLst>
                <a:tab pos="809625" algn="l"/>
              </a:tabLst>
              <a:defRPr>
                <a:solidFill>
                  <a:schemeClr val="tx1"/>
                </a:solidFill>
                <a:latin typeface="Arial" panose="020B0604020202020204" pitchFamily="34" charset="0"/>
              </a:defRPr>
            </a:lvl3pPr>
            <a:lvl4pPr eaLnBrk="0" fontAlgn="base" hangingPunct="0">
              <a:spcBef>
                <a:spcPct val="0"/>
              </a:spcBef>
              <a:spcAft>
                <a:spcPct val="0"/>
              </a:spcAft>
              <a:tabLst>
                <a:tab pos="809625" algn="l"/>
              </a:tabLst>
              <a:defRPr>
                <a:solidFill>
                  <a:schemeClr val="tx1"/>
                </a:solidFill>
                <a:latin typeface="Arial" panose="020B0604020202020204" pitchFamily="34" charset="0"/>
              </a:defRPr>
            </a:lvl4pPr>
            <a:lvl5pPr eaLnBrk="0" fontAlgn="base" hangingPunct="0">
              <a:spcBef>
                <a:spcPct val="0"/>
              </a:spcBef>
              <a:spcAft>
                <a:spcPct val="0"/>
              </a:spcAft>
              <a:tabLst>
                <a:tab pos="809625" algn="l"/>
              </a:tabLst>
              <a:defRPr>
                <a:solidFill>
                  <a:schemeClr val="tx1"/>
                </a:solidFill>
                <a:latin typeface="Arial" panose="020B0604020202020204" pitchFamily="34" charset="0"/>
              </a:defRPr>
            </a:lvl5pPr>
            <a:lvl6pPr eaLnBrk="0" fontAlgn="base" hangingPunct="0">
              <a:spcBef>
                <a:spcPct val="0"/>
              </a:spcBef>
              <a:spcAft>
                <a:spcPct val="0"/>
              </a:spcAft>
              <a:tabLst>
                <a:tab pos="809625" algn="l"/>
              </a:tabLst>
              <a:defRPr>
                <a:solidFill>
                  <a:schemeClr val="tx1"/>
                </a:solidFill>
                <a:latin typeface="Arial" panose="020B0604020202020204" pitchFamily="34" charset="0"/>
              </a:defRPr>
            </a:lvl6pPr>
            <a:lvl7pPr eaLnBrk="0" fontAlgn="base" hangingPunct="0">
              <a:spcBef>
                <a:spcPct val="0"/>
              </a:spcBef>
              <a:spcAft>
                <a:spcPct val="0"/>
              </a:spcAft>
              <a:tabLst>
                <a:tab pos="809625" algn="l"/>
              </a:tabLst>
              <a:defRPr>
                <a:solidFill>
                  <a:schemeClr val="tx1"/>
                </a:solidFill>
                <a:latin typeface="Arial" panose="020B0604020202020204" pitchFamily="34" charset="0"/>
              </a:defRPr>
            </a:lvl7pPr>
            <a:lvl8pPr eaLnBrk="0" fontAlgn="base" hangingPunct="0">
              <a:spcBef>
                <a:spcPct val="0"/>
              </a:spcBef>
              <a:spcAft>
                <a:spcPct val="0"/>
              </a:spcAft>
              <a:tabLst>
                <a:tab pos="809625" algn="l"/>
              </a:tabLst>
              <a:defRPr>
                <a:solidFill>
                  <a:schemeClr val="tx1"/>
                </a:solidFill>
                <a:latin typeface="Arial" panose="020B0604020202020204" pitchFamily="34" charset="0"/>
              </a:defRPr>
            </a:lvl8pPr>
            <a:lvl9pPr eaLnBrk="0" fontAlgn="base" hangingPunct="0">
              <a:spcBef>
                <a:spcPct val="0"/>
              </a:spcBef>
              <a:spcAft>
                <a:spcPct val="0"/>
              </a:spcAft>
              <a:tabLst>
                <a:tab pos="809625" algn="l"/>
              </a:tabLst>
              <a:defRPr>
                <a:solidFill>
                  <a:schemeClr val="tx1"/>
                </a:solidFill>
                <a:latin typeface="Arial" panose="020B0604020202020204" pitchFamily="34" charset="0"/>
              </a:defRPr>
            </a:lvl9pPr>
          </a:lstStyle>
          <a:p>
            <a:pPr marL="0" marR="0" lvl="0" indent="450850" algn="l" defTabSz="914400" rtl="0" eaLnBrk="0" fontAlgn="base" latinLnBrk="0" hangingPunct="0">
              <a:lnSpc>
                <a:spcPct val="100000"/>
              </a:lnSpc>
              <a:spcBef>
                <a:spcPct val="0"/>
              </a:spcBef>
              <a:spcAft>
                <a:spcPct val="0"/>
              </a:spcAft>
              <a:buClrTx/>
              <a:buSzTx/>
              <a:buFontTx/>
              <a:buNone/>
              <a:tabLst>
                <a:tab pos="809625" algn="l"/>
              </a:tabLst>
            </a:pPr>
            <a:r>
              <a:rPr kumimoji="0" lang="uk-UA" altLang="uk-UA"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uk-UA" altLang="uk-UA"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Багатофункціональний перев’язувальний пакет (БПП).</a:t>
            </a:r>
            <a:endParaRPr kumimoji="0" lang="uk-UA" altLang="uk-UA"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endParaRPr>
          </a:p>
          <a:p>
            <a:pPr marL="0" marR="0" lvl="0" indent="539750" algn="l" defTabSz="914400" rtl="0" eaLnBrk="0" fontAlgn="base" latinLnBrk="0" hangingPunct="0">
              <a:lnSpc>
                <a:spcPct val="100000"/>
              </a:lnSpc>
              <a:spcBef>
                <a:spcPct val="0"/>
              </a:spcBef>
              <a:spcAft>
                <a:spcPct val="0"/>
              </a:spcAft>
              <a:buClrTx/>
              <a:buSzTx/>
              <a:buFontTx/>
              <a:buNone/>
              <a:tabLst>
                <a:tab pos="809625" algn="l"/>
              </a:tabLst>
            </a:pPr>
            <a:r>
              <a:rPr kumimoji="0" lang="uk-UA" altLang="uk-UA" b="1" i="1"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Пакет перев’язувальний індивідуальний (ППІ)</a:t>
            </a:r>
            <a:r>
              <a:rPr kumimoji="0" lang="uk-UA" altLang="uk-UA"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uk-UA" altLang="uk-UA"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це спеціально виготовлений і раціонально укладений перев’язувальний матеріал, який міститься в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герметизованій</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прогумованій оболонці. Крім прогумованої (зовнішньої) оболонки, пакет має і внутрішню паперову. Він складається з бинта (10 см х 7 м), двох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ватно</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-марлевих подушечок (32 х 17 см), одна із них може переміщатись по бинту, і безпечної шпильки. Внутрішня поверхня прогумованої оболонки, бинт, подушечки стерильні. Оболонки захищають вміст пакета від механічних пошкоджень, вологості і забруднення (рис.). </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9" name="Рисунок 8"/>
          <p:cNvPicPr/>
          <p:nvPr/>
        </p:nvPicPr>
        <p:blipFill>
          <a:blip r:embed="rId2" cstate="print"/>
          <a:srcRect/>
          <a:stretch>
            <a:fillRect/>
          </a:stretch>
        </p:blipFill>
        <p:spPr bwMode="auto">
          <a:xfrm>
            <a:off x="251520" y="2708920"/>
            <a:ext cx="3528392" cy="2304256"/>
          </a:xfrm>
          <a:prstGeom prst="rect">
            <a:avLst/>
          </a:prstGeom>
          <a:noFill/>
          <a:ln w="9525">
            <a:noFill/>
            <a:miter lim="800000"/>
            <a:headEnd/>
            <a:tailEnd/>
          </a:ln>
        </p:spPr>
      </p:pic>
      <p:pic>
        <p:nvPicPr>
          <p:cNvPr id="10" name="Рисунок 9"/>
          <p:cNvPicPr/>
          <p:nvPr/>
        </p:nvPicPr>
        <p:blipFill>
          <a:blip r:embed="rId3" cstate="print"/>
          <a:srcRect/>
          <a:stretch>
            <a:fillRect/>
          </a:stretch>
        </p:blipFill>
        <p:spPr bwMode="auto">
          <a:xfrm>
            <a:off x="4067944" y="2708920"/>
            <a:ext cx="4536504" cy="2304256"/>
          </a:xfrm>
          <a:prstGeom prst="rect">
            <a:avLst/>
          </a:prstGeom>
          <a:solidFill>
            <a:srgbClr val="00FFFF"/>
          </a:solidFill>
          <a:ln w="9525">
            <a:solidFill>
              <a:schemeClr val="accent1"/>
            </a:solidFill>
            <a:miter lim="800000"/>
            <a:headEnd/>
            <a:tailEnd/>
          </a:ln>
        </p:spPr>
      </p:pic>
      <p:sp>
        <p:nvSpPr>
          <p:cNvPr id="7" name="Прямоугольник 6"/>
          <p:cNvSpPr/>
          <p:nvPr/>
        </p:nvSpPr>
        <p:spPr>
          <a:xfrm>
            <a:off x="251520" y="5022625"/>
            <a:ext cx="8352928" cy="1477328"/>
          </a:xfrm>
          <a:prstGeom prst="rect">
            <a:avLst/>
          </a:prstGeom>
          <a:solidFill>
            <a:srgbClr val="00FFFF"/>
          </a:solidFill>
        </p:spPr>
        <p:txBody>
          <a:bodyPr wrap="square">
            <a:spAutoFit/>
          </a:bodyPr>
          <a:lstStyle/>
          <a:p>
            <a:pPr algn="ctr">
              <a:spcAft>
                <a:spcPts val="0"/>
              </a:spcAft>
              <a:tabLst>
                <a:tab pos="810260" algn="l"/>
              </a:tabLst>
            </a:pPr>
            <a:r>
              <a:rPr lang="uk-UA" dirty="0">
                <a:latin typeface="Times New Roman" panose="02020603050405020304" pitchFamily="18" charset="0"/>
                <a:ea typeface="Times New Roman" panose="02020603050405020304" pitchFamily="18" charset="0"/>
              </a:rPr>
              <a:t>Рис. Пакет перев’язувальний індивідуальний</a:t>
            </a:r>
            <a:endParaRPr lang="uk-UA" sz="1100" dirty="0">
              <a:latin typeface="Times New Roman" panose="02020603050405020304" pitchFamily="18" charset="0"/>
              <a:ea typeface="Times New Roman" panose="02020603050405020304" pitchFamily="18" charset="0"/>
            </a:endParaRPr>
          </a:p>
          <a:p>
            <a:pPr>
              <a:spcAft>
                <a:spcPts val="0"/>
              </a:spcAft>
              <a:tabLst>
                <a:tab pos="810260" algn="l"/>
              </a:tabLst>
            </a:pPr>
            <a:r>
              <a:rPr lang="ru-RU" dirty="0" err="1">
                <a:latin typeface="Times New Roman" panose="02020603050405020304" pitchFamily="18" charset="0"/>
                <a:ea typeface="Times New Roman" panose="02020603050405020304" pitchFamily="18" charset="0"/>
              </a:rPr>
              <a:t>Недоліки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використанні</a:t>
            </a:r>
            <a:r>
              <a:rPr lang="ru-RU" dirty="0">
                <a:latin typeface="Times New Roman" panose="02020603050405020304" pitchFamily="18" charset="0"/>
                <a:ea typeface="Times New Roman" panose="02020603050405020304" pitchFamily="18" charset="0"/>
              </a:rPr>
              <a:t> ППІ:</a:t>
            </a:r>
            <a:endParaRPr lang="uk-UA" sz="1100" dirty="0">
              <a:latin typeface="Times New Roman" panose="02020603050405020304" pitchFamily="18" charset="0"/>
              <a:ea typeface="Times New Roman" panose="02020603050405020304" pitchFamily="18" charset="0"/>
            </a:endParaRPr>
          </a:p>
          <a:p>
            <a:pPr>
              <a:spcAft>
                <a:spcPts val="0"/>
              </a:spcAft>
              <a:tabLst>
                <a:tab pos="810260" algn="l"/>
              </a:tabLst>
            </a:pPr>
            <a:r>
              <a:rPr lang="ru-RU" dirty="0">
                <a:latin typeface="Times New Roman" panose="02020603050405020304" pitchFamily="18" charset="0"/>
                <a:ea typeface="Times New Roman" panose="02020603050405020304" pitchFamily="18" charset="0"/>
              </a:rPr>
              <a:t>не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створити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повноцінний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ефект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давлючої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пов’язки</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810260" algn="l"/>
              </a:tabLst>
            </a:pPr>
            <a:r>
              <a:rPr lang="ru-RU" dirty="0">
                <a:latin typeface="Times New Roman" panose="02020603050405020304" pitchFamily="18" charset="0"/>
                <a:ea typeface="Times New Roman" panose="02020603050405020304" pitchFamily="18" charset="0"/>
              </a:rPr>
              <a:t>легко </a:t>
            </a:r>
            <a:r>
              <a:rPr lang="ru-RU" dirty="0" err="1">
                <a:latin typeface="Times New Roman" panose="02020603050405020304" pitchFamily="18" charset="0"/>
                <a:ea typeface="Times New Roman" panose="02020603050405020304" pitchFamily="18" charset="0"/>
              </a:rPr>
              <a:t>розкручується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810260" algn="l"/>
              </a:tabLs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намоканні</a:t>
            </a:r>
            <a:r>
              <a:rPr lang="ru-RU" dirty="0">
                <a:latin typeface="Times New Roman" panose="02020603050405020304" pitchFamily="18" charset="0"/>
                <a:ea typeface="Times New Roman" panose="02020603050405020304" pitchFamily="18" charset="0"/>
              </a:rPr>
              <a:t> (кров), </a:t>
            </a:r>
            <a:r>
              <a:rPr lang="ru-RU" dirty="0" err="1">
                <a:latin typeface="Times New Roman" panose="02020603050405020304" pitchFamily="18" charset="0"/>
                <a:ea typeface="Times New Roman" panose="02020603050405020304" pitchFamily="18" charset="0"/>
              </a:rPr>
              <a:t>перетворюється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джгут</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465619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23528" y="115466"/>
            <a:ext cx="8424936" cy="3816429"/>
          </a:xfrm>
          <a:prstGeom prst="rect">
            <a:avLst/>
          </a:prstGeom>
          <a:solidFill>
            <a:srgbClr val="00FFFF"/>
          </a:solidFill>
          <a:ln>
            <a:noFill/>
          </a:ln>
          <a:effec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tabLst>
                <a:tab pos="630238" algn="l"/>
              </a:tabLst>
              <a:defRPr>
                <a:solidFill>
                  <a:schemeClr val="tx1"/>
                </a:solidFill>
                <a:latin typeface="Arial" panose="020B0604020202020204" pitchFamily="34" charset="0"/>
              </a:defRPr>
            </a:lvl1pPr>
            <a:lvl2pPr eaLnBrk="0" fontAlgn="base" hangingPunct="0">
              <a:spcBef>
                <a:spcPct val="0"/>
              </a:spcBef>
              <a:spcAft>
                <a:spcPct val="0"/>
              </a:spcAft>
              <a:tabLst>
                <a:tab pos="630238" algn="l"/>
              </a:tabLst>
              <a:defRPr>
                <a:solidFill>
                  <a:schemeClr val="tx1"/>
                </a:solidFill>
                <a:latin typeface="Arial" panose="020B0604020202020204" pitchFamily="34" charset="0"/>
              </a:defRPr>
            </a:lvl2pPr>
            <a:lvl3pPr eaLnBrk="0" fontAlgn="base" hangingPunct="0">
              <a:spcBef>
                <a:spcPct val="0"/>
              </a:spcBef>
              <a:spcAft>
                <a:spcPct val="0"/>
              </a:spcAft>
              <a:tabLst>
                <a:tab pos="630238" algn="l"/>
              </a:tabLst>
              <a:defRPr>
                <a:solidFill>
                  <a:schemeClr val="tx1"/>
                </a:solidFill>
                <a:latin typeface="Arial" panose="020B0604020202020204" pitchFamily="34" charset="0"/>
              </a:defRPr>
            </a:lvl3pPr>
            <a:lvl4pPr eaLnBrk="0" fontAlgn="base" hangingPunct="0">
              <a:spcBef>
                <a:spcPct val="0"/>
              </a:spcBef>
              <a:spcAft>
                <a:spcPct val="0"/>
              </a:spcAft>
              <a:tabLst>
                <a:tab pos="630238" algn="l"/>
              </a:tabLst>
              <a:defRPr>
                <a:solidFill>
                  <a:schemeClr val="tx1"/>
                </a:solidFill>
                <a:latin typeface="Arial" panose="020B0604020202020204" pitchFamily="34" charset="0"/>
              </a:defRPr>
            </a:lvl4pPr>
            <a:lvl5pPr eaLnBrk="0" fontAlgn="base" hangingPunct="0">
              <a:spcBef>
                <a:spcPct val="0"/>
              </a:spcBef>
              <a:spcAft>
                <a:spcPct val="0"/>
              </a:spcAft>
              <a:tabLst>
                <a:tab pos="630238" algn="l"/>
              </a:tabLst>
              <a:defRPr>
                <a:solidFill>
                  <a:schemeClr val="tx1"/>
                </a:solidFill>
                <a:latin typeface="Arial" panose="020B0604020202020204" pitchFamily="34" charset="0"/>
              </a:defRPr>
            </a:lvl5pPr>
            <a:lvl6pPr eaLnBrk="0" fontAlgn="base" hangingPunct="0">
              <a:spcBef>
                <a:spcPct val="0"/>
              </a:spcBef>
              <a:spcAft>
                <a:spcPct val="0"/>
              </a:spcAft>
              <a:tabLst>
                <a:tab pos="630238" algn="l"/>
              </a:tabLst>
              <a:defRPr>
                <a:solidFill>
                  <a:schemeClr val="tx1"/>
                </a:solidFill>
                <a:latin typeface="Arial" panose="020B0604020202020204" pitchFamily="34" charset="0"/>
              </a:defRPr>
            </a:lvl6pPr>
            <a:lvl7pPr eaLnBrk="0" fontAlgn="base" hangingPunct="0">
              <a:spcBef>
                <a:spcPct val="0"/>
              </a:spcBef>
              <a:spcAft>
                <a:spcPct val="0"/>
              </a:spcAft>
              <a:tabLst>
                <a:tab pos="630238" algn="l"/>
              </a:tabLst>
              <a:defRPr>
                <a:solidFill>
                  <a:schemeClr val="tx1"/>
                </a:solidFill>
                <a:latin typeface="Arial" panose="020B0604020202020204" pitchFamily="34" charset="0"/>
              </a:defRPr>
            </a:lvl7pPr>
            <a:lvl8pPr eaLnBrk="0" fontAlgn="base" hangingPunct="0">
              <a:spcBef>
                <a:spcPct val="0"/>
              </a:spcBef>
              <a:spcAft>
                <a:spcPct val="0"/>
              </a:spcAft>
              <a:tabLst>
                <a:tab pos="630238" algn="l"/>
              </a:tabLst>
              <a:defRPr>
                <a:solidFill>
                  <a:schemeClr val="tx1"/>
                </a:solidFill>
                <a:latin typeface="Arial" panose="020B0604020202020204" pitchFamily="34" charset="0"/>
              </a:defRPr>
            </a:lvl8pPr>
            <a:lvl9pPr eaLnBrk="0" fontAlgn="base" hangingPunct="0">
              <a:spcBef>
                <a:spcPct val="0"/>
              </a:spcBef>
              <a:spcAft>
                <a:spcPct val="0"/>
              </a:spcAft>
              <a:tabLst>
                <a:tab pos="630238"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tab pos="630238" algn="l"/>
              </a:tabLst>
            </a:pPr>
            <a:r>
              <a:rPr kumimoji="0" lang="uk-UA" altLang="uk-UA"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Анальгетик у шприц-тюбику (або </a:t>
            </a:r>
            <a:r>
              <a:rPr kumimoji="0" lang="uk-UA" altLang="uk-UA" b="1" i="0" u="none" strike="noStrike" cap="none" normalizeH="0" baseline="0" dirty="0" err="1"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автоінжекторі</a:t>
            </a:r>
            <a:r>
              <a:rPr kumimoji="0" lang="uk-UA" altLang="uk-UA"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(рис.).</a:t>
            </a:r>
            <a:endParaRPr kumimoji="0" lang="uk-UA" altLang="uk-UA" b="0" i="0" u="none" strike="noStrike" cap="none" normalizeH="0" baseline="0" dirty="0" smtClean="0">
              <a:ln>
                <a:noFill/>
              </a:ln>
              <a:solidFill>
                <a:srgbClr val="FF0000"/>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tab pos="630238" algn="l"/>
              </a:tabLst>
            </a:pPr>
            <a:r>
              <a:rPr kumimoji="0" lang="ru-RU" altLang="uk-UA" sz="1600" b="0" i="1" u="none" strike="noStrike" cap="none" normalizeH="0" baseline="0" dirty="0" err="1" smtClean="0">
                <a:ln>
                  <a:noFill/>
                </a:ln>
                <a:solidFill>
                  <a:schemeClr val="tx1"/>
                </a:solidFill>
                <a:effectLst/>
              </a:rPr>
              <a:t>Налбуфіна-гідрохлорид</a:t>
            </a:r>
            <a:r>
              <a:rPr kumimoji="0" lang="ru-RU" altLang="uk-UA" sz="1600" b="0" i="0" u="none" strike="noStrike" cap="none" normalizeH="0" baseline="0" dirty="0" smtClean="0">
                <a:ln>
                  <a:noFill/>
                </a:ln>
                <a:solidFill>
                  <a:schemeClr val="tx1"/>
                </a:solidFill>
                <a:effectLst/>
              </a:rPr>
              <a:t> 1 мл. </a:t>
            </a:r>
            <a:r>
              <a:rPr kumimoji="0" lang="ru-RU" altLang="uk-UA" sz="1600" b="0" i="0" u="none" strike="noStrike" cap="none" normalizeH="0" baseline="0" dirty="0" err="1" smtClean="0">
                <a:ln>
                  <a:noFill/>
                </a:ln>
                <a:solidFill>
                  <a:schemeClr val="tx1"/>
                </a:solidFill>
                <a:effectLst/>
              </a:rPr>
              <a:t>Відноситься</a:t>
            </a:r>
            <a:r>
              <a:rPr kumimoji="0" lang="ru-RU" altLang="uk-UA" sz="1600" b="0" i="0" u="none" strike="noStrike" cap="none" normalizeH="0" baseline="0" dirty="0" smtClean="0">
                <a:ln>
                  <a:noFill/>
                </a:ln>
                <a:solidFill>
                  <a:schemeClr val="tx1"/>
                </a:solidFill>
                <a:effectLst/>
              </a:rPr>
              <a:t> до </a:t>
            </a:r>
            <a:r>
              <a:rPr kumimoji="0" lang="ru-RU" altLang="uk-UA" sz="1600" b="0" i="0" u="none" strike="noStrike" cap="none" normalizeH="0" baseline="0" dirty="0" err="1" smtClean="0">
                <a:ln>
                  <a:noFill/>
                </a:ln>
                <a:solidFill>
                  <a:schemeClr val="tx1"/>
                </a:solidFill>
                <a:effectLst/>
                <a:hlinkClick r:id="rId2"/>
              </a:rPr>
              <a:t>наркотичних</a:t>
            </a:r>
            <a:r>
              <a:rPr kumimoji="0" lang="ru-RU" altLang="uk-UA" sz="1600" b="0" i="0" u="none" strike="noStrike" cap="none" normalizeH="0" baseline="0" dirty="0" smtClean="0">
                <a:ln>
                  <a:noFill/>
                </a:ln>
                <a:solidFill>
                  <a:schemeClr val="tx1"/>
                </a:solidFill>
                <a:effectLst/>
                <a:hlinkClick r:id="rId2"/>
              </a:rPr>
              <a:t> </a:t>
            </a:r>
            <a:r>
              <a:rPr kumimoji="0" lang="ru-RU" altLang="uk-UA" sz="1600" b="0" i="0" u="none" strike="noStrike" cap="none" normalizeH="0" baseline="0" dirty="0" err="1" smtClean="0">
                <a:ln>
                  <a:noFill/>
                </a:ln>
                <a:solidFill>
                  <a:schemeClr val="tx1"/>
                </a:solidFill>
                <a:effectLst/>
                <a:hlinkClick r:id="rId2"/>
              </a:rPr>
              <a:t>анальгетиків</a:t>
            </a:r>
            <a:r>
              <a:rPr kumimoji="0" lang="ru-RU" altLang="uk-UA" sz="1600" b="0" i="0" u="none" strike="noStrike" cap="none" normalizeH="0" baseline="0" dirty="0" smtClean="0">
                <a:ln>
                  <a:noFill/>
                </a:ln>
                <a:solidFill>
                  <a:schemeClr val="tx1"/>
                </a:solidFill>
                <a:effectLst/>
              </a:rPr>
              <a:t>. </a:t>
            </a:r>
            <a:endParaRPr kumimoji="0" lang="uk-UA" altLang="uk-UA" sz="1600" b="0" i="0" u="none" strike="noStrike" cap="none" normalizeH="0" baseline="0" dirty="0" smtClean="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tab pos="630238" algn="l"/>
              </a:tabLst>
            </a:pPr>
            <a:r>
              <a:rPr kumimoji="0" lang="ru-RU" altLang="uk-UA" sz="1600" b="0" i="0" u="none" strike="noStrike" cap="none" normalizeH="0" baseline="0" dirty="0" err="1" smtClean="0">
                <a:ln>
                  <a:noFill/>
                </a:ln>
                <a:solidFill>
                  <a:schemeClr val="tx1"/>
                </a:solidFill>
                <a:effectLst/>
              </a:rPr>
              <a:t>Показання</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больовий</a:t>
            </a:r>
            <a:r>
              <a:rPr kumimoji="0" lang="ru-RU" altLang="uk-UA" sz="1600" b="0" i="0" u="none" strike="noStrike" cap="none" normalizeH="0" baseline="0" dirty="0" smtClean="0">
                <a:ln>
                  <a:noFill/>
                </a:ln>
                <a:solidFill>
                  <a:schemeClr val="tx1"/>
                </a:solidFill>
                <a:effectLst/>
              </a:rPr>
              <a:t> синдром </a:t>
            </a:r>
            <a:r>
              <a:rPr kumimoji="0" lang="ru-RU" altLang="uk-UA" sz="1600" b="0" i="0" u="none" strike="noStrike" cap="none" normalizeH="0" baseline="0" dirty="0" err="1" smtClean="0">
                <a:ln>
                  <a:noFill/>
                </a:ln>
                <a:solidFill>
                  <a:schemeClr val="tx1"/>
                </a:solidFill>
                <a:effectLst/>
              </a:rPr>
              <a:t>сильної</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середньої</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інтенсивності</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різного</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походження</a:t>
            </a:r>
            <a:r>
              <a:rPr kumimoji="0" lang="ru-RU" altLang="uk-UA" sz="1600" b="0" i="0" u="none" strike="noStrike" cap="none" normalizeH="0" baseline="0" dirty="0" smtClean="0">
                <a:ln>
                  <a:noFill/>
                </a:ln>
                <a:solidFill>
                  <a:schemeClr val="tx1"/>
                </a:solidFill>
                <a:effectLst/>
              </a:rPr>
              <a:t>.</a:t>
            </a:r>
            <a:endParaRPr kumimoji="0" lang="uk-UA" altLang="uk-UA" sz="1600" b="0" i="0" u="none" strike="noStrike" cap="none" normalizeH="0" baseline="0" dirty="0" smtClean="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tab pos="630238" algn="l"/>
              </a:tabLst>
            </a:pPr>
            <a:r>
              <a:rPr kumimoji="0" lang="ru-RU" altLang="uk-UA" sz="1600" b="0" i="0" u="none" strike="noStrike" cap="none" normalizeH="0" baseline="0" dirty="0" err="1" smtClean="0">
                <a:ln>
                  <a:noFill/>
                </a:ln>
                <a:solidFill>
                  <a:schemeClr val="tx1"/>
                </a:solidFill>
                <a:effectLst/>
              </a:rPr>
              <a:t>Протипоказання</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підвищена</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чутливість</a:t>
            </a:r>
            <a:r>
              <a:rPr kumimoji="0" lang="ru-RU" altLang="uk-UA" sz="1600" b="0" i="0" u="none" strike="noStrike" cap="none" normalizeH="0" baseline="0" dirty="0" smtClean="0">
                <a:ln>
                  <a:noFill/>
                </a:ln>
                <a:solidFill>
                  <a:schemeClr val="tx1"/>
                </a:solidFill>
                <a:effectLst/>
              </a:rPr>
              <a:t> до </a:t>
            </a:r>
            <a:r>
              <a:rPr kumimoji="0" lang="ru-RU" altLang="uk-UA" sz="1600" b="0" i="0" u="none" strike="noStrike" cap="none" normalizeH="0" baseline="0" dirty="0" err="1" smtClean="0">
                <a:ln>
                  <a:noFill/>
                </a:ln>
                <a:solidFill>
                  <a:schemeClr val="tx1"/>
                </a:solidFill>
                <a:effectLst/>
              </a:rPr>
              <a:t>налбуфіну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гідрохлориду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або</a:t>
            </a:r>
            <a:r>
              <a:rPr kumimoji="0" lang="ru-RU" altLang="uk-UA" sz="1600" b="0" i="0" u="none" strike="noStrike" cap="none" normalizeH="0" baseline="0" dirty="0" smtClean="0">
                <a:ln>
                  <a:noFill/>
                </a:ln>
                <a:solidFill>
                  <a:schemeClr val="tx1"/>
                </a:solidFill>
                <a:effectLst/>
              </a:rPr>
              <a:t> будь-</a:t>
            </a:r>
            <a:r>
              <a:rPr kumimoji="0" lang="ru-RU" altLang="uk-UA" sz="1600" b="0" i="0" u="none" strike="noStrike" cap="none" normalizeH="0" baseline="0" dirty="0" err="1" smtClean="0">
                <a:ln>
                  <a:noFill/>
                </a:ln>
                <a:solidFill>
                  <a:schemeClr val="tx1"/>
                </a:solidFill>
                <a:effectLst/>
              </a:rPr>
              <a:t>якого</a:t>
            </a:r>
            <a:r>
              <a:rPr kumimoji="0" lang="ru-RU" altLang="uk-UA" sz="1600" b="0" i="0" u="none" strike="noStrike" cap="none" normalizeH="0" baseline="0" dirty="0" smtClean="0">
                <a:ln>
                  <a:noFill/>
                </a:ln>
                <a:solidFill>
                  <a:schemeClr val="tx1"/>
                </a:solidFill>
                <a:effectLst/>
              </a:rPr>
              <a:t> з </a:t>
            </a:r>
            <a:r>
              <a:rPr kumimoji="0" lang="ru-RU" altLang="uk-UA" sz="1600" b="0" i="0" u="none" strike="noStrike" cap="none" normalizeH="0" baseline="0" dirty="0" err="1" smtClean="0">
                <a:ln>
                  <a:noFill/>
                </a:ln>
                <a:solidFill>
                  <a:schemeClr val="tx1"/>
                </a:solidFill>
                <a:effectLst/>
              </a:rPr>
              <a:t>інгредієнтів</a:t>
            </a:r>
            <a:r>
              <a:rPr kumimoji="0" lang="ru-RU" altLang="uk-UA" sz="1600" b="0" i="0" u="none" strike="noStrike" cap="none" normalizeH="0" baseline="0" dirty="0" smtClean="0">
                <a:ln>
                  <a:noFill/>
                </a:ln>
                <a:solidFill>
                  <a:schemeClr val="tx1"/>
                </a:solidFill>
                <a:effectLst/>
              </a:rPr>
              <a:t>. Препарат не </a:t>
            </a:r>
            <a:r>
              <a:rPr kumimoji="0" lang="ru-RU" altLang="uk-UA" sz="1600" b="0" i="0" u="none" strike="noStrike" cap="none" normalizeH="0" baseline="0" dirty="0" err="1" smtClean="0">
                <a:ln>
                  <a:noFill/>
                </a:ln>
                <a:solidFill>
                  <a:schemeClr val="tx1"/>
                </a:solidFill>
                <a:effectLst/>
              </a:rPr>
              <a:t>слід</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застосовувати</a:t>
            </a:r>
            <a:r>
              <a:rPr kumimoji="0" lang="ru-RU" altLang="uk-UA" sz="1600" b="0" i="0" u="none" strike="noStrike" cap="none" normalizeH="0" baseline="0" dirty="0" smtClean="0">
                <a:ln>
                  <a:noFill/>
                </a:ln>
                <a:solidFill>
                  <a:schemeClr val="tx1"/>
                </a:solidFill>
                <a:effectLst/>
              </a:rPr>
              <a:t> при </a:t>
            </a:r>
            <a:r>
              <a:rPr kumimoji="0" lang="ru-RU" altLang="uk-UA" sz="1600" b="0" i="0" u="none" strike="noStrike" cap="none" normalizeH="0" baseline="0" dirty="0" err="1" smtClean="0">
                <a:ln>
                  <a:noFill/>
                </a:ln>
                <a:solidFill>
                  <a:schemeClr val="tx1"/>
                </a:solidFill>
                <a:effectLst/>
              </a:rPr>
              <a:t>пригніченні</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дихання</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підвищеному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внутрішньо</a:t>
            </a:r>
            <a:r>
              <a:rPr kumimoji="0" lang="ru-RU" altLang="uk-UA" sz="1600" b="0" i="0" u="none" strike="noStrike" cap="none" normalizeH="0" baseline="0" dirty="0" smtClean="0">
                <a:ln>
                  <a:noFill/>
                </a:ln>
                <a:solidFill>
                  <a:schemeClr val="tx1"/>
                </a:solidFill>
                <a:effectLst/>
              </a:rPr>
              <a:t> черепному </a:t>
            </a:r>
            <a:r>
              <a:rPr kumimoji="0" lang="ru-RU" altLang="uk-UA" sz="1600" b="0" i="0" u="none" strike="noStrike" cap="none" normalizeH="0" baseline="0" dirty="0" err="1" smtClean="0">
                <a:ln>
                  <a:noFill/>
                </a:ln>
                <a:solidFill>
                  <a:schemeClr val="tx1"/>
                </a:solidFill>
                <a:effectLst/>
              </a:rPr>
              <a:t>тиску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травмі</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голови</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гострому</a:t>
            </a:r>
            <a:r>
              <a:rPr kumimoji="0" lang="ru-RU" altLang="uk-UA" sz="1600" b="0" i="0" u="none" strike="noStrike" cap="none" normalizeH="0" baseline="0" dirty="0" smtClean="0">
                <a:ln>
                  <a:noFill/>
                </a:ln>
                <a:solidFill>
                  <a:schemeClr val="tx1"/>
                </a:solidFill>
                <a:effectLst/>
              </a:rPr>
              <a:t> алкогольному </a:t>
            </a:r>
            <a:r>
              <a:rPr kumimoji="0" lang="ru-RU" altLang="uk-UA" sz="1600" b="0" i="0" u="none" strike="noStrike" cap="none" normalizeH="0" baseline="0" dirty="0" err="1" smtClean="0">
                <a:ln>
                  <a:noFill/>
                </a:ln>
                <a:solidFill>
                  <a:schemeClr val="tx1"/>
                </a:solidFill>
                <a:effectLst/>
              </a:rPr>
              <a:t>сп’янінні</a:t>
            </a:r>
            <a:r>
              <a:rPr kumimoji="0" lang="ru-RU" altLang="uk-UA" sz="1600" b="0" i="0" u="none" strike="noStrike" cap="none" normalizeH="0" baseline="0" dirty="0" smtClean="0">
                <a:ln>
                  <a:noFill/>
                </a:ln>
                <a:solidFill>
                  <a:schemeClr val="tx1"/>
                </a:solidFill>
                <a:effectLst/>
              </a:rPr>
              <a:t>, алкогольному </a:t>
            </a:r>
            <a:r>
              <a:rPr kumimoji="0" lang="ru-RU" altLang="uk-UA" sz="1600" b="0" i="0" u="none" strike="noStrike" cap="none" normalizeH="0" baseline="0" dirty="0" err="1" smtClean="0">
                <a:ln>
                  <a:noFill/>
                </a:ln>
                <a:solidFill>
                  <a:schemeClr val="tx1"/>
                </a:solidFill>
                <a:effectLst/>
              </a:rPr>
              <a:t>психозі</a:t>
            </a:r>
            <a:r>
              <a:rPr kumimoji="0" lang="ru-RU" altLang="uk-UA" sz="1600" b="0" i="0" u="none" strike="noStrike" cap="none" normalizeH="0" baseline="0" dirty="0" smtClean="0">
                <a:ln>
                  <a:noFill/>
                </a:ln>
                <a:solidFill>
                  <a:schemeClr val="tx1"/>
                </a:solidFill>
                <a:effectLst/>
              </a:rPr>
              <a:t>, явному </a:t>
            </a:r>
            <a:r>
              <a:rPr kumimoji="0" lang="ru-RU" altLang="uk-UA" sz="1600" b="0" i="0" u="none" strike="noStrike" cap="none" normalizeH="0" baseline="0" dirty="0" err="1" smtClean="0">
                <a:ln>
                  <a:noFill/>
                </a:ln>
                <a:solidFill>
                  <a:schemeClr val="tx1"/>
                </a:solidFill>
                <a:effectLst/>
              </a:rPr>
              <a:t>порушенні</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функції</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печінки</a:t>
            </a:r>
            <a:r>
              <a:rPr kumimoji="0" lang="ru-RU" altLang="uk-UA" sz="1600" b="0" i="0" u="none" strike="noStrike" cap="none" normalizeH="0" baseline="0" dirty="0" smtClean="0">
                <a:ln>
                  <a:noFill/>
                </a:ln>
                <a:solidFill>
                  <a:schemeClr val="tx1"/>
                </a:solidFill>
                <a:effectLst/>
              </a:rPr>
              <a:t> та </a:t>
            </a:r>
            <a:r>
              <a:rPr kumimoji="0" lang="ru-RU" altLang="uk-UA" sz="1600" b="0" i="0" u="none" strike="noStrike" cap="none" normalizeH="0" baseline="0" dirty="0" err="1" smtClean="0">
                <a:ln>
                  <a:noFill/>
                </a:ln>
                <a:solidFill>
                  <a:schemeClr val="tx1"/>
                </a:solidFill>
                <a:effectLst/>
              </a:rPr>
              <a:t>нирок</a:t>
            </a:r>
            <a:r>
              <a:rPr kumimoji="0" lang="ru-RU" altLang="uk-UA" sz="1600" b="0" i="0" u="none" strike="noStrike" cap="none" normalizeH="0" baseline="0" dirty="0" smtClean="0">
                <a:ln>
                  <a:noFill/>
                </a:ln>
                <a:solidFill>
                  <a:schemeClr val="tx1"/>
                </a:solidFill>
                <a:effectLst/>
              </a:rPr>
              <a:t>.</a:t>
            </a:r>
            <a:endParaRPr kumimoji="0" lang="uk-UA" altLang="uk-UA" sz="1600" b="0" i="0" u="none" strike="noStrike" cap="none" normalizeH="0" baseline="0" dirty="0" smtClean="0">
              <a:ln>
                <a:noFill/>
              </a:ln>
              <a:solidFill>
                <a:schemeClr val="tx1"/>
              </a:solidFill>
              <a:effectLst/>
            </a:endParaRPr>
          </a:p>
          <a:p>
            <a:pPr marL="0" marR="0" lvl="0" indent="450850" algn="l" defTabSz="914400" rtl="0" eaLnBrk="0" fontAlgn="base" latinLnBrk="0" hangingPunct="0">
              <a:lnSpc>
                <a:spcPct val="100000"/>
              </a:lnSpc>
              <a:spcBef>
                <a:spcPct val="0"/>
              </a:spcBef>
              <a:spcAft>
                <a:spcPct val="0"/>
              </a:spcAft>
              <a:buClrTx/>
              <a:buSzTx/>
              <a:buFontTx/>
              <a:buNone/>
              <a:tabLst>
                <a:tab pos="630238" algn="l"/>
              </a:tabLst>
            </a:pPr>
            <a:r>
              <a:rPr kumimoji="0" lang="uk-UA" altLang="uk-UA" sz="1600" b="0" i="0" u="none" strike="noStrike" cap="none" normalizeH="0" baseline="0" dirty="0" smtClean="0">
                <a:ln>
                  <a:noFill/>
                </a:ln>
                <a:solidFill>
                  <a:schemeClr val="tx1"/>
                </a:solidFill>
                <a:effectLst/>
                <a:ea typeface="Times New Roman" panose="02020603050405020304" pitchFamily="18" charset="0"/>
              </a:rPr>
              <a:t>Спосіб застосування та дози: препарат призначають для внутрішньо венного та </a:t>
            </a:r>
            <a:r>
              <a:rPr kumimoji="0" lang="uk-UA" altLang="uk-UA" sz="1600" b="0" i="0" u="none" strike="noStrike" cap="none" normalizeH="0" baseline="0" dirty="0" err="1" smtClean="0">
                <a:ln>
                  <a:noFill/>
                </a:ln>
                <a:solidFill>
                  <a:schemeClr val="tx1"/>
                </a:solidFill>
                <a:effectLst/>
                <a:ea typeface="Times New Roman" panose="02020603050405020304" pitchFamily="18" charset="0"/>
              </a:rPr>
              <a:t>внутрішньом’язового</a:t>
            </a:r>
            <a:r>
              <a:rPr kumimoji="0" lang="uk-UA" altLang="uk-UA" sz="1600" b="0" i="0" u="none" strike="noStrike" cap="none" normalizeH="0" baseline="0" dirty="0" smtClean="0">
                <a:ln>
                  <a:noFill/>
                </a:ln>
                <a:solidFill>
                  <a:schemeClr val="tx1"/>
                </a:solidFill>
                <a:effectLst/>
                <a:ea typeface="Times New Roman" panose="02020603050405020304" pitchFamily="18" charset="0"/>
              </a:rPr>
              <a:t> введення.</a:t>
            </a:r>
            <a:endParaRPr kumimoji="0" lang="uk-UA" altLang="uk-UA" sz="1600" b="0" i="0" u="none" strike="noStrike" cap="none" normalizeH="0" baseline="0" dirty="0" smtClean="0">
              <a:ln>
                <a:noFill/>
              </a:ln>
              <a:solidFill>
                <a:schemeClr val="tx1"/>
              </a:solidFill>
              <a:effectLst/>
            </a:endParaRPr>
          </a:p>
          <a:p>
            <a:pPr marL="0" marR="0" lvl="0" indent="450850" algn="l" defTabSz="914400" rtl="0" eaLnBrk="0" fontAlgn="base" latinLnBrk="0" hangingPunct="0">
              <a:lnSpc>
                <a:spcPct val="100000"/>
              </a:lnSpc>
              <a:spcBef>
                <a:spcPct val="0"/>
              </a:spcBef>
              <a:spcAft>
                <a:spcPct val="0"/>
              </a:spcAft>
              <a:buClrTx/>
              <a:buSzTx/>
              <a:buFontTx/>
              <a:buNone/>
              <a:tabLst>
                <a:tab pos="630238" algn="l"/>
              </a:tabLst>
            </a:pPr>
            <a:r>
              <a:rPr kumimoji="0" lang="ru-RU" altLang="uk-UA" sz="1600" b="0" i="0" u="none" strike="noStrike" cap="none" normalizeH="0" baseline="0" dirty="0" err="1" smtClean="0">
                <a:ln>
                  <a:noFill/>
                </a:ln>
                <a:solidFill>
                  <a:schemeClr val="tx1"/>
                </a:solidFill>
                <a:effectLst/>
              </a:rPr>
              <a:t>Звичайно</a:t>
            </a:r>
            <a:r>
              <a:rPr kumimoji="0" lang="ru-RU" altLang="uk-UA" sz="1600" b="0" i="0" u="none" strike="noStrike" cap="none" normalizeH="0" baseline="0" dirty="0" smtClean="0">
                <a:ln>
                  <a:noFill/>
                </a:ln>
                <a:solidFill>
                  <a:schemeClr val="tx1"/>
                </a:solidFill>
                <a:effectLst/>
              </a:rPr>
              <a:t> при </a:t>
            </a:r>
            <a:r>
              <a:rPr kumimoji="0" lang="ru-RU" altLang="uk-UA" sz="1600" b="0" i="0" u="none" strike="noStrike" cap="none" normalizeH="0" baseline="0" dirty="0" err="1" smtClean="0">
                <a:ln>
                  <a:noFill/>
                </a:ln>
                <a:solidFill>
                  <a:schemeClr val="tx1"/>
                </a:solidFill>
                <a:effectLst/>
              </a:rPr>
              <a:t>больовому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синдромі</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вводять</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внутрішньовенно</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або</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внутрішньом’язово</a:t>
            </a:r>
            <a:r>
              <a:rPr kumimoji="0" lang="ru-RU" altLang="uk-UA" sz="1600" b="0" i="0" u="none" strike="noStrike" cap="none" normalizeH="0" baseline="0" dirty="0" smtClean="0">
                <a:ln>
                  <a:noFill/>
                </a:ln>
                <a:solidFill>
                  <a:schemeClr val="tx1"/>
                </a:solidFill>
                <a:effectLst/>
              </a:rPr>
              <a:t> 1 мл </a:t>
            </a:r>
            <a:r>
              <a:rPr kumimoji="0" lang="ru-RU" altLang="uk-UA" sz="1600" b="0" i="0" u="none" strike="noStrike" cap="none" normalizeH="0" baseline="0" dirty="0" err="1" smtClean="0">
                <a:ln>
                  <a:noFill/>
                </a:ln>
                <a:solidFill>
                  <a:schemeClr val="tx1"/>
                </a:solidFill>
                <a:effectLst/>
              </a:rPr>
              <a:t>розчину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Разову</a:t>
            </a:r>
            <a:r>
              <a:rPr kumimoji="0" lang="ru-RU" altLang="uk-UA" sz="1600" b="0" i="0" u="none" strike="noStrike" cap="none" normalizeH="0" baseline="0" dirty="0" smtClean="0">
                <a:ln>
                  <a:noFill/>
                </a:ln>
                <a:solidFill>
                  <a:schemeClr val="tx1"/>
                </a:solidFill>
                <a:effectLst/>
              </a:rPr>
              <a:t> дозу препарату </a:t>
            </a:r>
            <a:r>
              <a:rPr kumimoji="0" lang="ru-RU" altLang="uk-UA" sz="1600" b="0" i="0" u="none" strike="noStrike" cap="none" normalizeH="0" baseline="0" dirty="0" err="1" smtClean="0">
                <a:ln>
                  <a:noFill/>
                </a:ln>
                <a:solidFill>
                  <a:schemeClr val="tx1"/>
                </a:solidFill>
                <a:effectLst/>
              </a:rPr>
              <a:t>вводять</a:t>
            </a:r>
            <a:r>
              <a:rPr kumimoji="0" lang="ru-RU" altLang="uk-UA" sz="1600" b="0" i="0" u="none" strike="noStrike" cap="none" normalizeH="0" baseline="0" dirty="0" smtClean="0">
                <a:ln>
                  <a:noFill/>
                </a:ln>
                <a:solidFill>
                  <a:schemeClr val="tx1"/>
                </a:solidFill>
                <a:effectLst/>
              </a:rPr>
              <a:t> за </a:t>
            </a:r>
            <a:r>
              <a:rPr kumimoji="0" lang="ru-RU" altLang="uk-UA" sz="1600" b="0" i="0" u="none" strike="noStrike" cap="none" normalizeH="0" baseline="0" dirty="0" err="1" smtClean="0">
                <a:ln>
                  <a:noFill/>
                </a:ln>
                <a:solidFill>
                  <a:schemeClr val="tx1"/>
                </a:solidFill>
                <a:effectLst/>
              </a:rPr>
              <a:t>необхідності</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кожні</a:t>
            </a:r>
            <a:r>
              <a:rPr kumimoji="0" lang="ru-RU" altLang="uk-UA" sz="1600" b="0" i="0" u="none" strike="noStrike" cap="none" normalizeH="0" baseline="0" dirty="0" smtClean="0">
                <a:ln>
                  <a:noFill/>
                </a:ln>
                <a:solidFill>
                  <a:schemeClr val="tx1"/>
                </a:solidFill>
                <a:effectLst/>
              </a:rPr>
              <a:t> 4-6 год.</a:t>
            </a:r>
            <a:endParaRPr kumimoji="0" lang="uk-UA" altLang="uk-UA" sz="1600" b="0" i="0" u="none" strike="noStrike" cap="none" normalizeH="0" baseline="0" dirty="0" smtClean="0">
              <a:ln>
                <a:noFill/>
              </a:ln>
              <a:solidFill>
                <a:schemeClr val="tx1"/>
              </a:solidFill>
              <a:effectLst/>
            </a:endParaRPr>
          </a:p>
          <a:p>
            <a:pPr marL="0" marR="0" lvl="0" indent="450850" algn="l" defTabSz="914400" rtl="0" eaLnBrk="0" fontAlgn="base" latinLnBrk="0" hangingPunct="0">
              <a:lnSpc>
                <a:spcPct val="100000"/>
              </a:lnSpc>
              <a:spcBef>
                <a:spcPct val="0"/>
              </a:spcBef>
              <a:spcAft>
                <a:spcPct val="0"/>
              </a:spcAft>
              <a:buClrTx/>
              <a:buSzTx/>
              <a:buFontTx/>
              <a:buNone/>
              <a:tabLst>
                <a:tab pos="630238" algn="l"/>
              </a:tabLst>
            </a:pPr>
            <a:r>
              <a:rPr kumimoji="0" lang="ru-RU" altLang="uk-UA" sz="1600" b="0" i="0" u="none" strike="noStrike" cap="none" normalizeH="0" baseline="0" dirty="0" err="1" smtClean="0">
                <a:ln>
                  <a:noFill/>
                </a:ln>
                <a:solidFill>
                  <a:schemeClr val="tx1"/>
                </a:solidFill>
                <a:effectLst/>
              </a:rPr>
              <a:t>Специфічним</a:t>
            </a:r>
            <a:r>
              <a:rPr kumimoji="0" lang="ru-RU" altLang="uk-UA" sz="1600" b="0" i="0" u="none" strike="noStrike" cap="none" normalizeH="0" baseline="0" dirty="0" smtClean="0">
                <a:ln>
                  <a:noFill/>
                </a:ln>
                <a:solidFill>
                  <a:schemeClr val="tx1"/>
                </a:solidFill>
                <a:effectLst/>
              </a:rPr>
              <a:t> антидотом є </a:t>
            </a:r>
            <a:r>
              <a:rPr kumimoji="0" lang="ru-RU" altLang="uk-UA" sz="1600" b="0" i="0" u="none" strike="noStrike" cap="none" normalizeH="0" baseline="0" dirty="0" err="1" smtClean="0">
                <a:ln>
                  <a:noFill/>
                </a:ln>
                <a:solidFill>
                  <a:schemeClr val="tx1"/>
                </a:solidFill>
                <a:effectLst/>
              </a:rPr>
              <a:t>налоксону</a:t>
            </a:r>
            <a:r>
              <a:rPr kumimoji="0" lang="ru-RU" altLang="uk-UA" sz="1600" b="0" i="0" u="none" strike="noStrike" cap="none" normalizeH="0" baseline="0" dirty="0" smtClean="0">
                <a:ln>
                  <a:noFill/>
                </a:ln>
                <a:solidFill>
                  <a:schemeClr val="tx1"/>
                </a:solidFill>
                <a:effectLst/>
              </a:rPr>
              <a:t> </a:t>
            </a:r>
            <a:r>
              <a:rPr kumimoji="0" lang="ru-RU" altLang="uk-UA" sz="1600" b="0" i="0" u="none" strike="noStrike" cap="none" normalizeH="0" baseline="0" dirty="0" err="1" smtClean="0">
                <a:ln>
                  <a:noFill/>
                </a:ln>
                <a:solidFill>
                  <a:schemeClr val="tx1"/>
                </a:solidFill>
                <a:effectLst/>
              </a:rPr>
              <a:t>гідрохлорид</a:t>
            </a:r>
            <a:r>
              <a:rPr kumimoji="0" lang="ru-RU" altLang="uk-UA" sz="1600" b="0" i="0" u="none" strike="noStrike" cap="none" normalizeH="0" baseline="0" dirty="0" smtClean="0">
                <a:ln>
                  <a:noFill/>
                </a:ln>
                <a:solidFill>
                  <a:schemeClr val="tx1"/>
                </a:solidFill>
                <a:effectLst/>
              </a:rPr>
              <a:t>. </a:t>
            </a:r>
            <a:endParaRPr kumimoji="0" lang="uk-UA" altLang="uk-UA" sz="1600" b="0" i="0" u="none" strike="noStrike" cap="none" normalizeH="0" baseline="0" dirty="0" smtClean="0">
              <a:ln>
                <a:noFill/>
              </a:ln>
              <a:solidFill>
                <a:schemeClr val="tx1"/>
              </a:solidFill>
              <a:effectLst/>
            </a:endParaRPr>
          </a:p>
          <a:p>
            <a:pPr marL="0" marR="0" lvl="0" indent="450850" algn="l" defTabSz="914400" rtl="0" eaLnBrk="0" fontAlgn="base" latinLnBrk="0" hangingPunct="0">
              <a:lnSpc>
                <a:spcPct val="100000"/>
              </a:lnSpc>
              <a:spcBef>
                <a:spcPct val="0"/>
              </a:spcBef>
              <a:spcAft>
                <a:spcPct val="0"/>
              </a:spcAft>
              <a:buClrTx/>
              <a:buSzTx/>
              <a:buFontTx/>
              <a:buNone/>
              <a:tabLst>
                <a:tab pos="630238" algn="l"/>
              </a:tabLst>
            </a:pP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pic>
        <p:nvPicPr>
          <p:cNvPr id="5121" name="Рисунок 1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3778837"/>
            <a:ext cx="5256584" cy="22574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1403648" y="6237312"/>
            <a:ext cx="6264696" cy="369332"/>
          </a:xfrm>
          <a:prstGeom prst="rect">
            <a:avLst/>
          </a:prstGeom>
          <a:solidFill>
            <a:srgbClr val="00FFFF"/>
          </a:solidFill>
        </p:spPr>
        <p:txBody>
          <a:bodyPr wrap="square">
            <a:spAutoFit/>
          </a:bodyPr>
          <a:lstStyle/>
          <a:p>
            <a:pPr lvl="0" indent="450850" algn="ctr" eaLnBrk="0" fontAlgn="base" hangingPunct="0">
              <a:spcBef>
                <a:spcPct val="0"/>
              </a:spcBef>
              <a:spcAft>
                <a:spcPct val="0"/>
              </a:spcAft>
              <a:tabLst>
                <a:tab pos="809625" algn="l"/>
              </a:tabLst>
            </a:pPr>
            <a:r>
              <a:rPr lang="uk-UA" altLang="uk-UA" dirty="0">
                <a:latin typeface="Times New Roman" panose="02020603050405020304" pitchFamily="18" charset="0"/>
                <a:ea typeface="Times New Roman" panose="02020603050405020304" pitchFamily="18" charset="0"/>
                <a:cs typeface="Times New Roman" panose="02020603050405020304" pitchFamily="18" charset="0"/>
              </a:rPr>
              <a:t>Рис. Знеболюючий засіб (у шприц-тюбику</a:t>
            </a:r>
            <a:r>
              <a:rPr lang="uk-UA" altLang="uk-UA"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altLang="uk-UA"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uk-UA" altLang="uk-UA" sz="2400" dirty="0">
              <a:latin typeface="Arial" panose="020B0604020202020204" pitchFamily="34" charset="0"/>
            </a:endParaRPr>
          </a:p>
        </p:txBody>
      </p:sp>
    </p:spTree>
    <p:extLst>
      <p:ext uri="{BB962C8B-B14F-4D97-AF65-F5344CB8AC3E}">
        <p14:creationId xmlns:p14="http://schemas.microsoft.com/office/powerpoint/2010/main" xmlns="" val="2237084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58847"/>
            <a:ext cx="8496944" cy="3416320"/>
          </a:xfrm>
          <a:prstGeom prst="rect">
            <a:avLst/>
          </a:prstGeom>
          <a:solidFill>
            <a:srgbClr val="00FFFF"/>
          </a:solidFill>
        </p:spPr>
        <p:txBody>
          <a:bodyPr wrap="square">
            <a:spAutoFit/>
          </a:bodyPr>
          <a:lstStyle/>
          <a:p>
            <a:pPr marL="457200" indent="540385" algn="just">
              <a:spcAft>
                <a:spcPts val="0"/>
              </a:spcAft>
            </a:pPr>
            <a:r>
              <a:rPr lang="en-US"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повітровід</a:t>
            </a:r>
            <a:r>
              <a:rPr lang="uk-UA"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0" indent="540385" algn="just">
              <a:spcAft>
                <a:spcPts val="0"/>
              </a:spcAft>
            </a:pP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М’язи язика пораненого, який перебуває у несвідомому стані можуть розслаблятися, приводячи до того, що його корінь язика блокує дихальні шляхи, оскільки западе всередину та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перекриє</a:t>
            </a:r>
            <a:r>
              <a:rPr lang="uk-UA" dirty="0">
                <a:latin typeface="Times New Roman" panose="02020603050405020304" pitchFamily="18" charset="0"/>
                <a:ea typeface="Times New Roman" panose="02020603050405020304" pitchFamily="18" charset="0"/>
                <a:cs typeface="Times New Roman" panose="02020603050405020304" pitchFamily="18" charset="0"/>
              </a:rPr>
              <a:t> просвіт трахеї (дихального горла). Використання прийому «закидання голови – підйом підборіддя» для того, щоб дістати язик із просвіту трахеї, що приводить до відновлення самостійного дихання пораненого.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Для попередження такого стану в складі аптечки передбачена наявність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назофарингіального</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повітроводу (рис.). Розмір повітроводу підбирається заздалегідь під власника аптечки, зберігається в аптечці та використовується при необхідності до власника аптечки. Для полегшення введення повітроводу можлива наявність у складі аптечок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лубриканту</a:t>
            </a:r>
            <a:r>
              <a:rPr lang="uk-UA" dirty="0">
                <a:latin typeface="Times New Roman" panose="02020603050405020304" pitchFamily="18" charset="0"/>
                <a:ea typeface="Times New Roman" panose="02020603050405020304" pitchFamily="18" charset="0"/>
                <a:cs typeface="Times New Roman" panose="02020603050405020304" pitchFamily="18" charset="0"/>
              </a:rPr>
              <a:t> в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унідозі</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2"/>
          <p:cNvPicPr/>
          <p:nvPr/>
        </p:nvPicPr>
        <p:blipFill>
          <a:blip r:embed="rId2" cstate="print"/>
          <a:srcRect l="4269" t="25745" b="22784"/>
          <a:stretch>
            <a:fillRect/>
          </a:stretch>
        </p:blipFill>
        <p:spPr bwMode="auto">
          <a:xfrm>
            <a:off x="2267744" y="3429000"/>
            <a:ext cx="4680520" cy="1944216"/>
          </a:xfrm>
          <a:prstGeom prst="rect">
            <a:avLst/>
          </a:prstGeom>
          <a:noFill/>
          <a:ln w="9525">
            <a:noFill/>
            <a:miter lim="800000"/>
            <a:headEnd/>
            <a:tailEnd/>
          </a:ln>
        </p:spPr>
      </p:pic>
      <p:sp>
        <p:nvSpPr>
          <p:cNvPr id="5" name="Прямоугольник 4"/>
          <p:cNvSpPr/>
          <p:nvPr/>
        </p:nvSpPr>
        <p:spPr>
          <a:xfrm>
            <a:off x="1835696" y="5661248"/>
            <a:ext cx="5400600" cy="369332"/>
          </a:xfrm>
          <a:prstGeom prst="rect">
            <a:avLst/>
          </a:prstGeom>
          <a:solidFill>
            <a:srgbClr val="00FFFF"/>
          </a:solidFill>
        </p:spPr>
        <p:txBody>
          <a:bodyPr wrap="square">
            <a:spAutoFit/>
          </a:bodyPr>
          <a:lstStyle/>
          <a:p>
            <a:pPr marL="457200" indent="450215" algn="ctr">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Рис.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повітровід</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18246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8784976" cy="5632311"/>
          </a:xfrm>
          <a:prstGeom prst="rect">
            <a:avLst/>
          </a:prstGeom>
          <a:solidFill>
            <a:srgbClr val="00FFFF"/>
          </a:solidFill>
        </p:spPr>
        <p:txBody>
          <a:bodyPr wrap="square">
            <a:spAutoFit/>
          </a:bodyPr>
          <a:lstStyle/>
          <a:p>
            <a:pPr marL="457200" indent="450215" algn="just">
              <a:spcAft>
                <a:spcPts val="0"/>
              </a:spcAft>
              <a:tabLst>
                <a:tab pos="90170" algn="l"/>
                <a:tab pos="540385" algn="l"/>
              </a:tabLs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Антибактеріальний засіб </a:t>
            </a:r>
            <a:r>
              <a:rPr lang="uk-UA" dirty="0">
                <a:latin typeface="Times New Roman" panose="02020603050405020304" pitchFamily="18" charset="0"/>
                <a:ea typeface="Times New Roman" panose="02020603050405020304" pitchFamily="18" charset="0"/>
                <a:cs typeface="Times New Roman" panose="02020603050405020304" pitchFamily="18" charset="0"/>
              </a:rPr>
              <a:t>в таблетках що містить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амоксицилін</a:t>
            </a:r>
            <a:r>
              <a:rPr lang="uk-UA" dirty="0">
                <a:latin typeface="Times New Roman" panose="02020603050405020304" pitchFamily="18" charset="0"/>
                <a:ea typeface="Times New Roman" panose="02020603050405020304" pitchFamily="18" charset="0"/>
                <a:cs typeface="Times New Roman" panose="02020603050405020304" pitchFamily="18" charset="0"/>
              </a:rPr>
              <a:t> з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клавулоновою</a:t>
            </a:r>
            <a:r>
              <a:rPr lang="uk-UA" dirty="0">
                <a:latin typeface="Times New Roman" panose="02020603050405020304" pitchFamily="18" charset="0"/>
                <a:ea typeface="Times New Roman" panose="02020603050405020304" pitchFamily="18" charset="0"/>
                <a:cs typeface="Times New Roman" panose="02020603050405020304" pitchFamily="18" charset="0"/>
              </a:rPr>
              <a:t> кислотою.</a:t>
            </a:r>
            <a:endParaRPr lang="uk-UA" sz="1400"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90170" algn="l"/>
                <a:tab pos="540385" algn="l"/>
              </a:tabLs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Механічний засіб для розрізання одягу та взуття. </a:t>
            </a:r>
            <a:r>
              <a:rPr lang="uk-UA" dirty="0">
                <a:latin typeface="Times New Roman" panose="02020603050405020304" pitchFamily="18" charset="0"/>
                <a:ea typeface="Times New Roman" panose="02020603050405020304" pitchFamily="18" charset="0"/>
                <a:cs typeface="Times New Roman" panose="02020603050405020304" pitchFamily="18" charset="0"/>
              </a:rPr>
              <a:t>Це можуть бути ножиці, спеціальний ніж для зрізання одягу та строп тощо.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90170" algn="l"/>
                <a:tab pos="540385" algn="l"/>
              </a:tabLs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Рукавички медичні оглядові. </a:t>
            </a:r>
            <a:r>
              <a:rPr lang="uk-UA" dirty="0">
                <a:latin typeface="Times New Roman" panose="02020603050405020304" pitchFamily="18" charset="0"/>
                <a:ea typeface="Times New Roman" panose="02020603050405020304" pitchFamily="18" charset="0"/>
                <a:cs typeface="Times New Roman" panose="02020603050405020304" pitchFamily="18" charset="0"/>
              </a:rPr>
              <a:t>Кожна АМЗІ комплектується одноразовими рукавичками. Їх необхідно використовувати при діях з пораненим для власної безпеки. Рекомендується використовувати рукавички синього або білого кольорів для наочності крові в процесі огляду пораненого та пошуку поранень на тілі. Слід утримуватись від рукавичок чорного кольору.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tabLst>
                <a:tab pos="90170" algn="l"/>
                <a:tab pos="540385" algn="l"/>
                <a:tab pos="810260" algn="l"/>
              </a:tabLst>
            </a:pPr>
            <a:r>
              <a:rPr lang="uk-UA" b="1" dirty="0">
                <a:solidFill>
                  <a:srgbClr val="FF0000"/>
                </a:solidFill>
                <a:latin typeface="Times New Roman" panose="02020603050405020304" pitchFamily="18" charset="0"/>
                <a:ea typeface="Times New Roman" panose="02020603050405020304" pitchFamily="18" charset="0"/>
              </a:rPr>
              <a:t>Маркер синій </a:t>
            </a:r>
            <a:r>
              <a:rPr lang="uk-UA" dirty="0">
                <a:latin typeface="Times New Roman" panose="02020603050405020304" pitchFamily="18" charset="0"/>
                <a:ea typeface="Times New Roman" panose="02020603050405020304" pitchFamily="18" charset="0"/>
              </a:rPr>
              <a:t>використовується для позначення на видимій ділянці обличчя: часу накладання джгута (турнікету), введення наркотичних знеболюючих та для заповнення </a:t>
            </a:r>
            <a:r>
              <a:rPr lang="ru-RU" dirty="0">
                <a:latin typeface="Times New Roman" panose="02020603050405020304" pitchFamily="18" charset="0"/>
                <a:ea typeface="Times New Roman" panose="02020603050405020304" pitchFamily="18" charset="0"/>
              </a:rPr>
              <a:t>MIST R</a:t>
            </a:r>
            <a:r>
              <a:rPr lang="uk-UA" dirty="0">
                <a:latin typeface="Times New Roman" panose="02020603050405020304" pitchFamily="18" charset="0"/>
                <a:ea typeface="Times New Roman" panose="02020603050405020304" pitchFamily="18" charset="0"/>
              </a:rPr>
              <a:t>Е</a:t>
            </a:r>
            <a:r>
              <a:rPr lang="ru-RU" dirty="0">
                <a:latin typeface="Times New Roman" panose="02020603050405020304" pitchFamily="18" charset="0"/>
                <a:ea typeface="Times New Roman" panose="02020603050405020304" pitchFamily="18" charset="0"/>
              </a:rPr>
              <a:t>PORT</a:t>
            </a:r>
            <a:r>
              <a:rPr lang="uk-UA"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 pos="810260" algn="l"/>
              </a:tabLst>
            </a:pPr>
            <a:r>
              <a:rPr lang="uk-UA" b="1" dirty="0">
                <a:solidFill>
                  <a:srgbClr val="FF0000"/>
                </a:solidFill>
                <a:latin typeface="Times New Roman" panose="02020603050405020304" pitchFamily="18" charset="0"/>
                <a:ea typeface="Times New Roman" panose="02020603050405020304" pitchFamily="18" charset="0"/>
              </a:rPr>
              <a:t>Пластир армований </a:t>
            </a:r>
            <a:r>
              <a:rPr lang="uk-UA" dirty="0">
                <a:latin typeface="Times New Roman" panose="02020603050405020304" pitchFamily="18" charset="0"/>
                <a:ea typeface="Times New Roman" panose="02020603050405020304" pitchFamily="18" charset="0"/>
              </a:rPr>
              <a:t>використовується для фіксації пораненого на ношах, фіксації травмованої кінцівки до здорової, фіксації імпровізованої транспортної іммобілізації кінцівки; при відсутності </a:t>
            </a:r>
            <a:r>
              <a:rPr lang="uk-UA" dirty="0" err="1">
                <a:latin typeface="Times New Roman" panose="02020603050405020304" pitchFamily="18" charset="0"/>
                <a:ea typeface="Times New Roman" panose="02020603050405020304" pitchFamily="18" charset="0"/>
              </a:rPr>
              <a:t>оклюзійної</a:t>
            </a:r>
            <a:r>
              <a:rPr lang="uk-UA" dirty="0">
                <a:latin typeface="Times New Roman" panose="02020603050405020304" pitchFamily="18" charset="0"/>
                <a:ea typeface="Times New Roman" panose="02020603050405020304" pitchFamily="18" charset="0"/>
              </a:rPr>
              <a:t> пов’язки для герметизації поранення грудної клітки з метою запобігання розвитку відкритого пневмотораксу тощо.</a:t>
            </a:r>
            <a:endParaRPr lang="uk-UA" sz="1100" dirty="0">
              <a:latin typeface="Times New Roman" panose="02020603050405020304" pitchFamily="18" charset="0"/>
              <a:ea typeface="Times New Roman" panose="02020603050405020304" pitchFamily="18" charset="0"/>
            </a:endParaRPr>
          </a:p>
          <a:p>
            <a:pPr>
              <a:spcAft>
                <a:spcPts val="0"/>
              </a:spcAft>
              <a:tabLst>
                <a:tab pos="540385" algn="l"/>
                <a:tab pos="810260" algn="l"/>
                <a:tab pos="990600" algn="l"/>
              </a:tabLst>
            </a:pPr>
            <a:r>
              <a:rPr lang="uk-UA" b="1" dirty="0">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Оклюзійна</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самоклеюча</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плівка</a:t>
            </a:r>
            <a:r>
              <a:rPr lang="ru-RU" i="1"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засіб</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проникаючих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Використовуються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запобігання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відкритого</a:t>
            </a:r>
            <a:r>
              <a:rPr lang="ru-RU" dirty="0">
                <a:latin typeface="Times New Roman" panose="02020603050405020304" pitchFamily="18" charset="0"/>
                <a:ea typeface="Times New Roman" panose="02020603050405020304" pitchFamily="18" charset="0"/>
              </a:rPr>
              <a:t> пневмотораксу. </a:t>
            </a:r>
            <a:r>
              <a:rPr lang="ru-RU" dirty="0" err="1">
                <a:latin typeface="Times New Roman" panose="02020603050405020304" pitchFamily="18" charset="0"/>
                <a:ea typeface="Times New Roman" panose="02020603050405020304" pitchFamily="18" charset="0"/>
              </a:rPr>
              <a:t>Поділяються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такі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представляють</a:t>
            </a:r>
            <a:r>
              <a:rPr lang="ru-RU" dirty="0">
                <a:latin typeface="Times New Roman" panose="02020603050405020304" pitchFamily="18" charset="0"/>
                <a:ea typeface="Times New Roman" panose="02020603050405020304" pitchFamily="18" charset="0"/>
              </a:rPr>
              <a:t> собою </a:t>
            </a:r>
            <a:r>
              <a:rPr lang="ru-RU" dirty="0" err="1">
                <a:latin typeface="Times New Roman" panose="02020603050405020304" pitchFamily="18" charset="0"/>
                <a:ea typeface="Times New Roman" panose="02020603050405020304" pitchFamily="18" charset="0"/>
              </a:rPr>
              <a:t>плівку</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нанесеним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клейовим</a:t>
            </a:r>
            <a:r>
              <a:rPr lang="ru-RU" dirty="0">
                <a:latin typeface="Times New Roman" panose="02020603050405020304" pitchFamily="18" charset="0"/>
                <a:ea typeface="Times New Roman" panose="02020603050405020304" pitchFamily="18" charset="0"/>
              </a:rPr>
              <a:t> шаром та на </a:t>
            </a:r>
            <a:r>
              <a:rPr lang="ru-RU" dirty="0" err="1">
                <a:latin typeface="Times New Roman" panose="02020603050405020304" pitchFamily="18" charset="0"/>
                <a:ea typeface="Times New Roman" panose="02020603050405020304" pitchFamily="18" charset="0"/>
              </a:rPr>
              <a:t>такі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крім</a:t>
            </a:r>
            <a:r>
              <a:rPr lang="ru-RU" dirty="0">
                <a:latin typeface="Times New Roman" panose="02020603050405020304" pitchFamily="18" charset="0"/>
                <a:ea typeface="Times New Roman" panose="02020603050405020304" pitchFamily="18" charset="0"/>
              </a:rPr>
              <a:t> того, клапан.</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269793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20688"/>
            <a:ext cx="8784976" cy="5416868"/>
          </a:xfrm>
          <a:prstGeom prst="rect">
            <a:avLst/>
          </a:prstGeom>
          <a:solidFill>
            <a:srgbClr val="00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                            </a:t>
            </a:r>
            <a:r>
              <a:rPr lang="uk-UA" sz="2200" b="1" dirty="0" smtClean="0">
                <a:solidFill>
                  <a:srgbClr val="FF0000"/>
                </a:solidFill>
                <a:latin typeface="Times New Roman" panose="02020603050405020304" pitchFamily="18" charset="0"/>
                <a:ea typeface="Times New Roman" panose="02020603050405020304" pitchFamily="18" charset="0"/>
              </a:rPr>
              <a:t>Причини </a:t>
            </a:r>
            <a:r>
              <a:rPr lang="uk-UA" sz="2200" b="1" dirty="0">
                <a:solidFill>
                  <a:srgbClr val="FF0000"/>
                </a:solidFill>
                <a:latin typeface="Times New Roman" panose="02020603050405020304" pitchFamily="18" charset="0"/>
                <a:ea typeface="Times New Roman" panose="02020603050405020304" pitchFamily="18" charset="0"/>
              </a:rPr>
              <a:t>непрохідності дихальних шляхів.</a:t>
            </a:r>
            <a:endParaRPr lang="uk-UA" sz="2200" dirty="0">
              <a:solidFill>
                <a:srgbClr val="FF0000"/>
              </a:solidFill>
              <a:latin typeface="Times New Roman" panose="02020603050405020304" pitchFamily="18" charset="0"/>
              <a:ea typeface="Times New Roman" panose="02020603050405020304" pitchFamily="18" charset="0"/>
            </a:endParaRPr>
          </a:p>
          <a:p>
            <a:pPr algn="ctr">
              <a:spcAft>
                <a:spcPts val="0"/>
              </a:spcAft>
            </a:pPr>
            <a:r>
              <a:rPr lang="uk-UA" b="1" i="1" dirty="0">
                <a:latin typeface="Times New Roman" panose="02020603050405020304" pitchFamily="18" charset="0"/>
                <a:ea typeface="Times New Roman" panose="02020603050405020304" pitchFamily="18" charset="0"/>
              </a:rPr>
              <a:t>Непрохідність дихальних шляхів</a:t>
            </a:r>
            <a:r>
              <a:rPr lang="uk-UA" dirty="0">
                <a:latin typeface="Times New Roman" panose="02020603050405020304" pitchFamily="18" charset="0"/>
                <a:ea typeface="Times New Roman" panose="02020603050405020304" pitchFamily="18" charset="0"/>
              </a:rPr>
              <a:t> – закриття дихальних шляхів, що </a:t>
            </a:r>
            <a:r>
              <a:rPr lang="uk-UA" dirty="0" smtClean="0">
                <a:latin typeface="Times New Roman" panose="02020603050405020304" pitchFamily="18" charset="0"/>
                <a:ea typeface="Times New Roman" panose="02020603050405020304" pitchFamily="18" charset="0"/>
              </a:rPr>
              <a:t>перешкоджає проходженню </a:t>
            </a:r>
            <a:r>
              <a:rPr lang="uk-UA" dirty="0">
                <a:latin typeface="Times New Roman" panose="02020603050405020304" pitchFamily="18" charset="0"/>
                <a:ea typeface="Times New Roman" panose="02020603050405020304" pitchFamily="18" charset="0"/>
              </a:rPr>
              <a:t>повітря в легені.</a:t>
            </a:r>
            <a:endParaRPr lang="uk-UA" sz="11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Непрохідність дихальних шляхів може трапитись при западанні язика або набряку тканин ротової порожнини та горла внаслідок травми чи важкої форми алергічної реакції. </a:t>
            </a:r>
            <a:r>
              <a:rPr lang="ru-RU" dirty="0">
                <a:latin typeface="Times New Roman" panose="02020603050405020304" pitchFamily="18" charset="0"/>
                <a:ea typeface="Times New Roman" panose="02020603050405020304" pitchFamily="18" charset="0"/>
              </a:rPr>
              <a:t>У людей в </a:t>
            </a:r>
            <a:r>
              <a:rPr lang="ru-RU" dirty="0" err="1">
                <a:latin typeface="Times New Roman" panose="02020603050405020304" pitchFamily="18" charset="0"/>
                <a:ea typeface="Times New Roman" panose="02020603050405020304" pitchFamily="18" charset="0"/>
              </a:rPr>
              <a:t>непритомному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частою причиною </a:t>
            </a:r>
            <a:r>
              <a:rPr lang="ru-RU" dirty="0" err="1">
                <a:latin typeface="Times New Roman" panose="02020603050405020304" pitchFamily="18" charset="0"/>
                <a:ea typeface="Times New Roman" panose="02020603050405020304" pitchFamily="18" charset="0"/>
              </a:rPr>
              <a:t>непрохідності</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язик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глибоку</a:t>
            </a:r>
            <a:r>
              <a:rPr lang="ru-RU" dirty="0">
                <a:latin typeface="Times New Roman" panose="02020603050405020304" pitchFamily="18" charset="0"/>
                <a:ea typeface="Times New Roman" panose="02020603050405020304" pitchFamily="18" charset="0"/>
              </a:rPr>
              <a:t> в горло та </a:t>
            </a:r>
            <a:r>
              <a:rPr lang="ru-RU" dirty="0" err="1">
                <a:latin typeface="Times New Roman" panose="02020603050405020304" pitchFamily="18" charset="0"/>
                <a:ea typeface="Times New Roman" panose="02020603050405020304" pitchFamily="18" charset="0"/>
              </a:rPr>
              <a:t>блокує</a:t>
            </a:r>
            <a:r>
              <a:rPr lang="ru-RU" dirty="0">
                <a:latin typeface="Times New Roman" panose="02020603050405020304" pitchFamily="18" charset="0"/>
                <a:ea typeface="Times New Roman" panose="02020603050405020304" pitchFamily="18" charset="0"/>
              </a:rPr>
              <a:t> доступ </a:t>
            </a:r>
            <a:r>
              <a:rPr lang="ru-RU" dirty="0" err="1">
                <a:latin typeface="Times New Roman" panose="02020603050405020304" pitchFamily="18" charset="0"/>
                <a:ea typeface="Times New Roman" panose="02020603050405020304" pitchFamily="18" charset="0"/>
              </a:rPr>
              <a:t>повітря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легені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Непрохідність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викликана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попаданням</a:t>
            </a:r>
            <a:r>
              <a:rPr lang="ru-RU" dirty="0">
                <a:latin typeface="Times New Roman" panose="02020603050405020304" pitchFamily="18" charset="0"/>
                <a:ea typeface="Times New Roman" panose="02020603050405020304" pitchFamily="18" charset="0"/>
              </a:rPr>
              <a:t> в них </a:t>
            </a:r>
            <a:r>
              <a:rPr lang="ru-RU" dirty="0" err="1">
                <a:latin typeface="Times New Roman" panose="02020603050405020304" pitchFamily="18" charset="0"/>
                <a:ea typeface="Times New Roman" panose="02020603050405020304" pitchFamily="18" charset="0"/>
              </a:rPr>
              <a:t>сторонніх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наприклад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їжі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невеликої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іграшки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рідких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субстанцій</a:t>
            </a:r>
            <a:r>
              <a:rPr lang="ru-RU" dirty="0">
                <a:latin typeface="Times New Roman" panose="02020603050405020304" pitchFamily="18" charset="0"/>
                <a:ea typeface="Times New Roman" panose="02020603050405020304" pitchFamily="18" charset="0"/>
              </a:rPr>
              <a:t>, таких як </a:t>
            </a:r>
            <a:r>
              <a:rPr lang="ru-RU" dirty="0" err="1">
                <a:latin typeface="Times New Roman" panose="02020603050405020304" pitchFamily="18" charset="0"/>
                <a:ea typeface="Times New Roman" panose="02020603050405020304" pitchFamily="18" charset="0"/>
              </a:rPr>
              <a:t>блювотні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слиз</a:t>
            </a:r>
            <a:r>
              <a:rPr lang="ru-RU" dirty="0">
                <a:latin typeface="Times New Roman" panose="02020603050405020304" pitchFamily="18" charset="0"/>
                <a:ea typeface="Times New Roman" panose="02020603050405020304" pitchFamily="18" charset="0"/>
              </a:rPr>
              <a:t>, кров, </a:t>
            </a:r>
            <a:r>
              <a:rPr lang="ru-RU" dirty="0" err="1">
                <a:latin typeface="Times New Roman" panose="02020603050405020304" pitchFamily="18" charset="0"/>
                <a:ea typeface="Times New Roman" panose="02020603050405020304" pitchFamily="18" charset="0"/>
              </a:rPr>
              <a:t>слина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Цей</a:t>
            </a:r>
            <a:r>
              <a:rPr lang="ru-RU" dirty="0">
                <a:latin typeface="Times New Roman" panose="02020603050405020304" pitchFamily="18" charset="0"/>
                <a:ea typeface="Times New Roman" panose="02020603050405020304" pitchFamily="18" charset="0"/>
              </a:rPr>
              <a:t> стан </a:t>
            </a:r>
            <a:r>
              <a:rPr lang="ru-RU" dirty="0" err="1">
                <a:latin typeface="Times New Roman" panose="02020603050405020304" pitchFamily="18" charset="0"/>
                <a:ea typeface="Times New Roman" panose="02020603050405020304" pitchFamily="18" charset="0"/>
              </a:rPr>
              <a:t>називається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задухою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застряти</a:t>
            </a:r>
            <a:r>
              <a:rPr lang="ru-RU" dirty="0">
                <a:latin typeface="Times New Roman" panose="02020603050405020304" pitchFamily="18" charset="0"/>
                <a:ea typeface="Times New Roman" panose="02020603050405020304" pitchFamily="18" charset="0"/>
              </a:rPr>
              <a:t> в будь-</a:t>
            </a:r>
            <a:r>
              <a:rPr lang="ru-RU" dirty="0" err="1">
                <a:latin typeface="Times New Roman" panose="02020603050405020304" pitchFamily="18" charset="0"/>
                <a:ea typeface="Times New Roman" panose="02020603050405020304" pitchFamily="18" charset="0"/>
              </a:rPr>
              <a:t>якому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горла до </a:t>
            </a:r>
            <a:r>
              <a:rPr lang="ru-RU" dirty="0" err="1">
                <a:latin typeface="Times New Roman" panose="02020603050405020304" pitchFamily="18" charset="0"/>
                <a:ea typeface="Times New Roman" panose="02020603050405020304" pitchFamily="18" charset="0"/>
              </a:rPr>
              <a:t>легень</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Courier New" panose="02070309020205020404" pitchFamily="49" charset="0"/>
              <a:buChar char="-"/>
              <a:tabLst>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поширеними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причинами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задухи</a:t>
            </a:r>
            <a:r>
              <a:rPr lang="ru-RU" dirty="0">
                <a:latin typeface="Times New Roman" panose="02020603050405020304" pitchFamily="18" charset="0"/>
                <a:ea typeface="Times New Roman" panose="02020603050405020304" pitchFamily="18" charset="0"/>
                <a:cs typeface="Times New Roman" panose="02020603050405020304" pitchFamily="18" charset="0"/>
              </a:rPr>
              <a:t> є:</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Courier New" panose="02070309020205020404" pitchFamily="49" charset="0"/>
              <a:buChar char="-"/>
              <a:tabLst>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Спроба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проковтнути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великі</a:t>
            </a:r>
            <a:r>
              <a:rPr lang="ru-RU" dirty="0">
                <a:latin typeface="Times New Roman" panose="02020603050405020304" pitchFamily="18" charset="0"/>
                <a:ea typeface="Times New Roman" panose="02020603050405020304" pitchFamily="18" charset="0"/>
                <a:cs typeface="Times New Roman" panose="02020603050405020304" pitchFamily="18" charset="0"/>
              </a:rPr>
              <a:t> шматки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їжі</a:t>
            </a:r>
            <a:r>
              <a:rPr lang="ru-RU" dirty="0">
                <a:latin typeface="Times New Roman" panose="02020603050405020304" pitchFamily="18" charset="0"/>
                <a:ea typeface="Times New Roman" panose="02020603050405020304" pitchFamily="18" charset="0"/>
                <a:cs typeface="Times New Roman" panose="02020603050405020304" pitchFamily="18" charset="0"/>
              </a:rPr>
              <a:t> без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старанного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жування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Courier New" panose="02070309020205020404" pitchFamily="49" charset="0"/>
              <a:buChar char="-"/>
              <a:tabLst>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Надмірне</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споживання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спиртних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напоїв</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та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a:t>
            </a:r>
            <a:r>
              <a:rPr lang="ru-RU" dirty="0">
                <a:latin typeface="Times New Roman" panose="02020603050405020304" pitchFamily="18" charset="0"/>
                <a:ea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їжі</a:t>
            </a:r>
            <a:r>
              <a:rPr lang="ru-RU" dirty="0">
                <a:latin typeface="Times New Roman" panose="02020603050405020304" pitchFamily="18" charset="0"/>
                <a:ea typeface="Times New Roman" panose="02020603050405020304" pitchFamily="18" charset="0"/>
                <a:cs typeface="Times New Roman" panose="02020603050405020304" pitchFamily="18" charset="0"/>
              </a:rPr>
              <a:t>. Алкоголь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притупляє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блювотний</a:t>
            </a:r>
            <a:r>
              <a:rPr lang="ru-RU" dirty="0">
                <a:latin typeface="Times New Roman" panose="02020603050405020304" pitchFamily="18" charset="0"/>
                <a:ea typeface="Times New Roman" panose="02020603050405020304" pitchFamily="18" charset="0"/>
                <a:cs typeface="Times New Roman" panose="02020603050405020304" pitchFamily="18" charset="0"/>
              </a:rPr>
              <a:t> рефлекс,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робить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ризик</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подавитися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a:t>
            </a:r>
            <a:r>
              <a:rPr lang="ru-RU" dirty="0">
                <a:latin typeface="Times New Roman" panose="02020603050405020304" pitchFamily="18" charset="0"/>
                <a:ea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вірогідним</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Courier New" panose="02070309020205020404" pitchFamily="49" charset="0"/>
              <a:buChar char="-"/>
              <a:tabLst>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Зубні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протези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заважають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відчувати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гарно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пережована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їжа</a:t>
            </a:r>
            <a:r>
              <a:rPr lang="ru-RU" dirty="0">
                <a:latin typeface="Times New Roman" panose="02020603050405020304" pitchFamily="18" charset="0"/>
                <a:ea typeface="Times New Roman" panose="02020603050405020304" pitchFamily="18" charset="0"/>
                <a:cs typeface="Times New Roman" panose="02020603050405020304" pitchFamily="18" charset="0"/>
              </a:rPr>
              <a:t> перед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ковтанням</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Courier New" panose="02070309020205020404" pitchFamily="49" charset="0"/>
              <a:buChar char="-"/>
              <a:tabLst>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Жвава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розмова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сміх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a:t>
            </a:r>
            <a:r>
              <a:rPr lang="ru-RU" dirty="0">
                <a:latin typeface="Times New Roman" panose="02020603050405020304" pitchFamily="18" charset="0"/>
                <a:ea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прийняття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похапки</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Courier New" panose="02070309020205020404" pitchFamily="49" charset="0"/>
              <a:buChar char="-"/>
              <a:tabLst>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Ходіння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гра</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біг</a:t>
            </a:r>
            <a:r>
              <a:rPr lang="ru-RU" dirty="0">
                <a:latin typeface="Times New Roman" panose="02020603050405020304" pitchFamily="18" charset="0"/>
                <a:ea typeface="Times New Roman" panose="02020603050405020304" pitchFamily="18" charset="0"/>
                <a:cs typeface="Times New Roman" panose="02020603050405020304" pitchFamily="18" charset="0"/>
              </a:rPr>
              <a:t>, коли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роті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знаходиться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їжа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сторонній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предмет;</a:t>
            </a:r>
            <a:endParaRPr lang="uk-UA" dirty="0"/>
          </a:p>
        </p:txBody>
      </p:sp>
    </p:spTree>
    <p:extLst>
      <p:ext uri="{BB962C8B-B14F-4D97-AF65-F5344CB8AC3E}">
        <p14:creationId xmlns:p14="http://schemas.microsoft.com/office/powerpoint/2010/main" xmlns="" val="3911157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76672"/>
            <a:ext cx="8784976" cy="5632311"/>
          </a:xfrm>
          <a:prstGeom prst="rect">
            <a:avLst/>
          </a:prstGeom>
          <a:solidFill>
            <a:srgbClr val="00FF00"/>
          </a:solidFill>
        </p:spPr>
        <p:txBody>
          <a:bodyPr wrap="square">
            <a:spAutoFit/>
          </a:bodyPr>
          <a:lstStyle/>
          <a:p>
            <a:pPr algn="ctr">
              <a:spcAft>
                <a:spcPts val="0"/>
              </a:spcAft>
            </a:pPr>
            <a:r>
              <a:rPr lang="ru-RU" sz="2000" b="1" dirty="0" err="1">
                <a:solidFill>
                  <a:srgbClr val="FF0000"/>
                </a:solidFill>
                <a:latin typeface="Times New Roman" panose="02020603050405020304" pitchFamily="18" charset="0"/>
                <a:ea typeface="Times New Roman" panose="02020603050405020304" pitchFamily="18" charset="0"/>
              </a:rPr>
              <a:t>Ознаки</a:t>
            </a:r>
            <a:r>
              <a:rPr lang="ru-RU" sz="2000" b="1" dirty="0">
                <a:solidFill>
                  <a:srgbClr val="FF0000"/>
                </a:solidFill>
                <a:latin typeface="Times New Roman" panose="02020603050405020304" pitchFamily="18" charset="0"/>
                <a:ea typeface="Times New Roman" panose="02020603050405020304" pitchFamily="18" charset="0"/>
              </a:rPr>
              <a:t> </a:t>
            </a:r>
            <a:r>
              <a:rPr lang="ru-RU" sz="2000" b="1" dirty="0" err="1">
                <a:solidFill>
                  <a:srgbClr val="FF0000"/>
                </a:solidFill>
                <a:latin typeface="Times New Roman" panose="02020603050405020304" pitchFamily="18" charset="0"/>
                <a:ea typeface="Times New Roman" panose="02020603050405020304" pitchFamily="18" charset="0"/>
              </a:rPr>
              <a:t>повної</a:t>
            </a:r>
            <a:r>
              <a:rPr lang="ru-RU" sz="2000" b="1" dirty="0">
                <a:solidFill>
                  <a:srgbClr val="FF0000"/>
                </a:solidFill>
                <a:latin typeface="Times New Roman" panose="02020603050405020304" pitchFamily="18" charset="0"/>
                <a:ea typeface="Times New Roman" panose="02020603050405020304" pitchFamily="18" charset="0"/>
              </a:rPr>
              <a:t> і </a:t>
            </a:r>
            <a:r>
              <a:rPr lang="ru-RU" sz="2000" b="1" dirty="0" err="1">
                <a:solidFill>
                  <a:srgbClr val="FF0000"/>
                </a:solidFill>
                <a:latin typeface="Times New Roman" panose="02020603050405020304" pitchFamily="18" charset="0"/>
                <a:ea typeface="Times New Roman" panose="02020603050405020304" pitchFamily="18" charset="0"/>
              </a:rPr>
              <a:t>часткової</a:t>
            </a:r>
            <a:r>
              <a:rPr lang="ru-RU" sz="2000" b="1" dirty="0">
                <a:solidFill>
                  <a:srgbClr val="FF0000"/>
                </a:solidFill>
                <a:latin typeface="Times New Roman" panose="02020603050405020304" pitchFamily="18" charset="0"/>
                <a:ea typeface="Times New Roman" panose="02020603050405020304" pitchFamily="18" charset="0"/>
              </a:rPr>
              <a:t> </a:t>
            </a:r>
            <a:r>
              <a:rPr lang="ru-RU" sz="2000" b="1" dirty="0" err="1">
                <a:solidFill>
                  <a:srgbClr val="FF0000"/>
                </a:solidFill>
                <a:latin typeface="Times New Roman" panose="02020603050405020304" pitchFamily="18" charset="0"/>
                <a:ea typeface="Times New Roman" panose="02020603050405020304" pitchFamily="18" charset="0"/>
              </a:rPr>
              <a:t>непрохідності</a:t>
            </a:r>
            <a:r>
              <a:rPr lang="ru-RU" sz="2000" b="1" dirty="0">
                <a:solidFill>
                  <a:srgbClr val="FF0000"/>
                </a:solidFill>
                <a:latin typeface="Times New Roman" panose="02020603050405020304" pitchFamily="18" charset="0"/>
                <a:ea typeface="Times New Roman" panose="02020603050405020304" pitchFamily="18" charset="0"/>
              </a:rPr>
              <a:t> </a:t>
            </a:r>
            <a:r>
              <a:rPr lang="ru-RU" sz="2000" b="1" dirty="0" err="1">
                <a:solidFill>
                  <a:srgbClr val="FF0000"/>
                </a:solidFill>
                <a:latin typeface="Times New Roman" panose="02020603050405020304" pitchFamily="18" charset="0"/>
                <a:ea typeface="Times New Roman" panose="02020603050405020304" pitchFamily="18" charset="0"/>
              </a:rPr>
              <a:t>дихальних</a:t>
            </a:r>
            <a:r>
              <a:rPr lang="ru-RU" sz="2000" b="1" dirty="0">
                <a:solidFill>
                  <a:srgbClr val="FF0000"/>
                </a:solidFill>
                <a:latin typeface="Times New Roman" panose="02020603050405020304" pitchFamily="18" charset="0"/>
                <a:ea typeface="Times New Roman" panose="02020603050405020304" pitchFamily="18" charset="0"/>
              </a:rPr>
              <a:t> </a:t>
            </a:r>
            <a:r>
              <a:rPr lang="ru-RU" sz="2000" b="1" dirty="0" err="1">
                <a:solidFill>
                  <a:srgbClr val="FF0000"/>
                </a:solidFill>
                <a:latin typeface="Times New Roman" panose="02020603050405020304" pitchFamily="18" charset="0"/>
                <a:ea typeface="Times New Roman" panose="02020603050405020304" pitchFamily="18" charset="0"/>
              </a:rPr>
              <a:t>шляхів</a:t>
            </a:r>
            <a:r>
              <a:rPr lang="ru-RU" sz="2000" b="1" dirty="0">
                <a:solidFill>
                  <a:srgbClr val="FF0000"/>
                </a:solidFill>
                <a:latin typeface="Times New Roman" panose="02020603050405020304" pitchFamily="18" charset="0"/>
                <a:ea typeface="Times New Roman" panose="02020603050405020304" pitchFamily="18" charset="0"/>
              </a:rPr>
              <a:t>.</a:t>
            </a:r>
            <a:endParaRPr lang="uk-UA" sz="20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Закупорювання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частковим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повним</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Часткова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непрохідність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розвивається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неповному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закупоренні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гортані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одного з </a:t>
            </a:r>
            <a:r>
              <a:rPr lang="ru-RU" dirty="0" err="1">
                <a:latin typeface="Times New Roman" panose="02020603050405020304" pitchFamily="18" charset="0"/>
                <a:ea typeface="Times New Roman" panose="02020603050405020304" pitchFamily="18" charset="0"/>
              </a:rPr>
              <a:t>головних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бронхів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аспірації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тіла</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сильний</a:t>
            </a:r>
            <a:r>
              <a:rPr lang="ru-RU" dirty="0">
                <a:latin typeface="Times New Roman" panose="02020603050405020304" pitchFamily="18" charset="0"/>
                <a:ea typeface="Times New Roman" panose="02020603050405020304" pitchFamily="18" charset="0"/>
              </a:rPr>
              <a:t> кашель,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супроводжується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свистячими</a:t>
            </a:r>
            <a:r>
              <a:rPr lang="ru-RU" dirty="0">
                <a:latin typeface="Times New Roman" panose="02020603050405020304" pitchFamily="18" charset="0"/>
                <a:ea typeface="Times New Roman" panose="02020603050405020304" pitchFamily="18" charset="0"/>
              </a:rPr>
              <a:t> звуками (особливо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вдиху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Обличчя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синьо-багровим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покривається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холодним</a:t>
            </a:r>
            <a:r>
              <a:rPr lang="ru-RU" dirty="0">
                <a:latin typeface="Times New Roman" panose="02020603050405020304" pitchFamily="18" charset="0"/>
                <a:ea typeface="Times New Roman" panose="02020603050405020304" pitchFamily="18" charset="0"/>
              </a:rPr>
              <a:t> потом, на </a:t>
            </a:r>
            <a:r>
              <a:rPr lang="ru-RU" dirty="0" err="1">
                <a:latin typeface="Times New Roman" panose="02020603050405020304" pitchFamily="18" charset="0"/>
                <a:ea typeface="Times New Roman" panose="02020603050405020304" pitchFamily="18" charset="0"/>
              </a:rPr>
              <a:t>обличчі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вираз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жаху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розташуванні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голосовими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утруднення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супроводжується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свистячим</a:t>
            </a:r>
            <a:r>
              <a:rPr lang="ru-RU" dirty="0">
                <a:latin typeface="Times New Roman" panose="02020603050405020304" pitchFamily="18" charset="0"/>
                <a:ea typeface="Times New Roman" panose="02020603050405020304" pitchFamily="18" charset="0"/>
              </a:rPr>
              <a:t> шумом, </a:t>
            </a:r>
            <a:r>
              <a:rPr lang="ru-RU" dirty="0" err="1">
                <a:latin typeface="Times New Roman" panose="02020603050405020304" pitchFamily="18" charset="0"/>
                <a:ea typeface="Times New Roman" panose="02020603050405020304" pitchFamily="18" charset="0"/>
              </a:rPr>
              <a:t>хрипінням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симптом «голос молодого </a:t>
            </a:r>
            <a:r>
              <a:rPr lang="ru-RU" dirty="0" err="1">
                <a:latin typeface="Times New Roman" panose="02020603050405020304" pitchFamily="18" charset="0"/>
                <a:ea typeface="Times New Roman" panose="02020603050405020304" pitchFamily="18" charset="0"/>
              </a:rPr>
              <a:t>когута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Всяке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переміщення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викликає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напад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ядухи</a:t>
            </a:r>
            <a:r>
              <a:rPr lang="ru-RU" dirty="0">
                <a:latin typeface="Times New Roman" panose="02020603050405020304" pitchFamily="18" charset="0"/>
                <a:ea typeface="Times New Roman" panose="02020603050405020304" pitchFamily="18" charset="0"/>
              </a:rPr>
              <a:t> і кашлю.</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повному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закупоренні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людина</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кашляти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говорити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хапається</a:t>
            </a:r>
            <a:r>
              <a:rPr lang="ru-RU" dirty="0">
                <a:latin typeface="Times New Roman" panose="02020603050405020304" pitchFamily="18" charset="0"/>
                <a:ea typeface="Times New Roman" panose="02020603050405020304" pitchFamily="18" charset="0"/>
              </a:rPr>
              <a:t> за горло </a:t>
            </a:r>
            <a:r>
              <a:rPr lang="ru-RU" dirty="0" err="1">
                <a:latin typeface="Times New Roman" panose="02020603050405020304" pitchFamily="18" charset="0"/>
                <a:ea typeface="Times New Roman" panose="02020603050405020304" pitchFamily="18" charset="0"/>
              </a:rPr>
              <a:t>однією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двома</a:t>
            </a:r>
            <a:r>
              <a:rPr lang="ru-RU" dirty="0">
                <a:latin typeface="Times New Roman" panose="02020603050405020304" pitchFamily="18" charset="0"/>
                <a:ea typeface="Times New Roman" panose="02020603050405020304" pitchFamily="18" charset="0"/>
              </a:rPr>
              <a:t> руками, і </a:t>
            </a:r>
            <a:r>
              <a:rPr lang="ru-RU" dirty="0" err="1">
                <a:latin typeface="Times New Roman" panose="02020603050405020304" pitchFamily="18" charset="0"/>
                <a:ea typeface="Times New Roman" panose="02020603050405020304" pitchFamily="18" charset="0"/>
              </a:rPr>
              <a:t>цей</a:t>
            </a:r>
            <a:r>
              <a:rPr lang="ru-RU" dirty="0">
                <a:latin typeface="Times New Roman" panose="02020603050405020304" pitchFamily="18" charset="0"/>
                <a:ea typeface="Times New Roman" panose="02020603050405020304" pitchFamily="18" charset="0"/>
              </a:rPr>
              <a:t> жест є </a:t>
            </a:r>
            <a:r>
              <a:rPr lang="ru-RU" dirty="0" err="1">
                <a:latin typeface="Times New Roman" panose="02020603050405020304" pitchFamily="18" charset="0"/>
                <a:ea typeface="Times New Roman" panose="02020603050405020304" pitchFamily="18" charset="0"/>
              </a:rPr>
              <a:t>однією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ядухи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нестачі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хворих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спостерігається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утруднений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вдих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видих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Утруднене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чути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відстані</a:t>
            </a:r>
            <a:r>
              <a:rPr lang="ru-RU" dirty="0">
                <a:latin typeface="Times New Roman" panose="02020603050405020304" pitchFamily="18" charset="0"/>
                <a:ea typeface="Times New Roman" panose="02020603050405020304" pitchFamily="18" charset="0"/>
              </a:rPr>
              <a:t>. При такому </a:t>
            </a:r>
            <a:r>
              <a:rPr lang="ru-RU" dirty="0" err="1">
                <a:latin typeface="Times New Roman" panose="02020603050405020304" pitchFamily="18" charset="0"/>
                <a:ea typeface="Times New Roman" panose="02020603050405020304" pitchFamily="18" charset="0"/>
              </a:rPr>
              <a:t>диханні</a:t>
            </a:r>
            <a:r>
              <a:rPr lang="ru-RU" dirty="0">
                <a:latin typeface="Times New Roman" panose="02020603050405020304" pitchFamily="18" charset="0"/>
                <a:ea typeface="Times New Roman" panose="02020603050405020304" pitchFamily="18" charset="0"/>
              </a:rPr>
              <a:t> активно </a:t>
            </a:r>
            <a:r>
              <a:rPr lang="ru-RU" dirty="0" err="1">
                <a:latin typeface="Times New Roman" panose="02020603050405020304" pitchFamily="18" charset="0"/>
                <a:ea typeface="Times New Roman" panose="02020603050405020304" pitchFamily="18" charset="0"/>
              </a:rPr>
              <a:t>скорочуються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допоміжні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м’язи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вдиху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втягуються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міжреберні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проміжки</a:t>
            </a:r>
            <a:r>
              <a:rPr lang="ru-RU" dirty="0">
                <a:latin typeface="Times New Roman" panose="02020603050405020304" pitchFamily="18" charset="0"/>
                <a:ea typeface="Times New Roman" panose="02020603050405020304" pitchFamily="18" charset="0"/>
              </a:rPr>
              <a:t>, яремна </a:t>
            </a:r>
            <a:r>
              <a:rPr lang="ru-RU" dirty="0" err="1">
                <a:latin typeface="Times New Roman" panose="02020603050405020304" pitchFamily="18" charset="0"/>
                <a:ea typeface="Times New Roman" panose="02020603050405020304" pitchFamily="18" charset="0"/>
              </a:rPr>
              <a:t>виїмка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підключичні</a:t>
            </a:r>
            <a:r>
              <a:rPr lang="ru-RU" dirty="0">
                <a:latin typeface="Times New Roman" panose="02020603050405020304" pitchFamily="18" charset="0"/>
                <a:ea typeface="Times New Roman" panose="02020603050405020304" pitchFamily="18" charset="0"/>
              </a:rPr>
              <a:t> ямки, </a:t>
            </a:r>
            <a:r>
              <a:rPr lang="ru-RU" dirty="0" err="1">
                <a:latin typeface="Times New Roman" panose="02020603050405020304" pitchFamily="18" charset="0"/>
                <a:ea typeface="Times New Roman" panose="02020603050405020304" pitchFamily="18" charset="0"/>
              </a:rPr>
              <a:t>іноді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вислуховується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стридорний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свистячий</a:t>
            </a:r>
            <a:r>
              <a:rPr lang="ru-RU" dirty="0">
                <a:latin typeface="Times New Roman" panose="02020603050405020304" pitchFamily="18" charset="0"/>
                <a:ea typeface="Times New Roman" panose="02020603050405020304" pitchFamily="18" charset="0"/>
              </a:rPr>
              <a:t>) шум. При </a:t>
            </a:r>
            <a:r>
              <a:rPr lang="ru-RU" dirty="0" err="1">
                <a:latin typeface="Times New Roman" panose="02020603050405020304" pitchFamily="18" charset="0"/>
                <a:ea typeface="Times New Roman" panose="02020603050405020304" pitchFamily="18" charset="0"/>
              </a:rPr>
              <a:t>видиху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клітка</a:t>
            </a:r>
            <a:r>
              <a:rPr lang="ru-RU" dirty="0">
                <a:latin typeface="Times New Roman" panose="02020603050405020304" pitchFamily="18" charset="0"/>
                <a:ea typeface="Times New Roman" panose="02020603050405020304" pitchFamily="18" charset="0"/>
              </a:rPr>
              <a:t> максимально </a:t>
            </a:r>
            <a:r>
              <a:rPr lang="ru-RU" dirty="0" err="1">
                <a:latin typeface="Times New Roman" panose="02020603050405020304" pitchFamily="18" charset="0"/>
                <a:ea typeface="Times New Roman" panose="02020603050405020304" pitchFamily="18" charset="0"/>
              </a:rPr>
              <a:t>розширюється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набирає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бочкоподібної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випинанням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міжреберних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проміжків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Шкірні</a:t>
            </a:r>
            <a:r>
              <a:rPr lang="ru-RU" dirty="0">
                <a:latin typeface="Times New Roman" panose="02020603050405020304" pitchFamily="18" charset="0"/>
                <a:ea typeface="Times New Roman" panose="02020603050405020304" pitchFamily="18" charset="0"/>
              </a:rPr>
              <a:t> покриви </a:t>
            </a:r>
            <a:r>
              <a:rPr lang="ru-RU" dirty="0" err="1">
                <a:latin typeface="Times New Roman" panose="02020603050405020304" pitchFamily="18" charset="0"/>
                <a:ea typeface="Times New Roman" panose="02020603050405020304" pitchFamily="18" charset="0"/>
              </a:rPr>
              <a:t>темніють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цианотичними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подальшому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наростанні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недостатності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рухове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збудження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судоми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втрата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свідомості</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кінцевому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розвивається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гіпоксична</a:t>
            </a:r>
            <a:r>
              <a:rPr lang="ru-RU" dirty="0">
                <a:latin typeface="Times New Roman" panose="02020603050405020304" pitchFamily="18" charset="0"/>
                <a:ea typeface="Times New Roman" panose="02020603050405020304" pitchFamily="18" charset="0"/>
              </a:rPr>
              <a:t> кома.</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620760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48680"/>
            <a:ext cx="8712968" cy="5909310"/>
          </a:xfrm>
          <a:prstGeom prst="rect">
            <a:avLst/>
          </a:prstGeom>
          <a:solidFill>
            <a:srgbClr val="00FF00"/>
          </a:solidFill>
        </p:spPr>
        <p:txBody>
          <a:bodyPr wrap="square">
            <a:spAutoFit/>
          </a:bodyPr>
          <a:lstStyle/>
          <a:p>
            <a:pPr>
              <a:spcAft>
                <a:spcPts val="0"/>
              </a:spcAft>
            </a:pPr>
            <a:r>
              <a:rPr lang="uk-UA" sz="2000" b="1" i="1" dirty="0">
                <a:solidFill>
                  <a:srgbClr val="FF0000"/>
                </a:solidFill>
                <a:latin typeface="Times New Roman" panose="02020603050405020304" pitchFamily="18" charset="0"/>
                <a:ea typeface="Times New Roman" panose="02020603050405020304" pitchFamily="18" charset="0"/>
              </a:rPr>
              <a:t>Асфіксія </a:t>
            </a:r>
            <a:r>
              <a:rPr lang="uk-UA" dirty="0">
                <a:latin typeface="Times New Roman" panose="02020603050405020304" pitchFamily="18" charset="0"/>
                <a:ea typeface="Times New Roman" panose="02020603050405020304" pitchFamily="18" charset="0"/>
              </a:rPr>
              <a:t>– це патологічний стан, зумовлений нестачею кисню в організмі, який проявляється </a:t>
            </a:r>
            <a:r>
              <a:rPr lang="uk-UA" dirty="0" err="1">
                <a:latin typeface="Times New Roman" panose="02020603050405020304" pitchFamily="18" charset="0"/>
                <a:ea typeface="Times New Roman" panose="02020603050405020304" pitchFamily="18" charset="0"/>
              </a:rPr>
              <a:t>симптомо</a:t>
            </a:r>
            <a:r>
              <a:rPr lang="uk-UA" dirty="0">
                <a:latin typeface="Times New Roman" panose="02020603050405020304" pitchFamily="18" charset="0"/>
                <a:ea typeface="Times New Roman" panose="02020603050405020304" pitchFamily="18" charset="0"/>
              </a:rPr>
              <a:t>-комплексом розладів </a:t>
            </a:r>
            <a:r>
              <a:rPr lang="uk-UA" dirty="0" err="1">
                <a:latin typeface="Times New Roman" panose="02020603050405020304" pitchFamily="18" charset="0"/>
                <a:ea typeface="Times New Roman" panose="02020603050405020304" pitchFamily="18" charset="0"/>
              </a:rPr>
              <a:t>життєво</a:t>
            </a:r>
            <a:r>
              <a:rPr lang="uk-UA" dirty="0">
                <a:latin typeface="Times New Roman" panose="02020603050405020304" pitchFamily="18" charset="0"/>
                <a:ea typeface="Times New Roman" panose="02020603050405020304" pitchFamily="18" charset="0"/>
              </a:rPr>
              <a:t> важливих функцій організму, головним чином – діяльності нервової системи, дихання і кровообігу. </a:t>
            </a:r>
            <a:r>
              <a:rPr lang="ru-RU" dirty="0" err="1">
                <a:latin typeface="Times New Roman" panose="02020603050405020304" pitchFamily="18" charset="0"/>
                <a:ea typeface="Times New Roman" panose="02020603050405020304" pitchFamily="18" charset="0"/>
              </a:rPr>
              <a:t>Гостра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асфіксія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розвивається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зв’язку</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легеневими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позалегеневими</a:t>
            </a:r>
            <a:r>
              <a:rPr lang="ru-RU" dirty="0">
                <a:latin typeface="Times New Roman" panose="02020603050405020304" pitchFamily="18" charset="0"/>
                <a:ea typeface="Times New Roman" panose="02020603050405020304" pitchFamily="18" charset="0"/>
              </a:rPr>
              <a:t> факторами.</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Серед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факторів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виділити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обтурації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сторонніми</a:t>
            </a:r>
            <a:r>
              <a:rPr lang="ru-RU" dirty="0">
                <a:latin typeface="Times New Roman" panose="02020603050405020304" pitchFamily="18" charset="0"/>
                <a:ea typeface="Times New Roman" panose="02020603050405020304" pitchFamily="18" charset="0"/>
              </a:rPr>
              <a:t> предметами, </a:t>
            </a:r>
            <a:r>
              <a:rPr lang="ru-RU" dirty="0" err="1">
                <a:latin typeface="Times New Roman" panose="02020603050405020304" pitchFamily="18" charset="0"/>
                <a:ea typeface="Times New Roman" panose="02020603050405020304" pitchFamily="18" charset="0"/>
              </a:rPr>
              <a:t>слизом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блювотними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масами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спровоковані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алергічними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процесами</a:t>
            </a:r>
            <a:r>
              <a:rPr lang="ru-RU" dirty="0">
                <a:latin typeface="Times New Roman" panose="02020603050405020304" pitchFamily="18" charset="0"/>
                <a:ea typeface="Times New Roman" panose="02020603050405020304" pitchFamily="18" charset="0"/>
              </a:rPr>
              <a:t> набряк </a:t>
            </a:r>
            <a:r>
              <a:rPr lang="ru-RU" dirty="0" err="1">
                <a:latin typeface="Times New Roman" panose="02020603050405020304" pitchFamily="18" charset="0"/>
                <a:ea typeface="Times New Roman" panose="02020603050405020304" pitchFamily="18" charset="0"/>
              </a:rPr>
              <a:t>гортані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голосових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зв’язок</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Новоутворення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термічні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хімічні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травми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локалізуються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трахеї</a:t>
            </a:r>
            <a:r>
              <a:rPr lang="ru-RU" dirty="0">
                <a:latin typeface="Times New Roman" panose="02020603050405020304" pitchFamily="18" charset="0"/>
                <a:ea typeface="Times New Roman" panose="02020603050405020304" pitchFamily="18" charset="0"/>
              </a:rPr>
              <a:t> і бронхах,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тяжкий </a:t>
            </a:r>
            <a:r>
              <a:rPr lang="ru-RU" dirty="0" err="1">
                <a:latin typeface="Times New Roman" panose="02020603050405020304" pitchFamily="18" charset="0"/>
                <a:ea typeface="Times New Roman" panose="02020603050405020304" pitchFamily="18" charset="0"/>
              </a:rPr>
              <a:t>ступінь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бронхіальної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астми</a:t>
            </a:r>
            <a:r>
              <a:rPr lang="ru-RU" dirty="0">
                <a:latin typeface="Times New Roman" panose="02020603050405020304" pitchFamily="18" charset="0"/>
                <a:ea typeface="Times New Roman" panose="02020603050405020304" pitchFamily="18" charset="0"/>
              </a:rPr>
              <a:t> (БА) </a:t>
            </a:r>
            <a:r>
              <a:rPr lang="ru-RU" dirty="0" err="1">
                <a:latin typeface="Times New Roman" panose="02020603050405020304" pitchFamily="18" charset="0"/>
                <a:ea typeface="Times New Roman" panose="02020603050405020304" pitchFamily="18" charset="0"/>
              </a:rPr>
              <a:t>теж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викликати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асфіксію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пов’язану</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порушенням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До </a:t>
            </a:r>
            <a:r>
              <a:rPr lang="ru-RU" dirty="0" err="1">
                <a:latin typeface="Times New Roman" panose="02020603050405020304" pitchFamily="18" charset="0"/>
                <a:ea typeface="Times New Roman" panose="02020603050405020304" pitchFamily="18" charset="0"/>
              </a:rPr>
              <a:t>загрозливих</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життя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загостренні</a:t>
            </a:r>
            <a:r>
              <a:rPr lang="ru-RU" dirty="0">
                <a:latin typeface="Times New Roman" panose="02020603050405020304" pitchFamily="18" charset="0"/>
                <a:ea typeface="Times New Roman" panose="02020603050405020304" pitchFamily="18" charset="0"/>
              </a:rPr>
              <a:t> БА належать (Наказ </a:t>
            </a:r>
            <a:r>
              <a:rPr lang="ru-RU" dirty="0" err="1">
                <a:latin typeface="Times New Roman" panose="02020603050405020304" pitchFamily="18" charset="0"/>
                <a:ea typeface="Times New Roman" panose="02020603050405020304" pitchFamily="18" charset="0"/>
              </a:rPr>
              <a:t>Міністерства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України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8 </a:t>
            </a:r>
            <a:r>
              <a:rPr lang="ru-RU" dirty="0" err="1">
                <a:latin typeface="Times New Roman" panose="02020603050405020304" pitchFamily="18" charset="0"/>
                <a:ea typeface="Times New Roman" panose="02020603050405020304" pitchFamily="18" charset="0"/>
              </a:rPr>
              <a:t>жовтня</a:t>
            </a:r>
            <a:r>
              <a:rPr lang="ru-RU" dirty="0">
                <a:latin typeface="Times New Roman" panose="02020603050405020304" pitchFamily="18" charset="0"/>
                <a:ea typeface="Times New Roman" panose="02020603050405020304" pitchFamily="18" charset="0"/>
              </a:rPr>
              <a:t> 2013 р. № 868):</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ПОШвид</a:t>
            </a:r>
            <a:r>
              <a:rPr lang="ru-RU" dirty="0">
                <a:latin typeface="Times New Roman" panose="02020603050405020304" pitchFamily="18" charset="0"/>
                <a:ea typeface="Times New Roman" panose="02020603050405020304" pitchFamily="18" charset="0"/>
              </a:rPr>
              <a:t> &lt; 33 %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найкращої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нормальної</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SаO2&lt; 92 %;</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німа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ціаноз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недостатні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зусилля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аритмія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гіпотензія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виснаження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змінена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свідомість</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частих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факторів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викликають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асфіксію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паренхіми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легень</a:t>
            </a:r>
            <a:r>
              <a:rPr lang="ru-RU" dirty="0">
                <a:latin typeface="Times New Roman" panose="02020603050405020304" pitchFamily="18" charset="0"/>
                <a:ea typeface="Times New Roman" panose="02020603050405020304" pitchFamily="18" charset="0"/>
              </a:rPr>
              <a:t>, ателектаз </a:t>
            </a:r>
            <a:r>
              <a:rPr lang="ru-RU" dirty="0" err="1">
                <a:latin typeface="Times New Roman" panose="02020603050405020304" pitchFamily="18" charset="0"/>
                <a:ea typeface="Times New Roman" panose="02020603050405020304" pitchFamily="18" charset="0"/>
              </a:rPr>
              <a:t>легень</a:t>
            </a:r>
            <a:r>
              <a:rPr lang="ru-RU" dirty="0">
                <a:latin typeface="Times New Roman" panose="02020603050405020304" pitchFamily="18" charset="0"/>
                <a:ea typeface="Times New Roman" panose="02020603050405020304" pitchFamily="18" charset="0"/>
              </a:rPr>
              <a:t>, пневмоторакс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ексудативний</a:t>
            </a:r>
            <a:r>
              <a:rPr lang="ru-RU" dirty="0">
                <a:latin typeface="Times New Roman" panose="02020603050405020304" pitchFamily="18" charset="0"/>
                <a:ea typeface="Times New Roman" panose="02020603050405020304" pitchFamily="18" charset="0"/>
              </a:rPr>
              <a:t> плеврит і </a:t>
            </a:r>
            <a:r>
              <a:rPr lang="ru-RU" dirty="0" err="1">
                <a:latin typeface="Times New Roman" panose="02020603050405020304" pitchFamily="18" charset="0"/>
                <a:ea typeface="Times New Roman" panose="02020603050405020304" pitchFamily="18" charset="0"/>
              </a:rPr>
              <a:t>тромбоемболію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легеневої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артерії</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774358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96752"/>
            <a:ext cx="8640960" cy="4247317"/>
          </a:xfrm>
          <a:prstGeom prst="rect">
            <a:avLst/>
          </a:prstGeom>
          <a:solidFill>
            <a:srgbClr val="00FF00"/>
          </a:solidFill>
        </p:spPr>
        <p:txBody>
          <a:bodyPr wrap="square">
            <a:spAutoFit/>
          </a:bodyPr>
          <a:lstStyle/>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гострій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асфіксії</a:t>
            </a:r>
            <a:r>
              <a:rPr lang="ru-RU" b="1" i="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в першу </a:t>
            </a:r>
            <a:r>
              <a:rPr lang="ru-RU" dirty="0" err="1">
                <a:latin typeface="Times New Roman" panose="02020603050405020304" pitchFamily="18" charset="0"/>
                <a:ea typeface="Times New Roman" panose="02020603050405020304" pitchFamily="18" charset="0"/>
              </a:rPr>
              <a:t>чергу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причин,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викликали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спрямоване</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усунення</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асфіксії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призвела</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зупинки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головним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лікувальним</a:t>
            </a:r>
            <a:r>
              <a:rPr lang="ru-RU" dirty="0">
                <a:latin typeface="Times New Roman" panose="02020603050405020304" pitchFamily="18" charset="0"/>
                <a:ea typeface="Times New Roman" panose="02020603050405020304" pitchFamily="18" charset="0"/>
              </a:rPr>
              <a:t> заходом є </a:t>
            </a:r>
            <a:r>
              <a:rPr lang="ru-RU" dirty="0" err="1">
                <a:latin typeface="Times New Roman" panose="02020603050405020304" pitchFamily="18" charset="0"/>
                <a:ea typeface="Times New Roman" panose="02020603050405020304" pitchFamily="18" charset="0"/>
              </a:rPr>
              <a:t>своєчасне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штучної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вентиляції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легень</a:t>
            </a:r>
            <a:r>
              <a:rPr lang="ru-RU" dirty="0">
                <a:latin typeface="Times New Roman" panose="02020603050405020304" pitchFamily="18" charset="0"/>
                <a:ea typeface="Times New Roman" panose="02020603050405020304" pitchFamily="18" charset="0"/>
              </a:rPr>
              <a:t> (ШВЛ) –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ефективного</a:t>
            </a:r>
            <a:r>
              <a:rPr lang="ru-RU" dirty="0">
                <a:latin typeface="Times New Roman" panose="02020603050405020304" pitchFamily="18" charset="0"/>
                <a:ea typeface="Times New Roman" panose="02020603050405020304" pitchFamily="18" charset="0"/>
              </a:rPr>
              <a:t> методу </a:t>
            </a:r>
            <a:r>
              <a:rPr lang="ru-RU" dirty="0" err="1">
                <a:latin typeface="Times New Roman" panose="02020603050405020304" pitchFamily="18" charset="0"/>
                <a:ea typeface="Times New Roman" panose="02020603050405020304" pitchFamily="18" charset="0"/>
              </a:rPr>
              <a:t>усунення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гіпоксії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пов’язана</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зупинкою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ШВЛ </a:t>
            </a:r>
            <a:r>
              <a:rPr lang="ru-RU" dirty="0" err="1">
                <a:latin typeface="Times New Roman" panose="02020603050405020304" pitchFamily="18" charset="0"/>
                <a:ea typeface="Times New Roman" panose="02020603050405020304" pitchFamily="18" charset="0"/>
              </a:rPr>
              <a:t>спочатку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пересвідчитись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і, за потреби,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забезпечити</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r>
              <a:rPr lang="ru-RU" dirty="0">
                <a:latin typeface="Times New Roman" panose="02020603050405020304" pitchFamily="18" charset="0"/>
                <a:ea typeface="Times New Roman" panose="02020603050405020304" pitchFamily="18" charset="0"/>
              </a:rPr>
              <a:t>На </a:t>
            </a:r>
            <a:r>
              <a:rPr lang="ru-RU" dirty="0" err="1">
                <a:latin typeface="Times New Roman" panose="02020603050405020304" pitchFamily="18" charset="0"/>
                <a:ea typeface="Times New Roman" panose="02020603050405020304" pitchFamily="18" charset="0"/>
              </a:rPr>
              <a:t>сьогодні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існують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обтурації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тілом</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видаленні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тіла</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доцільно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дотримуватися</a:t>
            </a:r>
            <a:r>
              <a:rPr lang="ru-RU" dirty="0">
                <a:latin typeface="Times New Roman" panose="02020603050405020304" pitchFamily="18" charset="0"/>
                <a:ea typeface="Times New Roman" panose="02020603050405020304" pitchFamily="18" charset="0"/>
              </a:rPr>
              <a:t> так званого методу 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плюс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було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запропоновано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Червоним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Хрестом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наносять</a:t>
            </a:r>
            <a:r>
              <a:rPr lang="ru-RU" dirty="0">
                <a:latin typeface="Times New Roman" panose="02020603050405020304" pitchFamily="18" charset="0"/>
                <a:ea typeface="Times New Roman" panose="02020603050405020304" pitchFamily="18" charset="0"/>
              </a:rPr>
              <a:t> основою </a:t>
            </a:r>
            <a:r>
              <a:rPr lang="ru-RU" dirty="0" err="1">
                <a:latin typeface="Times New Roman" panose="02020603050405020304" pitchFamily="18" charset="0"/>
                <a:ea typeface="Times New Roman" panose="02020603050405020304" pitchFamily="18" charset="0"/>
              </a:rPr>
              <a:t>долоні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ударів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лопатками.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піддіафрагмальних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абдомінальних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поштовхів</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прийом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Геймліха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продовжують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почергово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наносити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ударів</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спині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виконувати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піддіафрагмальних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поштовхів</a:t>
            </a:r>
            <a:r>
              <a:rPr lang="ru-RU" dirty="0">
                <a:latin typeface="Times New Roman" panose="02020603050405020304" pitchFamily="18" charset="0"/>
                <a:ea typeface="Times New Roman" panose="02020603050405020304" pitchFamily="18" charset="0"/>
              </a:rPr>
              <a:t> до тих </a:t>
            </a:r>
            <a:r>
              <a:rPr lang="ru-RU" dirty="0" err="1">
                <a:latin typeface="Times New Roman" panose="02020603050405020304" pitchFamily="18" charset="0"/>
                <a:ea typeface="Times New Roman" panose="02020603050405020304" pitchFamily="18" charset="0"/>
              </a:rPr>
              <a:t>пір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тіло</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зрушить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постраждалий</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втратить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свідомість</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1400016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64704"/>
            <a:ext cx="8568952" cy="5693866"/>
          </a:xfrm>
          <a:prstGeom prst="rect">
            <a:avLst/>
          </a:prstGeom>
          <a:solidFill>
            <a:srgbClr val="00FF00"/>
          </a:solidFill>
        </p:spPr>
        <p:txBody>
          <a:bodyPr wrap="square">
            <a:spAutoFit/>
          </a:bodyPr>
          <a:lstStyle/>
          <a:p>
            <a:pPr>
              <a:spcAft>
                <a:spcPts val="0"/>
              </a:spcAft>
            </a:pPr>
            <a:r>
              <a:rPr lang="ru-RU" dirty="0" err="1">
                <a:latin typeface="Times New Roman" panose="02020603050405020304" pitchFamily="18" charset="0"/>
                <a:ea typeface="Times New Roman" panose="02020603050405020304" pitchFamily="18" charset="0"/>
              </a:rPr>
              <a:t>Нанесення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п’яти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ударів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лопатками проводиться таким чином:</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рятівник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позаду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трохи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збоку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підтримуючи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однією</a:t>
            </a:r>
            <a:r>
              <a:rPr lang="ru-RU" dirty="0">
                <a:latin typeface="Times New Roman" panose="02020603050405020304" pitchFamily="18" charset="0"/>
                <a:ea typeface="Times New Roman" panose="02020603050405020304" pitchFamily="18" charset="0"/>
              </a:rPr>
              <a:t> рукою </a:t>
            </a:r>
            <a:r>
              <a:rPr lang="ru-RU" dirty="0" err="1">
                <a:latin typeface="Times New Roman" panose="02020603050405020304" pitchFamily="18" charset="0"/>
                <a:ea typeface="Times New Roman" panose="02020603050405020304" pitchFamily="18" charset="0"/>
              </a:rPr>
              <a:t>грудну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нахилити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так, </a:t>
            </a:r>
            <a:r>
              <a:rPr lang="ru-RU" dirty="0" err="1">
                <a:latin typeface="Times New Roman" panose="02020603050405020304" pitchFamily="18" charset="0"/>
                <a:ea typeface="Times New Roman" panose="02020603050405020304" pitchFamily="18" charset="0"/>
              </a:rPr>
              <a:t>щоб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тулуб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горизонтальну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лінію</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нанести </a:t>
            </a:r>
            <a:r>
              <a:rPr lang="ru-RU" dirty="0" err="1">
                <a:latin typeface="Times New Roman" panose="02020603050405020304" pitchFamily="18" charset="0"/>
                <a:ea typeface="Times New Roman" panose="02020603050405020304" pitchFamily="18" charset="0"/>
              </a:rPr>
              <a:t>зростаючі</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інтенсивністю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удари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лопатками </a:t>
            </a:r>
            <a:r>
              <a:rPr lang="ru-RU" dirty="0" err="1">
                <a:latin typeface="Times New Roman" panose="02020603050405020304" pitchFamily="18" charset="0"/>
                <a:ea typeface="Times New Roman" panose="02020603050405020304" pitchFamily="18" charset="0"/>
              </a:rPr>
              <a:t>нижньою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частиною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долоні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кожного </a:t>
            </a:r>
            <a:r>
              <a:rPr lang="ru-RU" dirty="0" err="1">
                <a:latin typeface="Times New Roman" panose="02020603050405020304" pitchFamily="18" charset="0"/>
                <a:ea typeface="Times New Roman" panose="02020603050405020304" pitchFamily="18" charset="0"/>
              </a:rPr>
              <a:t>нанесеного</a:t>
            </a:r>
            <a:r>
              <a:rPr lang="ru-RU" dirty="0">
                <a:latin typeface="Times New Roman" panose="02020603050405020304" pitchFamily="18" charset="0"/>
                <a:ea typeface="Times New Roman" panose="02020603050405020304" pitchFamily="18" charset="0"/>
              </a:rPr>
              <a:t> удару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ступінь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разі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отримання</a:t>
            </a:r>
            <a:r>
              <a:rPr lang="ru-RU" dirty="0">
                <a:latin typeface="Times New Roman" panose="02020603050405020304" pitchFamily="18" charset="0"/>
                <a:ea typeface="Times New Roman" panose="02020603050405020304" pitchFamily="18" charset="0"/>
              </a:rPr>
              <a:t> позитивного результату, </a:t>
            </a:r>
            <a:r>
              <a:rPr lang="ru-RU" dirty="0" err="1">
                <a:latin typeface="Times New Roman" panose="02020603050405020304" pitchFamily="18" charset="0"/>
                <a:ea typeface="Times New Roman" panose="02020603050405020304" pitchFamily="18" charset="0"/>
              </a:rPr>
              <a:t>кількість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нанесених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ударів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менше</a:t>
            </a:r>
            <a:r>
              <a:rPr lang="ru-RU" dirty="0">
                <a:latin typeface="Times New Roman" panose="02020603050405020304" pitchFamily="18" charset="0"/>
                <a:ea typeface="Times New Roman" panose="02020603050405020304" pitchFamily="18" charset="0"/>
              </a:rPr>
              <a:t> 5.</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pPr>
            <a:r>
              <a:rPr lang="ru-RU" sz="2000" b="1" i="1" dirty="0" err="1">
                <a:solidFill>
                  <a:srgbClr val="FF0000"/>
                </a:solidFill>
                <a:latin typeface="Times New Roman" panose="02020603050405020304" pitchFamily="18" charset="0"/>
                <a:ea typeface="Times New Roman" panose="02020603050405020304" pitchFamily="18" charset="0"/>
              </a:rPr>
              <a:t>Проведення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піддіафрагмальних</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абдомінальних</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поштовхів</a:t>
            </a:r>
            <a:endParaRPr lang="uk-UA" sz="20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прийом</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Геймліха</a:t>
            </a:r>
            <a:r>
              <a:rPr lang="ru-RU" sz="2000" b="1" i="1" dirty="0">
                <a:solidFill>
                  <a:srgbClr val="FF0000"/>
                </a:solidFill>
                <a:latin typeface="Times New Roman" panose="02020603050405020304" pitchFamily="18" charset="0"/>
                <a:ea typeface="Times New Roman" panose="02020603050405020304" pitchFamily="18" charset="0"/>
              </a:rPr>
              <a:t>).</a:t>
            </a:r>
            <a:r>
              <a:rPr lang="ru-RU" i="1" dirty="0">
                <a:latin typeface="Times New Roman" panose="02020603050405020304" pitchFamily="18" charset="0"/>
                <a:ea typeface="Times New Roman" panose="02020603050405020304" pitchFamily="18" charset="0"/>
              </a:rPr>
              <a:t> </a:t>
            </a:r>
            <a:endParaRPr lang="ru-RU" i="1" dirty="0" smtClean="0">
              <a:latin typeface="Times New Roman" panose="02020603050405020304" pitchFamily="18" charset="0"/>
              <a:ea typeface="Times New Roman" panose="02020603050405020304" pitchFamily="18" charset="0"/>
            </a:endParaRPr>
          </a:p>
          <a:p>
            <a:pPr>
              <a:spcAft>
                <a:spcPts val="0"/>
              </a:spcAft>
            </a:pPr>
            <a:r>
              <a:rPr lang="ru-RU" dirty="0" smtClean="0">
                <a:latin typeface="Times New Roman" panose="02020603050405020304" pitchFamily="18" charset="0"/>
                <a:ea typeface="Times New Roman" panose="02020603050405020304" pitchFamily="18" charset="0"/>
              </a:rPr>
              <a:t>Для </a:t>
            </a:r>
            <a:r>
              <a:rPr lang="ru-RU" dirty="0">
                <a:latin typeface="Times New Roman" panose="02020603050405020304" pitchFamily="18" charset="0"/>
                <a:ea typeface="Times New Roman" panose="02020603050405020304" pitchFamily="18" charset="0"/>
              </a:rPr>
              <a:t>правильного </a:t>
            </a:r>
            <a:r>
              <a:rPr lang="ru-RU" dirty="0" err="1">
                <a:latin typeface="Times New Roman" panose="02020603050405020304" pitchFamily="18" charset="0"/>
                <a:ea typeface="Times New Roman" panose="02020603050405020304" pitchFamily="18" charset="0"/>
              </a:rPr>
              <a:t>виконання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нахилити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вперед, стати </a:t>
            </a:r>
            <a:r>
              <a:rPr lang="ru-RU" dirty="0" err="1">
                <a:latin typeface="Times New Roman" panose="02020603050405020304" pitchFamily="18" charset="0"/>
                <a:ea typeface="Times New Roman" panose="02020603050405020304" pitchFamily="18" charset="0"/>
              </a:rPr>
              <a:t>позаду</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охопити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навколо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талії</a:t>
            </a:r>
            <a:r>
              <a:rPr lang="ru-RU" dirty="0">
                <a:latin typeface="Times New Roman" panose="02020603050405020304" pitchFamily="18" charset="0"/>
                <a:ea typeface="Times New Roman" panose="02020603050405020304" pitchFamily="18" charset="0"/>
              </a:rPr>
              <a:t>. За потреби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трохи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присісти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щоб</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перебувати</a:t>
            </a:r>
            <a:r>
              <a:rPr lang="ru-RU" dirty="0">
                <a:latin typeface="Times New Roman" panose="02020603050405020304" pitchFamily="18" charset="0"/>
                <a:ea typeface="Times New Roman" panose="02020603050405020304" pitchFamily="18" charset="0"/>
              </a:rPr>
              <a:t> на одному </a:t>
            </a:r>
            <a:r>
              <a:rPr lang="ru-RU" dirty="0" err="1">
                <a:latin typeface="Times New Roman" panose="02020603050405020304" pitchFamily="18" charset="0"/>
                <a:ea typeface="Times New Roman" panose="02020603050405020304" pitchFamily="18" charset="0"/>
              </a:rPr>
              <a:t>рівні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тілом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Стиснути</a:t>
            </a:r>
            <a:r>
              <a:rPr lang="ru-RU" dirty="0">
                <a:latin typeface="Times New Roman" panose="02020603050405020304" pitchFamily="18" charset="0"/>
                <a:ea typeface="Times New Roman" panose="02020603050405020304" pitchFamily="18" charset="0"/>
              </a:rPr>
              <a:t> одну руку в кулак та </a:t>
            </a:r>
            <a:r>
              <a:rPr lang="ru-RU" dirty="0" err="1">
                <a:latin typeface="Times New Roman" panose="02020603050405020304" pitchFamily="18" charset="0"/>
                <a:ea typeface="Times New Roman" panose="02020603050405020304" pitchFamily="18" charset="0"/>
              </a:rPr>
              <a:t>розташувати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трохи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rPr>
              <a:t> пупка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іншою</a:t>
            </a:r>
            <a:r>
              <a:rPr lang="ru-RU" dirty="0">
                <a:latin typeface="Times New Roman" panose="02020603050405020304" pitchFamily="18" charset="0"/>
                <a:ea typeface="Times New Roman" panose="02020603050405020304" pitchFamily="18" charset="0"/>
              </a:rPr>
              <a:t> рукою </a:t>
            </a:r>
            <a:r>
              <a:rPr lang="ru-RU" dirty="0" err="1">
                <a:latin typeface="Times New Roman" panose="02020603050405020304" pitchFamily="18" charset="0"/>
                <a:ea typeface="Times New Roman" panose="02020603050405020304" pitchFamily="18" charset="0"/>
              </a:rPr>
              <a:t>охопити</a:t>
            </a:r>
            <a:r>
              <a:rPr lang="ru-RU" dirty="0">
                <a:latin typeface="Times New Roman" panose="02020603050405020304" pitchFamily="18" charset="0"/>
                <a:ea typeface="Times New Roman" panose="02020603050405020304" pitchFamily="18" charset="0"/>
              </a:rPr>
              <a:t> кулак. </a:t>
            </a:r>
            <a:r>
              <a:rPr lang="ru-RU" dirty="0" err="1">
                <a:latin typeface="Times New Roman" panose="02020603050405020304" pitchFamily="18" charset="0"/>
                <a:ea typeface="Times New Roman" panose="02020603050405020304" pitchFamily="18" charset="0"/>
              </a:rPr>
              <a:t>Швидким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спрямованим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угору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натиснути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живіт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немов</a:t>
            </a:r>
            <a:r>
              <a:rPr lang="ru-RU" dirty="0">
                <a:latin typeface="Times New Roman" panose="02020603050405020304" pitchFamily="18" charset="0"/>
                <a:ea typeface="Times New Roman" panose="02020603050405020304" pitchFamily="18" charset="0"/>
              </a:rPr>
              <a:t> би </a:t>
            </a:r>
            <a:r>
              <a:rPr lang="ru-RU" dirty="0" err="1">
                <a:latin typeface="Times New Roman" panose="02020603050405020304" pitchFamily="18" charset="0"/>
                <a:ea typeface="Times New Roman" panose="02020603050405020304" pitchFamily="18" charset="0"/>
              </a:rPr>
              <a:t>намагаючись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підняти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необхідності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виконують</a:t>
            </a:r>
            <a:r>
              <a:rPr lang="ru-RU" dirty="0">
                <a:latin typeface="Times New Roman" panose="02020603050405020304" pitchFamily="18" charset="0"/>
                <a:ea typeface="Times New Roman" panose="02020603050405020304" pitchFamily="18" charset="0"/>
              </a:rPr>
              <a:t> всю </a:t>
            </a:r>
            <a:r>
              <a:rPr lang="ru-RU" dirty="0" err="1">
                <a:latin typeface="Times New Roman" panose="02020603050405020304" pitchFamily="18" charset="0"/>
                <a:ea typeface="Times New Roman" panose="02020603050405020304" pitchFamily="18" charset="0"/>
              </a:rPr>
              <a:t>серію</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п’яти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піддіафрагмальних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поштовхів</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361383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043608" y="764704"/>
            <a:ext cx="7056784" cy="5328592"/>
          </a:xfrm>
          <a:prstGeom prst="rect">
            <a:avLst/>
          </a:prstGeom>
        </p:spPr>
      </p:pic>
    </p:spTree>
    <p:extLst>
      <p:ext uri="{BB962C8B-B14F-4D97-AF65-F5344CB8AC3E}">
        <p14:creationId xmlns:p14="http://schemas.microsoft.com/office/powerpoint/2010/main" xmlns="" val="3277489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84976" cy="6186309"/>
          </a:xfrm>
          <a:prstGeom prst="rect">
            <a:avLst/>
          </a:prstGeom>
          <a:solidFill>
            <a:srgbClr val="00FF00"/>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наданні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дитині</a:t>
            </a:r>
            <a:r>
              <a:rPr lang="ru-RU" b="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маленьку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дитину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покласти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передпліччя</a:t>
            </a:r>
            <a:r>
              <a:rPr lang="ru-RU" dirty="0">
                <a:latin typeface="Times New Roman" panose="02020603050405020304" pitchFamily="18" charset="0"/>
                <a:ea typeface="Times New Roman" panose="02020603050405020304" pitchFamily="18" charset="0"/>
              </a:rPr>
              <a:t> руки та нанести </a:t>
            </a:r>
            <a:r>
              <a:rPr lang="ru-RU" dirty="0" err="1">
                <a:latin typeface="Times New Roman" panose="02020603050405020304" pitchFamily="18" charset="0"/>
                <a:ea typeface="Times New Roman" panose="02020603050405020304" pitchFamily="18" charset="0"/>
              </a:rPr>
              <a:t>кілька</a:t>
            </a:r>
            <a:r>
              <a:rPr lang="ru-RU" dirty="0">
                <a:latin typeface="Times New Roman" panose="02020603050405020304" pitchFamily="18" charset="0"/>
                <a:ea typeface="Times New Roman" panose="02020603050405020304" pitchFamily="18" charset="0"/>
              </a:rPr>
              <a:t> легких </a:t>
            </a:r>
            <a:r>
              <a:rPr lang="ru-RU" dirty="0" err="1">
                <a:latin typeface="Times New Roman" panose="02020603050405020304" pitchFamily="18" charset="0"/>
                <a:ea typeface="Times New Roman" panose="02020603050405020304" pitchFamily="18" charset="0"/>
              </a:rPr>
              <a:t>ударів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лопатками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взяти</a:t>
            </a:r>
            <a:r>
              <a:rPr lang="ru-RU" dirty="0">
                <a:latin typeface="Times New Roman" panose="02020603050405020304" pitchFamily="18" charset="0"/>
                <a:ea typeface="Times New Roman" panose="02020603050405020304" pitchFamily="18" charset="0"/>
              </a:rPr>
              <a:t> за ноги і легко потрясти.</a:t>
            </a:r>
            <a:endParaRPr lang="uk-UA" sz="11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Для </a:t>
            </a:r>
            <a:r>
              <a:rPr lang="ru-RU" b="1" i="1" dirty="0" err="1">
                <a:solidFill>
                  <a:srgbClr val="FF0000"/>
                </a:solidFill>
                <a:latin typeface="Times New Roman" panose="02020603050405020304" pitchFamily="18" charset="0"/>
                <a:ea typeface="Times New Roman" panose="02020603050405020304" pitchFamily="18" charset="0"/>
              </a:rPr>
              <a:t>відновлення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прохідності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дихальних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шляхів</a:t>
            </a:r>
            <a:r>
              <a:rPr lang="ru-RU" b="1" i="1" dirty="0">
                <a:solidFill>
                  <a:srgbClr val="FF0000"/>
                </a:solidFill>
                <a:latin typeface="Times New Roman" panose="02020603050405020304" pitchFamily="18" charset="0"/>
                <a:ea typeface="Times New Roman" panose="02020603050405020304" pitchFamily="18" charset="0"/>
              </a:rPr>
              <a:t> у </a:t>
            </a:r>
            <a:r>
              <a:rPr lang="ru-RU" b="1" i="1" dirty="0" err="1">
                <a:solidFill>
                  <a:srgbClr val="FF0000"/>
                </a:solidFill>
                <a:latin typeface="Times New Roman" panose="02020603050405020304" pitchFamily="18" charset="0"/>
                <a:ea typeface="Times New Roman" panose="02020603050405020304" pitchFamily="18" charset="0"/>
              </a:rPr>
              <a:t>вагітних</a:t>
            </a:r>
            <a:r>
              <a:rPr lang="ru-RU" b="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потрібно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помістити</a:t>
            </a:r>
            <a:r>
              <a:rPr lang="ru-RU" dirty="0">
                <a:latin typeface="Times New Roman" panose="02020603050405020304" pitchFamily="18" charset="0"/>
                <a:ea typeface="Times New Roman" panose="02020603050405020304" pitchFamily="18" charset="0"/>
              </a:rPr>
              <a:t> кулак руки </a:t>
            </a:r>
            <a:r>
              <a:rPr lang="ru-RU" dirty="0" err="1">
                <a:latin typeface="Times New Roman" panose="02020603050405020304" pitchFamily="18" charset="0"/>
                <a:ea typeface="Times New Roman" panose="02020603050405020304" pitchFamily="18" charset="0"/>
              </a:rPr>
              <a:t>безпосередньо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мечеподібним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відростком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груднини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виконанні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Геймліха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поштовхом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натиснути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напрямку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діафрагми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безпосередньо</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грудну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клітку</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тіло</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вдалося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зрушити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повторювати</a:t>
            </a:r>
            <a:r>
              <a:rPr lang="ru-RU" dirty="0">
                <a:latin typeface="Times New Roman" panose="02020603050405020304" pitchFamily="18" charset="0"/>
                <a:ea typeface="Times New Roman" panose="02020603050405020304" pitchFamily="18" charset="0"/>
              </a:rPr>
              <a:t> цикл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плюс </a:t>
            </a:r>
            <a:r>
              <a:rPr lang="ru-RU" dirty="0" err="1">
                <a:latin typeface="Times New Roman" panose="02020603050405020304" pitchFamily="18" charset="0"/>
                <a:ea typeface="Times New Roman" panose="02020603050405020304" pitchFamily="18" charset="0"/>
              </a:rPr>
              <a:t>п’ять</a:t>
            </a:r>
            <a:r>
              <a:rPr lang="ru-RU" dirty="0">
                <a:latin typeface="Times New Roman" panose="02020603050405020304" pitchFamily="18" charset="0"/>
                <a:ea typeface="Times New Roman" panose="02020603050405020304" pitchFamily="18" charset="0"/>
              </a:rPr>
              <a:t>») до тих </a:t>
            </a:r>
            <a:r>
              <a:rPr lang="ru-RU" dirty="0" err="1">
                <a:latin typeface="Times New Roman" panose="02020603050405020304" pitchFamily="18" charset="0"/>
                <a:ea typeface="Times New Roman" panose="02020603050405020304" pitchFamily="18" charset="0"/>
              </a:rPr>
              <a:t>пір</a:t>
            </a:r>
            <a:r>
              <a:rPr lang="ru-RU" dirty="0">
                <a:latin typeface="Times New Roman" panose="02020603050405020304" pitchFamily="18" charset="0"/>
                <a:ea typeface="Times New Roman" panose="02020603050405020304" pitchFamily="18" charset="0"/>
              </a:rPr>
              <a:t>, доки не </a:t>
            </a:r>
            <a:r>
              <a:rPr lang="ru-RU" dirty="0" err="1">
                <a:latin typeface="Times New Roman" panose="02020603050405020304" pitchFamily="18" charset="0"/>
                <a:ea typeface="Times New Roman" panose="02020603050405020304" pitchFamily="18" charset="0"/>
              </a:rPr>
              <a:t>вдасться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виштовхнути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потерпілий</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втратить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свідомість</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В </a:t>
            </a:r>
            <a:r>
              <a:rPr lang="ru-RU" dirty="0" err="1">
                <a:latin typeface="Times New Roman" panose="02020603050405020304" pitchFamily="18" charset="0"/>
                <a:ea typeface="Times New Roman" panose="02020603050405020304" pitchFamily="18" charset="0"/>
              </a:rPr>
              <a:t>останньому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обережно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на спину, не давши </a:t>
            </a:r>
            <a:r>
              <a:rPr lang="ru-RU" dirty="0" err="1">
                <a:latin typeface="Times New Roman" panose="02020603050405020304" pitchFamily="18" charset="0"/>
                <a:ea typeface="Times New Roman" panose="02020603050405020304" pitchFamily="18" charset="0"/>
              </a:rPr>
              <a:t>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впасти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втрати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свідомості</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поставити</a:t>
            </a:r>
            <a:r>
              <a:rPr lang="ru-RU" dirty="0">
                <a:latin typeface="Times New Roman" panose="02020603050405020304" pitchFamily="18" charset="0"/>
                <a:ea typeface="Times New Roman" panose="02020603050405020304" pitchFamily="18" charset="0"/>
              </a:rPr>
              <a:t> свою ногу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ногами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і коли </a:t>
            </a:r>
            <a:r>
              <a:rPr lang="ru-RU" dirty="0" err="1">
                <a:latin typeface="Times New Roman" panose="02020603050405020304" pitchFamily="18" charset="0"/>
                <a:ea typeface="Times New Roman" panose="02020603050405020304" pitchFamily="18" charset="0"/>
              </a:rPr>
              <a:t>він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втратить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свідомість</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сповзе</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ній</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підлогу</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звільнення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сядьте </a:t>
            </a:r>
            <a:r>
              <a:rPr lang="ru-RU" dirty="0" err="1">
                <a:latin typeface="Times New Roman" panose="02020603050405020304" pitchFamily="18" charset="0"/>
                <a:ea typeface="Times New Roman" panose="02020603050405020304" pitchFamily="18" charset="0"/>
              </a:rPr>
              <a:t>зверху</a:t>
            </a:r>
            <a:r>
              <a:rPr lang="ru-RU" dirty="0">
                <a:latin typeface="Times New Roman" panose="02020603050405020304" pitchFamily="18" charset="0"/>
                <a:ea typeface="Times New Roman" panose="02020603050405020304" pitchFamily="18" charset="0"/>
              </a:rPr>
              <a:t> на ноги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обома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долонями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натисніть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піддіафрагмальну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ділянку</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напрямку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діафрагми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безпосередньо</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реберні</a:t>
            </a:r>
            <a:r>
              <a:rPr lang="ru-RU" dirty="0">
                <a:latin typeface="Times New Roman" panose="02020603050405020304" pitchFamily="18" charset="0"/>
                <a:ea typeface="Times New Roman" panose="02020603050405020304" pitchFamily="18" charset="0"/>
              </a:rPr>
              <a:t> дуги. </a:t>
            </a:r>
            <a:r>
              <a:rPr lang="ru-RU" dirty="0" err="1">
                <a:latin typeface="Times New Roman" panose="02020603050405020304" pitchFamily="18" charset="0"/>
                <a:ea typeface="Times New Roman" panose="02020603050405020304" pitchFamily="18" charset="0"/>
              </a:rPr>
              <a:t>Повторити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натискувань</a:t>
            </a:r>
            <a:r>
              <a:rPr lang="ru-RU" dirty="0">
                <a:latin typeface="Times New Roman" panose="02020603050405020304" pitchFamily="18" charset="0"/>
                <a:ea typeface="Times New Roman" panose="02020603050405020304" pitchFamily="18" charset="0"/>
              </a:rPr>
              <a:t> (до 5 раз) до </a:t>
            </a:r>
            <a:r>
              <a:rPr lang="ru-RU" dirty="0" err="1">
                <a:latin typeface="Times New Roman" panose="02020603050405020304" pitchFamily="18" charset="0"/>
                <a:ea typeface="Times New Roman" panose="02020603050405020304" pitchFamily="18" charset="0"/>
              </a:rPr>
              <a:t>видалення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стороннього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тіла</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разі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неефективності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описаних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прийомів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створити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допоміжний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дихальний</a:t>
            </a:r>
            <a:r>
              <a:rPr lang="ru-RU" dirty="0">
                <a:latin typeface="Times New Roman" panose="02020603050405020304" pitchFamily="18" charset="0"/>
                <a:ea typeface="Times New Roman" panose="02020603050405020304" pitchFamily="18" charset="0"/>
              </a:rPr>
              <a:t>  шлях(провести </a:t>
            </a:r>
            <a:r>
              <a:rPr lang="ru-RU" dirty="0" err="1">
                <a:latin typeface="Times New Roman" panose="02020603050405020304" pitchFamily="18" charset="0"/>
                <a:ea typeface="Times New Roman" panose="02020603050405020304" pitchFamily="18" charset="0"/>
              </a:rPr>
              <a:t>коніко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трахеопункцію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коніко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трахеотомію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Конікотом</a:t>
            </a:r>
            <a:r>
              <a:rPr lang="ru-RU" dirty="0">
                <a:latin typeface="Times New Roman" panose="02020603050405020304" pitchFamily="18" charset="0"/>
                <a:ea typeface="Times New Roman" panose="02020603050405020304" pitchFamily="18" charset="0"/>
              </a:rPr>
              <a:t> – трубка малого </a:t>
            </a:r>
            <a:r>
              <a:rPr lang="ru-RU" dirty="0" err="1">
                <a:latin typeface="Times New Roman" panose="02020603050405020304" pitchFamily="18" charset="0"/>
                <a:ea typeface="Times New Roman" panose="02020603050405020304" pitchFamily="18" charset="0"/>
              </a:rPr>
              <a:t>діаметра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введеним</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просвіт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загостреним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мандреном</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За </a:t>
            </a:r>
            <a:r>
              <a:rPr lang="ru-RU" dirty="0" err="1">
                <a:latin typeface="Times New Roman" panose="02020603050405020304" pitchFamily="18" charset="0"/>
                <a:ea typeface="Times New Roman" panose="02020603050405020304" pitchFamily="18" charset="0"/>
              </a:rPr>
              <a:t>відсутності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конікотома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вколоти в трахею по </a:t>
            </a:r>
            <a:r>
              <a:rPr lang="ru-RU" dirty="0" err="1">
                <a:latin typeface="Times New Roman" panose="02020603050405020304" pitchFamily="18" charset="0"/>
                <a:ea typeface="Times New Roman" panose="02020603050405020304" pitchFamily="18" charset="0"/>
              </a:rPr>
              <a:t>середній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лінії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щитовидного хряща 2–4 </a:t>
            </a:r>
            <a:r>
              <a:rPr lang="ru-RU" dirty="0" err="1">
                <a:latin typeface="Times New Roman" panose="02020603050405020304" pitchFamily="18" charset="0"/>
                <a:ea typeface="Times New Roman" panose="02020603050405020304" pitchFamily="18" charset="0"/>
              </a:rPr>
              <a:t>товсті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одноразових</a:t>
            </a:r>
            <a:r>
              <a:rPr lang="ru-RU" dirty="0">
                <a:latin typeface="Times New Roman" panose="02020603050405020304" pitchFamily="18" charset="0"/>
                <a:ea typeface="Times New Roman" panose="02020603050405020304" pitchFamily="18" charset="0"/>
              </a:rPr>
              <a:t> систем для </a:t>
            </a:r>
            <a:r>
              <a:rPr lang="ru-RU" dirty="0" err="1">
                <a:latin typeface="Times New Roman" panose="02020603050405020304" pitchFamily="18" charset="0"/>
                <a:ea typeface="Times New Roman" panose="02020603050405020304" pitchFamily="18" charset="0"/>
              </a:rPr>
              <a:t>внутрішньовенних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інфузій</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подальшою</a:t>
            </a:r>
            <a:r>
              <a:rPr lang="ru-RU" dirty="0">
                <a:latin typeface="Times New Roman" panose="02020603050405020304" pitchFamily="18" charset="0"/>
                <a:ea typeface="Times New Roman" panose="02020603050405020304" pitchFamily="18" charset="0"/>
              </a:rPr>
              <a:t> подачею через них </a:t>
            </a:r>
            <a:r>
              <a:rPr lang="ru-RU" dirty="0" err="1">
                <a:latin typeface="Times New Roman" panose="02020603050405020304" pitchFamily="18" charset="0"/>
                <a:ea typeface="Times New Roman" panose="02020603050405020304" pitchFamily="18" charset="0"/>
              </a:rPr>
              <a:t>кисню</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439587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55576" y="620688"/>
            <a:ext cx="7632848" cy="5544616"/>
          </a:xfrm>
          <a:prstGeom prst="rect">
            <a:avLst/>
          </a:prstGeom>
        </p:spPr>
      </p:pic>
    </p:spTree>
    <p:extLst>
      <p:ext uri="{BB962C8B-B14F-4D97-AF65-F5344CB8AC3E}">
        <p14:creationId xmlns:p14="http://schemas.microsoft.com/office/powerpoint/2010/main" xmlns="" val="449764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55576" y="980728"/>
            <a:ext cx="7488832" cy="5112568"/>
          </a:xfrm>
          <a:prstGeom prst="rect">
            <a:avLst/>
          </a:prstGeom>
        </p:spPr>
      </p:pic>
    </p:spTree>
    <p:extLst>
      <p:ext uri="{BB962C8B-B14F-4D97-AF65-F5344CB8AC3E}">
        <p14:creationId xmlns:p14="http://schemas.microsoft.com/office/powerpoint/2010/main" xmlns="" val="4016308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8193" name="Рисунок 194" descr="7-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57200"/>
            <a:ext cx="2381250" cy="14287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3"/>
          <p:cNvSpPr>
            <a:spLocks noChangeArrowheads="1"/>
          </p:cNvSpPr>
          <p:nvPr/>
        </p:nvSpPr>
        <p:spPr bwMode="auto">
          <a:xfrm>
            <a:off x="2060196" y="1171575"/>
            <a:ext cx="7056783" cy="5632311"/>
          </a:xfrm>
          <a:prstGeom prst="rect">
            <a:avLst/>
          </a:prstGeom>
          <a:solidFill>
            <a:srgbClr val="00FF00"/>
          </a:solidFill>
          <a:ln>
            <a:noFill/>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Витягни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сторонній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предмет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пальцями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обгорнутими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серветкою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бинтом. Перед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витяганням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чужорідного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тіла</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 рота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потерпілого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лежачого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спині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необхідно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повернути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голову.</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разі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неефективності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описаних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вище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прийомів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необхідно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створити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допоміжний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дихальний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шлях(провести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коніко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трахеопункцію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коніко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трахеотомію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Конікотом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трубка малого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діаметра</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із</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введеним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її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просвіт</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загостреним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мандреном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відсутності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конікотома</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можна</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вколоти в трахею по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середній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лінії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нижче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щитовидного хряща 2–4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товсті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голки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від</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одноразових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систем для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внутрішньовенних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інфузій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подальшою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подачею через них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кисню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Трахеотомія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екстрене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оперативне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втручання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полягає</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введенні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спеціальної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трахеотомічної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трубки в трахею через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розріз</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зроблений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передній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поверхні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шиї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екстрених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випадках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разі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відсутності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трахеотомічної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трубки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може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бути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використана</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будь-яка трубка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бажано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стерильна).</a:t>
            </a: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Якщо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потерпілого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діагностується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зупинка</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серцевої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іяльності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необхідно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негайно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розпочинати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проведення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базової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серцево-легеневої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реанімації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214619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700808"/>
            <a:ext cx="8208912" cy="4247317"/>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                    </a:t>
            </a:r>
            <a:r>
              <a:rPr lang="ru-RU" b="1" dirty="0" err="1" smtClean="0">
                <a:solidFill>
                  <a:srgbClr val="FF0000"/>
                </a:solidFill>
                <a:latin typeface="Times New Roman" panose="02020603050405020304" pitchFamily="18" charset="0"/>
                <a:ea typeface="Times New Roman" panose="02020603050405020304" pitchFamily="18" charset="0"/>
              </a:rPr>
              <a:t>Способи</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проведення</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штучної</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вентиляції</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легень</a:t>
            </a:r>
            <a:r>
              <a:rPr lang="ru-RU" b="1" dirty="0">
                <a:solidFill>
                  <a:srgbClr val="FF0000"/>
                </a:solidFill>
                <a:latin typeface="Times New Roman" panose="02020603050405020304" pitchFamily="18" charset="0"/>
                <a:ea typeface="Times New Roman" panose="02020603050405020304" pitchFamily="18" charset="0"/>
              </a:rPr>
              <a:t> </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зупинці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клінічної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смерті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кладуть</a:t>
            </a:r>
            <a:r>
              <a:rPr lang="ru-RU" dirty="0">
                <a:latin typeface="Times New Roman" panose="02020603050405020304" pitchFamily="18" charset="0"/>
                <a:ea typeface="Times New Roman" panose="02020603050405020304" pitchFamily="18" charset="0"/>
              </a:rPr>
              <a:t> на спину, на </a:t>
            </a:r>
            <a:r>
              <a:rPr lang="ru-RU" dirty="0" err="1">
                <a:latin typeface="Times New Roman" panose="02020603050405020304" pitchFamily="18" charset="0"/>
                <a:ea typeface="Times New Roman" panose="02020603050405020304" pitchFamily="18" charset="0"/>
              </a:rPr>
              <a:t>рівну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тверду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поверхню</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швидко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звільняють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стискаючого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одягу</a:t>
            </a:r>
            <a:r>
              <a:rPr lang="ru-RU" dirty="0">
                <a:latin typeface="Times New Roman" panose="02020603050405020304" pitchFamily="18" charset="0"/>
                <a:ea typeface="Times New Roman" panose="02020603050405020304" pitchFamily="18" charset="0"/>
              </a:rPr>
              <a:t>. В першу </a:t>
            </a:r>
            <a:r>
              <a:rPr lang="ru-RU" dirty="0" err="1">
                <a:latin typeface="Times New Roman" panose="02020603050405020304" pitchFamily="18" charset="0"/>
                <a:ea typeface="Times New Roman" panose="02020603050405020304" pitchFamily="18" charset="0"/>
              </a:rPr>
              <a:t>чергу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ревізія</a:t>
            </a:r>
            <a:r>
              <a:rPr lang="ru-RU" dirty="0">
                <a:latin typeface="Times New Roman" panose="02020603050405020304" pitchFamily="18" charset="0"/>
                <a:ea typeface="Times New Roman" panose="02020603050405020304" pitchFamily="18" charset="0"/>
              </a:rPr>
              <a:t> ротоглотки та </a:t>
            </a:r>
            <a:r>
              <a:rPr lang="ru-RU" dirty="0" err="1">
                <a:latin typeface="Times New Roman" panose="02020603050405020304" pitchFamily="18" charset="0"/>
                <a:ea typeface="Times New Roman" panose="02020603050405020304" pitchFamily="18" charset="0"/>
              </a:rPr>
              <a:t>верхніх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прямої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ларингоскопії</a:t>
            </a:r>
            <a:r>
              <a:rPr lang="ru-RU" dirty="0">
                <a:latin typeface="Times New Roman" panose="02020603050405020304" pitchFamily="18" charset="0"/>
                <a:ea typeface="Times New Roman" panose="02020603050405020304" pitchFamily="18" charset="0"/>
              </a:rPr>
              <a:t>. За потреби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очистити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ротову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порожнину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зняти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зубні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протези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видалити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слиз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пальцями</a:t>
            </a:r>
            <a:r>
              <a:rPr lang="ru-RU" dirty="0">
                <a:latin typeface="Times New Roman" panose="02020603050405020304" pitchFamily="18" charset="0"/>
                <a:ea typeface="Times New Roman" panose="02020603050405020304" pitchFamily="18" charset="0"/>
              </a:rPr>
              <a:t> (один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два </a:t>
            </a:r>
            <a:r>
              <a:rPr lang="ru-RU" dirty="0" err="1">
                <a:latin typeface="Times New Roman" panose="02020603050405020304" pitchFamily="18" charset="0"/>
                <a:ea typeface="Times New Roman" panose="02020603050405020304" pitchFamily="18" charset="0"/>
              </a:rPr>
              <a:t>пальця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обгорнуті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серветкою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хустинкою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коловий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очищуючи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ротову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порожнину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аспіратора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електричного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механічного</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цією</a:t>
            </a:r>
            <a:r>
              <a:rPr lang="ru-RU" dirty="0">
                <a:latin typeface="Times New Roman" panose="02020603050405020304" pitchFamily="18" charset="0"/>
                <a:ea typeface="Times New Roman" panose="02020603050405020304" pitchFamily="18" charset="0"/>
              </a:rPr>
              <a:t> ж метою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гумову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спринцівку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відрізавши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спочатку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тонкий </a:t>
            </a:r>
            <a:r>
              <a:rPr lang="ru-RU" dirty="0" err="1">
                <a:latin typeface="Times New Roman" panose="02020603050405020304" pitchFamily="18" charset="0"/>
                <a:ea typeface="Times New Roman" panose="02020603050405020304" pitchFamily="18" charset="0"/>
              </a:rPr>
              <a:t>кінчик</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осіб</a:t>
            </a:r>
            <a:r>
              <a:rPr lang="ru-RU" dirty="0">
                <a:latin typeface="Times New Roman" panose="02020603050405020304" pitchFamily="18" charset="0"/>
                <a:ea typeface="Times New Roman" panose="02020603050405020304" pitchFamily="18" charset="0"/>
              </a:rPr>
              <a:t> з травмами </a:t>
            </a:r>
            <a:r>
              <a:rPr lang="ru-RU" dirty="0" err="1">
                <a:latin typeface="Times New Roman" panose="02020603050405020304" pitchFamily="18" charset="0"/>
                <a:ea typeface="Times New Roman" panose="02020603050405020304" pitchFamily="18" charset="0"/>
              </a:rPr>
              <a:t>обличчя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скронево-нижньощелепних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суглобів</a:t>
            </a:r>
            <a:r>
              <a:rPr lang="ru-RU" dirty="0">
                <a:latin typeface="Times New Roman" panose="02020603050405020304" pitchFamily="18" charset="0"/>
                <a:ea typeface="Times New Roman" panose="02020603050405020304" pitchFamily="18" charset="0"/>
              </a:rPr>
              <a:t> рекомендовано </a:t>
            </a:r>
            <a:r>
              <a:rPr lang="ru-RU" dirty="0" err="1">
                <a:latin typeface="Times New Roman" panose="02020603050405020304" pitchFamily="18" charset="0"/>
                <a:ea typeface="Times New Roman" panose="02020603050405020304" pitchFamily="18" charset="0"/>
              </a:rPr>
              <a:t>використання</a:t>
            </a:r>
            <a:r>
              <a:rPr lang="ru-RU" dirty="0">
                <a:latin typeface="Times New Roman" panose="02020603050405020304" pitchFamily="18" charset="0"/>
                <a:ea typeface="Times New Roman" panose="02020603050405020304" pitchFamily="18" charset="0"/>
              </a:rPr>
              <a:t> методу </a:t>
            </a:r>
            <a:r>
              <a:rPr lang="ru-RU" dirty="0" err="1">
                <a:latin typeface="Times New Roman" panose="02020603050405020304" pitchFamily="18" charset="0"/>
                <a:ea typeface="Times New Roman" panose="02020603050405020304" pitchFamily="18" charset="0"/>
              </a:rPr>
              <a:t>Шефера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механічне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стискання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методу </a:t>
            </a:r>
            <a:r>
              <a:rPr lang="ru-RU" dirty="0" err="1">
                <a:latin typeface="Times New Roman" panose="02020603050405020304" pitchFamily="18" charset="0"/>
                <a:ea typeface="Times New Roman" panose="02020603050405020304" pitchFamily="18" charset="0"/>
              </a:rPr>
              <a:t>Сільвестра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полягає</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викликанні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вдиху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відведення</a:t>
            </a:r>
            <a:r>
              <a:rPr lang="ru-RU" dirty="0">
                <a:latin typeface="Times New Roman" panose="02020603050405020304" pitchFamily="18" charset="0"/>
                <a:ea typeface="Times New Roman" panose="02020603050405020304" pitchFamily="18" charset="0"/>
              </a:rPr>
              <a:t> рук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голову, а </a:t>
            </a:r>
            <a:r>
              <a:rPr lang="ru-RU" dirty="0" err="1">
                <a:latin typeface="Times New Roman" panose="02020603050405020304" pitchFamily="18" charset="0"/>
                <a:ea typeface="Times New Roman" panose="02020603050405020304" pitchFamily="18" charset="0"/>
              </a:rPr>
              <a:t>видиху</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стискання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приведенні</a:t>
            </a:r>
            <a:r>
              <a:rPr lang="ru-RU" dirty="0">
                <a:latin typeface="Times New Roman" panose="02020603050405020304" pitchFamily="18" charset="0"/>
                <a:ea typeface="Times New Roman" panose="02020603050405020304" pitchFamily="18" charset="0"/>
              </a:rPr>
              <a:t> рук (</a:t>
            </a:r>
            <a:r>
              <a:rPr lang="ru-RU" dirty="0" err="1">
                <a:latin typeface="Times New Roman" panose="02020603050405020304" pitchFamily="18" charset="0"/>
                <a:ea typeface="Times New Roman" panose="02020603050405020304" pitchFamily="18" charset="0"/>
              </a:rPr>
              <a:t>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протипоказані</a:t>
            </a:r>
            <a:r>
              <a:rPr lang="ru-RU" dirty="0">
                <a:latin typeface="Times New Roman" panose="02020603050405020304" pitchFamily="18" charset="0"/>
                <a:ea typeface="Times New Roman" panose="02020603050405020304" pitchFamily="18" charset="0"/>
              </a:rPr>
              <a:t> при травмах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клітки</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42052490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28" y="476672"/>
            <a:ext cx="8928992" cy="6186309"/>
          </a:xfrm>
          <a:prstGeom prst="rect">
            <a:avLst/>
          </a:prstGeom>
          <a:solidFill>
            <a:srgbClr val="FFFF00"/>
          </a:solidFill>
        </p:spPr>
        <p:txBody>
          <a:bodyPr wrap="square">
            <a:spAutoFit/>
          </a:bodyPr>
          <a:lstStyle/>
          <a:p>
            <a:pPr algn="ctr">
              <a:spcAft>
                <a:spcPts val="0"/>
              </a:spcAft>
            </a:pPr>
            <a:r>
              <a:rPr lang="ru-RU" b="1" dirty="0" err="1">
                <a:solidFill>
                  <a:srgbClr val="FF0000"/>
                </a:solidFill>
                <a:latin typeface="Times New Roman" panose="02020603050405020304" pitchFamily="18" charset="0"/>
                <a:ea typeface="Times New Roman" panose="02020603050405020304" pitchFamily="18" charset="0"/>
              </a:rPr>
              <a:t>Штучне</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дихання</a:t>
            </a:r>
            <a:r>
              <a:rPr lang="ru-RU" b="1" dirty="0">
                <a:solidFill>
                  <a:srgbClr val="FF0000"/>
                </a:solidFill>
                <a:latin typeface="Times New Roman" panose="02020603050405020304" pitchFamily="18" charset="0"/>
                <a:ea typeface="Times New Roman" panose="02020603050405020304" pitchFamily="18" charset="0"/>
              </a:rPr>
              <a:t> шляхом </a:t>
            </a:r>
            <a:r>
              <a:rPr lang="ru-RU" b="1" dirty="0" err="1">
                <a:solidFill>
                  <a:srgbClr val="FF0000"/>
                </a:solidFill>
                <a:latin typeface="Times New Roman" panose="02020603050405020304" pitchFamily="18" charset="0"/>
                <a:ea typeface="Times New Roman" panose="02020603050405020304" pitchFamily="18" charset="0"/>
              </a:rPr>
              <a:t>вдування</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повітря</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здійснюватися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різними</a:t>
            </a:r>
            <a:r>
              <a:rPr lang="ru-RU" dirty="0">
                <a:latin typeface="Times New Roman" panose="02020603050405020304" pitchFamily="18" charset="0"/>
                <a:ea typeface="Times New Roman" panose="02020603050405020304" pitchFamily="18" charset="0"/>
              </a:rPr>
              <a:t> способами.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відсутні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допоміжні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пристрої</a:t>
            </a:r>
            <a:r>
              <a:rPr lang="ru-RU" dirty="0">
                <a:latin typeface="Times New Roman" panose="02020603050405020304" pitchFamily="18" charset="0"/>
                <a:ea typeface="Times New Roman" panose="02020603050405020304" pitchFamily="18" charset="0"/>
              </a:rPr>
              <a:t>, ШВЛ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проводити</a:t>
            </a:r>
            <a:r>
              <a:rPr lang="ru-RU" dirty="0">
                <a:latin typeface="Times New Roman" panose="02020603050405020304" pitchFamily="18" charset="0"/>
                <a:ea typeface="Times New Roman" panose="02020603050405020304" pitchFamily="18" charset="0"/>
              </a:rPr>
              <a:t> за методом «рот до рота»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«рот до носа». </a:t>
            </a:r>
            <a:r>
              <a:rPr lang="ru-RU" dirty="0" err="1">
                <a:latin typeface="Times New Roman" panose="02020603050405020304" pitchFamily="18" charset="0"/>
                <a:ea typeface="Times New Roman" panose="02020603050405020304" pitchFamily="18" charset="0"/>
              </a:rPr>
              <a:t>Уникнути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безпосереднього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доторкання</a:t>
            </a:r>
            <a:r>
              <a:rPr lang="ru-RU" dirty="0">
                <a:latin typeface="Times New Roman" panose="02020603050405020304" pitchFamily="18" charset="0"/>
                <a:ea typeface="Times New Roman" panose="02020603050405020304" pitchFamily="18" charset="0"/>
              </a:rPr>
              <a:t> до рота хворого </a:t>
            </a:r>
            <a:r>
              <a:rPr lang="ru-RU" dirty="0" err="1">
                <a:latin typeface="Times New Roman" panose="02020603050405020304" pitchFamily="18" charset="0"/>
                <a:ea typeface="Times New Roman" panose="02020603050405020304" pitchFamily="18" charset="0"/>
              </a:rPr>
              <a:t>можливо</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умови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вдування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повітря</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марлеву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серветку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хустку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будь-яку </a:t>
            </a:r>
            <a:r>
              <a:rPr lang="ru-RU" dirty="0" err="1">
                <a:latin typeface="Times New Roman" panose="02020603050405020304" pitchFamily="18" charset="0"/>
                <a:ea typeface="Times New Roman" panose="02020603050405020304" pitchFamily="18" charset="0"/>
              </a:rPr>
              <a:t>іншу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нещільну</a:t>
            </a:r>
            <a:r>
              <a:rPr lang="ru-RU" dirty="0">
                <a:latin typeface="Times New Roman" panose="02020603050405020304" pitchFamily="18" charset="0"/>
                <a:ea typeface="Times New Roman" panose="02020603050405020304" pitchFamily="18" charset="0"/>
              </a:rPr>
              <a:t> тканину.</a:t>
            </a:r>
            <a:endParaRPr lang="uk-UA" sz="11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Техніка</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проведення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штучної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вентиляції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легень</a:t>
            </a:r>
            <a:r>
              <a:rPr lang="ru-RU" b="1" i="1" dirty="0">
                <a:solidFill>
                  <a:srgbClr val="FF0000"/>
                </a:solidFill>
                <a:latin typeface="Times New Roman" panose="02020603050405020304" pitchFamily="18" charset="0"/>
                <a:ea typeface="Times New Roman" panose="02020603050405020304" pitchFamily="18" charset="0"/>
              </a:rPr>
              <a:t> «рот до рота» 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 «рот до носа».</a:t>
            </a:r>
            <a:r>
              <a:rPr lang="ru-RU" b="1" dirty="0">
                <a:solidFill>
                  <a:srgbClr val="FF0000"/>
                </a:solidFill>
                <a:latin typeface="Times New Roman" panose="02020603050405020304" pitchFamily="18" charset="0"/>
                <a:ea typeface="Times New Roman" panose="02020603050405020304" pitchFamily="18" charset="0"/>
              </a:rPr>
              <a:t> </a:t>
            </a:r>
            <a:endParaRPr lang="ru-RU" b="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smtClean="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потрійний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Сафара</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перерозгинання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голови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атлантопотиличному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суглобі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виведення</a:t>
            </a:r>
            <a:r>
              <a:rPr lang="ru-RU" dirty="0">
                <a:latin typeface="Times New Roman" panose="02020603050405020304" pitchFamily="18" charset="0"/>
                <a:ea typeface="Times New Roman" panose="02020603050405020304" pitchFamily="18" charset="0"/>
              </a:rPr>
              <a:t> вперед </a:t>
            </a:r>
            <a:r>
              <a:rPr lang="ru-RU" dirty="0" err="1">
                <a:latin typeface="Times New Roman" panose="02020603050405020304" pitchFamily="18" charset="0"/>
                <a:ea typeface="Times New Roman" panose="02020603050405020304" pitchFamily="18" charset="0"/>
              </a:rPr>
              <a:t>нижньої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щелепи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розтулення</a:t>
            </a:r>
            <a:r>
              <a:rPr lang="ru-RU" dirty="0">
                <a:latin typeface="Times New Roman" panose="02020603050405020304" pitchFamily="18" charset="0"/>
                <a:ea typeface="Times New Roman" panose="02020603050405020304" pitchFamily="18" charset="0"/>
              </a:rPr>
              <a:t> рота.</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виконання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особі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стати на </a:t>
            </a:r>
            <a:r>
              <a:rPr lang="ru-RU" dirty="0" err="1">
                <a:latin typeface="Times New Roman" panose="02020603050405020304" pitchFamily="18" charset="0"/>
                <a:ea typeface="Times New Roman" panose="02020603050405020304" pitchFamily="18" charset="0"/>
              </a:rPr>
              <a:t>коліна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покласти</a:t>
            </a:r>
            <a:r>
              <a:rPr lang="ru-RU" dirty="0">
                <a:latin typeface="Times New Roman" panose="02020603050405020304" pitchFamily="18" charset="0"/>
                <a:ea typeface="Times New Roman" panose="02020603050405020304" pitchFamily="18" charset="0"/>
              </a:rPr>
              <a:t> одну руку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шию</a:t>
            </a:r>
            <a:r>
              <a:rPr lang="ru-RU" dirty="0">
                <a:latin typeface="Times New Roman" panose="02020603050405020304" pitchFamily="18" charset="0"/>
                <a:ea typeface="Times New Roman" panose="02020603050405020304" pitchFamily="18" charset="0"/>
              </a:rPr>
              <a:t>, другу – на лоб і максимально </a:t>
            </a:r>
            <a:r>
              <a:rPr lang="ru-RU" dirty="0" err="1">
                <a:latin typeface="Times New Roman" panose="02020603050405020304" pitchFamily="18" charset="0"/>
                <a:ea typeface="Times New Roman" panose="02020603050405020304" pitchFamily="18" charset="0"/>
              </a:rPr>
              <a:t>закинути</a:t>
            </a:r>
            <a:r>
              <a:rPr lang="ru-RU" dirty="0">
                <a:latin typeface="Times New Roman" panose="02020603050405020304" pitchFamily="18" charset="0"/>
                <a:ea typeface="Times New Roman" panose="02020603050405020304" pitchFamily="18" charset="0"/>
              </a:rPr>
              <a:t> голову назад (</a:t>
            </a:r>
            <a:r>
              <a:rPr lang="ru-RU" dirty="0" err="1">
                <a:latin typeface="Times New Roman" panose="02020603050405020304" pitchFamily="18" charset="0"/>
                <a:ea typeface="Times New Roman" panose="02020603050405020304" pitchFamily="18" charset="0"/>
              </a:rPr>
              <a:t>бажано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підкласти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шию</a:t>
            </a:r>
            <a:r>
              <a:rPr lang="ru-RU" dirty="0">
                <a:latin typeface="Times New Roman" panose="02020603050405020304" pitchFamily="18" charset="0"/>
                <a:ea typeface="Times New Roman" panose="02020603050405020304" pitchFamily="18" charset="0"/>
              </a:rPr>
              <a:t> валик з </a:t>
            </a:r>
            <a:r>
              <a:rPr lang="ru-RU" dirty="0" err="1">
                <a:latin typeface="Times New Roman" panose="02020603050405020304" pitchFamily="18" charset="0"/>
                <a:ea typeface="Times New Roman" panose="02020603050405020304" pitchFamily="18" charset="0"/>
              </a:rPr>
              <a:t>одягу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одночасно</a:t>
            </a:r>
            <a:r>
              <a:rPr lang="ru-RU" dirty="0">
                <a:latin typeface="Times New Roman" panose="02020603050405020304" pitchFamily="18" charset="0"/>
                <a:ea typeface="Times New Roman" panose="02020603050405020304" pitchFamily="18" charset="0"/>
              </a:rPr>
              <a:t> затиснувши </a:t>
            </a:r>
            <a:r>
              <a:rPr lang="ru-RU" dirty="0" err="1">
                <a:latin typeface="Times New Roman" panose="02020603050405020304" pitchFamily="18" charset="0"/>
                <a:ea typeface="Times New Roman" panose="02020603050405020304" pitchFamily="18" charset="0"/>
              </a:rPr>
              <a:t>ніс</a:t>
            </a:r>
            <a:r>
              <a:rPr lang="ru-RU" dirty="0">
                <a:latin typeface="Times New Roman" panose="02020603050405020304" pitchFamily="18" charset="0"/>
                <a:ea typeface="Times New Roman" panose="02020603050405020304" pitchFamily="18" charset="0"/>
              </a:rPr>
              <a:t> великим і </a:t>
            </a:r>
            <a:r>
              <a:rPr lang="ru-RU" dirty="0" err="1">
                <a:latin typeface="Times New Roman" panose="02020603050405020304" pitchFamily="18" charset="0"/>
                <a:ea typeface="Times New Roman" panose="02020603050405020304" pitchFamily="18" charset="0"/>
              </a:rPr>
              <a:t>вказівним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пальцями</a:t>
            </a:r>
            <a:r>
              <a:rPr lang="ru-RU" dirty="0">
                <a:latin typeface="Times New Roman" panose="02020603050405020304" pitchFamily="18" charset="0"/>
                <a:ea typeface="Times New Roman" panose="02020603050405020304" pitchFamily="18" charset="0"/>
              </a:rPr>
              <a:t> руки,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лежить</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лобі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висунути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щелепу</a:t>
            </a:r>
            <a:r>
              <a:rPr lang="ru-RU" dirty="0">
                <a:latin typeface="Times New Roman" panose="02020603050405020304" pitchFamily="18" charset="0"/>
                <a:ea typeface="Times New Roman" panose="02020603050405020304" pitchFamily="18" charset="0"/>
              </a:rPr>
              <a:t> вперед.</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маніпуляція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супроводжується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відкриттям</a:t>
            </a:r>
            <a:r>
              <a:rPr lang="ru-RU" dirty="0">
                <a:latin typeface="Times New Roman" panose="02020603050405020304" pitchFamily="18" charset="0"/>
                <a:ea typeface="Times New Roman" panose="02020603050405020304" pitchFamily="18" charset="0"/>
              </a:rPr>
              <a:t> рота, </a:t>
            </a:r>
            <a:r>
              <a:rPr lang="ru-RU" dirty="0" err="1">
                <a:latin typeface="Times New Roman" panose="02020603050405020304" pitchFamily="18" charset="0"/>
                <a:ea typeface="Times New Roman" panose="02020603050405020304" pitchFamily="18" charset="0"/>
              </a:rPr>
              <a:t>підтягуванням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язика</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під’язикової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максимальним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вирівнюванням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Потрібно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пам’ятати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надмірне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голови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призвести</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звуження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Зробивши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глибокий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вдих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рятівник</a:t>
            </a:r>
            <a:r>
              <a:rPr lang="ru-RU" dirty="0">
                <a:latin typeface="Times New Roman" panose="02020603050405020304" pitchFamily="18" charset="0"/>
                <a:ea typeface="Times New Roman" panose="02020603050405020304" pitchFamily="18" charset="0"/>
              </a:rPr>
              <a:t> повинен </a:t>
            </a:r>
            <a:r>
              <a:rPr lang="ru-RU" dirty="0" err="1">
                <a:latin typeface="Times New Roman" panose="02020603050405020304" pitchFamily="18" charset="0"/>
                <a:ea typeface="Times New Roman" panose="02020603050405020304" pitchFamily="18" charset="0"/>
              </a:rPr>
              <a:t>щільно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охопити</a:t>
            </a:r>
            <a:r>
              <a:rPr lang="ru-RU" dirty="0">
                <a:latin typeface="Times New Roman" panose="02020603050405020304" pitchFamily="18" charset="0"/>
                <a:ea typeface="Times New Roman" panose="02020603050405020304" pitchFamily="18" charset="0"/>
              </a:rPr>
              <a:t> рот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зробити</a:t>
            </a:r>
            <a:r>
              <a:rPr lang="ru-RU" dirty="0">
                <a:latin typeface="Times New Roman" panose="02020603050405020304" pitchFamily="18" charset="0"/>
                <a:ea typeface="Times New Roman" panose="02020603050405020304" pitchFamily="18" charset="0"/>
              </a:rPr>
              <a:t> короткий </a:t>
            </a:r>
            <a:r>
              <a:rPr lang="ru-RU" dirty="0" err="1">
                <a:latin typeface="Times New Roman" panose="02020603050405020304" pitchFamily="18" charset="0"/>
                <a:ea typeface="Times New Roman" panose="02020603050405020304" pitchFamily="18" charset="0"/>
              </a:rPr>
              <a:t>енергійний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Одночасно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слідкувати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екскурсією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клітки</a:t>
            </a:r>
            <a:r>
              <a:rPr lang="ru-RU" dirty="0">
                <a:latin typeface="Times New Roman" panose="02020603050405020304" pitchFamily="18" charset="0"/>
                <a:ea typeface="Times New Roman" panose="02020603050405020304" pitchFamily="18" charset="0"/>
              </a:rPr>
              <a:t> хворого, на </a:t>
            </a:r>
            <a:r>
              <a:rPr lang="ru-RU" dirty="0" err="1">
                <a:latin typeface="Times New Roman" panose="02020603050405020304" pitchFamily="18" charset="0"/>
                <a:ea typeface="Times New Roman" panose="02020603050405020304" pitchFamily="18" charset="0"/>
              </a:rPr>
              <a:t>підставі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оцінювати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ефективність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штучного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причиною </a:t>
            </a:r>
            <a:r>
              <a:rPr lang="ru-RU" dirty="0" err="1">
                <a:latin typeface="Times New Roman" panose="02020603050405020304" pitchFamily="18" charset="0"/>
                <a:ea typeface="Times New Roman" panose="02020603050405020304" pitchFamily="18" charset="0"/>
              </a:rPr>
              <a:t>клінічної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смерті</a:t>
            </a:r>
            <a:r>
              <a:rPr lang="ru-RU" dirty="0">
                <a:latin typeface="Times New Roman" panose="02020603050405020304" pitchFamily="18" charset="0"/>
                <a:ea typeface="Times New Roman" panose="02020603050405020304" pitchFamily="18" charset="0"/>
              </a:rPr>
              <a:t> стала </a:t>
            </a:r>
            <a:r>
              <a:rPr lang="ru-RU" dirty="0" err="1">
                <a:latin typeface="Times New Roman" panose="02020603050405020304" pitchFamily="18" charset="0"/>
                <a:ea typeface="Times New Roman" panose="02020603050405020304" pitchFamily="18" charset="0"/>
              </a:rPr>
              <a:t>асфіксія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реанімаційні</a:t>
            </a:r>
            <a:r>
              <a:rPr lang="ru-RU" dirty="0">
                <a:latin typeface="Times New Roman" panose="02020603050405020304" pitchFamily="18" charset="0"/>
                <a:ea typeface="Times New Roman" panose="02020603050405020304" pitchFamily="18" charset="0"/>
              </a:rPr>
              <a:t> заходи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розпочинати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відновлення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ШВЛ. </a:t>
            </a:r>
            <a:endParaRPr lang="uk-UA" dirty="0"/>
          </a:p>
        </p:txBody>
      </p:sp>
    </p:spTree>
    <p:extLst>
      <p:ext uri="{BB962C8B-B14F-4D97-AF65-F5344CB8AC3E}">
        <p14:creationId xmlns:p14="http://schemas.microsoft.com/office/powerpoint/2010/main" xmlns="" val="2372465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99437"/>
            <a:ext cx="8712968" cy="6740307"/>
          </a:xfrm>
          <a:prstGeom prst="rect">
            <a:avLst/>
          </a:prstGeom>
          <a:solidFill>
            <a:srgbClr val="FFFF00"/>
          </a:solidFill>
        </p:spPr>
        <p:txBody>
          <a:bodyPr wrap="square">
            <a:spAutoFit/>
          </a:bodyPr>
          <a:lstStyle/>
          <a:p>
            <a:pPr>
              <a:spcAft>
                <a:spcPts val="0"/>
              </a:spcAft>
            </a:pPr>
            <a:r>
              <a:rPr lang="ru-RU" b="1" dirty="0" err="1">
                <a:solidFill>
                  <a:srgbClr val="FF0000"/>
                </a:solidFill>
                <a:latin typeface="Times New Roman" panose="02020603050405020304" pitchFamily="18" charset="0"/>
                <a:ea typeface="Times New Roman" panose="02020603050405020304" pitchFamily="18" charset="0"/>
              </a:rPr>
              <a:t>Штучна</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вентиляція</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легень</a:t>
            </a:r>
            <a:r>
              <a:rPr lang="ru-RU" b="1" dirty="0">
                <a:solidFill>
                  <a:srgbClr val="FF0000"/>
                </a:solidFill>
                <a:latin typeface="Times New Roman" panose="02020603050405020304" pitchFamily="18" charset="0"/>
                <a:ea typeface="Times New Roman" panose="02020603050405020304" pitchFamily="18" charset="0"/>
              </a:rPr>
              <a:t> за </a:t>
            </a:r>
            <a:r>
              <a:rPr lang="ru-RU" b="1" dirty="0" err="1">
                <a:solidFill>
                  <a:srgbClr val="FF0000"/>
                </a:solidFill>
                <a:latin typeface="Times New Roman" panose="02020603050405020304" pitchFamily="18" charset="0"/>
                <a:ea typeface="Times New Roman" panose="02020603050405020304" pitchFamily="18" charset="0"/>
              </a:rPr>
              <a:t>допомогою</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ручних</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респіраторів</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зручності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штучного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розроблено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апарати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вигляді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гумового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мішка</a:t>
            </a:r>
            <a:r>
              <a:rPr lang="ru-RU" dirty="0">
                <a:latin typeface="Times New Roman" panose="02020603050405020304" pitchFamily="18" charset="0"/>
                <a:ea typeface="Times New Roman" panose="02020603050405020304" pitchFamily="18" charset="0"/>
              </a:rPr>
              <a:t> АМБУ, АРД-1 та </a:t>
            </a:r>
            <a:r>
              <a:rPr lang="ru-RU" dirty="0" err="1">
                <a:latin typeface="Times New Roman" panose="02020603050405020304" pitchFamily="18" charset="0"/>
                <a:ea typeface="Times New Roman" panose="02020603050405020304" pitchFamily="18" charset="0"/>
              </a:rPr>
              <a:t>інші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маскою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мішками-респіраторами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оснащені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Портативними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респіраторами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оснащені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машини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рятувальні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станції</a:t>
            </a:r>
            <a:r>
              <a:rPr lang="ru-RU" dirty="0">
                <a:latin typeface="Times New Roman" panose="02020603050405020304" pitchFamily="18" charset="0"/>
                <a:ea typeface="Times New Roman" panose="02020603050405020304" pitchFamily="18" charset="0"/>
              </a:rPr>
              <a:t> на пляжах. В </a:t>
            </a:r>
            <a:r>
              <a:rPr lang="ru-RU" dirty="0" err="1">
                <a:latin typeface="Times New Roman" panose="02020603050405020304" pitchFamily="18" charset="0"/>
                <a:ea typeface="Times New Roman" panose="02020603050405020304" pitchFamily="18" charset="0"/>
              </a:rPr>
              <a:t>умовах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стаціонару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автоматичні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респіратори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ніс</a:t>
            </a:r>
            <a:r>
              <a:rPr lang="ru-RU" dirty="0">
                <a:latin typeface="Times New Roman" panose="02020603050405020304" pitchFamily="18" charset="0"/>
                <a:ea typeface="Times New Roman" panose="02020603050405020304" pitchFamily="18" charset="0"/>
              </a:rPr>
              <a:t> та рот хворого </a:t>
            </a:r>
            <a:r>
              <a:rPr lang="ru-RU" dirty="0" err="1">
                <a:latin typeface="Times New Roman" panose="02020603050405020304" pitchFamily="18" charset="0"/>
                <a:ea typeface="Times New Roman" panose="02020603050405020304" pitchFamily="18" charset="0"/>
              </a:rPr>
              <a:t>щільно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накладають</a:t>
            </a:r>
            <a:r>
              <a:rPr lang="ru-RU" dirty="0">
                <a:latin typeface="Times New Roman" panose="02020603050405020304" pitchFamily="18" charset="0"/>
                <a:ea typeface="Times New Roman" panose="02020603050405020304" pitchFamily="18" charset="0"/>
              </a:rPr>
              <a:t> маску. </a:t>
            </a:r>
            <a:r>
              <a:rPr lang="ru-RU" dirty="0" err="1">
                <a:latin typeface="Times New Roman" panose="02020603050405020304" pitchFamily="18" charset="0"/>
                <a:ea typeface="Times New Roman" panose="02020603050405020304" pitchFamily="18" charset="0"/>
              </a:rPr>
              <a:t>Стискаючи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мішок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роблять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вдих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через клапан </a:t>
            </a:r>
            <a:r>
              <a:rPr lang="ru-RU" dirty="0" err="1">
                <a:latin typeface="Times New Roman" panose="02020603050405020304" pitchFamily="18" charset="0"/>
                <a:ea typeface="Times New Roman" panose="02020603050405020304" pitchFamily="18" charset="0"/>
              </a:rPr>
              <a:t>мішка</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lgn="ctr">
              <a:spcAft>
                <a:spcPts val="0"/>
              </a:spcAft>
            </a:pPr>
            <a:r>
              <a:rPr lang="ru-RU" b="1" dirty="0" err="1">
                <a:solidFill>
                  <a:srgbClr val="FF0000"/>
                </a:solidFill>
                <a:latin typeface="Times New Roman" panose="02020603050405020304" pitchFamily="18" charset="0"/>
                <a:ea typeface="Times New Roman" panose="02020603050405020304" pitchFamily="18" charset="0"/>
              </a:rPr>
              <a:t>Використання</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повітроводів</a:t>
            </a:r>
            <a:endParaRPr lang="uk-UA" sz="11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використати</a:t>
            </a:r>
            <a:r>
              <a:rPr lang="ru-RU" dirty="0">
                <a:latin typeface="Times New Roman" panose="02020603050405020304" pitchFamily="18" charset="0"/>
                <a:ea typeface="Times New Roman" panose="02020603050405020304" pitchFamily="18" charset="0"/>
              </a:rPr>
              <a:t> один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полегшує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процес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ШВЛ. </a:t>
            </a:r>
            <a:r>
              <a:rPr lang="ru-RU" dirty="0" err="1">
                <a:latin typeface="Times New Roman" panose="02020603050405020304" pitchFamily="18" charset="0"/>
                <a:ea typeface="Times New Roman" panose="02020603050405020304" pitchFamily="18" charset="0"/>
              </a:rPr>
              <a:t>Серед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розрізняють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назофарингеальні</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орофарингеальні</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Повітроводи</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відносно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короткі</a:t>
            </a:r>
            <a:r>
              <a:rPr lang="ru-RU" dirty="0">
                <a:latin typeface="Times New Roman" panose="02020603050405020304" pitchFamily="18" charset="0"/>
                <a:ea typeface="Times New Roman" panose="02020603050405020304" pitchFamily="18" charset="0"/>
              </a:rPr>
              <a:t> Т-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S-</a:t>
            </a:r>
            <a:r>
              <a:rPr lang="ru-RU" dirty="0" err="1">
                <a:latin typeface="Times New Roman" panose="02020603050405020304" pitchFamily="18" charset="0"/>
                <a:ea typeface="Times New Roman" panose="02020603050405020304" pitchFamily="18" charset="0"/>
              </a:rPr>
              <a:t>подібні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гумові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трубкі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розмірів</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вибору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потрібного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розміру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орофарингеального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повітроводу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потрібно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визначити</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відстань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кута </a:t>
            </a:r>
            <a:r>
              <a:rPr lang="ru-RU" dirty="0" err="1">
                <a:latin typeface="Times New Roman" panose="02020603050405020304" pitchFamily="18" charset="0"/>
                <a:ea typeface="Times New Roman" panose="02020603050405020304" pitchFamily="18" charset="0"/>
              </a:rPr>
              <a:t>нижньої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щелепи</a:t>
            </a:r>
            <a:r>
              <a:rPr lang="ru-RU" dirty="0">
                <a:latin typeface="Times New Roman" panose="02020603050405020304" pitchFamily="18" charset="0"/>
                <a:ea typeface="Times New Roman" panose="02020603050405020304" pitchFamily="18" charset="0"/>
              </a:rPr>
              <a:t> до мочки </a:t>
            </a:r>
            <a:r>
              <a:rPr lang="ru-RU" dirty="0" err="1">
                <a:latin typeface="Times New Roman" panose="02020603050405020304" pitchFamily="18" charset="0"/>
                <a:ea typeface="Times New Roman" panose="02020603050405020304" pitchFamily="18" charset="0"/>
              </a:rPr>
              <a:t>вуха</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поширеними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клінічній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практиці</a:t>
            </a:r>
            <a:r>
              <a:rPr lang="ru-RU" dirty="0">
                <a:latin typeface="Times New Roman" panose="02020603050405020304" pitchFamily="18" charset="0"/>
                <a:ea typeface="Times New Roman" panose="02020603050405020304" pitchFamily="18" charset="0"/>
              </a:rPr>
              <a:t> є </a:t>
            </a:r>
            <a:r>
              <a:rPr lang="ru-RU" i="1" dirty="0" err="1">
                <a:latin typeface="Times New Roman" panose="02020603050405020304" pitchFamily="18" charset="0"/>
                <a:ea typeface="Times New Roman" panose="02020603050405020304" pitchFamily="18" charset="0"/>
              </a:rPr>
              <a:t>повітроводи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Гведела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Guedel</a:t>
            </a:r>
            <a:r>
              <a:rPr lang="ru-RU" i="1" dirty="0">
                <a:latin typeface="Times New Roman" panose="02020603050405020304" pitchFamily="18" charset="0"/>
                <a:ea typeface="Times New Roman" panose="02020603050405020304" pitchFamily="18" charset="0"/>
              </a:rPr>
              <a:t>)  та  </a:t>
            </a:r>
            <a:r>
              <a:rPr lang="ru-RU" i="1" dirty="0" err="1">
                <a:latin typeface="Times New Roman" panose="02020603050405020304" pitchFamily="18" charset="0"/>
                <a:ea typeface="Times New Roman" panose="02020603050405020304" pitchFamily="18" charset="0"/>
              </a:rPr>
              <a:t>Cафара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Safar</a:t>
            </a:r>
            <a:r>
              <a:rPr lang="ru-RU" i="1" dirty="0">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Сафара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інколи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називають</a:t>
            </a:r>
            <a:r>
              <a:rPr lang="ru-RU" dirty="0">
                <a:latin typeface="Times New Roman" panose="02020603050405020304" pitchFamily="18" charset="0"/>
                <a:ea typeface="Times New Roman" panose="02020603050405020304" pitchFamily="18" charset="0"/>
              </a:rPr>
              <a:t> «два </a:t>
            </a:r>
            <a:r>
              <a:rPr lang="ru-RU" dirty="0" err="1">
                <a:latin typeface="Times New Roman" panose="02020603050405020304" pitchFamily="18" charset="0"/>
                <a:ea typeface="Times New Roman" panose="02020603050405020304" pitchFamily="18" charset="0"/>
              </a:rPr>
              <a:t>Гведели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оскільки</a:t>
            </a:r>
            <a:r>
              <a:rPr lang="ru-RU" dirty="0">
                <a:latin typeface="Times New Roman" panose="02020603050405020304" pitchFamily="18" charset="0"/>
                <a:ea typeface="Times New Roman" panose="02020603050405020304" pitchFamily="18" charset="0"/>
              </a:rPr>
              <a:t> S </a:t>
            </a:r>
            <a:r>
              <a:rPr lang="ru-RU" dirty="0" err="1">
                <a:latin typeface="Times New Roman" panose="02020603050405020304" pitchFamily="18" charset="0"/>
                <a:ea typeface="Times New Roman" panose="02020603050405020304" pitchFamily="18" charset="0"/>
              </a:rPr>
              <a:t>подібна</a:t>
            </a:r>
            <a:r>
              <a:rPr lang="ru-RU" dirty="0">
                <a:latin typeface="Times New Roman" panose="02020603050405020304" pitchFamily="18" charset="0"/>
                <a:ea typeface="Times New Roman" panose="02020603050405020304" pitchFamily="18" charset="0"/>
              </a:rPr>
              <a:t> трубка </a:t>
            </a:r>
            <a:r>
              <a:rPr lang="ru-RU" dirty="0" err="1">
                <a:latin typeface="Times New Roman" panose="02020603050405020304" pitchFamily="18" charset="0"/>
                <a:ea typeface="Times New Roman" panose="02020603050405020304" pitchFamily="18" charset="0"/>
              </a:rPr>
              <a:t>нагадує</a:t>
            </a:r>
            <a:r>
              <a:rPr lang="ru-RU" dirty="0">
                <a:latin typeface="Times New Roman" panose="02020603050405020304" pitchFamily="18" charset="0"/>
                <a:ea typeface="Times New Roman" panose="02020603050405020304" pitchFamily="18" charset="0"/>
              </a:rPr>
              <a:t> два </a:t>
            </a:r>
            <a:r>
              <a:rPr lang="ru-RU" dirty="0" err="1">
                <a:latin typeface="Times New Roman" panose="02020603050405020304" pitchFamily="18" charset="0"/>
                <a:ea typeface="Times New Roman" panose="02020603050405020304" pitchFamily="18" charset="0"/>
              </a:rPr>
              <a:t>з’єднані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собою </a:t>
            </a:r>
            <a:r>
              <a:rPr lang="ru-RU" dirty="0" err="1">
                <a:latin typeface="Times New Roman" panose="02020603050405020304" pitchFamily="18" charset="0"/>
                <a:ea typeface="Times New Roman" panose="02020603050405020304" pitchFamily="18" charset="0"/>
              </a:rPr>
              <a:t>пласкі</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r>
              <a:rPr lang="ru-RU" dirty="0" err="1">
                <a:latin typeface="Times New Roman" panose="02020603050405020304" pitchFamily="18" charset="0"/>
                <a:ea typeface="Times New Roman" panose="02020603050405020304" pitchFamily="18" charset="0"/>
              </a:rPr>
              <a:t>повітроводи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Гведела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застосування</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вирішує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проблеми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захисту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аспірації</a:t>
            </a:r>
            <a:r>
              <a:rPr lang="ru-RU" dirty="0">
                <a:latin typeface="Times New Roman" panose="02020603050405020304" pitchFamily="18" charset="0"/>
                <a:ea typeface="Times New Roman" panose="02020603050405020304" pitchFamily="18" charset="0"/>
              </a:rPr>
              <a:t>, але </a:t>
            </a:r>
            <a:r>
              <a:rPr lang="ru-RU" dirty="0" err="1">
                <a:latin typeface="Times New Roman" panose="02020603050405020304" pitchFamily="18" charset="0"/>
                <a:ea typeface="Times New Roman" panose="02020603050405020304" pitchFamily="18" charset="0"/>
              </a:rPr>
              <a:t>дозволяє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відновити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прохідність</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виграти</a:t>
            </a:r>
            <a:r>
              <a:rPr lang="ru-RU" dirty="0">
                <a:latin typeface="Times New Roman" panose="02020603050405020304" pitchFamily="18" charset="0"/>
                <a:ea typeface="Times New Roman" panose="02020603050405020304" pitchFamily="18" charset="0"/>
              </a:rPr>
              <a:t> час при </a:t>
            </a:r>
            <a:r>
              <a:rPr lang="ru-RU" dirty="0" err="1">
                <a:latin typeface="Times New Roman" panose="02020603050405020304" pitchFamily="18" charset="0"/>
                <a:ea typeface="Times New Roman" panose="02020603050405020304" pitchFamily="18" charset="0"/>
              </a:rPr>
              <a:t>наданні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відсутності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застосування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переваги</a:t>
            </a:r>
            <a:r>
              <a:rPr lang="ru-RU" dirty="0">
                <a:latin typeface="Times New Roman" panose="02020603050405020304" pitchFamily="18" charset="0"/>
                <a:ea typeface="Times New Roman" panose="02020603050405020304" pitchFamily="18" charset="0"/>
              </a:rPr>
              <a:t> перед </a:t>
            </a:r>
            <a:r>
              <a:rPr lang="ru-RU" dirty="0" err="1">
                <a:latin typeface="Times New Roman" panose="02020603050405020304" pitchFamily="18" charset="0"/>
                <a:ea typeface="Times New Roman" panose="02020603050405020304" pitchFamily="18" charset="0"/>
              </a:rPr>
              <a:t>орофарингеальними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назофарингеальні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Магілла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оскільки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меншою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мірою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провокують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блювоту</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дозволяють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одночасно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санацію</a:t>
            </a:r>
            <a:r>
              <a:rPr lang="ru-RU" dirty="0">
                <a:latin typeface="Times New Roman" panose="02020603050405020304" pitchFamily="18" charset="0"/>
                <a:ea typeface="Times New Roman" panose="02020603050405020304" pitchFamily="18" charset="0"/>
              </a:rPr>
              <a:t> ротоглотки. </a:t>
            </a:r>
            <a:endParaRPr lang="uk-UA" dirty="0"/>
          </a:p>
        </p:txBody>
      </p:sp>
    </p:spTree>
    <p:extLst>
      <p:ext uri="{BB962C8B-B14F-4D97-AF65-F5344CB8AC3E}">
        <p14:creationId xmlns:p14="http://schemas.microsoft.com/office/powerpoint/2010/main" xmlns="" val="4201902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92696"/>
            <a:ext cx="8640960" cy="5355312"/>
          </a:xfrm>
          <a:prstGeom prst="rect">
            <a:avLst/>
          </a:prstGeom>
          <a:solidFill>
            <a:srgbClr val="FFFF00"/>
          </a:solidFill>
        </p:spPr>
        <p:txBody>
          <a:bodyPr wrap="square">
            <a:spAutoFit/>
          </a:bodyPr>
          <a:lstStyle/>
          <a:p>
            <a:pPr>
              <a:spcAft>
                <a:spcPts val="0"/>
              </a:spcAft>
            </a:pPr>
            <a:r>
              <a:rPr lang="ru-RU" dirty="0" err="1">
                <a:latin typeface="Times New Roman" panose="02020603050405020304" pitchFamily="18" charset="0"/>
                <a:ea typeface="Times New Roman" panose="02020603050405020304" pitchFamily="18" charset="0"/>
              </a:rPr>
              <a:t>Останнім</a:t>
            </a:r>
            <a:r>
              <a:rPr lang="ru-RU" dirty="0">
                <a:latin typeface="Times New Roman" panose="02020603050405020304" pitchFamily="18" charset="0"/>
                <a:ea typeface="Times New Roman" panose="02020603050405020304" pitchFamily="18" charset="0"/>
              </a:rPr>
              <a:t> часом для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все </a:t>
            </a:r>
            <a:r>
              <a:rPr lang="ru-RU" dirty="0" err="1">
                <a:latin typeface="Times New Roman" panose="02020603050405020304" pitchFamily="18" charset="0"/>
                <a:ea typeface="Times New Roman" panose="02020603050405020304" pitchFamily="18" charset="0"/>
              </a:rPr>
              <a:t>більшої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популярності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набувають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сучасні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модифікації</a:t>
            </a:r>
            <a:r>
              <a:rPr lang="ru-RU"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надгортанних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повітроводів</a:t>
            </a:r>
            <a:r>
              <a:rPr lang="ru-RU" b="1" i="1" dirty="0">
                <a:solidFill>
                  <a:srgbClr val="FF0000"/>
                </a:solidFill>
                <a:latin typeface="Times New Roman" panose="02020603050405020304" pitchFamily="18" charset="0"/>
                <a:ea typeface="Times New Roman" panose="02020603050405020304" pitchFamily="18" charset="0"/>
              </a:rPr>
              <a:t> другого </a:t>
            </a:r>
            <a:r>
              <a:rPr lang="ru-RU" b="1" i="1" dirty="0" err="1">
                <a:solidFill>
                  <a:srgbClr val="FF0000"/>
                </a:solidFill>
                <a:latin typeface="Times New Roman" panose="02020603050405020304" pitchFamily="18" charset="0"/>
                <a:ea typeface="Times New Roman" panose="02020603050405020304" pitchFamily="18" charset="0"/>
              </a:rPr>
              <a:t>покоління</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Основні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переваги</a:t>
            </a:r>
            <a:r>
              <a:rPr lang="ru-RU" dirty="0">
                <a:latin typeface="Times New Roman" panose="02020603050405020304" pitchFamily="18" charset="0"/>
                <a:ea typeface="Times New Roman" panose="02020603050405020304" pitchFamily="18" charset="0"/>
              </a:rPr>
              <a:t> над </a:t>
            </a:r>
            <a:r>
              <a:rPr lang="ru-RU" dirty="0" err="1">
                <a:latin typeface="Times New Roman" panose="02020603050405020304" pitchFamily="18" charset="0"/>
                <a:ea typeface="Times New Roman" panose="02020603050405020304" pitchFamily="18" charset="0"/>
              </a:rPr>
              <a:t>повітроводами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покоління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надійна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герметизація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гортані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тривалішого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ШВЛ при </a:t>
            </a:r>
            <a:r>
              <a:rPr lang="ru-RU" dirty="0" err="1">
                <a:latin typeface="Times New Roman" panose="02020603050405020304" pitchFamily="18" charset="0"/>
                <a:ea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високому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тиску</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шляхах; • </a:t>
            </a:r>
            <a:r>
              <a:rPr lang="ru-RU" dirty="0" err="1">
                <a:latin typeface="Times New Roman" panose="02020603050405020304" pitchFamily="18" charset="0"/>
                <a:ea typeface="Times New Roman" panose="02020603050405020304" pitchFamily="18" charset="0"/>
              </a:rPr>
              <a:t>зниження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ймовірності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роздування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шлунка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оскільки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передбачено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вихід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надлишку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суміші</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шлунковий</a:t>
            </a:r>
            <a:r>
              <a:rPr lang="ru-RU" dirty="0">
                <a:latin typeface="Times New Roman" panose="02020603050405020304" pitchFamily="18" charset="0"/>
                <a:ea typeface="Times New Roman" panose="02020603050405020304" pitchFamily="18" charset="0"/>
              </a:rPr>
              <a:t> канал; • </a:t>
            </a:r>
            <a:r>
              <a:rPr lang="ru-RU" dirty="0" err="1">
                <a:latin typeface="Times New Roman" panose="02020603050405020304" pitchFamily="18" charset="0"/>
                <a:ea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одночасного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дренування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шлунка</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надійного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захисту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пошкодження</a:t>
            </a:r>
            <a:r>
              <a:rPr lang="ru-RU" dirty="0">
                <a:latin typeface="Times New Roman" panose="02020603050405020304" pitchFamily="18" charset="0"/>
                <a:ea typeface="Times New Roman" panose="02020603050405020304" pitchFamily="18" charset="0"/>
              </a:rPr>
              <a:t> зубами; • </a:t>
            </a:r>
            <a:r>
              <a:rPr lang="ru-RU" dirty="0" err="1">
                <a:latin typeface="Times New Roman" panose="02020603050405020304" pitchFamily="18" charset="0"/>
                <a:ea typeface="Times New Roman" panose="02020603050405020304" pitchFamily="18" charset="0"/>
              </a:rPr>
              <a:t>можливість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захисту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аспірації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шлункового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вмісту</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Надгортанні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повітроводи</a:t>
            </a:r>
            <a:r>
              <a:rPr lang="ru-RU" dirty="0">
                <a:latin typeface="Times New Roman" panose="02020603050405020304" pitchFamily="18" charset="0"/>
                <a:ea typeface="Times New Roman" panose="02020603050405020304" pitchFamily="18" charset="0"/>
              </a:rPr>
              <a:t> другого </a:t>
            </a:r>
            <a:r>
              <a:rPr lang="ru-RU" dirty="0" err="1">
                <a:latin typeface="Times New Roman" panose="02020603050405020304" pitchFamily="18" charset="0"/>
                <a:ea typeface="Times New Roman" panose="02020603050405020304" pitchFamily="18" charset="0"/>
              </a:rPr>
              <a:t>покоління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прості</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застосуванні</a:t>
            </a:r>
            <a:r>
              <a:rPr lang="ru-RU" dirty="0">
                <a:latin typeface="Times New Roman" panose="02020603050405020304" pitchFamily="18" charset="0"/>
                <a:ea typeface="Times New Roman" panose="02020603050405020304" pitchFamily="18" charset="0"/>
              </a:rPr>
              <a:t>, тому на </a:t>
            </a:r>
            <a:r>
              <a:rPr lang="ru-RU" dirty="0" err="1">
                <a:latin typeface="Times New Roman" panose="02020603050405020304" pitchFamily="18" charset="0"/>
                <a:ea typeface="Times New Roman" panose="02020603050405020304" pitchFamily="18" charset="0"/>
              </a:rPr>
              <a:t>сьогодні</a:t>
            </a:r>
            <a:r>
              <a:rPr lang="ru-RU" dirty="0">
                <a:latin typeface="Times New Roman" panose="02020603050405020304" pitchFamily="18" charset="0"/>
                <a:ea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rPr>
              <a:t>набувають</a:t>
            </a:r>
            <a:r>
              <a:rPr lang="ru-RU" dirty="0">
                <a:latin typeface="Times New Roman" panose="02020603050405020304" pitchFamily="18" charset="0"/>
                <a:ea typeface="Times New Roman" panose="02020603050405020304" pitchFamily="18" charset="0"/>
              </a:rPr>
              <a:t> все </a:t>
            </a:r>
            <a:r>
              <a:rPr lang="ru-RU" dirty="0" err="1">
                <a:latin typeface="Times New Roman" panose="02020603050405020304" pitchFamily="18" charset="0"/>
                <a:ea typeface="Times New Roman" panose="02020603050405020304" pitchFamily="18" charset="0"/>
              </a:rPr>
              <a:t>більшої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популярності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догоспітальному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endParaRPr lang="ru-RU" dirty="0" smtClean="0">
              <a:latin typeface="Times New Roman" panose="02020603050405020304" pitchFamily="18" charset="0"/>
              <a:ea typeface="Times New Roman" panose="02020603050405020304" pitchFamily="18" charset="0"/>
            </a:endParaRPr>
          </a:p>
          <a:p>
            <a:pPr>
              <a:spcAft>
                <a:spcPts val="0"/>
              </a:spcAft>
            </a:pPr>
            <a:r>
              <a:rPr lang="ru-RU" b="1" i="1" dirty="0" err="1" smtClean="0">
                <a:solidFill>
                  <a:srgbClr val="FF0000"/>
                </a:solidFill>
                <a:latin typeface="Times New Roman" panose="02020603050405020304" pitchFamily="18" charset="0"/>
                <a:ea typeface="Times New Roman" panose="02020603050405020304" pitchFamily="18" charset="0"/>
              </a:rPr>
              <a:t>Ларингеальна</a:t>
            </a:r>
            <a:r>
              <a:rPr lang="ru-RU" b="1" i="1" dirty="0">
                <a:solidFill>
                  <a:srgbClr val="FF0000"/>
                </a:solidFill>
                <a:latin typeface="Times New Roman" panose="02020603050405020304" pitchFamily="18" charset="0"/>
                <a:ea typeface="Times New Roman" panose="02020603050405020304" pitchFamily="18" charset="0"/>
              </a:rPr>
              <a:t>  трубка</a:t>
            </a:r>
            <a:r>
              <a:rPr lang="ru-RU" b="1"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однопросвітна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вкорочена</a:t>
            </a:r>
            <a:r>
              <a:rPr lang="ru-RU" dirty="0">
                <a:latin typeface="Times New Roman" panose="02020603050405020304" pitchFamily="18" charset="0"/>
                <a:ea typeface="Times New Roman" panose="02020603050405020304" pitchFamily="18" charset="0"/>
              </a:rPr>
              <a:t> трубка, яка </a:t>
            </a:r>
            <a:r>
              <a:rPr lang="ru-RU" dirty="0" err="1">
                <a:latin typeface="Times New Roman" panose="02020603050405020304" pitchFamily="18" charset="0"/>
                <a:ea typeface="Times New Roman" panose="02020603050405020304" pitchFamily="18" charset="0"/>
              </a:rPr>
              <a:t>має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переваги</a:t>
            </a:r>
            <a:r>
              <a:rPr lang="ru-RU" dirty="0">
                <a:latin typeface="Times New Roman" panose="02020603050405020304" pitchFamily="18" charset="0"/>
                <a:ea typeface="Times New Roman" panose="02020603050405020304" pitchFamily="18" charset="0"/>
              </a:rPr>
              <a:t> над </a:t>
            </a:r>
            <a:r>
              <a:rPr lang="ru-RU" dirty="0" err="1">
                <a:latin typeface="Times New Roman" panose="02020603050405020304" pitchFamily="18" charset="0"/>
                <a:ea typeface="Times New Roman" panose="02020603050405020304" pitchFamily="18" charset="0"/>
              </a:rPr>
              <a:t>повітроводами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швидке</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атравматичне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встановлення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проте</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ефективністю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поступається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інтубації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трахеї</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Використання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комбітрубки</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combitube</a:t>
            </a:r>
            <a:r>
              <a:rPr lang="ru-RU" b="1" dirty="0">
                <a:solidFill>
                  <a:srgbClr val="FF0000"/>
                </a:solidFill>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комбінованої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стравохідно-трахеальної</a:t>
            </a:r>
            <a:r>
              <a:rPr lang="ru-RU" dirty="0">
                <a:latin typeface="Times New Roman" panose="02020603050405020304" pitchFamily="18" charset="0"/>
                <a:ea typeface="Times New Roman" panose="02020603050405020304" pitchFamily="18" charset="0"/>
              </a:rPr>
              <a:t> трубки. При </a:t>
            </a:r>
            <a:r>
              <a:rPr lang="ru-RU" dirty="0" err="1">
                <a:latin typeface="Times New Roman" panose="02020603050405020304" pitchFamily="18" charset="0"/>
                <a:ea typeface="Times New Roman" panose="02020603050405020304" pitchFamily="18" charset="0"/>
              </a:rPr>
              <a:t>введенні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комбітрубки</a:t>
            </a:r>
            <a:r>
              <a:rPr lang="ru-RU" dirty="0">
                <a:latin typeface="Times New Roman" panose="02020603050405020304" pitchFamily="18" charset="0"/>
                <a:ea typeface="Times New Roman" panose="02020603050405020304" pitchFamily="18" charset="0"/>
              </a:rPr>
              <a:t> у ротоглотку </a:t>
            </a:r>
            <a:r>
              <a:rPr lang="ru-RU" dirty="0" err="1">
                <a:latin typeface="Times New Roman" panose="02020603050405020304" pitchFamily="18" charset="0"/>
                <a:ea typeface="Times New Roman" panose="02020603050405020304" pitchFamily="18" charset="0"/>
              </a:rPr>
              <a:t>дистальний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кінець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потрапляє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стравохід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роздувних</a:t>
            </a:r>
            <a:r>
              <a:rPr lang="ru-RU" dirty="0">
                <a:latin typeface="Times New Roman" panose="02020603050405020304" pitchFamily="18" charset="0"/>
                <a:ea typeface="Times New Roman" panose="02020603050405020304" pitchFamily="18" charset="0"/>
              </a:rPr>
              <a:t> манжет та </a:t>
            </a:r>
            <a:r>
              <a:rPr lang="ru-RU" dirty="0" err="1">
                <a:latin typeface="Times New Roman" panose="02020603050405020304" pitchFamily="18" charset="0"/>
                <a:ea typeface="Times New Roman" panose="02020603050405020304" pitchFamily="18" charset="0"/>
              </a:rPr>
              <a:t>бокових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отворів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ними </a:t>
            </a:r>
            <a:r>
              <a:rPr lang="ru-RU" dirty="0" err="1">
                <a:latin typeface="Times New Roman" panose="02020603050405020304" pitchFamily="18" charset="0"/>
                <a:ea typeface="Times New Roman" panose="02020603050405020304" pitchFamily="18" charset="0"/>
              </a:rPr>
              <a:t>забезпечує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достатню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запобігає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виникненню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ризику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аспірації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шлункового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вмісту</a:t>
            </a:r>
            <a:r>
              <a:rPr lang="ru-RU" dirty="0">
                <a:latin typeface="Times New Roman" panose="02020603050405020304" pitchFamily="18" charset="0"/>
                <a:ea typeface="Times New Roman" panose="02020603050405020304" pitchFamily="18" charset="0"/>
              </a:rPr>
              <a:t>. </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9097574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23528" y="260648"/>
            <a:ext cx="8712968" cy="6463308"/>
          </a:xfrm>
          <a:prstGeom prst="rect">
            <a:avLst/>
          </a:prstGeom>
          <a:solidFill>
            <a:srgbClr val="00B0F0"/>
          </a:solidFill>
        </p:spPr>
        <p:txBody>
          <a:bodyPr wrap="square">
            <a:spAutoFit/>
          </a:bodyPr>
          <a:lstStyle/>
          <a:p>
            <a:pPr marL="457200" indent="450215" algn="just">
              <a:spcAft>
                <a:spcPts val="0"/>
              </a:spcAft>
            </a:pPr>
            <a:r>
              <a:rPr lang="uk-UA" b="1" i="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Відкриття дихальних шляхи пораненого (методом закидання голови і підняття підборіддя).</a:t>
            </a:r>
            <a:endParaRPr lang="uk-UA" sz="1400"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Коли поранений непритомніє, усі його м’язи розслабляються. Це розслаблення може привести до того, що корінь язика пораненого може запасти в горло і перекрити дихальні шляхи. Якщо витягнути язик і усунути перешкоду, дихання пораненого може відновитися самостійно. Нижче описаний стандартний метод відкриття дихальних шляхів – закидання голови і підняття підборіддя.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b="1" i="1" kern="5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b="1" i="1" u="sng" kern="50" dirty="0">
                <a:latin typeface="Times New Roman" panose="02020603050405020304" pitchFamily="18" charset="0"/>
                <a:ea typeface="Times New Roman" panose="02020603050405020304" pitchFamily="18" charset="0"/>
                <a:cs typeface="Times New Roman" panose="02020603050405020304" pitchFamily="18" charset="0"/>
              </a:rPr>
              <a:t>ПРИМІТКА</a:t>
            </a:r>
            <a:r>
              <a:rPr lang="uk-UA" b="1" i="1" kern="50" dirty="0">
                <a:latin typeface="Times New Roman" panose="02020603050405020304" pitchFamily="18" charset="0"/>
                <a:ea typeface="Times New Roman" panose="02020603050405020304" pitchFamily="18" charset="0"/>
                <a:cs typeface="Times New Roman" panose="02020603050405020304" pitchFamily="18" charset="0"/>
              </a:rPr>
              <a:t>:</a:t>
            </a:r>
            <a:r>
              <a:rPr lang="uk-UA" i="1" kern="50" dirty="0">
                <a:latin typeface="Times New Roman" panose="02020603050405020304" pitchFamily="18" charset="0"/>
                <a:ea typeface="Times New Roman" panose="02020603050405020304" pitchFamily="18" charset="0"/>
                <a:cs typeface="Times New Roman" panose="02020603050405020304" pitchFamily="18" charset="0"/>
              </a:rPr>
              <a:t> Навіть якщо поранений дихає, закидання голови і підняття підборіддя допоможе тримати дихальні шляхи відкритими і полегшить дихання.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i="1" kern="5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Згідно алгоритму відновлення прохідності дихальних шляхів, санітарний інструктор </a:t>
            </a:r>
            <a:r>
              <a:rPr lang="uk-UA" kern="50" dirty="0" smtClean="0">
                <a:latin typeface="Times New Roman" panose="02020603050405020304" pitchFamily="18" charset="0"/>
                <a:ea typeface="Times New Roman" panose="02020603050405020304" pitchFamily="18" charset="0"/>
                <a:cs typeface="Times New Roman" panose="02020603050405020304" pitchFamily="18" charset="0"/>
              </a:rPr>
              <a:t>повинен:</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1). Встати на коліна на рівні плечей пораненого.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2). Покласти одну руку йому на лоб і твердо натиснути долонею, закидаючи його голову назад, доклавши другу руку під шию. При цьому відбувається часткове відкривання  рота, а іноді  і відвисання підборіддя.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3). Потім двома руками захопити нижню щелепу за кути шелепи, ще більше трохи відкрийте рот і виведіть  нижню щелепу вперед.</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4). Рухати підборіддя вперед до тих пір, поки верхні і нижні зуби майже зіткнуться. Рот не має бути закритий, оскільки це може завадити диханню, якщо носові дихальні шляхи блоковані або пошкоджені. Якщо потрібно, великим пальцем можна злегка притиснути нижню губу пораненого, щоб тримати його рот відкритим.</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164653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07504" y="1772816"/>
            <a:ext cx="4032448" cy="3168352"/>
          </a:xfrm>
          <a:prstGeom prst="rect">
            <a:avLst/>
          </a:prstGeom>
        </p:spPr>
      </p:pic>
      <p:pic>
        <p:nvPicPr>
          <p:cNvPr id="3" name="Рисунок 2"/>
          <p:cNvPicPr>
            <a:picLocks noChangeAspect="1"/>
          </p:cNvPicPr>
          <p:nvPr/>
        </p:nvPicPr>
        <p:blipFill>
          <a:blip r:embed="rId3" cstate="print"/>
          <a:stretch>
            <a:fillRect/>
          </a:stretch>
        </p:blipFill>
        <p:spPr>
          <a:xfrm>
            <a:off x="4860032" y="1772816"/>
            <a:ext cx="4176464" cy="3168352"/>
          </a:xfrm>
          <a:prstGeom prst="rect">
            <a:avLst/>
          </a:prstGeom>
        </p:spPr>
      </p:pic>
      <p:sp>
        <p:nvSpPr>
          <p:cNvPr id="4" name="Прямоугольник 3"/>
          <p:cNvSpPr/>
          <p:nvPr/>
        </p:nvSpPr>
        <p:spPr>
          <a:xfrm>
            <a:off x="2574032" y="5301208"/>
            <a:ext cx="4572000" cy="646331"/>
          </a:xfrm>
          <a:prstGeom prst="rect">
            <a:avLst/>
          </a:prstGeom>
          <a:solidFill>
            <a:srgbClr val="00B0F0"/>
          </a:solidFill>
        </p:spPr>
        <p:txBody>
          <a:bodyPr>
            <a:spAutoFit/>
          </a:bodyPr>
          <a:lstStyle/>
          <a:p>
            <a:r>
              <a:rPr lang="uk-UA" b="1" kern="50" dirty="0">
                <a:latin typeface="Times New Roman" panose="02020603050405020304" pitchFamily="18" charset="0"/>
                <a:ea typeface="Times New Roman" panose="02020603050405020304" pitchFamily="18" charset="0"/>
              </a:rPr>
              <a:t>Метод закидання голови і підняття підборіддя</a:t>
            </a:r>
            <a:endParaRPr lang="uk-UA" dirty="0"/>
          </a:p>
        </p:txBody>
      </p:sp>
    </p:spTree>
    <p:extLst>
      <p:ext uri="{BB962C8B-B14F-4D97-AF65-F5344CB8AC3E}">
        <p14:creationId xmlns:p14="http://schemas.microsoft.com/office/powerpoint/2010/main" xmlns="" val="13977128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260648"/>
            <a:ext cx="8856984" cy="2585323"/>
          </a:xfrm>
          <a:prstGeom prst="rect">
            <a:avLst/>
          </a:prstGeom>
          <a:solidFill>
            <a:srgbClr val="00B0F0"/>
          </a:solidFill>
        </p:spPr>
        <p:txBody>
          <a:bodyPr wrap="square">
            <a:spAutoFit/>
          </a:bodyPr>
          <a:lstStyle/>
          <a:p>
            <a:pPr indent="450215" algn="just">
              <a:spcAft>
                <a:spcPts val="0"/>
              </a:spcAft>
            </a:pPr>
            <a:r>
              <a:rPr lang="uk-UA" b="1" i="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УВАГА</a:t>
            </a:r>
            <a:r>
              <a:rPr lang="uk-UA" i="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i="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 піднімати нижню щелепу великим </a:t>
            </a:r>
            <a:r>
              <a:rPr lang="uk-UA" i="1" kern="50"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пальцем.Не</a:t>
            </a:r>
            <a:r>
              <a:rPr lang="uk-UA" i="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давити пальцями занадто сильно на м’які тканини під підборіддям, оскільки це може перекрити дихальні шляхи. Не закривати повністю рот пораненого.</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630555" algn="l"/>
              </a:tabLst>
            </a:pPr>
            <a:r>
              <a:rPr lang="uk-UA" b="1" kern="5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630555" algn="l"/>
              </a:tabLs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5). Якщо у ротовій порожнині пораненого виявлено сторонні предмети (вибиті зуби, зубні протези, осколки лицьових кісток або блювотні маси), що може перекривати дихальні шляхи, потрібно витягнути пальцями обмотаними тканиною (бинтом) як найшвидше.</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stretch>
            <a:fillRect/>
          </a:stretch>
        </p:blipFill>
        <p:spPr>
          <a:xfrm>
            <a:off x="1331640" y="3212976"/>
            <a:ext cx="6192688" cy="3456384"/>
          </a:xfrm>
          <a:prstGeom prst="rect">
            <a:avLst/>
          </a:prstGeom>
        </p:spPr>
      </p:pic>
    </p:spTree>
    <p:extLst>
      <p:ext uri="{BB962C8B-B14F-4D97-AF65-F5344CB8AC3E}">
        <p14:creationId xmlns:p14="http://schemas.microsoft.com/office/powerpoint/2010/main" xmlns="" val="5528683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017306"/>
          </a:xfrm>
          <a:prstGeom prst="rect">
            <a:avLst/>
          </a:prstGeom>
          <a:solidFill>
            <a:srgbClr val="00B0F0"/>
          </a:solidFill>
        </p:spPr>
        <p:txBody>
          <a:bodyPr wrap="square">
            <a:spAutoFit/>
          </a:bodyPr>
          <a:lstStyle/>
          <a:p>
            <a:pPr marL="450215" indent="450215" algn="just">
              <a:spcAft>
                <a:spcPts val="0"/>
              </a:spcAft>
            </a:pPr>
            <a:r>
              <a:rPr lang="uk-UA" b="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Перевірка наявності дихання у пораненого.</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Підтримуючи пораненого в положенні із закиненою головою і підведеним підборіддям, санітарний інструктор повинен нахилитися вухом до його носа і рота, а очима стежите за рухом грудної клітки і живота. При цьому, тримати голову закиненою назад, а підборіддя піднятим. Отже, перевіряючи наявність дихання у пораненого: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Дивіться, чи рухається грудна клітка.</a:t>
            </a:r>
            <a:endParaRPr lang="uk-UA" sz="1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Слухайте, чи виходить повітря при видиху.</a:t>
            </a:r>
            <a:endParaRPr lang="uk-UA" sz="1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Відчуйте потік повітря на щоці. </a:t>
            </a:r>
            <a:endParaRPr lang="uk-UA" sz="14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ctr">
              <a:spcAft>
                <a:spcPts val="0"/>
              </a:spcAft>
            </a:pPr>
            <a:r>
              <a:rPr lang="uk-UA" b="1" kern="5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ctr">
              <a:spcAft>
                <a:spcPts val="0"/>
              </a:spcAft>
            </a:pPr>
            <a:r>
              <a:rPr lang="uk-UA" b="1" i="1" kern="50" dirty="0">
                <a:latin typeface="Times New Roman" panose="02020603050405020304" pitchFamily="18" charset="0"/>
                <a:ea typeface="Times New Roman" panose="02020603050405020304" pitchFamily="18" charset="0"/>
                <a:cs typeface="Times New Roman" panose="02020603050405020304" pitchFamily="18" charset="0"/>
              </a:rPr>
              <a:t>ВИЗНАЧТЕ ПОТРІБНУ ДІЮ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Якщо поранений у свідомості і дихає самостійно, порахуй кількість вдихів/видихів за 15 секунд. Якщо частота дихання менше двох дихальних циклів за 15 секунд (один дихальний цикл - це один вдих і один видих), встав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назофарингеальний</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повітровід і уклади пораненого в положення на бік.</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Якщо поранений у свідомості і дихає самостійно, але видає звуки, що хропуть або булькають, встав носову трубку і уклади пораненого в положення на бік.</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Якщо поранений без свідомості, встав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назофарингеальний</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повітровід і уклади його в положення на бік.</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Якщо поранений не дихає, і у нього немає проникаючих поранень грудей,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пульс на сонній артерії.</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Якщо пульсу на сонній артерії немає,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реакцію зіниць на світло. У випадку, коли зіниці реагують на світло - звужуються, починай робити штучне дихання. Коли ж зіниці не реагують на світло – широкі, припини спроби порятунку.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Якщо поранений не дихає, у нього проникаюче (відкрите) поранення грудей, і він не намагається дихати, робити штучне дихання не слід.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35130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32" y="0"/>
            <a:ext cx="9144000" cy="2954655"/>
          </a:xfrm>
          <a:prstGeom prst="rect">
            <a:avLst/>
          </a:prstGeom>
          <a:solidFill>
            <a:srgbClr val="00B0F0"/>
          </a:solidFill>
        </p:spPr>
        <p:txBody>
          <a:bodyPr wrap="square">
            <a:spAutoFit/>
          </a:bodyPr>
          <a:lstStyle/>
          <a:p>
            <a:pPr marL="450215" indent="450215" algn="just">
              <a:spcAft>
                <a:spcPts val="0"/>
              </a:spcAft>
            </a:pPr>
            <a:r>
              <a:rPr lang="uk-UA" b="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Введення </a:t>
            </a:r>
            <a:r>
              <a:rPr lang="uk-UA" b="1" kern="50"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назофаренгіального</a:t>
            </a:r>
            <a:r>
              <a:rPr lang="uk-UA" b="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повітроводу.</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kern="100" dirty="0" err="1">
                <a:latin typeface="Times New Roman" panose="02020603050405020304" pitchFamily="18" charset="0"/>
                <a:ea typeface="Times New Roman" panose="02020603050405020304" pitchFamily="18" charset="0"/>
                <a:cs typeface="Times New Roman" panose="02020603050405020304" pitchFamily="18" charset="0"/>
              </a:rPr>
              <a:t>Назофаренгіальний</a:t>
            </a:r>
            <a:r>
              <a:rPr lang="uk-UA" sz="1400" kern="100" dirty="0">
                <a:latin typeface="Times New Roman" panose="02020603050405020304" pitchFamily="18" charset="0"/>
                <a:ea typeface="Times New Roman" panose="02020603050405020304" pitchFamily="18" charset="0"/>
                <a:cs typeface="Times New Roman" panose="02020603050405020304" pitchFamily="18" charset="0"/>
              </a:rPr>
              <a:t> повітропровід використовують, якщо поранений без свідомості або може втратити свідомість, якщо частота його дихання менше двох разів за 15 секунд, або якщо поранений видає звуки, що хропуть або булькають.</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b="1" i="1" kern="1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kern="100" dirty="0" smtClean="0">
                <a:latin typeface="Times New Roman" panose="02020603050405020304" pitchFamily="18" charset="0"/>
                <a:ea typeface="Times New Roman" panose="02020603050405020304" pitchFamily="18" charset="0"/>
                <a:cs typeface="Times New Roman" panose="02020603050405020304" pitchFamily="18" charset="0"/>
              </a:rPr>
              <a:t>ПАМ’ЯТАЙ</a:t>
            </a:r>
            <a:r>
              <a:rPr lang="uk-UA" sz="1400" b="1" i="1" kern="1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i="1" kern="50" dirty="0">
                <a:latin typeface="Times New Roman" panose="02020603050405020304" pitchFamily="18" charset="0"/>
                <a:ea typeface="Times New Roman" panose="02020603050405020304" pitchFamily="18" charset="0"/>
                <a:cs typeface="Times New Roman" panose="02020603050405020304" pitchFamily="18" charset="0"/>
              </a:rPr>
              <a:t>Не можна використовувати </a:t>
            </a:r>
            <a:r>
              <a:rPr lang="uk-UA" sz="1400" i="1" kern="50" dirty="0" err="1">
                <a:latin typeface="Times New Roman" panose="02020603050405020304" pitchFamily="18" charset="0"/>
                <a:ea typeface="Times New Roman" panose="02020603050405020304" pitchFamily="18" charset="0"/>
                <a:cs typeface="Times New Roman" panose="02020603050405020304" pitchFamily="18" charset="0"/>
              </a:rPr>
              <a:t>назофаренгіальний</a:t>
            </a:r>
            <a:r>
              <a:rPr lang="uk-UA" sz="1400" i="1" kern="50" dirty="0">
                <a:latin typeface="Times New Roman" panose="02020603050405020304" pitchFamily="18" charset="0"/>
                <a:ea typeface="Times New Roman" panose="02020603050405020304" pitchFamily="18" charset="0"/>
                <a:cs typeface="Times New Roman" panose="02020603050405020304" pitchFamily="18" charset="0"/>
              </a:rPr>
              <a:t> повітровід, якщо у пораненого пошкоджено піднебіння, або відкрита глибока травма носа.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i="1" kern="50" dirty="0">
                <a:latin typeface="Times New Roman" panose="02020603050405020304" pitchFamily="18" charset="0"/>
                <a:ea typeface="Times New Roman" panose="02020603050405020304" pitchFamily="18" charset="0"/>
                <a:cs typeface="Times New Roman" panose="02020603050405020304" pitchFamily="18" charset="0"/>
              </a:rPr>
              <a:t>Обережно використовуй </a:t>
            </a:r>
            <a:r>
              <a:rPr lang="uk-UA" sz="1400" i="1" kern="50" dirty="0" err="1">
                <a:latin typeface="Times New Roman" panose="02020603050405020304" pitchFamily="18" charset="0"/>
                <a:ea typeface="Times New Roman" panose="02020603050405020304" pitchFamily="18" charset="0"/>
                <a:cs typeface="Times New Roman" panose="02020603050405020304" pitchFamily="18" charset="0"/>
              </a:rPr>
              <a:t>назофаренгіальний</a:t>
            </a:r>
            <a:r>
              <a:rPr lang="uk-UA" sz="1400" i="1" kern="50" dirty="0">
                <a:latin typeface="Times New Roman" panose="02020603050405020304" pitchFamily="18" charset="0"/>
                <a:ea typeface="Times New Roman" panose="02020603050405020304" pitchFamily="18" charset="0"/>
                <a:cs typeface="Times New Roman" panose="02020603050405020304" pitchFamily="18" charset="0"/>
              </a:rPr>
              <a:t> повітровід, якщо з носа або вух тече прозора рідина та за вухами є синьці. Це може бути спинномозкова рідина. Вона може вказувати на перелом основи черепа.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kern="50" dirty="0">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50" dirty="0" smtClean="0">
                <a:latin typeface="Times New Roman" panose="02020603050405020304" pitchFamily="18" charset="0"/>
                <a:ea typeface="Times New Roman" panose="02020603050405020304" pitchFamily="18" charset="0"/>
                <a:cs typeface="Times New Roman" panose="02020603050405020304" pitchFamily="18" charset="0"/>
              </a:rPr>
              <a:t>Перш </a:t>
            </a:r>
            <a:r>
              <a:rPr lang="uk-UA" sz="1400" kern="50" dirty="0">
                <a:latin typeface="Times New Roman" panose="02020603050405020304" pitchFamily="18" charset="0"/>
                <a:ea typeface="Times New Roman" panose="02020603050405020304" pitchFamily="18" charset="0"/>
                <a:cs typeface="Times New Roman" panose="02020603050405020304" pitchFamily="18" charset="0"/>
              </a:rPr>
              <a:t>ніж вводити повітровід, переконайся, що поранений лежить на спині обличчям догори.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kern="50" dirty="0">
                <a:latin typeface="Times New Roman" panose="02020603050405020304" pitchFamily="18" charset="0"/>
                <a:ea typeface="Times New Roman" panose="02020603050405020304" pitchFamily="18" charset="0"/>
                <a:cs typeface="Times New Roman" panose="02020603050405020304" pitchFamily="18" charset="0"/>
              </a:rPr>
              <a:t>Визнач відповідність розміру трубки (рис. 55). Для вибору потрібного розміру </a:t>
            </a:r>
            <a:r>
              <a:rPr lang="uk-UA" sz="1400" kern="50" dirty="0" err="1">
                <a:latin typeface="Times New Roman" panose="02020603050405020304" pitchFamily="18" charset="0"/>
                <a:ea typeface="Times New Roman" panose="02020603050405020304" pitchFamily="18" charset="0"/>
                <a:cs typeface="Times New Roman" panose="02020603050405020304" pitchFamily="18" charset="0"/>
              </a:rPr>
              <a:t>назофаренгіального</a:t>
            </a:r>
            <a:r>
              <a:rPr lang="uk-UA" sz="1400" kern="50" dirty="0">
                <a:latin typeface="Times New Roman" panose="02020603050405020304" pitchFamily="18" charset="0"/>
                <a:ea typeface="Times New Roman" panose="02020603050405020304" pitchFamily="18" charset="0"/>
                <a:cs typeface="Times New Roman" panose="02020603050405020304" pitchFamily="18" charset="0"/>
              </a:rPr>
              <a:t> повітроводу потрібно визначити у пораненого відстань від кінчика носу до мочки вуха.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kern="50" dirty="0">
                <a:latin typeface="Times New Roman" panose="02020603050405020304" pitchFamily="18" charset="0"/>
                <a:ea typeface="Times New Roman" panose="02020603050405020304" pitchFamily="18" charset="0"/>
                <a:cs typeface="Times New Roman" panose="02020603050405020304" pitchFamily="18" charset="0"/>
              </a:rPr>
              <a:t>Змастіть повітропровід стерильним гелем (</a:t>
            </a:r>
            <a:r>
              <a:rPr lang="uk-UA" sz="1400" kern="50" dirty="0" err="1">
                <a:latin typeface="Times New Roman" panose="02020603050405020304" pitchFamily="18" charset="0"/>
                <a:ea typeface="Times New Roman" panose="02020603050405020304" pitchFamily="18" charset="0"/>
                <a:cs typeface="Times New Roman" panose="02020603050405020304" pitchFamily="18" charset="0"/>
              </a:rPr>
              <a:t>лубрикантом</a:t>
            </a:r>
            <a:r>
              <a:rPr lang="uk-UA" sz="1400" kern="50" dirty="0">
                <a:latin typeface="Times New Roman" panose="02020603050405020304" pitchFamily="18" charset="0"/>
                <a:ea typeface="Times New Roman" panose="02020603050405020304" pitchFamily="18" charset="0"/>
                <a:cs typeface="Times New Roman" panose="02020603050405020304" pitchFamily="18" charset="0"/>
              </a:rPr>
              <a:t>) або водою.</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stretch>
            <a:fillRect/>
          </a:stretch>
        </p:blipFill>
        <p:spPr>
          <a:xfrm>
            <a:off x="2699792" y="3068960"/>
            <a:ext cx="3600400" cy="2736304"/>
          </a:xfrm>
          <a:prstGeom prst="rect">
            <a:avLst/>
          </a:prstGeom>
        </p:spPr>
      </p:pic>
      <p:sp>
        <p:nvSpPr>
          <p:cNvPr id="4" name="Прямоугольник 3"/>
          <p:cNvSpPr/>
          <p:nvPr/>
        </p:nvSpPr>
        <p:spPr>
          <a:xfrm>
            <a:off x="2239020" y="6021288"/>
            <a:ext cx="4521944" cy="369332"/>
          </a:xfrm>
          <a:prstGeom prst="rect">
            <a:avLst/>
          </a:prstGeom>
          <a:solidFill>
            <a:srgbClr val="00B0F0"/>
          </a:solidFill>
        </p:spPr>
        <p:txBody>
          <a:bodyPr wrap="none">
            <a:spAutoFit/>
          </a:bodyPr>
          <a:lstStyle/>
          <a:p>
            <a:r>
              <a:rPr lang="uk-UA" b="1" kern="100" dirty="0">
                <a:latin typeface="Times New Roman" panose="02020603050405020304" pitchFamily="18" charset="0"/>
                <a:ea typeface="Times New Roman" panose="02020603050405020304" pitchFamily="18" charset="0"/>
              </a:rPr>
              <a:t>Визначення відповідність розміру трубки</a:t>
            </a:r>
            <a:endParaRPr lang="uk-UA" dirty="0"/>
          </a:p>
        </p:txBody>
      </p:sp>
    </p:spTree>
    <p:extLst>
      <p:ext uri="{BB962C8B-B14F-4D97-AF65-F5344CB8AC3E}">
        <p14:creationId xmlns:p14="http://schemas.microsoft.com/office/powerpoint/2010/main" xmlns="" val="27431842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8784976" cy="5909310"/>
          </a:xfrm>
          <a:prstGeom prst="rect">
            <a:avLst/>
          </a:prstGeom>
          <a:solidFill>
            <a:srgbClr val="00B0F0"/>
          </a:solidFill>
        </p:spPr>
        <p:txBody>
          <a:bodyPr wrap="square">
            <a:spAutoFit/>
          </a:bodyPr>
          <a:lstStyle/>
          <a:p>
            <a:pPr indent="450215" algn="just">
              <a:spcAft>
                <a:spcPts val="0"/>
              </a:spcAft>
            </a:pPr>
            <a:r>
              <a:rPr lang="uk-UA" b="1"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Техніка введення </a:t>
            </a:r>
            <a:r>
              <a:rPr lang="uk-UA" b="1" i="1" kern="100"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назофаренгіального</a:t>
            </a:r>
            <a:r>
              <a:rPr lang="uk-UA" b="1"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kern="100"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повітроводу</a:t>
            </a:r>
            <a:r>
              <a:rPr lang="uk-UA" b="1" i="1" kern="1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1) розкрий носовий отвір пораненого утворивши «свинячий п’ятачок»;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2) зазвичай для першої спроби використовують праву ніздрю;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fontAlgn="base">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3) встав кінчик повітроводу </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у ніздрю зрізаним кутом до носової перегородки</a:t>
            </a:r>
            <a:r>
              <a:rPr lang="uk-UA" kern="100" dirty="0">
                <a:latin typeface="Times New Roman" panose="02020603050405020304" pitchFamily="18" charset="0"/>
                <a:ea typeface="Times New Roman" panose="02020603050405020304" pitchFamily="18" charset="0"/>
                <a:cs typeface="Times New Roman" panose="02020603050405020304" pitchFamily="18" charset="0"/>
              </a:rPr>
              <a:t> (перегородки у носі, що розділяє ніздрі), відповідно скіс (загострений кінець) буде прилягати до ніздрі;</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fontAlgn="base">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4) встанови вісь повітроводу перпендикулярно обличчю, введи далі повітровід у ніс увігнутою стороною до твердого піднебіння;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fontAlgn="base">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5) обережно проведи повітровід під нижню носову раковину, паралельно піднебінню по задньому зіву легкими (10-30 градусів) обертальними рухами поки фланцевий кінець не притиснеться до ніздрі пацієнта;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fontAlgn="base">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6) переконайся, що повітровід введений правильно, відчувши повітря, що видихається через зовнішній отвір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повітровода</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а також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що ти бачиш дистальний кінець </a:t>
            </a:r>
            <a:r>
              <a:rPr lang="uk-UA" kern="50" dirty="0" err="1">
                <a:latin typeface="Times New Roman" panose="02020603050405020304" pitchFamily="18" charset="0"/>
                <a:ea typeface="Times New Roman" panose="02020603050405020304" pitchFamily="18" charset="0"/>
                <a:cs typeface="Times New Roman" panose="02020603050405020304" pitchFamily="18" charset="0"/>
              </a:rPr>
              <a:t>повітровода</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 за язичком пацієнта;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7) зафіксуй повітровід за допомогою шматочка липкої стрічки або бинта;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8) уклади пораненого в стабільне положення.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fontAlgn="base">
              <a:spcAft>
                <a:spcPts val="0"/>
              </a:spcAft>
            </a:pPr>
            <a:r>
              <a:rPr lang="uk-UA" b="1" i="1" kern="5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fontAlgn="base">
              <a:spcAft>
                <a:spcPts val="0"/>
              </a:spcAft>
            </a:pPr>
            <a:r>
              <a:rPr lang="uk-UA" i="1" kern="50" dirty="0">
                <a:latin typeface="Times New Roman" panose="02020603050405020304" pitchFamily="18" charset="0"/>
                <a:ea typeface="Times New Roman" panose="02020603050405020304" pitchFamily="18" charset="0"/>
                <a:cs typeface="Times New Roman" panose="02020603050405020304" pitchFamily="18" charset="0"/>
              </a:rPr>
              <a:t>ПАМ’ЯТАЙ! Якщо немає пошкодження правої ніздрі, почни ставити </a:t>
            </a:r>
            <a:r>
              <a:rPr lang="uk-UA" i="1" kern="50" dirty="0" err="1">
                <a:latin typeface="Times New Roman" panose="02020603050405020304" pitchFamily="18" charset="0"/>
                <a:ea typeface="Times New Roman" panose="02020603050405020304" pitchFamily="18" charset="0"/>
                <a:cs typeface="Times New Roman" panose="02020603050405020304" pitchFamily="18" charset="0"/>
              </a:rPr>
              <a:t>назофаренгіальний</a:t>
            </a:r>
            <a:r>
              <a:rPr lang="uk-UA" i="1" kern="50" dirty="0">
                <a:latin typeface="Times New Roman" panose="02020603050405020304" pitchFamily="18" charset="0"/>
                <a:ea typeface="Times New Roman" panose="02020603050405020304" pitchFamily="18" charset="0"/>
                <a:cs typeface="Times New Roman" panose="02020603050405020304" pitchFamily="18" charset="0"/>
              </a:rPr>
              <a:t> повітровід саме у неї. Можна робити лише 2 спроби. Якщо не виходить, зроби ще 2 спроби у ліву ніздрю. За умови неможливості постановки </a:t>
            </a:r>
            <a:r>
              <a:rPr lang="uk-UA" i="1" kern="50" dirty="0" err="1">
                <a:latin typeface="Times New Roman" panose="02020603050405020304" pitchFamily="18" charset="0"/>
                <a:ea typeface="Times New Roman" panose="02020603050405020304" pitchFamily="18" charset="0"/>
                <a:cs typeface="Times New Roman" panose="02020603050405020304" pitchFamily="18" charset="0"/>
              </a:rPr>
              <a:t>назофаренгіального</a:t>
            </a:r>
            <a:r>
              <a:rPr lang="uk-UA" i="1" kern="50" dirty="0">
                <a:latin typeface="Times New Roman" panose="02020603050405020304" pitchFamily="18" charset="0"/>
                <a:ea typeface="Times New Roman" panose="02020603050405020304" pitchFamily="18" charset="0"/>
                <a:cs typeface="Times New Roman" panose="02020603050405020304" pitchFamily="18" charset="0"/>
              </a:rPr>
              <a:t> повітроводу, спроби припинити</a:t>
            </a:r>
            <a:r>
              <a:rPr lang="uk-UA" kern="5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62673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547662" y="24036"/>
            <a:ext cx="6066667" cy="1857143"/>
          </a:xfrm>
          <a:prstGeom prst="rect">
            <a:avLst/>
          </a:prstGeom>
        </p:spPr>
      </p:pic>
      <p:pic>
        <p:nvPicPr>
          <p:cNvPr id="3" name="Рисунок 2"/>
          <p:cNvPicPr>
            <a:picLocks noChangeAspect="1"/>
          </p:cNvPicPr>
          <p:nvPr/>
        </p:nvPicPr>
        <p:blipFill>
          <a:blip r:embed="rId3" cstate="print"/>
          <a:stretch>
            <a:fillRect/>
          </a:stretch>
        </p:blipFill>
        <p:spPr>
          <a:xfrm>
            <a:off x="2290519" y="1881179"/>
            <a:ext cx="4580952" cy="1666667"/>
          </a:xfrm>
          <a:prstGeom prst="rect">
            <a:avLst/>
          </a:prstGeom>
        </p:spPr>
      </p:pic>
      <p:pic>
        <p:nvPicPr>
          <p:cNvPr id="4" name="Рисунок 3"/>
          <p:cNvPicPr>
            <a:picLocks noChangeAspect="1"/>
          </p:cNvPicPr>
          <p:nvPr/>
        </p:nvPicPr>
        <p:blipFill>
          <a:blip r:embed="rId4" cstate="print"/>
          <a:stretch>
            <a:fillRect/>
          </a:stretch>
        </p:blipFill>
        <p:spPr>
          <a:xfrm>
            <a:off x="1547662" y="3547846"/>
            <a:ext cx="6066667" cy="1819048"/>
          </a:xfrm>
          <a:prstGeom prst="rect">
            <a:avLst/>
          </a:prstGeom>
        </p:spPr>
      </p:pic>
      <p:pic>
        <p:nvPicPr>
          <p:cNvPr id="5" name="Рисунок 4"/>
          <p:cNvPicPr>
            <a:picLocks noChangeAspect="1"/>
          </p:cNvPicPr>
          <p:nvPr/>
        </p:nvPicPr>
        <p:blipFill>
          <a:blip r:embed="rId5" cstate="print"/>
          <a:stretch>
            <a:fillRect/>
          </a:stretch>
        </p:blipFill>
        <p:spPr>
          <a:xfrm>
            <a:off x="5220072" y="5301998"/>
            <a:ext cx="2571429" cy="1580952"/>
          </a:xfrm>
          <a:prstGeom prst="rect">
            <a:avLst/>
          </a:prstGeom>
        </p:spPr>
      </p:pic>
      <p:sp>
        <p:nvSpPr>
          <p:cNvPr id="6" name="Прямоугольник 5"/>
          <p:cNvSpPr/>
          <p:nvPr/>
        </p:nvSpPr>
        <p:spPr>
          <a:xfrm>
            <a:off x="467544" y="5508836"/>
            <a:ext cx="4572000" cy="646331"/>
          </a:xfrm>
          <a:prstGeom prst="rect">
            <a:avLst/>
          </a:prstGeom>
          <a:solidFill>
            <a:srgbClr val="00B0F0"/>
          </a:solidFill>
        </p:spPr>
        <p:txBody>
          <a:bodyPr>
            <a:spAutoFit/>
          </a:bodyPr>
          <a:lstStyle/>
          <a:p>
            <a:r>
              <a:rPr lang="uk-UA" b="1" kern="100" dirty="0">
                <a:latin typeface="Times New Roman" panose="02020603050405020304" pitchFamily="18" charset="0"/>
                <a:ea typeface="Times New Roman" panose="02020603050405020304" pitchFamily="18" charset="0"/>
              </a:rPr>
              <a:t>Техніка введення </a:t>
            </a:r>
            <a:r>
              <a:rPr lang="uk-UA" b="1" kern="100" dirty="0" err="1">
                <a:latin typeface="Times New Roman" panose="02020603050405020304" pitchFamily="18" charset="0"/>
                <a:ea typeface="Times New Roman" panose="02020603050405020304" pitchFamily="18" charset="0"/>
              </a:rPr>
              <a:t>назофаренгіального</a:t>
            </a:r>
            <a:r>
              <a:rPr lang="uk-UA" b="1" kern="100" dirty="0">
                <a:latin typeface="Times New Roman" panose="02020603050405020304" pitchFamily="18" charset="0"/>
                <a:ea typeface="Times New Roman" panose="02020603050405020304" pitchFamily="18" charset="0"/>
              </a:rPr>
              <a:t> повітроводу</a:t>
            </a:r>
            <a:endParaRPr lang="uk-UA" dirty="0"/>
          </a:p>
        </p:txBody>
      </p:sp>
    </p:spTree>
    <p:extLst>
      <p:ext uri="{BB962C8B-B14F-4D97-AF65-F5344CB8AC3E}">
        <p14:creationId xmlns:p14="http://schemas.microsoft.com/office/powerpoint/2010/main" xmlns="" val="28488738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87421" y="1340768"/>
            <a:ext cx="8333051" cy="4524315"/>
          </a:xfrm>
          <a:prstGeom prst="rect">
            <a:avLst/>
          </a:prstGeom>
          <a:solidFill>
            <a:srgbClr val="00B0F0"/>
          </a:solidFill>
        </p:spPr>
        <p:txBody>
          <a:bodyPr wrap="square">
            <a:spAutoFit/>
          </a:bodyPr>
          <a:lstStyle/>
          <a:p>
            <a:pPr marL="450215" indent="450215" algn="just">
              <a:spcAft>
                <a:spcPts val="0"/>
              </a:spcAft>
            </a:pPr>
            <a:r>
              <a:rPr lang="uk-UA" b="1" kern="5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Переведення пораненого в стабільне положення.</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kern="50" dirty="0">
                <a:latin typeface="Times New Roman" panose="02020603050405020304" pitchFamily="18" charset="0"/>
                <a:ea typeface="Times New Roman" panose="02020603050405020304" pitchFamily="18" charset="0"/>
                <a:cs typeface="Times New Roman" panose="02020603050405020304" pitchFamily="18" charset="0"/>
              </a:rPr>
              <a:t>Стабільне положення на боці (рис. 32) дозволяє крові, слизу і блювотним масам витікати з рота пораненого, не перекриваючи дихальні шляхи. Воно також не дає язику запасти і перекрити доступ повітря. </a:t>
            </a:r>
            <a:r>
              <a:rPr lang="uk-UA" kern="100" dirty="0">
                <a:latin typeface="Times New Roman" panose="02020603050405020304" pitchFamily="18" charset="0"/>
                <a:ea typeface="Times New Roman" panose="02020603050405020304" pitchFamily="18" charset="0"/>
                <a:cs typeface="Times New Roman" panose="02020603050405020304" pitchFamily="18" charset="0"/>
              </a:rPr>
              <a:t>Щоб розташувати пораненого у стабільному положенні треба перевернути пораненого на бік.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b="1"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Техніка переведення пораненого в стабільне положення: </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630555" algn="l"/>
              </a:tabLs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Поклади верхню руку пораненого долонею на протилежне плече (на яке буде перевертатися тіло).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630555" algn="l"/>
              </a:tabLs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Поклади нижню руку пораненого (зі сторони на яку буде перевертатися тіло), вверх поряд з головою, піднявши її вверх вздовж тіла.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Зігни верхню ногу пораненого (якщо вона не пошкоджена), щоб урівноважити його положення.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Утримуй стабільне положення нижньої руки (в одязі) за допомогою власної ноги, притисни ногою лікоть пораненого до його  голови.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r>
              <a:rPr lang="uk-UA" kern="100" dirty="0">
                <a:latin typeface="Times New Roman" panose="02020603050405020304" pitchFamily="18" charset="0"/>
                <a:ea typeface="Times New Roman" panose="02020603050405020304" pitchFamily="18" charset="0"/>
              </a:rPr>
              <a:t>Однією рукою візьми пораненого за плече, а іншою рукою за коліно верхньої ноги – потягни ривком на себе. Виконай переворот пораненого на бік</a:t>
            </a:r>
            <a:endParaRPr lang="uk-UA" dirty="0"/>
          </a:p>
        </p:txBody>
      </p:sp>
    </p:spTree>
    <p:extLst>
      <p:ext uri="{BB962C8B-B14F-4D97-AF65-F5344CB8AC3E}">
        <p14:creationId xmlns:p14="http://schemas.microsoft.com/office/powerpoint/2010/main" xmlns="" val="38713386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852299" y="620688"/>
            <a:ext cx="5514285" cy="2257143"/>
          </a:xfrm>
          <a:prstGeom prst="rect">
            <a:avLst/>
          </a:prstGeom>
        </p:spPr>
      </p:pic>
      <p:pic>
        <p:nvPicPr>
          <p:cNvPr id="3" name="Рисунок 2"/>
          <p:cNvPicPr>
            <a:picLocks noChangeAspect="1"/>
          </p:cNvPicPr>
          <p:nvPr/>
        </p:nvPicPr>
        <p:blipFill>
          <a:blip r:embed="rId3" cstate="print"/>
          <a:stretch>
            <a:fillRect/>
          </a:stretch>
        </p:blipFill>
        <p:spPr>
          <a:xfrm>
            <a:off x="1852299" y="3212976"/>
            <a:ext cx="5514286" cy="2304256"/>
          </a:xfrm>
          <a:prstGeom prst="rect">
            <a:avLst/>
          </a:prstGeom>
        </p:spPr>
      </p:pic>
      <p:sp>
        <p:nvSpPr>
          <p:cNvPr id="4" name="Прямоугольник 3"/>
          <p:cNvSpPr/>
          <p:nvPr/>
        </p:nvSpPr>
        <p:spPr>
          <a:xfrm>
            <a:off x="1866700" y="5816779"/>
            <a:ext cx="5499884" cy="923330"/>
          </a:xfrm>
          <a:prstGeom prst="rect">
            <a:avLst/>
          </a:prstGeom>
          <a:solidFill>
            <a:srgbClr val="00B0F0"/>
          </a:solidFill>
        </p:spPr>
        <p:txBody>
          <a:bodyPr wrap="square">
            <a:spAutoFit/>
          </a:bodyPr>
          <a:lstStyle/>
          <a:p>
            <a:pPr marL="457200" indent="450215" algn="ctr">
              <a:spcAft>
                <a:spcPts val="0"/>
              </a:spcAft>
              <a:tabLst>
                <a:tab pos="270510" algn="l"/>
              </a:tabLst>
            </a:pPr>
            <a:r>
              <a:rPr lang="uk-UA" b="1" kern="100" dirty="0">
                <a:latin typeface="Times New Roman" panose="02020603050405020304" pitchFamily="18" charset="0"/>
                <a:ea typeface="Times New Roman" panose="02020603050405020304" pitchFamily="18" charset="0"/>
                <a:cs typeface="Times New Roman" panose="02020603050405020304" pitchFamily="18" charset="0"/>
              </a:rPr>
              <a:t>Техніка переведення пораненого в стабільне положення</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b="1" i="1" kern="10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828360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340768"/>
            <a:ext cx="8208912" cy="4247317"/>
          </a:xfrm>
          <a:prstGeom prst="rect">
            <a:avLst/>
          </a:prstGeom>
          <a:solidFill>
            <a:srgbClr val="00B0F0"/>
          </a:solidFill>
        </p:spPr>
        <p:txBody>
          <a:bodyPr wrap="square">
            <a:spAutoFit/>
          </a:bodyPr>
          <a:lstStyle/>
          <a:p>
            <a:pPr indent="450215" algn="just">
              <a:spcAft>
                <a:spcPts val="0"/>
              </a:spcAft>
            </a:pPr>
            <a:r>
              <a:rPr lang="uk-UA" b="1"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ПАМ’ЯТАЙ!</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i="1" kern="100" dirty="0">
                <a:latin typeface="Times New Roman" panose="02020603050405020304" pitchFamily="18" charset="0"/>
                <a:ea typeface="Times New Roman" panose="02020603050405020304" pitchFamily="18" charset="0"/>
                <a:cs typeface="Times New Roman" panose="02020603050405020304" pitchFamily="18" charset="0"/>
              </a:rPr>
              <a:t>Якщо є ознаки поранення шиї, то пальцями руки притримай шию та плече одночасно.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i="1" kern="100" dirty="0">
                <a:latin typeface="Times New Roman" panose="02020603050405020304" pitchFamily="18" charset="0"/>
                <a:ea typeface="Times New Roman" panose="02020603050405020304" pitchFamily="18" charset="0"/>
                <a:cs typeface="Times New Roman" panose="02020603050405020304" pitchFamily="18" charset="0"/>
              </a:rPr>
              <a:t>Якщо є ознаки поранення верхньої ноги, то ногу пораненого у коліні не згинай, її потрібно укласти рівною навхрест на нижню ногу.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i="1" kern="100" dirty="0">
                <a:latin typeface="Times New Roman" panose="02020603050405020304" pitchFamily="18" charset="0"/>
                <a:ea typeface="Times New Roman" panose="02020603050405020304" pitchFamily="18" charset="0"/>
                <a:cs typeface="Times New Roman" panose="02020603050405020304" pitchFamily="18" charset="0"/>
              </a:rPr>
              <a:t>Якщо є ознаки поранення хребта або тазу, то однією рукою притримай шию та плече пораненого одночасно, а другою візьми якнайдалі за спину за брючний ремінь, та виконай переворот тіла на себе.</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kern="100" dirty="0">
                <a:latin typeface="Times New Roman" panose="02020603050405020304" pitchFamily="18" charset="0"/>
                <a:ea typeface="Times New Roman" panose="02020603050405020304" pitchFamily="18" charset="0"/>
                <a:cs typeface="Times New Roman" panose="02020603050405020304" pitchFamily="18" charset="0"/>
              </a:rPr>
              <a:t>Після перевороту проконтролюй положення голови пораненого – вона повинна лежати на нижній руці, тил долоні верхньої руки під щокою, лікоть верхньої руки та коліно верхньої ноги необхідно уперти в землю.</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b="1" i="1" kern="100"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b="1"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УВАГА!</a:t>
            </a:r>
            <a:r>
              <a:rPr lang="uk-UA"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kern="100" dirty="0">
                <a:latin typeface="Times New Roman" panose="02020603050405020304" pitchFamily="18" charset="0"/>
                <a:ea typeface="Times New Roman" panose="02020603050405020304" pitchFamily="18" charset="0"/>
                <a:cs typeface="Times New Roman" panose="02020603050405020304" pitchFamily="18" charset="0"/>
              </a:rPr>
              <a:t>Після перевороту у стабільне положення </a:t>
            </a:r>
            <a:r>
              <a:rPr lang="uk-UA" i="1" kern="100" dirty="0" err="1">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i="1" kern="100" dirty="0">
                <a:latin typeface="Times New Roman" panose="02020603050405020304" pitchFamily="18" charset="0"/>
                <a:ea typeface="Times New Roman" panose="02020603050405020304" pitchFamily="18" charset="0"/>
                <a:cs typeface="Times New Roman" panose="02020603050405020304" pitchFamily="18" charset="0"/>
              </a:rPr>
              <a:t> чи відкриті дихальні шляхи!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550734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16632"/>
            <a:ext cx="8784976" cy="923330"/>
          </a:xfrm>
          <a:prstGeom prst="rect">
            <a:avLst/>
          </a:prstGeom>
          <a:solidFill>
            <a:srgbClr val="00B0F0"/>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Пневмоторакс</a:t>
            </a:r>
            <a:r>
              <a:rPr lang="uk-UA" b="1" dirty="0">
                <a:latin typeface="Times New Roman" panose="02020603050405020304" pitchFamily="18" charset="0"/>
                <a:ea typeface="Times New Roman" panose="02020603050405020304" pitchFamily="18" charset="0"/>
              </a:rPr>
              <a:t> – </a:t>
            </a:r>
            <a:r>
              <a:rPr lang="uk-UA" dirty="0">
                <a:latin typeface="Times New Roman" panose="02020603050405020304" pitchFamily="18" charset="0"/>
                <a:ea typeface="Times New Roman" panose="02020603050405020304" pitchFamily="18" charset="0"/>
              </a:rPr>
              <a:t>скупчення повітря в плевральній порожнині і підвищення тиску в ній </a:t>
            </a: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Повітря може потрапити в плевральну порожнину при пораненнях, що проникають у грудну клітку та при закритій вибуховій травмі, </a:t>
            </a:r>
            <a:r>
              <a:rPr lang="uk-UA" dirty="0" err="1">
                <a:latin typeface="Times New Roman" panose="02020603050405020304" pitchFamily="18" charset="0"/>
                <a:ea typeface="Times New Roman" panose="02020603050405020304" pitchFamily="18" charset="0"/>
              </a:rPr>
              <a:t>заброньовій</a:t>
            </a:r>
            <a:r>
              <a:rPr lang="uk-UA" dirty="0">
                <a:latin typeface="Times New Roman" panose="02020603050405020304" pitchFamily="18" charset="0"/>
                <a:ea typeface="Times New Roman" panose="02020603050405020304" pitchFamily="18" charset="0"/>
              </a:rPr>
              <a:t> травмі, переломах </a:t>
            </a:r>
            <a:r>
              <a:rPr lang="uk-UA" dirty="0" err="1">
                <a:latin typeface="Times New Roman" panose="02020603050405020304" pitchFamily="18" charset="0"/>
                <a:ea typeface="Times New Roman" panose="02020603050405020304" pitchFamily="18" charset="0"/>
              </a:rPr>
              <a:t>ребер</a:t>
            </a:r>
            <a:r>
              <a:rPr lang="uk-UA" dirty="0">
                <a:latin typeface="Times New Roman" panose="02020603050405020304" pitchFamily="18" charset="0"/>
                <a:ea typeface="Times New Roman" panose="02020603050405020304" pitchFamily="18" charset="0"/>
              </a:rPr>
              <a:t>.</a:t>
            </a:r>
            <a:endParaRPr lang="uk-UA" dirty="0"/>
          </a:p>
        </p:txBody>
      </p:sp>
      <p:pic>
        <p:nvPicPr>
          <p:cNvPr id="6" name="Рисунок 5"/>
          <p:cNvPicPr>
            <a:picLocks noChangeAspect="1"/>
          </p:cNvPicPr>
          <p:nvPr/>
        </p:nvPicPr>
        <p:blipFill>
          <a:blip r:embed="rId2" cstate="print"/>
          <a:stretch>
            <a:fillRect/>
          </a:stretch>
        </p:blipFill>
        <p:spPr>
          <a:xfrm>
            <a:off x="683568" y="1988840"/>
            <a:ext cx="3024336" cy="2114286"/>
          </a:xfrm>
          <a:prstGeom prst="rect">
            <a:avLst/>
          </a:prstGeom>
        </p:spPr>
      </p:pic>
      <p:pic>
        <p:nvPicPr>
          <p:cNvPr id="7" name="Рисунок 6"/>
          <p:cNvPicPr>
            <a:picLocks noChangeAspect="1"/>
          </p:cNvPicPr>
          <p:nvPr/>
        </p:nvPicPr>
        <p:blipFill>
          <a:blip r:embed="rId3" cstate="print"/>
          <a:stretch>
            <a:fillRect/>
          </a:stretch>
        </p:blipFill>
        <p:spPr>
          <a:xfrm>
            <a:off x="4572000" y="1969793"/>
            <a:ext cx="3312368" cy="2133333"/>
          </a:xfrm>
          <a:prstGeom prst="rect">
            <a:avLst/>
          </a:prstGeom>
        </p:spPr>
      </p:pic>
      <p:sp>
        <p:nvSpPr>
          <p:cNvPr id="8" name="Прямоугольник 7"/>
          <p:cNvSpPr/>
          <p:nvPr/>
        </p:nvSpPr>
        <p:spPr>
          <a:xfrm>
            <a:off x="1923866" y="4090043"/>
            <a:ext cx="5240422" cy="646331"/>
          </a:xfrm>
          <a:prstGeom prst="rect">
            <a:avLst/>
          </a:prstGeom>
        </p:spPr>
        <p:txBody>
          <a:bodyPr wrap="square">
            <a:spAutoFit/>
          </a:bodyPr>
          <a:lstStyle/>
          <a:p>
            <a:pPr marL="457200" indent="450215" algn="just">
              <a:spcAft>
                <a:spcPts val="0"/>
              </a:spcAft>
              <a:tabLst>
                <a:tab pos="27051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Здорові </a:t>
            </a:r>
            <a:r>
              <a:rPr lang="uk-UA" b="1" dirty="0">
                <a:latin typeface="Times New Roman" panose="02020603050405020304" pitchFamily="18" charset="0"/>
                <a:ea typeface="Times New Roman" panose="02020603050405020304" pitchFamily="18" charset="0"/>
                <a:cs typeface="Times New Roman" panose="02020603050405020304" pitchFamily="18" charset="0"/>
              </a:rPr>
              <a:t>легені (А) та пневмоторакс (Б)</a:t>
            </a:r>
            <a:endParaRPr lang="uk-UA" dirty="0"/>
          </a:p>
        </p:txBody>
      </p:sp>
      <p:sp>
        <p:nvSpPr>
          <p:cNvPr id="10" name="Прямоугольник 9"/>
          <p:cNvSpPr/>
          <p:nvPr/>
        </p:nvSpPr>
        <p:spPr>
          <a:xfrm>
            <a:off x="1923866" y="3939637"/>
            <a:ext cx="543739" cy="369332"/>
          </a:xfrm>
          <a:prstGeom prst="rect">
            <a:avLst/>
          </a:prstGeom>
        </p:spPr>
        <p:txBody>
          <a:bodyPr wrap="none">
            <a:spAutoFit/>
          </a:bodyPr>
          <a:lstStyle/>
          <a:p>
            <a:r>
              <a:rPr lang="uk-UA" dirty="0">
                <a:latin typeface="Times New Roman" panose="02020603050405020304" pitchFamily="18" charset="0"/>
                <a:ea typeface="Times New Roman" panose="02020603050405020304" pitchFamily="18" charset="0"/>
                <a:cs typeface="Times New Roman" panose="02020603050405020304" pitchFamily="18" charset="0"/>
              </a:rPr>
              <a:t> А) </a:t>
            </a:r>
            <a:endParaRPr lang="uk-UA" dirty="0"/>
          </a:p>
        </p:txBody>
      </p:sp>
      <p:sp>
        <p:nvSpPr>
          <p:cNvPr id="11" name="Прямоугольник 10"/>
          <p:cNvSpPr/>
          <p:nvPr/>
        </p:nvSpPr>
        <p:spPr>
          <a:xfrm>
            <a:off x="4250025" y="3923308"/>
            <a:ext cx="510076" cy="369332"/>
          </a:xfrm>
          <a:prstGeom prst="rect">
            <a:avLst/>
          </a:prstGeom>
        </p:spPr>
        <p:txBody>
          <a:bodyPr wrap="none">
            <a:spAutoFit/>
          </a:bodyPr>
          <a:lstStyle/>
          <a:p>
            <a:r>
              <a:rPr lang="uk-UA" dirty="0">
                <a:latin typeface="Times New Roman" panose="02020603050405020304" pitchFamily="18" charset="0"/>
                <a:ea typeface="Times New Roman" panose="02020603050405020304" pitchFamily="18" charset="0"/>
                <a:cs typeface="Times New Roman" panose="02020603050405020304" pitchFamily="18" charset="0"/>
              </a:rPr>
              <a:t> Б) </a:t>
            </a:r>
            <a:endParaRPr lang="uk-UA" dirty="0"/>
          </a:p>
        </p:txBody>
      </p:sp>
      <p:sp>
        <p:nvSpPr>
          <p:cNvPr id="12" name="Прямоугольник 11"/>
          <p:cNvSpPr/>
          <p:nvPr/>
        </p:nvSpPr>
        <p:spPr>
          <a:xfrm>
            <a:off x="359532" y="4976029"/>
            <a:ext cx="8424936" cy="1477328"/>
          </a:xfrm>
          <a:prstGeom prst="rect">
            <a:avLst/>
          </a:prstGeom>
          <a:solidFill>
            <a:srgbClr val="00B0F0"/>
          </a:solidFill>
        </p:spPr>
        <p:txBody>
          <a:bodyPr wrap="square">
            <a:spAutoFit/>
          </a:bodyPr>
          <a:lstStyle/>
          <a:p>
            <a:pPr marL="457200" indent="450215" algn="just">
              <a:spcAft>
                <a:spcPts val="0"/>
              </a:spcAft>
              <a:tabLst>
                <a:tab pos="27051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Розрізняють відкритий, закритий і напружений (клапанний) пневмоторакс.</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Пацієнт із проникаючим пораненням грудної клітки або закритою травмою (вибухова хвиля, удар), в якого утруднене дихання з примусовим видихом, вважається таким, що перебуває в стані напруженого пневмотораксу доки не буде доведено інше.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385598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24936" cy="5909310"/>
          </a:xfrm>
          <a:prstGeom prst="rect">
            <a:avLst/>
          </a:prstGeom>
          <a:solidFill>
            <a:srgbClr val="00B0F0"/>
          </a:solidFill>
        </p:spPr>
        <p:txBody>
          <a:bodyPr wrap="square">
            <a:spAutoFit/>
          </a:bodyPr>
          <a:lstStyle/>
          <a:p>
            <a:pPr marL="457200" indent="450215" algn="just">
              <a:spcAft>
                <a:spcPts val="0"/>
              </a:spcAft>
              <a:tabLst>
                <a:tab pos="27051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При </a:t>
            </a: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відкритому пневмотораксі</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плевральна порожнина сполучається із зовнішнім середовищем, тому в ній створюється тиск, рівний атмосферному. Тобто, під час вдиху повітря додатково надходить до плевральної порожнини, а під час видиху виходить в такій же кількості. При відкритому пневмотораксі не відбувається накопичення повітря в плевральній порожнині. Однак, при цьому легеня спадає, оскільки найважливішою умовою для розправлення легені є негативний тиск у плевральній порожнині. Легеня, що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спалася</a:t>
            </a:r>
            <a:r>
              <a:rPr lang="uk-UA" dirty="0">
                <a:latin typeface="Times New Roman" panose="02020603050405020304" pitchFamily="18" charset="0"/>
                <a:ea typeface="Times New Roman" panose="02020603050405020304" pitchFamily="18" charset="0"/>
                <a:cs typeface="Times New Roman" panose="02020603050405020304" pitchFamily="18" charset="0"/>
              </a:rPr>
              <a:t>, вимикається з дихання, в неї не відбувається газообмін, кров не збагачується киснем. Може супроводжуватися гемотораксом – кров’ю в плевральній порожнині.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27051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Керуючись алгоритм</a:t>
            </a:r>
            <a:r>
              <a:rPr lang="uk-UA" i="1" dirty="0">
                <a:latin typeface="Times New Roman" panose="02020603050405020304" pitchFamily="18" charset="0"/>
                <a:ea typeface="Times New Roman" panose="02020603050405020304" pitchFamily="18" charset="0"/>
                <a:cs typeface="Times New Roman" panose="02020603050405020304" pitchFamily="18" charset="0"/>
              </a:rPr>
              <a:t> «Надання </a:t>
            </a:r>
            <a:r>
              <a:rPr lang="uk-UA" i="1" dirty="0" err="1">
                <a:latin typeface="Times New Roman" panose="02020603050405020304" pitchFamily="18" charset="0"/>
                <a:ea typeface="Times New Roman" panose="02020603050405020304" pitchFamily="18" charset="0"/>
                <a:cs typeface="Times New Roman" panose="02020603050405020304" pitchFamily="18" charset="0"/>
              </a:rPr>
              <a:t>домедичної</a:t>
            </a:r>
            <a:r>
              <a:rPr lang="uk-UA" i="1" dirty="0">
                <a:latin typeface="Times New Roman" panose="02020603050405020304" pitchFamily="18" charset="0"/>
                <a:ea typeface="Times New Roman" panose="02020603050405020304" pitchFamily="18" charset="0"/>
                <a:cs typeface="Times New Roman" panose="02020603050405020304" pitchFamily="18" charset="0"/>
              </a:rPr>
              <a:t> допомоги при проникаючому пошкодженні грудної </a:t>
            </a:r>
            <a:r>
              <a:rPr lang="uk-UA" i="1" dirty="0" smtClean="0">
                <a:latin typeface="Times New Roman" panose="02020603050405020304" pitchFamily="18" charset="0"/>
                <a:ea typeface="Times New Roman" panose="02020603050405020304" pitchFamily="18" charset="0"/>
                <a:cs typeface="Times New Roman" panose="02020603050405020304" pitchFamily="18" charset="0"/>
              </a:rPr>
              <a:t>клітки»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відкритий </a:t>
            </a:r>
            <a:r>
              <a:rPr lang="uk-UA" dirty="0">
                <a:latin typeface="Times New Roman" panose="02020603050405020304" pitchFamily="18" charset="0"/>
                <a:ea typeface="Times New Roman" panose="02020603050405020304" pitchFamily="18" charset="0"/>
                <a:cs typeface="Times New Roman" panose="02020603050405020304" pitchFamily="18" charset="0"/>
              </a:rPr>
              <a:t>пневмоторакс, за наявності отвору на стінці грудної клітині, необхідно перевести в закритий шляхом накладення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пов’язки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27051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Попроси пораненого зробити глибокий видих. При відсутності в рані стороннього предмета притисни долоню до рани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закрий</a:t>
            </a:r>
            <a:r>
              <a:rPr lang="uk-UA" dirty="0">
                <a:latin typeface="Times New Roman" panose="02020603050405020304" pitchFamily="18" charset="0"/>
                <a:ea typeface="Times New Roman" panose="02020603050405020304" pitchFamily="18" charset="0"/>
                <a:cs typeface="Times New Roman" panose="02020603050405020304" pitchFamily="18" charset="0"/>
              </a:rPr>
              <a:t> в неї доступ повітря. Якщо рана наскрізна,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закрий</a:t>
            </a:r>
            <a:r>
              <a:rPr lang="uk-UA" dirty="0">
                <a:latin typeface="Times New Roman" panose="02020603050405020304" pitchFamily="18" charset="0"/>
                <a:ea typeface="Times New Roman" panose="02020603050405020304" pitchFamily="18" charset="0"/>
                <a:cs typeface="Times New Roman" panose="02020603050405020304" pitchFamily="18" charset="0"/>
              </a:rPr>
              <a:t> вхідний і вихідний ранові отвори.</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tabLst>
                <a:tab pos="270510" algn="l"/>
              </a:tabLst>
            </a:pPr>
            <a:r>
              <a:rPr lang="uk-UA" dirty="0" err="1">
                <a:latin typeface="Times New Roman" panose="02020603050405020304" pitchFamily="18" charset="0"/>
                <a:ea typeface="Times New Roman" panose="02020603050405020304" pitchFamily="18" charset="0"/>
                <a:cs typeface="Times New Roman" panose="02020603050405020304" pitchFamily="18" charset="0"/>
              </a:rPr>
              <a:t>Закрий</a:t>
            </a:r>
            <a:r>
              <a:rPr lang="uk-UA" dirty="0">
                <a:latin typeface="Times New Roman" panose="02020603050405020304" pitchFamily="18" charset="0"/>
                <a:ea typeface="Times New Roman" panose="02020603050405020304" pitchFamily="18" charset="0"/>
                <a:cs typeface="Times New Roman" panose="02020603050405020304" pitchFamily="18" charset="0"/>
              </a:rPr>
              <a:t> рану пов’язкою, яка не пропускає повітря, наприклад, можна користуватися шматком поліетиленового пакета або пластикової обгортки. Якщо цього немає під рукою, візьми шматок матерії або що-небудь з одягу та змастіть вазеліном поверхню тканини. Закріпи пов’язку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лейкопластирем</a:t>
            </a:r>
            <a:r>
              <a:rPr lang="uk-UA" dirty="0">
                <a:latin typeface="Times New Roman" panose="02020603050405020304" pitchFamily="18" charset="0"/>
                <a:ea typeface="Times New Roman" panose="02020603050405020304" pitchFamily="18" charset="0"/>
                <a:cs typeface="Times New Roman" panose="02020603050405020304" pitchFamily="18" charset="0"/>
              </a:rPr>
              <a:t>, по всьому периметру на глибокому видиху.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83201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635896" y="260648"/>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3" name="Rectangle 4"/>
          <p:cNvSpPr>
            <a:spLocks noChangeArrowheads="1"/>
          </p:cNvSpPr>
          <p:nvPr/>
        </p:nvSpPr>
        <p:spPr bwMode="auto">
          <a:xfrm>
            <a:off x="3635896" y="260648"/>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1433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47864" y="1555998"/>
            <a:ext cx="3006080" cy="364502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6"/>
          <p:cNvSpPr>
            <a:spLocks noChangeArrowheads="1"/>
          </p:cNvSpPr>
          <p:nvPr/>
        </p:nvSpPr>
        <p:spPr bwMode="auto">
          <a:xfrm>
            <a:off x="0" y="0"/>
            <a:ext cx="12366042"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pic>
        <p:nvPicPr>
          <p:cNvPr id="14341" name="Рисунок 3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556792"/>
            <a:ext cx="3347864" cy="364502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8"/>
          <p:cNvSpPr>
            <a:spLocks noChangeArrowheads="1"/>
          </p:cNvSpPr>
          <p:nvPr/>
        </p:nvSpPr>
        <p:spPr bwMode="auto">
          <a:xfrm>
            <a:off x="6534888" y="288217"/>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14343"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00192" y="1556792"/>
            <a:ext cx="2843808" cy="364502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1475656" y="5445224"/>
            <a:ext cx="6336704" cy="584775"/>
          </a:xfrm>
          <a:prstGeom prst="rect">
            <a:avLst/>
          </a:prstGeom>
          <a:solidFill>
            <a:srgbClr val="00B0F0"/>
          </a:solidFill>
        </p:spPr>
        <p:txBody>
          <a:bodyPr wrap="square">
            <a:spAutoFit/>
          </a:bodyPr>
          <a:lstStyle/>
          <a:p>
            <a:pPr indent="450215" algn="ctr">
              <a:spcAft>
                <a:spcPts val="0"/>
              </a:spcAft>
            </a:pPr>
            <a:r>
              <a:rPr lang="uk-UA" b="1" dirty="0">
                <a:latin typeface="Times New Roman" panose="02020603050405020304" pitchFamily="18" charset="0"/>
                <a:ea typeface="Times New Roman" panose="02020603050405020304" pitchFamily="18" charset="0"/>
                <a:cs typeface="Times New Roman" panose="02020603050405020304" pitchFamily="18" charset="0"/>
              </a:rPr>
              <a:t>Накладення </a:t>
            </a:r>
            <a:r>
              <a:rPr lang="uk-UA" b="1" dirty="0" err="1">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b="1" dirty="0">
                <a:latin typeface="Times New Roman" panose="02020603050405020304" pitchFamily="18" charset="0"/>
                <a:ea typeface="Times New Roman" panose="02020603050405020304" pitchFamily="18" charset="0"/>
                <a:cs typeface="Times New Roman" panose="02020603050405020304" pitchFamily="18" charset="0"/>
              </a:rPr>
              <a:t> пов’язки (ППІ)</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sz="14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815409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1785104"/>
          </a:xfrm>
          <a:prstGeom prst="rect">
            <a:avLst/>
          </a:prstGeom>
          <a:solidFill>
            <a:srgbClr val="00B0F0"/>
          </a:solidFill>
        </p:spPr>
        <p:txBody>
          <a:bodyPr wrap="square">
            <a:spAutoFit/>
          </a:bodyPr>
          <a:lstStyle/>
          <a:p>
            <a:pPr indent="450215" algn="just">
              <a:spcAft>
                <a:spcPts val="0"/>
              </a:spcAft>
            </a:pPr>
            <a:r>
              <a:rPr lang="uk-UA"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Техніка накладання спеціальної </a:t>
            </a:r>
            <a:r>
              <a:rPr lang="uk-UA"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пов’язки:</a:t>
            </a:r>
            <a:endParaRPr lang="uk-UA" sz="20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Відкрий упаковку з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оклюзійною</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пов’язкою, витри шкіру навколо рани серветкою з набору або одягом пораненого, відліпіть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оклюзійну</a:t>
            </a:r>
            <a:r>
              <a:rPr lang="uk-UA" dirty="0">
                <a:latin typeface="Times New Roman" panose="02020603050405020304" pitchFamily="18" charset="0"/>
                <a:ea typeface="Times New Roman" panose="02020603050405020304" pitchFamily="18" charset="0"/>
                <a:cs typeface="Times New Roman" panose="02020603050405020304" pitchFamily="18" charset="0"/>
              </a:rPr>
              <a:t> плівку, наклади на рану на видиху липким боком так, щоб рана була по центру плівки. Повтори накладання другої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пов’язки для вихідного отвору (якщо є). Якщо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оклюзійна</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пов’язка має клапан, то клапан розташуй в проекції отвору рани.</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stretch>
            <a:fillRect/>
          </a:stretch>
        </p:blipFill>
        <p:spPr>
          <a:xfrm>
            <a:off x="1187624" y="1796869"/>
            <a:ext cx="3384376" cy="3096344"/>
          </a:xfrm>
          <a:prstGeom prst="rect">
            <a:avLst/>
          </a:prstGeom>
        </p:spPr>
      </p:pic>
      <p:pic>
        <p:nvPicPr>
          <p:cNvPr id="4" name="Рисунок 3"/>
          <p:cNvPicPr>
            <a:picLocks noChangeAspect="1"/>
          </p:cNvPicPr>
          <p:nvPr/>
        </p:nvPicPr>
        <p:blipFill>
          <a:blip r:embed="rId3" cstate="print"/>
          <a:stretch>
            <a:fillRect/>
          </a:stretch>
        </p:blipFill>
        <p:spPr>
          <a:xfrm>
            <a:off x="5076056" y="1796869"/>
            <a:ext cx="3096344" cy="3096344"/>
          </a:xfrm>
          <a:prstGeom prst="rect">
            <a:avLst/>
          </a:prstGeom>
        </p:spPr>
      </p:pic>
      <p:sp>
        <p:nvSpPr>
          <p:cNvPr id="5" name="Прямоугольник 4"/>
          <p:cNvSpPr/>
          <p:nvPr/>
        </p:nvSpPr>
        <p:spPr>
          <a:xfrm>
            <a:off x="1215919" y="4904978"/>
            <a:ext cx="6984776" cy="646331"/>
          </a:xfrm>
          <a:prstGeom prst="rect">
            <a:avLst/>
          </a:prstGeom>
          <a:solidFill>
            <a:srgbClr val="00B0F0"/>
          </a:solidFill>
        </p:spPr>
        <p:txBody>
          <a:bodyPr wrap="square">
            <a:spAutoFit/>
          </a:bodyPr>
          <a:lstStyle/>
          <a:p>
            <a:pPr indent="450215" algn="ctr">
              <a:spcAft>
                <a:spcPts val="0"/>
              </a:spcAft>
            </a:pPr>
            <a:r>
              <a:rPr lang="uk-UA" b="1" dirty="0">
                <a:latin typeface="Times New Roman" panose="02020603050405020304" pitchFamily="18" charset="0"/>
                <a:ea typeface="Times New Roman" panose="02020603050405020304" pitchFamily="18" charset="0"/>
                <a:cs typeface="Times New Roman" panose="02020603050405020304" pitchFamily="18" charset="0"/>
              </a:rPr>
              <a:t>Накладення </a:t>
            </a:r>
            <a:r>
              <a:rPr lang="uk-UA" b="1" dirty="0" err="1">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b="1" dirty="0">
                <a:latin typeface="Times New Roman" panose="02020603050405020304" pitchFamily="18" charset="0"/>
                <a:ea typeface="Times New Roman" panose="02020603050405020304" pitchFamily="18" charset="0"/>
                <a:cs typeface="Times New Roman" panose="02020603050405020304" pitchFamily="18" charset="0"/>
              </a:rPr>
              <a:t> пов’язки (</a:t>
            </a:r>
            <a:r>
              <a:rPr lang="uk-UA" b="1" dirty="0" err="1">
                <a:latin typeface="Times New Roman" panose="02020603050405020304" pitchFamily="18" charset="0"/>
                <a:ea typeface="Times New Roman" panose="02020603050405020304" pitchFamily="18" charset="0"/>
                <a:cs typeface="Times New Roman" panose="02020603050405020304" pitchFamily="18" charset="0"/>
              </a:rPr>
              <a:t>BolinChestSeal</a:t>
            </a:r>
            <a:r>
              <a:rPr lang="uk-UA" b="1"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Прямоугольник 5"/>
          <p:cNvSpPr/>
          <p:nvPr/>
        </p:nvSpPr>
        <p:spPr>
          <a:xfrm>
            <a:off x="16329" y="5228143"/>
            <a:ext cx="8964488" cy="1754326"/>
          </a:xfrm>
          <a:prstGeom prst="rect">
            <a:avLst/>
          </a:prstGeom>
          <a:solidFill>
            <a:srgbClr val="FF3300"/>
          </a:solidFill>
        </p:spPr>
        <p:txBody>
          <a:bodyPr wrap="square">
            <a:spAutoFit/>
          </a:bodyPr>
          <a:lstStyle/>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В разі погіршення стану пораненого після накладання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пов’язки без клапану необхідно:</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відліпити край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оклюзійної</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пов’язки та відновити стан відкритого ранового отвору. Якщо це не допомогло, то в подальшому поранений потребує негайної голкової декомпресії. </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52017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920" y="0"/>
            <a:ext cx="8712968" cy="6868547"/>
          </a:xfrm>
          <a:prstGeom prst="rect">
            <a:avLst/>
          </a:prstGeom>
          <a:solidFill>
            <a:srgbClr val="00B0F0"/>
          </a:solidFill>
        </p:spPr>
        <p:txBody>
          <a:bodyPr wrap="square">
            <a:spAutoFit/>
          </a:bodyPr>
          <a:lstStyle/>
          <a:p>
            <a:pPr indent="450215" algn="just">
              <a:spcAft>
                <a:spcPts val="0"/>
              </a:spcAft>
            </a:pPr>
            <a:r>
              <a:rPr lang="uk-UA"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Клапанний пневмоторакс</a:t>
            </a: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від відкритого відрізняється тим, що під час видиху сполучення плевральної порожнини із зовнішнім середовищем зменшується або повністю припиняється через зміщення тканин („прикривання клапана“). Тому під час вдиху в плевральну порожнину потрапляє більше повітря, ніж виходить під час видиху. Таким чином, під час дихання відбувається постійне збільшення кількості повітря в плевральній порожнині. Поряд з цим з кожним вдихом збільшується зміщення органів середостіння в протилежну (здорову) сторону.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Симптоми: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0"/>
              </a:spcAft>
              <a:tabLst>
                <a:tab pos="180340" algn="l"/>
              </a:tabLs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-наявне </a:t>
            </a:r>
            <a:r>
              <a:rPr lang="uk-UA" dirty="0">
                <a:latin typeface="Times New Roman" panose="02020603050405020304" pitchFamily="18" charset="0"/>
                <a:ea typeface="Times New Roman" panose="02020603050405020304" pitchFamily="18" charset="0"/>
                <a:cs typeface="Times New Roman" panose="02020603050405020304" pitchFamily="18" charset="0"/>
              </a:rPr>
              <a:t>поранення грудної клітки або закрита травма (удар);</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0"/>
              </a:spcAft>
              <a:tabLst>
                <a:tab pos="180340" algn="l"/>
              </a:tabLs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-наростаюче </a:t>
            </a:r>
            <a:r>
              <a:rPr lang="uk-UA" dirty="0">
                <a:latin typeface="Times New Roman" panose="02020603050405020304" pitchFamily="18" charset="0"/>
                <a:ea typeface="Times New Roman" panose="02020603050405020304" pitchFamily="18" charset="0"/>
                <a:cs typeface="Times New Roman" panose="02020603050405020304" pitchFamily="18" charset="0"/>
              </a:rPr>
              <a:t>утруднене дихання з примусовим видихом;</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0"/>
              </a:spcAft>
              <a:tabLst>
                <a:tab pos="180340" algn="l"/>
              </a:tabLs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-частота </a:t>
            </a:r>
            <a:r>
              <a:rPr lang="uk-UA" dirty="0">
                <a:latin typeface="Times New Roman" panose="02020603050405020304" pitchFamily="18" charset="0"/>
                <a:ea typeface="Times New Roman" panose="02020603050405020304" pitchFamily="18" charset="0"/>
                <a:cs typeface="Times New Roman" panose="02020603050405020304" pitchFamily="18" charset="0"/>
              </a:rPr>
              <a:t>дихання – 30 за хв. або більше;</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1000"/>
              </a:spcAft>
              <a:tabLst>
                <a:tab pos="180340" algn="l"/>
              </a:tabLs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-асиметрія </a:t>
            </a:r>
            <a:r>
              <a:rPr lang="uk-UA" dirty="0">
                <a:latin typeface="Times New Roman" panose="02020603050405020304" pitchFamily="18" charset="0"/>
                <a:ea typeface="Times New Roman" panose="02020603050405020304" pitchFamily="18" charset="0"/>
                <a:cs typeface="Times New Roman" panose="02020603050405020304" pitchFamily="18" charset="0"/>
              </a:rPr>
              <a:t>грудної клітки під час дихання, поранена сторона розширена та не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дихає;</a:t>
            </a:r>
            <a:r>
              <a:rPr lang="uk-UA" sz="1400" dirty="0">
                <a:latin typeface="Calibri" panose="020F0502020204030204" pitchFamily="34" charset="0"/>
                <a:ea typeface="Times New Roman" panose="02020603050405020304" pitchFamily="18" charset="0"/>
                <a:cs typeface="Times New Roman" panose="02020603050405020304" pitchFamily="18" charset="0"/>
              </a:rPr>
              <a:t/>
            </a:r>
            <a:br>
              <a:rPr lang="uk-UA" sz="1400" dirty="0">
                <a:latin typeface="Calibri" panose="020F0502020204030204" pitchFamily="34" charset="0"/>
                <a:ea typeface="Times New Roman" panose="02020603050405020304" pitchFamily="18" charset="0"/>
                <a:cs typeface="Times New Roman" panose="02020603050405020304" pitchFamily="18" charset="0"/>
              </a:rPr>
            </a:br>
            <a:r>
              <a:rPr lang="uk-UA" sz="1400" dirty="0" smtClean="0">
                <a:latin typeface="Calibri" panose="020F0502020204030204" pitchFamily="34" charset="0"/>
                <a:ea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ціаноз </a:t>
            </a:r>
            <a:r>
              <a:rPr lang="uk-UA" dirty="0">
                <a:latin typeface="Times New Roman" panose="02020603050405020304" pitchFamily="18" charset="0"/>
                <a:ea typeface="Times New Roman" panose="02020603050405020304" pitchFamily="18" charset="0"/>
                <a:cs typeface="Times New Roman" panose="02020603050405020304" pitchFamily="18" charset="0"/>
              </a:rPr>
              <a:t>(посиніння)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носогубного</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трикутника;	-наповнення </a:t>
            </a:r>
            <a:r>
              <a:rPr lang="uk-UA" dirty="0">
                <a:latin typeface="Times New Roman" panose="02020603050405020304" pitchFamily="18" charset="0"/>
                <a:ea typeface="Times New Roman" panose="02020603050405020304" pitchFamily="18" charset="0"/>
                <a:cs typeface="Times New Roman" panose="02020603050405020304" pitchFamily="18" charset="0"/>
              </a:rPr>
              <a:t>вен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шиї;-зміщення </a:t>
            </a:r>
            <a:r>
              <a:rPr lang="uk-UA" dirty="0">
                <a:latin typeface="Times New Roman" panose="02020603050405020304" pitchFamily="18" charset="0"/>
                <a:ea typeface="Times New Roman" panose="02020603050405020304" pitchFamily="18" charset="0"/>
                <a:cs typeface="Times New Roman" panose="02020603050405020304" pitchFamily="18" charset="0"/>
              </a:rPr>
              <a:t>трахеї у здорову сторону</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;-примусова </a:t>
            </a:r>
            <a:r>
              <a:rPr lang="uk-UA" dirty="0">
                <a:latin typeface="Times New Roman" panose="02020603050405020304" pitchFamily="18" charset="0"/>
                <a:ea typeface="Times New Roman" panose="02020603050405020304" pitchFamily="18" charset="0"/>
                <a:cs typeface="Times New Roman" panose="02020603050405020304" pitchFamily="18" charset="0"/>
              </a:rPr>
              <a:t>сидяча поза пораненого (якщо у свідомості</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uk-UA" sz="1400" dirty="0" smtClean="0">
                <a:latin typeface="Calibri" panose="020F0502020204030204" pitchFamily="34" charset="0"/>
                <a:ea typeface="Times New Roman" panose="02020603050405020304" pitchFamily="18" charset="0"/>
                <a:cs typeface="Times New Roman" panose="02020603050405020304" pitchFamily="18" charset="0"/>
              </a:rPr>
              <a:t/>
            </a:r>
            <a:br>
              <a:rPr lang="uk-UA" sz="1400" dirty="0" smtClean="0">
                <a:latin typeface="Calibri" panose="020F0502020204030204" pitchFamily="34" charset="0"/>
                <a:ea typeface="Times New Roman" panose="02020603050405020304" pitchFamily="18" charset="0"/>
                <a:cs typeface="Times New Roman" panose="02020603050405020304" pitchFamily="18" charset="0"/>
              </a:rPr>
            </a:b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Негайне </a:t>
            </a:r>
            <a:r>
              <a:rPr lang="uk-UA" dirty="0">
                <a:latin typeface="Times New Roman" panose="02020603050405020304" pitchFamily="18" charset="0"/>
                <a:ea typeface="Times New Roman" panose="02020603050405020304" pitchFamily="18" charset="0"/>
                <a:cs typeface="Times New Roman" panose="02020603050405020304" pitchFamily="18" charset="0"/>
              </a:rPr>
              <a:t>розпізнання і лікування напруженого пневмотораксу є важливими заходами для збереження життя в умовах бойових дій. Асиметрія грудної клітки під час дихання (поранена сторона розширена та не дихає), роздуті шийні вени, зміщення трахеї, послаблення дихальних звуків, посилення резонансу в ураженій половині грудної клітки і гіпотонія є важливими ознаками. Поранений потребує негайної голкової декомпресії</a:t>
            </a: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Надання </a:t>
            </a:r>
            <a:r>
              <a:rPr lang="uk-UA"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домедичної</a:t>
            </a: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допомоги:</a:t>
            </a:r>
            <a:endParaRPr lang="uk-UA" sz="1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Декомпресія грудної клітки на стороні ушкодження виконується за допомогою голки/катетеру 14-го розміру за алгоритмом виконання декомпресії при напруженому пневмотораксі.</a:t>
            </a:r>
            <a:endParaRPr lang="uk-UA"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279527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84976" cy="6878806"/>
          </a:xfrm>
          <a:prstGeom prst="rect">
            <a:avLst/>
          </a:prstGeom>
          <a:solidFill>
            <a:srgbClr val="00B0F0"/>
          </a:solidFill>
        </p:spPr>
        <p:txBody>
          <a:bodyPr wrap="square">
            <a:spAutoFit/>
          </a:bodyPr>
          <a:lstStyle/>
          <a:p>
            <a:pPr indent="448310">
              <a:lnSpc>
                <a:spcPct val="115000"/>
              </a:lnSpc>
              <a:spcAft>
                <a:spcPts val="0"/>
              </a:spcAft>
            </a:pPr>
            <a:r>
              <a:rPr lang="uk-UA" b="1" i="1" dirty="0">
                <a:solidFill>
                  <a:srgbClr val="FF0000"/>
                </a:solidFill>
                <a:latin typeface="Times New Roman" panose="02020603050405020304" pitchFamily="18" charset="0"/>
                <a:ea typeface="MS ??"/>
              </a:rPr>
              <a:t>Техніка виконання декомпресії:</a:t>
            </a:r>
            <a:endParaRPr lang="uk-UA" sz="1400" dirty="0">
              <a:solidFill>
                <a:srgbClr val="FF0000"/>
              </a:solidFill>
              <a:latin typeface="Arial" panose="020B0604020202020204" pitchFamily="34" charset="0"/>
              <a:ea typeface="MS ??"/>
            </a:endParaRPr>
          </a:p>
          <a:p>
            <a:pPr marL="342900" lvl="0" indent="-342900">
              <a:lnSpc>
                <a:spcPct val="115000"/>
              </a:lnSpc>
              <a:spcAft>
                <a:spcPts val="0"/>
              </a:spcAft>
              <a:buFont typeface="+mj-lt"/>
              <a:buAutoNum type="arabicPeriod"/>
              <a:tabLst>
                <a:tab pos="1085850" algn="l"/>
              </a:tabLst>
            </a:pPr>
            <a:r>
              <a:rPr lang="uk-UA" dirty="0" err="1">
                <a:solidFill>
                  <a:srgbClr val="000000"/>
                </a:solidFill>
                <a:latin typeface="Times New Roman" panose="02020603050405020304" pitchFamily="18" charset="0"/>
                <a:ea typeface="MS ??"/>
                <a:cs typeface="Times New Roman" panose="02020603050405020304" pitchFamily="18" charset="0"/>
              </a:rPr>
              <a:t>Визначи</a:t>
            </a:r>
            <a:r>
              <a:rPr lang="uk-UA" dirty="0">
                <a:solidFill>
                  <a:srgbClr val="000000"/>
                </a:solidFill>
                <a:latin typeface="Times New Roman" panose="02020603050405020304" pitchFamily="18" charset="0"/>
                <a:ea typeface="MS ??"/>
                <a:cs typeface="Times New Roman" panose="02020603050405020304" pitchFamily="18" charset="0"/>
              </a:rPr>
              <a:t> місце постановки декомпресійної голки:</a:t>
            </a:r>
            <a:endParaRPr lang="uk-UA" sz="1400" dirty="0">
              <a:solidFill>
                <a:srgbClr val="000000"/>
              </a:solidFill>
              <a:latin typeface="Arial" panose="020B0604020202020204" pitchFamily="34" charset="0"/>
              <a:ea typeface="MS ??"/>
              <a:cs typeface="Times New Roman" panose="02020603050405020304" pitchFamily="18" charset="0"/>
            </a:endParaRPr>
          </a:p>
          <a:p>
            <a:pPr marL="342900" lvl="0" indent="-342900">
              <a:lnSpc>
                <a:spcPct val="115000"/>
              </a:lnSpc>
              <a:spcAft>
                <a:spcPts val="0"/>
              </a:spcAft>
              <a:buFont typeface="Times New Roman" panose="02020603050405020304" pitchFamily="18" charset="0"/>
              <a:buChar char="-"/>
            </a:pPr>
            <a:r>
              <a:rPr lang="uk-UA" dirty="0">
                <a:solidFill>
                  <a:srgbClr val="000000"/>
                </a:solidFill>
                <a:latin typeface="Times New Roman" panose="02020603050405020304" pitchFamily="18" charset="0"/>
                <a:ea typeface="Times New Roman" panose="02020603050405020304" pitchFamily="18" charset="0"/>
              </a:rPr>
              <a:t>2-й або 3-й міжреберний простір по </a:t>
            </a:r>
            <a:r>
              <a:rPr lang="uk-UA" dirty="0" err="1">
                <a:solidFill>
                  <a:srgbClr val="000000"/>
                </a:solidFill>
                <a:latin typeface="Times New Roman" panose="02020603050405020304" pitchFamily="18" charset="0"/>
                <a:ea typeface="Times New Roman" panose="02020603050405020304" pitchFamily="18" charset="0"/>
              </a:rPr>
              <a:t>середньоключичній</a:t>
            </a:r>
            <a:r>
              <a:rPr lang="uk-UA" dirty="0">
                <a:solidFill>
                  <a:srgbClr val="000000"/>
                </a:solidFill>
                <a:latin typeface="Times New Roman" panose="02020603050405020304" pitchFamily="18" charset="0"/>
                <a:ea typeface="Times New Roman" panose="02020603050405020304" pitchFamily="18" charset="0"/>
              </a:rPr>
              <a:t> лінії;</a:t>
            </a:r>
            <a:endParaRPr lang="uk-UA" sz="1400" dirty="0">
              <a:solidFill>
                <a:srgbClr val="000000"/>
              </a:solidFill>
              <a:latin typeface="Arial" panose="020B0604020202020204" pitchFamily="34" charset="0"/>
              <a:ea typeface="Times New Roman" panose="02020603050405020304" pitchFamily="18" charset="0"/>
            </a:endParaRPr>
          </a:p>
          <a:p>
            <a:pPr marL="342900" lvl="0" indent="-342900">
              <a:lnSpc>
                <a:spcPct val="115000"/>
              </a:lnSpc>
              <a:spcAft>
                <a:spcPts val="0"/>
              </a:spcAft>
              <a:buFont typeface="Times New Roman" panose="02020603050405020304" pitchFamily="18" charset="0"/>
              <a:buChar char="-"/>
            </a:pPr>
            <a:r>
              <a:rPr lang="uk-UA" dirty="0">
                <a:solidFill>
                  <a:srgbClr val="000000"/>
                </a:solidFill>
                <a:latin typeface="Times New Roman" panose="02020603050405020304" pitchFamily="18" charset="0"/>
                <a:ea typeface="Times New Roman" panose="02020603050405020304" pitchFamily="18" charset="0"/>
              </a:rPr>
              <a:t>5-й або 6-ий міжреберний простір по </a:t>
            </a:r>
            <a:r>
              <a:rPr lang="uk-UA" dirty="0" err="1">
                <a:solidFill>
                  <a:srgbClr val="000000"/>
                </a:solidFill>
                <a:latin typeface="Times New Roman" panose="02020603050405020304" pitchFamily="18" charset="0"/>
                <a:ea typeface="Times New Roman" panose="02020603050405020304" pitchFamily="18" charset="0"/>
              </a:rPr>
              <a:t>середньопахвовій</a:t>
            </a:r>
            <a:r>
              <a:rPr lang="uk-UA" dirty="0">
                <a:solidFill>
                  <a:srgbClr val="000000"/>
                </a:solidFill>
                <a:latin typeface="Times New Roman" panose="02020603050405020304" pitchFamily="18" charset="0"/>
                <a:ea typeface="Times New Roman" panose="02020603050405020304" pitchFamily="18" charset="0"/>
              </a:rPr>
              <a:t> лінії.</a:t>
            </a:r>
            <a:endParaRPr lang="uk-UA" sz="1400" dirty="0">
              <a:solidFill>
                <a:srgbClr val="000000"/>
              </a:solidFill>
              <a:latin typeface="Arial" panose="020B0604020202020204" pitchFamily="34" charset="0"/>
              <a:ea typeface="Times New Roman" panose="02020603050405020304" pitchFamily="18" charset="0"/>
            </a:endParaRPr>
          </a:p>
          <a:p>
            <a:pPr marL="448310">
              <a:lnSpc>
                <a:spcPct val="115000"/>
              </a:lnSpc>
              <a:spcAft>
                <a:spcPts val="0"/>
              </a:spcAft>
              <a:tabLst>
                <a:tab pos="1085850" algn="l"/>
              </a:tabLst>
            </a:pPr>
            <a:r>
              <a:rPr lang="uk-UA" dirty="0">
                <a:solidFill>
                  <a:srgbClr val="000000"/>
                </a:solidFill>
                <a:latin typeface="Times New Roman" panose="02020603050405020304" pitchFamily="18" charset="0"/>
                <a:ea typeface="MS ??"/>
              </a:rPr>
              <a:t>2. Оброби операційне поле спиртовою серветкою.</a:t>
            </a:r>
            <a:endParaRPr lang="uk-UA" sz="1400" dirty="0">
              <a:solidFill>
                <a:srgbClr val="000000"/>
              </a:solidFill>
              <a:latin typeface="Arial" panose="020B0604020202020204" pitchFamily="34" charset="0"/>
              <a:ea typeface="MS ??"/>
            </a:endParaRPr>
          </a:p>
          <a:p>
            <a:pPr marL="457200"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3. Чітко, але обережно введи голку під кутом 90 градусів трохи вище верхнього краю ребра, через шкіру та плевру до відчуття провалу та виходу повітря або до явного відчуття, що повітря виходить. Повітря повинно вільно виходити (якщо ні, то ви не в плевральній порожнині).</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b="1" i="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ПАМ’ЯТАЙ! </a:t>
            </a:r>
            <a:r>
              <a:rPr lang="uk-UA" i="1" dirty="0">
                <a:latin typeface="Times New Roman" panose="02020603050405020304" pitchFamily="18" charset="0"/>
                <a:ea typeface="Times New Roman" panose="02020603050405020304" pitchFamily="18" charset="0"/>
                <a:cs typeface="Times New Roman" panose="02020603050405020304" pitchFamily="18" charset="0"/>
              </a:rPr>
              <a:t>Нижню частину ребра зачіпати не варто, так як можна пошкодити судинно-нервовий пучок.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4. Зафіксуй рукою голку та проведи катетер по ходу голки всередину грудної клітки до упору в поверхню тіла.</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5.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Вийми</a:t>
            </a:r>
            <a:r>
              <a:rPr lang="uk-UA" dirty="0">
                <a:latin typeface="Times New Roman" panose="02020603050405020304" pitchFamily="18" charset="0"/>
                <a:ea typeface="Times New Roman" panose="02020603050405020304" pitchFamily="18" charset="0"/>
                <a:cs typeface="Times New Roman" panose="02020603050405020304" pitchFamily="18" charset="0"/>
              </a:rPr>
              <a:t> голку, притримуючи катетер на місці.</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just">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6. Зафіксуй катетер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лейкопластирем</a:t>
            </a:r>
            <a:r>
              <a:rPr lang="uk-UA" dirty="0">
                <a:latin typeface="Times New Roman" panose="02020603050405020304" pitchFamily="18" charset="0"/>
                <a:ea typeface="Times New Roman" panose="02020603050405020304" pitchFamily="18" charset="0"/>
                <a:cs typeface="Times New Roman" panose="02020603050405020304" pitchFamily="18" charset="0"/>
              </a:rPr>
              <a:t> чи іншим перев’язувальним засобом.</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tabLst>
                <a:tab pos="900430" algn="l"/>
              </a:tabLst>
            </a:pPr>
            <a:r>
              <a:rPr lang="uk-UA" dirty="0">
                <a:solidFill>
                  <a:srgbClr val="000000"/>
                </a:solidFill>
                <a:latin typeface="Times New Roman" panose="02020603050405020304" pitchFamily="18" charset="0"/>
                <a:ea typeface="MS ??"/>
              </a:rPr>
              <a:t>7. </a:t>
            </a:r>
            <a:r>
              <a:rPr lang="uk-UA" dirty="0" err="1">
                <a:solidFill>
                  <a:srgbClr val="000000"/>
                </a:solidFill>
                <a:latin typeface="Times New Roman" panose="02020603050405020304" pitchFamily="18" charset="0"/>
                <a:ea typeface="MS ??"/>
              </a:rPr>
              <a:t>Перевір</a:t>
            </a:r>
            <a:r>
              <a:rPr lang="uk-UA" dirty="0">
                <a:solidFill>
                  <a:srgbClr val="000000"/>
                </a:solidFill>
                <a:latin typeface="Times New Roman" panose="02020603050405020304" pitchFamily="18" charset="0"/>
                <a:ea typeface="MS ??"/>
              </a:rPr>
              <a:t> дихальні шуми та постійно слідкуй за потерпілим. </a:t>
            </a:r>
            <a:endParaRPr lang="uk-UA" sz="1400" dirty="0">
              <a:solidFill>
                <a:srgbClr val="000000"/>
              </a:solidFill>
              <a:latin typeface="Arial" panose="020B0604020202020204" pitchFamily="34" charset="0"/>
              <a:ea typeface="MS ??"/>
            </a:endParaRPr>
          </a:p>
          <a:p>
            <a:pPr marL="457200" indent="450215" algn="just">
              <a:spcAft>
                <a:spcPts val="0"/>
              </a:spcAft>
              <a:tabLst>
                <a:tab pos="900430" algn="l"/>
              </a:tabLst>
            </a:pPr>
            <a:r>
              <a:rPr lang="uk-UA" dirty="0">
                <a:latin typeface="Times New Roman" panose="02020603050405020304" pitchFamily="18" charset="0"/>
                <a:ea typeface="Times New Roman" panose="02020603050405020304" pitchFamily="18" charset="0"/>
                <a:cs typeface="Times New Roman" panose="02020603050405020304" pitchFamily="18" charset="0"/>
              </a:rPr>
              <a:t>8. Проведи евакуацію потерпілого лежачи на травмованому боці або сидячи в І чергу</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a:p>
            <a:pPr indent="450215">
              <a:lnSpc>
                <a:spcPct val="115000"/>
              </a:lnSpc>
              <a:spcAft>
                <a:spcPts val="0"/>
              </a:spcAft>
              <a:tabLst>
                <a:tab pos="900430" algn="l"/>
                <a:tab pos="1085850" algn="l"/>
              </a:tabLst>
            </a:pPr>
            <a:r>
              <a:rPr lang="uk-UA" b="1" i="1" dirty="0">
                <a:solidFill>
                  <a:srgbClr val="FF0000"/>
                </a:solidFill>
                <a:latin typeface="Times New Roman" panose="02020603050405020304" pitchFamily="18" charset="0"/>
                <a:ea typeface="MS ??"/>
              </a:rPr>
              <a:t>Ускладнення при використанні декомпресійної голки:</a:t>
            </a:r>
            <a:endParaRPr lang="uk-UA" sz="1400" dirty="0">
              <a:solidFill>
                <a:srgbClr val="FF0000"/>
              </a:solidFill>
              <a:latin typeface="Arial" panose="020B0604020202020204" pitchFamily="34" charset="0"/>
              <a:ea typeface="MS ??"/>
            </a:endParaRPr>
          </a:p>
          <a:p>
            <a:pPr marL="450215">
              <a:lnSpc>
                <a:spcPct val="115000"/>
              </a:lnSpc>
              <a:spcAft>
                <a:spcPts val="0"/>
              </a:spcAft>
              <a:tabLst>
                <a:tab pos="900430" algn="l"/>
                <a:tab pos="1085850" algn="l"/>
              </a:tabLst>
            </a:pPr>
            <a:r>
              <a:rPr lang="uk-UA" dirty="0">
                <a:solidFill>
                  <a:srgbClr val="000000"/>
                </a:solidFill>
                <a:latin typeface="Times New Roman" panose="02020603050405020304" pitchFamily="18" charset="0"/>
                <a:ea typeface="MS ??"/>
              </a:rPr>
              <a:t>ушкодження легені;</a:t>
            </a:r>
            <a:endParaRPr lang="uk-UA" sz="1400" dirty="0">
              <a:solidFill>
                <a:srgbClr val="000000"/>
              </a:solidFill>
              <a:latin typeface="Arial" panose="020B0604020202020204" pitchFamily="34" charset="0"/>
              <a:ea typeface="MS ??"/>
            </a:endParaRPr>
          </a:p>
          <a:p>
            <a:pPr marL="450215">
              <a:lnSpc>
                <a:spcPct val="115000"/>
              </a:lnSpc>
              <a:spcAft>
                <a:spcPts val="0"/>
              </a:spcAft>
              <a:tabLst>
                <a:tab pos="900430" algn="l"/>
                <a:tab pos="1085850" algn="l"/>
              </a:tabLst>
            </a:pPr>
            <a:r>
              <a:rPr lang="uk-UA" dirty="0">
                <a:solidFill>
                  <a:srgbClr val="000000"/>
                </a:solidFill>
                <a:latin typeface="Times New Roman" panose="02020603050405020304" pitchFamily="18" charset="0"/>
                <a:ea typeface="MS ??"/>
              </a:rPr>
              <a:t>пневмоторакс;</a:t>
            </a:r>
            <a:endParaRPr lang="uk-UA" sz="1400" dirty="0">
              <a:solidFill>
                <a:srgbClr val="000000"/>
              </a:solidFill>
              <a:latin typeface="Arial" panose="020B0604020202020204" pitchFamily="34" charset="0"/>
              <a:ea typeface="MS ??"/>
            </a:endParaRPr>
          </a:p>
          <a:p>
            <a:pPr marL="450215">
              <a:lnSpc>
                <a:spcPct val="115000"/>
              </a:lnSpc>
              <a:spcAft>
                <a:spcPts val="0"/>
              </a:spcAft>
              <a:tabLst>
                <a:tab pos="900430" algn="l"/>
                <a:tab pos="1085850" algn="l"/>
              </a:tabLst>
            </a:pPr>
            <a:r>
              <a:rPr lang="uk-UA" dirty="0">
                <a:solidFill>
                  <a:srgbClr val="000000"/>
                </a:solidFill>
                <a:latin typeface="Times New Roman" panose="02020603050405020304" pitchFamily="18" charset="0"/>
                <a:ea typeface="MS ??"/>
              </a:rPr>
              <a:t>крововтрата, спричинена пошкодженням міжреберної артерії або вени.</a:t>
            </a:r>
            <a:endParaRPr lang="uk-UA" sz="1400" dirty="0">
              <a:solidFill>
                <a:srgbClr val="000000"/>
              </a:solidFill>
              <a:latin typeface="Arial" panose="020B0604020202020204" pitchFamily="34" charset="0"/>
              <a:ea typeface="MS ??"/>
            </a:endParaRPr>
          </a:p>
          <a:p>
            <a:pPr indent="450215" algn="just">
              <a:spcAft>
                <a:spcPts val="0"/>
              </a:spcAft>
            </a:pPr>
            <a:r>
              <a:rPr lang="uk-UA" i="1"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666010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82571"/>
            <a:ext cx="8712968" cy="1785104"/>
          </a:xfrm>
          <a:prstGeom prst="rect">
            <a:avLst/>
          </a:prstGeom>
          <a:solidFill>
            <a:srgbClr val="00FF00"/>
          </a:solidFill>
        </p:spPr>
        <p:txBody>
          <a:bodyPr wrap="square">
            <a:spAutoFit/>
          </a:bodyPr>
          <a:lstStyle/>
          <a:p>
            <a:pPr indent="450215">
              <a:spcAft>
                <a:spcPts val="0"/>
              </a:spcAft>
            </a:pPr>
            <a:r>
              <a:rPr lang="uk-UA" sz="2000" b="1" i="1" dirty="0">
                <a:solidFill>
                  <a:srgbClr val="FF0000"/>
                </a:solidFill>
                <a:latin typeface="Times New Roman" panose="02020603050405020304" pitchFamily="18" charset="0"/>
                <a:ea typeface="Times New Roman" panose="02020603050405020304" pitchFamily="18" charset="0"/>
              </a:rPr>
              <a:t>Переломи </a:t>
            </a:r>
            <a:r>
              <a:rPr lang="uk-UA" dirty="0">
                <a:latin typeface="Times New Roman" panose="02020603050405020304" pitchFamily="18" charset="0"/>
                <a:ea typeface="Times New Roman" panose="02020603050405020304" pitchFamily="18" charset="0"/>
              </a:rPr>
              <a:t>– ушкодження кісткового скелету людини, що виникають внаслідок вогнепальних поранень, різких рухів, ударів, падіння з висоти, інших причин.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Переломи </a:t>
            </a:r>
            <a:r>
              <a:rPr lang="ru-RU" dirty="0" err="1">
                <a:latin typeface="Times New Roman" panose="02020603050405020304" pitchFamily="18" charset="0"/>
                <a:ea typeface="Times New Roman" panose="02020603050405020304" pitchFamily="18" charset="0"/>
              </a:rPr>
              <a:t>бувають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закритими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відкритими</a:t>
            </a:r>
            <a:r>
              <a:rPr lang="ru-RU" dirty="0">
                <a:latin typeface="Times New Roman" panose="02020603050405020304" pitchFamily="18" charset="0"/>
                <a:ea typeface="Times New Roman" panose="02020603050405020304" pitchFamily="18" charset="0"/>
              </a:rPr>
              <a:t> (рис). При </a:t>
            </a:r>
            <a:r>
              <a:rPr lang="ru-RU" dirty="0" err="1">
                <a:latin typeface="Times New Roman" panose="02020603050405020304" pitchFamily="18" charset="0"/>
                <a:ea typeface="Times New Roman" panose="02020603050405020304" pitchFamily="18" charset="0"/>
              </a:rPr>
              <a:t>закритих</a:t>
            </a:r>
            <a:r>
              <a:rPr lang="ru-RU" dirty="0">
                <a:latin typeface="Times New Roman" panose="02020603050405020304" pitchFamily="18" charset="0"/>
                <a:ea typeface="Times New Roman" panose="02020603050405020304" pitchFamily="18" charset="0"/>
              </a:rPr>
              <a:t> переломах не </a:t>
            </a:r>
            <a:r>
              <a:rPr lang="ru-RU" dirty="0" err="1">
                <a:latin typeface="Times New Roman" panose="02020603050405020304" pitchFamily="18" charset="0"/>
                <a:ea typeface="Times New Roman" panose="02020603050405020304" pitchFamily="18" charset="0"/>
              </a:rPr>
              <a:t>порушується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цілісність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шкірного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покриву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відкритих</a:t>
            </a:r>
            <a:r>
              <a:rPr lang="ru-RU" dirty="0">
                <a:latin typeface="Times New Roman" panose="02020603050405020304" pitchFamily="18" charset="0"/>
                <a:ea typeface="Times New Roman" panose="02020603050405020304" pitchFamily="18" charset="0"/>
              </a:rPr>
              <a:t> – у </a:t>
            </a:r>
            <a:r>
              <a:rPr lang="ru-RU" dirty="0" err="1">
                <a:latin typeface="Times New Roman" panose="02020603050405020304" pitchFamily="18" charset="0"/>
                <a:ea typeface="Times New Roman" panose="02020603050405020304" pitchFamily="18" charset="0"/>
              </a:rPr>
              <a:t>місцях</a:t>
            </a:r>
            <a:r>
              <a:rPr lang="ru-RU" dirty="0">
                <a:latin typeface="Times New Roman" panose="02020603050405020304" pitchFamily="18" charset="0"/>
                <a:ea typeface="Times New Roman" panose="02020603050405020304" pitchFamily="18" charset="0"/>
              </a:rPr>
              <a:t> перелому </a:t>
            </a:r>
            <a:r>
              <a:rPr lang="ru-RU" dirty="0" err="1">
                <a:latin typeface="Times New Roman" panose="02020603050405020304" pitchFamily="18" charset="0"/>
                <a:ea typeface="Times New Roman" panose="02020603050405020304" pitchFamily="18" charset="0"/>
              </a:rPr>
              <a:t>залишається</a:t>
            </a:r>
            <a:r>
              <a:rPr lang="ru-RU" dirty="0">
                <a:latin typeface="Times New Roman" panose="02020603050405020304" pitchFamily="18" charset="0"/>
                <a:ea typeface="Times New Roman" panose="02020603050405020304" pitchFamily="18" charset="0"/>
              </a:rPr>
              <a:t> рана. </a:t>
            </a:r>
            <a:r>
              <a:rPr lang="ru-RU" dirty="0" err="1">
                <a:latin typeface="Times New Roman" panose="02020603050405020304" pitchFamily="18" charset="0"/>
                <a:ea typeface="Times New Roman" panose="02020603050405020304" pitchFamily="18" charset="0"/>
              </a:rPr>
              <a:t>Найнебезпечніші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відкриті</a:t>
            </a:r>
            <a:r>
              <a:rPr lang="ru-RU" dirty="0">
                <a:latin typeface="Times New Roman" panose="02020603050405020304" pitchFamily="18" charset="0"/>
                <a:ea typeface="Times New Roman" panose="02020603050405020304" pitchFamily="18" charset="0"/>
              </a:rPr>
              <a:t> переломи.</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err="1">
                <a:latin typeface="Times New Roman" panose="02020603050405020304" pitchFamily="18" charset="0"/>
                <a:ea typeface="Times New Roman" panose="02020603050405020304" pitchFamily="18" charset="0"/>
              </a:rPr>
              <a:t>Розрізняють</a:t>
            </a:r>
            <a:r>
              <a:rPr lang="ru-RU" dirty="0">
                <a:latin typeface="Times New Roman" panose="02020603050405020304" pitchFamily="18" charset="0"/>
                <a:ea typeface="Times New Roman" panose="02020603050405020304" pitchFamily="18" charset="0"/>
              </a:rPr>
              <a:t> переломи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зміщенням</a:t>
            </a:r>
            <a:r>
              <a:rPr lang="ru-RU" dirty="0">
                <a:latin typeface="Times New Roman" panose="02020603050405020304" pitchFamily="18" charset="0"/>
                <a:ea typeface="Times New Roman" panose="02020603050405020304" pitchFamily="18" charset="0"/>
              </a:rPr>
              <a:t> і без </a:t>
            </a:r>
            <a:r>
              <a:rPr lang="ru-RU" dirty="0" err="1">
                <a:latin typeface="Times New Roman" panose="02020603050405020304" pitchFamily="18" charset="0"/>
                <a:ea typeface="Times New Roman" panose="02020603050405020304" pitchFamily="18" charset="0"/>
              </a:rPr>
              <a:t>зміщення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уламків</a:t>
            </a:r>
            <a:r>
              <a:rPr lang="ru-RU" dirty="0">
                <a:latin typeface="Times New Roman" panose="02020603050405020304" pitchFamily="18" charset="0"/>
                <a:ea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endParaRPr>
          </a:p>
        </p:txBody>
      </p:sp>
      <p:pic>
        <p:nvPicPr>
          <p:cNvPr id="6" name="Рисунок 5"/>
          <p:cNvPicPr>
            <a:picLocks noChangeAspect="1"/>
          </p:cNvPicPr>
          <p:nvPr/>
        </p:nvPicPr>
        <p:blipFill>
          <a:blip r:embed="rId2" cstate="print"/>
          <a:stretch>
            <a:fillRect/>
          </a:stretch>
        </p:blipFill>
        <p:spPr>
          <a:xfrm>
            <a:off x="323528" y="2348880"/>
            <a:ext cx="4104456" cy="2880320"/>
          </a:xfrm>
          <a:prstGeom prst="rect">
            <a:avLst/>
          </a:prstGeom>
        </p:spPr>
      </p:pic>
      <p:pic>
        <p:nvPicPr>
          <p:cNvPr id="7" name="Рисунок 6"/>
          <p:cNvPicPr>
            <a:picLocks noChangeAspect="1"/>
          </p:cNvPicPr>
          <p:nvPr/>
        </p:nvPicPr>
        <p:blipFill>
          <a:blip r:embed="rId3" cstate="print"/>
          <a:stretch>
            <a:fillRect/>
          </a:stretch>
        </p:blipFill>
        <p:spPr>
          <a:xfrm>
            <a:off x="4860032" y="2348880"/>
            <a:ext cx="4032448" cy="2880320"/>
          </a:xfrm>
          <a:prstGeom prst="rect">
            <a:avLst/>
          </a:prstGeom>
        </p:spPr>
      </p:pic>
      <p:sp>
        <p:nvSpPr>
          <p:cNvPr id="8" name="Прямоугольник 7"/>
          <p:cNvSpPr/>
          <p:nvPr/>
        </p:nvSpPr>
        <p:spPr>
          <a:xfrm>
            <a:off x="1043608" y="5445224"/>
            <a:ext cx="7056784" cy="646331"/>
          </a:xfrm>
          <a:prstGeom prst="rect">
            <a:avLst/>
          </a:prstGeom>
          <a:solidFill>
            <a:srgbClr val="00FF00"/>
          </a:solidFill>
        </p:spPr>
        <p:txBody>
          <a:bodyPr wrap="square">
            <a:spAutoFit/>
          </a:bodyPr>
          <a:lstStyle/>
          <a:p>
            <a:pPr algn="ctr">
              <a:spcAft>
                <a:spcPts val="0"/>
              </a:spcAft>
            </a:pPr>
            <a:r>
              <a:rPr lang="ru-RU" dirty="0">
                <a:latin typeface="Times New Roman" panose="02020603050405020304" pitchFamily="18" charset="0"/>
                <a:ea typeface="Times New Roman" panose="02020603050405020304" pitchFamily="18" charset="0"/>
              </a:rPr>
              <a:t>А) </a:t>
            </a:r>
            <a:r>
              <a:rPr lang="ru-RU" dirty="0" err="1">
                <a:latin typeface="Times New Roman" panose="02020603050405020304" pitchFamily="18" charset="0"/>
                <a:ea typeface="Times New Roman" panose="02020603050405020304" pitchFamily="18" charset="0"/>
              </a:rPr>
              <a:t>Закритий</a:t>
            </a:r>
            <a:r>
              <a:rPr lang="ru-RU" dirty="0">
                <a:latin typeface="Times New Roman" panose="02020603050405020304" pitchFamily="18" charset="0"/>
                <a:ea typeface="Times New Roman" panose="02020603050405020304" pitchFamily="18" charset="0"/>
              </a:rPr>
              <a:t> перелом.                         Б) </a:t>
            </a:r>
            <a:r>
              <a:rPr lang="ru-RU" dirty="0" err="1">
                <a:latin typeface="Times New Roman" panose="02020603050405020304" pitchFamily="18" charset="0"/>
                <a:ea typeface="Times New Roman" panose="02020603050405020304" pitchFamily="18" charset="0"/>
              </a:rPr>
              <a:t>Відкритий</a:t>
            </a:r>
            <a:r>
              <a:rPr lang="ru-RU" dirty="0">
                <a:latin typeface="Times New Roman" panose="02020603050405020304" pitchFamily="18" charset="0"/>
                <a:ea typeface="Times New Roman" panose="02020603050405020304" pitchFamily="18" charset="0"/>
              </a:rPr>
              <a:t> перелом.</a:t>
            </a:r>
            <a:endParaRPr lang="uk-UA" sz="1100" dirty="0">
              <a:latin typeface="Times New Roman" panose="02020603050405020304" pitchFamily="18" charset="0"/>
              <a:ea typeface="Times New Roman" panose="02020603050405020304" pitchFamily="18" charset="0"/>
            </a:endParaRPr>
          </a:p>
          <a:p>
            <a:pPr algn="ctr">
              <a:spcAft>
                <a:spcPts val="0"/>
              </a:spcAft>
            </a:pPr>
            <a:r>
              <a:rPr lang="ru-RU" dirty="0">
                <a:latin typeface="Times New Roman" panose="02020603050405020304" pitchFamily="18" charset="0"/>
                <a:ea typeface="Times New Roman" panose="02020603050405020304" pitchFamily="18" charset="0"/>
              </a:rPr>
              <a:t>Рис. </a:t>
            </a:r>
            <a:r>
              <a:rPr lang="ru-RU" dirty="0" err="1">
                <a:latin typeface="Times New Roman" panose="02020603050405020304" pitchFamily="18" charset="0"/>
                <a:ea typeface="Times New Roman" panose="02020603050405020304" pitchFamily="18" charset="0"/>
              </a:rPr>
              <a:t>Види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переломів</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7954238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008" y="476672"/>
            <a:ext cx="8928992" cy="6217087"/>
          </a:xfrm>
          <a:prstGeom prst="rect">
            <a:avLst/>
          </a:prstGeom>
          <a:solidFill>
            <a:srgbClr val="00FF00"/>
          </a:solidFill>
        </p:spPr>
        <p:txBody>
          <a:bodyPr wrap="square">
            <a:spAutoFit/>
          </a:bodyPr>
          <a:lstStyle/>
          <a:p>
            <a:pPr>
              <a:spcAft>
                <a:spcPts val="0"/>
              </a:spcAft>
            </a:pPr>
            <a:r>
              <a:rPr lang="ru-RU" sz="2000" b="1" i="1" dirty="0" err="1">
                <a:solidFill>
                  <a:srgbClr val="FF0000"/>
                </a:solidFill>
                <a:latin typeface="Times New Roman" panose="02020603050405020304" pitchFamily="18" charset="0"/>
                <a:ea typeface="Times New Roman" panose="02020603050405020304" pitchFamily="18" charset="0"/>
              </a:rPr>
              <a:t>Основні</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ознаки</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переломів</a:t>
            </a:r>
            <a:r>
              <a:rPr lang="ru-RU" sz="2000" b="1" i="1" dirty="0" smtClean="0">
                <a:solidFill>
                  <a:srgbClr val="FF0000"/>
                </a:solidFill>
                <a:latin typeface="Times New Roman" panose="02020603050405020304" pitchFamily="18" charset="0"/>
                <a:ea typeface="Times New Roman" panose="02020603050405020304" pitchFamily="18" charset="0"/>
              </a:rPr>
              <a:t>:</a:t>
            </a:r>
            <a:br>
              <a:rPr lang="ru-RU" sz="2000" b="1" i="1" dirty="0" smtClean="0">
                <a:solidFill>
                  <a:srgbClr val="FF0000"/>
                </a:solidFill>
                <a:latin typeface="Times New Roman" panose="02020603050405020304" pitchFamily="18" charset="0"/>
                <a:ea typeface="Times New Roman" panose="02020603050405020304" pitchFamily="18" charset="0"/>
              </a:rPr>
            </a:br>
            <a:r>
              <a:rPr lang="ru-RU" dirty="0" smtClean="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набряк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біль</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синці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патологічна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рухомість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місцях</a:t>
            </a:r>
            <a:r>
              <a:rPr lang="ru-RU" dirty="0">
                <a:latin typeface="Times New Roman" panose="02020603050405020304" pitchFamily="18" charset="0"/>
                <a:ea typeface="Times New Roman" panose="02020603050405020304" pitchFamily="18" charset="0"/>
              </a:rPr>
              <a:t> перелому,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бойових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умовах</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кульових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уламкових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поранень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вогнепальні</a:t>
            </a:r>
            <a:r>
              <a:rPr lang="ru-RU" dirty="0">
                <a:latin typeface="Times New Roman" panose="02020603050405020304" pitchFamily="18" charset="0"/>
                <a:ea typeface="Times New Roman" panose="02020603050405020304" pitchFamily="18" charset="0"/>
              </a:rPr>
              <a:t> переломи,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супроводжуються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цілісності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м’яких</a:t>
            </a:r>
            <a:r>
              <a:rPr lang="ru-RU" dirty="0">
                <a:latin typeface="Times New Roman" panose="02020603050405020304" pitchFamily="18" charset="0"/>
                <a:ea typeface="Times New Roman" panose="02020603050405020304" pitchFamily="18" charset="0"/>
              </a:rPr>
              <a:t> тканин і </a:t>
            </a:r>
            <a:r>
              <a:rPr lang="ru-RU" dirty="0" err="1">
                <a:latin typeface="Times New Roman" panose="02020603050405020304" pitchFamily="18" charset="0"/>
                <a:ea typeface="Times New Roman" panose="02020603050405020304" pitchFamily="18" charset="0"/>
              </a:rPr>
              <a:t>шкірних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покривів</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err="1">
                <a:latin typeface="Times New Roman" panose="02020603050405020304" pitchFamily="18" charset="0"/>
                <a:ea typeface="Times New Roman" panose="02020603050405020304" pitchFamily="18" charset="0"/>
              </a:rPr>
              <a:t>Основними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ознаками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вогнепальних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переломів</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кровотеча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сильний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перелому, </a:t>
            </a:r>
            <a:r>
              <a:rPr lang="ru-RU" dirty="0" err="1">
                <a:latin typeface="Times New Roman" panose="02020603050405020304" pitchFamily="18" charset="0"/>
                <a:ea typeface="Times New Roman" panose="02020603050405020304" pitchFamily="18" charset="0"/>
              </a:rPr>
              <a:t>зміна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поява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рухомості</a:t>
            </a:r>
            <a:r>
              <a:rPr lang="ru-RU" dirty="0">
                <a:latin typeface="Times New Roman" panose="02020603050405020304" pitchFamily="18" charset="0"/>
                <a:ea typeface="Times New Roman" panose="02020603050405020304" pitchFamily="18" charset="0"/>
              </a:rPr>
              <a:t> в нехарактерному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набряк тканин,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пошкодженої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рухах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обмацуванні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перелому </a:t>
            </a:r>
            <a:r>
              <a:rPr lang="ru-RU" dirty="0" err="1">
                <a:latin typeface="Times New Roman" panose="02020603050405020304" pitchFamily="18" charset="0"/>
                <a:ea typeface="Times New Roman" panose="02020603050405020304" pitchFamily="18" charset="0"/>
              </a:rPr>
              <a:t>спостерігається</a:t>
            </a:r>
            <a:r>
              <a:rPr lang="ru-RU" dirty="0">
                <a:latin typeface="Times New Roman" panose="02020603050405020304" pitchFamily="18" charset="0"/>
                <a:ea typeface="Times New Roman" panose="02020603050405020304" pitchFamily="18" charset="0"/>
              </a:rPr>
              <a:t> хруст (</a:t>
            </a:r>
            <a:r>
              <a:rPr lang="ru-RU" dirty="0" err="1">
                <a:latin typeface="Times New Roman" panose="02020603050405020304" pitchFamily="18" charset="0"/>
                <a:ea typeface="Times New Roman" panose="02020603050405020304" pitchFamily="18" charset="0"/>
              </a:rPr>
              <a:t>крепітація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уламків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кістки</a:t>
            </a:r>
            <a:r>
              <a:rPr lang="ru-RU" dirty="0">
                <a:latin typeface="Times New Roman" panose="02020603050405020304" pitchFamily="18" charset="0"/>
                <a:ea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пошкодити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кровоносні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судини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м’язи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внутрішні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спричинить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ускладнення</a:t>
            </a:r>
            <a:r>
              <a:rPr lang="ru-RU" dirty="0">
                <a:latin typeface="Times New Roman" panose="02020603050405020304" pitchFamily="18" charset="0"/>
                <a:ea typeface="Times New Roman" panose="02020603050405020304" pitchFamily="18" charset="0"/>
              </a:rPr>
              <a:t>. У тяжких </a:t>
            </a:r>
            <a:r>
              <a:rPr lang="ru-RU" dirty="0" err="1">
                <a:latin typeface="Times New Roman" panose="02020603050405020304" pitchFamily="18" charset="0"/>
                <a:ea typeface="Times New Roman" panose="02020603050405020304" pitchFamily="18" charset="0"/>
              </a:rPr>
              <a:t>випадках</a:t>
            </a:r>
            <a:r>
              <a:rPr lang="ru-RU" dirty="0">
                <a:latin typeface="Times New Roman" panose="02020603050405020304" pitchFamily="18" charset="0"/>
                <a:ea typeface="Times New Roman" panose="02020603050405020304" pitchFamily="18" charset="0"/>
              </a:rPr>
              <a:t> переломи </a:t>
            </a:r>
            <a:r>
              <a:rPr lang="ru-RU" dirty="0" err="1">
                <a:latin typeface="Times New Roman" panose="02020603050405020304" pitchFamily="18" charset="0"/>
                <a:ea typeface="Times New Roman" panose="02020603050405020304" pitchFamily="18" charset="0"/>
              </a:rPr>
              <a:t>супроводжуються</a:t>
            </a:r>
            <a:r>
              <a:rPr lang="ru-RU" dirty="0">
                <a:latin typeface="Times New Roman" panose="02020603050405020304" pitchFamily="18" charset="0"/>
                <a:ea typeface="Times New Roman" panose="02020603050405020304" pitchFamily="18" charset="0"/>
              </a:rPr>
              <a:t> шоком. Особливо часто </a:t>
            </a:r>
            <a:r>
              <a:rPr lang="ru-RU" dirty="0" err="1">
                <a:latin typeface="Times New Roman" panose="02020603050405020304" pitchFamily="18" charset="0"/>
                <a:ea typeface="Times New Roman" panose="02020603050405020304" pitchFamily="18" charset="0"/>
              </a:rPr>
              <a:t>розвивається</a:t>
            </a:r>
            <a:r>
              <a:rPr lang="ru-RU" dirty="0">
                <a:latin typeface="Times New Roman" panose="02020603050405020304" pitchFamily="18" charset="0"/>
                <a:ea typeface="Times New Roman" panose="02020603050405020304" pitchFamily="18" charset="0"/>
              </a:rPr>
              <a:t> шок при </a:t>
            </a:r>
            <a:r>
              <a:rPr lang="ru-RU" dirty="0" err="1">
                <a:latin typeface="Times New Roman" panose="02020603050405020304" pitchFamily="18" charset="0"/>
                <a:ea typeface="Times New Roman" panose="02020603050405020304" pitchFamily="18" charset="0"/>
              </a:rPr>
              <a:t>відкритих</a:t>
            </a:r>
            <a:r>
              <a:rPr lang="ru-RU" dirty="0">
                <a:latin typeface="Times New Roman" panose="02020603050405020304" pitchFamily="18" charset="0"/>
                <a:ea typeface="Times New Roman" panose="02020603050405020304" pitchFamily="18" charset="0"/>
              </a:rPr>
              <a:t> переломах з </a:t>
            </a:r>
            <a:r>
              <a:rPr lang="ru-RU" dirty="0" err="1">
                <a:latin typeface="Times New Roman" panose="02020603050405020304" pitchFamily="18" charset="0"/>
                <a:ea typeface="Times New Roman" panose="02020603050405020304" pitchFamily="18" charset="0"/>
              </a:rPr>
              <a:t>артеріальною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кровотечею</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marL="457200" indent="450215" algn="ctr">
              <a:spcAft>
                <a:spcPts val="0"/>
              </a:spcAft>
              <a:tabLst>
                <a:tab pos="1260475" algn="l"/>
              </a:tabLs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400" b="1"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457200" indent="450215" algn="ctr">
              <a:spcAft>
                <a:spcPts val="0"/>
              </a:spcAft>
              <a:tabLst>
                <a:tab pos="1260475" algn="l"/>
              </a:tabLst>
            </a:pPr>
            <a:r>
              <a:rPr lang="uk-UA"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допомога при переломах.</a:t>
            </a:r>
            <a:endParaRPr lang="uk-UA" sz="1400" b="1"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tabLst>
                <a:tab pos="630555" algn="l"/>
              </a:tabLst>
            </a:pPr>
            <a:r>
              <a:rPr lang="ru-RU" dirty="0" err="1">
                <a:latin typeface="Times New Roman" panose="02020603050405020304" pitchFamily="18" charset="0"/>
                <a:ea typeface="Times New Roman" panose="02020603050405020304" pitchFamily="18" charset="0"/>
              </a:rPr>
              <a:t>Основне</a:t>
            </a:r>
            <a:r>
              <a:rPr lang="ru-RU" dirty="0">
                <a:latin typeface="Times New Roman" panose="02020603050405020304" pitchFamily="18" charset="0"/>
                <a:ea typeface="Times New Roman" panose="02020603050405020304" pitchFamily="18" charset="0"/>
              </a:rPr>
              <a:t> правило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переломах – </a:t>
            </a:r>
            <a:r>
              <a:rPr lang="ru-RU" dirty="0" err="1">
                <a:latin typeface="Times New Roman" panose="02020603050405020304" pitchFamily="18" charset="0"/>
                <a:ea typeface="Times New Roman" panose="02020603050405020304" pitchFamily="18" charset="0"/>
              </a:rPr>
              <a:t>здійснення</a:t>
            </a:r>
            <a:r>
              <a:rPr lang="ru-RU" dirty="0">
                <a:latin typeface="Times New Roman" panose="02020603050405020304" pitchFamily="18" charset="0"/>
                <a:ea typeface="Times New Roman" panose="02020603050405020304" pitchFamily="18" charset="0"/>
              </a:rPr>
              <a:t> в першу </a:t>
            </a:r>
            <a:r>
              <a:rPr lang="ru-RU" dirty="0" err="1">
                <a:latin typeface="Times New Roman" panose="02020603050405020304" pitchFamily="18" charset="0"/>
                <a:ea typeface="Times New Roman" panose="02020603050405020304" pitchFamily="18" charset="0"/>
              </a:rPr>
              <a:t>чергу</a:t>
            </a:r>
            <a:r>
              <a:rPr lang="ru-RU" dirty="0">
                <a:latin typeface="Times New Roman" panose="02020603050405020304" pitchFamily="18" charset="0"/>
                <a:ea typeface="Times New Roman" panose="02020603050405020304" pitchFamily="18" charset="0"/>
              </a:rPr>
              <a:t> тих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збереження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саме</a:t>
            </a:r>
            <a:r>
              <a:rPr lang="ru-RU" dirty="0">
                <a:latin typeface="Times New Roman" panose="02020603050405020304" pitchFamily="18" charset="0"/>
                <a:ea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endParaRPr>
          </a:p>
          <a:p>
            <a:pPr marL="342900" lvl="0" indent="-342900">
              <a:spcAft>
                <a:spcPts val="0"/>
              </a:spcAft>
              <a:buFont typeface="Courier New" panose="02070309020205020404" pitchFamily="49" charset="0"/>
              <a:buChar char="-"/>
              <a:tabLst>
                <a:tab pos="630555" algn="l"/>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зупинка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артеріальної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Courier New" panose="02070309020205020404" pitchFamily="49" charset="0"/>
              <a:buChar char="-"/>
              <a:tabLst>
                <a:tab pos="630555" algn="l"/>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попередження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травматичного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шоку, </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Courier New" panose="02070309020205020404" pitchFamily="49" charset="0"/>
              <a:buChar char="-"/>
              <a:tabLst>
                <a:tab pos="630555" algn="l"/>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накладання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стерильної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пов’язки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рану, </a:t>
            </a:r>
            <a:endParaRPr lang="uk-UA" sz="11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Courier New" panose="02070309020205020404" pitchFamily="49" charset="0"/>
              <a:buChar char="-"/>
              <a:tabLst>
                <a:tab pos="630555" algn="l"/>
                <a:tab pos="907415" algn="l"/>
              </a:tabLst>
            </a:pP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іммобілізації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табельними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чи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підручними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засобами</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121711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2696"/>
            <a:ext cx="8712968" cy="5355312"/>
          </a:xfrm>
          <a:prstGeom prst="rect">
            <a:avLst/>
          </a:prstGeom>
          <a:solidFill>
            <a:srgbClr val="00FF00"/>
          </a:solidFill>
        </p:spPr>
        <p:txBody>
          <a:bodyPr wrap="square">
            <a:spAutoFit/>
          </a:bodyPr>
          <a:lstStyle/>
          <a:p>
            <a:pPr marL="457200" indent="450215" algn="ctr">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Загальні принципи накладання шин.</a:t>
            </a:r>
            <a:endParaRPr lang="uk-UA" sz="1400" b="1"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spcAft>
                <a:spcPts val="0"/>
              </a:spcAft>
            </a:pPr>
            <a:r>
              <a:rPr lang="ru-RU" dirty="0" smtClean="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попередження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уламків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кісток</a:t>
            </a:r>
            <a:r>
              <a:rPr lang="ru-RU" dirty="0">
                <a:latin typeface="Times New Roman" panose="02020603050405020304" pitchFamily="18" charset="0"/>
                <a:ea typeface="Times New Roman" panose="02020603050405020304" pitchFamily="18" charset="0"/>
              </a:rPr>
              <a:t>, шину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накладати</a:t>
            </a:r>
            <a:r>
              <a:rPr lang="ru-RU" dirty="0">
                <a:latin typeface="Times New Roman" panose="02020603050405020304" pitchFamily="18" charset="0"/>
                <a:ea typeface="Times New Roman" panose="02020603050405020304" pitchFamily="18" charset="0"/>
              </a:rPr>
              <a:t> таким чином, </a:t>
            </a:r>
            <a:r>
              <a:rPr lang="ru-RU" dirty="0" err="1">
                <a:latin typeface="Times New Roman" panose="02020603050405020304" pitchFamily="18" charset="0"/>
                <a:ea typeface="Times New Roman" panose="02020603050405020304" pitchFamily="18" charset="0"/>
              </a:rPr>
              <a:t>щоб</a:t>
            </a:r>
            <a:r>
              <a:rPr lang="ru-RU" dirty="0">
                <a:latin typeface="Times New Roman" panose="02020603050405020304" pitchFamily="18" charset="0"/>
                <a:ea typeface="Times New Roman" panose="02020603050405020304" pitchFamily="18" charset="0"/>
              </a:rPr>
              <a:t> вона </a:t>
            </a:r>
            <a:r>
              <a:rPr lang="ru-RU" dirty="0" err="1">
                <a:latin typeface="Times New Roman" panose="02020603050405020304" pitchFamily="18" charset="0"/>
                <a:ea typeface="Times New Roman" panose="02020603050405020304" pitchFamily="18" charset="0"/>
              </a:rPr>
              <a:t>фіксувала</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мінімум</a:t>
            </a:r>
            <a:r>
              <a:rPr lang="ru-RU" dirty="0">
                <a:latin typeface="Times New Roman" panose="02020603050405020304" pitchFamily="18" charset="0"/>
                <a:ea typeface="Times New Roman" panose="02020603050405020304" pitchFamily="18" charset="0"/>
              </a:rPr>
              <a:t> два </a:t>
            </a:r>
            <a:r>
              <a:rPr lang="ru-RU" dirty="0" err="1">
                <a:latin typeface="Times New Roman" panose="02020603050405020304" pitchFamily="18" charset="0"/>
                <a:ea typeface="Times New Roman" panose="02020603050405020304" pitchFamily="18" charset="0"/>
              </a:rPr>
              <a:t>суміжних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суглоба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перелому).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err="1">
                <a:latin typeface="Times New Roman" panose="02020603050405020304" pitchFamily="18" charset="0"/>
                <a:ea typeface="Times New Roman" panose="02020603050405020304" pitchFamily="18" charset="0"/>
              </a:rPr>
              <a:t>Гострі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краї</a:t>
            </a:r>
            <a:r>
              <a:rPr lang="ru-RU" dirty="0">
                <a:latin typeface="Times New Roman" panose="02020603050405020304" pitchFamily="18" charset="0"/>
                <a:ea typeface="Times New Roman" panose="02020603050405020304" pitchFamily="18" charset="0"/>
              </a:rPr>
              <a:t> шин, по </a:t>
            </a:r>
            <a:r>
              <a:rPr lang="ru-RU" dirty="0" err="1">
                <a:latin typeface="Times New Roman" panose="02020603050405020304" pitchFamily="18" charset="0"/>
                <a:ea typeface="Times New Roman" panose="02020603050405020304" pitchFamily="18" charset="0"/>
              </a:rPr>
              <a:t>можливості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згладжені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Металеві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шини</a:t>
            </a:r>
            <a:r>
              <a:rPr lang="ru-RU" dirty="0">
                <a:latin typeface="Times New Roman" panose="02020603050405020304" pitchFamily="18" charset="0"/>
                <a:ea typeface="Times New Roman" panose="02020603050405020304" pitchFamily="18" charset="0"/>
              </a:rPr>
              <a:t> перед </a:t>
            </a:r>
            <a:r>
              <a:rPr lang="ru-RU" dirty="0" err="1">
                <a:latin typeface="Times New Roman" panose="02020603050405020304" pitchFamily="18" charset="0"/>
                <a:ea typeface="Times New Roman" panose="02020603050405020304" pitchFamily="18" charset="0"/>
              </a:rPr>
              <a:t>накладанням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вигинають</a:t>
            </a:r>
            <a:r>
              <a:rPr lang="ru-RU" dirty="0">
                <a:latin typeface="Times New Roman" panose="02020603050405020304" pitchFamily="18" charset="0"/>
                <a:ea typeface="Times New Roman" panose="02020603050405020304" pitchFamily="18" charset="0"/>
              </a:rPr>
              <a:t> за формою </a:t>
            </a:r>
            <a:r>
              <a:rPr lang="ru-RU" dirty="0" err="1">
                <a:latin typeface="Times New Roman" panose="02020603050405020304" pitchFamily="18" charset="0"/>
                <a:ea typeface="Times New Roman" panose="02020603050405020304" pitchFamily="18" charset="0"/>
              </a:rPr>
              <a:t>здорової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шину </a:t>
            </a:r>
            <a:r>
              <a:rPr lang="ru-RU" dirty="0" err="1">
                <a:latin typeface="Times New Roman" panose="02020603050405020304" pitchFamily="18" charset="0"/>
                <a:ea typeface="Times New Roman" panose="02020603050405020304" pitchFamily="18" charset="0"/>
              </a:rPr>
              <a:t>підкладають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м’яку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підстилку</a:t>
            </a:r>
            <a:r>
              <a:rPr lang="ru-RU" dirty="0">
                <a:latin typeface="Times New Roman" panose="02020603050405020304" pitchFamily="18" charset="0"/>
                <a:ea typeface="Times New Roman" panose="02020603050405020304" pitchFamily="18" charset="0"/>
              </a:rPr>
              <a:t> (шматок </a:t>
            </a:r>
            <a:r>
              <a:rPr lang="ru-RU" dirty="0" err="1">
                <a:latin typeface="Times New Roman" panose="02020603050405020304" pitchFamily="18" charset="0"/>
                <a:ea typeface="Times New Roman" panose="02020603050405020304" pitchFamily="18" charset="0"/>
              </a:rPr>
              <a:t>тканини</a:t>
            </a:r>
            <a:r>
              <a:rPr lang="ru-RU" dirty="0">
                <a:latin typeface="Times New Roman" panose="02020603050405020304" pitchFamily="18" charset="0"/>
                <a:ea typeface="Times New Roman" panose="02020603050405020304" pitchFamily="18" charset="0"/>
              </a:rPr>
              <a:t>, вату, </a:t>
            </a:r>
            <a:r>
              <a:rPr lang="ru-RU" dirty="0" err="1">
                <a:latin typeface="Times New Roman" panose="02020603050405020304" pitchFamily="18" charset="0"/>
                <a:ea typeface="Times New Roman" panose="02020603050405020304" pitchFamily="18" charset="0"/>
              </a:rPr>
              <a:t>листя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ін</a:t>
            </a:r>
            <a:r>
              <a:rPr lang="ru-RU" dirty="0">
                <a:latin typeface="Times New Roman" panose="02020603050405020304" pitchFamily="18" charset="0"/>
                <a:ea typeface="Times New Roman" panose="02020603050405020304" pitchFamily="18" charset="0"/>
              </a:rPr>
              <a:t>.), особливо в </a:t>
            </a:r>
            <a:r>
              <a:rPr lang="ru-RU" dirty="0" err="1">
                <a:latin typeface="Times New Roman" panose="02020603050405020304" pitchFamily="18" charset="0"/>
                <a:ea typeface="Times New Roman" panose="02020603050405020304" pitchFamily="18" charset="0"/>
              </a:rPr>
              <a:t>місцях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виступів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Доцільно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заздалегідь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зробити</a:t>
            </a:r>
            <a:r>
              <a:rPr lang="ru-RU" dirty="0">
                <a:latin typeface="Times New Roman" panose="02020603050405020304" pitchFamily="18" charset="0"/>
                <a:ea typeface="Times New Roman" panose="02020603050405020304" pitchFamily="18" charset="0"/>
              </a:rPr>
              <a:t> ватно-</a:t>
            </a:r>
            <a:r>
              <a:rPr lang="ru-RU" dirty="0" err="1">
                <a:latin typeface="Times New Roman" panose="02020603050405020304" pitchFamily="18" charset="0"/>
                <a:ea typeface="Times New Roman" panose="02020603050405020304" pitchFamily="18" charset="0"/>
              </a:rPr>
              <a:t>марлеві</a:t>
            </a:r>
            <a:r>
              <a:rPr lang="ru-RU" dirty="0">
                <a:latin typeface="Times New Roman" panose="02020603050405020304" pitchFamily="18" charset="0"/>
                <a:ea typeface="Times New Roman" panose="02020603050405020304" pitchFamily="18" charset="0"/>
              </a:rPr>
              <a:t> подушечки та </a:t>
            </a:r>
            <a:r>
              <a:rPr lang="ru-RU" dirty="0" err="1">
                <a:latin typeface="Times New Roman" panose="02020603050405020304" pitchFamily="18" charset="0"/>
                <a:ea typeface="Times New Roman" panose="02020603050405020304" pitchFamily="18" charset="0"/>
              </a:rPr>
              <a:t>прив’язати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шини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накладанні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шини</a:t>
            </a:r>
            <a:r>
              <a:rPr lang="ru-RU" dirty="0">
                <a:latin typeface="Times New Roman" panose="02020603050405020304" pitchFamily="18" charset="0"/>
                <a:ea typeface="Times New Roman" panose="02020603050405020304" pitchFamily="18" charset="0"/>
              </a:rPr>
              <a:t> поверх </a:t>
            </a:r>
            <a:r>
              <a:rPr lang="ru-RU" dirty="0" err="1">
                <a:latin typeface="Times New Roman" panose="02020603050405020304" pitchFamily="18" charset="0"/>
                <a:ea typeface="Times New Roman" panose="02020603050405020304" pitchFamily="18" charset="0"/>
              </a:rPr>
              <a:t>одягу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підстилку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підкладають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тільки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місцях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кісткових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виступів</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переломі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шину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накладати</a:t>
            </a:r>
            <a:r>
              <a:rPr lang="ru-RU" dirty="0">
                <a:latin typeface="Times New Roman" panose="02020603050405020304" pitchFamily="18" charset="0"/>
                <a:ea typeface="Times New Roman" panose="02020603050405020304" pitchFamily="18" charset="0"/>
              </a:rPr>
              <a:t> з 2-3 </a:t>
            </a:r>
            <a:r>
              <a:rPr lang="ru-RU" dirty="0" err="1">
                <a:latin typeface="Times New Roman" panose="02020603050405020304" pitchFamily="18" charset="0"/>
                <a:ea typeface="Times New Roman" panose="02020603050405020304" pitchFamily="18" charset="0"/>
              </a:rPr>
              <a:t>сторін</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відкритих</a:t>
            </a:r>
            <a:r>
              <a:rPr lang="ru-RU" dirty="0">
                <a:latin typeface="Times New Roman" panose="02020603050405020304" pitchFamily="18" charset="0"/>
                <a:ea typeface="Times New Roman" panose="02020603050405020304" pitchFamily="18" charset="0"/>
              </a:rPr>
              <a:t> переломах </a:t>
            </a:r>
            <a:r>
              <a:rPr lang="ru-RU" dirty="0" err="1">
                <a:latin typeface="Times New Roman" panose="02020603050405020304" pitchFamily="18" charset="0"/>
                <a:ea typeface="Times New Roman" panose="02020603050405020304" pitchFamily="18" charset="0"/>
              </a:rPr>
              <a:t>спочатку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зупиняють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захищають</a:t>
            </a:r>
            <a:r>
              <a:rPr lang="ru-RU" dirty="0">
                <a:latin typeface="Times New Roman" panose="02020603050405020304" pitchFamily="18" charset="0"/>
                <a:ea typeface="Times New Roman" panose="02020603050405020304" pitchFamily="18" charset="0"/>
              </a:rPr>
              <a:t> рану за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ППІ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перев’язувального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матеріалу</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накладають</a:t>
            </a:r>
            <a:r>
              <a:rPr lang="ru-RU" dirty="0">
                <a:latin typeface="Times New Roman" panose="02020603050405020304" pitchFamily="18" charset="0"/>
                <a:ea typeface="Times New Roman" panose="02020603050405020304" pitchFamily="18" charset="0"/>
              </a:rPr>
              <a:t> шину.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b="1" i="1" dirty="0" err="1">
                <a:solidFill>
                  <a:srgbClr val="FF0000"/>
                </a:solidFill>
                <a:latin typeface="Times New Roman" panose="02020603050405020304" pitchFamily="18" charset="0"/>
                <a:ea typeface="Times New Roman" panose="02020603050405020304" pitchFamily="18" charset="0"/>
              </a:rPr>
              <a:t>Забороняється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вправляти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кінці</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уламки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зламаних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кісток</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накладати</a:t>
            </a:r>
            <a:r>
              <a:rPr lang="ru-RU" b="1" i="1" dirty="0">
                <a:solidFill>
                  <a:srgbClr val="FF0000"/>
                </a:solidFill>
                <a:latin typeface="Times New Roman" panose="02020603050405020304" pitchFamily="18" charset="0"/>
                <a:ea typeface="Times New Roman" panose="02020603050405020304" pitchFamily="18" charset="0"/>
              </a:rPr>
              <a:t> шину до рани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фіксувати</a:t>
            </a:r>
            <a:r>
              <a:rPr lang="ru-RU" b="1" i="1" dirty="0">
                <a:solidFill>
                  <a:srgbClr val="FF0000"/>
                </a:solidFill>
                <a:latin typeface="Times New Roman" panose="02020603050405020304" pitchFamily="18" charset="0"/>
                <a:ea typeface="Times New Roman" panose="02020603050405020304" pitchFamily="18" charset="0"/>
              </a:rPr>
              <a:t> до </a:t>
            </a:r>
            <a:r>
              <a:rPr lang="ru-RU" b="1" i="1" dirty="0" err="1">
                <a:solidFill>
                  <a:srgbClr val="FF0000"/>
                </a:solidFill>
                <a:latin typeface="Times New Roman" panose="02020603050405020304" pitchFamily="18" charset="0"/>
                <a:ea typeface="Times New Roman" panose="02020603050405020304" pitchFamily="18" charset="0"/>
              </a:rPr>
              <a:t>місця</a:t>
            </a:r>
            <a:r>
              <a:rPr lang="ru-RU" b="1" i="1" dirty="0">
                <a:solidFill>
                  <a:srgbClr val="FF0000"/>
                </a:solidFill>
                <a:latin typeface="Times New Roman" panose="02020603050405020304" pitchFamily="18" charset="0"/>
                <a:ea typeface="Times New Roman" panose="02020603050405020304" pitchFamily="18" charset="0"/>
              </a:rPr>
              <a:t> перелому.</a:t>
            </a:r>
            <a:endParaRPr lang="uk-UA" sz="1100" b="1" dirty="0">
              <a:solidFill>
                <a:srgbClr val="FF0000"/>
              </a:solidFill>
              <a:latin typeface="Times New Roman" panose="02020603050405020304" pitchFamily="18" charset="0"/>
              <a:ea typeface="Times New Roman" panose="02020603050405020304" pitchFamily="18" charset="0"/>
            </a:endParaRPr>
          </a:p>
          <a:p>
            <a:pPr indent="450215">
              <a:spcAft>
                <a:spcPts val="0"/>
              </a:spcAft>
            </a:pPr>
            <a:r>
              <a:rPr lang="ru-RU" dirty="0" err="1">
                <a:latin typeface="Times New Roman" panose="02020603050405020304" pitchFamily="18" charset="0"/>
                <a:ea typeface="Times New Roman" panose="02020603050405020304" pitchFamily="18" charset="0"/>
              </a:rPr>
              <a:t>Фіксація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зовнішнього</a:t>
            </a:r>
            <a:r>
              <a:rPr lang="ru-RU" dirty="0">
                <a:latin typeface="Times New Roman" panose="02020603050405020304" pitchFamily="18" charset="0"/>
                <a:ea typeface="Times New Roman" panose="02020603050405020304" pitchFamily="18" charset="0"/>
              </a:rPr>
              <a:t> боку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(рекомендовано </a:t>
            </a:r>
            <a:r>
              <a:rPr lang="ru-RU" dirty="0" err="1">
                <a:latin typeface="Times New Roman" panose="02020603050405020304" pitchFamily="18" charset="0"/>
                <a:ea typeface="Times New Roman" panose="02020603050405020304" pitchFamily="18" charset="0"/>
              </a:rPr>
              <a:t>вузли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фіксуючих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накладати</a:t>
            </a:r>
            <a:r>
              <a:rPr lang="ru-RU" dirty="0">
                <a:latin typeface="Times New Roman" panose="02020603050405020304" pitchFamily="18" charset="0"/>
                <a:ea typeface="Times New Roman" panose="02020603050405020304" pitchFamily="18" charset="0"/>
              </a:rPr>
              <a:t> по два, </a:t>
            </a:r>
            <a:r>
              <a:rPr lang="ru-RU" dirty="0" err="1">
                <a:latin typeface="Times New Roman" panose="02020603050405020304" pitchFamily="18" charset="0"/>
                <a:ea typeface="Times New Roman" panose="02020603050405020304" pitchFamily="18" charset="0"/>
              </a:rPr>
              <a:t>вище</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перелому).</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Заходи </a:t>
            </a:r>
            <a:r>
              <a:rPr lang="ru-RU" dirty="0" err="1">
                <a:latin typeface="Times New Roman" panose="02020603050405020304" pitchFamily="18" charset="0"/>
                <a:ea typeface="Times New Roman" panose="02020603050405020304" pitchFamily="18" charset="0"/>
              </a:rPr>
              <a:t>домедичної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розтягах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вивихах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аналогічні</a:t>
            </a:r>
            <a:r>
              <a:rPr lang="ru-RU" dirty="0">
                <a:latin typeface="Times New Roman" panose="02020603050405020304" pitchFamily="18" charset="0"/>
                <a:ea typeface="Times New Roman" panose="02020603050405020304" pitchFamily="18" charset="0"/>
              </a:rPr>
              <a:t> таким, як і при </a:t>
            </a:r>
            <a:r>
              <a:rPr lang="ru-RU" dirty="0" err="1">
                <a:latin typeface="Times New Roman" panose="02020603050405020304" pitchFamily="18" charset="0"/>
                <a:ea typeface="Times New Roman" panose="02020603050405020304" pitchFamily="18" charset="0"/>
              </a:rPr>
              <a:t>закритих</a:t>
            </a:r>
            <a:r>
              <a:rPr lang="ru-RU" dirty="0">
                <a:latin typeface="Times New Roman" panose="02020603050405020304" pitchFamily="18" charset="0"/>
                <a:ea typeface="Times New Roman" panose="02020603050405020304" pitchFamily="18" charset="0"/>
              </a:rPr>
              <a:t> переломах.</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516855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24744"/>
            <a:ext cx="8640960" cy="4801314"/>
          </a:xfrm>
          <a:prstGeom prst="rect">
            <a:avLst/>
          </a:prstGeom>
          <a:solidFill>
            <a:srgbClr val="00FF00"/>
          </a:solidFill>
        </p:spPr>
        <p:txBody>
          <a:bodyPr wrap="square">
            <a:spAutoFit/>
          </a:bodyPr>
          <a:lstStyle/>
          <a:p>
            <a:pPr indent="450215">
              <a:spcAft>
                <a:spcPts val="0"/>
              </a:spcAft>
            </a:pPr>
            <a:r>
              <a:rPr lang="uk-UA" b="1" dirty="0">
                <a:solidFill>
                  <a:srgbClr val="FF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Порядок накладання імпровізованих шин</a:t>
            </a:r>
            <a:endParaRPr lang="uk-UA" sz="1100" b="1" dirty="0">
              <a:solidFill>
                <a:srgbClr val="FF0000"/>
              </a:solidFill>
              <a:latin typeface="Times New Roman" panose="02020603050405020304" pitchFamily="18" charset="0"/>
              <a:ea typeface="Times New Roman" panose="02020603050405020304" pitchFamily="18" charset="0"/>
            </a:endParaRPr>
          </a:p>
          <a:p>
            <a:pPr indent="450215">
              <a:spcAft>
                <a:spcPts val="0"/>
              </a:spcAft>
            </a:pPr>
            <a:r>
              <a:rPr lang="uk-UA" dirty="0">
                <a:latin typeface="Times New Roman" panose="02020603050405020304" pitchFamily="18" charset="0"/>
                <a:ea typeface="Times New Roman" panose="02020603050405020304" pitchFamily="18" charset="0"/>
              </a:rPr>
              <a:t>Перед початком іммобілізації (за відсутності стандартних шин) потрібно зібрати всі наявні підручні засоби, які можна використати як шини (дошки, шести, палиці та ін.) або допоміжний перев’язувальний матеріал (одяг, хустки, тощо). </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огляді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загальний</a:t>
            </a:r>
            <a:r>
              <a:rPr lang="ru-RU" dirty="0">
                <a:latin typeface="Times New Roman" panose="02020603050405020304" pitchFamily="18" charset="0"/>
                <a:ea typeface="Times New Roman" panose="02020603050405020304" pitchFamily="18" charset="0"/>
              </a:rPr>
              <a:t> стан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разі</a:t>
            </a:r>
            <a:r>
              <a:rPr lang="ru-RU" dirty="0">
                <a:latin typeface="Times New Roman" panose="02020603050405020304" pitchFamily="18" charset="0"/>
                <a:ea typeface="Times New Roman" panose="02020603050405020304" pitchFamily="18" charset="0"/>
              </a:rPr>
              <a:t> потреби – провести </a:t>
            </a:r>
            <a:r>
              <a:rPr lang="ru-RU" dirty="0" err="1">
                <a:latin typeface="Times New Roman" panose="02020603050405020304" pitchFamily="18" charset="0"/>
                <a:ea typeface="Times New Roman" panose="02020603050405020304" pitchFamily="18" charset="0"/>
              </a:rPr>
              <a:t>реанімаційні</a:t>
            </a:r>
            <a:r>
              <a:rPr lang="ru-RU" dirty="0">
                <a:latin typeface="Times New Roman" panose="02020603050405020304" pitchFamily="18" charset="0"/>
                <a:ea typeface="Times New Roman" panose="02020603050405020304" pitchFamily="18" charset="0"/>
              </a:rPr>
              <a:t> заходи: </a:t>
            </a:r>
            <a:r>
              <a:rPr lang="ru-RU" dirty="0" err="1">
                <a:latin typeface="Times New Roman" panose="02020603050405020304" pitchFamily="18" charset="0"/>
                <a:ea typeface="Times New Roman" panose="02020603050405020304" pitchFamily="18" charset="0"/>
              </a:rPr>
              <a:t>зупинити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відновити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прохідність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З метою </a:t>
            </a:r>
            <a:r>
              <a:rPr lang="ru-RU" dirty="0" err="1">
                <a:latin typeface="Times New Roman" panose="02020603050405020304" pitchFamily="18" charset="0"/>
                <a:ea typeface="Times New Roman" panose="02020603050405020304" pitchFamily="18" charset="0"/>
              </a:rPr>
              <a:t>попередження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rPr>
              <a:t> шоку та </a:t>
            </a:r>
            <a:r>
              <a:rPr lang="ru-RU" dirty="0" err="1">
                <a:latin typeface="Times New Roman" panose="02020603050405020304" pitchFamily="18" charset="0"/>
                <a:ea typeface="Times New Roman" panose="02020603050405020304" pitchFamily="18" charset="0"/>
              </a:rPr>
              <a:t>зменшення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болю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ввести </a:t>
            </a:r>
            <a:r>
              <a:rPr lang="ru-RU" dirty="0" err="1">
                <a:latin typeface="Times New Roman" panose="02020603050405020304" pitchFamily="18" charset="0"/>
                <a:ea typeface="Times New Roman" panose="02020603050405020304" pitchFamily="18" charset="0"/>
              </a:rPr>
              <a:t>потерпілому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знеболююче</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визначення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ймовірного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перелому </a:t>
            </a:r>
            <a:r>
              <a:rPr lang="ru-RU" dirty="0" err="1">
                <a:latin typeface="Times New Roman" panose="02020603050405020304" pitchFamily="18" charset="0"/>
                <a:ea typeface="Times New Roman" panose="02020603050405020304" pitchFamily="18" charset="0"/>
              </a:rPr>
              <a:t>слід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задати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питання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відчуваєш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біль</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саме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відчуваєш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поворухнути</a:t>
            </a:r>
            <a:r>
              <a:rPr lang="ru-RU" dirty="0">
                <a:latin typeface="Times New Roman" panose="02020603050405020304" pitchFamily="18" charset="0"/>
                <a:ea typeface="Times New Roman" panose="02020603050405020304" pitchFamily="18" charset="0"/>
              </a:rPr>
              <a:t> нею?”. </a:t>
            </a:r>
            <a:r>
              <a:rPr lang="ru-RU" dirty="0" err="1">
                <a:latin typeface="Times New Roman" panose="02020603050405020304" pitchFamily="18" charset="0"/>
                <a:ea typeface="Times New Roman" panose="02020603050405020304" pitchFamily="18" charset="0"/>
              </a:rPr>
              <a:t>Візуально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неприродну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деформацію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цілісності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шкірних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покривів</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err="1">
                <a:latin typeface="Times New Roman" panose="02020603050405020304" pitchFamily="18" charset="0"/>
                <a:ea typeface="Times New Roman" panose="02020603050405020304" pitchFamily="18" charset="0"/>
              </a:rPr>
              <a:t>Підготовка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накладання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шини</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a:latin typeface="Times New Roman" panose="02020603050405020304" pitchFamily="18" charset="0"/>
                <a:ea typeface="Times New Roman" panose="02020603050405020304" pitchFamily="18" charset="0"/>
              </a:rPr>
              <a:t>Перед </a:t>
            </a:r>
            <a:r>
              <a:rPr lang="ru-RU" dirty="0" err="1">
                <a:latin typeface="Times New Roman" panose="02020603050405020304" pitchFamily="18" charset="0"/>
                <a:ea typeface="Times New Roman" panose="02020603050405020304" pitchFamily="18" charset="0"/>
              </a:rPr>
              <a:t>проведенням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іммобілізації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заспокоюють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розслабляюють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одяг</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знімають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прикраси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годинник</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травмованої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кінцівки</a:t>
            </a:r>
            <a:r>
              <a:rPr lang="ru-RU" dirty="0">
                <a:latin typeface="Times New Roman" panose="02020603050405020304" pitchFamily="18" charset="0"/>
                <a:ea typeface="Times New Roman" panose="02020603050405020304" pitchFamily="18" charset="0"/>
              </a:rPr>
              <a:t> (з метою </a:t>
            </a:r>
            <a:r>
              <a:rPr lang="ru-RU" dirty="0" err="1">
                <a:latin typeface="Times New Roman" panose="02020603050405020304" pitchFamily="18" charset="0"/>
                <a:ea typeface="Times New Roman" panose="02020603050405020304" pitchFamily="18" charset="0"/>
              </a:rPr>
              <a:t>запобігання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набряку</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подальшого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a:t>
            </a:r>
            <a:endParaRPr lang="uk-UA" sz="1100" dirty="0">
              <a:latin typeface="Times New Roman" panose="02020603050405020304" pitchFamily="18" charset="0"/>
              <a:ea typeface="Times New Roman" panose="02020603050405020304" pitchFamily="18" charset="0"/>
            </a:endParaRPr>
          </a:p>
          <a:p>
            <a:pPr indent="450215">
              <a:spcAft>
                <a:spcPts val="0"/>
              </a:spcAft>
            </a:pPr>
            <a:r>
              <a:rPr lang="ru-RU" dirty="0" err="1">
                <a:latin typeface="Times New Roman" panose="02020603050405020304" pitchFamily="18" charset="0"/>
                <a:ea typeface="Times New Roman" panose="02020603050405020304" pitchFamily="18" charset="0"/>
              </a:rPr>
              <a:t>Перевірка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кровообігу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перелому.</a:t>
            </a:r>
            <a:endParaRPr lang="uk-UA"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5381170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412776"/>
            <a:ext cx="8640960" cy="5324535"/>
          </a:xfrm>
          <a:prstGeom prst="rect">
            <a:avLst/>
          </a:prstGeom>
          <a:solidFill>
            <a:srgbClr val="00FF00"/>
          </a:solidFill>
        </p:spPr>
        <p:txBody>
          <a:bodyPr wrap="square">
            <a:spAutoFit/>
          </a:bodyPr>
          <a:lstStyle/>
          <a:p>
            <a:pPr marL="457200" indent="450215" algn="ctr">
              <a:spcAft>
                <a:spcPts val="0"/>
              </a:spcAft>
            </a:pPr>
            <a:r>
              <a:rPr lang="uk-UA" sz="2000" dirty="0">
                <a:latin typeface="Calibri" panose="020F0502020204030204" pitchFamily="34" charset="0"/>
                <a:ea typeface="Times New Roman" panose="02020603050405020304" pitchFamily="18" charset="0"/>
                <a:cs typeface="Times New Roman" panose="02020603050405020304" pitchFamily="18" charset="0"/>
              </a:rPr>
              <a:t> </a:t>
            </a:r>
            <a:r>
              <a:rPr lang="uk-UA"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Домедична</a:t>
            </a:r>
            <a:r>
              <a:rPr lang="uk-UA"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допомога при забоях, розтягах і розривах зв’язок, вивихах.</a:t>
            </a:r>
            <a:endParaRPr lang="uk-UA" sz="2000" b="1"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indent="450215">
              <a:spcAft>
                <a:spcPts val="0"/>
              </a:spcAft>
            </a:pPr>
            <a:r>
              <a:rPr lang="uk-UA" sz="2000" i="1" dirty="0">
                <a:latin typeface="Times New Roman" panose="02020603050405020304" pitchFamily="18" charset="0"/>
                <a:ea typeface="Times New Roman" panose="02020603050405020304" pitchFamily="18" charset="0"/>
              </a:rPr>
              <a:t>Забій</a:t>
            </a:r>
            <a:r>
              <a:rPr lang="uk-UA" sz="2000" dirty="0">
                <a:latin typeface="Times New Roman" panose="02020603050405020304" pitchFamily="18" charset="0"/>
                <a:ea typeface="Times New Roman" panose="02020603050405020304" pitchFamily="18" charset="0"/>
              </a:rPr>
              <a:t> виникає при ударі тупими предметами, падінні, дії ударної хвилі, при вибухах снарядів, мін, авіабомб. На місці забою швидко з’являється набряк, синець. В результаті  розриву крупних судин під шкірою утворюється скупчення крові (гематоми). Забої призводять до порушення функції пошкодженого органу. Якщо забої м’яких тканин тіла викликають лише біль і помірне обмеження руху кінцівок, то забої внутрішніх органів (мозок, печінка, легені, нирки) можуть призвести до тяжких наслідків у всьому організмі і навіть до смерті.</a:t>
            </a:r>
          </a:p>
          <a:p>
            <a:pPr indent="450215">
              <a:spcAft>
                <a:spcPts val="0"/>
              </a:spcAft>
            </a:pPr>
            <a:r>
              <a:rPr lang="ru-RU" sz="2000" dirty="0">
                <a:latin typeface="Times New Roman" panose="02020603050405020304" pitchFamily="18" charset="0"/>
                <a:ea typeface="Times New Roman" panose="02020603050405020304" pitchFamily="18" charset="0"/>
              </a:rPr>
              <a:t>При </a:t>
            </a:r>
            <a:r>
              <a:rPr lang="ru-RU" sz="2000" dirty="0" err="1">
                <a:latin typeface="Times New Roman" panose="02020603050405020304" pitchFamily="18" charset="0"/>
                <a:ea typeface="Times New Roman" panose="02020603050405020304" pitchFamily="18" charset="0"/>
              </a:rPr>
              <a:t>забої</a:t>
            </a:r>
            <a:r>
              <a:rPr lang="ru-RU" sz="2000" dirty="0">
                <a:latin typeface="Times New Roman" panose="02020603050405020304" pitchFamily="18" charset="0"/>
                <a:ea typeface="Times New Roman" panose="02020603050405020304" pitchFamily="18" charset="0"/>
              </a:rPr>
              <a:t> перш за все </a:t>
            </a:r>
            <a:r>
              <a:rPr lang="ru-RU" sz="2000" dirty="0" err="1">
                <a:latin typeface="Times New Roman" panose="02020603050405020304" pitchFamily="18" charset="0"/>
                <a:ea typeface="Times New Roman" panose="02020603050405020304" pitchFamily="18" charset="0"/>
              </a:rPr>
              <a:t>необхідно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забезпечити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спокій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пошкодженій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ділянці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тіла</a:t>
            </a:r>
            <a:r>
              <a:rPr lang="ru-RU" sz="2000" dirty="0">
                <a:latin typeface="Times New Roman" panose="02020603050405020304" pitchFamily="18" charset="0"/>
                <a:ea typeface="Times New Roman" panose="02020603050405020304" pitchFamily="18" charset="0"/>
              </a:rPr>
              <a:t>. З метою </a:t>
            </a:r>
            <a:r>
              <a:rPr lang="ru-RU" sz="2000" dirty="0" err="1">
                <a:latin typeface="Times New Roman" panose="02020603050405020304" pitchFamily="18" charset="0"/>
                <a:ea typeface="Times New Roman" panose="02020603050405020304" pitchFamily="18" charset="0"/>
              </a:rPr>
              <a:t>припинення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подальшого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крововиливу</a:t>
            </a:r>
            <a:r>
              <a:rPr lang="ru-RU" sz="2000" dirty="0">
                <a:latin typeface="Times New Roman" panose="02020603050405020304" pitchFamily="18" charset="0"/>
                <a:ea typeface="Times New Roman" panose="02020603050405020304" pitchFamily="18" charset="0"/>
              </a:rPr>
              <a:t> в </a:t>
            </a:r>
            <a:r>
              <a:rPr lang="ru-RU" sz="2000" dirty="0" err="1">
                <a:latin typeface="Times New Roman" panose="02020603050405020304" pitchFamily="18" charset="0"/>
                <a:ea typeface="Times New Roman" panose="02020603050405020304" pitchFamily="18" charset="0"/>
              </a:rPr>
              <a:t>м’які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тканини</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місце</a:t>
            </a:r>
            <a:r>
              <a:rPr lang="ru-RU" sz="2000" dirty="0">
                <a:latin typeface="Times New Roman" panose="02020603050405020304" pitchFamily="18" charset="0"/>
                <a:ea typeface="Times New Roman" panose="02020603050405020304" pitchFamily="18" charset="0"/>
              </a:rPr>
              <a:t> забою </a:t>
            </a:r>
            <a:r>
              <a:rPr lang="ru-RU" sz="2000" dirty="0" err="1">
                <a:latin typeface="Times New Roman" panose="02020603050405020304" pitchFamily="18" charset="0"/>
                <a:ea typeface="Times New Roman" panose="02020603050405020304" pitchFamily="18" charset="0"/>
              </a:rPr>
              <a:t>накладають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тугу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пов’язку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піднімають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ділянку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тіла</a:t>
            </a:r>
            <a:r>
              <a:rPr lang="ru-RU" sz="2000" dirty="0">
                <a:latin typeface="Times New Roman" panose="02020603050405020304" pitchFamily="18" charset="0"/>
                <a:ea typeface="Times New Roman" panose="02020603050405020304" pitchFamily="18" charset="0"/>
              </a:rPr>
              <a:t>. Для </a:t>
            </a:r>
            <a:r>
              <a:rPr lang="ru-RU" sz="2000" dirty="0" err="1">
                <a:latin typeface="Times New Roman" panose="02020603050405020304" pitchFamily="18" charset="0"/>
                <a:ea typeface="Times New Roman" panose="02020603050405020304" pitchFamily="18" charset="0"/>
              </a:rPr>
              <a:t>зменшення</a:t>
            </a:r>
            <a:r>
              <a:rPr lang="ru-RU" sz="2000" dirty="0">
                <a:latin typeface="Times New Roman" panose="02020603050405020304" pitchFamily="18" charset="0"/>
                <a:ea typeface="Times New Roman" panose="02020603050405020304" pitchFamily="18" charset="0"/>
              </a:rPr>
              <a:t> болю та </a:t>
            </a:r>
            <a:r>
              <a:rPr lang="ru-RU" sz="2000" dirty="0" err="1">
                <a:latin typeface="Times New Roman" panose="02020603050405020304" pitchFamily="18" charset="0"/>
                <a:ea typeface="Times New Roman" panose="02020603050405020304" pitchFamily="18" charset="0"/>
              </a:rPr>
              <a:t>запальних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явищ</a:t>
            </a:r>
            <a:r>
              <a:rPr lang="ru-RU" sz="2000" dirty="0">
                <a:latin typeface="Times New Roman" panose="02020603050405020304" pitchFamily="18" charset="0"/>
                <a:ea typeface="Times New Roman" panose="02020603050405020304" pitchFamily="18" charset="0"/>
              </a:rPr>
              <a:t> до </a:t>
            </a:r>
            <a:r>
              <a:rPr lang="ru-RU" sz="2000" dirty="0" err="1">
                <a:latin typeface="Times New Roman" panose="02020603050405020304" pitchFamily="18" charset="0"/>
                <a:ea typeface="Times New Roman" panose="02020603050405020304" pitchFamily="18" charset="0"/>
              </a:rPr>
              <a:t>місця</a:t>
            </a:r>
            <a:r>
              <a:rPr lang="ru-RU" sz="2000" dirty="0">
                <a:latin typeface="Times New Roman" panose="02020603050405020304" pitchFamily="18" charset="0"/>
                <a:ea typeface="Times New Roman" panose="02020603050405020304" pitchFamily="18" charset="0"/>
              </a:rPr>
              <a:t> забою </a:t>
            </a:r>
            <a:r>
              <a:rPr lang="ru-RU" sz="2000" dirty="0" err="1">
                <a:latin typeface="Times New Roman" panose="02020603050405020304" pitchFamily="18" charset="0"/>
                <a:ea typeface="Times New Roman" panose="02020603050405020304" pitchFamily="18" charset="0"/>
              </a:rPr>
              <a:t>прикладають</a:t>
            </a:r>
            <a:r>
              <a:rPr lang="ru-RU" sz="2000" dirty="0">
                <a:latin typeface="Times New Roman" panose="02020603050405020304" pitchFamily="18" charset="0"/>
                <a:ea typeface="Times New Roman" panose="02020603050405020304" pitchFamily="18" charset="0"/>
              </a:rPr>
              <a:t> холод. При </a:t>
            </a:r>
            <a:r>
              <a:rPr lang="ru-RU" sz="2000" dirty="0" err="1">
                <a:latin typeface="Times New Roman" panose="02020603050405020304" pitchFamily="18" charset="0"/>
                <a:ea typeface="Times New Roman" panose="02020603050405020304" pitchFamily="18" charset="0"/>
              </a:rPr>
              <a:t>наявності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подряпин</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їх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змазують</a:t>
            </a:r>
            <a:r>
              <a:rPr lang="ru-RU" sz="2000" dirty="0">
                <a:latin typeface="Times New Roman" panose="02020603050405020304" pitchFamily="18" charset="0"/>
                <a:ea typeface="Times New Roman" panose="02020603050405020304" pitchFamily="18" charset="0"/>
              </a:rPr>
              <a:t> йодом (</a:t>
            </a:r>
            <a:r>
              <a:rPr lang="ru-RU" sz="2000" dirty="0" err="1">
                <a:latin typeface="Times New Roman" panose="02020603050405020304" pitchFamily="18" charset="0"/>
                <a:ea typeface="Times New Roman" panose="02020603050405020304" pitchFamily="18" charset="0"/>
              </a:rPr>
              <a:t>дезінфектантом</a:t>
            </a:r>
            <a:r>
              <a:rPr lang="ru-RU" sz="2000" dirty="0">
                <a:latin typeface="Times New Roman" panose="02020603050405020304" pitchFamily="18" charset="0"/>
                <a:ea typeface="Times New Roman" panose="02020603050405020304" pitchFamily="18" charset="0"/>
              </a:rPr>
              <a:t>). В тяжких </a:t>
            </a:r>
            <a:r>
              <a:rPr lang="ru-RU" sz="2000" dirty="0" err="1">
                <a:latin typeface="Times New Roman" panose="02020603050405020304" pitchFamily="18" charset="0"/>
                <a:ea typeface="Times New Roman" panose="02020603050405020304" pitchFamily="18" charset="0"/>
              </a:rPr>
              <a:t>випадках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потерпілого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негайно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евакуюють</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вищий</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рівень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забезпечення</a:t>
            </a:r>
            <a:r>
              <a:rPr lang="ru-RU" sz="2000" dirty="0">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7007992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989" y="2132856"/>
            <a:ext cx="8424936" cy="1015663"/>
          </a:xfrm>
          <a:prstGeom prst="rect">
            <a:avLst/>
          </a:prstGeom>
          <a:solidFill>
            <a:srgbClr val="00B050"/>
          </a:solidFill>
        </p:spPr>
        <p:txBody>
          <a:bodyPr wrap="square">
            <a:spAutoFit/>
          </a:bodyPr>
          <a:lstStyle/>
          <a:p>
            <a:pPr algn="ctr"/>
            <a:r>
              <a:rPr lang="ru-RU" sz="6000" b="1" i="1" dirty="0" smtClean="0">
                <a:latin typeface="Times New Roman" pitchFamily="18" charset="0"/>
                <a:cs typeface="Times New Roman" pitchFamily="18" charset="0"/>
              </a:rPr>
              <a:t>ДЯКУЮ ЗА УВАГУ</a:t>
            </a:r>
            <a:endParaRPr lang="ru-RU" sz="6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4633272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421</TotalTime>
  <Words>7608</Words>
  <Application>Microsoft Office PowerPoint</Application>
  <PresentationFormat>Екран (4:3)</PresentationFormat>
  <Paragraphs>476</Paragraphs>
  <Slides>70</Slides>
  <Notes>0</Notes>
  <HiddenSlides>0</HiddenSlides>
  <MMClips>0</MMClips>
  <ScaleCrop>false</ScaleCrop>
  <HeadingPairs>
    <vt:vector size="6" baseType="variant">
      <vt:variant>
        <vt:lpstr>Тема</vt:lpstr>
      </vt:variant>
      <vt:variant>
        <vt:i4>1</vt:i4>
      </vt:variant>
      <vt:variant>
        <vt:lpstr>Вбудовані сервери OLE</vt:lpstr>
      </vt:variant>
      <vt:variant>
        <vt:i4>2</vt:i4>
      </vt:variant>
      <vt:variant>
        <vt:lpstr>Заголовки слайдів</vt:lpstr>
      </vt:variant>
      <vt:variant>
        <vt:i4>70</vt:i4>
      </vt:variant>
    </vt:vector>
  </HeadingPairs>
  <TitlesOfParts>
    <vt:vector size="73" baseType="lpstr">
      <vt:lpstr>Натуральные материалы</vt:lpstr>
      <vt:lpstr>Слайд Microsoft Office PowerPoint</vt:lpstr>
      <vt:lpstr>Диаграмма</vt:lpstr>
      <vt:lpstr>Слайд 1</vt:lpstr>
      <vt:lpstr>« Домедична допомога постраждалим при надзвичайних ситуаціях » .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№3.« Домедична допомога постраждалим при надзвичайних ситуаціях » . </dc:title>
  <dc:creator>User</dc:creator>
  <cp:lastModifiedBy>e250859poe</cp:lastModifiedBy>
  <cp:revision>124</cp:revision>
  <dcterms:created xsi:type="dcterms:W3CDTF">2021-09-24T08:52:02Z</dcterms:created>
  <dcterms:modified xsi:type="dcterms:W3CDTF">2026-06-23T08:02:57Z</dcterms:modified>
</cp:coreProperties>
</file>