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6" r:id="rId2"/>
    <p:sldId id="256" r:id="rId3"/>
    <p:sldId id="295" r:id="rId4"/>
    <p:sldId id="257" r:id="rId5"/>
    <p:sldId id="258" r:id="rId6"/>
    <p:sldId id="259" r:id="rId7"/>
    <p:sldId id="260" r:id="rId8"/>
    <p:sldId id="261" r:id="rId9"/>
    <p:sldId id="262" r:id="rId10"/>
    <p:sldId id="263" r:id="rId11"/>
    <p:sldId id="264" r:id="rId12"/>
    <p:sldId id="266" r:id="rId13"/>
    <p:sldId id="268" r:id="rId14"/>
    <p:sldId id="269" r:id="rId15"/>
    <p:sldId id="271" r:id="rId16"/>
    <p:sldId id="272" r:id="rId17"/>
    <p:sldId id="273" r:id="rId18"/>
    <p:sldId id="274" r:id="rId19"/>
    <p:sldId id="275" r:id="rId20"/>
    <p:sldId id="276" r:id="rId21"/>
    <p:sldId id="267" r:id="rId22"/>
    <p:sldId id="277" r:id="rId23"/>
    <p:sldId id="278" r:id="rId24"/>
    <p:sldId id="280" r:id="rId25"/>
    <p:sldId id="279" r:id="rId26"/>
    <p:sldId id="265" r:id="rId27"/>
    <p:sldId id="281" r:id="rId28"/>
    <p:sldId id="282" r:id="rId29"/>
    <p:sldId id="283" r:id="rId30"/>
    <p:sldId id="284" r:id="rId31"/>
    <p:sldId id="285" r:id="rId32"/>
    <p:sldId id="286" r:id="rId33"/>
    <p:sldId id="287" r:id="rId34"/>
    <p:sldId id="288" r:id="rId35"/>
    <p:sldId id="289"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66"/>
    <a:srgbClr val="FF99CC"/>
    <a:srgbClr val="99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34559" autoAdjust="0"/>
    <p:restoredTop sz="86441" autoAdjust="0"/>
  </p:normalViewPr>
  <p:slideViewPr>
    <p:cSldViewPr>
      <p:cViewPr>
        <p:scale>
          <a:sx n="75" d="100"/>
          <a:sy n="75" d="100"/>
        </p:scale>
        <p:origin x="-1788" y="-240"/>
      </p:cViewPr>
      <p:guideLst>
        <p:guide orient="horz" pos="2160"/>
        <p:guide pos="2880"/>
      </p:guideLst>
    </p:cSldViewPr>
  </p:slideViewPr>
  <p:outlineViewPr>
    <p:cViewPr>
      <p:scale>
        <a:sx n="33" d="100"/>
        <a:sy n="33" d="100"/>
      </p:scale>
      <p:origin x="246" y="33229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23.06.2026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23.06.2026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23.06.2026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23.06.2026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23.06.2026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23.06.2026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______Microsoft_Office_PowerPoint1.sldx"/><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uk-UA"/>
          </a:p>
        </p:txBody>
      </p:sp>
      <p:sp>
        <p:nvSpPr>
          <p:cNvPr id="3" name="Підзаголовок 2"/>
          <p:cNvSpPr>
            <a:spLocks noGrp="1"/>
          </p:cNvSpPr>
          <p:nvPr>
            <p:ph type="subTitle" idx="1"/>
          </p:nvPr>
        </p:nvSpPr>
        <p:spPr/>
        <p:txBody>
          <a:bodyPr/>
          <a:lstStyle/>
          <a:p>
            <a:endParaRPr lang="uk-UA"/>
          </a:p>
        </p:txBody>
      </p:sp>
      <p:sp>
        <p:nvSpPr>
          <p:cNvPr id="870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7041" name="Object 1"/>
          <p:cNvGraphicFramePr>
            <a:graphicFrameLocks noChangeAspect="1"/>
          </p:cNvGraphicFramePr>
          <p:nvPr/>
        </p:nvGraphicFramePr>
        <p:xfrm>
          <a:off x="0" y="0"/>
          <a:ext cx="9144000" cy="6858000"/>
        </p:xfrm>
        <a:graphic>
          <a:graphicData uri="http://schemas.openxmlformats.org/presentationml/2006/ole">
            <p:oleObj spid="_x0000_s19458" name="Слайд" r:id="rId3" imgW="3828166" imgH="2869663" progId="PowerPoint.Slide.12">
              <p:embed/>
            </p:oleObj>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rgbClr val="FFC000"/>
          </a:solidFill>
        </p:spPr>
        <p:txBody>
          <a:bodyPr>
            <a:normAutofit/>
          </a:bodyPr>
          <a:lstStyle/>
          <a:p>
            <a:pPr algn="ctr"/>
            <a:r>
              <a:rPr lang="ru-RU" sz="1800" b="0" dirty="0" smtClean="0">
                <a:solidFill>
                  <a:srgbClr val="FF0000"/>
                </a:solidFill>
                <a:latin typeface="Times New Roman" pitchFamily="18" charset="0"/>
                <a:cs typeface="Times New Roman" pitchFamily="18" charset="0"/>
              </a:rPr>
              <a:t>«ОРГАНІЗАЦІЯ САНІТАРНО-ГІГІЄНІЧНОГО ТА </a:t>
            </a:r>
            <a:r>
              <a:rPr lang="uk-UA" sz="1800" b="0" dirty="0" smtClean="0">
                <a:solidFill>
                  <a:srgbClr val="FF0000"/>
                </a:solidFill>
                <a:latin typeface="Times New Roman" pitchFamily="18" charset="0"/>
                <a:cs typeface="Times New Roman" pitchFamily="18" charset="0"/>
              </a:rPr>
              <a:t>  </a:t>
            </a:r>
            <a:r>
              <a:rPr lang="ru-RU" sz="1800" b="0" dirty="0" smtClean="0">
                <a:solidFill>
                  <a:srgbClr val="FF0000"/>
                </a:solidFill>
                <a:latin typeface="Times New Roman" pitchFamily="18" charset="0"/>
                <a:cs typeface="Times New Roman" pitchFamily="18" charset="0"/>
              </a:rPr>
              <a:t>ПРОТИЕПІДЕМІЧНОГО ЗАБЕЗПЕЧЕННЯ НАСЕЛЕННЯ ЗА УМОВ НАДЗВИЧАЙНИХ СИТУАЦІЙ» </a:t>
            </a:r>
            <a:endParaRPr lang="uk-UA" sz="1800" b="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052736"/>
            <a:ext cx="9144000" cy="5805264"/>
          </a:xfrm>
          <a:solidFill>
            <a:srgbClr val="99FFCC"/>
          </a:solidFill>
        </p:spPr>
        <p:txBody>
          <a:bodyPr>
            <a:normAutofit fontScale="55000" lnSpcReduction="20000"/>
          </a:bodyPr>
          <a:lstStyle/>
          <a:p>
            <a:r>
              <a:rPr lang="ru-RU" sz="4800" b="1" i="1" dirty="0" smtClean="0">
                <a:solidFill>
                  <a:srgbClr val="FF0000"/>
                </a:solidFill>
                <a:latin typeface="Times New Roman" pitchFamily="18" charset="0"/>
                <a:cs typeface="Times New Roman" pitchFamily="18" charset="0"/>
              </a:rPr>
              <a:t>Існують основні принципи організації допомоги у разі виникнення НС:</a:t>
            </a:r>
            <a:endParaRPr lang="uk-UA" sz="4800" dirty="0" smtClean="0">
              <a:solidFill>
                <a:srgbClr val="FF0000"/>
              </a:solidFill>
              <a:latin typeface="Times New Roman" pitchFamily="18" charset="0"/>
              <a:cs typeface="Times New Roman" pitchFamily="18" charset="0"/>
            </a:endParaRPr>
          </a:p>
          <a:p>
            <a:pPr>
              <a:buNone/>
            </a:pPr>
            <a:r>
              <a:rPr lang="ru-RU" sz="4800" dirty="0" smtClean="0">
                <a:latin typeface="Times New Roman" pitchFamily="18" charset="0"/>
                <a:cs typeface="Times New Roman" pitchFamily="18" charset="0"/>
              </a:rPr>
              <a:t>     - єдиний підхід до організації санітарно-гігієнічних і протиепідемічних заходів;</a:t>
            </a:r>
            <a:endParaRPr lang="uk-UA" sz="4800" dirty="0" smtClean="0">
              <a:latin typeface="Times New Roman" pitchFamily="18" charset="0"/>
              <a:cs typeface="Times New Roman" pitchFamily="18" charset="0"/>
            </a:endParaRPr>
          </a:p>
          <a:p>
            <a:pPr>
              <a:buNone/>
            </a:pPr>
            <a:r>
              <a:rPr lang="uk-UA" sz="4800" dirty="0" smtClean="0">
                <a:latin typeface="Times New Roman" pitchFamily="18" charset="0"/>
                <a:cs typeface="Times New Roman" pitchFamily="18" charset="0"/>
              </a:rPr>
              <a:t>     - відповідність змісту та обсягу заходів, що здійснюються, санітарно-</a:t>
            </a:r>
            <a:r>
              <a:rPr lang="ru-RU" sz="4800" dirty="0" smtClean="0">
                <a:latin typeface="Times New Roman" pitchFamily="18" charset="0"/>
                <a:cs typeface="Times New Roman" pitchFamily="18" charset="0"/>
              </a:rPr>
              <a:t>епідемічному стану у районі катастрофи;</a:t>
            </a:r>
            <a:endParaRPr lang="uk-UA" sz="4800" dirty="0" smtClean="0">
              <a:latin typeface="Times New Roman" pitchFamily="18" charset="0"/>
              <a:cs typeface="Times New Roman" pitchFamily="18" charset="0"/>
            </a:endParaRPr>
          </a:p>
          <a:p>
            <a:pPr>
              <a:buNone/>
            </a:pPr>
            <a:r>
              <a:rPr lang="uk-UA" sz="4800" dirty="0" smtClean="0">
                <a:latin typeface="Times New Roman" pitchFamily="18" charset="0"/>
                <a:cs typeface="Times New Roman" pitchFamily="18" charset="0"/>
              </a:rPr>
              <a:t>     -участь усіх ланок галузі охорони здоров’я в організації та проведенні заходів щодо ліквідації епідемічних осередків;</a:t>
            </a:r>
          </a:p>
          <a:p>
            <a:pPr>
              <a:buNone/>
            </a:pPr>
            <a:r>
              <a:rPr lang="uk-UA" sz="4800" dirty="0" smtClean="0">
                <a:latin typeface="Times New Roman" pitchFamily="18" charset="0"/>
                <a:cs typeface="Times New Roman" pitchFamily="18" charset="0"/>
              </a:rPr>
              <a:t>    -постійна взаємодія служби медицини катастроф з іншими службами, міністерствами та відомствами під час ліквідації санітарно-гігієнічних і епідеміологічних наслідків катастроф</a:t>
            </a:r>
          </a:p>
          <a:p>
            <a:pPr>
              <a:buNone/>
            </a:pPr>
            <a:r>
              <a:rPr lang="uk-UA" sz="4800" dirty="0" smtClean="0">
                <a:latin typeface="Times New Roman" pitchFamily="18" charset="0"/>
                <a:cs typeface="Times New Roman" pitchFamily="18" charset="0"/>
              </a:rPr>
              <a:t>.</a:t>
            </a:r>
            <a:br>
              <a:rPr lang="uk-UA" sz="4800" dirty="0" smtClean="0">
                <a:latin typeface="Times New Roman" pitchFamily="18" charset="0"/>
                <a:cs typeface="Times New Roman" pitchFamily="18" charset="0"/>
              </a:rPr>
            </a:br>
            <a:r>
              <a:rPr lang="ru-RU" sz="4800" b="1" i="1" dirty="0" smtClean="0">
                <a:latin typeface="Times New Roman" pitchFamily="18" charset="0"/>
                <a:cs typeface="Times New Roman" pitchFamily="18" charset="0"/>
              </a:rPr>
              <a:t>Під осередком бактеріологічного зараження</a:t>
            </a:r>
            <a:r>
              <a:rPr lang="ru-RU" sz="4800" dirty="0" smtClean="0">
                <a:latin typeface="Times New Roman" pitchFamily="18" charset="0"/>
                <a:cs typeface="Times New Roman" pitchFamily="18" charset="0"/>
              </a:rPr>
              <a:t> розуміють територію з населенням, що там мешкає, тваринами, рослинами, місцевими предметами, спорудами, які піддалися штучному зараженню бактеріальними </a:t>
            </a:r>
            <a:r>
              <a:rPr lang="ru-RU" sz="4800" smtClean="0">
                <a:latin typeface="Times New Roman" pitchFamily="18" charset="0"/>
                <a:cs typeface="Times New Roman" pitchFamily="18" charset="0"/>
              </a:rPr>
              <a:t>засобами.</a:t>
            </a:r>
            <a:endParaRPr lang="ru-RU" sz="4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rgbClr val="FFC000"/>
          </a:solidFill>
        </p:spPr>
        <p:txBody>
          <a:bodyPr>
            <a:normAutofit/>
          </a:bodyPr>
          <a:lstStyle/>
          <a:p>
            <a:pPr algn="ctr"/>
            <a:r>
              <a:rPr lang="ru-RU" sz="1800" b="0" dirty="0" smtClean="0">
                <a:solidFill>
                  <a:srgbClr val="FF0000"/>
                </a:solidFill>
                <a:latin typeface="Times New Roman" pitchFamily="18" charset="0"/>
                <a:cs typeface="Times New Roman" pitchFamily="18" charset="0"/>
              </a:rPr>
              <a:t>«ОРГАНІЗАЦІЯ САНІТАРНО-ГІГІЄНІЧНОГО ТА </a:t>
            </a:r>
            <a:r>
              <a:rPr lang="uk-UA" sz="1800" b="0" dirty="0" smtClean="0">
                <a:solidFill>
                  <a:srgbClr val="FF0000"/>
                </a:solidFill>
                <a:latin typeface="Times New Roman" pitchFamily="18" charset="0"/>
                <a:cs typeface="Times New Roman" pitchFamily="18" charset="0"/>
              </a:rPr>
              <a:t>  </a:t>
            </a:r>
            <a:r>
              <a:rPr lang="ru-RU" sz="1800" b="0" dirty="0" smtClean="0">
                <a:solidFill>
                  <a:srgbClr val="FF0000"/>
                </a:solidFill>
                <a:latin typeface="Times New Roman" pitchFamily="18" charset="0"/>
                <a:cs typeface="Times New Roman" pitchFamily="18" charset="0"/>
              </a:rPr>
              <a:t>ПРОТИЕПІДЕМІЧНОГО ЗАБЕЗПЕЧЕННЯ НАСЕЛЕННЯ ЗА УМОВ НАДЗВИЧАЙНИХ СИТУАЦІЙ» </a:t>
            </a:r>
            <a:endParaRPr lang="uk-UA" sz="1800" b="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052736"/>
            <a:ext cx="9144000" cy="5805264"/>
          </a:xfrm>
          <a:solidFill>
            <a:srgbClr val="99FFCC"/>
          </a:solidFill>
        </p:spPr>
        <p:txBody>
          <a:bodyPr>
            <a:normAutofit fontScale="32500" lnSpcReduction="20000"/>
          </a:bodyPr>
          <a:lstStyle/>
          <a:p>
            <a:r>
              <a:rPr lang="ru-RU" sz="4800" dirty="0" smtClean="0">
                <a:latin typeface="Times New Roman" pitchFamily="18" charset="0"/>
                <a:cs typeface="Times New Roman" pitchFamily="18" charset="0"/>
              </a:rPr>
              <a:t>Отже, осередок бактеріологічного зараження характеризується як загальними для всіх осередків масового ураження, так і специфічними ознаками.</a:t>
            </a:r>
            <a:endParaRPr lang="uk-UA" sz="4800" dirty="0" smtClean="0">
              <a:latin typeface="Times New Roman" pitchFamily="18" charset="0"/>
              <a:cs typeface="Times New Roman" pitchFamily="18" charset="0"/>
            </a:endParaRPr>
          </a:p>
          <a:p>
            <a:r>
              <a:rPr lang="uk-UA" sz="4800" dirty="0" smtClean="0">
                <a:latin typeface="Times New Roman" pitchFamily="18" charset="0"/>
                <a:cs typeface="Times New Roman" pitchFamily="18" charset="0"/>
              </a:rPr>
              <a:t>Загальними для всіх осередків ознаками є </a:t>
            </a:r>
            <a:r>
              <a:rPr lang="uk-UA" sz="4800" i="1" dirty="0" smtClean="0">
                <a:latin typeface="Times New Roman" pitchFamily="18" charset="0"/>
                <a:cs typeface="Times New Roman" pitchFamily="18" charset="0"/>
              </a:rPr>
              <a:t>одночасність, масовість ураження </a:t>
            </a:r>
            <a:r>
              <a:rPr lang="uk-UA" sz="4800" dirty="0" smtClean="0">
                <a:latin typeface="Times New Roman" pitchFamily="18" charset="0"/>
                <a:cs typeface="Times New Roman" pitchFamily="18" charset="0"/>
              </a:rPr>
              <a:t>і </a:t>
            </a:r>
            <a:r>
              <a:rPr lang="uk-UA" sz="4800" i="1" dirty="0" smtClean="0">
                <a:latin typeface="Times New Roman" pitchFamily="18" charset="0"/>
                <a:cs typeface="Times New Roman" pitchFamily="18" charset="0"/>
              </a:rPr>
              <a:t>територіальні масштаби </a:t>
            </a:r>
            <a:r>
              <a:rPr lang="uk-UA" sz="4800" dirty="0" smtClean="0">
                <a:latin typeface="Times New Roman" pitchFamily="18" charset="0"/>
                <a:cs typeface="Times New Roman" pitchFamily="18" charset="0"/>
              </a:rPr>
              <a:t>первинного формування осередку. Наступний розвиток (чи затухання) осередку бактеріологічного ураження визначається специфічними ознаками протибактеріологічного захисту населення.</a:t>
            </a:r>
          </a:p>
          <a:p>
            <a:r>
              <a:rPr lang="uk-UA" sz="4800" dirty="0" smtClean="0">
                <a:latin typeface="Times New Roman" pitchFamily="18" charset="0"/>
                <a:cs typeface="Times New Roman" pitchFamily="18" charset="0"/>
              </a:rPr>
              <a:t>В осередку бактеріологічного ураження спочатку випадків захворювання не спостерігається, тому що з моменту зараження до виявлення перших ознак захворювання серед жителів минає деякий час (інкубаційний період). Тривалість цього періоду залежить від стійкості організму, виду та дози збудників і способу застосування бактеріальних засобів. Так, наприклад, при зараженні чумою інкубаційний період триває від декількох годин до 6 діб, при ку-гарячці, висипному тифі – від 7 до 26 днів.</a:t>
            </a:r>
          </a:p>
          <a:p>
            <a:r>
              <a:rPr lang="uk-UA" sz="4800" dirty="0" smtClean="0">
                <a:latin typeface="Times New Roman" pitchFamily="18" charset="0"/>
                <a:cs typeface="Times New Roman" pitchFamily="18" charset="0"/>
              </a:rPr>
              <a:t>В разі утворення осередку бактеріологічного зараження, крім масових уражень бактеріальними аерозолями (штучна епідемія), має місце епідемічне розповсюдження хвороб від хворих до здорових (природна епідемія). Особливу небезпеку для людини в цьому разі складає чума, холера, натуральна віспа, а для тварин – ящур, сап, чума великої рогатої худоби, чума свиней, віспа овець та інші.</a:t>
            </a:r>
          </a:p>
          <a:p>
            <a:pPr marL="0" indent="0"/>
            <a:r>
              <a:rPr lang="uk-UA" sz="5600" dirty="0" smtClean="0">
                <a:latin typeface="Times New Roman" pitchFamily="18" charset="0"/>
                <a:cs typeface="Times New Roman" pitchFamily="18" charset="0"/>
              </a:rPr>
              <a:t>Важливою специфічною особливістю осередку бактеріологічного ураження є тривалість його дії. Вона залежить від повноти, своєчасності та ефективності протиепідемічних заходів, а також від тривалості збереження збудників у навколишньому середовищі, інкубаційного періоду, заразного періоду хвороби і можливості наступного епідемічного (чи епізоотичного) розповсюдження захворювань від первинно заражених та хворих до здорових.</a:t>
            </a:r>
          </a:p>
          <a:p>
            <a:r>
              <a:rPr lang="uk-UA" sz="4800" dirty="0" smtClean="0"/>
              <a:t> </a:t>
            </a:r>
            <a:endParaRPr lang="uk-UA" sz="4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35411"/>
            <a:ext cx="9144000" cy="7232749"/>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Санітарно-гігієнічне забезпечення</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населення при надзвичайній ситуації проводиться з метою збереження здоров’я населення, підтримки його працездатності та забезпечення санітарно-гігієнічного благополуччя. Воно реалізується шляхом проведенням санітарного нагляду за умовами виробничої діяльності, виконанням норм і правил харчування, водопостачання, </a:t>
            </a:r>
            <a:r>
              <a:rPr kumimoji="0" lang="uk-UA"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розмі-щення</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населення, санітарним станом території, а також комплексом заходів щодо попередження виникнення та масового розповсюдження захворювань неінфекційної природи серед населення.</a:t>
            </a:r>
            <a:endParaRPr kumimoji="0" lang="uk-UA" sz="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Основна мета санітарно-гігієнічних заходів</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збереження здоров'я людини та попередження інфекційних, професійних і інших захворювань. У разі виникнення катастрофи будь-якого типу для всього населення, що опинилося в екстремальній ситуації, неодмінною умовою збереження здоров’я є суворе виконання правил особистої і колективної гігієни. Якщо дотримання норм і правил особистої гігієни насамперед залежить від конкретної особистості, то у виконанні норм і правил колективної гігієни бере участь як населення, так і місцеві органи влади  управління, а також медичні працівники. Найважливішим є дотримання оптимальних умов розміщення людей, які залишили постійні місця мешкання, організація їх харчування, водопостачання, банно-прального обслуговування, попередження дії таких шкідливих чинників зовнішнього середовища, як зараження повітря, води, продуктів харчування радіонуклідами, шкідливими для здоров’я хімічними речовинами, а також виключення переохолодження і перегрівання.</a:t>
            </a:r>
            <a:endParaRPr kumimoji="0" lang="uk-UA" sz="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Медичні працівники в повсякденному житті беруть участь у пропаганді гігієнічних знань, норм і правил поведінки населення в осередку зараження. Цей напрям роботи набуває в екстремальних умовах ще більшої актуальності. Іншим важливим напрямом роботи в таких умовах є проведення гігієнічних досліджень (експертизи) води і продуктів харчування. Здійснюючи санітарно-епідеміологічну розвідку, групи епідеміологічної розвідки відбирають проби води і продуктів харчування і направляють їх на аналіз у СЕС (СЕЗ) з метою виявлення в пробах шкідливих для людини речовин і мікроорганізмів.</a:t>
            </a:r>
            <a:endParaRPr kumimoji="0" lang="uk-UA" sz="9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За результатами аналізів складають висновок щодо придатності до використання населенням питної води і харчових продуктів. Забезпечення населення водою і продуктами харчування в ході ліквідації наслідків аварії або катастрофи має знаходитися під постійним контролем медичних працівників. Необхідно взяти під суворий контроль усі гігієнічно значущі об’єкти, як зруйновані або пошкоджені в зоні аварії, так і ті, що продовжують функціонувати.</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179512" y="86916"/>
            <a:ext cx="7920880" cy="6771084"/>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Важливе значення </a:t>
            </a:r>
            <a:r>
              <a:rPr kumimoji="0" lang="uk-UA" sz="16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надається санітарному </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контролю за поточною і заключною </a:t>
            </a:r>
            <a:r>
              <a:rPr kumimoji="0" lang="uk-UA"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дезинфекцією</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на підприємствах харчової промисловості, що обслуговують населення в зоні аварії. Це стосується тимчасових пунктів харчування, вуличних і тимчасових торгових точок. Необхідно постійно здійснювати контроль за санітарною обробкою (обмивання) населення, дезактивацією (дегазацією, </a:t>
            </a:r>
            <a:r>
              <a:rPr kumimoji="0" lang="uk-UA"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дезинфекцією</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їхнього одягу, взуття й інших предметів. Це стосується як стаціонарних банно-пральних об’єктів, так і обмивальних пунктів польового типу (пунктів санітарної обробки населення).</a:t>
            </a:r>
            <a:endParaRPr kumimoji="0" lang="uk-UA"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У разі виходу з ладу водопровідних споруджень і мереж медичні працівники санітарно-епідеміологічної служби разом з іншими зацікавленими службами здійснюють екстрені заходи щодо забезпечення населення доброякісною водою, беруть участь у виборі джерела питної води, дають дозвіл на використання води і контролюють автотранспорт для її підвезення, за необхідності вимагають знезаражування автоцистерн шляхом хлорування або іншими засобами.</a:t>
            </a:r>
            <a:endParaRPr kumimoji="0" lang="uk-UA"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 пошкодженні каналізаційних споруд і мереж, надходженні стічних вод у відкриті водойми здійснюють екстрені ремонтно-відбудовчі заходи, контроль за якими здійснюють працівники </a:t>
            </a:r>
            <a:r>
              <a:rPr kumimoji="0" lang="uk-UA"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санепідслужби</a:t>
            </a:r>
            <a:r>
              <a:rPr kumimoji="0" lang="uk-UA"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p>
          <a:p>
            <a:r>
              <a:rPr lang="uk-UA" sz="1600" dirty="0" smtClean="0">
                <a:latin typeface="Times New Roman" pitchFamily="18" charset="0"/>
                <a:cs typeface="Times New Roman" pitchFamily="18" charset="0"/>
              </a:rPr>
              <a:t>У місцях розташування медичних формувань </a:t>
            </a:r>
            <a:r>
              <a:rPr lang="uk-UA" sz="1600" dirty="0" err="1" smtClean="0">
                <a:latin typeface="Times New Roman" pitchFamily="18" charset="0"/>
                <a:cs typeface="Times New Roman" pitchFamily="18" charset="0"/>
              </a:rPr>
              <a:t>ЕМД</a:t>
            </a:r>
            <a:r>
              <a:rPr lang="uk-UA" sz="1600" dirty="0" smtClean="0">
                <a:latin typeface="Times New Roman" pitchFamily="18" charset="0"/>
                <a:cs typeface="Times New Roman" pitchFamily="18" charset="0"/>
              </a:rPr>
              <a:t>, рятувальних загонів і в місцях збору потерпілих у холодну пору року необхідно мати теплі помешкання для людей і сушильні кімнати для їхнього одягу і взуття. Норма витрати води для потреб потерпілих складає 10 л/добу на 1 особу і 75 л/добу – на один день лікування. На миття однієї людини потрібно 45 л води.</a:t>
            </a:r>
          </a:p>
          <a:p>
            <a:r>
              <a:rPr lang="uk-UA" sz="1600" dirty="0" smtClean="0">
                <a:latin typeface="Times New Roman" pitchFamily="18" charset="0"/>
                <a:cs typeface="Times New Roman" pitchFamily="18" charset="0"/>
              </a:rPr>
              <a:t>Намети, в яких розміщують потерпілих, потрібно обладнати рівчаками (замість санвузлів) із розрахунку на 20 осіб 1 рівчак. Вони повинні розташовуватися нижче від джерела води на відстані не менше 200 м від нього. Після кожного користування рівчаком нечистоти необхідно відразу ж піддавати </a:t>
            </a:r>
            <a:r>
              <a:rPr lang="uk-UA" sz="1600" dirty="0" err="1" smtClean="0">
                <a:latin typeface="Times New Roman" pitchFamily="18" charset="0"/>
                <a:cs typeface="Times New Roman" pitchFamily="18" charset="0"/>
              </a:rPr>
              <a:t>дезинфекції</a:t>
            </a:r>
            <a:r>
              <a:rPr lang="uk-UA" sz="1600" dirty="0" smtClean="0">
                <a:latin typeface="Times New Roman" pitchFamily="18" charset="0"/>
                <a:cs typeface="Times New Roman" pitchFamily="18" charset="0"/>
              </a:rPr>
              <a:t> і засипати прошарком землі.</a:t>
            </a: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79512" y="416029"/>
            <a:ext cx="7920880" cy="5909310"/>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Протиепідемічне забезпечення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населення проводиться з метою попередження виникнення, розповсюдження і ліквідації інфекційних захворювань і включає комплекс заходів щодо попередження виникнення та масового розповсюдження захворювань інфекційної природи серед населення.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Здійснення протиепідемічних заходів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грунтується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 таких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основних принципах:</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визначення виду збудника захворювання і механізму передачі інфекції;</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своєчасна, достовірна і безупинна оцінка епідемічної обстановки в зоні надзвичайної ситуації;</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вибір і вживання необхідних протиепідемічних заходів і оцінка їх ефективності.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Установлюючи вид збудника захворювання і механізм передачі інфекції, варто пам’ятати, що джерелом інфекції є заражений організм людини або тварини.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У механізмі передачі інфекції виділяють три стадії:</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виділення збудника із зараженого організму;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перебування збудника в зовнішньому середовищі;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проникнення збудника в організм іншої людини.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Протиепідемічні  заходи</a:t>
            </a:r>
            <a:r>
              <a:rPr kumimoji="0" lang="uk-UA" sz="1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це   науково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обгрунтовані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рекомендації, дотримання яких дозволяє успішно попереджати інфекційні захворювання серед окремих груп населення, ліквідувати або істотно зменшити інфекційну захворюваність. У практичному плані санітарно-гігієнічні й протиепідемічні заходи тісно взаємопов’язані і взаємообумовлені.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Якщо встановлений вид збудника хвороби і відомі шляхи передачі інфекції, то можна планувати і цілеспрямовано вживати необхідних у даній ситуації протиепідемічних заходів. Серед них можна назвати основні: екстрена ізоляція інфекційного хворого, обмеження контакту людей один з одним,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дезинфекційні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заходи, екстрена неспецифічна профілактика, санітарна обробка й ін. Звичайно, що в разі поширення серед населення конкретного інфекційного захворювання повинні бути передбачені адекватні заходи. Поряд з їх проведенням здійснюється комплекс заходів, який ще називають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“протибактеріологічним</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захистом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населення”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179512" y="380025"/>
            <a:ext cx="7776864" cy="5909310"/>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Протибактеріологічний</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захист</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населення являє собою комплекс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загальноорганізаційних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санітарно-гігієнічних, протиепідемічних та лікувальних заходів, які здійснюються на кожному об’єкті ЦО: на заводі, фабриці, в установі, будинку, гуртожитку, квартирі та ін. Напрям та послідовність цих заходів визначаються характером і особливостями осередку бактеріологічного 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Заходи щодо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протибактеріологічного</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захисту населення передбачають: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попередження зараження людей та тварин бактеріальними засобами;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ліквідацію осередку бактеріологічного 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дотримання режиму роботи інфекційного стаціонару та догляд  за хворими в ньому. Що стосується попереджувальних заходів, то вони здійснюються завчасно, тобто в період повсякденної діяльності.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Застосовуються неспецифічні і специфічні засоби захисту.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Неспецифічні засоби</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застосовуються для захисту від усіх видів ураження – ядерного, хімічного і бактеріологічного. До них належать індивідуальні та колективні засоби захисту населення, захист житлових та виробничих приміщень, запасів продовольства, води, фуражу та приміщень для тварин.</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Індивідуальними засобами</a:t>
            </a:r>
            <a:r>
              <a:rPr kumimoji="0" lang="uk-UA" sz="1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неспецифічного захисту є засоби, що захищають дихальні шляхи, шкіру і слизові оболонки. Найнадійніше від проникнення бактеріальних аерозолів захищають протигази. Для захисту органів дихання використовуються також респіратори типу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“Пелюстка”</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ватно-марлеві пов’язки, протипилові тканинні маски (ПТМ-1) з окулярами. Для короткочасного захисту органів дихання можуть бути використані підручні домашні та особисті речі: згорнуті в декілька шарів рушники, хустки, косинки, комір та поли пальто.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Захист шкіри забезпечується спеціальними захисними костюмами або пристосованим одягом: накидки та плащі з церати та плівкових синтетичних непроникних матеріалів, а також пальто, ватники, штани, взуття зі шкіри чи її замінників, гумові калоші, боти, чоботи, шкіряні рукавиці.</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79512" y="188640"/>
            <a:ext cx="8784976" cy="6523166"/>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1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Засобами колективного захисту</a:t>
            </a:r>
            <a:r>
              <a:rPr kumimoji="0" lang="uk-UA" sz="11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неспецифічного характеру є різноманітні укриття: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залізо-бетоні</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та дерев’яно-земляні сховища, погреби. У деяких випадках можуть бути використані щілини з перекриттям, землянки, підвали, погреби, адміністративні та житлові будинки, заглиблені споруди, а також рельєф місцевості. У зв’язку з тим, що щілини не захищають повністю від проникнення бактеріальних аерозолів, населення, використовуючи їх, повинно знаходитись в протигазах чи респіраторах. Найбільший захист досягається в спеціалізованих сховищах та будинках з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кондиціонованим</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повітрям. Особи, які знаходяться в момент дії бактеріологічної зброї в незахищеній квартирі чи виробничому приміщенні, неминуче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під-даються</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зараженню. Тому, щоб попередити проникнення бактеріальних аерозолів у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примі-щення</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необхідно завчасно герметизувати віконні та дверні прорізи ватно-тканинними та гумовими прокладками, щільно закрити вентиляційні отвори, пічні засуви, підвальні та льохові віддушини. З метою захисту невеликих індивідуальних запасів продовольства і води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викорис-товується</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непроникна тара. Невелика кількість води зберігається в герметично закритих банках, відрах, бідонах та іншому посуді. Крупа, мука, вироби з муки, цукор та інші сипучі продукти упаковують у металеві та скляні банки з кришками (притертими пробками), у мішки з різних синтетичних чи інших непроникних матеріалів. Хліб, м’ясо, масло, овочі зберігаються в мішках з непроникних матеріалів, вощеного паперу, церати, брезенту. Найкраще зберігаються продукти в холодильниках, рефрижераторах, контейнерах, вагонах, автоцистернах, надійна герметизація яких повністю виключає можливість проникнення бактеріальних засобів. Захист колективних запасів продовольства, фуражу на складах, а також резервуарів з водою забезпечується їх герметизацією у відповідності зі спеціальними інструкціями.</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Специфічний</a:t>
            </a:r>
            <a:r>
              <a:rPr kumimoji="0" lang="ru-RU" sz="11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1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захист</a:t>
            </a:r>
            <a:r>
              <a:rPr kumimoji="0" lang="ru-RU" sz="11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це</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використання</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препаратів</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екстреної</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специфічної</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профілактики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вакцини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імунні</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сироватки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бактеріофаги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антибіотики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безперечне</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виконання</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санітарно-гігієнічних</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правил у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домашніх</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виробничих</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Завчасній імунізації населення в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протибактеріологічному</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захисті надається важливого значення, але її масовість та ефективність багато в чому залежать від активної допомоги та організованості самого населення.</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 першу мить після бактеріологічного зараження, коли ще не встановлено вид збудника, роблять екстрену профілактику антибіотиками, які діють проти декількох захворювань одночасно (</a:t>
            </a:r>
            <a:r>
              <a:rPr kumimoji="0" lang="uk-UA" sz="11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поліантибіотики</a:t>
            </a: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Після визначення виду збудника рекомендується імунізація вакцинами чи сироватками. Сироватки застосовують не тільки з профілактичною, але й з лікувальною метою. Крім сироваток, у профілактиці і лікуванні застосовують бактеріофаги, які дають кращий ефект у сполученні з лікувальними сироватками та антибіотиками.</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Одночасно зі специфічною профілактикою вживають санітарно-гігієнічних заходів, які попереджають зараження. Населення мусить знати способи здійснення цих заходів і під керівництвом і контролем особового складу СД і СП постійно запроваджувати їх на виробництві і в домашніх умовах.</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Дуже важливо вести постійну боротьбу з комахами та гризунами. Знищуючи комах та гризунів, підтримуючи в чистоті територію дворів, складів, садиб, населення перешкоджає розповсюдженню захворювань, які передаються людині через живих переносників.</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Хоча ці заходи не дозволяють повністю захистити людей в момент бактеріологічного зараження з повітря, в подальшому з їх допомогою можна не допустити розповсюдження інфекційних хвороб.</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Під час перебування на зараженій місцевості, проведення прибирання та знезараження захисний одяг робітника (маски, окуляри, куртка, штани, калоші, рукавиці) може бути заражений бактеріальними засобами, тому наступним етапом буде обов’язкова санітарна обробка людини і його одягу. Усе населення, яке піддалося дії бактеріологічного зараження, підлягає частковій і повній санітарній обробці.</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79512" y="882630"/>
            <a:ext cx="7704856" cy="4832092"/>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Часткова санітарна обробка</a:t>
            </a:r>
            <a:r>
              <a:rPr kumimoji="0" lang="uk-UA" sz="1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полягає в обмиванні та знезараженні відкритих частин тіла. Її можна зробити в будь-яких умовах (домашніх, виробничих і польових). Губкою, мочалкою, марлею чи чистою ганчіркою, змоченою в теплій воді з милом (або рідиною з індивідуального протихімічного пакету), обтирають обличчя, руки, а потім одяг та взуття.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Повна санітарна обробка</a:t>
            </a:r>
            <a:r>
              <a:rPr kumimoji="0" lang="uk-UA" sz="1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полягає в обмиванні тіла гарячою водою з милом під душем (у ванні, тазу, кориті) із зміною білизни та повним знезараженням знятого одягу, взуття і засобів індивідуального захисту. Повна санітарна обробка можлива в будь-яких умовах (домашніх, виробничих і польових). У цьому разі весь одяг, взуття та індивідуальні засоби захисту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затарюють</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у непроникні мішки для наступної камерної обробки. Речі, що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затарені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мішки і підлягають знезараженню в стаціонарних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дезинфекційних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камерах, передаються за описом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дезинфекторам</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Після камерної обробки також за описом речі повертають населенню.</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Організація та здійснення вказаних профілактичних заходів забезпечується медичною службою у взаємодії з іншими службами ЦО. Першими помічниками медичних працівників у здійсненні цих заходів є санітарні дружинниці, члени санітарних постів, громадські санітарні інспектори (ГСІ) та всі активісти спілки Червоного Хреста та Червоного Півмісяця.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Під контролем медичних працівників вони організують населення для здійснення санітарно-оздоровчих та гігієнічних заходів на підприємствах, в установах, на об’єктах торгівлі та громадського харчування, в житлових будинках та дитячих закладах; слідкують за виконанням правил особистої гігієни.</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79512" y="164582"/>
            <a:ext cx="7848872" cy="6340197"/>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Організація санітарно-гігієнічної та епідемічної розвідки в осередку надзвичайної ситуації.</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Для здійснення заходів щодо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протибактеріологічного</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захисту необхідна своєчасна, достовірна і безупинна оцінка епідеміологічної обстановки в зоні надзвичайної ситуації, що досягається застосуванням таких методів: обстеження території і об’єктів, спостереження за станом здоров’я людей і проведення</a:t>
            </a:r>
            <a:r>
              <a:rPr kumimoji="0" lang="uk-UA" sz="1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санітарно-епідеміологічної розвідки</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зоні аварії. Епідеміологічне обстеження території і об’єктів здійснюється з метою виявлення причин і умов виникнення інфекційних захворювань із наступним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обгрунтуванням</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заходів щодо локалізації і ліквідації епідемічного осередку, що виник. Епідеміологічне спостереження передбачає систематичне отримання відомостей про стан здоров’я населення зони надзвичайної ситуації. В умовах початку розвитку екстремальної ситуації і епідеміологічної обстановки, що змінюється швидко, важливого значення набуває своєчасне проведення санітарно-епідеміологічної розвідки, тобто своєчасне отримання відомостей про джерела інфекції і шляхи її передачі.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Розвідка здійснюється по відпрацьованому до цих умов плану.</a:t>
            </a:r>
            <a:endParaRPr kumimoji="0" lang="uk-UA" sz="800" b="0" i="1" u="none" strike="noStrike" cap="none" normalizeH="0" baseline="0" dirty="0" smtClean="0">
              <a:ln>
                <a:noFill/>
              </a:ln>
              <a:solidFill>
                <a:srgbClr val="FF0000"/>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Складений на основі даних епідеміологічного нагляду план санітарно-гігієнічних і протиепідемічних заходів неспроможний передбачити всієї різноманітності особливостей санітарно-епідемічного стану району лиха, який виникає як результат кожної конкретної катастрофи. Тому одним з найважливіших завдань є виявлення санітарно-епідеміологічних особливостей катастрофи, що сталася, та оперативне прийняття рішень, адекватних умовам, які склалися у районі (території) лиха.</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Для дослідження зміни умов та чинників ризику, що виникли в результаті катастрофи і які можуть суттєво вплинути на перебіг епідемічного процесу в районі катастрофи, організовується санітарно-епідеміологічна розвідка. Вона повинна проводитися з перших годин після виникнення катастрофи.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До складу групи (бригади), яка призначена для проведення розвідки, входять лікарі та середні медичні працівники різного профілю ( епідеміологи, гігієністи, токсикологи, радіологи, зоологи, ентомологи та їх помічники), а також фахівці служб матеріально-побутового забезпечення.</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179512" y="302359"/>
            <a:ext cx="7848872" cy="6555641"/>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Основні завдання санітарно-епідеміологічної розвідки:</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виявлення інфекційних захворювань серед населення та їх етіологічної структури (клінічно та шляхом відбирання біологічного матеріалу для лабораторних досліджень);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виявлення причин та умов, що можуть збільшити ймовірність інфікування та захворювання населення (умови побуту, спосіб життя, санітарний стан населених пунктів, систем водопостачання та каналізації, об’єктів харчової промисловості, громадського харчування та торгівлі; особливості виробничої діяльності населення; соціально-економічні, етнічні, релігійні та інші особливості);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виявлення наявності та характеру епізоотій серед свійських тварин та синантропних гризунів, а також їх складу та чисельності;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визначення стану та збереження працездатності лікувально-профілактичних закладів;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виявлення   радіаційного   та   хімічного   зараження   (у  разі   ушкодження небезпечних об’єктів);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організація термінових санітарно-гігієнічних і протиепідемічних заходів на основі попереднього аналізу та узагальнення даних;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надання оперативної інформації органу, який організував розвідку.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Склад та кількість груп (бригад), які направляються для проведення санітарно-епідеміологічної розвідки, визначаються характером катастрофи та розмірами території лиха.</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Кожній групі (бригаді) визначається певна ділянка, розмір якої буде залежати від:</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доступності та спроможності легко пересуватися у її межах;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наявності транспорту та швидкості його руху;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часу, потрібного для огляду і виявлення хворих, збирання матеріалів для лабораторних досліджень та проведення невідкладних протиепідемічних заходів;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доступності зв’язку для передавання оперативної медичної інформації.</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Керівник групи (бригади) повинен попередньо ознайомитися з даними епідеміологічного нагляду та планом санітарно-гігієнічних заходів, що вже складений. При цьому слід мати на увазі, що у районі катастрофи найбільш ймовірне виникнення та поширення тих інфекційних захворювань, які мають ендемічний або епізоотичний характер для цієї місцевості. Група (бригада) повинна бути відповідним чином оснащеною.</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179512" y="56860"/>
            <a:ext cx="7776864" cy="6555641"/>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 вказівкою Державної надзвичайної протиепідемічної комісії в осередок катастрофи направляють спеціалізовані пересувні медичні формування із складу санітарно-епідеміологічної служби,а саме:</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Група епідемічної розвідки (</a:t>
            </a:r>
            <a:r>
              <a:rPr kumimoji="0" lang="uk-UA"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ГЕР</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до складу якої включають лікаря-епідеміолога (старший групи), фельдшера (помічника санітарного лікаря), водія-санітара. При необхідності, до складу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ГЕР</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можуть включати таких фахівців, як гігієніст, токсиколог, паразитолог, зоолог та інші.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Основним завданням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ГЕР</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є з’ясування епідемічної обстановки в зоні надзвичайної ситуації шляхом огляду місцевості, опитування населення і медичних працівників лікувально-профілактичних закладів, а також відбір проб ґрунту, повітря, води, продуктів харчування, позначення заражених ділянок місцевості та об’єктів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Особовий склад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ГЕР</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оснащений індивідуальними засобами захисту органів дихання, шкіри, має укладки для відбору проб ґрунту, води, харчових продуктів, матеріалу хворих і загиблих людей, тварин, засоби зв’язку, автотранспорт.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ГЕР</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протягом 12 годин повинна здійснити санітарно-епідемічне обстеження території площею 25-30 км2 і відібрати 8-12 проб, які направляють у СЕС (СЕЗ) для аналізу.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Рухомий протиепідемічний загін (РПЕЗ)</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Призначений для проведення комплексу санітарно-протиепідемічних заходів у осередку бактеріального 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Завдання загону: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організація і проведення санітарно-епідемічної розвідки;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організація і проведення санітарно-протиепідемічних заходів у осередку надзвичайної ситуації та бактеріального 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санітарна експертиза води та продовольства;</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організація і проведення екстреної неспецифічної і специфічної профілактики;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проведення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дезинфекції</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дезинсекції</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дератизації та повної санітарної обробки населення.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До складу загону входять 3 підрозділи: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санітарно-протиепідемічний;</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дезинфекційний</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лабораторний.</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79512" y="595469"/>
            <a:ext cx="7704856" cy="5478423"/>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На основі отриманої інформації робиться попередній аналіз і розробляються пропозиції щодо санітарно-протиепідемічного захисту населення. Результатом аналізу є</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санітарно-гігієнічний і епідемічний прогноз</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на якому базується прийняття управлінських рішень.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Основні дані, необхідні для розробки прогнозу: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інфекційна захворюваність, її структура, рівень та динаміка серед населення;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наявність природно-осередкових захворювань;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сезон року;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імунна захищеність населення;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наявність, стан і спроможність санітарно-епідеміологічних закладів;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наявність умов для дотримання населенням санітарно-гігієнічних норм і правил при організації харчування, водопостачання, комунального обслуговування;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Після оцінки санітарно-епідемічної обстановки робиться прогноз:</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можливих санітарних втрат від інфекційних хвороб;</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потреби у силах і засобах для проведення екстреної профілактики у осередку катастрофи;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потреби у ліжковому фонді.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системі протиепідемічних заходів велике значення приділяють знезараженню осередку інфекційних хвороб. В епідемічних осередках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проводиться працівниками СЕС,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квартир – самим населенням, а об’єкти, що забезпечують життєдіяльність і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вироб-ничі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потреби населення, знезаражує комунально-технічна служба та служба протирадіаційного і протихімічного захисту.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Для забезпечення ефективності вищезазначених заходів необхідні попередня планомірна підготовка особового складу, який буде залучатися до роботи, накопичення засобів знезараження і координація дій між відповідними службами.</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51520" y="567426"/>
            <a:ext cx="7704856" cy="5262979"/>
          </a:xfrm>
          <a:prstGeom prst="rect">
            <a:avLst/>
          </a:prstGeom>
          <a:solidFill>
            <a:srgbClr val="99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 результатами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проведення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епідемічної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розвідки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проведення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лабораторних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досліджень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складають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висновок</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щодо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придатності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використання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питної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води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харчових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продуктів</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визначають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санітарно-епідемічний</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стан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осередку</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надзвичайної</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ситуації</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який</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може</a:t>
            </a:r>
            <a:r>
              <a:rPr kumimoji="0" lang="ru-RU" sz="16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бути:</a:t>
            </a:r>
            <a:endParaRPr kumimoji="0" lang="uk-UA" sz="16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сприятливий</a:t>
            </a:r>
            <a:r>
              <a:rPr kumimoji="0" lang="ru-RU"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серед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захворюваність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відсутня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місце</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поодинокі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випадки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не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пов’язані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між</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собою;</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нестійкий</a:t>
            </a:r>
            <a:r>
              <a:rPr kumimoji="0" lang="ru-RU"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виявляються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поодинокі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випадки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раніше</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не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зареєстрованих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даній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місцевості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виникають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групові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без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подальшого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розповсюдження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несприятливий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виникають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групові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тенденцією</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подальшого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поширення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реєструються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поодинокі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випадки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особливо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небезпечних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надзвичайний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серед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виникає</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епідемія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реєструються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групові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особливо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небезпечні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пов’язані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між</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собою.</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Після проведення санітарно-епідемічної розвідки протиепідемічна служба охорони здоров’я планує такі заходи, що є складовою частиною медичного забезпечення ураженого населення. В їх здійсненні бере участь населення регіону, рятувальники, сили екстреної медичної допомоги і спеціалізовані протиепідемічні формування.</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239000" cy="620688"/>
          </a:xfrm>
          <a:solidFill>
            <a:srgbClr val="FFFF00"/>
          </a:solidFill>
        </p:spPr>
        <p:txBody>
          <a:bodyPr>
            <a:normAutofit/>
          </a:bodyPr>
          <a:lstStyle/>
          <a:p>
            <a:r>
              <a:rPr lang="uk-UA" sz="2000" dirty="0" smtClean="0"/>
              <a:t> </a:t>
            </a:r>
            <a:r>
              <a:rPr lang="ru-RU" sz="1800" dirty="0" smtClean="0"/>
              <a:t>ПОНЯТТЯ КАРАНТИНУ І ОБСЕРВАЦІЇ ТА ОРГАНІЗАЦІЯ  РЕЖИМНО-ОБМЕЖУВАЛЬНИХ ЗАХОДІВ</a:t>
            </a:r>
            <a:endParaRPr lang="uk-UA" sz="1800" dirty="0"/>
          </a:p>
        </p:txBody>
      </p:sp>
      <p:sp>
        <p:nvSpPr>
          <p:cNvPr id="3" name="Содержимое 2"/>
          <p:cNvSpPr>
            <a:spLocks noGrp="1"/>
          </p:cNvSpPr>
          <p:nvPr>
            <p:ph idx="1"/>
          </p:nvPr>
        </p:nvSpPr>
        <p:spPr>
          <a:xfrm>
            <a:off x="179512" y="764704"/>
            <a:ext cx="7848872" cy="5976664"/>
          </a:xfrm>
          <a:solidFill>
            <a:srgbClr val="FF99CC"/>
          </a:solidFill>
        </p:spPr>
        <p:txBody>
          <a:bodyPr>
            <a:normAutofit fontScale="62500" lnSpcReduction="20000"/>
          </a:bodyPr>
          <a:lstStyle/>
          <a:p>
            <a:r>
              <a:rPr lang="ru-RU" dirty="0" err="1" smtClean="0"/>
              <a:t>Одразу</a:t>
            </a:r>
            <a:r>
              <a:rPr lang="ru-RU" dirty="0" smtClean="0"/>
              <a:t> </a:t>
            </a:r>
            <a:r>
              <a:rPr lang="ru-RU" dirty="0" err="1" smtClean="0"/>
              <a:t>після</a:t>
            </a:r>
            <a:r>
              <a:rPr lang="ru-RU" dirty="0" smtClean="0"/>
              <a:t> </a:t>
            </a:r>
            <a:r>
              <a:rPr lang="ru-RU" dirty="0" err="1" smtClean="0"/>
              <a:t>встановлення</a:t>
            </a:r>
            <a:r>
              <a:rPr lang="ru-RU" dirty="0" smtClean="0"/>
              <a:t> факту </a:t>
            </a:r>
            <a:r>
              <a:rPr lang="ru-RU" dirty="0" err="1" smtClean="0"/>
              <a:t>наявності</a:t>
            </a:r>
            <a:r>
              <a:rPr lang="ru-RU" dirty="0" smtClean="0"/>
              <a:t> </a:t>
            </a:r>
            <a:r>
              <a:rPr lang="ru-RU" dirty="0" err="1" smtClean="0"/>
              <a:t>осередку</a:t>
            </a:r>
            <a:r>
              <a:rPr lang="ru-RU" dirty="0" smtClean="0"/>
              <a:t> </a:t>
            </a:r>
            <a:r>
              <a:rPr lang="ru-RU" dirty="0" err="1" smtClean="0"/>
              <a:t>бактеріологічного</a:t>
            </a:r>
            <a:r>
              <a:rPr lang="ru-RU" dirty="0" smtClean="0"/>
              <a:t> </a:t>
            </a:r>
            <a:r>
              <a:rPr lang="ru-RU" dirty="0" err="1" smtClean="0"/>
              <a:t>зараження</a:t>
            </a:r>
            <a:r>
              <a:rPr lang="ru-RU" dirty="0" smtClean="0"/>
              <a:t> </a:t>
            </a:r>
            <a:r>
              <a:rPr lang="ru-RU" b="1" i="1" dirty="0" err="1" smtClean="0"/>
              <a:t>запроваджуються</a:t>
            </a:r>
            <a:r>
              <a:rPr lang="ru-RU" b="1" i="1" dirty="0" smtClean="0"/>
              <a:t> </a:t>
            </a:r>
            <a:r>
              <a:rPr lang="ru-RU" b="1" i="1" dirty="0" err="1" smtClean="0"/>
              <a:t>режимно-обмежувальні</a:t>
            </a:r>
            <a:r>
              <a:rPr lang="ru-RU" b="1" i="1" dirty="0" smtClean="0"/>
              <a:t> заходи.</a:t>
            </a:r>
            <a:endParaRPr lang="uk-UA" dirty="0" smtClean="0"/>
          </a:p>
          <a:p>
            <a:r>
              <a:rPr lang="uk-UA" dirty="0" smtClean="0"/>
              <a:t>Під цими термінами слід розуміти систему державних заходів, яка включає режимні, адміністративно-господарські, протиепідемічні, санітарні та лікувально-профілактичні заходи, котрі спрямовані на локалізацію та ліквідацію епідемічних осередків.</a:t>
            </a:r>
          </a:p>
          <a:p>
            <a:r>
              <a:rPr lang="uk-UA" dirty="0" smtClean="0"/>
              <a:t>Карантин запроваджується рішенням надзвичайної протиепідемічної комісії (НПК) у разі виникнення захворювань на «карантинні» («конвенційні») інфекції (чума, холера, віспа натуральна, жовта гарячка) або у разі появи масових захворювань на інші ОНІ: </a:t>
            </a:r>
            <a:r>
              <a:rPr lang="uk-UA" dirty="0" err="1" smtClean="0"/>
              <a:t>меліоїдоз</a:t>
            </a:r>
            <a:r>
              <a:rPr lang="uk-UA" dirty="0" smtClean="0"/>
              <a:t>, сап, сибірку, висипний тиф, орнітоз, туляремію, більшість </a:t>
            </a:r>
            <a:r>
              <a:rPr lang="uk-UA" dirty="0" err="1" smtClean="0"/>
              <a:t>геморагічних</a:t>
            </a:r>
            <a:r>
              <a:rPr lang="uk-UA" dirty="0" smtClean="0"/>
              <a:t> гарячок тощо.</a:t>
            </a:r>
          </a:p>
          <a:p>
            <a:r>
              <a:rPr lang="uk-UA" dirty="0" smtClean="0"/>
              <a:t>Час для ліквідації осередку бактеріологічного зараження багато в чому залежить від організованості, активності та дисциплінованості населення під час проведення </a:t>
            </a:r>
            <a:r>
              <a:rPr lang="uk-UA" dirty="0" err="1" smtClean="0"/>
              <a:t>протиепідеміч-них</a:t>
            </a:r>
            <a:r>
              <a:rPr lang="uk-UA" dirty="0" smtClean="0"/>
              <a:t> заходів. У цей період особовий склад СД і СП бере участь у бактеріологічній розвідці; знезараженні територій, приміщень, житлових і промислових споруд, повній і частковій санітарній обробці населення; специфічній та екстреній профілактиці; виявлення та госпіталізації тих, що захворіли; остаточній </a:t>
            </a:r>
            <a:r>
              <a:rPr lang="uk-UA" dirty="0" err="1" smtClean="0"/>
              <a:t>дезинфекції</a:t>
            </a:r>
            <a:r>
              <a:rPr lang="uk-UA" dirty="0" smtClean="0"/>
              <a:t>, а також у догляді за хворими в лікарнях, тимчасових стаціонарах і амбулаторно.</a:t>
            </a:r>
          </a:p>
          <a:p>
            <a:r>
              <a:rPr lang="uk-UA" dirty="0" smtClean="0"/>
              <a:t>До роботи з ліквідації осередку бактеріологічного зараження особовий склад СД і СП може бути допущений тільки після екстреної профілактики і повного забезпечення індивідуальними засобами захисту (комбінезонами, протигазами, рукавицями, чоботами).</a:t>
            </a:r>
          </a:p>
          <a:p>
            <a:r>
              <a:rPr lang="uk-UA" dirty="0" smtClean="0"/>
              <a:t>Одразу після бактеріологічного нападу одночасно з розвідкою в осередку </a:t>
            </a:r>
            <a:r>
              <a:rPr lang="uk-UA" dirty="0" err="1" smtClean="0"/>
              <a:t>бактеріологіч-ного</a:t>
            </a:r>
            <a:r>
              <a:rPr lang="uk-UA" dirty="0" smtClean="0"/>
              <a:t> зараження встановлюється карантин.</a:t>
            </a:r>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481749"/>
            <a:ext cx="9144000" cy="7632859"/>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Карантином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називається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комплекс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суворих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ізоляційних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протиепідемічних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спрямованих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локалізацію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ліквідацію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осередків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захворюваності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Найважливішою метою карантину є попередження поширення інфекційних хвороб як в осередку, так і за його межами, що потребує здійснення низки адміністративних, організаційних, господарських і медичних заходів.</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Він оголошується за розпорядженням начальника штабу ЦО з метою попередження розповсюдження захворювань ще до визначення виду застосованих збудників.</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Організація</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карантину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передбачає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оточення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зони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зараження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території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прилягає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організацію</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загороджувальних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всіх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другорядних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маршрутах,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рух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якими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цілком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припиняється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організацію</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контрольно-пропускних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пунктів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(КПП) на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маршрутах,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якими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здійснюється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підвезення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додаткових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сил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засобів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для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ліквідації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осередку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зараження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сировини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для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промисловості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продуктів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харчування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предметів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першої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необхідності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для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На залізничних станціях, у портах і на аеродромах медична служба розгортає санітарно-контрольний пункт для контролю за доцільністю введення або виведення із зони карантину формувань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ЕМД</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 населення. Матеріально-технічне постачання організується через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приймаль-но-передатний</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пункт. Завданням приймально-передатного пункту є організація приймання і передачі в зону карантину сировини, продовольства, майна і техніки, що доставляється, а також передача готової продукції із зони карантину. Робота цього пункту має бути організована таким чином, щоб виключити можливість контакту людей, які знаходяться поза зоною карантину, з тими, що знаходяться в його межах; необхідно заборонити в’їзд, виїзд і транзитний проїзд через зону карантину без відповідного дозволу.</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Транзитний проїзд через зону карантину автомобільного і залізничного транспорту може бути дозволений тільки після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дезинфекції</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дороги та території, що до неї прилягає. Проїзд автомобільного транспорту здійснюється автоколонами, без зупинок, на підвищеній швидкості, у супроводі автоінспекції. Залізничний транспорт пропускається через зону на підвищеній швидкості. Під час перевезення людей і вантажів вживають заходи щодо герметизації транспортних засобів. Після виїзду із зони карантину (за необхідності) всі транспортні засоби підлягають знезараженню.</a:t>
            </a: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Виїзд із зони карантину людей має здійснюватися організовано. З цією метою всі, хто виїжджає, розміщуються в обсерватори, де за ними організується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медичне спостереження на термін максимального інкубаційного періоду даного</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захворювання і виконуються необхідні лабораторні дослідження. Контакт людей, які знаходяться в обсерваторі, з іншим населенням, має бути цілком виключений. Якщо за термін обсервації серед даного контингенту людей не з’являться захворювання і лабораторні дослідження не будуть показувати відхилень від норми, то дається дозвіл на організований виїзд із зони карантину. У зону карантину можуть вводитися в потрібній кількості сили і засоби, які залучаються для локалізації і ліквідації осередку. В’їзд в зону карантину може бути дозволений і окремим особам (за крайньої необхідності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uk-UA" sz="800" b="0" i="0" u="none" strike="noStrike" cap="none" normalizeH="0" baseline="0" dirty="0" smtClean="0">
                <a:ln>
                  <a:noFill/>
                </a:ln>
                <a:solidFill>
                  <a:schemeClr val="tx1"/>
                </a:solidFill>
                <a:effectLst/>
                <a:latin typeface="Arial" pitchFamily="34" charset="0"/>
                <a:cs typeface="Arial" pitchFamily="34" charset="0"/>
              </a:rPr>
              <a:t>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79512" y="774908"/>
            <a:ext cx="7776864" cy="5047536"/>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У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зоні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карантину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здійснюються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заходи:</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щодо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охорони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лікарень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джерел</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питної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води,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продовольчих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складів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підприємств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виробляють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продукти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харчування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комендантської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максимально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можливого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роз’єднання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мешкає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різних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пунктах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урахуванням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виробничої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Таке</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роз’єднання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досягається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шляхом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виставляння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маршрутах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пересування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людей;</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посилення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протиепідемічного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режиму на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підприємствах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роз’єднання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робітників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службовців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змінах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цехах,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відділах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Це</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досягається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шляхом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такої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якої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виключається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контакт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робітників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службовців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одного цеху,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відділу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зміни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робітниками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інших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цехів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відділів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змін</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припинення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навчальних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закладів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ринків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заборони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видовищ</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метою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змен-шення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контактів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серед</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 зоні карантину здійснюються всі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протибактеріологічні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(протиепідемічні, профілактичні та лікувальні) заходи: знезараження, санітарна обробка, виявлення та ізоляція тих, що захворіли, екстрена та специфічна профілактика.</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 здійсненні цих заходів СД і СП беруть участь у складі ППЕЗ, ЗПМД та загонів ЦО сільської місцевості.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Термін дії карантину залежить від виду застосованих засобів. Якщо встановлюється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засто-сування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противником збудників особливо небезпечних інфекцій (чуми, віспи, холери), то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ка-рантинні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заходи здійснюються до повної ліквідації осередку та усунення можливості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виник-нення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захворювань. Якщо індикація виявляє застосування противником збудників інших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інфек-цій</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(туляремії,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бруцильозу</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орнітозу та ін.), то карантин знімається і замінюється обсервацією.</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79512" y="272303"/>
            <a:ext cx="7848872" cy="6124754"/>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Обсервацією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називається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комплекс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обмежувальних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посиленого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медичного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спостереження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спрямований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попередження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поширення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хвороб.</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Основним завданням обсервації є своєчасне виявлення випадків інфекційних захворювань із метою здійснення екстрених заходів щодо їх локалізації й усунення причин, що сприяють їх поширенню.</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Обсервацією</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передбачаються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виставлення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регулювальних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зовнішній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межі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зони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обсервації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маршру-тах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метою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обмеження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в’їзду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виїзду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транзитного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проїзду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посилення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медичного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контролю за станом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території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організацією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харчування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водопос-тачання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правилами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торгівлі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опитування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термометрія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метою активного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своєчасного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виявлення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інфекційних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хворих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вакцинація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посилення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санітарно-просвітницької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Рішення про збереження карантину або перехід на режим обсервації приймається після отримання результатів специфічної індикації. Режим карантину зберігається за умови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виявлен-ня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збудників особливо небезпечних інфекцій (чуми, холери, натуральної віспи) і появи масових захворювань сапом, сибірковою виразкою, висипним тифом, жовтяницею,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меліоїдозом</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орніто-зом</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Якщо виявлені збудники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малоконтагіозних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інфекцій, режим карантину замінюється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обсер-вацією</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Карантин замінюють обсервацією після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дезинфекції</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або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самообеззаражування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об’єктів навколишнього середовища і повної санітарної обробки населення в осередку НС.</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 залежності від конкретної епідеміологічної обстановки карантинний або обсерваційний режим може зніматися поступово з окремих населених пунктів або одразу з усієї зони.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Для здійснення повної санітарної обробки населення цієї зони використовуються всі наявні засоби комунально-технічної служби: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душово-дезинфекційні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камери на автомобілях (ДДА), лазні, санітарні пропускники, душі тощо.</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79512" y="764704"/>
            <a:ext cx="7776864" cy="5478423"/>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Екстрена неспецифічна профілактика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здійснюється медичною службою до визначення виду збудника за допомогою антибіотиків широкого спектру дії силами санітарних дружин під час подвірних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поквартирних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обходів.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Після визначення виду збудника організовується специфічна профілактика. Цей вид профілактики здійснюється прищеплювальними бригадами із застосуванням сироваток, вакцин, анатоксинів. Із цією метою можливе також застосування бактеріофагів і антибіотиків.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Активне виявлення хворих здійснюється санітарними дружинами шляхом опитування (2 рази на день) населення і замірюванням температури тіла. Одна санітарна дружина обслуговує в осередку 1500 людей. Санітарні дружини, крім того, видають засоби екстреної профілактики, проводять найпростішу роз’яснювальну роботу. У своїй роботі вони повинні опиратися на санітарний актив з-поміж населення.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 разі виявлення хворого або особи, підозрілої на інфекційне захворювання, санітарна дружинниця оповіщає про це дільничного лікаря, під керівництвом якого вона працює. Дільничний лікар повинен виїхати до хворого, оглянути його на місці і за необхідності вжити заходів щодо його госпіталізації, а також організувати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дезинфекцію</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помешкання.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Всі поліклінічні заклади припиняють приймання хворих, а їх персонал переводиться на казармене становище. За кожним лікарем закріплюється певна ділянка роботи і під його керівництво виділяється відповідна кількість санітарних дружин. Огляд тих, що захворіли, здійснюється вдома за викликом лікаря санітарними дружинниками, які роблять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поквартирні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обходи. Після виїзду для огляду хворих лікарі й інший медичний персонал повертаються у своє поліклінічне відділення і проходять повну санітарну обробку. Реєстратура поліклініки стає диспетчерським пунктом, який приймає виклики санітарних дружинників і направляє лікарів за цими викликами. Про кожний випадок інфекційного захворювання лікар повинен повідомити головного лікаря поліклініки і СЕС.</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51520" y="613444"/>
            <a:ext cx="7704856" cy="5755422"/>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uk-UA"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Психологічний захист</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Психологічний захист включає комплекс організаційних, інформаційних, психопрофілактичних та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психокорекційних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заходів, спрямованих на запобігання, зменшення та нейтралізацію негативних психічних станів та реакцій серед населення у випадках загрози та виникнення надзвичайної ситуації. Реалізація комплексу заходів психологічного захисту покладається на підрозділи психологічного забезпечення спеціально уповноваженого центрального органу виконавчої влади з питань цивільного захисту. До психологічного захисту можуть залучатися інші фахівці психологічного забезпечення після спеціального інструктажу спеціалістів психологічного забезпечення спеціально уповноваженого центрального органу виконавчої влади з питань цивільного захисту.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Робота у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вогнищі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r>
            <a:b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b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Екстрена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постраждалим</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НС</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екстремальній ситуації може опинитися будь-хто і будь-коли. Сплеск активності терористичних угруповань ще раз наочно це підтвердили. Тому сьогодні як ніколи актуальна проблема опанування мистецтвом виживання в надзвичайних ситуаціях та методи управління екстремальними ситуаціями.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Саме цим обумовлено внесення у Закон України «Про правові основи цивільного захисту» положення про обов‘язок держави в особі його уповноважених органів здійснювати психологічний захист населення від негативних наслідків надзвичайної ситуації різної етимології. </a:t>
            </a: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рамках реалізації цього положення Закону була прийнята Концепція психологічного </a:t>
            </a:r>
            <a:r>
              <a:rPr kumimoji="0" lang="uk-UA"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забеспечення</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службової діяльності робітників Міністерства України з питань надзвичайних ситуацій.</a:t>
            </a:r>
            <a:b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0" y="3703314"/>
          <a:ext cx="6096000" cy="157734"/>
        </p:xfrm>
        <a:graphic>
          <a:graphicData uri="http://schemas.openxmlformats.org/drawingml/2006/table">
            <a:tbl>
              <a:tblPr/>
              <a:tblGrid>
                <a:gridCol w="3048000"/>
                <a:gridCol w="3048000"/>
              </a:tblGrid>
              <a:tr h="152954">
                <a:tc>
                  <a:txBody>
                    <a:bodyPr/>
                    <a:lstStyle/>
                    <a:p>
                      <a:pPr>
                        <a:lnSpc>
                          <a:spcPct val="115000"/>
                        </a:lnSpc>
                        <a:spcAft>
                          <a:spcPts val="0"/>
                        </a:spcAft>
                      </a:pPr>
                      <a:endParaRPr lang="uk-UA" sz="900">
                        <a:latin typeface="Times New Roman"/>
                        <a:ea typeface="Times New Roman"/>
                        <a:cs typeface="Times New Roman"/>
                      </a:endParaRPr>
                    </a:p>
                  </a:txBody>
                  <a:tcPr marL="0" marR="0" marT="0" marB="0" anchor="ctr">
                    <a:lnL>
                      <a:noFill/>
                    </a:lnL>
                    <a:lnR>
                      <a:noFill/>
                    </a:lnR>
                    <a:lnT>
                      <a:noFill/>
                    </a:lnT>
                    <a:lnB>
                      <a:noFill/>
                    </a:lnB>
                  </a:tcPr>
                </a:tc>
                <a:tc>
                  <a:txBody>
                    <a:bodyPr/>
                    <a:lstStyle/>
                    <a:p>
                      <a:pPr>
                        <a:lnSpc>
                          <a:spcPct val="115000"/>
                        </a:lnSpc>
                        <a:spcAft>
                          <a:spcPts val="0"/>
                        </a:spcAft>
                      </a:pPr>
                      <a:endParaRPr lang="uk-UA" sz="900" dirty="0">
                        <a:latin typeface="Times New Roman"/>
                        <a:ea typeface="Times New Roman"/>
                        <a:cs typeface="Times New Roman"/>
                      </a:endParaRPr>
                    </a:p>
                  </a:txBody>
                  <a:tcPr marL="0" marR="0" marT="0" marB="0" anchor="ctr">
                    <a:lnL>
                      <a:noFill/>
                    </a:lnL>
                    <a:lnR>
                      <a:noFill/>
                    </a:lnR>
                    <a:lnT>
                      <a:noFill/>
                    </a:lnT>
                    <a:lnB>
                      <a:noFill/>
                    </a:lnB>
                  </a:tcPr>
                </a:tc>
              </a:tr>
            </a:tbl>
          </a:graphicData>
        </a:graphic>
      </p:graphicFrame>
      <p:sp>
        <p:nvSpPr>
          <p:cNvPr id="25603" name="Rectangle 3"/>
          <p:cNvSpPr>
            <a:spLocks noChangeArrowheads="1"/>
          </p:cNvSpPr>
          <p:nvPr/>
        </p:nvSpPr>
        <p:spPr bwMode="auto">
          <a:xfrm>
            <a:off x="179512" y="548680"/>
            <a:ext cx="7776864" cy="5755422"/>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Відповідно</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законодавчої</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бази</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України</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усіх</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державних</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структур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тільки</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МНС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України</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покладено</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завдання</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психологічного</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захисту</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населення</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ЗаконУкраїни</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правові</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засади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цивільного</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захисту</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Київ</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24 </a:t>
            </a:r>
            <a:r>
              <a:rPr kumimoji="0" lang="ru-RU" sz="16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червня</a:t>
            </a:r>
            <a:r>
              <a:rPr kumimoji="0" lang="ru-RU"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2004 року, N 1859-IV.)</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Діяльність</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фахівців</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служби</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психологічного</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МНС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України</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час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надання</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необхідної</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допомоги</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постраждалим</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(робота в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осередку</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надзвичайної</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ситуації</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регламентується</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b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Наказом  МНС № 889</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18.12.2007 р. "Про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удосконалення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системи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Управління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НАДЗВИЧАЙНИХ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використання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потенціалу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науково-дослідних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установ</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навчальних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закладів</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сфері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цивільного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захисту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b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Наказом  МНС № 148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27.02.2008 р. "Про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Створення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позаштатних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мобільних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МНС"</a:t>
            </a:r>
            <a:b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Положенням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Щодо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позаштатної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мобільної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особового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складу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підрозділів</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МНС 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постраждалому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населенню</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внаслідок</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надзвичайної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b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Психологи МНС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України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час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осередку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надзвичайної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одягнені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синю форму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відмінними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написами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"психолог" на грудях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спині</a:t>
            </a: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нак отличия психологов"/>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5076056" y="620688"/>
            <a:ext cx="3188196" cy="4824536"/>
          </a:xfrm>
          <a:prstGeom prst="rect">
            <a:avLst/>
          </a:prstGeom>
          <a:noFill/>
          <a:ln>
            <a:noFill/>
          </a:ln>
        </p:spPr>
      </p:pic>
      <p:pic>
        <p:nvPicPr>
          <p:cNvPr id="3" name="Рисунок 2" descr="знак отличия психологов"/>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51520" y="620688"/>
            <a:ext cx="4608512" cy="4824536"/>
          </a:xfrm>
          <a:prstGeom prst="rect">
            <a:avLst/>
          </a:prstGeom>
          <a:noFill/>
          <a:ln>
            <a:noFill/>
          </a:ln>
        </p:spPr>
      </p:pic>
      <p:sp>
        <p:nvSpPr>
          <p:cNvPr id="4" name="Прямоугольник 3"/>
          <p:cNvSpPr/>
          <p:nvPr/>
        </p:nvSpPr>
        <p:spPr>
          <a:xfrm>
            <a:off x="2195736" y="5661248"/>
            <a:ext cx="4572000" cy="646331"/>
          </a:xfrm>
          <a:prstGeom prst="rect">
            <a:avLst/>
          </a:prstGeom>
        </p:spPr>
        <p:txBody>
          <a:bodyPr>
            <a:spAutoFit/>
          </a:bodyPr>
          <a:lstStyle/>
          <a:p>
            <a:r>
              <a:rPr lang="uk-UA" dirty="0" smtClean="0"/>
              <a:t>Відзнаки у психологів МНС України</a:t>
            </a:r>
            <a:br>
              <a:rPr lang="uk-UA" dirty="0" smtClean="0"/>
            </a:br>
            <a:r>
              <a:rPr lang="uk-UA" dirty="0" smtClean="0"/>
              <a:t>Як показала практика,  </a:t>
            </a:r>
            <a:endParaRPr lang="uk-U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79512" y="744131"/>
            <a:ext cx="7776864" cy="5109091"/>
          </a:xfrm>
          <a:prstGeom prst="rect">
            <a:avLst/>
          </a:prstGeom>
          <a:solidFill>
            <a:srgbClr val="FFCC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Крім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державних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структур,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захистом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займаються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соціальні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різноманітні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психологи,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інститути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b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Слід зазначити, що в останні роки значно зріс науковий і практичний інтерес до питань, пов‘язаних з успішною адаптацією й діяльністю фахівців екстремального профілю.</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 категорії осіб з високим рівнем професійного стресу можна віднести співробітників Міністерства з надзвичайних ситуацій, Міністерства внутрішніх справ, Служби безпеки, Державної податкової адміністрації, Державної прикордонної служби, судової системи, Міністерства оборони, Міністерства юстиції тощо. Екстремальність є однією з основних характеристик діяльності співробітників цих відомств.</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Адаптивні здібності до стресу, професійна надійність, емоційна стійкість - це найважливіші показники психологічної підготовленості до виконання професійних завдань в умовах професійного стресу.</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Недостатній розвиток адаптивних здібностей до стресу, невміння регулювати свої психічні й психофізіологічні стани можуть призводити до серйозних негативних наслідків як для діяльності, так і для психічного й фізичного здоров‘я співробітника. Професійний стрес пролонгованої дії може обумовити професійну деформацію особистості, високу плинність кадрів,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адиктивну</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й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суїцидальну</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поведінку, протиправні делікти тощо.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Уникнути таких наслідків можна завдяки створенню злагодженої системи психологічного забезпечення. У зв‘язку з цим розробка теоретичних і практичних питань психологічного забезпечення діяльності в екстремальних ситуаціях є одним з найважливіших завдань.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51520" y="478414"/>
            <a:ext cx="7632848" cy="5693866"/>
          </a:xfrm>
          <a:prstGeom prst="rect">
            <a:avLst/>
          </a:prstGeom>
          <a:solidFill>
            <a:srgbClr val="FFCC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Психологічне</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Актуальність проблеми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останні роки значно зріс науковий і практичний інтерес до питань, пов’язаних з успішною адаптацією й діяльністю фахівців екстремального профілю. До категорії осіб з високим рівнем професійного стресу можна віднести співробітників Міністерства з надзвичайних ситуацій, Міністерства внутрішніх справ, Служби безпеки, Державної податкової адміністрації, Державної прикордонної служби, судової системи, Міністерства оборони, Міністерства юстиції тощо. Екстремальність є однією з основних характеристик діяльності співробітників цих відомств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Адаптивні здібності до стресу, професійна надійність, емоційна стійкість — це найважливіші показники психологічної підготовленості до виконання професійних завдань в умовах професійного стресу.</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Недостатній розвиток адаптивних здібностей до стресу, невміння регулювати свої психічні й психофізіологічні стани можуть призводити до серйозних негативних наслідків як для діяльності, так і для психічного й фізичного здоров’я співробітника. Професійний стрес пролонгованої дії може обумовити професійну деформацію особистості, високу плинність кадрів, </a:t>
            </a:r>
            <a:r>
              <a:rPr kumimoji="0" lang="uk-UA"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адиктивну</a:t>
            </a: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й </a:t>
            </a:r>
            <a:r>
              <a:rPr kumimoji="0" lang="uk-UA"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суїцидальну</a:t>
            </a: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поведінку, протиправні делікти тощо.</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Уникнути таких наслідків можна завдяки створенню злагодженої системи психологічного забезпечення. У зв’язку з цим розробка теоретичних і практичних питань психологічного забезпечення діяльності в екстремальних ситуаціях є одним з найважливіших завдань</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179512" y="836712"/>
            <a:ext cx="7776864" cy="5109091"/>
          </a:xfrm>
          <a:prstGeom prst="rect">
            <a:avLst/>
          </a:prstGeom>
          <a:solidFill>
            <a:srgbClr val="FFCC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Крім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державних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структур,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захистом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займаються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соціальні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служби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різноманітні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психологи,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інститути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b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Слід зазначити, що в останні роки значно зріс науковий і практичний інтерес до питань, пов‘язаних з успішною адаптацією й діяльністю фахівців екстремального профілю.</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До категорії осіб з високим рівнем професійного стресу можна віднести співробітників Міністерства з надзвичайних ситуацій, Міністерства внутрішніх справ, Служби безпеки, Державної податкової адміністрації, Державної прикордонної служби, судової системи, Міністерства оборони, Міністерства юстиції тощо. Екстремальність є однією з основних характеристик діяльності співробітників цих відомств.</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Адаптивні здібності до стресу, професійна надійність, емоційна стійкість - це найважливіші показники психологічної підготовленості до виконання професійних завдань в умовах професійного стресу.</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Недостатній розвиток адаптивних здібностей до стресу, невміння регулювати свої психічні й психофізіологічні стани можуть призводити до серйозних негативних наслідків як для діяльності, так і для психічного й фізичного здоров‘я співробітника. Професійний стрес пролонгованої дії може обумовити професійну деформацію особистості, високу плинність кадрів,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адиктивну</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й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суїцидальну</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поведінку, протиправні делікти тощо.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Уникнути таких наслідків можна завдяки створенню злагодженої системи психологічного забезпечення. У зв‘язку з цим розробка теоретичних і практичних питань психологічного забезпечення діяльності в екстремальних ситуаціях є одним з найважливіших завдань.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r>
            <a:b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51520" y="389608"/>
            <a:ext cx="7704856" cy="5386090"/>
          </a:xfrm>
          <a:prstGeom prst="rect">
            <a:avLst/>
          </a:prstGeom>
          <a:solidFill>
            <a:srgbClr val="FFCC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Ефективність діяльності в екстремальних і надзвичайних ситуаціях обумовлюється такими базовими професійно важливими якостями, як адаптивні здібності до стресу і психологічна надійність</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Основна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системи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підтримка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оптимізація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як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полісистемної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властивості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інтегральної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допомогою</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злагодженої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системи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соціально-психологічних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психофізіологічних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заходів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Основними завданнями психологічного забезпечення діяльності в екстремальних ситуаціях закономірно розглядати такі: забезпечення адаптації в умовах професійного стресу, забезпечення надійності й безпеки діяльності в екстремальних умовах.</a:t>
            </a:r>
            <a:endParaRPr lang="uk-UA" sz="8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Ключовими проблемами в контексті психологічного забезпечення діяльності в екстремальних ситуаціях є: проблема рівня екстремальності умов діяльності; проблема станів людини в таких ситуаціях; проблема методів саморегуляції (корекції, допомоги, психопрофілактики, реабілітації тощо), проблема адаптивних здібностей людини в екстремальних умовах.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Поняття </a:t>
            </a:r>
            <a:r>
              <a:rPr kumimoji="0" lang="uk-UA"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„екстремальна</a:t>
            </a:r>
            <a:r>
              <a:rPr kumimoji="0" lang="uk-UA"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a:t>
            </a:r>
            <a:r>
              <a:rPr kumimoji="0" lang="uk-UA"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 </a:t>
            </a:r>
            <a:r>
              <a:rPr kumimoji="0" lang="uk-UA"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„надзвичайна</a:t>
            </a:r>
            <a:r>
              <a:rPr kumimoji="0" lang="uk-UA"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Поняття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„екстремальна</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охоплює несприятливі для життєдіяльності, граничні, крайні значення таких елементів ситуації, що вимагають мобілізації адаптивних ресурсів людини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При характеристиці цих ситуацій часто можна зустріти такі визначення: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„складні”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„тяжкі”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„особливі”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„емоціогенні”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„критичні”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„аварійні”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„надзвичайні”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„стресогенні”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„надекстремальні”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„гіперстресові”</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тощо. А йдеться найчастіше про одне – особливості стресорів. Екстремальність розглядається як характеристика впливу на людину стрес-факторів діяльності та її умов. Тут виокремлюються як дуже інтенсивні стрес-впливи, так і слабко інтенсивні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неіснування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чи обмежена кількість зовнішніх подразників)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179512" y="188640"/>
            <a:ext cx="8712968" cy="6340197"/>
          </a:xfrm>
          <a:prstGeom prst="rect">
            <a:avLst/>
          </a:prstGeom>
          <a:solidFill>
            <a:srgbClr val="FFCC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До екстремальних умов належать також температурні, баричні впливи, гіпоксія, гіподинамія, нерегулярність появи стимулу, монотонність, опрацювання величезних потоків інформації в обмежений час, брак інформації, необхідної для виконання тих чи інших дій, високий темп роботи, дефіцит часу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Загальна особливість розглянутих факторів полягає в тім, що вони перевищують діапазон оптимальних впливів і тим самим додають ситуації якість екстремальності.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Лебедєв  вважає, що звичайні умови відрізняються від екстремальних ситуаціями, у яких під впливом психогенних (тобто таких, що актуалізують психічні й соматичні реакції) факторів сформовані психофізіологічні й соціально-психологічні механізми більше не можуть забезпечувати адекватне відображення і регуляторну людську діяльність. У результаті цього руйнується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„адаптаційний</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бар’єр”</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 настає психічна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дезадаптація</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Отже, робочим визначенням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поняття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екстремальна</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приймаємо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таке</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це</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несприятливі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для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життєдіяльності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граничні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крайні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значення</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тих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елементів</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чи</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її</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умов,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вимагають</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мобілізації</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адаптивних</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здібностей</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людини</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недостатній</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розвиток</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яких</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може</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призвести</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посттравматичного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адаптаційного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розладу</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особистості</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ж до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дезадаптивних</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деструктивних</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форм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кризового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реагування</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алкоголізм</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суїцид</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наркоманія</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тощо</a:t>
            </a:r>
            <a:r>
              <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Серед</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стрес-факторів</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створюють</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екстремальність</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можна</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виокремити</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наступні</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кліматичні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температура,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гіпоксія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баричні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впливи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магнітні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бурі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спека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холод,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вологість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киснева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недостатність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підвищений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вміст</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вуглекислого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газу;</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технічні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радіочастоти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шуми,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вібрації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магнітні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випромінювання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фізіологічні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нерухомість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гіподинамія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хвороба,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травми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ергономічні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робота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вночі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режим,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перевищує</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денні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тижневі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ергономічні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норми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інформаційна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невизначеність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раптовість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впливу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неочікуваність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стимулу,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підвищена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відповідальність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одноманітність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небезпека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для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життя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здоров’я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дефіцит</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часу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інформації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напружені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стосунки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колективі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невизначеність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складність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завдання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наявність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перешкод</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високий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темп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роботи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висока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оперативність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новизна,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незвичайність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завдання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надзвичайні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обставини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небезпека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для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життя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здоров’я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смерть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колег</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близьких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рідних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ru-RU"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179512" y="836712"/>
            <a:ext cx="7776864" cy="5262979"/>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Психологічне</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ситуаціях</a:t>
            </a:r>
            <a:endParaRPr kumimoji="0" lang="uk-UA" sz="800" b="0" i="1"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обґрунтуванні системи психологічного забезпечення діяльності в екстремальних ситуаціях ми виходили з наступних концептуальних положень.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Психологічне забезпечення діяльності в екстремальних ситуаціях це цілісна система, основними рівнями якої є: соціально-психологічний; власне психологічний; психофізіологічний.</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Отже</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психологічне</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це</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система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соціально-психологічних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заходів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спрямованих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на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оцінку</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прогнозування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адаптації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індивідуальної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групової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надійності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безпеки</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ситуаціях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психопрофілактику</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психокорекцію</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неадаптивних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психічних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станів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метою оптимального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використання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індивідуальних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адаптивних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ресурсів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здібностей</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для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підвищення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ефективності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збереження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відновлення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психічного</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соматичного</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здоров’я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Це система оперативного й адекватного використання сучасних досягнень і можливостей різних теоретичних і прикладних галузей психології (загальної, соціальної, медичної, юридичної, військової, психології діяльності в особливих умовах, психофізіології) у забезпеченні діяльності в екстремальних умовах.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Система охоплює всі етапи роботи з персоналом: вихід на роботу, адаптація в екстремальних умовах діяльності, професійно-психологічна підготовка, виконання завдань в екстремальних ситуаціях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Психологічне забезпечення призначене для проведення комплексу соціально-психологічних, психологічних і психофізіологічних заходів, спрямованих на підвищення адаптивності до стресу, формування індивідуальної і групової професійної надійності і забезпечення безпеки діяльності в екстремальних умовах.</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51520" y="379445"/>
            <a:ext cx="7704856" cy="5478423"/>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Система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психологічного</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включає</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такі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основні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підсистеми</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(блоки):</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Професійно-психологічний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відбір</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кадрів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для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Психологічне</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підготовка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супровід</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 тому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числі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реабілітація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співробітників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після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участі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пов’язаних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професійним</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ризиком</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небезпекою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Проблема професійного психологічного відбору фахівців екстремального профілю є однією з головних у системі психологічного забезпечення діяльності в екстремальних умовах.</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Її ефективне вирішення багато в чому визначає підвищення надійності діяльності, зниження травматизму, оптимізацію процесу адаптації, зниження плинності фахівців на етапі навчання, психопрофілактику професійного стресу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Професійний психологічний відбір полягає в проведенні комплексу заходів, що дозволяють виявити осіб, які за своїми психофізіологічними та психологічними якостями придатні для діяльності в екстремальних ситуаціях. Головне завдання психологічного відбору - оцінка професійної придатності кандидата і довгостроковий прогноз успішності адаптації та ефективності його діяльності в екстремальних умовах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Отже, ключовим поняттям у контексті проблеми професійного психологічного відбору є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„професійна</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придатність”</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і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„професійна</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відповідність”</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Професійну придатність закономірно розглядати як сукупність соціально-психологічних, психічних і психофізіологічних властивостей людини, необхідних і достатніх для ефективного виконання професійної діяльності в екстремальних ситуаціях.</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51520" y="0"/>
            <a:ext cx="7848872" cy="6555641"/>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Психологічне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забезпечення</a:t>
            </a: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професійної адаптації в екстремальних ситуаціях – це система соціально-психологічних, психологічних і психофізіологічних заходів, спрямованих на оптимізацію процесу адаптації в екстремальних умовах, розвиток адаптивних здібностей до стресу, психопрофілактику професійного стресу, психокорекцію </a:t>
            </a:r>
            <a:r>
              <a:rPr kumimoji="0" lang="uk-UA"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неадаптивних</a:t>
            </a: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і </a:t>
            </a:r>
            <a:r>
              <a:rPr kumimoji="0" lang="uk-UA" sz="1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дезадаптивних</a:t>
            </a: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станів.</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Серед основних завдань психологічного забезпечення адаптації в екстремальних умовах можна виокремити такі: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Визначення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оцінка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адаптивних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здібностей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стресу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Для цього нами створено методику психодіагностики адаптивності до стресу . Вона дозволяє оцінити рівень розвитку адаптивності до стресу та її складові: здатність до управління психофізіологічними станами, сильними емоціями й імпульсами; здатність до управління сном і сновидіннями; здатність до конструктивного й адаптивного мислення; здатність до самоорганізації часу власного життя; здатність до встановлення і розвитку підтримуючих відносин; здатність до упевненої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самостверджуючої</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поведінки; здатність регулювати мимовільні фізіологічні функції і підтримувати оптимальний фізичний стан; когнітивний стиль оптимізм/песимізм. Стосовно характеристик суб’єкта адаптації в екстремальних ситуаціях цікавими також є вітчизняні психофізіологічні дослідження адаптаційних можливостей людини , закордонні психологічні дослідження проблем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„adaptive</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coping”</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„hardiness”</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„resilience”</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Моніторинг</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станів</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виникають</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формування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навичок</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довільної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адаптивної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саморегуляції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Моніторинг</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соціально-психологічного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клімату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групі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заходи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щодо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його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оптимізації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Оцінка соціально-психологічної, психологічної і психофізіологічної сумісності. Діагностика </a:t>
            </a:r>
            <a:r>
              <a:rPr kumimoji="0" lang="uk-UA"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конфліктогенності</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й </a:t>
            </a:r>
            <a:r>
              <a:rPr kumimoji="0" lang="uk-UA"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конфліктостійкості</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співробітників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4.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робота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неадаптивними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дезадаптивними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проявами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(станами,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поведінкою</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Виявлення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осіб</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неадаптивною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дезадаптивною</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поведінкою</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вжиття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заходів</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щодо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успішної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5.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Розробка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комплексних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цільових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програм</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конкретних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Недостатність адаптивних здібностей може бути компенсована ефективною психологічною підготовкою до дій в умовах професійного стресу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79512" y="476672"/>
            <a:ext cx="8784976" cy="5909310"/>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Недостатність адаптивних здібностей може бути компенсована ефективною психологічною підготовкою до дій в умовах професійного стресу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підготовка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оцінка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прогнозування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готовності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ризику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одним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пріоритетних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напрямів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підготовка</a:t>
            </a:r>
            <a:r>
              <a:rPr kumimoji="0" lang="ru-RU"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це</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спеціально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організований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цілеспрямований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процес</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формування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важливих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якостей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адаптивність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надійність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важливих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знань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умінь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навичок</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копінг-поведінки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управління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неадаптивними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дезадаптивними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станами,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виникають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надзвичайних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Результатом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підготовки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готовність</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безпомилкових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ефективних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професійного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ризику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мінімальними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витратами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ресурсів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проявляються</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ціні</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Предметом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підготовки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відповідно</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розвиток</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адаптивних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здібностей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стресу</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готовність</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дій</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є</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метою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результатом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підготовки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Вона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складається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двох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системних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блоків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функціональної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готовності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припускає</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сформованість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професійно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важливих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знань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умінь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навичок</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адаптивного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копінгу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управління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станами;</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особистісної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готовності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включає</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сформованість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розвиненість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індивідуально-психологічних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індивідуально-психофізіологічних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властивостей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Ввиокремлються</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два рівні психологічної підготовки</a:t>
            </a:r>
            <a:r>
              <a:rPr kumimoji="0" lang="uk-UA"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базовий і оперативний.</a:t>
            </a:r>
            <a:endParaRPr kumimoji="0" lang="uk-UA" sz="800" b="0" i="1"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Базовий рівень</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спрямований на формування психологічної готовності до широкого спектра </a:t>
            </a:r>
            <a:r>
              <a:rPr kumimoji="0" lang="uk-UA"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стресогенних</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ситуацій діяльності. Базова психологічна підготовка здійснюється одноразово.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Оперативний рівень</a:t>
            </a:r>
            <a:r>
              <a:rPr kumimoji="0" lang="uk-UA" sz="1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підготовки має забезпечити формування готовності до дій в конкретних стресових ситуаціях діяльності. Здійснюється щоразу перед виконанням професійного завдання в екстремальній ситуації.</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При наявності потенційної загрози, небезпеки, незважаючи на відбір та підготовку персоналу, необхідний постійний психологічний супровід фахівців у надзвичайних ситуаціях.</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51520" y="0"/>
            <a:ext cx="7704856" cy="6494085"/>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допомога</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співробітникам</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умовах</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Зміст</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цього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поняття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дуже</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об’ємний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він</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включає</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безліч</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теорій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практик –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глибинного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інтерв’ю</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технік</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соціально-психологічного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тренінгу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Основний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зміст</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поняття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відображує</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певну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практику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проблемами,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труднощами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кризовими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екстремальними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станами,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внутрішнім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конфліктом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стресом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тощо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є</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способом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сприяє</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людині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вирішенні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проблем в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ситуаціях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умовах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може</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виявлятися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двох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формах: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індивідуальній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груповій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проводитися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як правило, 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вигляді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консультативної</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бесіди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Групова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у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формі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психологічного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тренінгу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дебрифінг</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До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основних</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напрямків</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психологічної</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допомоги</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ситуаціях</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можна</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віднести</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6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такі</a:t>
            </a: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ru-RU"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ru-RU" sz="1600" dirty="0" smtClean="0">
                <a:solidFill>
                  <a:srgbClr val="FF0000"/>
                </a:solidFill>
                <a:latin typeface="Arial" pitchFamily="34" charset="0"/>
                <a:ea typeface="Times New Roman" pitchFamily="18" charset="0"/>
                <a:cs typeface="Arial" pitchFamily="34" charset="0"/>
              </a:rPr>
              <a:t>-</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співробітникам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пережили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травматичний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стрес</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посттравматичну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симптоматику;</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співробітникам</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переживають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 горя/</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втрати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суїцідальному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ризику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адаптаційних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розладах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депресивною</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симптоматикою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Основним</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методом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надання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групової</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психологічної</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допомоги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є</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психологічний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дебрифінг</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r>
              <a:rPr kumimoji="0" lang="ru-RU" sz="16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що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проводиться не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пізніше</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як за 2 - 3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доби</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після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травматичної</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події</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Основна</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його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мета:</a:t>
            </a:r>
            <a:r>
              <a:rPr kumimoji="0" lang="ru-RU"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мінімізація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негативних</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психологічних</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наслідків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травматичного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стресу</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запобігання</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розвитку</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симптомів</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адаптаційного</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розладу</a:t>
            </a:r>
            <a:r>
              <a:rPr kumimoji="0" lang="ru-RU"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51520" y="764704"/>
            <a:ext cx="7704856" cy="5262979"/>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допомога</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у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важких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кризових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станах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називається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екстреною</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психологічною</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допомогою</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Це</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система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короткочасних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заходів</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що</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надаються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потерпілим</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безпосередньо</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у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самій</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надзвичайній</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ситуації</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endParaRPr kumimoji="0" lang="ru-RU"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Основна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мета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допомоги</a:t>
            </a:r>
            <a:r>
              <a:rPr kumimoji="0" lang="ru-RU" sz="1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профілактика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патологічних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змін</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відновлення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збереження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психосоматичного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здоров’я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Психодіагностика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при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кризовому</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втручанні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неможлива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а тому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загальноприйнятим</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методом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є</a:t>
            </a:r>
            <a:r>
              <a:rPr kumimoji="0" lang="ru-RU" sz="14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вислуховування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переживань</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підтримка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психічного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психофізіологічного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самопочуття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людини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регуляція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її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стану.</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Для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надання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допомоги</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психолог повинен:</a:t>
            </a:r>
            <a:endParaRPr kumimoji="0" lang="ru-RU"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проаналізувати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ситуацію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особливості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впливів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травмують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кількість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людей,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потребують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тощо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ознайомитися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інформацією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щодо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умов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передбачуваної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роботи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місцеперебування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потерпілих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родичів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місце</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де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можна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працювати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постраждалими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інформація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 порядок таких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організаційних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дій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як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розміщення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потерпілих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порядок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виплати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компенсацій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розташування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пунктів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харчування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зосередження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інформації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потерпілих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тощо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визначити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різні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людей,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потребують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До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напрямків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допомоги</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відносяться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стані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шоку;</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істеричній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реакції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агресивній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реакції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екстрена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допомога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неконтрольованому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нервовому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тремтінні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79512" y="0"/>
            <a:ext cx="7920880" cy="6555641"/>
          </a:xfrm>
          <a:prstGeom prst="rect">
            <a:avLst/>
          </a:prstGeom>
          <a:solidFill>
            <a:srgbClr val="FFCC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реабілітація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після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участі</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подіях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контексті</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авторської</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системи</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психологічного</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визначається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як система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соціально-психологічних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медико-психологічних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загальнооздоровчих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заходів</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спрямованих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на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відновлення</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корекцію</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чи</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компенсацію</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порушених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психосоматичних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функцій</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станів</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особистісних</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властивостей</a:t>
            </a: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Завдання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психологічної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реабілітації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психодіагностика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станів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співробітників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метою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профілактики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розвитку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синдрому ПТСР;</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забезпечення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після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участі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подіях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здійснення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корекційно-реабілітаційних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проведення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реабілітаційних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тренінгів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психологічне</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консультування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співробітників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питань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відновлення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психосоматичного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здоров’я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Аналіз</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теоретичних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практичних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праць</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дозволяє</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визначити</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5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основних</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етапів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реабілітації</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діагностичний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оцінка</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психосоматичного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статусу,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функціонального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психофізіологічного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стану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потерпілих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індивідуально-психологічних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індивідуально-психофізіологічних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адаптивних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властивостей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Визначення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ступеня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відхилень</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норми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станах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властивостях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класифікаційний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виокремлення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групи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осіб</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ознаками</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неадаптивних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станів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адаптаційних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розладів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визначення</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методів</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впливу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конкретизація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методичного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інструментарію</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загальнооздоровчих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відновлювальних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соціально-психологічних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психофізіологічних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заходів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4)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корекційний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застосування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методів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впливу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основі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індивідуального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підходу</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потерпілих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5)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контрольно-оцінковий</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контроль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результативності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методів</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що</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застосовуються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та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їх</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корекція</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 </a:t>
            </a:r>
            <a:r>
              <a:rPr kumimoji="0" lang="ru-RU"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потребі</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179512" y="594888"/>
            <a:ext cx="7848872"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1"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Висновки</a:t>
            </a:r>
            <a:endParaRPr kumimoji="0" lang="ru-RU" sz="12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Психологічне</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забезпечення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є</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цілісною</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системою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соціально-психологічних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заходів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спрямованих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на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оцінку</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прогнозування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адаптації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індивідуальної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групової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надійності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та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професійної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безпеки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метою оптимального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використання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індивідуальних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адаптивних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ресурсів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можливостей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здібностей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для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підвищення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ефективності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збереження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відновлення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психосоматичного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здоров’я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2.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Основними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завданнями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системи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психологічного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є</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психологічне</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надійності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безпеки</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психосоматичного</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здоров’я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3. Структура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системи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забезпечення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включає</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такі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основні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підсистеми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професійно-психологічний</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відбір</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кадрів</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для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психологічне</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забезпечення</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професійної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адаптації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в</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умовах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стресу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психологічна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підготовка</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надзвичайних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ситуаціях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психологічний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супровід</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надзвичайних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допомога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(у тому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числі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й</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екстрена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психологічна</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реабілітація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співробітників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після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їх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участі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пов’язаних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професійним</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ризиком</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небезпекою</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4.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Ключовими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проблемами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психологічного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забезпечення</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умовах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є:</a:t>
            </a:r>
            <a:r>
              <a:rPr kumimoji="0" lang="ru-RU" sz="14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проблема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інтенсивності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стрес-впливу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на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людину</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екстремальних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умов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діяльності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проблема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індивідуальної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адаптивності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до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дії</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стрес-факторів</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проблема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адаптивних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неадаптивних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психічних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і</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психофізіологічних</a:t>
            </a:r>
            <a:r>
              <a:rPr kumimoji="0" lang="ru-RU" sz="14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ru-RU" sz="1400" b="0" i="1"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станів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що</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виникають</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в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надзвичайних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методи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психологічної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роботи</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в</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екстремальних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надзвичайних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ситуаціях</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професійної</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діяльності</a:t>
            </a: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185</TotalTime>
  <Words>1749</Words>
  <Application>Microsoft Office PowerPoint</Application>
  <PresentationFormat>Екран (4:3)</PresentationFormat>
  <Paragraphs>271</Paragraphs>
  <Slides>35</Slides>
  <Notes>0</Notes>
  <HiddenSlides>0</HiddenSlides>
  <MMClips>0</MMClips>
  <ScaleCrop>false</ScaleCrop>
  <HeadingPairs>
    <vt:vector size="6" baseType="variant">
      <vt:variant>
        <vt:lpstr>Тема</vt:lpstr>
      </vt:variant>
      <vt:variant>
        <vt:i4>1</vt:i4>
      </vt:variant>
      <vt:variant>
        <vt:lpstr>Вбудовані сервери OLE</vt:lpstr>
      </vt:variant>
      <vt:variant>
        <vt:i4>1</vt:i4>
      </vt:variant>
      <vt:variant>
        <vt:lpstr>Заголовки слайдів</vt:lpstr>
      </vt:variant>
      <vt:variant>
        <vt:i4>35</vt:i4>
      </vt:variant>
    </vt:vector>
  </HeadingPairs>
  <TitlesOfParts>
    <vt:vector size="37" baseType="lpstr">
      <vt:lpstr>Изящная</vt:lpstr>
      <vt:lpstr>Слайд</vt:lpstr>
      <vt:lpstr>Слайд 1</vt:lpstr>
      <vt:lpstr>«ОРГАНІЗАЦІЯ САНІТАРНО-ГІГІЄНІЧНОГО ТА   ПРОТИЕПІДЕМІЧНОГО ЗАБЕЗПЕЧЕННЯ НАСЕЛЕННЯ ЗА УМОВ НАДЗВИЧАЙНИХ СИТУАЦІЙ» </vt:lpstr>
      <vt:lpstr>«ОРГАНІЗАЦІЯ САНІТАРНО-ГІГІЄНІЧНОГО ТА   ПРОТИЕПІДЕМІЧНОГО ЗАБЕЗПЕЧЕННЯ НАСЕЛЕННЯ ЗА УМОВ НАДЗВИЧАЙНИХ СИТУАЦІЙ» </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 ПОНЯТТЯ КАРАНТИНУ І ОБСЕРВАЦІЇ ТА ОРГАНІЗАЦІЯ  РЕЖИМНО-ОБМЕЖУВАЛЬНИХ ЗАХОДІВ</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ОРГАНІЗАЦІЯ САНІТАРНО-ГІГІЄНІЧНОГО ТА   ПРОТИЕПІДЕМІЧНОГО ЗАБЕЗПЕЧЕННЯ НАСЕЛЕННЯ ЗА УМОВ НАДЗВИЧАЙНИХ СИТУАЦІЙ. </dc:title>
  <dc:creator>Басюк Володимир Степанович</dc:creator>
  <cp:lastModifiedBy>e250859poe</cp:lastModifiedBy>
  <cp:revision>49</cp:revision>
  <dcterms:created xsi:type="dcterms:W3CDTF">2019-09-23T07:36:04Z</dcterms:created>
  <dcterms:modified xsi:type="dcterms:W3CDTF">2026-06-23T10:05:18Z</dcterms:modified>
</cp:coreProperties>
</file>