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1" r:id="rId3"/>
    <p:sldMasterId id="2147483653" r:id="rId4"/>
    <p:sldMasterId id="2147483657" r:id="rId5"/>
  </p:sldMasterIdLst>
  <p:notesMasterIdLst>
    <p:notesMasterId r:id="rId39"/>
  </p:notesMasterIdLst>
  <p:sldIdLst>
    <p:sldId id="266" r:id="rId6"/>
    <p:sldId id="267" r:id="rId7"/>
    <p:sldId id="297" r:id="rId8"/>
    <p:sldId id="298" r:id="rId9"/>
    <p:sldId id="299" r:id="rId10"/>
    <p:sldId id="300" r:id="rId11"/>
    <p:sldId id="301" r:id="rId12"/>
    <p:sldId id="318" r:id="rId13"/>
    <p:sldId id="319" r:id="rId14"/>
    <p:sldId id="302" r:id="rId15"/>
    <p:sldId id="304" r:id="rId16"/>
    <p:sldId id="303" r:id="rId17"/>
    <p:sldId id="305" r:id="rId18"/>
    <p:sldId id="306" r:id="rId19"/>
    <p:sldId id="307" r:id="rId20"/>
    <p:sldId id="309" r:id="rId21"/>
    <p:sldId id="308" r:id="rId22"/>
    <p:sldId id="316" r:id="rId23"/>
    <p:sldId id="315" r:id="rId24"/>
    <p:sldId id="317" r:id="rId25"/>
    <p:sldId id="329" r:id="rId26"/>
    <p:sldId id="330" r:id="rId27"/>
    <p:sldId id="331" r:id="rId28"/>
    <p:sldId id="332" r:id="rId29"/>
    <p:sldId id="333" r:id="rId30"/>
    <p:sldId id="320" r:id="rId31"/>
    <p:sldId id="322" r:id="rId32"/>
    <p:sldId id="321" r:id="rId33"/>
    <p:sldId id="323" r:id="rId34"/>
    <p:sldId id="324" r:id="rId35"/>
    <p:sldId id="325" r:id="rId36"/>
    <p:sldId id="326" r:id="rId37"/>
    <p:sldId id="334" r:id="rId3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FF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87" autoAdjust="0"/>
    <p:restoredTop sz="91383" autoAdjust="0"/>
  </p:normalViewPr>
  <p:slideViewPr>
    <p:cSldViewPr>
      <p:cViewPr varScale="1">
        <p:scale>
          <a:sx n="84" d="100"/>
          <a:sy n="84" d="100"/>
        </p:scale>
        <p:origin x="-11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6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6AFB49-B59D-4CC1-8B33-60B0A06B38F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3066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8B1F3F-0671-4F97-8844-8EF9A230B3CC}" type="slidenum">
              <a:rPr lang="ru-RU"/>
              <a:pPr/>
              <a:t>2</a:t>
            </a:fld>
            <a:endParaRPr lang="ru-RU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C0EE57-83F8-4020-8C99-92D620A5013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B61FBD-86A7-4558-BBE7-A2AAB3F055F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FA3DC1-E613-4ED6-B697-8959B9515CC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275F78-825D-4E8E-985B-4D8F34A879A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9390DB-5697-4C9D-9FD2-C046ADACC8D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D930D-58F8-4379-9DAA-E38507D4734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615877-DEFD-40A7-9D00-2DC212FFB7F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6FA2D1-9D97-4094-81C0-E01AB48E2AC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8645AD-92D1-4755-9F5B-82157B7CFEB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A4D0B7-0237-421F-96C5-03F1291C358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6B2A9F-118A-4F34-9718-1B8C9D1FB5D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4339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4340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41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42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43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44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4345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6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34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434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349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4350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4351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ECD057C-CB1E-4BFC-A444-F2E29C46009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1EC3CCC-1335-408F-B8AC-108640DED23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EAFB0C0-2EAE-4D0C-BF28-DB9D30D19C7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4D4FF1D-50FB-4F1F-8207-28F36202A306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71A0864-FCE7-4F7B-BFEF-B3F2984452A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1C5755-4218-4449-BE4C-23D02C83507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BD45C9C-2751-432B-BC9E-6C8831692F7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03B141-CCB5-4D74-80CA-F96D4C8A8F7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A56FC73-1DA7-4511-B7FC-1BFA0C8A3FC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B52F78B-D28E-4F03-9988-9EF25CAF9147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925C318-4513-403B-A234-1D393CCC74E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E616F27-DA3C-42FA-B168-43898D4A1C66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30723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24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25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726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727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728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073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30731" name="Rectangle 11"/>
          <p:cNvSpPr>
            <a:spLocks noGrp="1" noChangeArrowheads="1"/>
          </p:cNvSpPr>
          <p:nvPr>
            <p:ph type="dt" sz="quarter" idx="2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732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733" name="Rectangle 1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D67AE35-E6B8-4071-9C48-6DCC8FE8C59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3B041D-E07E-4700-9F5A-5D918AFD787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3EC028-4188-4ED7-AF6C-82A27692D7A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B4F633-1DA0-48F9-B188-2DB06C18BC1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55825C-E90F-471A-9BC1-7F55B873C0D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542C79-F695-470C-85C2-46A964FABA4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B05D34-051E-4838-A828-1C01E8796D9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CA00D2-EF09-41E3-BADA-3941604C6CD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DD341A-53A4-47D6-A863-2D65ABAB228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00307-6989-43FC-A72F-7AFD2F09746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3FCA4-2190-416E-A375-C417361EF31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33796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D93760-3E6B-4745-A2F3-2FEF8C58542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F09B11-4E69-447D-AAB8-D1865DA29CC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41A64-655F-4A84-87DD-C27EEA8A1C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4D1024-C47F-47BE-8985-37EBF7ED875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96761A-70F7-40C2-9251-3F34BA2187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03410A-74CB-400C-B600-37C037AEFE4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C5421-2BCD-43B4-864F-E9668938247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31D6C0-8CD7-4045-AD00-22B9F4D981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360FEB-9404-4A65-B026-097192F88EB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7840B1-802D-4B93-A82A-7D07C1B36FE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9B726B-67D4-4229-A9ED-BCD7E857C0B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330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9933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3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3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34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3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9336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37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3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39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4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41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4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43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4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4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4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47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4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49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5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5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935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53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5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5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56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5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58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5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6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6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6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6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6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6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36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99367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9936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936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99370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9371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99372" name="Rectangle 4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9373" name="Rectangle 4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9374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BDC5F6D-1FDB-42DD-9333-7661E88B9C6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97C0E7-FDBF-4950-AD7E-4C558576892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93267-D705-4427-9099-54C8309685A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878E13-FE5F-456F-AFC0-B583A6DED1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3CDAED-7719-459E-AB0B-536A3DC6DED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BF35E1-F185-4630-9229-758BFB09CA2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124947-28DB-4C20-9BC8-1BA4B2FFA28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864DC-B0FA-4201-9F73-1C5D3ABEEC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7A331A-6D42-49AA-9EA0-2BD3CEFCA3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0AD79-BE6E-46E7-A56E-92B6EB29FE9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027D1B-DDA7-41F9-9AAA-3A01B8D051A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669B638-21FE-436C-A067-D0BC3DAAC03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02DFDC6-1B4D-4721-AC5B-20D49699A14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C3A0AAE-F714-4926-B836-DE8AB2445A31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1331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3317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331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31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32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32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32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32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2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2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2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133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711" r:id="rId12"/>
  </p:sldLayoutIdLst>
  <p:transition>
    <p:strips dir="rd"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29699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0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1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2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703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704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705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706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97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297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297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D202C5F-00C5-4750-8C92-F3702F66D3B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2971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971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E2A47F4B-94B9-46D7-A527-1A7669E21CB0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>
    <p:zoom dir="in"/>
  </p:transition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30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98307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08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09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1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11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831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1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14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1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16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1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18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1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20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21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22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2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24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2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26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27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8328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2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30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31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3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33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3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35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36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37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38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39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40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41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42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98343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98344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8345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98346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834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8348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98349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9835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EFFE859D-6933-45F3-BA32-B9BB32386545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8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j03464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125538"/>
            <a:ext cx="3895725" cy="4319587"/>
          </a:xfrm>
          <a:prstGeom prst="rect">
            <a:avLst/>
          </a:prstGeom>
          <a:noFill/>
        </p:spPr>
      </p:pic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4357686" y="2143116"/>
            <a:ext cx="4572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solidFill>
                  <a:schemeClr val="folHlink"/>
                </a:solidFill>
                <a:latin typeface="Arial Black" pitchFamily="34" charset="0"/>
              </a:rPr>
              <a:t>Disconnect your mobile phones</a:t>
            </a:r>
            <a:r>
              <a:rPr lang="ru-RU" sz="4000" dirty="0" smtClean="0">
                <a:solidFill>
                  <a:schemeClr val="folHlink"/>
                </a:solidFill>
                <a:latin typeface="Arial Black" pitchFamily="34" charset="0"/>
              </a:rPr>
              <a:t>!</a:t>
            </a:r>
            <a:endParaRPr lang="ru-RU" sz="4000" dirty="0">
              <a:solidFill>
                <a:schemeClr val="folHlink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ows XP 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ows XP 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ows XP 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0" y="1125538"/>
            <a:ext cx="9180513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Theme: “</a:t>
            </a:r>
            <a:r>
              <a:rPr lang="en-US" sz="4000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Prosthodontics</a:t>
            </a:r>
            <a:r>
              <a:rPr lang="ru-RU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. </a:t>
            </a:r>
            <a:r>
              <a:rPr lang="en-US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Definition</a:t>
            </a:r>
            <a:r>
              <a:rPr lang="ru-RU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, </a:t>
            </a:r>
            <a:r>
              <a:rPr lang="en-US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stages of development</a:t>
            </a:r>
            <a:r>
              <a:rPr lang="ru-RU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, </a:t>
            </a:r>
            <a:r>
              <a:rPr lang="en-US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problems</a:t>
            </a:r>
            <a:r>
              <a:rPr lang="ru-RU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, </a:t>
            </a:r>
            <a:r>
              <a:rPr lang="en-US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structure</a:t>
            </a:r>
            <a:r>
              <a:rPr lang="ru-RU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. </a:t>
            </a:r>
            <a:r>
              <a:rPr lang="en-US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Teeth</a:t>
            </a:r>
            <a:r>
              <a:rPr lang="ru-RU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. </a:t>
            </a:r>
            <a:r>
              <a:rPr lang="en-US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Dental arches</a:t>
            </a:r>
            <a:r>
              <a:rPr lang="ru-RU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.</a:t>
            </a:r>
            <a:r>
              <a:rPr lang="en-US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 Bite. Clinical examination of </a:t>
            </a:r>
            <a:r>
              <a:rPr lang="en-US" sz="4000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prosthodontics</a:t>
            </a:r>
            <a:r>
              <a:rPr lang="en-US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 patient. Case report.”</a:t>
            </a:r>
            <a:endParaRPr lang="ru-RU" sz="4000" dirty="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>
              <a:lnSpc>
                <a:spcPct val="150000"/>
              </a:lnSpc>
            </a:pPr>
            <a:endParaRPr lang="ru-RU" sz="3200" dirty="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2751138" y="35210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2967038" y="34480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0" y="4437063"/>
            <a:ext cx="91440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					</a:t>
            </a:r>
            <a:endParaRPr lang="ru-RU" sz="320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7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/>
      <p:bldP spid="348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j02161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8400" y="0"/>
            <a:ext cx="5435600" cy="6858000"/>
          </a:xfrm>
          <a:prstGeom prst="rect">
            <a:avLst/>
          </a:prstGeom>
          <a:noFill/>
        </p:spPr>
      </p:pic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323850" y="2205038"/>
            <a:ext cx="302418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5400" dirty="0" smtClean="0">
                <a:solidFill>
                  <a:srgbClr val="CCFF66"/>
                </a:solidFill>
                <a:latin typeface="Arial Black" pitchFamily="34" charset="0"/>
              </a:rPr>
              <a:t>Egypt</a:t>
            </a:r>
            <a:r>
              <a:rPr lang="en-US" sz="4400" dirty="0" smtClean="0">
                <a:solidFill>
                  <a:srgbClr val="CCFF66"/>
                </a:solidFill>
                <a:latin typeface="Arial Black" pitchFamily="34" charset="0"/>
              </a:rPr>
              <a:t> </a:t>
            </a:r>
            <a:endParaRPr lang="en-US" sz="4400" dirty="0">
              <a:solidFill>
                <a:srgbClr val="CCFF66"/>
              </a:solidFill>
              <a:latin typeface="Arial Black" pitchFamily="34" charset="0"/>
            </a:endParaRPr>
          </a:p>
        </p:txBody>
      </p:sp>
      <p:sp>
        <p:nvSpPr>
          <p:cNvPr id="100356" name="Rectangle 4"/>
          <p:cNvSpPr>
            <a:spLocks noChangeArrowheads="1"/>
          </p:cNvSpPr>
          <p:nvPr/>
        </p:nvSpPr>
        <p:spPr bwMode="auto">
          <a:xfrm>
            <a:off x="0" y="908050"/>
            <a:ext cx="38163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3200" dirty="0">
                <a:solidFill>
                  <a:srgbClr val="CCFF66"/>
                </a:solidFill>
                <a:latin typeface="Arial Black" pitchFamily="34" charset="0"/>
              </a:rPr>
              <a:t>2500 </a:t>
            </a:r>
            <a:r>
              <a:rPr lang="en-US" sz="3200" dirty="0" smtClean="0">
                <a:solidFill>
                  <a:srgbClr val="CCFF66"/>
                </a:solidFill>
                <a:latin typeface="Arial Black" pitchFamily="34" charset="0"/>
              </a:rPr>
              <a:t>B.C.</a:t>
            </a:r>
            <a:r>
              <a:rPr lang="en-US" dirty="0" smtClean="0">
                <a:solidFill>
                  <a:srgbClr val="CCFF66"/>
                </a:solidFill>
                <a:latin typeface="Arial Black" pitchFamily="34" charset="0"/>
              </a:rPr>
              <a:t> </a:t>
            </a:r>
            <a:endParaRPr lang="en-US" dirty="0">
              <a:solidFill>
                <a:srgbClr val="CCFF66"/>
              </a:solidFill>
              <a:latin typeface="Arial Black" pitchFamily="34" charset="0"/>
            </a:endParaRPr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250825" y="3644900"/>
            <a:ext cx="352901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3200" dirty="0" smtClean="0">
                <a:solidFill>
                  <a:srgbClr val="CCFF66"/>
                </a:solidFill>
              </a:rPr>
              <a:t>In</a:t>
            </a:r>
            <a:r>
              <a:rPr lang="ru-RU" sz="3200" dirty="0" smtClean="0">
                <a:solidFill>
                  <a:srgbClr val="CCFF66"/>
                </a:solidFill>
              </a:rPr>
              <a:t> </a:t>
            </a:r>
            <a:r>
              <a:rPr lang="ru-RU" sz="3200" dirty="0">
                <a:solidFill>
                  <a:srgbClr val="CCFF66"/>
                </a:solidFill>
              </a:rPr>
              <a:t>1807 </a:t>
            </a:r>
            <a:r>
              <a:rPr lang="en-US" sz="3200" dirty="0" smtClean="0">
                <a:solidFill>
                  <a:srgbClr val="CCFF66"/>
                </a:solidFill>
              </a:rPr>
              <a:t>y</a:t>
            </a:r>
            <a:r>
              <a:rPr lang="ru-RU" sz="3200" dirty="0" smtClean="0">
                <a:solidFill>
                  <a:srgbClr val="CCFF66"/>
                </a:solidFill>
              </a:rPr>
              <a:t>. </a:t>
            </a:r>
            <a:r>
              <a:rPr lang="en-US" sz="3200" dirty="0" smtClean="0">
                <a:solidFill>
                  <a:srgbClr val="CCFF66"/>
                </a:solidFill>
              </a:rPr>
              <a:t>it was find the wooden  prosthesis in </a:t>
            </a:r>
            <a:r>
              <a:rPr lang="en-US" sz="3200" dirty="0" err="1" smtClean="0">
                <a:solidFill>
                  <a:srgbClr val="CCFF66"/>
                </a:solidFill>
              </a:rPr>
              <a:t>Hephrem</a:t>
            </a:r>
            <a:r>
              <a:rPr lang="en-US" sz="3200" dirty="0" smtClean="0">
                <a:solidFill>
                  <a:srgbClr val="CCFF66"/>
                </a:solidFill>
              </a:rPr>
              <a:t> pyramid</a:t>
            </a:r>
            <a:endParaRPr lang="en-US" sz="3200" dirty="0">
              <a:solidFill>
                <a:srgbClr val="CCFF66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03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/>
      <p:bldP spid="100356" grpId="0"/>
      <p:bldP spid="1003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Сидон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1619250" y="765175"/>
            <a:ext cx="63373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00FF00"/>
                </a:solidFill>
                <a:latin typeface="Arial Black" pitchFamily="34" charset="0"/>
              </a:rPr>
              <a:t>Phinikia</a:t>
            </a:r>
            <a:r>
              <a:rPr lang="en-US" sz="4000" dirty="0" smtClean="0">
                <a:solidFill>
                  <a:srgbClr val="00FF00"/>
                </a:solidFill>
                <a:latin typeface="Arial Black" pitchFamily="34" charset="0"/>
              </a:rPr>
              <a:t> </a:t>
            </a:r>
            <a:r>
              <a:rPr lang="ru-RU" sz="4000" dirty="0" smtClean="0">
                <a:solidFill>
                  <a:srgbClr val="00FF00"/>
                </a:solidFill>
                <a:latin typeface="Arial Black" pitchFamily="34" charset="0"/>
              </a:rPr>
              <a:t>    </a:t>
            </a:r>
            <a:r>
              <a:rPr lang="en-US" sz="4000" dirty="0" smtClean="0">
                <a:solidFill>
                  <a:srgbClr val="00FF00"/>
                </a:solidFill>
                <a:latin typeface="Arial Black" pitchFamily="34" charset="0"/>
              </a:rPr>
              <a:t>SIDON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987675" y="-30163"/>
            <a:ext cx="458472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US" sz="3600" dirty="0">
                <a:solidFill>
                  <a:srgbClr val="00FF00"/>
                </a:solidFill>
                <a:latin typeface="Arial Black" pitchFamily="34" charset="0"/>
              </a:rPr>
              <a:t>12 </a:t>
            </a:r>
            <a:r>
              <a:rPr lang="en-US" sz="3600" dirty="0" smtClean="0">
                <a:solidFill>
                  <a:srgbClr val="00FF00"/>
                </a:solidFill>
                <a:latin typeface="Arial Black" pitchFamily="34" charset="0"/>
              </a:rPr>
              <a:t>century B.C.</a:t>
            </a:r>
            <a:endParaRPr lang="en-US" sz="3600" dirty="0">
              <a:latin typeface="Arial Black" pitchFamily="34" charset="0"/>
            </a:endParaRPr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0" y="57912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3200" dirty="0" smtClean="0">
                <a:solidFill>
                  <a:srgbClr val="00FF00"/>
                </a:solidFill>
                <a:latin typeface="Arial Black" pitchFamily="34" charset="0"/>
              </a:rPr>
              <a:t>Wooden </a:t>
            </a:r>
            <a:r>
              <a:rPr lang="en-US" sz="3200" dirty="0" err="1" smtClean="0">
                <a:solidFill>
                  <a:srgbClr val="00FF00"/>
                </a:solidFill>
                <a:latin typeface="Arial Black" pitchFamily="34" charset="0"/>
              </a:rPr>
              <a:t>prothesis</a:t>
            </a:r>
            <a:r>
              <a:rPr lang="ru-RU" sz="3200" dirty="0" smtClean="0">
                <a:solidFill>
                  <a:srgbClr val="00FF00"/>
                </a:solidFill>
                <a:latin typeface="Arial Black" pitchFamily="34" charset="0"/>
              </a:rPr>
              <a:t>,</a:t>
            </a:r>
            <a:r>
              <a:rPr lang="en-US" sz="3200" dirty="0" smtClean="0">
                <a:solidFill>
                  <a:srgbClr val="00FF00"/>
                </a:solidFill>
                <a:latin typeface="Arial Black" pitchFamily="34" charset="0"/>
              </a:rPr>
              <a:t> fixed to teeth with gold wire</a:t>
            </a:r>
            <a:endParaRPr lang="ru-RU" sz="3200" dirty="0">
              <a:solidFill>
                <a:srgbClr val="00FF00"/>
              </a:solidFill>
            </a:endParaRPr>
          </a:p>
        </p:txBody>
      </p:sp>
      <p:pic>
        <p:nvPicPr>
          <p:cNvPr id="101382" name="Picture 6" descr="финикия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0" y="1989138"/>
            <a:ext cx="6049963" cy="3827462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0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1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13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/>
      <p:bldP spid="101380" grpId="0"/>
      <p:bldP spid="10138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Etruri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609600"/>
            <a:ext cx="6980237" cy="6248400"/>
          </a:xfrm>
          <a:prstGeom prst="rect">
            <a:avLst/>
          </a:prstGeom>
          <a:noFill/>
        </p:spPr>
      </p:pic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2124075" y="-30163"/>
            <a:ext cx="4718050" cy="701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/>
            <a:r>
              <a:rPr lang="en-US" sz="4000" dirty="0">
                <a:solidFill>
                  <a:srgbClr val="FFFF00"/>
                </a:solidFill>
                <a:latin typeface="Arial Black" pitchFamily="34" charset="0"/>
              </a:rPr>
              <a:t>7 </a:t>
            </a:r>
            <a:r>
              <a:rPr lang="en-US" sz="4000" dirty="0" smtClean="0">
                <a:solidFill>
                  <a:srgbClr val="FFFF00"/>
                </a:solidFill>
                <a:latin typeface="Arial Black" pitchFamily="34" charset="0"/>
              </a:rPr>
              <a:t>century B.C.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102404" name="Rectangle 4"/>
          <p:cNvSpPr>
            <a:spLocks noChangeArrowheads="1"/>
          </p:cNvSpPr>
          <p:nvPr/>
        </p:nvSpPr>
        <p:spPr bwMode="auto">
          <a:xfrm>
            <a:off x="1000100" y="642918"/>
            <a:ext cx="751359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4000" b="1" dirty="0" smtClean="0">
                <a:solidFill>
                  <a:schemeClr val="accent4">
                    <a:lumMod val="10000"/>
                  </a:schemeClr>
                </a:solidFill>
              </a:rPr>
              <a:t>Apennines tombs of </a:t>
            </a:r>
            <a:r>
              <a:rPr lang="en-US" sz="4000" b="1" dirty="0" err="1" smtClean="0">
                <a:solidFill>
                  <a:schemeClr val="accent4">
                    <a:lumMod val="10000"/>
                  </a:schemeClr>
                </a:solidFill>
              </a:rPr>
              <a:t>Ethrusks</a:t>
            </a:r>
            <a:r>
              <a:rPr lang="en-US" b="1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endParaRPr lang="en-US" b="1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02405" name="Rectangle 5"/>
          <p:cNvSpPr>
            <a:spLocks noChangeArrowheads="1"/>
          </p:cNvSpPr>
          <p:nvPr/>
        </p:nvSpPr>
        <p:spPr bwMode="auto">
          <a:xfrm>
            <a:off x="1071538" y="5042118"/>
            <a:ext cx="664373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2800" dirty="0" smtClean="0">
                <a:solidFill>
                  <a:srgbClr val="FF3300"/>
                </a:solidFill>
              </a:rPr>
              <a:t>There are </a:t>
            </a:r>
            <a:r>
              <a:rPr lang="en-US" sz="2800" dirty="0" err="1" smtClean="0">
                <a:solidFill>
                  <a:srgbClr val="FF3300"/>
                </a:solidFill>
              </a:rPr>
              <a:t>finded</a:t>
            </a:r>
            <a:r>
              <a:rPr lang="en-US" sz="2800" dirty="0" smtClean="0">
                <a:solidFill>
                  <a:srgbClr val="FF3300"/>
                </a:solidFill>
              </a:rPr>
              <a:t> gold dental prostheses, like modern removed bridge</a:t>
            </a:r>
            <a:r>
              <a:rPr lang="ru-RU" sz="2800" dirty="0" smtClean="0">
                <a:solidFill>
                  <a:srgbClr val="FF3300"/>
                </a:solidFill>
              </a:rPr>
              <a:t>. </a:t>
            </a:r>
            <a:r>
              <a:rPr lang="en-US" sz="2800" dirty="0" smtClean="0">
                <a:solidFill>
                  <a:srgbClr val="FF3300"/>
                </a:solidFill>
              </a:rPr>
              <a:t> Artificial teeth fixed to nature support teeth with rings</a:t>
            </a:r>
            <a:r>
              <a:rPr lang="ru-RU" sz="2800" dirty="0" smtClean="0">
                <a:solidFill>
                  <a:srgbClr val="FF3300"/>
                </a:solidFill>
              </a:rPr>
              <a:t>.</a:t>
            </a:r>
            <a:r>
              <a:rPr lang="en-US" sz="2800" dirty="0" smtClean="0">
                <a:solidFill>
                  <a:srgbClr val="FF3300"/>
                </a:solidFill>
              </a:rPr>
              <a:t> </a:t>
            </a:r>
            <a:endParaRPr lang="en-US" sz="2800" dirty="0">
              <a:solidFill>
                <a:srgbClr val="FF3300"/>
              </a:solidFill>
            </a:endParaRPr>
          </a:p>
        </p:txBody>
      </p:sp>
      <p:pic>
        <p:nvPicPr>
          <p:cNvPr id="102406" name="Picture 6" descr="Necropo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357298"/>
            <a:ext cx="2535237" cy="2273300"/>
          </a:xfrm>
          <a:prstGeom prst="rect">
            <a:avLst/>
          </a:prstGeom>
          <a:noFill/>
        </p:spPr>
      </p:pic>
      <p:pic>
        <p:nvPicPr>
          <p:cNvPr id="9" name="Рисунок 8" descr="этруск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71934" y="1643050"/>
            <a:ext cx="3340244" cy="3060959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4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/>
      <p:bldP spid="102404" grpId="0"/>
      <p:bldP spid="10240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16375" y="0"/>
            <a:ext cx="5127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3000364" y="285728"/>
            <a:ext cx="44275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3600" dirty="0" smtClean="0">
                <a:solidFill>
                  <a:srgbClr val="CCFF66"/>
                </a:solidFill>
                <a:latin typeface="Arial Black" pitchFamily="34" charset="0"/>
              </a:rPr>
              <a:t>MIDDLE AGES</a:t>
            </a:r>
            <a:endParaRPr lang="en-US" sz="3200" dirty="0">
              <a:solidFill>
                <a:srgbClr val="CCFF66"/>
              </a:solidFill>
              <a:latin typeface="Arial Black" pitchFamily="34" charset="0"/>
            </a:endParaRPr>
          </a:p>
        </p:txBody>
      </p: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611188" y="1052513"/>
            <a:ext cx="288131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3200" dirty="0" smtClean="0">
                <a:solidFill>
                  <a:srgbClr val="FF3300"/>
                </a:solidFill>
                <a:latin typeface="Arial Black" pitchFamily="34" charset="0"/>
              </a:rPr>
              <a:t>Decadence of science and art</a:t>
            </a:r>
            <a:r>
              <a:rPr lang="en-US" sz="3200" dirty="0" smtClean="0">
                <a:solidFill>
                  <a:srgbClr val="FF3300"/>
                </a:solidFill>
              </a:rPr>
              <a:t> </a:t>
            </a:r>
            <a:endParaRPr lang="en-US" sz="3200" dirty="0">
              <a:solidFill>
                <a:srgbClr val="FF3300"/>
              </a:solidFill>
            </a:endParaRPr>
          </a:p>
        </p:txBody>
      </p:sp>
      <p:sp>
        <p:nvSpPr>
          <p:cNvPr id="103429" name="Rectangle 5"/>
          <p:cNvSpPr>
            <a:spLocks noChangeArrowheads="1"/>
          </p:cNvSpPr>
          <p:nvPr/>
        </p:nvSpPr>
        <p:spPr bwMode="auto">
          <a:xfrm>
            <a:off x="571472" y="1000108"/>
            <a:ext cx="3211538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US" sz="3200" dirty="0" smtClean="0">
                <a:solidFill>
                  <a:srgbClr val="FFFF66"/>
                </a:solidFill>
              </a:rPr>
              <a:t>Dental prosthetics hand of artisans</a:t>
            </a:r>
            <a:r>
              <a:rPr lang="ru-RU" sz="3200" dirty="0" smtClean="0">
                <a:solidFill>
                  <a:srgbClr val="FFFF66"/>
                </a:solidFill>
              </a:rPr>
              <a:t> (</a:t>
            </a:r>
            <a:r>
              <a:rPr lang="en-US" sz="3200" dirty="0" err="1" smtClean="0">
                <a:solidFill>
                  <a:srgbClr val="FFFF66"/>
                </a:solidFill>
              </a:rPr>
              <a:t>jewellers</a:t>
            </a:r>
            <a:r>
              <a:rPr lang="ru-RU" sz="3200" dirty="0" smtClean="0">
                <a:solidFill>
                  <a:srgbClr val="FFFF66"/>
                </a:solidFill>
              </a:rPr>
              <a:t>, </a:t>
            </a:r>
            <a:r>
              <a:rPr lang="en-US" sz="3200" dirty="0" smtClean="0">
                <a:solidFill>
                  <a:srgbClr val="FFFF66"/>
                </a:solidFill>
              </a:rPr>
              <a:t>etchers</a:t>
            </a:r>
            <a:r>
              <a:rPr lang="ru-RU" sz="3200" dirty="0" smtClean="0">
                <a:solidFill>
                  <a:srgbClr val="FFFF66"/>
                </a:solidFill>
              </a:rPr>
              <a:t>, </a:t>
            </a:r>
            <a:r>
              <a:rPr lang="en-US" sz="3200" dirty="0" smtClean="0">
                <a:solidFill>
                  <a:srgbClr val="FFFF66"/>
                </a:solidFill>
              </a:rPr>
              <a:t>barbers</a:t>
            </a:r>
            <a:r>
              <a:rPr lang="ru-RU" sz="3200" dirty="0" smtClean="0">
                <a:solidFill>
                  <a:srgbClr val="FFFF66"/>
                </a:solidFill>
              </a:rPr>
              <a:t>). </a:t>
            </a:r>
            <a:r>
              <a:rPr lang="en-US" sz="3200" dirty="0" smtClean="0">
                <a:solidFill>
                  <a:srgbClr val="FFFF66"/>
                </a:solidFill>
              </a:rPr>
              <a:t>For artificial teeth used elephant ivory</a:t>
            </a:r>
            <a:r>
              <a:rPr lang="ru-RU" sz="3200" dirty="0" smtClean="0">
                <a:solidFill>
                  <a:srgbClr val="FFFF66"/>
                </a:solidFill>
              </a:rPr>
              <a:t>, </a:t>
            </a:r>
            <a:r>
              <a:rPr lang="en-US" sz="3200" dirty="0" smtClean="0">
                <a:solidFill>
                  <a:srgbClr val="FFFF66"/>
                </a:solidFill>
              </a:rPr>
              <a:t>nature teeth from corpses.</a:t>
            </a:r>
            <a:endParaRPr lang="en-US" sz="3200" dirty="0">
              <a:solidFill>
                <a:srgbClr val="FFFF66"/>
              </a:solidFill>
            </a:endParaRPr>
          </a:p>
        </p:txBody>
      </p:sp>
      <p:sp>
        <p:nvSpPr>
          <p:cNvPr id="103430" name="Rectangle 6"/>
          <p:cNvSpPr>
            <a:spLocks noChangeArrowheads="1"/>
          </p:cNvSpPr>
          <p:nvPr/>
        </p:nvSpPr>
        <p:spPr bwMode="auto">
          <a:xfrm>
            <a:off x="5435600" y="5734050"/>
            <a:ext cx="347723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400" dirty="0" smtClean="0">
                <a:solidFill>
                  <a:srgbClr val="FFFF66"/>
                </a:solidFill>
                <a:latin typeface="Arial Black" pitchFamily="34" charset="0"/>
              </a:rPr>
              <a:t>TOOTHEXTRACOR</a:t>
            </a:r>
            <a:r>
              <a:rPr lang="ru-RU" sz="2400" dirty="0" smtClean="0">
                <a:solidFill>
                  <a:srgbClr val="FFFF66"/>
                </a:solidFill>
                <a:latin typeface="Arial Black" pitchFamily="34" charset="0"/>
              </a:rPr>
              <a:t>  </a:t>
            </a:r>
            <a:endParaRPr lang="en-US" sz="2400" dirty="0">
              <a:solidFill>
                <a:srgbClr val="FFFF66"/>
              </a:solidFill>
              <a:latin typeface="Arial Black" pitchFamily="34" charset="0"/>
            </a:endParaRPr>
          </a:p>
          <a:p>
            <a:pPr algn="ctr"/>
            <a:r>
              <a:rPr lang="en-US" sz="2400" dirty="0" smtClean="0">
                <a:solidFill>
                  <a:srgbClr val="FFFF66"/>
                </a:solidFill>
                <a:latin typeface="Arial Black" pitchFamily="34" charset="0"/>
              </a:rPr>
              <a:t>engraving</a:t>
            </a:r>
            <a:r>
              <a:rPr lang="ru-RU" sz="2400" dirty="0" smtClean="0">
                <a:solidFill>
                  <a:srgbClr val="FFFF66"/>
                </a:solidFill>
                <a:latin typeface="Arial Black" pitchFamily="34" charset="0"/>
              </a:rPr>
              <a:t> </a:t>
            </a:r>
            <a:r>
              <a:rPr lang="en-US" sz="2400" dirty="0">
                <a:solidFill>
                  <a:srgbClr val="FFFF66"/>
                </a:solidFill>
                <a:latin typeface="Arial Black" pitchFamily="34" charset="0"/>
              </a:rPr>
              <a:t>XIV C</a:t>
            </a:r>
            <a:r>
              <a:rPr lang="en-US" sz="2400" dirty="0" smtClean="0">
                <a:solidFill>
                  <a:srgbClr val="FFFF66"/>
                </a:solidFill>
                <a:latin typeface="Arial Black" pitchFamily="34" charset="0"/>
              </a:rPr>
              <a:t>.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3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3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1034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/>
      <p:bldP spid="103428" grpId="0"/>
      <p:bldP spid="103428" grpId="1"/>
      <p:bldP spid="103429" grpId="0"/>
      <p:bldP spid="1034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djaconda"/>
          <p:cNvPicPr>
            <a:picLocks noChangeAspect="1" noChangeArrowheads="1"/>
          </p:cNvPicPr>
          <p:nvPr/>
        </p:nvPicPr>
        <p:blipFill>
          <a:blip r:embed="rId2" cstate="print"/>
          <a:srcRect b="4723"/>
          <a:stretch>
            <a:fillRect/>
          </a:stretch>
        </p:blipFill>
        <p:spPr bwMode="auto">
          <a:xfrm>
            <a:off x="4752975" y="765175"/>
            <a:ext cx="4391025" cy="6092825"/>
          </a:xfrm>
          <a:prstGeom prst="rect">
            <a:avLst/>
          </a:prstGeom>
          <a:noFill/>
        </p:spPr>
      </p:pic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3286116" y="0"/>
            <a:ext cx="375782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66"/>
                </a:solidFill>
                <a:latin typeface="Arial Black" pitchFamily="34" charset="0"/>
              </a:rPr>
              <a:t>Renaissance</a:t>
            </a:r>
            <a:endParaRPr lang="ru-RU" sz="4000" b="1" dirty="0">
              <a:solidFill>
                <a:srgbClr val="FFFF66"/>
              </a:solidFill>
              <a:latin typeface="Arial Black" pitchFamily="34" charset="0"/>
            </a:endParaRPr>
          </a:p>
        </p:txBody>
      </p:sp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0" y="928670"/>
            <a:ext cx="47879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3200" dirty="0" smtClean="0">
                <a:solidFill>
                  <a:srgbClr val="FFFF66"/>
                </a:solidFill>
              </a:rPr>
              <a:t>In 1</a:t>
            </a:r>
            <a:r>
              <a:rPr lang="ru-RU" sz="3200" dirty="0" smtClean="0">
                <a:solidFill>
                  <a:srgbClr val="FFFF66"/>
                </a:solidFill>
              </a:rPr>
              <a:t>8 </a:t>
            </a:r>
            <a:r>
              <a:rPr lang="en-US" sz="3200" dirty="0" smtClean="0">
                <a:solidFill>
                  <a:srgbClr val="FFFF66"/>
                </a:solidFill>
              </a:rPr>
              <a:t>century it was improvement of dental prosthetics</a:t>
            </a:r>
            <a:r>
              <a:rPr lang="ru-RU" sz="3200" dirty="0" smtClean="0">
                <a:solidFill>
                  <a:srgbClr val="FFFF66"/>
                </a:solidFill>
              </a:rPr>
              <a:t>. </a:t>
            </a:r>
            <a:r>
              <a:rPr lang="en-US" sz="3200" dirty="0" smtClean="0">
                <a:solidFill>
                  <a:srgbClr val="FFFF66"/>
                </a:solidFill>
              </a:rPr>
              <a:t>A prosthesis didn’t satisfactory  for cosmetic and functional requirements</a:t>
            </a:r>
            <a:endParaRPr lang="ru-RU" sz="3200" dirty="0"/>
          </a:p>
        </p:txBody>
      </p:sp>
      <p:sp>
        <p:nvSpPr>
          <p:cNvPr id="104454" name="Rectangle 6"/>
          <p:cNvSpPr>
            <a:spLocks noChangeArrowheads="1"/>
          </p:cNvSpPr>
          <p:nvPr/>
        </p:nvSpPr>
        <p:spPr bwMode="auto">
          <a:xfrm>
            <a:off x="0" y="4286256"/>
            <a:ext cx="489585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3600" dirty="0" smtClean="0">
                <a:solidFill>
                  <a:srgbClr val="FFFF66"/>
                </a:solidFill>
              </a:rPr>
              <a:t>Dental practice and </a:t>
            </a:r>
            <a:r>
              <a:rPr lang="ru-RU" sz="3600" dirty="0" smtClean="0">
                <a:solidFill>
                  <a:srgbClr val="FFFF66"/>
                </a:solidFill>
              </a:rPr>
              <a:t> </a:t>
            </a:r>
            <a:r>
              <a:rPr lang="en-US" sz="3600" dirty="0" smtClean="0">
                <a:solidFill>
                  <a:srgbClr val="FFFF66"/>
                </a:solidFill>
              </a:rPr>
              <a:t>dental prostheses is </a:t>
            </a:r>
            <a:r>
              <a:rPr lang="en-US" sz="3600" b="1" i="1" dirty="0" smtClean="0">
                <a:solidFill>
                  <a:srgbClr val="FF3300"/>
                </a:solidFill>
              </a:rPr>
              <a:t>medical</a:t>
            </a:r>
            <a:r>
              <a:rPr lang="ru-RU" sz="3600" b="1" i="1" dirty="0" smtClean="0">
                <a:solidFill>
                  <a:srgbClr val="FF3300"/>
                </a:solidFill>
              </a:rPr>
              <a:t> </a:t>
            </a:r>
            <a:r>
              <a:rPr lang="en-US" sz="3600" b="1" i="1" dirty="0" smtClean="0">
                <a:solidFill>
                  <a:srgbClr val="FF3300"/>
                </a:solidFill>
              </a:rPr>
              <a:t>discipline now</a:t>
            </a:r>
            <a:r>
              <a:rPr lang="ru-RU" sz="3600" dirty="0" smtClean="0">
                <a:solidFill>
                  <a:srgbClr val="FF3300"/>
                </a:solidFill>
              </a:rPr>
              <a:t>.</a:t>
            </a:r>
            <a:endParaRPr lang="ru-RU" sz="3600" dirty="0">
              <a:solidFill>
                <a:srgbClr val="FF33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77"/>
          <a:stretch>
            <a:fillRect/>
          </a:stretch>
        </p:blipFill>
        <p:spPr bwMode="auto">
          <a:xfrm>
            <a:off x="5043488" y="4581525"/>
            <a:ext cx="3810000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04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4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04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44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/>
      <p:bldP spid="104453" grpId="0"/>
      <p:bldP spid="104453" grpId="1"/>
      <p:bldP spid="1044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Jorge Washington</a:t>
            </a:r>
            <a:endParaRPr lang="ru-RU" dirty="0"/>
          </a:p>
        </p:txBody>
      </p:sp>
      <p:pic>
        <p:nvPicPr>
          <p:cNvPr id="129032" name="Picture 8" descr="P101002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1600200"/>
            <a:ext cx="8748712" cy="52578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Фоша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72264" y="428604"/>
            <a:ext cx="1822704" cy="2667000"/>
          </a:xfrm>
          <a:prstGeom prst="rect">
            <a:avLst/>
          </a:prstGeom>
        </p:spPr>
      </p:pic>
      <p:pic>
        <p:nvPicPr>
          <p:cNvPr id="4" name="Рисунок 3" descr="зубы Фошар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3636" y="3500438"/>
            <a:ext cx="2251332" cy="2883408"/>
          </a:xfrm>
          <a:prstGeom prst="rect">
            <a:avLst/>
          </a:prstGeom>
        </p:spPr>
      </p:pic>
      <p:pic>
        <p:nvPicPr>
          <p:cNvPr id="1026" name="Picture 2" descr="http://www.provisor.com.ua/100matolog/archive/2009/7/img/ottisk_79r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20688"/>
            <a:ext cx="3528392" cy="574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FFFF66"/>
                </a:solidFill>
                <a:latin typeface="Arial Black" pitchFamily="34" charset="0"/>
              </a:rPr>
              <a:t>Main advances</a:t>
            </a:r>
            <a:endParaRPr lang="ru-RU" sz="4000" dirty="0">
              <a:solidFill>
                <a:srgbClr val="FFFF66"/>
              </a:solidFill>
              <a:latin typeface="Arial Black" pitchFamily="34" charset="0"/>
            </a:endParaRPr>
          </a:p>
        </p:txBody>
      </p:sp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788988" y="1412875"/>
            <a:ext cx="3134191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3200" dirty="0">
                <a:solidFill>
                  <a:srgbClr val="CCFF66"/>
                </a:solidFill>
                <a:latin typeface="Arial Black" pitchFamily="34" charset="0"/>
              </a:rPr>
              <a:t>1590 </a:t>
            </a:r>
            <a:r>
              <a:rPr lang="en-US" sz="3200" dirty="0" smtClean="0">
                <a:solidFill>
                  <a:srgbClr val="CCFF66"/>
                </a:solidFill>
                <a:latin typeface="Arial Black" pitchFamily="34" charset="0"/>
              </a:rPr>
              <a:t>y</a:t>
            </a:r>
            <a:r>
              <a:rPr lang="ru-RU" sz="3200" dirty="0" smtClean="0">
                <a:solidFill>
                  <a:srgbClr val="CCFF66"/>
                </a:solidFill>
                <a:latin typeface="Arial Black" pitchFamily="34" charset="0"/>
              </a:rPr>
              <a:t>.</a:t>
            </a:r>
            <a:endParaRPr lang="ru-RU" sz="3200" dirty="0">
              <a:solidFill>
                <a:srgbClr val="CCFF66"/>
              </a:solidFill>
              <a:latin typeface="Arial Black" pitchFamily="34" charset="0"/>
            </a:endParaRPr>
          </a:p>
          <a:p>
            <a:pPr algn="ctr"/>
            <a:r>
              <a:rPr lang="en-US" sz="3600" dirty="0" err="1" smtClean="0">
                <a:solidFill>
                  <a:srgbClr val="CCFF66"/>
                </a:solidFill>
              </a:rPr>
              <a:t>Ambruas</a:t>
            </a:r>
            <a:r>
              <a:rPr lang="ru-RU" sz="3600" dirty="0" smtClean="0">
                <a:solidFill>
                  <a:srgbClr val="CCFF66"/>
                </a:solidFill>
              </a:rPr>
              <a:t> </a:t>
            </a:r>
            <a:r>
              <a:rPr lang="en-US" sz="3600" dirty="0" smtClean="0">
                <a:solidFill>
                  <a:srgbClr val="CCFF66"/>
                </a:solidFill>
              </a:rPr>
              <a:t>Pare</a:t>
            </a:r>
            <a:endParaRPr lang="en-US" sz="3600" dirty="0">
              <a:solidFill>
                <a:srgbClr val="CCFF66"/>
              </a:solidFill>
            </a:endParaRPr>
          </a:p>
        </p:txBody>
      </p:sp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468313" y="3022600"/>
            <a:ext cx="360045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2800" dirty="0" smtClean="0">
                <a:solidFill>
                  <a:srgbClr val="FFFF66"/>
                </a:solidFill>
              </a:rPr>
              <a:t>He is the first, who describe</a:t>
            </a:r>
            <a:r>
              <a:rPr lang="ru-RU" sz="2800" dirty="0" smtClean="0">
                <a:solidFill>
                  <a:srgbClr val="FFFF66"/>
                </a:solidFill>
              </a:rPr>
              <a:t> </a:t>
            </a:r>
            <a:r>
              <a:rPr lang="en-US" sz="2800" dirty="0" smtClean="0">
                <a:solidFill>
                  <a:srgbClr val="FFFF66"/>
                </a:solidFill>
              </a:rPr>
              <a:t>apparatus for cover defects of palate up</a:t>
            </a:r>
          </a:p>
          <a:p>
            <a:pPr algn="ctr"/>
            <a:endParaRPr lang="en-US" sz="2800" dirty="0" smtClean="0">
              <a:solidFill>
                <a:srgbClr val="FFFF66"/>
              </a:solidFill>
            </a:endParaRPr>
          </a:p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OBTURATOR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0547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743" r="10930"/>
          <a:stretch>
            <a:fillRect/>
          </a:stretch>
        </p:blipFill>
        <p:spPr>
          <a:xfrm>
            <a:off x="4500562" y="1357298"/>
            <a:ext cx="4464050" cy="48958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5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05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/>
      <p:bldP spid="10547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FFFF66"/>
                </a:solidFill>
                <a:latin typeface="Arial Black" pitchFamily="34" charset="0"/>
              </a:rPr>
              <a:t>Main advances</a:t>
            </a:r>
            <a:endParaRPr lang="ru-RU" sz="4000" dirty="0">
              <a:solidFill>
                <a:srgbClr val="FFFF66"/>
              </a:solidFill>
              <a:latin typeface="Arial Black" pitchFamily="34" charset="0"/>
            </a:endParaRPr>
          </a:p>
        </p:txBody>
      </p:sp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214282" y="1785926"/>
            <a:ext cx="3788217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3200" dirty="0">
                <a:solidFill>
                  <a:srgbClr val="CCFF66"/>
                </a:solidFill>
                <a:latin typeface="Arial Black" pitchFamily="34" charset="0"/>
              </a:rPr>
              <a:t>1721 </a:t>
            </a:r>
            <a:r>
              <a:rPr lang="en-US" sz="3200" dirty="0" smtClean="0">
                <a:solidFill>
                  <a:srgbClr val="CCFF66"/>
                </a:solidFill>
                <a:latin typeface="Arial Black" pitchFamily="34" charset="0"/>
              </a:rPr>
              <a:t>y</a:t>
            </a:r>
            <a:r>
              <a:rPr lang="ru-RU" sz="3200" dirty="0" smtClean="0">
                <a:solidFill>
                  <a:srgbClr val="CCFF66"/>
                </a:solidFill>
                <a:latin typeface="Arial Black" pitchFamily="34" charset="0"/>
              </a:rPr>
              <a:t>.</a:t>
            </a:r>
            <a:endParaRPr lang="ru-RU" sz="3200" dirty="0">
              <a:solidFill>
                <a:srgbClr val="CCFF66"/>
              </a:solidFill>
              <a:latin typeface="Arial Black" pitchFamily="34" charset="0"/>
            </a:endParaRPr>
          </a:p>
          <a:p>
            <a:pPr algn="ctr"/>
            <a:r>
              <a:rPr lang="en-US" sz="3600" dirty="0" err="1" smtClean="0">
                <a:solidFill>
                  <a:srgbClr val="CCFF66"/>
                </a:solidFill>
              </a:rPr>
              <a:t>Gotfreed</a:t>
            </a:r>
            <a:r>
              <a:rPr lang="en-US" sz="3600" dirty="0" smtClean="0">
                <a:solidFill>
                  <a:srgbClr val="CCFF66"/>
                </a:solidFill>
              </a:rPr>
              <a:t> </a:t>
            </a:r>
            <a:r>
              <a:rPr lang="en-US" sz="3600" dirty="0" err="1" smtClean="0">
                <a:solidFill>
                  <a:srgbClr val="CCFF66"/>
                </a:solidFill>
              </a:rPr>
              <a:t>Purman</a:t>
            </a:r>
            <a:r>
              <a:rPr lang="en-US" dirty="0" smtClean="0">
                <a:solidFill>
                  <a:srgbClr val="CCFF66"/>
                </a:solidFill>
              </a:rPr>
              <a:t> </a:t>
            </a:r>
            <a:endParaRPr lang="en-US" dirty="0">
              <a:solidFill>
                <a:srgbClr val="CCFF66"/>
              </a:solidFill>
            </a:endParaRPr>
          </a:p>
        </p:txBody>
      </p:sp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468313" y="3500439"/>
            <a:ext cx="360045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US" sz="2800" dirty="0" smtClean="0">
                <a:solidFill>
                  <a:srgbClr val="FFFF66"/>
                </a:solidFill>
              </a:rPr>
              <a:t>To use</a:t>
            </a:r>
            <a:r>
              <a:rPr lang="ru-RU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WAX </a:t>
            </a:r>
            <a:r>
              <a:rPr lang="ru-RU" sz="2800" dirty="0" smtClean="0"/>
              <a:t> </a:t>
            </a:r>
            <a:endParaRPr lang="ru-RU" sz="2800" dirty="0"/>
          </a:p>
          <a:p>
            <a:pPr algn="ctr"/>
            <a:r>
              <a:rPr lang="en-US" sz="2800" dirty="0" smtClean="0">
                <a:solidFill>
                  <a:srgbClr val="FFFF66"/>
                </a:solidFill>
              </a:rPr>
              <a:t>for obtained impressions</a:t>
            </a:r>
            <a:endParaRPr lang="ru-RU" sz="2800" dirty="0"/>
          </a:p>
        </p:txBody>
      </p:sp>
      <p:pic>
        <p:nvPicPr>
          <p:cNvPr id="107525" name="Picture 5" descr="voskB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5498" t="14320" r="14211" b="17403"/>
          <a:stretch>
            <a:fillRect/>
          </a:stretch>
        </p:blipFill>
        <p:spPr>
          <a:xfrm>
            <a:off x="4214810" y="2285992"/>
            <a:ext cx="4679950" cy="34099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7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/>
      <p:bldP spid="1075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2" y="1844675"/>
            <a:ext cx="4389439" cy="4530725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200" dirty="0" smtClean="0">
                <a:solidFill>
                  <a:srgbClr val="FFFF66"/>
                </a:solidFill>
              </a:rPr>
              <a:t>Fixing complete denture with gold springs</a:t>
            </a:r>
            <a:r>
              <a:rPr lang="ru-RU" sz="2200" dirty="0" smtClean="0">
                <a:solidFill>
                  <a:srgbClr val="FFFF66"/>
                </a:solidFill>
              </a:rPr>
              <a:t>;</a:t>
            </a:r>
            <a:endParaRPr lang="en-US" sz="2200" dirty="0" smtClean="0">
              <a:solidFill>
                <a:srgbClr val="FFFF66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ru-RU" sz="2200" dirty="0">
              <a:solidFill>
                <a:srgbClr val="FFFF66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200" dirty="0" smtClean="0">
                <a:solidFill>
                  <a:srgbClr val="FFFF66"/>
                </a:solidFill>
              </a:rPr>
              <a:t>To use nature teeth for pin construction</a:t>
            </a:r>
            <a:r>
              <a:rPr lang="ru-RU" sz="2200" dirty="0" smtClean="0">
                <a:solidFill>
                  <a:srgbClr val="FFFF66"/>
                </a:solidFill>
              </a:rPr>
              <a:t>;</a:t>
            </a:r>
            <a:endParaRPr lang="en-US" sz="2200" dirty="0" smtClean="0">
              <a:solidFill>
                <a:srgbClr val="FFFF66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ru-RU" sz="2200" dirty="0">
              <a:solidFill>
                <a:srgbClr val="FFFF66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200" dirty="0" smtClean="0">
                <a:solidFill>
                  <a:srgbClr val="FFFF66"/>
                </a:solidFill>
              </a:rPr>
              <a:t>To cover artificial teeth with enamel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ru-RU" sz="2200" dirty="0">
              <a:solidFill>
                <a:srgbClr val="FFFF66"/>
              </a:solidFill>
            </a:endParaRPr>
          </a:p>
          <a:p>
            <a:pPr>
              <a:spcBef>
                <a:spcPct val="0"/>
              </a:spcBef>
            </a:pPr>
            <a:r>
              <a:rPr lang="en-US" sz="2200" dirty="0" smtClean="0">
                <a:solidFill>
                  <a:srgbClr val="FFFF66"/>
                </a:solidFill>
              </a:rPr>
              <a:t>Improvement the </a:t>
            </a:r>
            <a:r>
              <a:rPr lang="en-US" sz="2200" dirty="0" err="1" smtClean="0">
                <a:solidFill>
                  <a:srgbClr val="FFFF66"/>
                </a:solidFill>
              </a:rPr>
              <a:t>obturator</a:t>
            </a:r>
            <a:r>
              <a:rPr lang="en-US" sz="2200" dirty="0" smtClean="0">
                <a:solidFill>
                  <a:srgbClr val="FFFF66"/>
                </a:solidFill>
              </a:rPr>
              <a:t> for hard palate</a:t>
            </a:r>
            <a:r>
              <a:rPr lang="ru-RU" sz="2200" dirty="0" smtClean="0">
                <a:solidFill>
                  <a:srgbClr val="FFFF66"/>
                </a:solidFill>
              </a:rPr>
              <a:t>, </a:t>
            </a:r>
            <a:r>
              <a:rPr lang="en-US" sz="2200" dirty="0" smtClean="0">
                <a:solidFill>
                  <a:srgbClr val="FFFF66"/>
                </a:solidFill>
              </a:rPr>
              <a:t>invented </a:t>
            </a:r>
            <a:r>
              <a:rPr lang="en-US" sz="2200" dirty="0" err="1" smtClean="0">
                <a:solidFill>
                  <a:srgbClr val="FFFF66"/>
                </a:solidFill>
              </a:rPr>
              <a:t>Ambruase</a:t>
            </a:r>
            <a:r>
              <a:rPr lang="en-US" sz="2200" dirty="0" smtClean="0">
                <a:solidFill>
                  <a:srgbClr val="FFFF66"/>
                </a:solidFill>
              </a:rPr>
              <a:t> Pare, 18 </a:t>
            </a:r>
            <a:r>
              <a:rPr lang="en-US" sz="2200" dirty="0" err="1" smtClean="0">
                <a:solidFill>
                  <a:srgbClr val="FFFF66"/>
                </a:solidFill>
              </a:rPr>
              <a:t>centure</a:t>
            </a:r>
            <a:endParaRPr lang="ru-RU" sz="2000" dirty="0">
              <a:solidFill>
                <a:srgbClr val="FFFF66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ru-RU" sz="2000" dirty="0">
              <a:solidFill>
                <a:srgbClr val="FFFF66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ru-RU" sz="2000" dirty="0">
              <a:solidFill>
                <a:srgbClr val="FFFF66"/>
              </a:solidFill>
            </a:endParaRPr>
          </a:p>
        </p:txBody>
      </p:sp>
      <p:pic>
        <p:nvPicPr>
          <p:cNvPr id="106500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4325" y="2133600"/>
            <a:ext cx="3749675" cy="3224213"/>
          </a:xfrm>
          <a:noFill/>
          <a:ln/>
        </p:spPr>
      </p:pic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500034" y="357166"/>
            <a:ext cx="81422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CCFF66"/>
                </a:solidFill>
                <a:latin typeface="Arial Black" pitchFamily="34" charset="0"/>
              </a:rPr>
              <a:t>P’er</a:t>
            </a:r>
            <a:r>
              <a:rPr lang="en-US" sz="3200" dirty="0" smtClean="0">
                <a:solidFill>
                  <a:srgbClr val="CCFF66"/>
                </a:solidFill>
                <a:latin typeface="Arial Black" pitchFamily="34" charset="0"/>
              </a:rPr>
              <a:t> </a:t>
            </a:r>
            <a:r>
              <a:rPr lang="en-US" sz="3200" dirty="0" err="1" smtClean="0">
                <a:solidFill>
                  <a:srgbClr val="CCFF66"/>
                </a:solidFill>
                <a:latin typeface="Arial Black" pitchFamily="34" charset="0"/>
              </a:rPr>
              <a:t>Foshar</a:t>
            </a:r>
            <a:r>
              <a:rPr lang="en-US" sz="3200" dirty="0" smtClean="0">
                <a:solidFill>
                  <a:srgbClr val="CCFF66"/>
                </a:solidFill>
                <a:latin typeface="Arial Black" pitchFamily="34" charset="0"/>
              </a:rPr>
              <a:t> </a:t>
            </a:r>
            <a:r>
              <a:rPr lang="ru-RU" sz="3200" dirty="0" smtClean="0">
                <a:solidFill>
                  <a:srgbClr val="CCFF66"/>
                </a:solidFill>
                <a:latin typeface="Arial Black" pitchFamily="34" charset="0"/>
              </a:rPr>
              <a:t>(1670—1762</a:t>
            </a:r>
            <a:r>
              <a:rPr lang="ru-RU" sz="3200" dirty="0">
                <a:solidFill>
                  <a:srgbClr val="CCFF66"/>
                </a:solidFill>
                <a:latin typeface="Arial Black" pitchFamily="34" charset="0"/>
              </a:rPr>
              <a:t>)</a:t>
            </a:r>
            <a:r>
              <a:rPr lang="en-US" sz="3200" dirty="0">
                <a:solidFill>
                  <a:srgbClr val="CCFF66"/>
                </a:solidFill>
                <a:latin typeface="Arial Black" pitchFamily="34" charset="0"/>
              </a:rPr>
              <a:t> </a:t>
            </a:r>
            <a:r>
              <a:rPr lang="ru-RU" sz="3200" dirty="0">
                <a:solidFill>
                  <a:srgbClr val="CCFF66"/>
                </a:solidFill>
                <a:latin typeface="Arial Black" pitchFamily="34" charset="0"/>
              </a:rPr>
              <a:t>в 1728 г.</a:t>
            </a:r>
            <a:endParaRPr lang="en-US" sz="3200" dirty="0">
              <a:solidFill>
                <a:srgbClr val="CCFF66"/>
              </a:solidFill>
              <a:latin typeface="Arial Black" pitchFamily="34" charset="0"/>
            </a:endParaRPr>
          </a:p>
        </p:txBody>
      </p:sp>
      <p:pic>
        <p:nvPicPr>
          <p:cNvPr id="106502" name="Picture 6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1700213"/>
            <a:ext cx="3543300" cy="461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03" name="Picture 7"/>
          <p:cNvPicPr preferRelativeResize="0">
            <a:picLocks noGrp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219700" y="1557338"/>
            <a:ext cx="3492500" cy="47244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6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6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065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6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build="p"/>
      <p:bldP spid="10650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FFFF66"/>
                </a:solidFill>
                <a:latin typeface="Arial Black" pitchFamily="34" charset="0"/>
              </a:rPr>
              <a:t>Main advances</a:t>
            </a:r>
            <a:endParaRPr lang="ru-RU" sz="4000" dirty="0">
              <a:solidFill>
                <a:srgbClr val="FFFF66"/>
              </a:solidFill>
              <a:latin typeface="Arial Black" pitchFamily="34" charset="0"/>
            </a:endParaRPr>
          </a:p>
        </p:txBody>
      </p:sp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468313" y="1844675"/>
            <a:ext cx="196213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3600" dirty="0">
                <a:solidFill>
                  <a:srgbClr val="CCFF66"/>
                </a:solidFill>
                <a:latin typeface="Arial Black" pitchFamily="34" charset="0"/>
              </a:rPr>
              <a:t>1756 </a:t>
            </a:r>
            <a:r>
              <a:rPr lang="en-US" sz="3600" dirty="0" smtClean="0">
                <a:solidFill>
                  <a:srgbClr val="CCFF66"/>
                </a:solidFill>
                <a:latin typeface="Arial Black" pitchFamily="34" charset="0"/>
              </a:rPr>
              <a:t>y</a:t>
            </a:r>
            <a:r>
              <a:rPr lang="ru-RU" sz="3600" dirty="0" smtClean="0">
                <a:solidFill>
                  <a:srgbClr val="CCFF66"/>
                </a:solidFill>
                <a:latin typeface="Arial Black" pitchFamily="34" charset="0"/>
              </a:rPr>
              <a:t>.</a:t>
            </a:r>
            <a:endParaRPr lang="ru-RU" sz="3600" dirty="0">
              <a:solidFill>
                <a:srgbClr val="CCFF66"/>
              </a:solidFill>
              <a:latin typeface="Arial Black" pitchFamily="34" charset="0"/>
            </a:endParaRPr>
          </a:p>
          <a:p>
            <a:pPr algn="ctr"/>
            <a:r>
              <a:rPr lang="en-US" sz="3600" dirty="0" err="1" smtClean="0">
                <a:solidFill>
                  <a:srgbClr val="CCFF66"/>
                </a:solidFill>
                <a:latin typeface="Arial Black" pitchFamily="34" charset="0"/>
              </a:rPr>
              <a:t>Pfaf</a:t>
            </a:r>
            <a:endParaRPr lang="en-US" sz="3600" dirty="0">
              <a:solidFill>
                <a:srgbClr val="CCFF66"/>
              </a:solidFill>
              <a:latin typeface="Arial Black" pitchFamily="34" charset="0"/>
            </a:endParaRPr>
          </a:p>
        </p:txBody>
      </p:sp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0" y="4149725"/>
            <a:ext cx="360045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2800" dirty="0" smtClean="0">
                <a:solidFill>
                  <a:srgbClr val="FFFF66"/>
                </a:solidFill>
              </a:rPr>
              <a:t>To use</a:t>
            </a:r>
            <a:endParaRPr lang="ru-RU" sz="2800" dirty="0">
              <a:solidFill>
                <a:srgbClr val="FFFF66"/>
              </a:solidFill>
            </a:endParaRPr>
          </a:p>
          <a:p>
            <a:pPr algn="ctr"/>
            <a:r>
              <a:rPr lang="ru-RU" sz="3600" dirty="0">
                <a:solidFill>
                  <a:srgbClr val="FF3300"/>
                </a:solidFill>
                <a:latin typeface="Arial Black" pitchFamily="34" charset="0"/>
              </a:rPr>
              <a:t> </a:t>
            </a:r>
            <a:r>
              <a:rPr lang="en-US" sz="3600" dirty="0" err="1" smtClean="0">
                <a:solidFill>
                  <a:srgbClr val="FF3300"/>
                </a:solidFill>
                <a:latin typeface="Arial Black" pitchFamily="34" charset="0"/>
              </a:rPr>
              <a:t>gipsum</a:t>
            </a:r>
            <a:r>
              <a:rPr lang="ru-RU" sz="2800" dirty="0" smtClean="0">
                <a:solidFill>
                  <a:srgbClr val="FFFF66"/>
                </a:solidFill>
              </a:rPr>
              <a:t> </a:t>
            </a:r>
            <a:endParaRPr lang="ru-RU" sz="2800" dirty="0">
              <a:solidFill>
                <a:srgbClr val="FFFF66"/>
              </a:solidFill>
            </a:endParaRPr>
          </a:p>
          <a:p>
            <a:pPr algn="ctr"/>
            <a:r>
              <a:rPr lang="en-US" sz="2800" dirty="0" smtClean="0">
                <a:solidFill>
                  <a:srgbClr val="FFFF66"/>
                </a:solidFill>
              </a:rPr>
              <a:t>For making casts</a:t>
            </a:r>
            <a:endParaRPr lang="ru-RU" sz="2800" dirty="0"/>
          </a:p>
        </p:txBody>
      </p:sp>
      <p:pic>
        <p:nvPicPr>
          <p:cNvPr id="108549" name="Picture 5" descr="замеш_гипса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63938" y="1268413"/>
            <a:ext cx="5580062" cy="526256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/>
      <p:bldP spid="1085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FFFF66"/>
                </a:solidFill>
                <a:latin typeface="Arial Black" pitchFamily="34" charset="0"/>
              </a:rPr>
              <a:t>Main advances</a:t>
            </a:r>
            <a:endParaRPr lang="ru-RU" sz="4000" dirty="0">
              <a:solidFill>
                <a:srgbClr val="FFFF66"/>
              </a:solidFill>
              <a:latin typeface="Arial Black" pitchFamily="34" charset="0"/>
            </a:endParaRPr>
          </a:p>
        </p:txBody>
      </p:sp>
      <p:sp>
        <p:nvSpPr>
          <p:cNvPr id="109571" name="Rectangle 3"/>
          <p:cNvSpPr>
            <a:spLocks noChangeArrowheads="1"/>
          </p:cNvSpPr>
          <p:nvPr/>
        </p:nvSpPr>
        <p:spPr bwMode="auto">
          <a:xfrm>
            <a:off x="1403350" y="1557338"/>
            <a:ext cx="1765035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3200" dirty="0">
                <a:solidFill>
                  <a:srgbClr val="CCFF66"/>
                </a:solidFill>
                <a:latin typeface="Arial Black" pitchFamily="34" charset="0"/>
              </a:rPr>
              <a:t>1756 </a:t>
            </a:r>
            <a:r>
              <a:rPr lang="en-US" sz="3200" dirty="0" smtClean="0">
                <a:solidFill>
                  <a:srgbClr val="CCFF66"/>
                </a:solidFill>
                <a:latin typeface="Arial Black" pitchFamily="34" charset="0"/>
              </a:rPr>
              <a:t>y</a:t>
            </a:r>
            <a:r>
              <a:rPr lang="ru-RU" sz="3200" dirty="0" smtClean="0">
                <a:solidFill>
                  <a:srgbClr val="CCFF66"/>
                </a:solidFill>
                <a:latin typeface="Arial Black" pitchFamily="34" charset="0"/>
              </a:rPr>
              <a:t>.</a:t>
            </a:r>
            <a:endParaRPr lang="ru-RU" sz="3200" dirty="0">
              <a:solidFill>
                <a:srgbClr val="CCFF66"/>
              </a:solidFill>
              <a:latin typeface="Arial Black" pitchFamily="34" charset="0"/>
            </a:endParaRPr>
          </a:p>
          <a:p>
            <a:pPr algn="ctr"/>
            <a:r>
              <a:rPr lang="en-US" sz="3600" dirty="0" err="1" smtClean="0">
                <a:solidFill>
                  <a:srgbClr val="CCFF66"/>
                </a:solidFill>
              </a:rPr>
              <a:t>Muton</a:t>
            </a:r>
            <a:endParaRPr lang="en-US" sz="3600" dirty="0">
              <a:solidFill>
                <a:srgbClr val="CCFF66"/>
              </a:solidFill>
            </a:endParaRPr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250825" y="3357563"/>
            <a:ext cx="39243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2800" dirty="0" smtClean="0">
                <a:solidFill>
                  <a:srgbClr val="FFFF66"/>
                </a:solidFill>
              </a:rPr>
              <a:t>To make </a:t>
            </a:r>
            <a:r>
              <a:rPr lang="ru-RU" sz="2800" dirty="0" smtClean="0">
                <a:solidFill>
                  <a:srgbClr val="FFFF66"/>
                </a:solidFill>
              </a:rPr>
              <a:t> </a:t>
            </a:r>
            <a:r>
              <a:rPr lang="en-US" sz="3600" dirty="0" smtClean="0">
                <a:solidFill>
                  <a:srgbClr val="FF3300"/>
                </a:solidFill>
                <a:latin typeface="Arial Black" pitchFamily="34" charset="0"/>
              </a:rPr>
              <a:t>gold crown</a:t>
            </a:r>
            <a:r>
              <a:rPr lang="ru-RU" sz="2800" dirty="0">
                <a:solidFill>
                  <a:srgbClr val="FFFF66"/>
                </a:solidFill>
              </a:rPr>
              <a:t/>
            </a:r>
            <a:br>
              <a:rPr lang="ru-RU" sz="2800" dirty="0">
                <a:solidFill>
                  <a:srgbClr val="FFFF66"/>
                </a:solidFill>
              </a:rPr>
            </a:br>
            <a:r>
              <a:rPr lang="en-US" sz="2800" dirty="0" smtClean="0">
                <a:solidFill>
                  <a:srgbClr val="FFFF66"/>
                </a:solidFill>
              </a:rPr>
              <a:t>and</a:t>
            </a:r>
            <a:r>
              <a:rPr lang="ru-RU" sz="2800" dirty="0" smtClean="0">
                <a:solidFill>
                  <a:srgbClr val="FFFF66"/>
                </a:solidFill>
              </a:rPr>
              <a:t> </a:t>
            </a:r>
            <a:endParaRPr lang="ru-RU" sz="2800" dirty="0">
              <a:solidFill>
                <a:srgbClr val="FFFF66"/>
              </a:solidFill>
            </a:endParaRPr>
          </a:p>
          <a:p>
            <a:pPr algn="ctr"/>
            <a:r>
              <a:rPr lang="en-US" sz="3600" dirty="0" smtClean="0">
                <a:solidFill>
                  <a:srgbClr val="FF3300"/>
                </a:solidFill>
                <a:latin typeface="Arial Black" pitchFamily="34" charset="0"/>
              </a:rPr>
              <a:t>clamps</a:t>
            </a:r>
            <a:endParaRPr lang="ru-RU" sz="3600" dirty="0">
              <a:solidFill>
                <a:srgbClr val="FF3300"/>
              </a:solidFill>
              <a:latin typeface="Arial Black" pitchFamily="34" charset="0"/>
            </a:endParaRPr>
          </a:p>
        </p:txBody>
      </p:sp>
      <p:pic>
        <p:nvPicPr>
          <p:cNvPr id="109573" name="Picture 5" descr="coronk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67175" y="1628775"/>
            <a:ext cx="4752975" cy="430688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9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/>
      <p:bldP spid="10957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FFFF66"/>
                </a:solidFill>
                <a:latin typeface="Arial Black" pitchFamily="34" charset="0"/>
              </a:rPr>
              <a:t>Main advances</a:t>
            </a:r>
            <a:endParaRPr lang="ru-RU" sz="4000" dirty="0">
              <a:solidFill>
                <a:srgbClr val="FFFF66"/>
              </a:solidFill>
              <a:latin typeface="Arial Black" pitchFamily="34" charset="0"/>
            </a:endParaRPr>
          </a:p>
        </p:txBody>
      </p:sp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539750" y="1484313"/>
            <a:ext cx="3416320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3200" dirty="0">
                <a:solidFill>
                  <a:srgbClr val="CCFF66"/>
                </a:solidFill>
                <a:latin typeface="Arial Black" pitchFamily="34" charset="0"/>
              </a:rPr>
              <a:t>1776 </a:t>
            </a:r>
            <a:r>
              <a:rPr lang="en-US" sz="3200" dirty="0" smtClean="0">
                <a:solidFill>
                  <a:srgbClr val="CCFF66"/>
                </a:solidFill>
                <a:latin typeface="Arial Black" pitchFamily="34" charset="0"/>
              </a:rPr>
              <a:t>y</a:t>
            </a:r>
            <a:r>
              <a:rPr lang="ru-RU" sz="3200" dirty="0" smtClean="0">
                <a:solidFill>
                  <a:srgbClr val="CCFF66"/>
                </a:solidFill>
                <a:latin typeface="Arial Black" pitchFamily="34" charset="0"/>
              </a:rPr>
              <a:t>.</a:t>
            </a:r>
            <a:endParaRPr lang="ru-RU" sz="3200" dirty="0">
              <a:solidFill>
                <a:srgbClr val="CCFF66"/>
              </a:solidFill>
              <a:latin typeface="Arial Black" pitchFamily="34" charset="0"/>
            </a:endParaRPr>
          </a:p>
          <a:p>
            <a:pPr algn="ctr"/>
            <a:r>
              <a:rPr lang="en-US" sz="3600" dirty="0" err="1" smtClean="0">
                <a:solidFill>
                  <a:srgbClr val="CCFF66"/>
                </a:solidFill>
              </a:rPr>
              <a:t>Dushato</a:t>
            </a:r>
            <a:endParaRPr lang="ru-RU" sz="3600" dirty="0">
              <a:solidFill>
                <a:srgbClr val="CCFF66"/>
              </a:solidFill>
            </a:endParaRPr>
          </a:p>
          <a:p>
            <a:pPr algn="ctr"/>
            <a:r>
              <a:rPr lang="en-US" sz="3600" dirty="0" err="1" smtClean="0">
                <a:solidFill>
                  <a:srgbClr val="CCFF66"/>
                </a:solidFill>
              </a:rPr>
              <a:t>Dubua</a:t>
            </a:r>
            <a:r>
              <a:rPr lang="ru-RU" sz="3600" dirty="0" smtClean="0">
                <a:solidFill>
                  <a:srgbClr val="CCFF66"/>
                </a:solidFill>
              </a:rPr>
              <a:t>-</a:t>
            </a:r>
            <a:r>
              <a:rPr lang="en-US" sz="3600" dirty="0" smtClean="0">
                <a:solidFill>
                  <a:srgbClr val="CCFF66"/>
                </a:solidFill>
              </a:rPr>
              <a:t>Shaman</a:t>
            </a:r>
            <a:endParaRPr lang="ru-RU" sz="3600" dirty="0">
              <a:solidFill>
                <a:srgbClr val="CCFF66"/>
              </a:solidFill>
            </a:endParaRPr>
          </a:p>
          <a:p>
            <a:pPr algn="ctr"/>
            <a:endParaRPr lang="en-US" dirty="0">
              <a:solidFill>
                <a:srgbClr val="CCFF66"/>
              </a:solidFill>
            </a:endParaRPr>
          </a:p>
        </p:txBody>
      </p:sp>
      <p:sp>
        <p:nvSpPr>
          <p:cNvPr id="110596" name="Rectangle 4"/>
          <p:cNvSpPr>
            <a:spLocks noChangeArrowheads="1"/>
          </p:cNvSpPr>
          <p:nvPr/>
        </p:nvSpPr>
        <p:spPr bwMode="auto">
          <a:xfrm>
            <a:off x="0" y="3721100"/>
            <a:ext cx="4068763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2800" dirty="0" smtClean="0">
                <a:solidFill>
                  <a:srgbClr val="FFFF66"/>
                </a:solidFill>
              </a:rPr>
              <a:t>invent  and improvement of </a:t>
            </a:r>
            <a:r>
              <a:rPr lang="en-US" sz="3200" dirty="0" err="1" smtClean="0">
                <a:solidFill>
                  <a:srgbClr val="FF3300"/>
                </a:solidFill>
                <a:latin typeface="Arial Black" pitchFamily="34" charset="0"/>
              </a:rPr>
              <a:t>porcelane</a:t>
            </a:r>
            <a:r>
              <a:rPr lang="en-US" sz="3200" dirty="0" smtClean="0">
                <a:solidFill>
                  <a:srgbClr val="FF3300"/>
                </a:solidFill>
                <a:latin typeface="Arial Black" pitchFamily="34" charset="0"/>
              </a:rPr>
              <a:t> teeth</a:t>
            </a:r>
            <a:endParaRPr lang="ru-RU" sz="3200" dirty="0">
              <a:solidFill>
                <a:srgbClr val="FF3300"/>
              </a:solidFill>
              <a:latin typeface="Arial Black" pitchFamily="34" charset="0"/>
            </a:endParaRPr>
          </a:p>
        </p:txBody>
      </p:sp>
      <p:pic>
        <p:nvPicPr>
          <p:cNvPr id="110597" name="Picture 5" descr="коронк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54016"/>
          <a:stretch>
            <a:fillRect/>
          </a:stretch>
        </p:blipFill>
        <p:spPr>
          <a:xfrm>
            <a:off x="4140200" y="2133600"/>
            <a:ext cx="4752975" cy="298767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0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10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/>
      <p:bldP spid="11059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FFFF66"/>
                </a:solidFill>
                <a:latin typeface="Arial Black" pitchFamily="34" charset="0"/>
              </a:rPr>
              <a:t>Main advances</a:t>
            </a:r>
            <a:endParaRPr lang="ru-RU" sz="4000" dirty="0">
              <a:solidFill>
                <a:srgbClr val="FFFF66"/>
              </a:solidFill>
              <a:latin typeface="Arial Black" pitchFamily="34" charset="0"/>
            </a:endParaRPr>
          </a:p>
        </p:txBody>
      </p:sp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1403350" y="1341438"/>
            <a:ext cx="1765035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3200" dirty="0">
                <a:solidFill>
                  <a:srgbClr val="CCFF66"/>
                </a:solidFill>
                <a:latin typeface="Arial Black" pitchFamily="34" charset="0"/>
              </a:rPr>
              <a:t>1800 </a:t>
            </a:r>
            <a:r>
              <a:rPr lang="en-US" sz="3200" dirty="0" smtClean="0">
                <a:solidFill>
                  <a:srgbClr val="CCFF66"/>
                </a:solidFill>
                <a:latin typeface="Arial Black" pitchFamily="34" charset="0"/>
              </a:rPr>
              <a:t>y</a:t>
            </a:r>
            <a:r>
              <a:rPr lang="ru-RU" sz="3200" dirty="0" smtClean="0">
                <a:solidFill>
                  <a:srgbClr val="CCFF66"/>
                </a:solidFill>
                <a:latin typeface="Arial Black" pitchFamily="34" charset="0"/>
              </a:rPr>
              <a:t>.</a:t>
            </a:r>
            <a:endParaRPr lang="ru-RU" sz="3200" dirty="0">
              <a:solidFill>
                <a:srgbClr val="CCFF66"/>
              </a:solidFill>
              <a:latin typeface="Arial Black" pitchFamily="34" charset="0"/>
            </a:endParaRPr>
          </a:p>
          <a:p>
            <a:pPr algn="ctr"/>
            <a:r>
              <a:rPr lang="en-US" sz="3600" dirty="0" err="1" smtClean="0">
                <a:solidFill>
                  <a:srgbClr val="CCFF66"/>
                </a:solidFill>
              </a:rPr>
              <a:t>Herbst</a:t>
            </a:r>
            <a:endParaRPr lang="en-US" sz="3600" dirty="0">
              <a:solidFill>
                <a:srgbClr val="CCFF66"/>
              </a:solidFill>
            </a:endParaRPr>
          </a:p>
        </p:txBody>
      </p:sp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0" y="2781300"/>
            <a:ext cx="4500563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2800" dirty="0" smtClean="0">
                <a:solidFill>
                  <a:srgbClr val="FFFF66"/>
                </a:solidFill>
              </a:rPr>
              <a:t>Make complete denture</a:t>
            </a:r>
            <a:r>
              <a:rPr lang="ru-RU" sz="2800" dirty="0" smtClean="0">
                <a:solidFill>
                  <a:srgbClr val="FFFF66"/>
                </a:solidFill>
              </a:rPr>
              <a:t>, </a:t>
            </a:r>
            <a:r>
              <a:rPr lang="en-US" sz="2800" dirty="0" smtClean="0">
                <a:solidFill>
                  <a:srgbClr val="FFFF66"/>
                </a:solidFill>
              </a:rPr>
              <a:t>which  </a:t>
            </a:r>
            <a:r>
              <a:rPr lang="en-US" sz="3200" dirty="0" smtClean="0">
                <a:solidFill>
                  <a:srgbClr val="FF3300"/>
                </a:solidFill>
                <a:latin typeface="Arial Black" pitchFamily="34" charset="0"/>
              </a:rPr>
              <a:t>fixed by</a:t>
            </a:r>
            <a:r>
              <a:rPr lang="ru-RU" sz="3200" dirty="0" smtClean="0">
                <a:solidFill>
                  <a:srgbClr val="FF3300"/>
                </a:solidFill>
                <a:latin typeface="Arial Black" pitchFamily="34" charset="0"/>
              </a:rPr>
              <a:t> </a:t>
            </a:r>
            <a:r>
              <a:rPr lang="en-US" sz="3200" dirty="0" smtClean="0">
                <a:solidFill>
                  <a:srgbClr val="FF3300"/>
                </a:solidFill>
                <a:latin typeface="Arial Black" pitchFamily="34" charset="0"/>
              </a:rPr>
              <a:t>difference</a:t>
            </a:r>
            <a:r>
              <a:rPr lang="ru-RU" sz="3200" dirty="0" smtClean="0">
                <a:solidFill>
                  <a:srgbClr val="FF3300"/>
                </a:solidFill>
                <a:latin typeface="Arial Black" pitchFamily="34" charset="0"/>
              </a:rPr>
              <a:t> </a:t>
            </a:r>
            <a:r>
              <a:rPr lang="en-US" sz="3200" dirty="0" smtClean="0">
                <a:solidFill>
                  <a:srgbClr val="FF3300"/>
                </a:solidFill>
                <a:latin typeface="Arial Black" pitchFamily="34" charset="0"/>
              </a:rPr>
              <a:t>between atmosphere pressure </a:t>
            </a:r>
            <a:r>
              <a:rPr lang="ru-RU" sz="3200" dirty="0">
                <a:solidFill>
                  <a:srgbClr val="FF3300"/>
                </a:solidFill>
                <a:latin typeface="Arial Black" pitchFamily="34" charset="0"/>
              </a:rPr>
              <a:t/>
            </a:r>
            <a:br>
              <a:rPr lang="ru-RU" sz="3200" dirty="0">
                <a:solidFill>
                  <a:srgbClr val="FF3300"/>
                </a:solidFill>
                <a:latin typeface="Arial Black" pitchFamily="34" charset="0"/>
              </a:rPr>
            </a:br>
            <a:r>
              <a:rPr lang="ru-RU" sz="2800" dirty="0">
                <a:solidFill>
                  <a:srgbClr val="FFFF66"/>
                </a:solidFill>
              </a:rPr>
              <a:t> </a:t>
            </a:r>
            <a:r>
              <a:rPr lang="en-US" sz="2800" dirty="0" smtClean="0">
                <a:solidFill>
                  <a:srgbClr val="FFFF66"/>
                </a:solidFill>
              </a:rPr>
              <a:t>over and under </a:t>
            </a:r>
            <a:r>
              <a:rPr lang="en-US" sz="2800" dirty="0" err="1" smtClean="0">
                <a:solidFill>
                  <a:srgbClr val="FFFF66"/>
                </a:solidFill>
              </a:rPr>
              <a:t>prothese</a:t>
            </a:r>
            <a:r>
              <a:rPr lang="ru-RU" sz="2800" dirty="0" smtClean="0">
                <a:solidFill>
                  <a:srgbClr val="FFFF66"/>
                </a:solidFill>
              </a:rPr>
              <a:t>.</a:t>
            </a:r>
            <a:endParaRPr lang="ru-RU" sz="2800" dirty="0">
              <a:solidFill>
                <a:srgbClr val="FFFF66"/>
              </a:solidFill>
            </a:endParaRPr>
          </a:p>
        </p:txBody>
      </p:sp>
      <p:pic>
        <p:nvPicPr>
          <p:cNvPr id="112645" name="Picture 5" descr="poln_syemny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356100" y="1989138"/>
            <a:ext cx="4787900" cy="355123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2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1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3" grpId="0"/>
      <p:bldP spid="1126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FFFF66"/>
                </a:solidFill>
                <a:latin typeface="Arial Black" pitchFamily="34" charset="0"/>
              </a:rPr>
              <a:t>Main advances</a:t>
            </a:r>
            <a:endParaRPr lang="ru-RU" sz="4000" dirty="0">
              <a:solidFill>
                <a:srgbClr val="FFFF66"/>
              </a:solidFill>
              <a:latin typeface="Arial Black" pitchFamily="34" charset="0"/>
            </a:endParaRPr>
          </a:p>
        </p:txBody>
      </p:sp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1000100" y="1428736"/>
            <a:ext cx="3071834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sz="3200" dirty="0">
                <a:solidFill>
                  <a:srgbClr val="CCFF66"/>
                </a:solidFill>
                <a:latin typeface="Arial Black" pitchFamily="34" charset="0"/>
              </a:rPr>
              <a:t>1856 </a:t>
            </a:r>
            <a:r>
              <a:rPr lang="en-US" sz="3200" dirty="0" smtClean="0">
                <a:solidFill>
                  <a:srgbClr val="CCFF66"/>
                </a:solidFill>
                <a:latin typeface="Arial Black" pitchFamily="34" charset="0"/>
              </a:rPr>
              <a:t>y</a:t>
            </a:r>
            <a:r>
              <a:rPr lang="ru-RU" sz="3200" dirty="0" smtClean="0">
                <a:solidFill>
                  <a:srgbClr val="CCFF66"/>
                </a:solidFill>
                <a:latin typeface="Arial Black" pitchFamily="34" charset="0"/>
              </a:rPr>
              <a:t>.</a:t>
            </a:r>
            <a:endParaRPr lang="ru-RU" sz="3200" dirty="0">
              <a:solidFill>
                <a:srgbClr val="CCFF66"/>
              </a:solidFill>
              <a:latin typeface="Arial Black" pitchFamily="34" charset="0"/>
            </a:endParaRPr>
          </a:p>
          <a:p>
            <a:pPr algn="ctr"/>
            <a:r>
              <a:rPr lang="en-US" sz="3600" dirty="0" err="1" smtClean="0">
                <a:solidFill>
                  <a:srgbClr val="CCFF66"/>
                </a:solidFill>
              </a:rPr>
              <a:t>Petmen</a:t>
            </a:r>
            <a:endParaRPr lang="en-US" sz="3600" dirty="0">
              <a:solidFill>
                <a:srgbClr val="CCFF66"/>
              </a:solidFill>
            </a:endParaRPr>
          </a:p>
        </p:txBody>
      </p:sp>
      <p:sp>
        <p:nvSpPr>
          <p:cNvPr id="111620" name="Rectangle 4"/>
          <p:cNvSpPr>
            <a:spLocks noChangeArrowheads="1"/>
          </p:cNvSpPr>
          <p:nvPr/>
        </p:nvSpPr>
        <p:spPr bwMode="auto">
          <a:xfrm>
            <a:off x="250824" y="3068638"/>
            <a:ext cx="4178299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US" sz="2800" dirty="0" smtClean="0">
                <a:solidFill>
                  <a:srgbClr val="FFFF66"/>
                </a:solidFill>
              </a:rPr>
              <a:t>Invent </a:t>
            </a:r>
          </a:p>
          <a:p>
            <a:pPr algn="ctr"/>
            <a:r>
              <a:rPr lang="en-US" sz="3200" dirty="0">
                <a:solidFill>
                  <a:srgbClr val="FF3300"/>
                </a:solidFill>
                <a:latin typeface="Arial Black" pitchFamily="34" charset="0"/>
              </a:rPr>
              <a:t>a</a:t>
            </a:r>
            <a:r>
              <a:rPr lang="en-US" sz="3200" dirty="0" smtClean="0">
                <a:solidFill>
                  <a:srgbClr val="FF3300"/>
                </a:solidFill>
                <a:latin typeface="Arial Black" pitchFamily="34" charset="0"/>
              </a:rPr>
              <a:t>pparatus for rubber vulcanization</a:t>
            </a:r>
            <a:r>
              <a:rPr lang="ru-RU" sz="2800" dirty="0" smtClean="0">
                <a:solidFill>
                  <a:srgbClr val="FFFF66"/>
                </a:solidFill>
              </a:rPr>
              <a:t>, </a:t>
            </a:r>
            <a:endParaRPr lang="en-US" sz="2800" dirty="0" smtClean="0">
              <a:solidFill>
                <a:srgbClr val="FFFF66"/>
              </a:solidFill>
            </a:endParaRPr>
          </a:p>
          <a:p>
            <a:pPr algn="ctr"/>
            <a:r>
              <a:rPr lang="en-US" sz="2800" dirty="0" smtClean="0">
                <a:solidFill>
                  <a:srgbClr val="FFFF66"/>
                </a:solidFill>
              </a:rPr>
              <a:t> </a:t>
            </a:r>
          </a:p>
          <a:p>
            <a:pPr algn="ctr"/>
            <a:r>
              <a:rPr lang="en-US" sz="2800" dirty="0" smtClean="0">
                <a:solidFill>
                  <a:srgbClr val="FFFF66"/>
                </a:solidFill>
              </a:rPr>
              <a:t>use rubber for making basis of dentures</a:t>
            </a:r>
            <a:endParaRPr lang="ru-RU" sz="2800" dirty="0">
              <a:solidFill>
                <a:srgbClr val="FFFF66"/>
              </a:solidFill>
            </a:endParaRPr>
          </a:p>
        </p:txBody>
      </p:sp>
      <p:pic>
        <p:nvPicPr>
          <p:cNvPr id="11162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3438" y="1628775"/>
            <a:ext cx="4368800" cy="460851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1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1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1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1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/>
      <p:bldP spid="1116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Rectangle 4"/>
          <p:cNvSpPr>
            <a:spLocks noChangeArrowheads="1"/>
          </p:cNvSpPr>
          <p:nvPr/>
        </p:nvSpPr>
        <p:spPr bwMode="auto">
          <a:xfrm>
            <a:off x="468313" y="541338"/>
            <a:ext cx="78914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b="1" dirty="0" smtClean="0">
                <a:solidFill>
                  <a:srgbClr val="00FF00"/>
                </a:solidFill>
              </a:rPr>
              <a:t>Dental prosthesis included whole  tissue of oral cavity, not only teeth</a:t>
            </a:r>
            <a:r>
              <a:rPr lang="ru-RU" b="1" dirty="0" smtClean="0">
                <a:solidFill>
                  <a:srgbClr val="00FF00"/>
                </a:solidFill>
              </a:rPr>
              <a:t>. </a:t>
            </a:r>
            <a:endParaRPr lang="ru-RU" b="1" dirty="0">
              <a:solidFill>
                <a:srgbClr val="00FF00"/>
              </a:solidFill>
            </a:endParaRPr>
          </a:p>
        </p:txBody>
      </p:sp>
      <p:sp>
        <p:nvSpPr>
          <p:cNvPr id="120837" name="Rectangle 5"/>
          <p:cNvSpPr>
            <a:spLocks noChangeArrowheads="1"/>
          </p:cNvSpPr>
          <p:nvPr/>
        </p:nvSpPr>
        <p:spPr bwMode="auto">
          <a:xfrm>
            <a:off x="393700" y="1214422"/>
            <a:ext cx="87503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b="1" dirty="0" smtClean="0">
                <a:solidFill>
                  <a:srgbClr val="00FF00"/>
                </a:solidFill>
              </a:rPr>
              <a:t>It was appeared new title</a:t>
            </a:r>
            <a:r>
              <a:rPr lang="ru-RU" b="1" dirty="0" smtClean="0">
                <a:solidFill>
                  <a:srgbClr val="00FF00"/>
                </a:solidFill>
              </a:rPr>
              <a:t>-  </a:t>
            </a:r>
            <a:endParaRPr lang="ru-RU" b="1" dirty="0">
              <a:solidFill>
                <a:srgbClr val="00FF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 Black" pitchFamily="34" charset="0"/>
              </a:rPr>
              <a:t>“</a:t>
            </a:r>
            <a:r>
              <a:rPr lang="en-US" sz="2400" b="1" dirty="0" err="1" smtClean="0">
                <a:solidFill>
                  <a:srgbClr val="FF0000"/>
                </a:solidFill>
                <a:latin typeface="Arial Black" pitchFamily="34" charset="0"/>
              </a:rPr>
              <a:t>prothesis</a:t>
            </a:r>
            <a:r>
              <a:rPr lang="en-US" sz="2400" b="1" dirty="0" smtClean="0">
                <a:solidFill>
                  <a:srgbClr val="FF0000"/>
                </a:solidFill>
                <a:latin typeface="Arial Black" pitchFamily="34" charset="0"/>
              </a:rPr>
              <a:t> dentistry</a:t>
            </a:r>
            <a:r>
              <a:rPr lang="ru-RU" sz="2400" b="1" dirty="0" smtClean="0">
                <a:solidFill>
                  <a:srgbClr val="FF0000"/>
                </a:solidFill>
                <a:latin typeface="Arial Black" pitchFamily="34" charset="0"/>
              </a:rPr>
              <a:t>" </a:t>
            </a:r>
            <a:endParaRPr lang="ru-RU" sz="24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20843" name="Rectangle 11"/>
          <p:cNvSpPr>
            <a:spLocks noChangeArrowheads="1"/>
          </p:cNvSpPr>
          <p:nvPr/>
        </p:nvSpPr>
        <p:spPr bwMode="auto">
          <a:xfrm>
            <a:off x="428596" y="3143248"/>
            <a:ext cx="835824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FF0000"/>
                </a:solidFill>
                <a:latin typeface="Arial Black" pitchFamily="34" charset="0"/>
              </a:rPr>
              <a:t>Prosthodontics</a:t>
            </a: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 (app. In XX century)</a:t>
            </a:r>
            <a:endParaRPr lang="ru-RU" sz="2400" dirty="0"/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occupie</a:t>
            </a:r>
            <a:r>
              <a:rPr lang="en-US" sz="2800" dirty="0">
                <a:solidFill>
                  <a:srgbClr val="FFFF00"/>
                </a:solidFill>
              </a:rPr>
              <a:t>d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recognizing, prevention, detecting and treatment of defects of dental arches by its compensation</a:t>
            </a:r>
            <a:r>
              <a:rPr lang="ru-RU" sz="2800" dirty="0" smtClean="0">
                <a:solidFill>
                  <a:srgbClr val="FFFF00"/>
                </a:solidFill>
              </a:rPr>
              <a:t>, </a:t>
            </a:r>
            <a:r>
              <a:rPr lang="en-US" sz="2800" dirty="0" smtClean="0">
                <a:solidFill>
                  <a:srgbClr val="FFFF00"/>
                </a:solidFill>
              </a:rPr>
              <a:t>and correction of deformations of maxillofacial area</a:t>
            </a:r>
            <a:r>
              <a:rPr lang="ru-RU" sz="2800" dirty="0" smtClean="0">
                <a:solidFill>
                  <a:srgbClr val="FFFF00"/>
                </a:solidFill>
              </a:rPr>
              <a:t>.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120844" name="Rectangle 12"/>
          <p:cNvSpPr>
            <a:spLocks noChangeArrowheads="1"/>
          </p:cNvSpPr>
          <p:nvPr/>
        </p:nvSpPr>
        <p:spPr bwMode="auto">
          <a:xfrm>
            <a:off x="2700338" y="0"/>
            <a:ext cx="42463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/>
            <a:r>
              <a:rPr lang="en-US" sz="2800" dirty="0" smtClean="0">
                <a:solidFill>
                  <a:srgbClr val="FFFF00"/>
                </a:solidFill>
                <a:latin typeface="Arial Black" pitchFamily="34" charset="0"/>
              </a:rPr>
              <a:t>To end of</a:t>
            </a:r>
            <a: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ru-RU" sz="2800" dirty="0">
                <a:solidFill>
                  <a:srgbClr val="FFFF00"/>
                </a:solidFill>
                <a:latin typeface="Arial Black" pitchFamily="34" charset="0"/>
              </a:rPr>
              <a:t>19 </a:t>
            </a:r>
            <a:r>
              <a:rPr lang="en-US" sz="2800" dirty="0" smtClean="0">
                <a:solidFill>
                  <a:srgbClr val="FFFF00"/>
                </a:solidFill>
                <a:latin typeface="Arial Black" pitchFamily="34" charset="0"/>
              </a:rPr>
              <a:t>century</a:t>
            </a:r>
            <a:endParaRPr lang="ru-RU" sz="2800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208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6" dur="500"/>
                                        <p:tgtEl>
                                          <p:spTgt spid="120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6" grpId="0"/>
      <p:bldP spid="120836" grpId="1"/>
      <p:bldP spid="120837" grpId="0"/>
      <p:bldP spid="120837" grpId="1"/>
      <p:bldP spid="120843" grpId="0"/>
      <p:bldP spid="1208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384300"/>
          </a:xfrm>
        </p:spPr>
        <p:txBody>
          <a:bodyPr/>
          <a:lstStyle/>
          <a:p>
            <a:r>
              <a:rPr lang="en-US" b="1" dirty="0" smtClean="0">
                <a:solidFill>
                  <a:schemeClr val="hlink"/>
                </a:solidFill>
              </a:rPr>
              <a:t>The structure of </a:t>
            </a:r>
            <a:r>
              <a:rPr lang="en-US" b="1" dirty="0" err="1" smtClean="0">
                <a:solidFill>
                  <a:schemeClr val="hlink"/>
                </a:solidFill>
              </a:rPr>
              <a:t>prosthodontics</a:t>
            </a:r>
            <a:endParaRPr lang="ru-RU" b="1" dirty="0">
              <a:solidFill>
                <a:schemeClr val="hlink"/>
              </a:solidFill>
            </a:endParaRP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844675"/>
            <a:ext cx="8229600" cy="4530725"/>
          </a:xfrm>
        </p:spPr>
        <p:txBody>
          <a:bodyPr/>
          <a:lstStyle/>
          <a:p>
            <a:r>
              <a:rPr lang="en-US" sz="3600" i="1" dirty="0" smtClean="0">
                <a:solidFill>
                  <a:srgbClr val="FFFF00"/>
                </a:solidFill>
              </a:rPr>
              <a:t>Science of materials</a:t>
            </a:r>
            <a:r>
              <a:rPr lang="ru-RU" sz="3600" dirty="0" smtClean="0">
                <a:solidFill>
                  <a:srgbClr val="FFFF00"/>
                </a:solidFill>
              </a:rPr>
              <a:t>;</a:t>
            </a:r>
            <a:endParaRPr lang="ru-RU" sz="3600" dirty="0">
              <a:solidFill>
                <a:srgbClr val="FFFF00"/>
              </a:solidFill>
            </a:endParaRPr>
          </a:p>
          <a:p>
            <a:r>
              <a:rPr lang="en-US" sz="3600" i="1" dirty="0" smtClean="0">
                <a:solidFill>
                  <a:srgbClr val="FFFF00"/>
                </a:solidFill>
              </a:rPr>
              <a:t>Laboratory and prosthesis techniques</a:t>
            </a:r>
            <a:r>
              <a:rPr lang="ru-RU" sz="3600" dirty="0" smtClean="0">
                <a:solidFill>
                  <a:srgbClr val="FFFF00"/>
                </a:solidFill>
              </a:rPr>
              <a:t>;</a:t>
            </a:r>
            <a:endParaRPr lang="ru-RU" sz="3600" dirty="0">
              <a:solidFill>
                <a:srgbClr val="FFFF00"/>
              </a:solidFill>
            </a:endParaRPr>
          </a:p>
          <a:p>
            <a:r>
              <a:rPr lang="en-US" sz="3600" i="1" dirty="0" smtClean="0">
                <a:solidFill>
                  <a:srgbClr val="FFFF00"/>
                </a:solidFill>
              </a:rPr>
              <a:t>Dental prostheses;</a:t>
            </a:r>
            <a:endParaRPr lang="ru-RU" sz="3600" dirty="0">
              <a:solidFill>
                <a:srgbClr val="FFFF00"/>
              </a:solidFill>
            </a:endParaRPr>
          </a:p>
          <a:p>
            <a:r>
              <a:rPr lang="en-US" sz="3600" i="1" dirty="0" smtClean="0">
                <a:solidFill>
                  <a:srgbClr val="FFFF00"/>
                </a:solidFill>
              </a:rPr>
              <a:t>Maxillofacial orthopedic</a:t>
            </a:r>
            <a:r>
              <a:rPr lang="ru-RU" sz="3600" dirty="0" smtClean="0">
                <a:solidFill>
                  <a:srgbClr val="FFFF00"/>
                </a:solidFill>
              </a:rPr>
              <a:t>;</a:t>
            </a:r>
            <a:endParaRPr lang="ru-RU" sz="3600" dirty="0">
              <a:solidFill>
                <a:srgbClr val="FFFF00"/>
              </a:solidFill>
            </a:endParaRPr>
          </a:p>
          <a:p>
            <a:r>
              <a:rPr lang="en-US" sz="3600" i="1" dirty="0" smtClean="0">
                <a:solidFill>
                  <a:srgbClr val="FFFF00"/>
                </a:solidFill>
              </a:rPr>
              <a:t>Orthodontic</a:t>
            </a:r>
            <a:r>
              <a:rPr lang="ru-RU" sz="3600" dirty="0" smtClean="0">
                <a:solidFill>
                  <a:srgbClr val="FFFF00"/>
                </a:solidFill>
              </a:rPr>
              <a:t>;</a:t>
            </a:r>
            <a:endParaRPr lang="en-US" sz="3600" dirty="0">
              <a:solidFill>
                <a:srgbClr val="FFFF00"/>
              </a:solidFill>
            </a:endParaRPr>
          </a:p>
          <a:p>
            <a:r>
              <a:rPr lang="en-US" sz="3600" i="1" dirty="0" err="1" smtClean="0">
                <a:solidFill>
                  <a:srgbClr val="FFFF00"/>
                </a:solidFill>
              </a:rPr>
              <a:t>Implantology</a:t>
            </a:r>
            <a:r>
              <a:rPr lang="ru-RU" sz="3600" i="1" dirty="0" smtClean="0">
                <a:solidFill>
                  <a:srgbClr val="FFFF00"/>
                </a:solidFill>
              </a:rPr>
              <a:t>.</a:t>
            </a:r>
            <a:endParaRPr lang="ru-RU" sz="3600" i="1" dirty="0">
              <a:solidFill>
                <a:srgbClr val="FFFF00"/>
              </a:solidFill>
            </a:endParaRPr>
          </a:p>
          <a:p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2000" fill="hold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0" name="Rectangle 4"/>
          <p:cNvSpPr>
            <a:spLocks noGrp="1" noRot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FFFF00"/>
                </a:solidFill>
              </a:rPr>
              <a:t>Modern kids of prostheses</a:t>
            </a:r>
            <a:endParaRPr lang="ru-RU" sz="4000" dirty="0">
              <a:solidFill>
                <a:srgbClr val="FFFF00"/>
              </a:solidFill>
            </a:endParaRPr>
          </a:p>
        </p:txBody>
      </p:sp>
      <p:pic>
        <p:nvPicPr>
          <p:cNvPr id="121861" name="Picture 5" descr="007_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3789363"/>
            <a:ext cx="2232025" cy="1674812"/>
          </a:xfrm>
          <a:noFill/>
          <a:ln/>
        </p:spPr>
      </p:pic>
      <p:pic>
        <p:nvPicPr>
          <p:cNvPr id="121863" name="Picture 7" descr="009_1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50825" y="1628775"/>
            <a:ext cx="2305050" cy="1512888"/>
          </a:xfrm>
          <a:noFill/>
          <a:ln/>
        </p:spPr>
      </p:pic>
      <p:pic>
        <p:nvPicPr>
          <p:cNvPr id="121865" name="Picture 9" descr="tn_slide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859338" y="1341438"/>
            <a:ext cx="1333500" cy="1781175"/>
          </a:xfrm>
          <a:noFill/>
          <a:ln/>
        </p:spPr>
      </p:pic>
      <p:pic>
        <p:nvPicPr>
          <p:cNvPr id="121867" name="Picture 11" descr="tn_slide6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6443663" y="1341438"/>
            <a:ext cx="1333500" cy="1781175"/>
          </a:xfrm>
          <a:noFill/>
          <a:ln/>
        </p:spPr>
      </p:pic>
      <p:pic>
        <p:nvPicPr>
          <p:cNvPr id="121869" name="Picture 13" descr="sloj_bug1"/>
          <p:cNvPicPr>
            <a:picLocks noChangeAspect="1" noChangeArrowheads="1"/>
          </p:cNvPicPr>
          <p:nvPr/>
        </p:nvPicPr>
        <p:blipFill>
          <a:blip r:embed="rId6" cstate="print"/>
          <a:srcRect l="13971" r="14941" b="6587"/>
          <a:stretch>
            <a:fillRect/>
          </a:stretch>
        </p:blipFill>
        <p:spPr bwMode="auto">
          <a:xfrm>
            <a:off x="3276600" y="3500438"/>
            <a:ext cx="2736850" cy="2819400"/>
          </a:xfrm>
          <a:prstGeom prst="rect">
            <a:avLst/>
          </a:prstGeom>
          <a:noFill/>
        </p:spPr>
      </p:pic>
      <p:pic>
        <p:nvPicPr>
          <p:cNvPr id="121870" name="Picture 14" descr="astra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325" y="3500438"/>
            <a:ext cx="2751138" cy="2806700"/>
          </a:xfrm>
          <a:prstGeom prst="rect">
            <a:avLst/>
          </a:prstGeom>
          <a:noFill/>
        </p:spPr>
      </p:pic>
      <p:sp>
        <p:nvSpPr>
          <p:cNvPr id="121871" name="Rectangle 15"/>
          <p:cNvSpPr>
            <a:spLocks noChangeArrowheads="1"/>
          </p:cNvSpPr>
          <p:nvPr/>
        </p:nvSpPr>
        <p:spPr bwMode="auto">
          <a:xfrm>
            <a:off x="468313" y="3284538"/>
            <a:ext cx="19736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000" dirty="0" err="1" smtClean="0">
                <a:solidFill>
                  <a:srgbClr val="00FF00"/>
                </a:solidFill>
              </a:rPr>
              <a:t>Metalloceramic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1873" name="Rectangle 17"/>
          <p:cNvSpPr>
            <a:spLocks noChangeArrowheads="1"/>
          </p:cNvSpPr>
          <p:nvPr/>
        </p:nvSpPr>
        <p:spPr bwMode="auto">
          <a:xfrm>
            <a:off x="0" y="5589588"/>
            <a:ext cx="27206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000" dirty="0" smtClean="0">
                <a:solidFill>
                  <a:srgbClr val="00FF00"/>
                </a:solidFill>
              </a:rPr>
              <a:t>Ceramic without metal</a:t>
            </a:r>
            <a:endParaRPr lang="ru-RU" sz="2000" dirty="0">
              <a:solidFill>
                <a:srgbClr val="00FF00"/>
              </a:solidFill>
            </a:endParaRPr>
          </a:p>
        </p:txBody>
      </p:sp>
      <p:sp>
        <p:nvSpPr>
          <p:cNvPr id="121876" name="Rectangle 20"/>
          <p:cNvSpPr>
            <a:spLocks noChangeArrowheads="1"/>
          </p:cNvSpPr>
          <p:nvPr/>
        </p:nvSpPr>
        <p:spPr bwMode="auto">
          <a:xfrm>
            <a:off x="5724525" y="3141663"/>
            <a:ext cx="10311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00FF00"/>
                </a:solidFill>
              </a:rPr>
              <a:t>Veeners</a:t>
            </a:r>
            <a:endParaRPr lang="ru-RU" dirty="0">
              <a:solidFill>
                <a:srgbClr val="00FF00"/>
              </a:solidFill>
            </a:endParaRPr>
          </a:p>
        </p:txBody>
      </p:sp>
      <p:sp>
        <p:nvSpPr>
          <p:cNvPr id="121877" name="Rectangle 21"/>
          <p:cNvSpPr>
            <a:spLocks noChangeArrowheads="1"/>
          </p:cNvSpPr>
          <p:nvPr/>
        </p:nvSpPr>
        <p:spPr bwMode="auto">
          <a:xfrm>
            <a:off x="2195513" y="6237288"/>
            <a:ext cx="377379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000" dirty="0" err="1" smtClean="0">
                <a:solidFill>
                  <a:srgbClr val="00FF00"/>
                </a:solidFill>
              </a:rPr>
              <a:t>Bugel</a:t>
            </a:r>
            <a:r>
              <a:rPr lang="en-US" sz="2000" dirty="0" smtClean="0">
                <a:solidFill>
                  <a:srgbClr val="00FF00"/>
                </a:solidFill>
              </a:rPr>
              <a:t> denture with attachments</a:t>
            </a:r>
            <a:endParaRPr lang="ru-RU" sz="2000" dirty="0">
              <a:solidFill>
                <a:srgbClr val="00FF00"/>
              </a:solidFill>
            </a:endParaRPr>
          </a:p>
        </p:txBody>
      </p:sp>
      <p:sp>
        <p:nvSpPr>
          <p:cNvPr id="121878" name="Rectangle 22"/>
          <p:cNvSpPr>
            <a:spLocks noChangeArrowheads="1"/>
          </p:cNvSpPr>
          <p:nvPr/>
        </p:nvSpPr>
        <p:spPr bwMode="auto">
          <a:xfrm>
            <a:off x="7092950" y="6237288"/>
            <a:ext cx="15808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000" dirty="0" smtClean="0">
                <a:solidFill>
                  <a:srgbClr val="00FF00"/>
                </a:solidFill>
              </a:rPr>
              <a:t>Implantation</a:t>
            </a:r>
            <a:endParaRPr lang="ru-RU" sz="2000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218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2186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21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1218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12186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1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1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21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70" decel="100000"/>
                                        <p:tgtEl>
                                          <p:spTgt spid="1218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70" decel="100000"/>
                                        <p:tgtEl>
                                          <p:spTgt spid="12186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186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70" decel="100000"/>
                                        <p:tgtEl>
                                          <p:spTgt spid="1218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770" decel="100000"/>
                                        <p:tgtEl>
                                          <p:spTgt spid="12186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1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1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121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70" decel="100000"/>
                                        <p:tgtEl>
                                          <p:spTgt spid="1218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770" decel="100000"/>
                                        <p:tgtEl>
                                          <p:spTgt spid="12186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0" dur="770" fill="hold"/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2" dur="770" fill="hold"/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1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1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121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70" decel="100000"/>
                                        <p:tgtEl>
                                          <p:spTgt spid="1218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770" decel="100000"/>
                                        <p:tgtEl>
                                          <p:spTgt spid="12187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187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7" dur="770" fill="hold"/>
                                        <p:tgtEl>
                                          <p:spTgt spid="121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1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9" dur="770" fill="hold"/>
                                        <p:tgtEl>
                                          <p:spTgt spid="121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1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1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1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1000"/>
                                        <p:tgtEl>
                                          <p:spTgt spid="121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71" grpId="0"/>
      <p:bldP spid="121873" grpId="0"/>
      <p:bldP spid="121876" grpId="0"/>
      <p:bldP spid="121877" grpId="0"/>
      <p:bldP spid="12187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87450" y="20638"/>
            <a:ext cx="7129463" cy="6717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28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Teeth. Dentition, bite.</a:t>
            </a:r>
            <a:endParaRPr lang="ru-RU" dirty="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762000"/>
            <a:ext cx="33337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573463"/>
            <a:ext cx="2082800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4140200" y="548680"/>
            <a:ext cx="4572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 b="1" dirty="0"/>
              <a:t>	</a:t>
            </a:r>
            <a:r>
              <a:rPr lang="en-US" b="1" dirty="0"/>
              <a:t> According to legend, the Buddha in his mouth had 40 teeth</a:t>
            </a:r>
            <a:r>
              <a:rPr lang="ru-RU" b="1" dirty="0" smtClean="0"/>
              <a:t>. </a:t>
            </a:r>
            <a:r>
              <a:rPr lang="ru-RU" b="1" dirty="0"/>
              <a:t>	</a:t>
            </a:r>
            <a:endParaRPr lang="ru-RU" dirty="0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3059113" y="3992563"/>
            <a:ext cx="28082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dirty="0"/>
              <a:t>And the first man - Adam had 30 teeth.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438" y="1196975"/>
            <a:ext cx="2276475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575" y="3387725"/>
            <a:ext cx="2249488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78088" y="6325672"/>
            <a:ext cx="3852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What was the woman making from?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0271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87450" y="20638"/>
            <a:ext cx="7129463" cy="6717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28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Teeth. Dentition, bite.</a:t>
            </a:r>
            <a:endParaRPr lang="ru-RU" dirty="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pic>
        <p:nvPicPr>
          <p:cNvPr id="52227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762000"/>
            <a:ext cx="33337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573463"/>
            <a:ext cx="2082800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4211638" y="758825"/>
            <a:ext cx="4572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dirty="0"/>
              <a:t> </a:t>
            </a:r>
            <a:r>
              <a:rPr lang="en-US" dirty="0"/>
              <a:t>Ordinary people for life has </a:t>
            </a:r>
            <a:r>
              <a:rPr lang="en-US" dirty="0" smtClean="0"/>
              <a:t>2 </a:t>
            </a:r>
            <a:r>
              <a:rPr lang="en-US" dirty="0"/>
              <a:t>generations of teeth: 20 deciduous teeth, and then 32 permanent </a:t>
            </a:r>
            <a:r>
              <a:rPr lang="en-US" dirty="0" smtClean="0"/>
              <a:t>teeth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700" y="1773238"/>
            <a:ext cx="2657475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843213" y="5802313"/>
            <a:ext cx="6121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b="1" dirty="0"/>
              <a:t>But the new teeth can grow up to 6 times in elephants.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0676561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87450" y="20638"/>
            <a:ext cx="7129463" cy="6717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28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Teeth. Dentition, bite.</a:t>
            </a:r>
            <a:endParaRPr lang="ru-RU" dirty="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pic>
        <p:nvPicPr>
          <p:cNvPr id="53251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762000"/>
            <a:ext cx="33337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573463"/>
            <a:ext cx="2082800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4067175" y="4779963"/>
            <a:ext cx="46704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The tooth is the only part of the human body, which is unable to repair itself.</a:t>
            </a:r>
            <a:endParaRPr lang="ru-RU" sz="1600" dirty="0"/>
          </a:p>
        </p:txBody>
      </p:sp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4057650" y="1082675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dirty="0"/>
              <a:t> </a:t>
            </a:r>
            <a:r>
              <a:rPr lang="en-US" dirty="0"/>
              <a:t>Tooth enamel is the hardest tissue in the human body.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09550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0866650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87450" y="20638"/>
            <a:ext cx="7129463" cy="6717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28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Teeth. Dentition, bite.</a:t>
            </a:r>
            <a:endParaRPr lang="ru-RU" dirty="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pic>
        <p:nvPicPr>
          <p:cNvPr id="54275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762000"/>
            <a:ext cx="33337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573463"/>
            <a:ext cx="2082800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3911600" y="895350"/>
            <a:ext cx="511333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/>
              <a:t>The most dangerous sports for teeth is hockey: </a:t>
            </a:r>
          </a:p>
          <a:p>
            <a:pPr algn="ctr"/>
            <a:r>
              <a:rPr lang="en-US" dirty="0"/>
              <a:t>68 </a:t>
            </a:r>
            <a:r>
              <a:rPr lang="en-US" dirty="0" smtClean="0"/>
              <a:t>% </a:t>
            </a:r>
            <a:r>
              <a:rPr lang="en-US" dirty="0"/>
              <a:t>of professional players on the field have lost at least one tooth.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600" y="3141663"/>
            <a:ext cx="2287588" cy="350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50" y="2160588"/>
            <a:ext cx="1747838" cy="174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916913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87450" y="20638"/>
            <a:ext cx="7129463" cy="6717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28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Teeth. Dentition, bite.</a:t>
            </a:r>
            <a:endParaRPr lang="ru-RU" dirty="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pic>
        <p:nvPicPr>
          <p:cNvPr id="55299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762000"/>
            <a:ext cx="33337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0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573463"/>
            <a:ext cx="2082800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3995738" y="762000"/>
            <a:ext cx="45720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 dirty="0"/>
              <a:t>Самым дорогим зубом в мире считался зуб британского ученого сэра Исаака Ньютона, проданный на лондонском аукционе 1816 года за 3,300£, что примерно равняется 38 535 долларам по текущему курсу. 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462338" y="5500688"/>
            <a:ext cx="43465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FFFFFF"/>
                </a:solidFill>
              </a:rPr>
              <a:t>Купивший его аристократ вставил этот зуб в свой перстень.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38" y="2516188"/>
            <a:ext cx="3381375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8138" y="5137150"/>
            <a:ext cx="1031875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46676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Parts of tooth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3312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8175" y="2276475"/>
            <a:ext cx="6048375" cy="3617913"/>
          </a:xfrm>
          <a:noFill/>
          <a:ln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Incisors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35172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64163" y="4221163"/>
            <a:ext cx="736600" cy="2303462"/>
          </a:xfrm>
          <a:noFill/>
          <a:ln/>
        </p:spPr>
      </p:pic>
      <p:pic>
        <p:nvPicPr>
          <p:cNvPr id="13517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4221163"/>
            <a:ext cx="203835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17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25" y="1628775"/>
            <a:ext cx="788988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17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5825" y="1628775"/>
            <a:ext cx="7620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17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850" y="1628775"/>
            <a:ext cx="479107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177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8313" y="4292600"/>
            <a:ext cx="88582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178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76375" y="4292600"/>
            <a:ext cx="915988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FF00"/>
                </a:solidFill>
              </a:rPr>
              <a:t>Canina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3414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95513" y="1412875"/>
            <a:ext cx="3902075" cy="2316163"/>
          </a:xfrm>
          <a:noFill/>
          <a:ln/>
        </p:spPr>
      </p:pic>
      <p:pic>
        <p:nvPicPr>
          <p:cNvPr id="1341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8538" y="3860800"/>
            <a:ext cx="2235200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Upper premolars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3619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1484313"/>
            <a:ext cx="4468812" cy="2243137"/>
          </a:xfrm>
          <a:noFill/>
          <a:ln/>
        </p:spPr>
      </p:pic>
      <p:pic>
        <p:nvPicPr>
          <p:cNvPr id="13619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1484313"/>
            <a:ext cx="4102100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19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7763" y="3860800"/>
            <a:ext cx="922337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19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8538" y="4005263"/>
            <a:ext cx="979487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Lower premolars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3722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1484313"/>
            <a:ext cx="4505325" cy="2219325"/>
          </a:xfrm>
          <a:noFill/>
          <a:ln/>
        </p:spPr>
      </p:pic>
      <p:pic>
        <p:nvPicPr>
          <p:cNvPr id="13722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4076700"/>
            <a:ext cx="11969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2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9338" y="1484313"/>
            <a:ext cx="408940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2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425" y="4076700"/>
            <a:ext cx="1211263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Upper molars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3824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28775"/>
            <a:ext cx="4340225" cy="4065588"/>
          </a:xfrm>
          <a:noFill/>
          <a:ln/>
        </p:spPr>
      </p:pic>
      <p:pic>
        <p:nvPicPr>
          <p:cNvPr id="13824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28775"/>
            <a:ext cx="4076700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246" name="Rectangle 6"/>
          <p:cNvSpPr>
            <a:spLocks noChangeArrowheads="1"/>
          </p:cNvSpPr>
          <p:nvPr/>
        </p:nvSpPr>
        <p:spPr bwMode="auto">
          <a:xfrm>
            <a:off x="179388" y="3789363"/>
            <a:ext cx="1944687" cy="18716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3824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688" y="3573463"/>
            <a:ext cx="2108200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Lower molars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3926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1484313"/>
            <a:ext cx="4346575" cy="3879850"/>
          </a:xfrm>
          <a:noFill/>
          <a:ln/>
        </p:spPr>
      </p:pic>
      <p:pic>
        <p:nvPicPr>
          <p:cNvPr id="13926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3800" y="1484313"/>
            <a:ext cx="3887788" cy="387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endParaRPr lang="ru-RU" smtClean="0"/>
          </a:p>
        </p:txBody>
      </p:sp>
      <p:pic>
        <p:nvPicPr>
          <p:cNvPr id="38915" name="Рисунок 3" descr="http://img0.liveinternet.ru/images/attach/c/1//50/142/50142825_0903denti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0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57224" y="5774333"/>
            <a:ext cx="721523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8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6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for your time!</a:t>
            </a:r>
            <a:endParaRPr lang="ru-RU" sz="48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66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00232" y="339704"/>
            <a:ext cx="5572164" cy="1143008"/>
          </a:xfrm>
          <a:prstGeom prst="rect">
            <a:avLst/>
          </a:prstGeom>
          <a:noFill/>
          <a:ln>
            <a:noFill/>
          </a:ln>
        </p:spPr>
        <p:txBody>
          <a:bodyPr spcFirstLastPara="1" wrap="none">
            <a:prstTxWarp prst="textArchDown">
              <a:avLst/>
            </a:prstTxWarp>
            <a:spAutoFit/>
          </a:bodyPr>
          <a:lstStyle/>
          <a:p>
            <a:pPr algn="ctr">
              <a:defRPr/>
            </a:pPr>
            <a:r>
              <a:rPr lang="en-US" sz="5400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006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Thank you</a:t>
            </a:r>
            <a:endParaRPr lang="ru-RU" sz="5400" dirty="0">
              <a:ln w="18000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FF0066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2343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Лучи">
  <a:themeElements>
    <a:clrScheme name="Лучи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Луч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Лучи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</TotalTime>
  <Words>615</Words>
  <Application>Microsoft Office PowerPoint</Application>
  <PresentationFormat>Экран (4:3)</PresentationFormat>
  <Paragraphs>112</Paragraphs>
  <Slides>33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Оформление по умолчанию</vt:lpstr>
      <vt:lpstr>Stream</vt:lpstr>
      <vt:lpstr>Трава</vt:lpstr>
      <vt:lpstr>Океан</vt:lpstr>
      <vt:lpstr>Лучи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Jorge Washington</vt:lpstr>
      <vt:lpstr>Презентация PowerPoint</vt:lpstr>
      <vt:lpstr>Main advances</vt:lpstr>
      <vt:lpstr>Main advances</vt:lpstr>
      <vt:lpstr>Презентация PowerPoint</vt:lpstr>
      <vt:lpstr>Main advances</vt:lpstr>
      <vt:lpstr>Main advances</vt:lpstr>
      <vt:lpstr>Main advances</vt:lpstr>
      <vt:lpstr>Main advances</vt:lpstr>
      <vt:lpstr>Main advances</vt:lpstr>
      <vt:lpstr>Презентация PowerPoint</vt:lpstr>
      <vt:lpstr>The structure of prosthodontics</vt:lpstr>
      <vt:lpstr>Modern kids of prostheses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Parts of tooth</vt:lpstr>
      <vt:lpstr>Incisors</vt:lpstr>
      <vt:lpstr>Canina</vt:lpstr>
      <vt:lpstr>Upper premolars</vt:lpstr>
      <vt:lpstr>Lower premolars</vt:lpstr>
      <vt:lpstr>Upper molars</vt:lpstr>
      <vt:lpstr>Lower molars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Bas</dc:creator>
  <cp:lastModifiedBy>Андрей</cp:lastModifiedBy>
  <cp:revision>83</cp:revision>
  <dcterms:created xsi:type="dcterms:W3CDTF">2004-01-28T21:54:04Z</dcterms:created>
  <dcterms:modified xsi:type="dcterms:W3CDTF">2014-09-08T15:42:52Z</dcterms:modified>
</cp:coreProperties>
</file>