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3" r:id="rId3"/>
    <p:sldId id="264" r:id="rId4"/>
    <p:sldId id="290" r:id="rId5"/>
    <p:sldId id="291" r:id="rId6"/>
    <p:sldId id="267" r:id="rId7"/>
    <p:sldId id="295" r:id="rId8"/>
    <p:sldId id="296" r:id="rId9"/>
    <p:sldId id="297" r:id="rId10"/>
    <p:sldId id="298" r:id="rId11"/>
    <p:sldId id="299" r:id="rId12"/>
    <p:sldId id="300" r:id="rId13"/>
    <p:sldId id="301" r:id="rId14"/>
    <p:sldId id="270" r:id="rId15"/>
    <p:sldId id="271" r:id="rId16"/>
    <p:sldId id="302" r:id="rId17"/>
    <p:sldId id="303" r:id="rId18"/>
    <p:sldId id="304" r:id="rId19"/>
    <p:sldId id="305" r:id="rId20"/>
    <p:sldId id="308" r:id="rId21"/>
    <p:sldId id="309" r:id="rId22"/>
    <p:sldId id="306" r:id="rId23"/>
    <p:sldId id="310" r:id="rId24"/>
    <p:sldId id="315" r:id="rId25"/>
    <p:sldId id="320" r:id="rId26"/>
    <p:sldId id="316" r:id="rId27"/>
    <p:sldId id="312" r:id="rId28"/>
    <p:sldId id="307" r:id="rId29"/>
    <p:sldId id="311" r:id="rId30"/>
    <p:sldId id="319" r:id="rId31"/>
    <p:sldId id="321" r:id="rId32"/>
    <p:sldId id="314" r:id="rId3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676" autoAdjust="0"/>
  </p:normalViewPr>
  <p:slideViewPr>
    <p:cSldViewPr>
      <p:cViewPr varScale="1">
        <p:scale>
          <a:sx n="87" d="100"/>
          <a:sy n="87" d="100"/>
        </p:scale>
        <p:origin x="-960" y="-84"/>
      </p:cViewPr>
      <p:guideLst>
        <p:guide orient="horz" pos="2160"/>
        <p:guide pos="2880"/>
      </p:guideLst>
    </p:cSldViewPr>
  </p:slideViewPr>
  <p:outlineViewPr>
    <p:cViewPr>
      <p:scale>
        <a:sx n="33" d="100"/>
        <a:sy n="33" d="100"/>
      </p:scale>
      <p:origin x="0" y="622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16942B-E599-43FC-B8A9-AF7CE399A3A6}" type="datetimeFigureOut">
              <a:rPr lang="ru-RU" smtClean="0"/>
              <a:t>05.10.2014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DFCEF-F73C-4E8D-B42B-0A93A9A086C2}" type="slidenum">
              <a:rPr lang="ru-RU" smtClean="0"/>
              <a:t>‹#›</a:t>
            </a:fld>
            <a:endParaRPr lang="ru-RU"/>
          </a:p>
        </p:txBody>
      </p:sp>
    </p:spTree>
    <p:extLst>
      <p:ext uri="{BB962C8B-B14F-4D97-AF65-F5344CB8AC3E}">
        <p14:creationId xmlns:p14="http://schemas.microsoft.com/office/powerpoint/2010/main" val="2464379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98DFCEF-F73C-4E8D-B42B-0A93A9A086C2}" type="slidenum">
              <a:rPr lang="ru-RU" smtClean="0"/>
              <a:t>3</a:t>
            </a:fld>
            <a:endParaRPr lang="ru-RU"/>
          </a:p>
        </p:txBody>
      </p:sp>
    </p:spTree>
    <p:extLst>
      <p:ext uri="{BB962C8B-B14F-4D97-AF65-F5344CB8AC3E}">
        <p14:creationId xmlns:p14="http://schemas.microsoft.com/office/powerpoint/2010/main" val="861340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56F4E6D-21E1-4231-96C5-7F76D0AE4E9D}"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76077EE-49D9-47C1-85D0-475CF7C36D63}"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55C1E5C-9A65-47D5-AE4C-784B423EEBAA}"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C3485E3-65C9-4986-A7EB-60C7DB13FEEA}"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D3423447-AFE1-485A-8499-77B3CF5D5E3B}"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035F8855-A698-4256-A6CB-16D3C31F391E}"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77656492-CA79-4804-826C-8513FC1BB263}"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AADCB59-2326-4F62-8C83-6018C7DCAEAC}"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AD6A8D2-B6D4-4D46-9417-9CFBDA9BD61A}"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0269D5E-2987-4175-8AF0-D0E406DD6F7C}"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AA7B91B-88AF-4054-9DAE-7426521B0C55}"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69A6A54B-397B-45A5-BD82-A7F7ED3BFA6A}"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half" idx="3"/>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F79FE3AE-C5D4-4BC8-BA69-4299108DF573}"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7200" y="6245225"/>
            <a:ext cx="2133600" cy="476250"/>
          </a:xfrm>
        </p:spPr>
        <p:txBody>
          <a:bodyPr/>
          <a:lstStyle>
            <a:lvl1pPr>
              <a:defRPr/>
            </a:lvl1pPr>
          </a:lstStyle>
          <a:p>
            <a:endParaRPr lang="ru-RU"/>
          </a:p>
        </p:txBody>
      </p:sp>
      <p:sp>
        <p:nvSpPr>
          <p:cNvPr id="8" name="Нижний колонтитул 7"/>
          <p:cNvSpPr>
            <a:spLocks noGrp="1"/>
          </p:cNvSpPr>
          <p:nvPr>
            <p:ph type="ftr" sz="quarter" idx="11"/>
          </p:nvPr>
        </p:nvSpPr>
        <p:spPr>
          <a:xfrm>
            <a:off x="3124200" y="6245225"/>
            <a:ext cx="2895600" cy="476250"/>
          </a:xfrm>
        </p:spPr>
        <p:txBody>
          <a:bodyPr/>
          <a:lstStyle>
            <a:lvl1pPr>
              <a:defRPr/>
            </a:lvl1pPr>
          </a:lstStyle>
          <a:p>
            <a:endParaRPr lang="ru-RU"/>
          </a:p>
        </p:txBody>
      </p:sp>
      <p:sp>
        <p:nvSpPr>
          <p:cNvPr id="9" name="Номер слайда 8"/>
          <p:cNvSpPr>
            <a:spLocks noGrp="1"/>
          </p:cNvSpPr>
          <p:nvPr>
            <p:ph type="sldNum" sz="quarter" idx="12"/>
          </p:nvPr>
        </p:nvSpPr>
        <p:spPr>
          <a:xfrm>
            <a:off x="6553200" y="6245225"/>
            <a:ext cx="2133600" cy="476250"/>
          </a:xfrm>
        </p:spPr>
        <p:txBody>
          <a:bodyPr/>
          <a:lstStyle>
            <a:lvl1pPr>
              <a:defRPr/>
            </a:lvl1pPr>
          </a:lstStyle>
          <a:p>
            <a:fld id="{4E088B20-5BDB-4294-BFC0-7D1338A600DE}"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EC8E977-2592-498D-A22B-063B7FC59A86}"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en.wikipedia.org/wiki/Water" TargetMode="External"/><Relationship Id="rId5" Type="http://schemas.openxmlformats.org/officeDocument/2006/relationships/hyperlink" Target="http://en.wikipedia.org/wiki/Molecule" TargetMode="External"/><Relationship Id="rId4" Type="http://schemas.openxmlformats.org/officeDocument/2006/relationships/hyperlink" Target="http://en.wikipedia.org/wiki/Ancient_Gree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jp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3.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24.jp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55.png"/></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03378" y="1772816"/>
            <a:ext cx="8712968" cy="3168129"/>
          </a:xfrm>
        </p:spPr>
        <p:txBody>
          <a:bodyPr/>
          <a:lstStyle/>
          <a:p>
            <a:r>
              <a:rPr lang="en-US" sz="3200" dirty="0" smtClean="0"/>
              <a:t>The theme of lecture</a:t>
            </a:r>
            <a:r>
              <a:rPr lang="ru-RU" sz="3200" dirty="0" smtClean="0"/>
              <a:t>: </a:t>
            </a:r>
            <a:r>
              <a:rPr lang="en-US" sz="3200" dirty="0" smtClean="0"/>
              <a:t/>
            </a:r>
            <a:br>
              <a:rPr lang="en-US" sz="3200" dirty="0" smtClean="0"/>
            </a:br>
            <a:r>
              <a:rPr lang="ru-RU" sz="3200" dirty="0" smtClean="0"/>
              <a:t>«</a:t>
            </a:r>
            <a:r>
              <a:rPr lang="en-US" sz="3200" dirty="0" smtClean="0"/>
              <a:t>Impressions and classification of its</a:t>
            </a:r>
            <a:r>
              <a:rPr lang="ru-RU" sz="3200" dirty="0" smtClean="0"/>
              <a:t>. </a:t>
            </a:r>
            <a:r>
              <a:rPr lang="en-US" sz="3200" dirty="0" smtClean="0"/>
              <a:t>Methods of making</a:t>
            </a:r>
            <a:r>
              <a:rPr lang="ru-RU" sz="3200" dirty="0" smtClean="0"/>
              <a:t>. </a:t>
            </a:r>
            <a:r>
              <a:rPr lang="en-US" sz="3200" dirty="0" smtClean="0"/>
              <a:t>Classification of impression materials</a:t>
            </a:r>
            <a:r>
              <a:rPr lang="ru-RU" sz="3200" dirty="0" smtClean="0"/>
              <a:t>. </a:t>
            </a:r>
            <a:r>
              <a:rPr lang="en-US" sz="3200" dirty="0" smtClean="0"/>
              <a:t>Clinical and physical- chemical characteristic of its</a:t>
            </a:r>
            <a:r>
              <a:rPr lang="ru-RU" sz="3200" dirty="0" smtClean="0"/>
              <a:t>».</a:t>
            </a:r>
            <a:endParaRPr lang="ru-RU" sz="3200" dirty="0"/>
          </a:p>
        </p:txBody>
      </p:sp>
      <p:pic>
        <p:nvPicPr>
          <p:cNvPr id="10242" name="Picture 2" descr="http://www.eurodent-m.ru/UserFiles/Image/img7485_218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23" y="160338"/>
            <a:ext cx="3024336" cy="20111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1251" y="161148"/>
            <a:ext cx="2714915" cy="2010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4" descr="data:image/jpeg;base64,/9j/4AAQSkZJRgABAQAAAQABAAD/2wCEAAkGBxITEhQUExQWFhUXFxQUFRUUFBUUFBUVFBQWFhQUFRQYHCggGBolHBUUITEhJSkrLi4uFx8zODMsNygtLisBCgoKDg0OGxAQGywmICQsLCwsLCwsLCwsLCwsLCwsLCwsLCwsLCwsLCwsLCwsLCwsLCwsLCwsLCwsLCwsLCwsLP/AABEIAMIBAwMBIgACEQEDEQH/xAAcAAABBQEBAQAAAAAAAAAAAAACAAEDBgcFBAj/xAA8EAACAQIEBAQEBQIFAwUAAAABAgADEQQSITEFBkFRImFxgRMykaEHUrHB0ULwFCNicoIz4fEVFkOisv/EABoBAAIDAQEAAAAAAAAAAAAAAAECAAMEBQb/xAAsEQACAgEEAQMDBAIDAAAAAAAAAQIRAwQSITFBIjJRBRNhFCOBsZGhFXHR/9oADAMBAAIRAxEAPwDPoLRAwTPQt8HMSGjiImRmVN0OuQzFaCrQ5Ek+SPgQijCOTHQCQRGAGjqZYmJQxMQj2gmLLgZBXhqZHCZraQxfkDQxMIGRgQwsEZNkaDvGiCwgsspsUDMZIhg2hMIqtBfI5jAR1N45Foe+QdDh4Q1hAXjRqBYRSPa0YNCUd4tX0QHNJBGyDpHMlMIVhCUQFWSZYbFCAjkQVEMdpCDZYpOBFJRCuRAwWWMJnbdl9BgxnEURh7ABaEIrRRE6GfIVhGNoIMcmNuFoK0QMEGEId1kocGMVjwTI3wSgliYx7QWkfRPISRzBEtPKPDFa9aoAQvyKdQSP6iJXl1EcMN0ho43OVI4CYeoRcI5HcI1vra0jJm18E4tVJyL8g1qEDxWOwHkBOjxCrR+IAaasFADXVWzZyQDqP7vMUPqyavaaXovyYKpnfwPJuNq0zUSjdR/TmUOfRSZpOMwWFpYmgyUqSAs12CKrKwAtc221J9paSgyMy6ArckWA9beck/qTk6gv8kjo0vczB63LGMRDUNB8gFyRZso7lVJI+k5gm+4J7khbbqdxfIB0lfwXDKVKmHpop+I5YllUkEsTlNxpYW0hx/U6XqQZ6G3wzJBtBIvNV5r5aw1V6WRctQnxmmAA6hSWuuwb5dfMxsDyngnUq1Nh4Cc4dgwYEjqbdNiJoX1PE6u//Cl6KdmVqZMJZ8Fyfes4apemrWDKNWAF/Y7j2ljPJ+EqYdst6NRQ2VgSwbKL+MHfbcWjfr8KlSYv6TI1ZmwEe89mK4VWpoHqJZSbXuDY75TY6GeObI5IyVxdozuDTphBbxE2jCOslpkoIDrDAgqIXlCgMWsUK8UNAK+YMUVpkk7L0qFCAgi0KNFfJGAY8Zt4iYlhGYRzETFaAIrR80aMZLS6APeODBEMCBBY4hCAIweOpJdiuJJL9wOlailvyj7i5/WZ/mmkcHI+Cnmq/oJzPqruMV+TVpOGywcuEFym1yjXva6quw950cYVNd7g2BQXB2sdSfecyhSBA1sR/ftJaaEE39dzrOdCLqjbuH5j4eQUIJIXMbb3zWF/sJ0uC8StS+G+qWt52N/5nkOJJ/8AN4kr2OwlixpS3AlNtHtw9ZUAyDXWxI287zwYD4iAqRmQm+ovci+vkZ6Hq37QNbaER3CLoG9nk4pjKjVKbrpkBAAHfqe50E6CYlPgmy2LHMQNr2AI9Li9p5FwhJvmjY1agHceUXa1cg7r4IOCg5WU/nJb7/zB4tWvdEJ9v3iWoouwuCdxpvPOdC1iNTfufpKW9saHT5siwTqpK1daTAq6979r9Rv7Sk8W4Y9B8j7EZlYfK6nZgf17GW7Epc5ifIXP3tIOZKHxMCj2JNGrlv8AlSqOvkWC+5l/0vUPHm+14f8AZTq8anDd5RTFhqsZYYnpkjj2FT0j26xjFbrGAPrHiigollbEe8YxGYrNIgYRkcJYVIjQ5jXlh4ZyvUqAFjlBtoNW/gS78D5UoUiDkDNuGqWYg++gmXNrcUHV2/wI5qPZlCoxNgCT2AJP0EmOCqnX4b2/2N/E3enh0U3NhpqbAbD/AMTlcT4nkOUNudTfYafzMsvqSivb/sr+/F9GMMhG4I9QR+sEzY1xeGK2cByT/UAwA95Hhq2EU/8ATT2RR+0VfVIV1/sn3/wY+DCBm01lwFQeKhSbzNNbn3nFxPCeGMbfBy+asVt94/8AyUPIVnXwZeTIy00ityBhamtKtUXybKw+tgZXuO8g4qipdAKyDU5Ac4H+zr7R/wBVCfTLYZYMrHxJo3L+IvSpf7F/QTLnc/TvNA5VN6FP079iZm1UnNL8GzHUS+YZwBPXoRONgqm1/wBZ2aKaSY4tqhnJDfABkNXCkbT3qsJVlrxNoiyI45qMsY4wzqV6IPQX+08FfB7/ALTPPHJdFikmMuPtCHFO4kD4HTeQPhz3i7skRqiyfF11bbeeOnVGoMlGHIuCNe5nlqLY3mbLKXuHjXQzUgT6dz9J7eG4pEZlqi9KouSolr3U6X9Rv7TzuRv39tus89UKCAup+5lN7HuXY65VMq3FOHNh6r0mHynQ73U6q1+twQZ5QJbufEsuEDf9QUnDd8me9O//ANpVBPaabK8mKM38HBzQUJuKHhAXgAw0M0JlPIxHlFCzRQ8E5OnxjhdKrqVs35l0Pv395UsfwqpS1+ZfzDp6jpL1i6qsCVXLbcXJ67m4nhLzyeHUThx2jqygmUVRcgAXJ2lp4DwPK13AL9BuF8/WeinwtM/xFWxGum1+ht3ls5RwoY3O2xh1Otc/RDz2Y8stio9vC+G5RmPqYeL4lZbpbNb6bz38ZxaIuQEX2uOntfUzjPTpsnhIIvcjY+4nMnLbwinFheV8nDGKquzA1Ce4v09J5cZoTdutr6nWIllrDILm+wG47Tr1sAj2AuLb6a3Myq5WbcuGGKlJpHLwuHOpJ0tcEbEeUmo0gzWFieq38Xt39p1cFQSmuU6i9xfpPRSo0cwORbaG+xB7iWLEYpZFu4Od/hF7zzVcCCfC2vb/ALSyYrA0iM1tD1U9fSeFuE5gSjBj0B8JgyRkulwPilCXuZwqGIemdb+0tHCOL3sCZ5MHwVzrVUgi/wBOl5HU4WC3+UdR0BF/pGxSnjdkniTVo4v4l8ro6NiqK2dReooHzrrd/wDcPuJXeUMcCmTql/cE6GaVQNTLldSRqCbX02N5jvGMM2ExbqmmVrr2KNqo/b2nVxy+6i3TSl7JGkYWvLDwzEX0MoPAOKrWW40I0ZeoP8S1YGrYiJGbhI2VZZ1MMGQUXuBJUJnTjK0U7Q2E8zNaem889dYMitDwdM8zTwYhPESDp2nQWc7HVLC0xZKq2aI9nmFdmIB18+skxWHygG+8Lh1IbmFxW/hJBC9DYgE+RmNpuDkyzzSIPD8p1662t527Tq8E4WKjFiMqr0HXTa8VbCI2VRTvlVPErWNzvc9ZZVw64XDPUvoilzm8hcAnrraWYsTlJX0ScqTsz78UsQpxSUxb/LpIGtvdiTY+1vrKa0lx2MetUeq5u7ks3qe3kNPpPMDPW4o7IKPwcTI7k5EiiMdIsskLdpYJZFmikwSKGgWdjEBLeF7+2VfXXUmeYgaa3JNgLHWQ0jrrOtwzC5qijtvPFZJbVR0cuTajt8ucKzLqLkz38Qwq0HHwrqzAZwPlt+b1nYoOlGiSNxobdPL11EqnFeLMLsVHn3t2vM+WShH8mHDheaYsRVpnQXzattqbefWcQ1XFXwrbTxFtrdp6qmJNRkyWubAHqt956uIcMyKoUkva5tr4epPaZopyVnUyTWCNLtr/AANgKaqcxtfQ2nswh0z9D384fC8GjIlhr1LHUWEjxePVDYa5fpeaorg4s57nzySvS0+Ugb30tBfB5T+ltj7zntxdmGt9Nh2g/wDq5sBpYbe8LV9EjXk7tEgaX339Z6kweXxqD5gGU2rzAVuWWwH9RuQPM5dveerAcxVCAVy1R1+GfEPVRc/aR4prk6GnwY5J7i2/H03PvtfsZ41VC2oAbdW+Ug9BcfvPJheYaLaE5TfUMJ2fhU6q3W1/W8S2vcgS0c17GJa4X5rqdmzbEW39ZlH4rYULiKbjZ0IB6HKx6/8AKbRRwaVaS5xfLdb31E5mO5c1CMRUokG6so1PY/zNODJsmpJcDSx5Y02r/s+e+G4w0Kq1Btsw7r1/mavgagIBGx1HpMt4vhGp1aiPTNJlYg023TXRb9dOvWXXkrG58OoJ8VPwH0Hyn6WmrUw6ki+DsvvD6ulp0EnCwVSxnapNeWYMlxJKPJMTI6sINIqrS6U6QErIKnX3nMNJnbY2vvbznQqZgUOU5Sygkjw77EyzcWoI6KQQrAgL0vfdfK8xTW+18GmKKzU4e6Kj5b0yRmYdADqD1E66l6tRguU0uoOotbpA+PUzCnlNs19LW7fSdoYMoFsCSR4iB17yQgr4GbpHmq8Np0VXID4t+vpOb+ItNjw5iCRZ6ZYdxmAAPuVPtLcqbdLCUb8WeKhKCUB81Rg7eSIQR9Wt9Ju00f3YpfJlzS9DsyZo8KC7dp32jl2Eo7x/SNeGN4UBiJiiyiKQBzOWeJVKuZXscoBzbE3NtRtNF5UQFh5zMeT9Gq6f0r+pmp8o6OPUTxWdfupGrVPo7PM+NIDKgFx9C3nKPXxbOpzrlN9LdRtfWWnmquUdvDvc7ylF8zX+172nPzNtts16KCUNyXJ7uD2XNU3yi4B6k7Dy1tLJyoxeoXJuT3/vaVmif8p/IqT6XtLhyZStTd+wsPW0fBbpfyc/UTcpts5fP3F6WApsUsXqGy0wbWO5PksoGM5lpinmDhqnRAGtfrckCwE4HMXEKuIxFR6pJOZgB0UBjZROYVnahpFtVlmPTxS5O1/7rrD+lfvIjzNXN/l+h07/AFnJIjBZZ9mHwXrHD4LLhebrOzNRFrDIoYnKwH9V/mU9esSY3CVnX5lr1b56rsypSaxtl1sddthbrK1ljFIHp4+OCxNLwXpaeKIHwKwxaAEM1RVCqV3VXOpt3Bh4TjzUmIPxKTAkFlu1O433Go+so9LFVEFldgPyhjlN7XuuxvadmnzVUbw4lBWp+G1MZaYWx3Fl1NjaUyxy8pP+yxNeDWuU+cmsVcrUUn5lspubb9P03mjq3hF+ouAd+/efNFLH4VyGpu+HqWIWiikgsNVvUOnv5SxUucsenw6TsjKjKwIILLp+ZfI7RNkKdcP8lilJvksf42cORqVHEADMrfCZupRlJAPexUW9ZnvJWKyV2To6/df+xM0n8QsR8ThbM25NFv8AlnX9iZjuFxHw6qP+VgT6bH7EyzD+5gd/LFyenJwbDhnnYwlfSV7BVbgT30auvteZYT2MaUbOnisXlBM7dLhishYX+IFBFzo1xe9pRcViXe4X6d7bzucsY2rcIWunQH+YVncp14HUEkWLC4hMuVhfNuDtdRrY9DIq+GbIRU3uHBHUA6ehtOm9FbhwLEnUdPW09eLwodRfoJp2A3pMgwNjTsZ0aWwnlw1AKLamevYSzpFUnbIcfjEo03qObKgJJ8v5mC8xcVfFV3rPpcgKvRVGyj+9/WXD8RuZVrH/AA9JropJqEfKzDZQeoGvvKA87Gi0+yO+S5Zz9Rlt7UCTGzabQhGm/szDjpEBreJlhJtJRBwsUV4oeCHA5Sfx1B3S/wBCJpfK2IAb6eX3mTcvVLYindsoLZSewYW/cS/cNrkN+vr1nidXxNM2amLaLlzSA1zfpv087TPshV73BGvf95o3HKCvhFI3H96+UzXHFs1relpiyxdst0OX0uN/wdvhVdDUCn5ag+Gf+VrH6y6crUzTFWi3zA6f6l6MPX+ZmFKsRbXUa+ltppnAuILiaS1AbVU8J7j+VMGD08GPVL1WjFOa+HmjjMQhH/yMw81c5lP0P2nItNh/E7lw16YxNMf5lNfGo3ZOvuu/1mSZZ6fTTWTGmizHO0efLByz0skEpLJYy5SIgsErJykY04m1h3I87JBKT1FYBWB4xlIbhrBKqM22YX9DpNB4fwhGdWAuBYjt6zPsk6eA4lXprlSqyjsCNPQ20mLUaGWVpxdF2POodl3/ABF4uvwUwym7XDuB/SF+UHzJIPtM2rT11HJJJJJO5JuT6kzy1VmiOBYsexFcsm+Vmk8rYv4lCm3lY+q3B/T7zpvV385VeRsRag4/K5t/yAMs1NSd5ycuOTlSNUGqOhwhfGp7GXXh/CEPip6f6T09PKU7A1QsufA+IIdL2Mvw4tqphcjqUcI+gJFp0GGkSC9jCJAmkpYygCUvn3m0UFahSP8AnMNSNqSsP/0R9Lz0c8c1jCpkpkGu2w3+Gp/rYd+wmQ1qxdizksSSSTqSTuTOho9K5+uXRkz59vpQPxIDR89oi+07K5MBHDVoTCDlgpogR1vGBgLDP3ElhBMUbSKLbDRR1JBuNxqJe+HY3MFf8wufXr95RJ3OXsToUPTUfvPI6uG6FrwdHIrRs3CUNTCt3IMonGmym23/AGl45Hq5qWXynI5l4YgLZluDr6eh6TDt4ObH0z5RQ8O5LW69+4ne4LxRsNVDrqNnXuvUTzNg1phsmh2udTPDTq5TsTcffrKX3aNs0nS6RslHEJWp5qTGzKbNp4SRb6iYnzFwapSqvca3JYW7m+ZbaZdZb+TuO/AqAPrSfRv9J6MJceauDpWpZxbMNVYdQe3cGb9HqXje5deTPH9uW19GClYJSdri/CzTYnp1HY9x5fpOWRPSY5wyx3RLHcWRhIzLJhGIlu1VwBM82WOKcnVYiIix/I24hFMRyIeWMRElEZMjYyF5MwglZTKFjpnv4Dxk4djdcyMbkDQgjS4/iX7hPF6FYDI4zdVOje69fUTMfhx1Q7jQjYjQj0PSU/ZvwWb6NlWmfX0nrw5tbpMx4XzXiqVgxFVR0qXzezj97y04LnukLZqFW/kUYfUkH7QrTSfgn3zTeG4ipsGNvrOfzVzouGvSp+OvbU7pTP8Aq7t5fWUzHc+VnUpQX4QNwXJzVbH8pGi+usqr1T133uT+s1YtGruZRk1FqokuLxLO7O5LMxuxJuSTBXUSHPDDaaTorgydkhMbreRsYdNriFAY2aPeBaPI7IGmsVjeAjSRTJdkGJihgxSUSyiGTYWtkYMOn6SIxrTzT5VHVNp5IxOW3tLLxzh/xFJXqJnXLPEbKhHYTVOE1w6D0nLSu4nLyJqRlXGsFUW5Go623E5dCkX8IGvbp7/zNQ5j4Tfxpv1FtD7SvHCBNwATvYASuUF4Gjkc/Szi/wCFCLbcjvt6+ksvKXHNPgVT4dkY9P8ASSek42Py367W+k5NG4beZbcHaOhLEq2SXfkuPHuEgk2A9D1/gyhcT4A6klATuclvFoLkADrYXt9JfuA8T+NalUPjHyt+cDofOenivDGtmQG9tbdQO86Wk1Usct0evJit4m8c+jHbQSJo2M5TXF0alWhpiadzUo6AVF0IZezW9jM7I3vvPU4sscquIWqBj2ijZpb0AYwbSQRGRqyXRCREVk2SIJF2B3EISSrSkipJqSR1jFcyNKM9dJIgohKw26y1Kit8kywukAGOIaQAiLxKuukQMkBhUUyWElO88xqWcjp18jPWjTygde5kaoiZLaOIge8e0j5AMIYtBZYyxegkl40a8UJClkRAQjGM89R1LLLyxX8OXsf1mq8sY35R5TFuB18tS3fSaPwXG5SD6TlZo7MtmPUQNJxKBhKvxnBXH8byw4TEh0GvSBUohjaCcU+TLC91IzbGYZ1N/mHv95zCMx2t+s1argVAIsJwTgkVjYAedhMOTHz6TtYpOMalycfCYI0kVr+MkEH0l04fxpaoyMuVra22Pe3acHE1EGhYabTyqGvdCQe40jY5SxP8DZtPHLCr5O1xHDPh1bFUNWQNnUaFltaxt7EGYtinzMzfmJb6kmbZwDH1QSpGYHe+u/6zO/xLw1FMcy0VVBkQuq6KKjXJ06G2Weg+k57bgZc+DZFUVERwIhCJnc7MogIVoxjgwrgDHAhBY0kBjppiuxKJJeCxjqI1i0FlhBY6LaExhquwWOptBZjeBmJhARXK+Ahq8lBkCiSK0KbRKJjqvqbfuYwWSObm3YW9zqY6yxKxLojXSShYJENBYQ1RLAGsRH1kjDrBvA0RMAGKTBYom1hspEG8kKxss4DTOpaBV7EEbjWXXl/iIcDuLXH7ymZZJSZlN1JB7iVZNN93/sryJSVG4cMxvhEsGDrg63mD4bmXEpsQfUQ8RzZjXXKKxUdkAU/XeUPQZZcFGLHsnbN6xWPpKPEwF/PWV2qlAtcXN+hJmG1Qztmdizd2JY/Uz2YXGYhPkq1F/wCRP2Mf/jsqXpkbfvY/JuOG4fS3AtGxNJUBY1Aqj85AH3mPrx7GWt/iKnsQP0E8Vaq7m7szHuzFv1jL6VkfvmN+qgvai/8AFudVpkjDWd9viEeAeaj+r9JRK9VnYs5LMxLMx1JJ1JkZMV51dPpseBVBfyZcuWWT3CtFaOI9pqKGG20AiFFtG7FHUx8saGvnDVksYSZdJHeJTqI64FfJNmgmK8MCNVivgYCFBYxzAQYSWiLkX7yK0kVtJEEkJ1J7x1fWBaSKIyFYZaFcyO+sJTCAkzQgIAOvnFm10hASAR4PxIpLIU4xusUU4rOkIQliijY+wSDEcRRTREqJBHiijgHMOKKBgBEdYooEEMftC6R4o4gk3ib+/vHihXRGIbyRooo8ehRU/wC/vEIoowCQQ1iilkRWJoyxRRJdhQ43hdYopERklPeTGKKPERkbbR6fSKKR9kJhvE+8UULIgIoooAn/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6" descr="data:image/jpeg;base64,/9j/4AAQSkZJRgABAQAAAQABAAD/2wCEAAkGBxITEhQUExQWFhUXFxQUFRUUFBUUFBUVFBQWFhQUFRQYHCggGBolHBUUITEhJSkrLi4uFx8zODMsNygtLisBCgoKDg0OGxAQGywmICQsLCwsLCwsLCwsLCwsLCwsLCwsLCwsLCwsLCwsLCwsLCwsLCwsLCwsLCwsLCwsLCwsLP/AABEIAMIBAwMBIgACEQEDEQH/xAAcAAABBQEBAQAAAAAAAAAAAAACAAEDBgcFBAj/xAA8EAACAQIEBAQEBQIFAwUAAAABAgADEQQSITEFBkFRImFxgRMykaEHUrHB0ULwFCNicoIz4fEVFkOisv/EABoBAAIDAQEAAAAAAAAAAAAAAAECAAMEBQb/xAAsEQACAgEEAQMDBAIDAAAAAAAAAQIRAwQSITFBIjJRBRNhFCOBsZGhFXHR/9oADAMBAAIRAxEAPwDPoLRAwTPQt8HMSGjiImRmVN0OuQzFaCrQ5Ek+SPgQijCOTHQCQRGAGjqZYmJQxMQj2gmLLgZBXhqZHCZraQxfkDQxMIGRgQwsEZNkaDvGiCwgsspsUDMZIhg2hMIqtBfI5jAR1N45Foe+QdDh4Q1hAXjRqBYRSPa0YNCUd4tX0QHNJBGyDpHMlMIVhCUQFWSZYbFCAjkQVEMdpCDZYpOBFJRCuRAwWWMJnbdl9BgxnEURh7ABaEIrRRE6GfIVhGNoIMcmNuFoK0QMEGEId1kocGMVjwTI3wSgliYx7QWkfRPISRzBEtPKPDFa9aoAQvyKdQSP6iJXl1EcMN0ho43OVI4CYeoRcI5HcI1vra0jJm18E4tVJyL8g1qEDxWOwHkBOjxCrR+IAaasFADXVWzZyQDqP7vMUPqyavaaXovyYKpnfwPJuNq0zUSjdR/TmUOfRSZpOMwWFpYmgyUqSAs12CKrKwAtc221J9paSgyMy6ArckWA9beck/qTk6gv8kjo0vczB63LGMRDUNB8gFyRZso7lVJI+k5gm+4J7khbbqdxfIB0lfwXDKVKmHpop+I5YllUkEsTlNxpYW0hx/U6XqQZ6G3wzJBtBIvNV5r5aw1V6WRctQnxmmAA6hSWuuwb5dfMxsDyngnUq1Nh4Cc4dgwYEjqbdNiJoX1PE6u//Cl6KdmVqZMJZ8Fyfes4apemrWDKNWAF/Y7j2ljPJ+EqYdst6NRQ2VgSwbKL+MHfbcWjfr8KlSYv6TI1ZmwEe89mK4VWpoHqJZSbXuDY75TY6GeObI5IyVxdozuDTphBbxE2jCOslpkoIDrDAgqIXlCgMWsUK8UNAK+YMUVpkk7L0qFCAgi0KNFfJGAY8Zt4iYlhGYRzETFaAIrR80aMZLS6APeODBEMCBBY4hCAIweOpJdiuJJL9wOlailvyj7i5/WZ/mmkcHI+Cnmq/oJzPqruMV+TVpOGywcuEFym1yjXva6quw950cYVNd7g2BQXB2sdSfecyhSBA1sR/ftJaaEE39dzrOdCLqjbuH5j4eQUIJIXMbb3zWF/sJ0uC8StS+G+qWt52N/5nkOJJ/8AN4kr2OwlixpS3AlNtHtw9ZUAyDXWxI287zwYD4iAqRmQm+ovci+vkZ6Hq37QNbaER3CLoG9nk4pjKjVKbrpkBAAHfqe50E6CYlPgmy2LHMQNr2AI9Li9p5FwhJvmjY1agHceUXa1cg7r4IOCg5WU/nJb7/zB4tWvdEJ9v3iWoouwuCdxpvPOdC1iNTfufpKW9saHT5siwTqpK1daTAq6979r9Rv7Sk8W4Y9B8j7EZlYfK6nZgf17GW7Epc5ifIXP3tIOZKHxMCj2JNGrlv8AlSqOvkWC+5l/0vUPHm+14f8AZTq8anDd5RTFhqsZYYnpkjj2FT0j26xjFbrGAPrHiigollbEe8YxGYrNIgYRkcJYVIjQ5jXlh4ZyvUqAFjlBtoNW/gS78D5UoUiDkDNuGqWYg++gmXNrcUHV2/wI5qPZlCoxNgCT2AJP0EmOCqnX4b2/2N/E3enh0U3NhpqbAbD/AMTlcT4nkOUNudTfYafzMsvqSivb/sr+/F9GMMhG4I9QR+sEzY1xeGK2cByT/UAwA95Hhq2EU/8ATT2RR+0VfVIV1/sn3/wY+DCBm01lwFQeKhSbzNNbn3nFxPCeGMbfBy+asVt94/8AyUPIVnXwZeTIy00ityBhamtKtUXybKw+tgZXuO8g4qipdAKyDU5Ac4H+zr7R/wBVCfTLYZYMrHxJo3L+IvSpf7F/QTLnc/TvNA5VN6FP079iZm1UnNL8GzHUS+YZwBPXoRONgqm1/wBZ2aKaSY4tqhnJDfABkNXCkbT3qsJVlrxNoiyI45qMsY4wzqV6IPQX+08FfB7/ALTPPHJdFikmMuPtCHFO4kD4HTeQPhz3i7skRqiyfF11bbeeOnVGoMlGHIuCNe5nlqLY3mbLKXuHjXQzUgT6dz9J7eG4pEZlqi9KouSolr3U6X9Rv7TzuRv39tus89UKCAup+5lN7HuXY65VMq3FOHNh6r0mHynQ73U6q1+twQZ5QJbufEsuEDf9QUnDd8me9O//ANpVBPaabK8mKM38HBzQUJuKHhAXgAw0M0JlPIxHlFCzRQ8E5OnxjhdKrqVs35l0Pv395UsfwqpS1+ZfzDp6jpL1i6qsCVXLbcXJ67m4nhLzyeHUThx2jqygmUVRcgAXJ2lp4DwPK13AL9BuF8/WeinwtM/xFWxGum1+ht3ls5RwoY3O2xh1Otc/RDz2Y8stio9vC+G5RmPqYeL4lZbpbNb6bz38ZxaIuQEX2uOntfUzjPTpsnhIIvcjY+4nMnLbwinFheV8nDGKquzA1Ce4v09J5cZoTdutr6nWIllrDILm+wG47Tr1sAj2AuLb6a3Myq5WbcuGGKlJpHLwuHOpJ0tcEbEeUmo0gzWFieq38Xt39p1cFQSmuU6i9xfpPRSo0cwORbaG+xB7iWLEYpZFu4Od/hF7zzVcCCfC2vb/ALSyYrA0iM1tD1U9fSeFuE5gSjBj0B8JgyRkulwPilCXuZwqGIemdb+0tHCOL3sCZ5MHwVzrVUgi/wBOl5HU4WC3+UdR0BF/pGxSnjdkniTVo4v4l8ro6NiqK2dReooHzrrd/wDcPuJXeUMcCmTql/cE6GaVQNTLldSRqCbX02N5jvGMM2ExbqmmVrr2KNqo/b2nVxy+6i3TSl7JGkYWvLDwzEX0MoPAOKrWW40I0ZeoP8S1YGrYiJGbhI2VZZ1MMGQUXuBJUJnTjK0U7Q2E8zNaem889dYMitDwdM8zTwYhPESDp2nQWc7HVLC0xZKq2aI9nmFdmIB18+skxWHygG+8Lh1IbmFxW/hJBC9DYgE+RmNpuDkyzzSIPD8p1662t527Tq8E4WKjFiMqr0HXTa8VbCI2VRTvlVPErWNzvc9ZZVw64XDPUvoilzm8hcAnrraWYsTlJX0ScqTsz78UsQpxSUxb/LpIGtvdiTY+1vrKa0lx2MetUeq5u7ks3qe3kNPpPMDPW4o7IKPwcTI7k5EiiMdIsskLdpYJZFmikwSKGgWdjEBLeF7+2VfXXUmeYgaa3JNgLHWQ0jrrOtwzC5qijtvPFZJbVR0cuTajt8ucKzLqLkz38Qwq0HHwrqzAZwPlt+b1nYoOlGiSNxobdPL11EqnFeLMLsVHn3t2vM+WShH8mHDheaYsRVpnQXzattqbefWcQ1XFXwrbTxFtrdp6qmJNRkyWubAHqt956uIcMyKoUkva5tr4epPaZopyVnUyTWCNLtr/AANgKaqcxtfQ2nswh0z9D384fC8GjIlhr1LHUWEjxePVDYa5fpeaorg4s57nzySvS0+Ugb30tBfB5T+ltj7zntxdmGt9Nh2g/wDq5sBpYbe8LV9EjXk7tEgaX339Z6kweXxqD5gGU2rzAVuWWwH9RuQPM5dveerAcxVCAVy1R1+GfEPVRc/aR4prk6GnwY5J7i2/H03PvtfsZ41VC2oAbdW+Ug9BcfvPJheYaLaE5TfUMJ2fhU6q3W1/W8S2vcgS0c17GJa4X5rqdmzbEW39ZlH4rYULiKbjZ0IB6HKx6/8AKbRRwaVaS5xfLdb31E5mO5c1CMRUokG6so1PY/zNODJsmpJcDSx5Y02r/s+e+G4w0Kq1Btsw7r1/mavgagIBGx1HpMt4vhGp1aiPTNJlYg023TXRb9dOvWXXkrG58OoJ8VPwH0Hyn6WmrUw6ki+DsvvD6ulp0EnCwVSxnapNeWYMlxJKPJMTI6sINIqrS6U6QErIKnX3nMNJnbY2vvbznQqZgUOU5Sygkjw77EyzcWoI6KQQrAgL0vfdfK8xTW+18GmKKzU4e6Kj5b0yRmYdADqD1E66l6tRguU0uoOotbpA+PUzCnlNs19LW7fSdoYMoFsCSR4iB17yQgr4GbpHmq8Np0VXID4t+vpOb+ItNjw5iCRZ6ZYdxmAAPuVPtLcqbdLCUb8WeKhKCUB81Rg7eSIQR9Wt9Ju00f3YpfJlzS9DsyZo8KC7dp32jl2Eo7x/SNeGN4UBiJiiyiKQBzOWeJVKuZXscoBzbE3NtRtNF5UQFh5zMeT9Gq6f0r+pmp8o6OPUTxWdfupGrVPo7PM+NIDKgFx9C3nKPXxbOpzrlN9LdRtfWWnmquUdvDvc7ylF8zX+172nPzNtts16KCUNyXJ7uD2XNU3yi4B6k7Dy1tLJyoxeoXJuT3/vaVmif8p/IqT6XtLhyZStTd+wsPW0fBbpfyc/UTcpts5fP3F6WApsUsXqGy0wbWO5PksoGM5lpinmDhqnRAGtfrckCwE4HMXEKuIxFR6pJOZgB0UBjZROYVnahpFtVlmPTxS5O1/7rrD+lfvIjzNXN/l+h07/AFnJIjBZZ9mHwXrHD4LLhebrOzNRFrDIoYnKwH9V/mU9esSY3CVnX5lr1b56rsypSaxtl1sddthbrK1ljFIHp4+OCxNLwXpaeKIHwKwxaAEM1RVCqV3VXOpt3Bh4TjzUmIPxKTAkFlu1O433Go+so9LFVEFldgPyhjlN7XuuxvadmnzVUbw4lBWp+G1MZaYWx3Fl1NjaUyxy8pP+yxNeDWuU+cmsVcrUUn5lspubb9P03mjq3hF+ouAd+/efNFLH4VyGpu+HqWIWiikgsNVvUOnv5SxUucsenw6TsjKjKwIILLp+ZfI7RNkKdcP8lilJvksf42cORqVHEADMrfCZupRlJAPexUW9ZnvJWKyV2To6/df+xM0n8QsR8ThbM25NFv8AlnX9iZjuFxHw6qP+VgT6bH7EyzD+5gd/LFyenJwbDhnnYwlfSV7BVbgT30auvteZYT2MaUbOnisXlBM7dLhishYX+IFBFzo1xe9pRcViXe4X6d7bzucsY2rcIWunQH+YVncp14HUEkWLC4hMuVhfNuDtdRrY9DIq+GbIRU3uHBHUA6ehtOm9FbhwLEnUdPW09eLwodRfoJp2A3pMgwNjTsZ0aWwnlw1AKLamevYSzpFUnbIcfjEo03qObKgJJ8v5mC8xcVfFV3rPpcgKvRVGyj+9/WXD8RuZVrH/AA9JropJqEfKzDZQeoGvvKA87Gi0+yO+S5Zz9Rlt7UCTGzabQhGm/szDjpEBreJlhJtJRBwsUV4oeCHA5Sfx1B3S/wBCJpfK2IAb6eX3mTcvVLYindsoLZSewYW/cS/cNrkN+vr1nidXxNM2amLaLlzSA1zfpv087TPshV73BGvf95o3HKCvhFI3H96+UzXHFs1relpiyxdst0OX0uN/wdvhVdDUCn5ag+Gf+VrH6y6crUzTFWi3zA6f6l6MPX+ZmFKsRbXUa+ltppnAuILiaS1AbVU8J7j+VMGD08GPVL1WjFOa+HmjjMQhH/yMw81c5lP0P2nItNh/E7lw16YxNMf5lNfGo3ZOvuu/1mSZZ6fTTWTGmizHO0efLByz0skEpLJYy5SIgsErJykY04m1h3I87JBKT1FYBWB4xlIbhrBKqM22YX9DpNB4fwhGdWAuBYjt6zPsk6eA4lXprlSqyjsCNPQ20mLUaGWVpxdF2POodl3/ABF4uvwUwym7XDuB/SF+UHzJIPtM2rT11HJJJJJO5JuT6kzy1VmiOBYsexFcsm+Vmk8rYv4lCm3lY+q3B/T7zpvV385VeRsRag4/K5t/yAMs1NSd5ycuOTlSNUGqOhwhfGp7GXXh/CEPip6f6T09PKU7A1QsufA+IIdL2Mvw4tqphcjqUcI+gJFp0GGkSC9jCJAmkpYygCUvn3m0UFahSP8AnMNSNqSsP/0R9Lz0c8c1jCpkpkGu2w3+Gp/rYd+wmQ1qxdizksSSSTqSTuTOho9K5+uXRkz59vpQPxIDR89oi+07K5MBHDVoTCDlgpogR1vGBgLDP3ElhBMUbSKLbDRR1JBuNxqJe+HY3MFf8wufXr95RJ3OXsToUPTUfvPI6uG6FrwdHIrRs3CUNTCt3IMonGmym23/AGl45Hq5qWXynI5l4YgLZluDr6eh6TDt4ObH0z5RQ8O5LW69+4ne4LxRsNVDrqNnXuvUTzNg1phsmh2udTPDTq5TsTcffrKX3aNs0nS6RslHEJWp5qTGzKbNp4SRb6iYnzFwapSqvca3JYW7m+ZbaZdZb+TuO/AqAPrSfRv9J6MJceauDpWpZxbMNVYdQe3cGb9HqXje5deTPH9uW19GClYJSdri/CzTYnp1HY9x5fpOWRPSY5wyx3RLHcWRhIzLJhGIlu1VwBM82WOKcnVYiIix/I24hFMRyIeWMRElEZMjYyF5MwglZTKFjpnv4Dxk4djdcyMbkDQgjS4/iX7hPF6FYDI4zdVOje69fUTMfhx1Q7jQjYjQj0PSU/ZvwWb6NlWmfX0nrw5tbpMx4XzXiqVgxFVR0qXzezj97y04LnukLZqFW/kUYfUkH7QrTSfgn3zTeG4ipsGNvrOfzVzouGvSp+OvbU7pTP8Aq7t5fWUzHc+VnUpQX4QNwXJzVbH8pGi+usqr1T133uT+s1YtGruZRk1FqokuLxLO7O5LMxuxJuSTBXUSHPDDaaTorgydkhMbreRsYdNriFAY2aPeBaPI7IGmsVjeAjSRTJdkGJihgxSUSyiGTYWtkYMOn6SIxrTzT5VHVNp5IxOW3tLLxzh/xFJXqJnXLPEbKhHYTVOE1w6D0nLSu4nLyJqRlXGsFUW5Go623E5dCkX8IGvbp7/zNQ5j4Tfxpv1FtD7SvHCBNwATvYASuUF4Gjkc/Szi/wCFCLbcjvt6+ksvKXHNPgVT4dkY9P8ASSek42Py367W+k5NG4beZbcHaOhLEq2SXfkuPHuEgk2A9D1/gyhcT4A6klATuclvFoLkADrYXt9JfuA8T+NalUPjHyt+cDofOenivDGtmQG9tbdQO86Wk1Usct0evJit4m8c+jHbQSJo2M5TXF0alWhpiadzUo6AVF0IZezW9jM7I3vvPU4sscquIWqBj2ijZpb0AYwbSQRGRqyXRCREVk2SIJF2B3EISSrSkipJqSR1jFcyNKM9dJIgohKw26y1Kit8kywukAGOIaQAiLxKuukQMkBhUUyWElO88xqWcjp18jPWjTygde5kaoiZLaOIge8e0j5AMIYtBZYyxegkl40a8UJClkRAQjGM89R1LLLyxX8OXsf1mq8sY35R5TFuB18tS3fSaPwXG5SD6TlZo7MtmPUQNJxKBhKvxnBXH8byw4TEh0GvSBUohjaCcU+TLC91IzbGYZ1N/mHv95zCMx2t+s1argVAIsJwTgkVjYAedhMOTHz6TtYpOMalycfCYI0kVr+MkEH0l04fxpaoyMuVra22Pe3acHE1EGhYabTyqGvdCQe40jY5SxP8DZtPHLCr5O1xHDPh1bFUNWQNnUaFltaxt7EGYtinzMzfmJb6kmbZwDH1QSpGYHe+u/6zO/xLw1FMcy0VVBkQuq6KKjXJ06G2Weg+k57bgZc+DZFUVERwIhCJnc7MogIVoxjgwrgDHAhBY0kBjppiuxKJJeCxjqI1i0FlhBY6LaExhquwWOptBZjeBmJhARXK+Ahq8lBkCiSK0KbRKJjqvqbfuYwWSObm3YW9zqY6yxKxLojXSShYJENBYQ1RLAGsRH1kjDrBvA0RMAGKTBYom1hspEG8kKxss4DTOpaBV7EEbjWXXl/iIcDuLXH7ymZZJSZlN1JB7iVZNN93/sryJSVG4cMxvhEsGDrg63mD4bmXEpsQfUQ8RzZjXXKKxUdkAU/XeUPQZZcFGLHsnbN6xWPpKPEwF/PWV2qlAtcXN+hJmG1Qztmdizd2JY/Uz2YXGYhPkq1F/wCRP2Mf/jsqXpkbfvY/JuOG4fS3AtGxNJUBY1Aqj85AH3mPrx7GWt/iKnsQP0E8Vaq7m7szHuzFv1jL6VkfvmN+qgvai/8AFudVpkjDWd9viEeAeaj+r9JRK9VnYs5LMxLMx1JJ1JkZMV51dPpseBVBfyZcuWWT3CtFaOI9pqKGG20AiFFtG7FHUx8saGvnDVksYSZdJHeJTqI64FfJNmgmK8MCNVivgYCFBYxzAQYSWiLkX7yK0kVtJEEkJ1J7x1fWBaSKIyFYZaFcyO+sJTCAkzQgIAOvnFm10hASAR4PxIpLIU4xusUU4rOkIQliijY+wSDEcRRTREqJBHiijgHMOKKBgBEdYooEEMftC6R4o4gk3ib+/vHihXRGIbyRooo8ehRU/wC/vEIoowCQQ1iilkRWJoyxRRJdhQ43hdYopERklPeTGKKPERkbbR6fSKKR9kJhvE+8UULIgIoooAn/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8" descr="data:image/jpeg;base64,/9j/4AAQSkZJRgABAQAAAQABAAD/2wCEAAkGBxITEhQUExQWFhUXFxQUFRUUFBUUFBUVFBQWFhQUFRQYHCggGBolHBUUITEhJSkrLi4uFx8zODMsNygtLisBCgoKDg0OGxAQGywmICQsLCwsLCwsLCwsLCwsLCwsLCwsLCwsLCwsLCwsLCwsLCwsLCwsLCwsLCwsLCwsLCwsLP/AABEIAMIBAwMBIgACEQEDEQH/xAAcAAABBQEBAQAAAAAAAAAAAAACAAEDBgcFBAj/xAA8EAACAQIEBAQEBQIFAwUAAAABAgADEQQSITEFBkFRImFxgRMykaEHUrHB0ULwFCNicoIz4fEVFkOisv/EABoBAAIDAQEAAAAAAAAAAAAAAAECAAMEBQb/xAAsEQACAgEEAQMDBAIDAAAAAAAAAQIRAwQSITFBIjJRBRNhFCOBsZGhFXHR/9oADAMBAAIRAxEAPwDPoLRAwTPQt8HMSGjiImRmVN0OuQzFaCrQ5Ek+SPgQijCOTHQCQRGAGjqZYmJQxMQj2gmLLgZBXhqZHCZraQxfkDQxMIGRgQwsEZNkaDvGiCwgsspsUDMZIhg2hMIqtBfI5jAR1N45Foe+QdDh4Q1hAXjRqBYRSPa0YNCUd4tX0QHNJBGyDpHMlMIVhCUQFWSZYbFCAjkQVEMdpCDZYpOBFJRCuRAwWWMJnbdl9BgxnEURh7ABaEIrRRE6GfIVhGNoIMcmNuFoK0QMEGEId1kocGMVjwTI3wSgliYx7QWkfRPISRzBEtPKPDFa9aoAQvyKdQSP6iJXl1EcMN0ho43OVI4CYeoRcI5HcI1vra0jJm18E4tVJyL8g1qEDxWOwHkBOjxCrR+IAaasFADXVWzZyQDqP7vMUPqyavaaXovyYKpnfwPJuNq0zUSjdR/TmUOfRSZpOMwWFpYmgyUqSAs12CKrKwAtc221J9paSgyMy6ArckWA9beck/qTk6gv8kjo0vczB63LGMRDUNB8gFyRZso7lVJI+k5gm+4J7khbbqdxfIB0lfwXDKVKmHpop+I5YllUkEsTlNxpYW0hx/U6XqQZ6G3wzJBtBIvNV5r5aw1V6WRctQnxmmAA6hSWuuwb5dfMxsDyngnUq1Nh4Cc4dgwYEjqbdNiJoX1PE6u//Cl6KdmVqZMJZ8Fyfes4apemrWDKNWAF/Y7j2ljPJ+EqYdst6NRQ2VgSwbKL+MHfbcWjfr8KlSYv6TI1ZmwEe89mK4VWpoHqJZSbXuDY75TY6GeObI5IyVxdozuDTphBbxE2jCOslpkoIDrDAgqIXlCgMWsUK8UNAK+YMUVpkk7L0qFCAgi0KNFfJGAY8Zt4iYlhGYRzETFaAIrR80aMZLS6APeODBEMCBBY4hCAIweOpJdiuJJL9wOlailvyj7i5/WZ/mmkcHI+Cnmq/oJzPqruMV+TVpOGywcuEFym1yjXva6quw950cYVNd7g2BQXB2sdSfecyhSBA1sR/ftJaaEE39dzrOdCLqjbuH5j4eQUIJIXMbb3zWF/sJ0uC8StS+G+qWt52N/5nkOJJ/8AN4kr2OwlixpS3AlNtHtw9ZUAyDXWxI287zwYD4iAqRmQm+ovci+vkZ6Hq37QNbaER3CLoG9nk4pjKjVKbrpkBAAHfqe50E6CYlPgmy2LHMQNr2AI9Li9p5FwhJvmjY1agHceUXa1cg7r4IOCg5WU/nJb7/zB4tWvdEJ9v3iWoouwuCdxpvPOdC1iNTfufpKW9saHT5siwTqpK1daTAq6979r9Rv7Sk8W4Y9B8j7EZlYfK6nZgf17GW7Epc5ifIXP3tIOZKHxMCj2JNGrlv8AlSqOvkWC+5l/0vUPHm+14f8AZTq8anDd5RTFhqsZYYnpkjj2FT0j26xjFbrGAPrHiigollbEe8YxGYrNIgYRkcJYVIjQ5jXlh4ZyvUqAFjlBtoNW/gS78D5UoUiDkDNuGqWYg++gmXNrcUHV2/wI5qPZlCoxNgCT2AJP0EmOCqnX4b2/2N/E3enh0U3NhpqbAbD/AMTlcT4nkOUNudTfYafzMsvqSivb/sr+/F9GMMhG4I9QR+sEzY1xeGK2cByT/UAwA95Hhq2EU/8ATT2RR+0VfVIV1/sn3/wY+DCBm01lwFQeKhSbzNNbn3nFxPCeGMbfBy+asVt94/8AyUPIVnXwZeTIy00ityBhamtKtUXybKw+tgZXuO8g4qipdAKyDU5Ac4H+zr7R/wBVCfTLYZYMrHxJo3L+IvSpf7F/QTLnc/TvNA5VN6FP079iZm1UnNL8GzHUS+YZwBPXoRONgqm1/wBZ2aKaSY4tqhnJDfABkNXCkbT3qsJVlrxNoiyI45qMsY4wzqV6IPQX+08FfB7/ALTPPHJdFikmMuPtCHFO4kD4HTeQPhz3i7skRqiyfF11bbeeOnVGoMlGHIuCNe5nlqLY3mbLKXuHjXQzUgT6dz9J7eG4pEZlqi9KouSolr3U6X9Rv7TzuRv39tus89UKCAup+5lN7HuXY65VMq3FOHNh6r0mHynQ73U6q1+twQZ5QJbufEsuEDf9QUnDd8me9O//ANpVBPaabK8mKM38HBzQUJuKHhAXgAw0M0JlPIxHlFCzRQ8E5OnxjhdKrqVs35l0Pv395UsfwqpS1+ZfzDp6jpL1i6qsCVXLbcXJ67m4nhLzyeHUThx2jqygmUVRcgAXJ2lp4DwPK13AL9BuF8/WeinwtM/xFWxGum1+ht3ls5RwoY3O2xh1Otc/RDz2Y8stio9vC+G5RmPqYeL4lZbpbNb6bz38ZxaIuQEX2uOntfUzjPTpsnhIIvcjY+4nMnLbwinFheV8nDGKquzA1Ce4v09J5cZoTdutr6nWIllrDILm+wG47Tr1sAj2AuLb6a3Myq5WbcuGGKlJpHLwuHOpJ0tcEbEeUmo0gzWFieq38Xt39p1cFQSmuU6i9xfpPRSo0cwORbaG+xB7iWLEYpZFu4Od/hF7zzVcCCfC2vb/ALSyYrA0iM1tD1U9fSeFuE5gSjBj0B8JgyRkulwPilCXuZwqGIemdb+0tHCOL3sCZ5MHwVzrVUgi/wBOl5HU4WC3+UdR0BF/pGxSnjdkniTVo4v4l8ro6NiqK2dReooHzrrd/wDcPuJXeUMcCmTql/cE6GaVQNTLldSRqCbX02N5jvGMM2ExbqmmVrr2KNqo/b2nVxy+6i3TSl7JGkYWvLDwzEX0MoPAOKrWW40I0ZeoP8S1YGrYiJGbhI2VZZ1MMGQUXuBJUJnTjK0U7Q2E8zNaem889dYMitDwdM8zTwYhPESDp2nQWc7HVLC0xZKq2aI9nmFdmIB18+skxWHygG+8Lh1IbmFxW/hJBC9DYgE+RmNpuDkyzzSIPD8p1662t527Tq8E4WKjFiMqr0HXTa8VbCI2VRTvlVPErWNzvc9ZZVw64XDPUvoilzm8hcAnrraWYsTlJX0ScqTsz78UsQpxSUxb/LpIGtvdiTY+1vrKa0lx2MetUeq5u7ks3qe3kNPpPMDPW4o7IKPwcTI7k5EiiMdIsskLdpYJZFmikwSKGgWdjEBLeF7+2VfXXUmeYgaa3JNgLHWQ0jrrOtwzC5qijtvPFZJbVR0cuTajt8ucKzLqLkz38Qwq0HHwrqzAZwPlt+b1nYoOlGiSNxobdPL11EqnFeLMLsVHn3t2vM+WShH8mHDheaYsRVpnQXzattqbefWcQ1XFXwrbTxFtrdp6qmJNRkyWubAHqt956uIcMyKoUkva5tr4epPaZopyVnUyTWCNLtr/AANgKaqcxtfQ2nswh0z9D384fC8GjIlhr1LHUWEjxePVDYa5fpeaorg4s57nzySvS0+Ugb30tBfB5T+ltj7zntxdmGt9Nh2g/wDq5sBpYbe8LV9EjXk7tEgaX339Z6kweXxqD5gGU2rzAVuWWwH9RuQPM5dveerAcxVCAVy1R1+GfEPVRc/aR4prk6GnwY5J7i2/H03PvtfsZ41VC2oAbdW+Ug9BcfvPJheYaLaE5TfUMJ2fhU6q3W1/W8S2vcgS0c17GJa4X5rqdmzbEW39ZlH4rYULiKbjZ0IB6HKx6/8AKbRRwaVaS5xfLdb31E5mO5c1CMRUokG6so1PY/zNODJsmpJcDSx5Y02r/s+e+G4w0Kq1Btsw7r1/mavgagIBGx1HpMt4vhGp1aiPTNJlYg023TXRb9dOvWXXkrG58OoJ8VPwH0Hyn6WmrUw6ki+DsvvD6ulp0EnCwVSxnapNeWYMlxJKPJMTI6sINIqrS6U6QErIKnX3nMNJnbY2vvbznQqZgUOU5Sygkjw77EyzcWoI6KQQrAgL0vfdfK8xTW+18GmKKzU4e6Kj5b0yRmYdADqD1E66l6tRguU0uoOotbpA+PUzCnlNs19LW7fSdoYMoFsCSR4iB17yQgr4GbpHmq8Np0VXID4t+vpOb+ItNjw5iCRZ6ZYdxmAAPuVPtLcqbdLCUb8WeKhKCUB81Rg7eSIQR9Wt9Ju00f3YpfJlzS9DsyZo8KC7dp32jl2Eo7x/SNeGN4UBiJiiyiKQBzOWeJVKuZXscoBzbE3NtRtNF5UQFh5zMeT9Gq6f0r+pmp8o6OPUTxWdfupGrVPo7PM+NIDKgFx9C3nKPXxbOpzrlN9LdRtfWWnmquUdvDvc7ylF8zX+172nPzNtts16KCUNyXJ7uD2XNU3yi4B6k7Dy1tLJyoxeoXJuT3/vaVmif8p/IqT6XtLhyZStTd+wsPW0fBbpfyc/UTcpts5fP3F6WApsUsXqGy0wbWO5PksoGM5lpinmDhqnRAGtfrckCwE4HMXEKuIxFR6pJOZgB0UBjZROYVnahpFtVlmPTxS5O1/7rrD+lfvIjzNXN/l+h07/AFnJIjBZZ9mHwXrHD4LLhebrOzNRFrDIoYnKwH9V/mU9esSY3CVnX5lr1b56rsypSaxtl1sddthbrK1ljFIHp4+OCxNLwXpaeKIHwKwxaAEM1RVCqV3VXOpt3Bh4TjzUmIPxKTAkFlu1O433Go+so9LFVEFldgPyhjlN7XuuxvadmnzVUbw4lBWp+G1MZaYWx3Fl1NjaUyxy8pP+yxNeDWuU+cmsVcrUUn5lspubb9P03mjq3hF+ouAd+/efNFLH4VyGpu+HqWIWiikgsNVvUOnv5SxUucsenw6TsjKjKwIILLp+ZfI7RNkKdcP8lilJvksf42cORqVHEADMrfCZupRlJAPexUW9ZnvJWKyV2To6/df+xM0n8QsR8ThbM25NFv8AlnX9iZjuFxHw6qP+VgT6bH7EyzD+5gd/LFyenJwbDhnnYwlfSV7BVbgT30auvteZYT2MaUbOnisXlBM7dLhishYX+IFBFzo1xe9pRcViXe4X6d7bzucsY2rcIWunQH+YVncp14HUEkWLC4hMuVhfNuDtdRrY9DIq+GbIRU3uHBHUA6ehtOm9FbhwLEnUdPW09eLwodRfoJp2A3pMgwNjTsZ0aWwnlw1AKLamevYSzpFUnbIcfjEo03qObKgJJ8v5mC8xcVfFV3rPpcgKvRVGyj+9/WXD8RuZVrH/AA9JropJqEfKzDZQeoGvvKA87Gi0+yO+S5Zz9Rlt7UCTGzabQhGm/szDjpEBreJlhJtJRBwsUV4oeCHA5Sfx1B3S/wBCJpfK2IAb6eX3mTcvVLYindsoLZSewYW/cS/cNrkN+vr1nidXxNM2amLaLlzSA1zfpv087TPshV73BGvf95o3HKCvhFI3H96+UzXHFs1relpiyxdst0OX0uN/wdvhVdDUCn5ag+Gf+VrH6y6crUzTFWi3zA6f6l6MPX+ZmFKsRbXUa+ltppnAuILiaS1AbVU8J7j+VMGD08GPVL1WjFOa+HmjjMQhH/yMw81c5lP0P2nItNh/E7lw16YxNMf5lNfGo3ZOvuu/1mSZZ6fTTWTGmizHO0efLByz0skEpLJYy5SIgsErJykY04m1h3I87JBKT1FYBWB4xlIbhrBKqM22YX9DpNB4fwhGdWAuBYjt6zPsk6eA4lXprlSqyjsCNPQ20mLUaGWVpxdF2POodl3/ABF4uvwUwym7XDuB/SF+UHzJIPtM2rT11HJJJJJO5JuT6kzy1VmiOBYsexFcsm+Vmk8rYv4lCm3lY+q3B/T7zpvV385VeRsRag4/K5t/yAMs1NSd5ycuOTlSNUGqOhwhfGp7GXXh/CEPip6f6T09PKU7A1QsufA+IIdL2Mvw4tqphcjqUcI+gJFp0GGkSC9jCJAmkpYygCUvn3m0UFahSP8AnMNSNqSsP/0R9Lz0c8c1jCpkpkGu2w3+Gp/rYd+wmQ1qxdizksSSSTqSTuTOho9K5+uXRkz59vpQPxIDR89oi+07K5MBHDVoTCDlgpogR1vGBgLDP3ElhBMUbSKLbDRR1JBuNxqJe+HY3MFf8wufXr95RJ3OXsToUPTUfvPI6uG6FrwdHIrRs3CUNTCt3IMonGmym23/AGl45Hq5qWXynI5l4YgLZluDr6eh6TDt4ObH0z5RQ8O5LW69+4ne4LxRsNVDrqNnXuvUTzNg1phsmh2udTPDTq5TsTcffrKX3aNs0nS6RslHEJWp5qTGzKbNp4SRb6iYnzFwapSqvca3JYW7m+ZbaZdZb+TuO/AqAPrSfRv9J6MJceauDpWpZxbMNVYdQe3cGb9HqXje5deTPH9uW19GClYJSdri/CzTYnp1HY9x5fpOWRPSY5wyx3RLHcWRhIzLJhGIlu1VwBM82WOKcnVYiIix/I24hFMRyIeWMRElEZMjYyF5MwglZTKFjpnv4Dxk4djdcyMbkDQgjS4/iX7hPF6FYDI4zdVOje69fUTMfhx1Q7jQjYjQj0PSU/ZvwWb6NlWmfX0nrw5tbpMx4XzXiqVgxFVR0qXzezj97y04LnukLZqFW/kUYfUkH7QrTSfgn3zTeG4ipsGNvrOfzVzouGvSp+OvbU7pTP8Aq7t5fWUzHc+VnUpQX4QNwXJzVbH8pGi+usqr1T133uT+s1YtGruZRk1FqokuLxLO7O5LMxuxJuSTBXUSHPDDaaTorgydkhMbreRsYdNriFAY2aPeBaPI7IGmsVjeAjSRTJdkGJihgxSUSyiGTYWtkYMOn6SIxrTzT5VHVNp5IxOW3tLLxzh/xFJXqJnXLPEbKhHYTVOE1w6D0nLSu4nLyJqRlXGsFUW5Go623E5dCkX8IGvbp7/zNQ5j4Tfxpv1FtD7SvHCBNwATvYASuUF4Gjkc/Szi/wCFCLbcjvt6+ksvKXHNPgVT4dkY9P8ASSek42Py367W+k5NG4beZbcHaOhLEq2SXfkuPHuEgk2A9D1/gyhcT4A6klATuclvFoLkADrYXt9JfuA8T+NalUPjHyt+cDofOenivDGtmQG9tbdQO86Wk1Usct0evJit4m8c+jHbQSJo2M5TXF0alWhpiadzUo6AVF0IZezW9jM7I3vvPU4sscquIWqBj2ijZpb0AYwbSQRGRqyXRCREVk2SIJF2B3EISSrSkipJqSR1jFcyNKM9dJIgohKw26y1Kit8kywukAGOIaQAiLxKuukQMkBhUUyWElO88xqWcjp18jPWjTygde5kaoiZLaOIge8e0j5AMIYtBZYyxegkl40a8UJClkRAQjGM89R1LLLyxX8OXsf1mq8sY35R5TFuB18tS3fSaPwXG5SD6TlZo7MtmPUQNJxKBhKvxnBXH8byw4TEh0GvSBUohjaCcU+TLC91IzbGYZ1N/mHv95zCMx2t+s1argVAIsJwTgkVjYAedhMOTHz6TtYpOMalycfCYI0kVr+MkEH0l04fxpaoyMuVra22Pe3acHE1EGhYabTyqGvdCQe40jY5SxP8DZtPHLCr5O1xHDPh1bFUNWQNnUaFltaxt7EGYtinzMzfmJb6kmbZwDH1QSpGYHe+u/6zO/xLw1FMcy0VVBkQuq6KKjXJ06G2Weg+k57bgZc+DZFUVERwIhCJnc7MogIVoxjgwrgDHAhBY0kBjppiuxKJJeCxjqI1i0FlhBY6LaExhquwWOptBZjeBmJhARXK+Ahq8lBkCiSK0KbRKJjqvqbfuYwWSObm3YW9zqY6yxKxLojXSShYJENBYQ1RLAGsRH1kjDrBvA0RMAGKTBYom1hspEG8kKxss4DTOpaBV7EEbjWXXl/iIcDuLXH7ymZZJSZlN1JB7iVZNN93/sryJSVG4cMxvhEsGDrg63mD4bmXEpsQfUQ8RzZjXXKKxUdkAU/XeUPQZZcFGLHsnbN6xWPpKPEwF/PWV2qlAtcXN+hJmG1Qztmdizd2JY/Uz2YXGYhPkq1F/wCRP2Mf/jsqXpkbfvY/JuOG4fS3AtGxNJUBY1Aqj85AH3mPrx7GWt/iKnsQP0E8Vaq7m7szHuzFv1jL6VkfvmN+qgvai/8AFudVpkjDWd9viEeAeaj+r9JRK9VnYs5LMxLMx1JJ1JkZMV51dPpseBVBfyZcuWWT3CtFaOI9pqKGG20AiFFtG7FHUx8saGvnDVksYSZdJHeJTqI64FfJNmgmK8MCNVivgYCFBYxzAQYSWiLkX7yK0kVtJEEkJ1J7x1fWBaSKIyFYZaFcyO+sJTCAkzQgIAOvnFm10hASAR4PxIpLIU4xusUU4rOkIQliijY+wSDEcRRTREqJBHiijgHMOKKBgBEdYooEEMftC6R4o4gk3ib+/vHihXRGIbyRooo8ehRU/wC/vEIoowCQQ1iilkRWJoyxRRJdhQ43hdYopERklPeTGKKPERkbbR6fSKKR9kJhvE+8UULIgIoooAn/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0" descr="data:image/jpeg;base64,/9j/4AAQSkZJRgABAQAAAQABAAD/2wCEAAkGBxITEhQUExQWFhUXFxQUFRUUFBUUFBUVFBQWFhQUFRQYHCggGBolHBUUITEhJSkrLi4uFx8zODMsNygtLisBCgoKDg0OGxAQGywmICQsLCwsLCwsLCwsLCwsLCwsLCwsLCwsLCwsLCwsLCwsLCwsLCwsLCwsLCwsLCwsLCwsLP/AABEIAMIBAwMBIgACEQEDEQH/xAAcAAABBQEBAQAAAAAAAAAAAAACAAEDBgcFBAj/xAA8EAACAQIEBAQEBQIFAwUAAAABAgADEQQSITEFBkFRImFxgRMykaEHUrHB0ULwFCNicoIz4fEVFkOisv/EABoBAAIDAQEAAAAAAAAAAAAAAAECAAMEBQb/xAAsEQACAgEEAQMDBAIDAAAAAAAAAQIRAwQSITFBIjJRBRNhFCOBsZGhFXHR/9oADAMBAAIRAxEAPwDPoLRAwTPQt8HMSGjiImRmVN0OuQzFaCrQ5Ek+SPgQijCOTHQCQRGAGjqZYmJQxMQj2gmLLgZBXhqZHCZraQxfkDQxMIGRgQwsEZNkaDvGiCwgsspsUDMZIhg2hMIqtBfI5jAR1N45Foe+QdDh4Q1hAXjRqBYRSPa0YNCUd4tX0QHNJBGyDpHMlMIVhCUQFWSZYbFCAjkQVEMdpCDZYpOBFJRCuRAwWWMJnbdl9BgxnEURh7ABaEIrRRE6GfIVhGNoIMcmNuFoK0QMEGEId1kocGMVjwTI3wSgliYx7QWkfRPISRzBEtPKPDFa9aoAQvyKdQSP6iJXl1EcMN0ho43OVI4CYeoRcI5HcI1vra0jJm18E4tVJyL8g1qEDxWOwHkBOjxCrR+IAaasFADXVWzZyQDqP7vMUPqyavaaXovyYKpnfwPJuNq0zUSjdR/TmUOfRSZpOMwWFpYmgyUqSAs12CKrKwAtc221J9paSgyMy6ArckWA9beck/qTk6gv8kjo0vczB63LGMRDUNB8gFyRZso7lVJI+k5gm+4J7khbbqdxfIB0lfwXDKVKmHpop+I5YllUkEsTlNxpYW0hx/U6XqQZ6G3wzJBtBIvNV5r5aw1V6WRctQnxmmAA6hSWuuwb5dfMxsDyngnUq1Nh4Cc4dgwYEjqbdNiJoX1PE6u//Cl6KdmVqZMJZ8Fyfes4apemrWDKNWAF/Y7j2ljPJ+EqYdst6NRQ2VgSwbKL+MHfbcWjfr8KlSYv6TI1ZmwEe89mK4VWpoHqJZSbXuDY75TY6GeObI5IyVxdozuDTphBbxE2jCOslpkoIDrDAgqIXlCgMWsUK8UNAK+YMUVpkk7L0qFCAgi0KNFfJGAY8Zt4iYlhGYRzETFaAIrR80aMZLS6APeODBEMCBBY4hCAIweOpJdiuJJL9wOlailvyj7i5/WZ/mmkcHI+Cnmq/oJzPqruMV+TVpOGywcuEFym1yjXva6quw950cYVNd7g2BQXB2sdSfecyhSBA1sR/ftJaaEE39dzrOdCLqjbuH5j4eQUIJIXMbb3zWF/sJ0uC8StS+G+qWt52N/5nkOJJ/8AN4kr2OwlixpS3AlNtHtw9ZUAyDXWxI287zwYD4iAqRmQm+ovci+vkZ6Hq37QNbaER3CLoG9nk4pjKjVKbrpkBAAHfqe50E6CYlPgmy2LHMQNr2AI9Li9p5FwhJvmjY1agHceUXa1cg7r4IOCg5WU/nJb7/zB4tWvdEJ9v3iWoouwuCdxpvPOdC1iNTfufpKW9saHT5siwTqpK1daTAq6979r9Rv7Sk8W4Y9B8j7EZlYfK6nZgf17GW7Epc5ifIXP3tIOZKHxMCj2JNGrlv8AlSqOvkWC+5l/0vUPHm+14f8AZTq8anDd5RTFhqsZYYnpkjj2FT0j26xjFbrGAPrHiigollbEe8YxGYrNIgYRkcJYVIjQ5jXlh4ZyvUqAFjlBtoNW/gS78D5UoUiDkDNuGqWYg++gmXNrcUHV2/wI5qPZlCoxNgCT2AJP0EmOCqnX4b2/2N/E3enh0U3NhpqbAbD/AMTlcT4nkOUNudTfYafzMsvqSivb/sr+/F9GMMhG4I9QR+sEzY1xeGK2cByT/UAwA95Hhq2EU/8ATT2RR+0VfVIV1/sn3/wY+DCBm01lwFQeKhSbzNNbn3nFxPCeGMbfBy+asVt94/8AyUPIVnXwZeTIy00ityBhamtKtUXybKw+tgZXuO8g4qipdAKyDU5Ac4H+zr7R/wBVCfTLYZYMrHxJo3L+IvSpf7F/QTLnc/TvNA5VN6FP079iZm1UnNL8GzHUS+YZwBPXoRONgqm1/wBZ2aKaSY4tqhnJDfABkNXCkbT3qsJVlrxNoiyI45qMsY4wzqV6IPQX+08FfB7/ALTPPHJdFikmMuPtCHFO4kD4HTeQPhz3i7skRqiyfF11bbeeOnVGoMlGHIuCNe5nlqLY3mbLKXuHjXQzUgT6dz9J7eG4pEZlqi9KouSolr3U6X9Rv7TzuRv39tus89UKCAup+5lN7HuXY65VMq3FOHNh6r0mHynQ73U6q1+twQZ5QJbufEsuEDf9QUnDd8me9O//ANpVBPaabK8mKM38HBzQUJuKHhAXgAw0M0JlPIxHlFCzRQ8E5OnxjhdKrqVs35l0Pv395UsfwqpS1+ZfzDp6jpL1i6qsCVXLbcXJ67m4nhLzyeHUThx2jqygmUVRcgAXJ2lp4DwPK13AL9BuF8/WeinwtM/xFWxGum1+ht3ls5RwoY3O2xh1Otc/RDz2Y8stio9vC+G5RmPqYeL4lZbpbNb6bz38ZxaIuQEX2uOntfUzjPTpsnhIIvcjY+4nMnLbwinFheV8nDGKquzA1Ce4v09J5cZoTdutr6nWIllrDILm+wG47Tr1sAj2AuLb6a3Myq5WbcuGGKlJpHLwuHOpJ0tcEbEeUmo0gzWFieq38Xt39p1cFQSmuU6i9xfpPRSo0cwORbaG+xB7iWLEYpZFu4Od/hF7zzVcCCfC2vb/ALSyYrA0iM1tD1U9fSeFuE5gSjBj0B8JgyRkulwPilCXuZwqGIemdb+0tHCOL3sCZ5MHwVzrVUgi/wBOl5HU4WC3+UdR0BF/pGxSnjdkniTVo4v4l8ro6NiqK2dReooHzrrd/wDcPuJXeUMcCmTql/cE6GaVQNTLldSRqCbX02N5jvGMM2ExbqmmVrr2KNqo/b2nVxy+6i3TSl7JGkYWvLDwzEX0MoPAOKrWW40I0ZeoP8S1YGrYiJGbhI2VZZ1MMGQUXuBJUJnTjK0U7Q2E8zNaem889dYMitDwdM8zTwYhPESDp2nQWc7HVLC0xZKq2aI9nmFdmIB18+skxWHygG+8Lh1IbmFxW/hJBC9DYgE+RmNpuDkyzzSIPD8p1662t527Tq8E4WKjFiMqr0HXTa8VbCI2VRTvlVPErWNzvc9ZZVw64XDPUvoilzm8hcAnrraWYsTlJX0ScqTsz78UsQpxSUxb/LpIGtvdiTY+1vrKa0lx2MetUeq5u7ks3qe3kNPpPMDPW4o7IKPwcTI7k5EiiMdIsskLdpYJZFmikwSKGgWdjEBLeF7+2VfXXUmeYgaa3JNgLHWQ0jrrOtwzC5qijtvPFZJbVR0cuTajt8ucKzLqLkz38Qwq0HHwrqzAZwPlt+b1nYoOlGiSNxobdPL11EqnFeLMLsVHn3t2vM+WShH8mHDheaYsRVpnQXzattqbefWcQ1XFXwrbTxFtrdp6qmJNRkyWubAHqt956uIcMyKoUkva5tr4epPaZopyVnUyTWCNLtr/AANgKaqcxtfQ2nswh0z9D384fC8GjIlhr1LHUWEjxePVDYa5fpeaorg4s57nzySvS0+Ugb30tBfB5T+ltj7zntxdmGt9Nh2g/wDq5sBpYbe8LV9EjXk7tEgaX339Z6kweXxqD5gGU2rzAVuWWwH9RuQPM5dveerAcxVCAVy1R1+GfEPVRc/aR4prk6GnwY5J7i2/H03PvtfsZ41VC2oAbdW+Ug9BcfvPJheYaLaE5TfUMJ2fhU6q3W1/W8S2vcgS0c17GJa4X5rqdmzbEW39ZlH4rYULiKbjZ0IB6HKx6/8AKbRRwaVaS5xfLdb31E5mO5c1CMRUokG6so1PY/zNODJsmpJcDSx5Y02r/s+e+G4w0Kq1Btsw7r1/mavgagIBGx1HpMt4vhGp1aiPTNJlYg023TXRb9dOvWXXkrG58OoJ8VPwH0Hyn6WmrUw6ki+DsvvD6ulp0EnCwVSxnapNeWYMlxJKPJMTI6sINIqrS6U6QErIKnX3nMNJnbY2vvbznQqZgUOU5Sygkjw77EyzcWoI6KQQrAgL0vfdfK8xTW+18GmKKzU4e6Kj5b0yRmYdADqD1E66l6tRguU0uoOotbpA+PUzCnlNs19LW7fSdoYMoFsCSR4iB17yQgr4GbpHmq8Np0VXID4t+vpOb+ItNjw5iCRZ6ZYdxmAAPuVPtLcqbdLCUb8WeKhKCUB81Rg7eSIQR9Wt9Ju00f3YpfJlzS9DsyZo8KC7dp32jl2Eo7x/SNeGN4UBiJiiyiKQBzOWeJVKuZXscoBzbE3NtRtNF5UQFh5zMeT9Gq6f0r+pmp8o6OPUTxWdfupGrVPo7PM+NIDKgFx9C3nKPXxbOpzrlN9LdRtfWWnmquUdvDvc7ylF8zX+172nPzNtts16KCUNyXJ7uD2XNU3yi4B6k7Dy1tLJyoxeoXJuT3/vaVmif8p/IqT6XtLhyZStTd+wsPW0fBbpfyc/UTcpts5fP3F6WApsUsXqGy0wbWO5PksoGM5lpinmDhqnRAGtfrckCwE4HMXEKuIxFR6pJOZgB0UBjZROYVnahpFtVlmPTxS5O1/7rrD+lfvIjzNXN/l+h07/AFnJIjBZZ9mHwXrHD4LLhebrOzNRFrDIoYnKwH9V/mU9esSY3CVnX5lr1b56rsypSaxtl1sddthbrK1ljFIHp4+OCxNLwXpaeKIHwKwxaAEM1RVCqV3VXOpt3Bh4TjzUmIPxKTAkFlu1O433Go+so9LFVEFldgPyhjlN7XuuxvadmnzVUbw4lBWp+G1MZaYWx3Fl1NjaUyxy8pP+yxNeDWuU+cmsVcrUUn5lspubb9P03mjq3hF+ouAd+/efNFLH4VyGpu+HqWIWiikgsNVvUOnv5SxUucsenw6TsjKjKwIILLp+ZfI7RNkKdcP8lilJvksf42cORqVHEADMrfCZupRlJAPexUW9ZnvJWKyV2To6/df+xM0n8QsR8ThbM25NFv8AlnX9iZjuFxHw6qP+VgT6bH7EyzD+5gd/LFyenJwbDhnnYwlfSV7BVbgT30auvteZYT2MaUbOnisXlBM7dLhishYX+IFBFzo1xe9pRcViXe4X6d7bzucsY2rcIWunQH+YVncp14HUEkWLC4hMuVhfNuDtdRrY9DIq+GbIRU3uHBHUA6ehtOm9FbhwLEnUdPW09eLwodRfoJp2A3pMgwNjTsZ0aWwnlw1AKLamevYSzpFUnbIcfjEo03qObKgJJ8v5mC8xcVfFV3rPpcgKvRVGyj+9/WXD8RuZVrH/AA9JropJqEfKzDZQeoGvvKA87Gi0+yO+S5Zz9Rlt7UCTGzabQhGm/szDjpEBreJlhJtJRBwsUV4oeCHA5Sfx1B3S/wBCJpfK2IAb6eX3mTcvVLYindsoLZSewYW/cS/cNrkN+vr1nidXxNM2amLaLlzSA1zfpv087TPshV73BGvf95o3HKCvhFI3H96+UzXHFs1relpiyxdst0OX0uN/wdvhVdDUCn5ag+Gf+VrH6y6crUzTFWi3zA6f6l6MPX+ZmFKsRbXUa+ltppnAuILiaS1AbVU8J7j+VMGD08GPVL1WjFOa+HmjjMQhH/yMw81c5lP0P2nItNh/E7lw16YxNMf5lNfGo3ZOvuu/1mSZZ6fTTWTGmizHO0efLByz0skEpLJYy5SIgsErJykY04m1h3I87JBKT1FYBWB4xlIbhrBKqM22YX9DpNB4fwhGdWAuBYjt6zPsk6eA4lXprlSqyjsCNPQ20mLUaGWVpxdF2POodl3/ABF4uvwUwym7XDuB/SF+UHzJIPtM2rT11HJJJJJO5JuT6kzy1VmiOBYsexFcsm+Vmk8rYv4lCm3lY+q3B/T7zpvV385VeRsRag4/K5t/yAMs1NSd5ycuOTlSNUGqOhwhfGp7GXXh/CEPip6f6T09PKU7A1QsufA+IIdL2Mvw4tqphcjqUcI+gJFp0GGkSC9jCJAmkpYygCUvn3m0UFahSP8AnMNSNqSsP/0R9Lz0c8c1jCpkpkGu2w3+Gp/rYd+wmQ1qxdizksSSSTqSTuTOho9K5+uXRkz59vpQPxIDR89oi+07K5MBHDVoTCDlgpogR1vGBgLDP3ElhBMUbSKLbDRR1JBuNxqJe+HY3MFf8wufXr95RJ3OXsToUPTUfvPI6uG6FrwdHIrRs3CUNTCt3IMonGmym23/AGl45Hq5qWXynI5l4YgLZluDr6eh6TDt4ObH0z5RQ8O5LW69+4ne4LxRsNVDrqNnXuvUTzNg1phsmh2udTPDTq5TsTcffrKX3aNs0nS6RslHEJWp5qTGzKbNp4SRb6iYnzFwapSqvca3JYW7m+ZbaZdZb+TuO/AqAPrSfRv9J6MJceauDpWpZxbMNVYdQe3cGb9HqXje5deTPH9uW19GClYJSdri/CzTYnp1HY9x5fpOWRPSY5wyx3RLHcWRhIzLJhGIlu1VwBM82WOKcnVYiIix/I24hFMRyIeWMRElEZMjYyF5MwglZTKFjpnv4Dxk4djdcyMbkDQgjS4/iX7hPF6FYDI4zdVOje69fUTMfhx1Q7jQjYjQj0PSU/ZvwWb6NlWmfX0nrw5tbpMx4XzXiqVgxFVR0qXzezj97y04LnukLZqFW/kUYfUkH7QrTSfgn3zTeG4ipsGNvrOfzVzouGvSp+OvbU7pTP8Aq7t5fWUzHc+VnUpQX4QNwXJzVbH8pGi+usqr1T133uT+s1YtGruZRk1FqokuLxLO7O5LMxuxJuSTBXUSHPDDaaTorgydkhMbreRsYdNriFAY2aPeBaPI7IGmsVjeAjSRTJdkGJihgxSUSyiGTYWtkYMOn6SIxrTzT5VHVNp5IxOW3tLLxzh/xFJXqJnXLPEbKhHYTVOE1w6D0nLSu4nLyJqRlXGsFUW5Go623E5dCkX8IGvbp7/zNQ5j4Tfxpv1FtD7SvHCBNwATvYASuUF4Gjkc/Szi/wCFCLbcjvt6+ksvKXHNPgVT4dkY9P8ASSek42Py367W+k5NG4beZbcHaOhLEq2SXfkuPHuEgk2A9D1/gyhcT4A6klATuclvFoLkADrYXt9JfuA8T+NalUPjHyt+cDofOenivDGtmQG9tbdQO86Wk1Usct0evJit4m8c+jHbQSJo2M5TXF0alWhpiadzUo6AVF0IZezW9jM7I3vvPU4sscquIWqBj2ijZpb0AYwbSQRGRqyXRCREVk2SIJF2B3EISSrSkipJqSR1jFcyNKM9dJIgohKw26y1Kit8kywukAGOIaQAiLxKuukQMkBhUUyWElO88xqWcjp18jPWjTygde5kaoiZLaOIge8e0j5AMIYtBZYyxegkl40a8UJClkRAQjGM89R1LLLyxX8OXsf1mq8sY35R5TFuB18tS3fSaPwXG5SD6TlZo7MtmPUQNJxKBhKvxnBXH8byw4TEh0GvSBUohjaCcU+TLC91IzbGYZ1N/mHv95zCMx2t+s1argVAIsJwTgkVjYAedhMOTHz6TtYpOMalycfCYI0kVr+MkEH0l04fxpaoyMuVra22Pe3acHE1EGhYabTyqGvdCQe40jY5SxP8DZtPHLCr5O1xHDPh1bFUNWQNnUaFltaxt7EGYtinzMzfmJb6kmbZwDH1QSpGYHe+u/6zO/xLw1FMcy0VVBkQuq6KKjXJ06G2Weg+k57bgZc+DZFUVERwIhCJnc7MogIVoxjgwrgDHAhBY0kBjppiuxKJJeCxjqI1i0FlhBY6LaExhquwWOptBZjeBmJhARXK+Ahq8lBkCiSK0KbRKJjqvqbfuYwWSObm3YW9zqY6yxKxLojXSShYJENBYQ1RLAGsRH1kjDrBvA0RMAGKTBYom1hspEG8kKxss4DTOpaBV7EEbjWXXl/iIcDuLXH7ymZZJSZlN1JB7iVZNN93/sryJSVG4cMxvhEsGDrg63mD4bmXEpsQfUQ8RzZjXXKKxUdkAU/XeUPQZZcFGLHsnbN6xWPpKPEwF/PWV2qlAtcXN+hJmG1Qztmdizd2JY/Uz2YXGYhPkq1F/wCRP2Mf/jsqXpkbfvY/JuOG4fS3AtGxNJUBY1Aqj85AH3mPrx7GWt/iKnsQP0E8Vaq7m7szHuzFv1jL6VkfvmN+qgvai/8AFudVpkjDWd9viEeAeaj+r9JRK9VnYs5LMxLMx1JJ1JkZMV51dPpseBVBfyZcuWWT3CtFaOI9pqKGG20AiFFtG7FHUx8saGvnDVksYSZdJHeJTqI64FfJNmgmK8MCNVivgYCFBYxzAQYSWiLkX7yK0kVtJEEkJ1J7x1fWBaSKIyFYZaFcyO+sJTCAkzQgIAOvnFm10hASAR4PxIpLIU4xusUU4rOkIQliijY+wSDEcRRTREqJBHiijgHMOKKBgBEdYooEEMftC6R4o4gk3ib+/vHihXRGIbyRooo8ehRU/wC/vEIoowCQQ1iilkRWJoyxRRJdhQ43hdYopERklPeTGKKPERkbbR6fSKKR9kJhvE+8UULIgIoooAn/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12" descr="data:image/jpeg;base64,/9j/4AAQSkZJRgABAQAAAQABAAD/2wCEAAkGBxITEhQUExQWFhUXFxQUFRUUFBUUFBUVFBQWFhQUFRQYHCggGBolHBUUITEhJSkrLi4uFx8zODMsNygtLisBCgoKDg0OGxAQGywmICQsLCwsLCwsLCwsLCwsLCwsLCwsLCwsLCwsLCwsLCwsLCwsLCwsLCwsLCwsLCwsLCwsLP/AABEIAMIBAwMBIgACEQEDEQH/xAAcAAABBQEBAQAAAAAAAAAAAAACAAEDBgcFBAj/xAA8EAACAQIEBAQEBQIFAwUAAAABAgADEQQSITEFBkFRImFxgRMykaEHUrHB0ULwFCNicoIz4fEVFkOisv/EABoBAAIDAQEAAAAAAAAAAAAAAAECAAMEBQb/xAAsEQACAgEEAQMDBAIDAAAAAAAAAQIRAwQSITFBIjJRBRNhFCOBsZGhFXHR/9oADAMBAAIRAxEAPwDPoLRAwTPQt8HMSGjiImRmVN0OuQzFaCrQ5Ek+SPgQijCOTHQCQRGAGjqZYmJQxMQj2gmLLgZBXhqZHCZraQxfkDQxMIGRgQwsEZNkaDvGiCwgsspsUDMZIhg2hMIqtBfI5jAR1N45Foe+QdDh4Q1hAXjRqBYRSPa0YNCUd4tX0QHNJBGyDpHMlMIVhCUQFWSZYbFCAjkQVEMdpCDZYpOBFJRCuRAwWWMJnbdl9BgxnEURh7ABaEIrRRE6GfIVhGNoIMcmNuFoK0QMEGEId1kocGMVjwTI3wSgliYx7QWkfRPISRzBEtPKPDFa9aoAQvyKdQSP6iJXl1EcMN0ho43OVI4CYeoRcI5HcI1vra0jJm18E4tVJyL8g1qEDxWOwHkBOjxCrR+IAaasFADXVWzZyQDqP7vMUPqyavaaXovyYKpnfwPJuNq0zUSjdR/TmUOfRSZpOMwWFpYmgyUqSAs12CKrKwAtc221J9paSgyMy6ArckWA9beck/qTk6gv8kjo0vczB63LGMRDUNB8gFyRZso7lVJI+k5gm+4J7khbbqdxfIB0lfwXDKVKmHpop+I5YllUkEsTlNxpYW0hx/U6XqQZ6G3wzJBtBIvNV5r5aw1V6WRctQnxmmAA6hSWuuwb5dfMxsDyngnUq1Nh4Cc4dgwYEjqbdNiJoX1PE6u//Cl6KdmVqZMJZ8Fyfes4apemrWDKNWAF/Y7j2ljPJ+EqYdst6NRQ2VgSwbKL+MHfbcWjfr8KlSYv6TI1ZmwEe89mK4VWpoHqJZSbXuDY75TY6GeObI5IyVxdozuDTphBbxE2jCOslpkoIDrDAgqIXlCgMWsUK8UNAK+YMUVpkk7L0qFCAgi0KNFfJGAY8Zt4iYlhGYRzETFaAIrR80aMZLS6APeODBEMCBBY4hCAIweOpJdiuJJL9wOlailvyj7i5/WZ/mmkcHI+Cnmq/oJzPqruMV+TVpOGywcuEFym1yjXva6quw950cYVNd7g2BQXB2sdSfecyhSBA1sR/ftJaaEE39dzrOdCLqjbuH5j4eQUIJIXMbb3zWF/sJ0uC8StS+G+qWt52N/5nkOJJ/8AN4kr2OwlixpS3AlNtHtw9ZUAyDXWxI287zwYD4iAqRmQm+ovci+vkZ6Hq37QNbaER3CLoG9nk4pjKjVKbrpkBAAHfqe50E6CYlPgmy2LHMQNr2AI9Li9p5FwhJvmjY1agHceUXa1cg7r4IOCg5WU/nJb7/zB4tWvdEJ9v3iWoouwuCdxpvPOdC1iNTfufpKW9saHT5siwTqpK1daTAq6979r9Rv7Sk8W4Y9B8j7EZlYfK6nZgf17GW7Epc5ifIXP3tIOZKHxMCj2JNGrlv8AlSqOvkWC+5l/0vUPHm+14f8AZTq8anDd5RTFhqsZYYnpkjj2FT0j26xjFbrGAPrHiigollbEe8YxGYrNIgYRkcJYVIjQ5jXlh4ZyvUqAFjlBtoNW/gS78D5UoUiDkDNuGqWYg++gmXNrcUHV2/wI5qPZlCoxNgCT2AJP0EmOCqnX4b2/2N/E3enh0U3NhpqbAbD/AMTlcT4nkOUNudTfYafzMsvqSivb/sr+/F9GMMhG4I9QR+sEzY1xeGK2cByT/UAwA95Hhq2EU/8ATT2RR+0VfVIV1/sn3/wY+DCBm01lwFQeKhSbzNNbn3nFxPCeGMbfBy+asVt94/8AyUPIVnXwZeTIy00ityBhamtKtUXybKw+tgZXuO8g4qipdAKyDU5Ac4H+zr7R/wBVCfTLYZYMrHxJo3L+IvSpf7F/QTLnc/TvNA5VN6FP079iZm1UnNL8GzHUS+YZwBPXoRONgqm1/wBZ2aKaSY4tqhnJDfABkNXCkbT3qsJVlrxNoiyI45qMsY4wzqV6IPQX+08FfB7/ALTPPHJdFikmMuPtCHFO4kD4HTeQPhz3i7skRqiyfF11bbeeOnVGoMlGHIuCNe5nlqLY3mbLKXuHjXQzUgT6dz9J7eG4pEZlqi9KouSolr3U6X9Rv7TzuRv39tus89UKCAup+5lN7HuXY65VMq3FOHNh6r0mHynQ73U6q1+twQZ5QJbufEsuEDf9QUnDd8me9O//ANpVBPaabK8mKM38HBzQUJuKHhAXgAw0M0JlPIxHlFCzRQ8E5OnxjhdKrqVs35l0Pv395UsfwqpS1+ZfzDp6jpL1i6qsCVXLbcXJ67m4nhLzyeHUThx2jqygmUVRcgAXJ2lp4DwPK13AL9BuF8/WeinwtM/xFWxGum1+ht3ls5RwoY3O2xh1Otc/RDz2Y8stio9vC+G5RmPqYeL4lZbpbNb6bz38ZxaIuQEX2uOntfUzjPTpsnhIIvcjY+4nMnLbwinFheV8nDGKquzA1Ce4v09J5cZoTdutr6nWIllrDILm+wG47Tr1sAj2AuLb6a3Myq5WbcuGGKlJpHLwuHOpJ0tcEbEeUmo0gzWFieq38Xt39p1cFQSmuU6i9xfpPRSo0cwORbaG+xB7iWLEYpZFu4Od/hF7zzVcCCfC2vb/ALSyYrA0iM1tD1U9fSeFuE5gSjBj0B8JgyRkulwPilCXuZwqGIemdb+0tHCOL3sCZ5MHwVzrVUgi/wBOl5HU4WC3+UdR0BF/pGxSnjdkniTVo4v4l8ro6NiqK2dReooHzrrd/wDcPuJXeUMcCmTql/cE6GaVQNTLldSRqCbX02N5jvGMM2ExbqmmVrr2KNqo/b2nVxy+6i3TSl7JGkYWvLDwzEX0MoPAOKrWW40I0ZeoP8S1YGrYiJGbhI2VZZ1MMGQUXuBJUJnTjK0U7Q2E8zNaem889dYMitDwdM8zTwYhPESDp2nQWc7HVLC0xZKq2aI9nmFdmIB18+skxWHygG+8Lh1IbmFxW/hJBC9DYgE+RmNpuDkyzzSIPD8p1662t527Tq8E4WKjFiMqr0HXTa8VbCI2VRTvlVPErWNzvc9ZZVw64XDPUvoilzm8hcAnrraWYsTlJX0ScqTsz78UsQpxSUxb/LpIGtvdiTY+1vrKa0lx2MetUeq5u7ks3qe3kNPpPMDPW4o7IKPwcTI7k5EiiMdIsskLdpYJZFmikwSKGgWdjEBLeF7+2VfXXUmeYgaa3JNgLHWQ0jrrOtwzC5qijtvPFZJbVR0cuTajt8ucKzLqLkz38Qwq0HHwrqzAZwPlt+b1nYoOlGiSNxobdPL11EqnFeLMLsVHn3t2vM+WShH8mHDheaYsRVpnQXzattqbefWcQ1XFXwrbTxFtrdp6qmJNRkyWubAHqt956uIcMyKoUkva5tr4epPaZopyVnUyTWCNLtr/AANgKaqcxtfQ2nswh0z9D384fC8GjIlhr1LHUWEjxePVDYa5fpeaorg4s57nzySvS0+Ugb30tBfB5T+ltj7zntxdmGt9Nh2g/wDq5sBpYbe8LV9EjXk7tEgaX339Z6kweXxqD5gGU2rzAVuWWwH9RuQPM5dveerAcxVCAVy1R1+GfEPVRc/aR4prk6GnwY5J7i2/H03PvtfsZ41VC2oAbdW+Ug9BcfvPJheYaLaE5TfUMJ2fhU6q3W1/W8S2vcgS0c17GJa4X5rqdmzbEW39ZlH4rYULiKbjZ0IB6HKx6/8AKbRRwaVaS5xfLdb31E5mO5c1CMRUokG6so1PY/zNODJsmpJcDSx5Y02r/s+e+G4w0Kq1Btsw7r1/mavgagIBGx1HpMt4vhGp1aiPTNJlYg023TXRb9dOvWXXkrG58OoJ8VPwH0Hyn6WmrUw6ki+DsvvD6ulp0EnCwVSxnapNeWYMlxJKPJMTI6sINIqrS6U6QErIKnX3nMNJnbY2vvbznQqZgUOU5Sygkjw77EyzcWoI6KQQrAgL0vfdfK8xTW+18GmKKzU4e6Kj5b0yRmYdADqD1E66l6tRguU0uoOotbpA+PUzCnlNs19LW7fSdoYMoFsCSR4iB17yQgr4GbpHmq8Np0VXID4t+vpOb+ItNjw5iCRZ6ZYdxmAAPuVPtLcqbdLCUb8WeKhKCUB81Rg7eSIQR9Wt9Ju00f3YpfJlzS9DsyZo8KC7dp32jl2Eo7x/SNeGN4UBiJiiyiKQBzOWeJVKuZXscoBzbE3NtRtNF5UQFh5zMeT9Gq6f0r+pmp8o6OPUTxWdfupGrVPo7PM+NIDKgFx9C3nKPXxbOpzrlN9LdRtfWWnmquUdvDvc7ylF8zX+172nPzNtts16KCUNyXJ7uD2XNU3yi4B6k7Dy1tLJyoxeoXJuT3/vaVmif8p/IqT6XtLhyZStTd+wsPW0fBbpfyc/UTcpts5fP3F6WApsUsXqGy0wbWO5PksoGM5lpinmDhqnRAGtfrckCwE4HMXEKuIxFR6pJOZgB0UBjZROYVnahpFtVlmPTxS5O1/7rrD+lfvIjzNXN/l+h07/AFnJIjBZZ9mHwXrHD4LLhebrOzNRFrDIoYnKwH9V/mU9esSY3CVnX5lr1b56rsypSaxtl1sddthbrK1ljFIHp4+OCxNLwXpaeKIHwKwxaAEM1RVCqV3VXOpt3Bh4TjzUmIPxKTAkFlu1O433Go+so9LFVEFldgPyhjlN7XuuxvadmnzVUbw4lBWp+G1MZaYWx3Fl1NjaUyxy8pP+yxNeDWuU+cmsVcrUUn5lspubb9P03mjq3hF+ouAd+/efNFLH4VyGpu+HqWIWiikgsNVvUOnv5SxUucsenw6TsjKjKwIILLp+ZfI7RNkKdcP8lilJvksf42cORqVHEADMrfCZupRlJAPexUW9ZnvJWKyV2To6/df+xM0n8QsR8ThbM25NFv8AlnX9iZjuFxHw6qP+VgT6bH7EyzD+5gd/LFyenJwbDhnnYwlfSV7BVbgT30auvteZYT2MaUbOnisXlBM7dLhishYX+IFBFzo1xe9pRcViXe4X6d7bzucsY2rcIWunQH+YVncp14HUEkWLC4hMuVhfNuDtdRrY9DIq+GbIRU3uHBHUA6ehtOm9FbhwLEnUdPW09eLwodRfoJp2A3pMgwNjTsZ0aWwnlw1AKLamevYSzpFUnbIcfjEo03qObKgJJ8v5mC8xcVfFV3rPpcgKvRVGyj+9/WXD8RuZVrH/AA9JropJqEfKzDZQeoGvvKA87Gi0+yO+S5Zz9Rlt7UCTGzabQhGm/szDjpEBreJlhJtJRBwsUV4oeCHA5Sfx1B3S/wBCJpfK2IAb6eX3mTcvVLYindsoLZSewYW/cS/cNrkN+vr1nidXxNM2amLaLlzSA1zfpv087TPshV73BGvf95o3HKCvhFI3H96+UzXHFs1relpiyxdst0OX0uN/wdvhVdDUCn5ag+Gf+VrH6y6crUzTFWi3zA6f6l6MPX+ZmFKsRbXUa+ltppnAuILiaS1AbVU8J7j+VMGD08GPVL1WjFOa+HmjjMQhH/yMw81c5lP0P2nItNh/E7lw16YxNMf5lNfGo3ZOvuu/1mSZZ6fTTWTGmizHO0efLByz0skEpLJYy5SIgsErJykY04m1h3I87JBKT1FYBWB4xlIbhrBKqM22YX9DpNB4fwhGdWAuBYjt6zPsk6eA4lXprlSqyjsCNPQ20mLUaGWVpxdF2POodl3/ABF4uvwUwym7XDuB/SF+UHzJIPtM2rT11HJJJJJO5JuT6kzy1VmiOBYsexFcsm+Vmk8rYv4lCm3lY+q3B/T7zpvV385VeRsRag4/K5t/yAMs1NSd5ycuOTlSNUGqOhwhfGp7GXXh/CEPip6f6T09PKU7A1QsufA+IIdL2Mvw4tqphcjqUcI+gJFp0GGkSC9jCJAmkpYygCUvn3m0UFahSP8AnMNSNqSsP/0R9Lz0c8c1jCpkpkGu2w3+Gp/rYd+wmQ1qxdizksSSSTqSTuTOho9K5+uXRkz59vpQPxIDR89oi+07K5MBHDVoTCDlgpogR1vGBgLDP3ElhBMUbSKLbDRR1JBuNxqJe+HY3MFf8wufXr95RJ3OXsToUPTUfvPI6uG6FrwdHIrRs3CUNTCt3IMonGmym23/AGl45Hq5qWXynI5l4YgLZluDr6eh6TDt4ObH0z5RQ8O5LW69+4ne4LxRsNVDrqNnXuvUTzNg1phsmh2udTPDTq5TsTcffrKX3aNs0nS6RslHEJWp5qTGzKbNp4SRb6iYnzFwapSqvca3JYW7m+ZbaZdZb+TuO/AqAPrSfRv9J6MJceauDpWpZxbMNVYdQe3cGb9HqXje5deTPH9uW19GClYJSdri/CzTYnp1HY9x5fpOWRPSY5wyx3RLHcWRhIzLJhGIlu1VwBM82WOKcnVYiIix/I24hFMRyIeWMRElEZMjYyF5MwglZTKFjpnv4Dxk4djdcyMbkDQgjS4/iX7hPF6FYDI4zdVOje69fUTMfhx1Q7jQjYjQj0PSU/ZvwWb6NlWmfX0nrw5tbpMx4XzXiqVgxFVR0qXzezj97y04LnukLZqFW/kUYfUkH7QrTSfgn3zTeG4ipsGNvrOfzVzouGvSp+OvbU7pTP8Aq7t5fWUzHc+VnUpQX4QNwXJzVbH8pGi+usqr1T133uT+s1YtGruZRk1FqokuLxLO7O5LMxuxJuSTBXUSHPDDaaTorgydkhMbreRsYdNriFAY2aPeBaPI7IGmsVjeAjSRTJdkGJihgxSUSyiGTYWtkYMOn6SIxrTzT5VHVNp5IxOW3tLLxzh/xFJXqJnXLPEbKhHYTVOE1w6D0nLSu4nLyJqRlXGsFUW5Go623E5dCkX8IGvbp7/zNQ5j4Tfxpv1FtD7SvHCBNwATvYASuUF4Gjkc/Szi/wCFCLbcjvt6+ksvKXHNPgVT4dkY9P8ASSek42Py367W+k5NG4beZbcHaOhLEq2SXfkuPHuEgk2A9D1/gyhcT4A6klATuclvFoLkADrYXt9JfuA8T+NalUPjHyt+cDofOenivDGtmQG9tbdQO86Wk1Usct0evJit4m8c+jHbQSJo2M5TXF0alWhpiadzUo6AVF0IZezW9jM7I3vvPU4sscquIWqBj2ijZpb0AYwbSQRGRqyXRCREVk2SIJF2B3EISSrSkipJqSR1jFcyNKM9dJIgohKw26y1Kit8kywukAGOIaQAiLxKuukQMkBhUUyWElO88xqWcjp18jPWjTygde5kaoiZLaOIge8e0j5AMIYtBZYyxegkl40a8UJClkRAQjGM89R1LLLyxX8OXsf1mq8sY35R5TFuB18tS3fSaPwXG5SD6TlZo7MtmPUQNJxKBhKvxnBXH8byw4TEh0GvSBUohjaCcU+TLC91IzbGYZ1N/mHv95zCMx2t+s1argVAIsJwTgkVjYAedhMOTHz6TtYpOMalycfCYI0kVr+MkEH0l04fxpaoyMuVra22Pe3acHE1EGhYabTyqGvdCQe40jY5SxP8DZtPHLCr5O1xHDPh1bFUNWQNnUaFltaxt7EGYtinzMzfmJb6kmbZwDH1QSpGYHe+u/6zO/xLw1FMcy0VVBkQuq6KKjXJ06G2Weg+k57bgZc+DZFUVERwIhCJnc7MogIVoxjgwrgDHAhBY0kBjppiuxKJJeCxjqI1i0FlhBY6LaExhquwWOptBZjeBmJhARXK+Ahq8lBkCiSK0KbRKJjqvqbfuYwWSObm3YW9zqY6yxKxLojXSShYJENBYQ1RLAGsRH1kjDrBvA0RMAGKTBYom1hspEG8kKxss4DTOpaBV7EEbjWXXl/iIcDuLXH7ymZZJSZlN1JB7iVZNN93/sryJSVG4cMxvhEsGDrg63mD4bmXEpsQfUQ8RzZjXXKKxUdkAU/XeUPQZZcFGLHsnbN6xWPpKPEwF/PWV2qlAtcXN+hJmG1Qztmdizd2JY/Uz2YXGYhPkq1F/wCRP2Mf/jsqXpkbfvY/JuOG4fS3AtGxNJUBY1Aqj85AH3mPrx7GWt/iKnsQP0E8Vaq7m7szHuzFv1jL6VkfvmN+qgvai/8AFudVpkjDWd9viEeAeaj+r9JRK9VnYs5LMxLMx1JJ1JkZMV51dPpseBVBfyZcuWWT3CtFaOI9pqKGG20AiFFtG7FHUx8saGvnDVksYSZdJHeJTqI64FfJNmgmK8MCNVivgYCFBYxzAQYSWiLkX7yK0kVtJEEkJ1J7x1fWBaSKIyFYZaFcyO+sJTCAkzQgIAOvnFm10hASAR4PxIpLIU4xusUU4rOkIQliijY+wSDEcRRTREqJBHiijgHMOKKBgBEdYooEEMftC6R4o4gk3ib+/vHihXRGIbyRooo8ehRU/wC/vEIoowCQQ1iilkRWJoyxRRJdhQ43hdYopERklPeTGKKPERkbbR6fSKKR9kJhvE+8UULIgIoooAn/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53"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680655"/>
            <a:ext cx="268597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5" name="Picture 15" descr="http://solutions.3m.com/innovation/assets/touts/pentami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7" y="4869160"/>
            <a:ext cx="3249277" cy="18277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t>An Impression</a:t>
            </a:r>
            <a:endParaRPr lang="ru-RU" dirty="0"/>
          </a:p>
        </p:txBody>
      </p:sp>
      <p:sp>
        <p:nvSpPr>
          <p:cNvPr id="9219" name="Rectangle 3"/>
          <p:cNvSpPr>
            <a:spLocks noGrp="1" noChangeArrowheads="1"/>
          </p:cNvSpPr>
          <p:nvPr>
            <p:ph type="body" idx="1"/>
          </p:nvPr>
        </p:nvSpPr>
        <p:spPr>
          <a:xfrm>
            <a:off x="457200" y="1600200"/>
            <a:ext cx="8229600" cy="1541463"/>
          </a:xfrm>
        </p:spPr>
        <p:txBody>
          <a:bodyPr/>
          <a:lstStyle/>
          <a:p>
            <a:pPr algn="just">
              <a:lnSpc>
                <a:spcPct val="150000"/>
              </a:lnSpc>
              <a:buNone/>
            </a:pPr>
            <a:r>
              <a:rPr lang="ru-RU" sz="2400" dirty="0" smtClean="0"/>
              <a:t>	</a:t>
            </a:r>
            <a:r>
              <a:rPr lang="en-US" sz="2400" dirty="0" smtClean="0"/>
              <a:t>is </a:t>
            </a:r>
            <a:r>
              <a:rPr lang="en-US" sz="2400" dirty="0"/>
              <a:t>a negative imprint of hard (teeth) and soft tissues in the mouth from which a positive reproduction (or cast) can be formed.</a:t>
            </a:r>
            <a:endParaRPr lang="ru-RU" sz="2400" dirty="0"/>
          </a:p>
        </p:txBody>
      </p:sp>
      <p:pic>
        <p:nvPicPr>
          <p:cNvPr id="9221" name="Picture 5" descr="02"/>
          <p:cNvPicPr>
            <a:picLocks noChangeAspect="1" noChangeArrowheads="1"/>
          </p:cNvPicPr>
          <p:nvPr/>
        </p:nvPicPr>
        <p:blipFill>
          <a:blip r:embed="rId2" cstate="print"/>
          <a:srcRect/>
          <a:stretch>
            <a:fillRect/>
          </a:stretch>
        </p:blipFill>
        <p:spPr bwMode="auto">
          <a:xfrm>
            <a:off x="900113" y="3500438"/>
            <a:ext cx="3024187" cy="2268537"/>
          </a:xfrm>
          <a:prstGeom prst="rect">
            <a:avLst/>
          </a:prstGeom>
          <a:noFill/>
        </p:spPr>
      </p:pic>
      <p:pic>
        <p:nvPicPr>
          <p:cNvPr id="9222" name="Picture 6" descr="04"/>
          <p:cNvPicPr>
            <a:picLocks noChangeAspect="1" noChangeArrowheads="1"/>
          </p:cNvPicPr>
          <p:nvPr/>
        </p:nvPicPr>
        <p:blipFill>
          <a:blip r:embed="rId3" cstate="print"/>
          <a:srcRect/>
          <a:stretch>
            <a:fillRect/>
          </a:stretch>
        </p:blipFill>
        <p:spPr bwMode="auto">
          <a:xfrm>
            <a:off x="4572000" y="3429000"/>
            <a:ext cx="2952750" cy="2214563"/>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A model</a:t>
            </a:r>
            <a:endParaRPr lang="ru-RU" dirty="0"/>
          </a:p>
        </p:txBody>
      </p:sp>
      <p:sp>
        <p:nvSpPr>
          <p:cNvPr id="10245" name="Rectangle 5"/>
          <p:cNvSpPr>
            <a:spLocks noGrp="1" noChangeArrowheads="1"/>
          </p:cNvSpPr>
          <p:nvPr>
            <p:ph type="body" idx="1"/>
          </p:nvPr>
        </p:nvSpPr>
        <p:spPr>
          <a:xfrm>
            <a:off x="457200" y="1600200"/>
            <a:ext cx="8229600" cy="1541463"/>
          </a:xfrm>
          <a:noFill/>
          <a:ln/>
        </p:spPr>
        <p:txBody>
          <a:bodyPr/>
          <a:lstStyle/>
          <a:p>
            <a:pPr algn="ctr">
              <a:lnSpc>
                <a:spcPct val="150000"/>
              </a:lnSpc>
              <a:buNone/>
            </a:pPr>
            <a:r>
              <a:rPr lang="en-US" dirty="0" smtClean="0"/>
              <a:t>is an direct image of surface of soft and hard tissues in </a:t>
            </a:r>
            <a:r>
              <a:rPr lang="en-US" dirty="0"/>
              <a:t>the mouth</a:t>
            </a:r>
            <a:endParaRPr lang="ru-RU" dirty="0"/>
          </a:p>
        </p:txBody>
      </p:sp>
      <p:pic>
        <p:nvPicPr>
          <p:cNvPr id="10248" name="Picture 8" descr="01"/>
          <p:cNvPicPr>
            <a:picLocks noChangeAspect="1" noChangeArrowheads="1"/>
          </p:cNvPicPr>
          <p:nvPr/>
        </p:nvPicPr>
        <p:blipFill>
          <a:blip r:embed="rId3" cstate="print"/>
          <a:srcRect/>
          <a:stretch>
            <a:fillRect/>
          </a:stretch>
        </p:blipFill>
        <p:spPr bwMode="auto">
          <a:xfrm>
            <a:off x="1042988" y="3429000"/>
            <a:ext cx="2809875" cy="2106613"/>
          </a:xfrm>
          <a:prstGeom prst="rect">
            <a:avLst/>
          </a:prstGeom>
          <a:noFill/>
        </p:spPr>
      </p:pic>
      <p:pic>
        <p:nvPicPr>
          <p:cNvPr id="10249" name="Picture 9" descr="03"/>
          <p:cNvPicPr>
            <a:picLocks noChangeAspect="1" noChangeArrowheads="1"/>
          </p:cNvPicPr>
          <p:nvPr/>
        </p:nvPicPr>
        <p:blipFill>
          <a:blip r:embed="rId4" cstate="print"/>
          <a:srcRect/>
          <a:stretch>
            <a:fillRect/>
          </a:stretch>
        </p:blipFill>
        <p:spPr bwMode="auto">
          <a:xfrm>
            <a:off x="4500563" y="3429000"/>
            <a:ext cx="2736850" cy="205105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ChangeArrowheads="1"/>
          </p:cNvSpPr>
          <p:nvPr/>
        </p:nvSpPr>
        <p:spPr bwMode="auto">
          <a:xfrm>
            <a:off x="468313" y="188913"/>
            <a:ext cx="8229600" cy="509587"/>
          </a:xfrm>
          <a:prstGeom prst="rect">
            <a:avLst/>
          </a:prstGeom>
          <a:noFill/>
          <a:ln w="9525">
            <a:noFill/>
            <a:miter lim="800000"/>
            <a:headEnd/>
            <a:tailEnd/>
          </a:ln>
          <a:effectLst/>
        </p:spPr>
        <p:txBody>
          <a:bodyPr anchor="ctr"/>
          <a:lstStyle/>
          <a:p>
            <a:pPr algn="ctr">
              <a:defRPr/>
            </a:pPr>
            <a:r>
              <a:rPr lang="en-US" sz="2800" b="1" dirty="0">
                <a:solidFill>
                  <a:srgbClr val="00B050"/>
                </a:solidFill>
              </a:rPr>
              <a:t>Classification of impressions (by </a:t>
            </a:r>
            <a:r>
              <a:rPr lang="en-US" sz="2800" b="1" dirty="0" err="1">
                <a:solidFill>
                  <a:srgbClr val="00B050"/>
                </a:solidFill>
              </a:rPr>
              <a:t>Gavrilov</a:t>
            </a:r>
            <a:r>
              <a:rPr lang="en-US" sz="2800" b="1" dirty="0">
                <a:solidFill>
                  <a:srgbClr val="00B050"/>
                </a:solidFill>
              </a:rPr>
              <a:t>)</a:t>
            </a:r>
            <a:endParaRPr lang="ru-RU" sz="2600" b="1" dirty="0">
              <a:solidFill>
                <a:srgbClr val="00B050"/>
              </a:solidFill>
              <a:effectLst>
                <a:outerShdw blurRad="38100" dist="38100" dir="2700000" algn="tl">
                  <a:srgbClr val="000000"/>
                </a:outerShdw>
              </a:effectLst>
              <a:latin typeface="Times New Roman" pitchFamily="18" charset="0"/>
            </a:endParaRPr>
          </a:p>
        </p:txBody>
      </p:sp>
      <p:sp>
        <p:nvSpPr>
          <p:cNvPr id="197635" name="Rectangle 3"/>
          <p:cNvSpPr>
            <a:spLocks noChangeArrowheads="1"/>
          </p:cNvSpPr>
          <p:nvPr/>
        </p:nvSpPr>
        <p:spPr bwMode="auto">
          <a:xfrm>
            <a:off x="395288" y="765175"/>
            <a:ext cx="4032250" cy="719138"/>
          </a:xfrm>
          <a:prstGeom prst="rect">
            <a:avLst/>
          </a:prstGeom>
          <a:solidFill>
            <a:srgbClr val="66FF33"/>
          </a:solidFill>
          <a:ln w="76200" cmpd="tri">
            <a:solidFill>
              <a:srgbClr val="000000"/>
            </a:solidFill>
            <a:miter lim="800000"/>
            <a:headEnd/>
            <a:tailEnd/>
          </a:ln>
        </p:spPr>
        <p:txBody>
          <a:bodyPr/>
          <a:lstStyle/>
          <a:p>
            <a:pPr algn="ctr"/>
            <a:r>
              <a:rPr lang="en-US" sz="2000" b="1">
                <a:latin typeface="Times New Roman" pitchFamily="18" charset="0"/>
              </a:rPr>
              <a:t>Group I – preliminary (orientation)</a:t>
            </a:r>
            <a:endParaRPr lang="ru-RU" sz="2000" b="1">
              <a:latin typeface="Times New Roman" pitchFamily="18" charset="0"/>
            </a:endParaRPr>
          </a:p>
        </p:txBody>
      </p:sp>
      <p:sp>
        <p:nvSpPr>
          <p:cNvPr id="197636" name="Rectangle 4"/>
          <p:cNvSpPr>
            <a:spLocks noChangeArrowheads="1"/>
          </p:cNvSpPr>
          <p:nvPr/>
        </p:nvSpPr>
        <p:spPr bwMode="auto">
          <a:xfrm>
            <a:off x="4643438" y="765175"/>
            <a:ext cx="4032250" cy="719138"/>
          </a:xfrm>
          <a:prstGeom prst="rect">
            <a:avLst/>
          </a:prstGeom>
          <a:solidFill>
            <a:srgbClr val="66FF33"/>
          </a:solidFill>
          <a:ln w="76200" cmpd="tri">
            <a:solidFill>
              <a:srgbClr val="000000"/>
            </a:solidFill>
            <a:miter lim="800000"/>
            <a:headEnd/>
            <a:tailEnd/>
          </a:ln>
        </p:spPr>
        <p:txBody>
          <a:bodyPr/>
          <a:lstStyle/>
          <a:p>
            <a:pPr algn="ctr"/>
            <a:r>
              <a:rPr lang="en-US" sz="2000" b="1">
                <a:latin typeface="Times New Roman" pitchFamily="18" charset="0"/>
              </a:rPr>
              <a:t>Group </a:t>
            </a:r>
            <a:r>
              <a:rPr lang="uk-UA" sz="2000" b="1">
                <a:latin typeface="Times New Roman" pitchFamily="18" charset="0"/>
              </a:rPr>
              <a:t>ІІ</a:t>
            </a:r>
            <a:r>
              <a:rPr lang="ru-RU" sz="2000" b="1">
                <a:latin typeface="Times New Roman" pitchFamily="18" charset="0"/>
              </a:rPr>
              <a:t> – </a:t>
            </a:r>
            <a:r>
              <a:rPr lang="en-US" sz="2000" b="1">
                <a:latin typeface="Times New Roman" pitchFamily="18" charset="0"/>
              </a:rPr>
              <a:t>Final</a:t>
            </a:r>
            <a:endParaRPr lang="ru-RU" sz="2000" b="1">
              <a:latin typeface="Times New Roman" pitchFamily="18" charset="0"/>
            </a:endParaRPr>
          </a:p>
        </p:txBody>
      </p:sp>
      <p:sp>
        <p:nvSpPr>
          <p:cNvPr id="197637" name="Rectangle 5"/>
          <p:cNvSpPr>
            <a:spLocks noChangeArrowheads="1"/>
          </p:cNvSpPr>
          <p:nvPr/>
        </p:nvSpPr>
        <p:spPr bwMode="auto">
          <a:xfrm>
            <a:off x="539750" y="1844675"/>
            <a:ext cx="5111750" cy="576263"/>
          </a:xfrm>
          <a:prstGeom prst="rect">
            <a:avLst/>
          </a:prstGeom>
          <a:solidFill>
            <a:schemeClr val="accent1"/>
          </a:solidFill>
          <a:ln w="57150" cmpd="thinThick">
            <a:solidFill>
              <a:schemeClr val="tx1"/>
            </a:solidFill>
            <a:miter lim="800000"/>
            <a:headEnd/>
            <a:tailEnd/>
          </a:ln>
        </p:spPr>
        <p:txBody>
          <a:bodyPr wrap="none" anchor="ctr"/>
          <a:lstStyle/>
          <a:p>
            <a:pPr algn="ctr"/>
            <a:r>
              <a:rPr lang="en-US" sz="2000" b="1">
                <a:solidFill>
                  <a:schemeClr val="tx2"/>
                </a:solidFill>
                <a:latin typeface="Times New Roman" pitchFamily="18" charset="0"/>
              </a:rPr>
              <a:t>Anatomical </a:t>
            </a:r>
            <a:endParaRPr lang="ru-RU" sz="2000" b="1">
              <a:solidFill>
                <a:schemeClr val="tx2"/>
              </a:solidFill>
              <a:latin typeface="Times New Roman" pitchFamily="18" charset="0"/>
            </a:endParaRPr>
          </a:p>
        </p:txBody>
      </p:sp>
      <p:sp>
        <p:nvSpPr>
          <p:cNvPr id="197638" name="Rectangle 6"/>
          <p:cNvSpPr>
            <a:spLocks noChangeArrowheads="1"/>
          </p:cNvSpPr>
          <p:nvPr/>
        </p:nvSpPr>
        <p:spPr bwMode="auto">
          <a:xfrm>
            <a:off x="5867400" y="1773238"/>
            <a:ext cx="2952750" cy="576262"/>
          </a:xfrm>
          <a:prstGeom prst="rect">
            <a:avLst/>
          </a:prstGeom>
          <a:solidFill>
            <a:schemeClr val="accent1"/>
          </a:solidFill>
          <a:ln w="57150" cmpd="thinThick">
            <a:solidFill>
              <a:schemeClr val="tx1"/>
            </a:solidFill>
            <a:miter lim="800000"/>
            <a:headEnd/>
            <a:tailEnd/>
          </a:ln>
        </p:spPr>
        <p:txBody>
          <a:bodyPr wrap="none" anchor="ctr"/>
          <a:lstStyle/>
          <a:p>
            <a:pPr algn="ctr"/>
            <a:r>
              <a:rPr lang="en-US" sz="2000" b="1">
                <a:solidFill>
                  <a:schemeClr val="tx2"/>
                </a:solidFill>
                <a:latin typeface="Times New Roman" pitchFamily="18" charset="0"/>
              </a:rPr>
              <a:t>Functional</a:t>
            </a:r>
            <a:endParaRPr lang="ru-RU" sz="2000" b="1">
              <a:solidFill>
                <a:schemeClr val="tx2"/>
              </a:solidFill>
              <a:latin typeface="Times New Roman" pitchFamily="18" charset="0"/>
            </a:endParaRPr>
          </a:p>
        </p:txBody>
      </p:sp>
      <p:sp>
        <p:nvSpPr>
          <p:cNvPr id="197639" name="Rectangle 7"/>
          <p:cNvSpPr>
            <a:spLocks noChangeArrowheads="1"/>
          </p:cNvSpPr>
          <p:nvPr/>
        </p:nvSpPr>
        <p:spPr bwMode="auto">
          <a:xfrm>
            <a:off x="1042988" y="3933825"/>
            <a:ext cx="1511300" cy="936625"/>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tx2"/>
                </a:solidFill>
                <a:latin typeface="Times New Roman" pitchFamily="18" charset="0"/>
              </a:rPr>
              <a:t>Working</a:t>
            </a:r>
            <a:endParaRPr lang="ru-RU" b="1">
              <a:solidFill>
                <a:schemeClr val="tx2"/>
              </a:solidFill>
              <a:latin typeface="Times New Roman" pitchFamily="18" charset="0"/>
            </a:endParaRPr>
          </a:p>
        </p:txBody>
      </p:sp>
      <p:sp>
        <p:nvSpPr>
          <p:cNvPr id="197640" name="Rectangle 8"/>
          <p:cNvSpPr>
            <a:spLocks noChangeArrowheads="1"/>
          </p:cNvSpPr>
          <p:nvPr/>
        </p:nvSpPr>
        <p:spPr bwMode="auto">
          <a:xfrm>
            <a:off x="250825" y="2781300"/>
            <a:ext cx="1943100" cy="936625"/>
          </a:xfrm>
          <a:prstGeom prst="rect">
            <a:avLst/>
          </a:prstGeom>
          <a:solidFill>
            <a:schemeClr val="accent1"/>
          </a:solidFill>
          <a:ln w="9525">
            <a:solidFill>
              <a:schemeClr val="tx1"/>
            </a:solidFill>
            <a:miter lim="800000"/>
            <a:headEnd/>
            <a:tailEnd/>
          </a:ln>
        </p:spPr>
        <p:txBody>
          <a:bodyPr wrap="none" anchor="ctr"/>
          <a:lstStyle/>
          <a:p>
            <a:pPr algn="ctr"/>
            <a:r>
              <a:rPr lang="en-US" b="1" dirty="0" err="1">
                <a:solidFill>
                  <a:schemeClr val="tx2"/>
                </a:solidFill>
                <a:latin typeface="Times New Roman" pitchFamily="18" charset="0"/>
              </a:rPr>
              <a:t>Diagnostical</a:t>
            </a:r>
            <a:endParaRPr lang="ru-RU" b="1" dirty="0">
              <a:solidFill>
                <a:schemeClr val="tx2"/>
              </a:solidFill>
              <a:latin typeface="Times New Roman" pitchFamily="18" charset="0"/>
            </a:endParaRPr>
          </a:p>
        </p:txBody>
      </p:sp>
      <p:sp>
        <p:nvSpPr>
          <p:cNvPr id="197641" name="Rectangle 9"/>
          <p:cNvSpPr>
            <a:spLocks noChangeArrowheads="1"/>
          </p:cNvSpPr>
          <p:nvPr/>
        </p:nvSpPr>
        <p:spPr bwMode="auto">
          <a:xfrm>
            <a:off x="2411413" y="2781300"/>
            <a:ext cx="1944687" cy="936625"/>
          </a:xfrm>
          <a:prstGeom prst="rect">
            <a:avLst/>
          </a:prstGeom>
          <a:solidFill>
            <a:schemeClr val="accent1"/>
          </a:solidFill>
          <a:ln w="9525">
            <a:solidFill>
              <a:schemeClr val="tx1"/>
            </a:solidFill>
            <a:miter lim="800000"/>
            <a:headEnd/>
            <a:tailEnd/>
          </a:ln>
        </p:spPr>
        <p:txBody>
          <a:bodyPr wrap="none" anchor="ctr"/>
          <a:lstStyle/>
          <a:p>
            <a:pPr algn="ctr"/>
            <a:r>
              <a:rPr lang="en-US" b="1" dirty="0">
                <a:solidFill>
                  <a:schemeClr val="tx2"/>
                </a:solidFill>
                <a:latin typeface="Times New Roman" pitchFamily="18" charset="0"/>
              </a:rPr>
              <a:t>Auxiliary</a:t>
            </a:r>
            <a:endParaRPr lang="ru-RU" b="1" dirty="0">
              <a:solidFill>
                <a:schemeClr val="tx2"/>
              </a:solidFill>
              <a:latin typeface="Times New Roman" pitchFamily="18" charset="0"/>
            </a:endParaRPr>
          </a:p>
        </p:txBody>
      </p:sp>
      <p:sp>
        <p:nvSpPr>
          <p:cNvPr id="197642" name="Rectangle 10"/>
          <p:cNvSpPr>
            <a:spLocks noChangeArrowheads="1"/>
          </p:cNvSpPr>
          <p:nvPr/>
        </p:nvSpPr>
        <p:spPr bwMode="auto">
          <a:xfrm>
            <a:off x="2987675" y="3933825"/>
            <a:ext cx="1655763" cy="936625"/>
          </a:xfrm>
          <a:prstGeom prst="rect">
            <a:avLst/>
          </a:prstGeom>
          <a:solidFill>
            <a:schemeClr val="accent1"/>
          </a:solidFill>
          <a:ln w="9525">
            <a:solidFill>
              <a:schemeClr val="tx1"/>
            </a:solidFill>
            <a:miter lim="800000"/>
            <a:headEnd/>
            <a:tailEnd/>
          </a:ln>
        </p:spPr>
        <p:txBody>
          <a:bodyPr wrap="none" anchor="ctr"/>
          <a:lstStyle/>
          <a:p>
            <a:pPr algn="ctr"/>
            <a:r>
              <a:rPr lang="en-US" b="1" dirty="0">
                <a:solidFill>
                  <a:schemeClr val="tx2"/>
                </a:solidFill>
                <a:latin typeface="Times New Roman" pitchFamily="18" charset="0"/>
              </a:rPr>
              <a:t>Control</a:t>
            </a:r>
            <a:endParaRPr lang="ru-RU" b="1" dirty="0">
              <a:solidFill>
                <a:schemeClr val="tx2"/>
              </a:solidFill>
              <a:latin typeface="Times New Roman" pitchFamily="18" charset="0"/>
            </a:endParaRPr>
          </a:p>
        </p:txBody>
      </p:sp>
      <p:sp>
        <p:nvSpPr>
          <p:cNvPr id="197643" name="Rectangle 11"/>
          <p:cNvSpPr>
            <a:spLocks noChangeArrowheads="1"/>
          </p:cNvSpPr>
          <p:nvPr/>
        </p:nvSpPr>
        <p:spPr bwMode="auto">
          <a:xfrm>
            <a:off x="179388" y="5013325"/>
            <a:ext cx="1296987" cy="720725"/>
          </a:xfrm>
          <a:prstGeom prst="rect">
            <a:avLst/>
          </a:prstGeom>
          <a:solidFill>
            <a:schemeClr val="accent1"/>
          </a:solidFill>
          <a:ln w="9525">
            <a:solidFill>
              <a:schemeClr val="tx1"/>
            </a:solidFill>
            <a:miter lim="800000"/>
            <a:headEnd/>
            <a:tailEnd/>
          </a:ln>
        </p:spPr>
        <p:txBody>
          <a:bodyPr wrap="none" anchor="ctr"/>
          <a:lstStyle/>
          <a:p>
            <a:pPr algn="ctr"/>
            <a:r>
              <a:rPr lang="en-US" b="1" dirty="0">
                <a:solidFill>
                  <a:schemeClr val="tx2"/>
                </a:solidFill>
                <a:latin typeface="Times New Roman" pitchFamily="18" charset="0"/>
              </a:rPr>
              <a:t>Partial</a:t>
            </a:r>
            <a:endParaRPr lang="ru-RU" b="1" dirty="0">
              <a:solidFill>
                <a:schemeClr val="tx2"/>
              </a:solidFill>
              <a:latin typeface="Times New Roman" pitchFamily="18" charset="0"/>
            </a:endParaRPr>
          </a:p>
        </p:txBody>
      </p:sp>
      <p:sp>
        <p:nvSpPr>
          <p:cNvPr id="197644" name="Rectangle 12"/>
          <p:cNvSpPr>
            <a:spLocks noChangeArrowheads="1"/>
          </p:cNvSpPr>
          <p:nvPr/>
        </p:nvSpPr>
        <p:spPr bwMode="auto">
          <a:xfrm>
            <a:off x="1187450" y="5876925"/>
            <a:ext cx="1296988" cy="720725"/>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tx2"/>
                </a:solidFill>
                <a:latin typeface="Times New Roman" pitchFamily="18" charset="0"/>
              </a:rPr>
              <a:t>Full</a:t>
            </a:r>
            <a:endParaRPr lang="ru-RU" b="1">
              <a:solidFill>
                <a:schemeClr val="tx2"/>
              </a:solidFill>
              <a:latin typeface="Times New Roman" pitchFamily="18" charset="0"/>
            </a:endParaRPr>
          </a:p>
        </p:txBody>
      </p:sp>
      <p:sp>
        <p:nvSpPr>
          <p:cNvPr id="197645" name="Rectangle 13"/>
          <p:cNvSpPr>
            <a:spLocks noChangeArrowheads="1"/>
          </p:cNvSpPr>
          <p:nvPr/>
        </p:nvSpPr>
        <p:spPr bwMode="auto">
          <a:xfrm>
            <a:off x="2124075" y="5013325"/>
            <a:ext cx="1728788" cy="720725"/>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tx2"/>
                </a:solidFill>
                <a:latin typeface="Times New Roman" pitchFamily="18" charset="0"/>
              </a:rPr>
              <a:t>Occlusion</a:t>
            </a:r>
            <a:endParaRPr lang="ru-RU" b="1">
              <a:solidFill>
                <a:schemeClr val="tx2"/>
              </a:solidFill>
              <a:latin typeface="Times New Roman" pitchFamily="18" charset="0"/>
            </a:endParaRPr>
          </a:p>
        </p:txBody>
      </p:sp>
      <p:sp>
        <p:nvSpPr>
          <p:cNvPr id="197646" name="Line 14"/>
          <p:cNvSpPr>
            <a:spLocks noChangeShapeType="1"/>
          </p:cNvSpPr>
          <p:nvPr/>
        </p:nvSpPr>
        <p:spPr bwMode="auto">
          <a:xfrm>
            <a:off x="2916238" y="148431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97647" name="Line 15"/>
          <p:cNvSpPr>
            <a:spLocks noChangeShapeType="1"/>
          </p:cNvSpPr>
          <p:nvPr/>
        </p:nvSpPr>
        <p:spPr bwMode="auto">
          <a:xfrm>
            <a:off x="5003800" y="148431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97648" name="Line 16"/>
          <p:cNvSpPr>
            <a:spLocks noChangeShapeType="1"/>
          </p:cNvSpPr>
          <p:nvPr/>
        </p:nvSpPr>
        <p:spPr bwMode="auto">
          <a:xfrm>
            <a:off x="1476375" y="2420938"/>
            <a:ext cx="0"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49" name="Line 17"/>
          <p:cNvSpPr>
            <a:spLocks noChangeShapeType="1"/>
          </p:cNvSpPr>
          <p:nvPr/>
        </p:nvSpPr>
        <p:spPr bwMode="auto">
          <a:xfrm>
            <a:off x="3276600" y="2420938"/>
            <a:ext cx="0"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0" name="Line 18"/>
          <p:cNvSpPr>
            <a:spLocks noChangeShapeType="1"/>
          </p:cNvSpPr>
          <p:nvPr/>
        </p:nvSpPr>
        <p:spPr bwMode="auto">
          <a:xfrm>
            <a:off x="2268538" y="2420938"/>
            <a:ext cx="0" cy="15128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1" name="Line 19"/>
          <p:cNvSpPr>
            <a:spLocks noChangeShapeType="1"/>
          </p:cNvSpPr>
          <p:nvPr/>
        </p:nvSpPr>
        <p:spPr bwMode="auto">
          <a:xfrm>
            <a:off x="4427538" y="2420938"/>
            <a:ext cx="0" cy="15128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2" name="Line 20"/>
          <p:cNvSpPr>
            <a:spLocks noChangeShapeType="1"/>
          </p:cNvSpPr>
          <p:nvPr/>
        </p:nvSpPr>
        <p:spPr bwMode="auto">
          <a:xfrm flipH="1">
            <a:off x="1042988" y="4868863"/>
            <a:ext cx="215900" cy="1444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3" name="Line 21"/>
          <p:cNvSpPr>
            <a:spLocks noChangeShapeType="1"/>
          </p:cNvSpPr>
          <p:nvPr/>
        </p:nvSpPr>
        <p:spPr bwMode="auto">
          <a:xfrm flipH="1">
            <a:off x="1835150" y="4868863"/>
            <a:ext cx="0"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4" name="Line 22"/>
          <p:cNvSpPr>
            <a:spLocks noChangeShapeType="1"/>
          </p:cNvSpPr>
          <p:nvPr/>
        </p:nvSpPr>
        <p:spPr bwMode="auto">
          <a:xfrm>
            <a:off x="2339975" y="4868863"/>
            <a:ext cx="360363" cy="1444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55" name="Rectangle 23"/>
          <p:cNvSpPr>
            <a:spLocks noChangeArrowheads="1"/>
          </p:cNvSpPr>
          <p:nvPr/>
        </p:nvSpPr>
        <p:spPr bwMode="auto">
          <a:xfrm>
            <a:off x="5148263" y="2708275"/>
            <a:ext cx="3313112" cy="720725"/>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tx2"/>
                </a:solidFill>
                <a:latin typeface="Times New Roman" pitchFamily="18" charset="0"/>
              </a:rPr>
              <a:t>By method of edge formation</a:t>
            </a:r>
            <a:endParaRPr lang="ru-RU" b="1">
              <a:solidFill>
                <a:schemeClr val="tx2"/>
              </a:solidFill>
              <a:latin typeface="Times New Roman" pitchFamily="18" charset="0"/>
            </a:endParaRPr>
          </a:p>
        </p:txBody>
      </p:sp>
      <p:sp>
        <p:nvSpPr>
          <p:cNvPr id="197656" name="Rectangle 24"/>
          <p:cNvSpPr>
            <a:spLocks noChangeArrowheads="1"/>
          </p:cNvSpPr>
          <p:nvPr/>
        </p:nvSpPr>
        <p:spPr bwMode="auto">
          <a:xfrm>
            <a:off x="5508625" y="4508500"/>
            <a:ext cx="3455988" cy="720725"/>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tx2"/>
                </a:solidFill>
                <a:latin typeface="Times New Roman" pitchFamily="18" charset="0"/>
              </a:rPr>
              <a:t>By the level of squeezing of </a:t>
            </a:r>
          </a:p>
          <a:p>
            <a:pPr algn="ctr"/>
            <a:r>
              <a:rPr lang="en-US" b="1">
                <a:solidFill>
                  <a:schemeClr val="tx2"/>
                </a:solidFill>
                <a:latin typeface="Times New Roman" pitchFamily="18" charset="0"/>
              </a:rPr>
              <a:t>The mucosa</a:t>
            </a:r>
            <a:endParaRPr lang="ru-RU" b="1">
              <a:solidFill>
                <a:schemeClr val="tx2"/>
              </a:solidFill>
              <a:latin typeface="Times New Roman" pitchFamily="18" charset="0"/>
            </a:endParaRPr>
          </a:p>
        </p:txBody>
      </p:sp>
      <p:sp>
        <p:nvSpPr>
          <p:cNvPr id="197657" name="Rectangle 25"/>
          <p:cNvSpPr>
            <a:spLocks noChangeArrowheads="1"/>
          </p:cNvSpPr>
          <p:nvPr/>
        </p:nvSpPr>
        <p:spPr bwMode="auto">
          <a:xfrm>
            <a:off x="4859338" y="3644900"/>
            <a:ext cx="1079500"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With the help </a:t>
            </a:r>
          </a:p>
          <a:p>
            <a:pPr algn="ctr"/>
            <a:r>
              <a:rPr lang="en-US" sz="1000" b="1">
                <a:solidFill>
                  <a:schemeClr val="tx2"/>
                </a:solidFill>
                <a:latin typeface="Times New Roman" pitchFamily="18" charset="0"/>
              </a:rPr>
              <a:t>of passive </a:t>
            </a:r>
          </a:p>
          <a:p>
            <a:pPr algn="ctr"/>
            <a:r>
              <a:rPr lang="en-US" sz="1000" b="1">
                <a:solidFill>
                  <a:schemeClr val="tx2"/>
                </a:solidFill>
                <a:latin typeface="Times New Roman" pitchFamily="18" charset="0"/>
              </a:rPr>
              <a:t>    movements	</a:t>
            </a:r>
            <a:endParaRPr lang="ru-RU" sz="1000" b="1">
              <a:solidFill>
                <a:schemeClr val="tx2"/>
              </a:solidFill>
              <a:latin typeface="Times New Roman" pitchFamily="18" charset="0"/>
            </a:endParaRPr>
          </a:p>
        </p:txBody>
      </p:sp>
      <p:sp>
        <p:nvSpPr>
          <p:cNvPr id="197658" name="Rectangle 26"/>
          <p:cNvSpPr>
            <a:spLocks noChangeArrowheads="1"/>
          </p:cNvSpPr>
          <p:nvPr/>
        </p:nvSpPr>
        <p:spPr bwMode="auto">
          <a:xfrm>
            <a:off x="6011863" y="3644900"/>
            <a:ext cx="1079500"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With the help</a:t>
            </a:r>
          </a:p>
          <a:p>
            <a:pPr algn="ctr"/>
            <a:r>
              <a:rPr lang="en-US" sz="1000" b="1">
                <a:solidFill>
                  <a:schemeClr val="tx2"/>
                </a:solidFill>
                <a:latin typeface="Times New Roman" pitchFamily="18" charset="0"/>
              </a:rPr>
              <a:t>of functional </a:t>
            </a:r>
          </a:p>
          <a:p>
            <a:pPr algn="ctr"/>
            <a:r>
              <a:rPr lang="en-US" sz="1000" b="1">
                <a:solidFill>
                  <a:schemeClr val="tx2"/>
                </a:solidFill>
                <a:latin typeface="Times New Roman" pitchFamily="18" charset="0"/>
              </a:rPr>
              <a:t>probes</a:t>
            </a:r>
            <a:endParaRPr lang="ru-RU" sz="1000" b="1">
              <a:solidFill>
                <a:schemeClr val="tx2"/>
              </a:solidFill>
              <a:latin typeface="Times New Roman" pitchFamily="18" charset="0"/>
            </a:endParaRPr>
          </a:p>
        </p:txBody>
      </p:sp>
      <p:sp>
        <p:nvSpPr>
          <p:cNvPr id="197659" name="Rectangle 27"/>
          <p:cNvSpPr>
            <a:spLocks noChangeArrowheads="1"/>
          </p:cNvSpPr>
          <p:nvPr/>
        </p:nvSpPr>
        <p:spPr bwMode="auto">
          <a:xfrm>
            <a:off x="7164388" y="3644900"/>
            <a:ext cx="1079500"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With the help</a:t>
            </a:r>
          </a:p>
          <a:p>
            <a:pPr algn="ctr"/>
            <a:r>
              <a:rPr lang="en-US" sz="1000" b="1">
                <a:solidFill>
                  <a:schemeClr val="tx2"/>
                </a:solidFill>
                <a:latin typeface="Times New Roman" pitchFamily="18" charset="0"/>
              </a:rPr>
              <a:t>of masticatory and</a:t>
            </a:r>
          </a:p>
          <a:p>
            <a:pPr algn="ctr"/>
            <a:r>
              <a:rPr lang="en-US" sz="1000" b="1">
                <a:solidFill>
                  <a:schemeClr val="tx2"/>
                </a:solidFill>
                <a:latin typeface="Times New Roman" pitchFamily="18" charset="0"/>
              </a:rPr>
              <a:t>other movements</a:t>
            </a:r>
          </a:p>
        </p:txBody>
      </p:sp>
      <p:sp>
        <p:nvSpPr>
          <p:cNvPr id="197660" name="Rectangle 28"/>
          <p:cNvSpPr>
            <a:spLocks noChangeArrowheads="1"/>
          </p:cNvSpPr>
          <p:nvPr/>
        </p:nvSpPr>
        <p:spPr bwMode="auto">
          <a:xfrm>
            <a:off x="4787900" y="5445125"/>
            <a:ext cx="1079500"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Under pressure</a:t>
            </a:r>
            <a:endParaRPr lang="ru-RU" sz="1000" b="1">
              <a:solidFill>
                <a:schemeClr val="tx2"/>
              </a:solidFill>
              <a:latin typeface="Times New Roman" pitchFamily="18" charset="0"/>
            </a:endParaRPr>
          </a:p>
        </p:txBody>
      </p:sp>
      <p:sp>
        <p:nvSpPr>
          <p:cNvPr id="197661" name="Rectangle 29"/>
          <p:cNvSpPr>
            <a:spLocks noChangeArrowheads="1"/>
          </p:cNvSpPr>
          <p:nvPr/>
        </p:nvSpPr>
        <p:spPr bwMode="auto">
          <a:xfrm>
            <a:off x="6011863" y="5445125"/>
            <a:ext cx="1223962"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Combined</a:t>
            </a:r>
            <a:endParaRPr lang="ru-RU" sz="1000" b="1">
              <a:solidFill>
                <a:schemeClr val="tx2"/>
              </a:solidFill>
              <a:latin typeface="Times New Roman" pitchFamily="18" charset="0"/>
            </a:endParaRPr>
          </a:p>
        </p:txBody>
      </p:sp>
      <p:sp>
        <p:nvSpPr>
          <p:cNvPr id="197662" name="Rectangle 30"/>
          <p:cNvSpPr>
            <a:spLocks noChangeArrowheads="1"/>
          </p:cNvSpPr>
          <p:nvPr/>
        </p:nvSpPr>
        <p:spPr bwMode="auto">
          <a:xfrm>
            <a:off x="7380288" y="5445125"/>
            <a:ext cx="1223962" cy="504825"/>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With minimal</a:t>
            </a:r>
          </a:p>
          <a:p>
            <a:pPr algn="ctr"/>
            <a:r>
              <a:rPr lang="en-US" sz="1000" b="1">
                <a:solidFill>
                  <a:schemeClr val="tx2"/>
                </a:solidFill>
                <a:latin typeface="Times New Roman" pitchFamily="18" charset="0"/>
              </a:rPr>
              <a:t>pressure</a:t>
            </a:r>
            <a:endParaRPr lang="ru-RU" sz="1000" b="1">
              <a:solidFill>
                <a:schemeClr val="tx2"/>
              </a:solidFill>
              <a:latin typeface="Times New Roman" pitchFamily="18" charset="0"/>
            </a:endParaRPr>
          </a:p>
          <a:p>
            <a:pPr algn="ctr"/>
            <a:endParaRPr lang="ru-RU" sz="1000" b="1">
              <a:solidFill>
                <a:schemeClr val="tx2"/>
              </a:solidFill>
              <a:latin typeface="Times New Roman" pitchFamily="18" charset="0"/>
            </a:endParaRPr>
          </a:p>
        </p:txBody>
      </p:sp>
      <p:sp>
        <p:nvSpPr>
          <p:cNvPr id="197663" name="Rectangle 31"/>
          <p:cNvSpPr>
            <a:spLocks noChangeArrowheads="1"/>
          </p:cNvSpPr>
          <p:nvPr/>
        </p:nvSpPr>
        <p:spPr bwMode="auto">
          <a:xfrm>
            <a:off x="3851275" y="6237288"/>
            <a:ext cx="936625" cy="431800"/>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Arbitrary</a:t>
            </a:r>
            <a:endParaRPr lang="ru-RU" sz="1000">
              <a:solidFill>
                <a:schemeClr val="tx2"/>
              </a:solidFill>
              <a:latin typeface="Times New Roman" pitchFamily="18" charset="0"/>
            </a:endParaRPr>
          </a:p>
        </p:txBody>
      </p:sp>
      <p:sp>
        <p:nvSpPr>
          <p:cNvPr id="197664" name="Rectangle 32"/>
          <p:cNvSpPr>
            <a:spLocks noChangeArrowheads="1"/>
          </p:cNvSpPr>
          <p:nvPr/>
        </p:nvSpPr>
        <p:spPr bwMode="auto">
          <a:xfrm>
            <a:off x="4859338" y="6237288"/>
            <a:ext cx="936625" cy="431800"/>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Masticatory</a:t>
            </a:r>
            <a:endParaRPr lang="ru-RU" sz="1000" b="1">
              <a:solidFill>
                <a:schemeClr val="tx2"/>
              </a:solidFill>
              <a:latin typeface="Times New Roman" pitchFamily="18" charset="0"/>
            </a:endParaRPr>
          </a:p>
        </p:txBody>
      </p:sp>
      <p:sp>
        <p:nvSpPr>
          <p:cNvPr id="197665" name="Rectangle 33"/>
          <p:cNvSpPr>
            <a:spLocks noChangeArrowheads="1"/>
          </p:cNvSpPr>
          <p:nvPr/>
        </p:nvSpPr>
        <p:spPr bwMode="auto">
          <a:xfrm>
            <a:off x="5940425" y="6237288"/>
            <a:ext cx="936625" cy="431800"/>
          </a:xfrm>
          <a:prstGeom prst="rect">
            <a:avLst/>
          </a:prstGeom>
          <a:solidFill>
            <a:schemeClr val="accent1"/>
          </a:solidFill>
          <a:ln w="9525">
            <a:solidFill>
              <a:schemeClr val="tx1"/>
            </a:solidFill>
            <a:miter lim="800000"/>
            <a:headEnd/>
            <a:tailEnd/>
          </a:ln>
        </p:spPr>
        <p:txBody>
          <a:bodyPr wrap="none" anchor="ctr"/>
          <a:lstStyle/>
          <a:p>
            <a:pPr algn="ctr"/>
            <a:r>
              <a:rPr lang="en-US" sz="1000" b="1">
                <a:solidFill>
                  <a:schemeClr val="tx2"/>
                </a:solidFill>
                <a:latin typeface="Times New Roman" pitchFamily="18" charset="0"/>
              </a:rPr>
              <a:t>Dosed</a:t>
            </a:r>
            <a:endParaRPr lang="ru-RU" sz="1000">
              <a:solidFill>
                <a:schemeClr val="tx2"/>
              </a:solidFill>
              <a:latin typeface="Times New Roman" pitchFamily="18" charset="0"/>
            </a:endParaRPr>
          </a:p>
        </p:txBody>
      </p:sp>
      <p:sp>
        <p:nvSpPr>
          <p:cNvPr id="197666" name="Line 34"/>
          <p:cNvSpPr>
            <a:spLocks noChangeShapeType="1"/>
          </p:cNvSpPr>
          <p:nvPr/>
        </p:nvSpPr>
        <p:spPr bwMode="auto">
          <a:xfrm flipH="1">
            <a:off x="4356100" y="5949950"/>
            <a:ext cx="647700"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67" name="Line 35"/>
          <p:cNvSpPr>
            <a:spLocks noChangeShapeType="1"/>
          </p:cNvSpPr>
          <p:nvPr/>
        </p:nvSpPr>
        <p:spPr bwMode="auto">
          <a:xfrm flipH="1">
            <a:off x="5435600" y="5949950"/>
            <a:ext cx="0"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68" name="Line 36"/>
          <p:cNvSpPr>
            <a:spLocks noChangeShapeType="1"/>
          </p:cNvSpPr>
          <p:nvPr/>
        </p:nvSpPr>
        <p:spPr bwMode="auto">
          <a:xfrm>
            <a:off x="5651500" y="5949950"/>
            <a:ext cx="720725"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69" name="Line 37"/>
          <p:cNvSpPr>
            <a:spLocks noChangeShapeType="1"/>
          </p:cNvSpPr>
          <p:nvPr/>
        </p:nvSpPr>
        <p:spPr bwMode="auto">
          <a:xfrm flipH="1">
            <a:off x="5580063" y="5229225"/>
            <a:ext cx="5048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0" name="Line 38"/>
          <p:cNvSpPr>
            <a:spLocks noChangeShapeType="1"/>
          </p:cNvSpPr>
          <p:nvPr/>
        </p:nvSpPr>
        <p:spPr bwMode="auto">
          <a:xfrm>
            <a:off x="6804025" y="5229225"/>
            <a:ext cx="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1" name="Line 39"/>
          <p:cNvSpPr>
            <a:spLocks noChangeShapeType="1"/>
          </p:cNvSpPr>
          <p:nvPr/>
        </p:nvSpPr>
        <p:spPr bwMode="auto">
          <a:xfrm>
            <a:off x="7667625" y="5229225"/>
            <a:ext cx="5048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2" name="Line 40"/>
          <p:cNvSpPr>
            <a:spLocks noChangeShapeType="1"/>
          </p:cNvSpPr>
          <p:nvPr/>
        </p:nvSpPr>
        <p:spPr bwMode="auto">
          <a:xfrm>
            <a:off x="8748713" y="2349500"/>
            <a:ext cx="0" cy="2159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3" name="Line 41"/>
          <p:cNvSpPr>
            <a:spLocks noChangeShapeType="1"/>
          </p:cNvSpPr>
          <p:nvPr/>
        </p:nvSpPr>
        <p:spPr bwMode="auto">
          <a:xfrm>
            <a:off x="7092950" y="2349500"/>
            <a:ext cx="0" cy="3587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4" name="Line 42"/>
          <p:cNvSpPr>
            <a:spLocks noChangeShapeType="1"/>
          </p:cNvSpPr>
          <p:nvPr/>
        </p:nvSpPr>
        <p:spPr bwMode="auto">
          <a:xfrm flipH="1">
            <a:off x="5435600" y="3429000"/>
            <a:ext cx="7921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5" name="Line 43"/>
          <p:cNvSpPr>
            <a:spLocks noChangeShapeType="1"/>
          </p:cNvSpPr>
          <p:nvPr/>
        </p:nvSpPr>
        <p:spPr bwMode="auto">
          <a:xfrm>
            <a:off x="6516688" y="3429000"/>
            <a:ext cx="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
        <p:nvSpPr>
          <p:cNvPr id="197676" name="Line 44"/>
          <p:cNvSpPr>
            <a:spLocks noChangeShapeType="1"/>
          </p:cNvSpPr>
          <p:nvPr/>
        </p:nvSpPr>
        <p:spPr bwMode="auto">
          <a:xfrm>
            <a:off x="7092950" y="1484313"/>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97677" name="Line 45"/>
          <p:cNvSpPr>
            <a:spLocks noChangeShapeType="1"/>
          </p:cNvSpPr>
          <p:nvPr/>
        </p:nvSpPr>
        <p:spPr bwMode="auto">
          <a:xfrm>
            <a:off x="7451725" y="3429000"/>
            <a:ext cx="5048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solidFill>
                <a:schemeClr val="tx2"/>
              </a:solidFill>
            </a:endParaRPr>
          </a:p>
        </p:txBody>
      </p:sp>
    </p:spTree>
    <p:extLst>
      <p:ext uri="{BB962C8B-B14F-4D97-AF65-F5344CB8AC3E}">
        <p14:creationId xmlns:p14="http://schemas.microsoft.com/office/powerpoint/2010/main" val="3200579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97635"/>
                                        </p:tgtEl>
                                        <p:attrNameLst>
                                          <p:attrName>style.visibility</p:attrName>
                                        </p:attrNameLst>
                                      </p:cBhvr>
                                      <p:to>
                                        <p:strVal val="visible"/>
                                      </p:to>
                                    </p:set>
                                    <p:anim calcmode="lin" valueType="num">
                                      <p:cBhvr>
                                        <p:cTn id="7" dur="500" fill="hold"/>
                                        <p:tgtEl>
                                          <p:spTgt spid="197635"/>
                                        </p:tgtEl>
                                        <p:attrNameLst>
                                          <p:attrName>ppt_w</p:attrName>
                                        </p:attrNameLst>
                                      </p:cBhvr>
                                      <p:tavLst>
                                        <p:tav tm="0">
                                          <p:val>
                                            <p:fltVal val="0"/>
                                          </p:val>
                                        </p:tav>
                                        <p:tav tm="100000">
                                          <p:val>
                                            <p:strVal val="#ppt_w"/>
                                          </p:val>
                                        </p:tav>
                                      </p:tavLst>
                                    </p:anim>
                                    <p:anim calcmode="lin" valueType="num">
                                      <p:cBhvr>
                                        <p:cTn id="8" dur="500" fill="hold"/>
                                        <p:tgtEl>
                                          <p:spTgt spid="197635"/>
                                        </p:tgtEl>
                                        <p:attrNameLst>
                                          <p:attrName>ppt_h</p:attrName>
                                        </p:attrNameLst>
                                      </p:cBhvr>
                                      <p:tavLst>
                                        <p:tav tm="0">
                                          <p:val>
                                            <p:fltVal val="0"/>
                                          </p:val>
                                        </p:tav>
                                        <p:tav tm="100000">
                                          <p:val>
                                            <p:strVal val="#ppt_h"/>
                                          </p:val>
                                        </p:tav>
                                      </p:tavLst>
                                    </p:anim>
                                    <p:animEffect transition="in" filter="fade">
                                      <p:cBhvr>
                                        <p:cTn id="9" dur="500"/>
                                        <p:tgtEl>
                                          <p:spTgt spid="19763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97636"/>
                                        </p:tgtEl>
                                        <p:attrNameLst>
                                          <p:attrName>style.visibility</p:attrName>
                                        </p:attrNameLst>
                                      </p:cBhvr>
                                      <p:to>
                                        <p:strVal val="visible"/>
                                      </p:to>
                                    </p:set>
                                    <p:anim calcmode="lin" valueType="num">
                                      <p:cBhvr>
                                        <p:cTn id="12" dur="500" fill="hold"/>
                                        <p:tgtEl>
                                          <p:spTgt spid="197636"/>
                                        </p:tgtEl>
                                        <p:attrNameLst>
                                          <p:attrName>ppt_w</p:attrName>
                                        </p:attrNameLst>
                                      </p:cBhvr>
                                      <p:tavLst>
                                        <p:tav tm="0">
                                          <p:val>
                                            <p:fltVal val="0"/>
                                          </p:val>
                                        </p:tav>
                                        <p:tav tm="100000">
                                          <p:val>
                                            <p:strVal val="#ppt_w"/>
                                          </p:val>
                                        </p:tav>
                                      </p:tavLst>
                                    </p:anim>
                                    <p:anim calcmode="lin" valueType="num">
                                      <p:cBhvr>
                                        <p:cTn id="13" dur="500" fill="hold"/>
                                        <p:tgtEl>
                                          <p:spTgt spid="197636"/>
                                        </p:tgtEl>
                                        <p:attrNameLst>
                                          <p:attrName>ppt_h</p:attrName>
                                        </p:attrNameLst>
                                      </p:cBhvr>
                                      <p:tavLst>
                                        <p:tav tm="0">
                                          <p:val>
                                            <p:fltVal val="0"/>
                                          </p:val>
                                        </p:tav>
                                        <p:tav tm="100000">
                                          <p:val>
                                            <p:strVal val="#ppt_h"/>
                                          </p:val>
                                        </p:tav>
                                      </p:tavLst>
                                    </p:anim>
                                    <p:animEffect transition="in" filter="fade">
                                      <p:cBhvr>
                                        <p:cTn id="14" dur="500"/>
                                        <p:tgtEl>
                                          <p:spTgt spid="197636"/>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97637"/>
                                        </p:tgtEl>
                                        <p:attrNameLst>
                                          <p:attrName>style.visibility</p:attrName>
                                        </p:attrNameLst>
                                      </p:cBhvr>
                                      <p:to>
                                        <p:strVal val="visible"/>
                                      </p:to>
                                    </p:set>
                                    <p:anim calcmode="lin" valueType="num">
                                      <p:cBhvr>
                                        <p:cTn id="17" dur="500" fill="hold"/>
                                        <p:tgtEl>
                                          <p:spTgt spid="197637"/>
                                        </p:tgtEl>
                                        <p:attrNameLst>
                                          <p:attrName>ppt_w</p:attrName>
                                        </p:attrNameLst>
                                      </p:cBhvr>
                                      <p:tavLst>
                                        <p:tav tm="0">
                                          <p:val>
                                            <p:fltVal val="0"/>
                                          </p:val>
                                        </p:tav>
                                        <p:tav tm="100000">
                                          <p:val>
                                            <p:strVal val="#ppt_w"/>
                                          </p:val>
                                        </p:tav>
                                      </p:tavLst>
                                    </p:anim>
                                    <p:anim calcmode="lin" valueType="num">
                                      <p:cBhvr>
                                        <p:cTn id="18" dur="500" fill="hold"/>
                                        <p:tgtEl>
                                          <p:spTgt spid="197637"/>
                                        </p:tgtEl>
                                        <p:attrNameLst>
                                          <p:attrName>ppt_h</p:attrName>
                                        </p:attrNameLst>
                                      </p:cBhvr>
                                      <p:tavLst>
                                        <p:tav tm="0">
                                          <p:val>
                                            <p:fltVal val="0"/>
                                          </p:val>
                                        </p:tav>
                                        <p:tav tm="100000">
                                          <p:val>
                                            <p:strVal val="#ppt_h"/>
                                          </p:val>
                                        </p:tav>
                                      </p:tavLst>
                                    </p:anim>
                                    <p:animEffect transition="in" filter="fade">
                                      <p:cBhvr>
                                        <p:cTn id="19" dur="500"/>
                                        <p:tgtEl>
                                          <p:spTgt spid="197637"/>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97638"/>
                                        </p:tgtEl>
                                        <p:attrNameLst>
                                          <p:attrName>style.visibility</p:attrName>
                                        </p:attrNameLst>
                                      </p:cBhvr>
                                      <p:to>
                                        <p:strVal val="visible"/>
                                      </p:to>
                                    </p:set>
                                    <p:anim calcmode="lin" valueType="num">
                                      <p:cBhvr>
                                        <p:cTn id="22" dur="500" fill="hold"/>
                                        <p:tgtEl>
                                          <p:spTgt spid="197638"/>
                                        </p:tgtEl>
                                        <p:attrNameLst>
                                          <p:attrName>ppt_w</p:attrName>
                                        </p:attrNameLst>
                                      </p:cBhvr>
                                      <p:tavLst>
                                        <p:tav tm="0">
                                          <p:val>
                                            <p:fltVal val="0"/>
                                          </p:val>
                                        </p:tav>
                                        <p:tav tm="100000">
                                          <p:val>
                                            <p:strVal val="#ppt_w"/>
                                          </p:val>
                                        </p:tav>
                                      </p:tavLst>
                                    </p:anim>
                                    <p:anim calcmode="lin" valueType="num">
                                      <p:cBhvr>
                                        <p:cTn id="23" dur="500" fill="hold"/>
                                        <p:tgtEl>
                                          <p:spTgt spid="197638"/>
                                        </p:tgtEl>
                                        <p:attrNameLst>
                                          <p:attrName>ppt_h</p:attrName>
                                        </p:attrNameLst>
                                      </p:cBhvr>
                                      <p:tavLst>
                                        <p:tav tm="0">
                                          <p:val>
                                            <p:fltVal val="0"/>
                                          </p:val>
                                        </p:tav>
                                        <p:tav tm="100000">
                                          <p:val>
                                            <p:strVal val="#ppt_h"/>
                                          </p:val>
                                        </p:tav>
                                      </p:tavLst>
                                    </p:anim>
                                    <p:animEffect transition="in" filter="fade">
                                      <p:cBhvr>
                                        <p:cTn id="24" dur="500"/>
                                        <p:tgtEl>
                                          <p:spTgt spid="197638"/>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97639"/>
                                        </p:tgtEl>
                                        <p:attrNameLst>
                                          <p:attrName>style.visibility</p:attrName>
                                        </p:attrNameLst>
                                      </p:cBhvr>
                                      <p:to>
                                        <p:strVal val="visible"/>
                                      </p:to>
                                    </p:set>
                                    <p:anim calcmode="lin" valueType="num">
                                      <p:cBhvr>
                                        <p:cTn id="27" dur="500" fill="hold"/>
                                        <p:tgtEl>
                                          <p:spTgt spid="197639"/>
                                        </p:tgtEl>
                                        <p:attrNameLst>
                                          <p:attrName>ppt_w</p:attrName>
                                        </p:attrNameLst>
                                      </p:cBhvr>
                                      <p:tavLst>
                                        <p:tav tm="0">
                                          <p:val>
                                            <p:fltVal val="0"/>
                                          </p:val>
                                        </p:tav>
                                        <p:tav tm="100000">
                                          <p:val>
                                            <p:strVal val="#ppt_w"/>
                                          </p:val>
                                        </p:tav>
                                      </p:tavLst>
                                    </p:anim>
                                    <p:anim calcmode="lin" valueType="num">
                                      <p:cBhvr>
                                        <p:cTn id="28" dur="500" fill="hold"/>
                                        <p:tgtEl>
                                          <p:spTgt spid="197639"/>
                                        </p:tgtEl>
                                        <p:attrNameLst>
                                          <p:attrName>ppt_h</p:attrName>
                                        </p:attrNameLst>
                                      </p:cBhvr>
                                      <p:tavLst>
                                        <p:tav tm="0">
                                          <p:val>
                                            <p:fltVal val="0"/>
                                          </p:val>
                                        </p:tav>
                                        <p:tav tm="100000">
                                          <p:val>
                                            <p:strVal val="#ppt_h"/>
                                          </p:val>
                                        </p:tav>
                                      </p:tavLst>
                                    </p:anim>
                                    <p:animEffect transition="in" filter="fade">
                                      <p:cBhvr>
                                        <p:cTn id="29" dur="500"/>
                                        <p:tgtEl>
                                          <p:spTgt spid="197639"/>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97640"/>
                                        </p:tgtEl>
                                        <p:attrNameLst>
                                          <p:attrName>style.visibility</p:attrName>
                                        </p:attrNameLst>
                                      </p:cBhvr>
                                      <p:to>
                                        <p:strVal val="visible"/>
                                      </p:to>
                                    </p:set>
                                    <p:anim calcmode="lin" valueType="num">
                                      <p:cBhvr>
                                        <p:cTn id="32" dur="500" fill="hold"/>
                                        <p:tgtEl>
                                          <p:spTgt spid="197640"/>
                                        </p:tgtEl>
                                        <p:attrNameLst>
                                          <p:attrName>ppt_w</p:attrName>
                                        </p:attrNameLst>
                                      </p:cBhvr>
                                      <p:tavLst>
                                        <p:tav tm="0">
                                          <p:val>
                                            <p:fltVal val="0"/>
                                          </p:val>
                                        </p:tav>
                                        <p:tav tm="100000">
                                          <p:val>
                                            <p:strVal val="#ppt_w"/>
                                          </p:val>
                                        </p:tav>
                                      </p:tavLst>
                                    </p:anim>
                                    <p:anim calcmode="lin" valueType="num">
                                      <p:cBhvr>
                                        <p:cTn id="33" dur="500" fill="hold"/>
                                        <p:tgtEl>
                                          <p:spTgt spid="197640"/>
                                        </p:tgtEl>
                                        <p:attrNameLst>
                                          <p:attrName>ppt_h</p:attrName>
                                        </p:attrNameLst>
                                      </p:cBhvr>
                                      <p:tavLst>
                                        <p:tav tm="0">
                                          <p:val>
                                            <p:fltVal val="0"/>
                                          </p:val>
                                        </p:tav>
                                        <p:tav tm="100000">
                                          <p:val>
                                            <p:strVal val="#ppt_h"/>
                                          </p:val>
                                        </p:tav>
                                      </p:tavLst>
                                    </p:anim>
                                    <p:animEffect transition="in" filter="fade">
                                      <p:cBhvr>
                                        <p:cTn id="34" dur="500"/>
                                        <p:tgtEl>
                                          <p:spTgt spid="19764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97641"/>
                                        </p:tgtEl>
                                        <p:attrNameLst>
                                          <p:attrName>style.visibility</p:attrName>
                                        </p:attrNameLst>
                                      </p:cBhvr>
                                      <p:to>
                                        <p:strVal val="visible"/>
                                      </p:to>
                                    </p:set>
                                    <p:anim calcmode="lin" valueType="num">
                                      <p:cBhvr>
                                        <p:cTn id="37" dur="500" fill="hold"/>
                                        <p:tgtEl>
                                          <p:spTgt spid="197641"/>
                                        </p:tgtEl>
                                        <p:attrNameLst>
                                          <p:attrName>ppt_w</p:attrName>
                                        </p:attrNameLst>
                                      </p:cBhvr>
                                      <p:tavLst>
                                        <p:tav tm="0">
                                          <p:val>
                                            <p:fltVal val="0"/>
                                          </p:val>
                                        </p:tav>
                                        <p:tav tm="100000">
                                          <p:val>
                                            <p:strVal val="#ppt_w"/>
                                          </p:val>
                                        </p:tav>
                                      </p:tavLst>
                                    </p:anim>
                                    <p:anim calcmode="lin" valueType="num">
                                      <p:cBhvr>
                                        <p:cTn id="38" dur="500" fill="hold"/>
                                        <p:tgtEl>
                                          <p:spTgt spid="197641"/>
                                        </p:tgtEl>
                                        <p:attrNameLst>
                                          <p:attrName>ppt_h</p:attrName>
                                        </p:attrNameLst>
                                      </p:cBhvr>
                                      <p:tavLst>
                                        <p:tav tm="0">
                                          <p:val>
                                            <p:fltVal val="0"/>
                                          </p:val>
                                        </p:tav>
                                        <p:tav tm="100000">
                                          <p:val>
                                            <p:strVal val="#ppt_h"/>
                                          </p:val>
                                        </p:tav>
                                      </p:tavLst>
                                    </p:anim>
                                    <p:animEffect transition="in" filter="fade">
                                      <p:cBhvr>
                                        <p:cTn id="39" dur="500"/>
                                        <p:tgtEl>
                                          <p:spTgt spid="197641"/>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197642"/>
                                        </p:tgtEl>
                                        <p:attrNameLst>
                                          <p:attrName>style.visibility</p:attrName>
                                        </p:attrNameLst>
                                      </p:cBhvr>
                                      <p:to>
                                        <p:strVal val="visible"/>
                                      </p:to>
                                    </p:set>
                                    <p:anim calcmode="lin" valueType="num">
                                      <p:cBhvr>
                                        <p:cTn id="42" dur="500" fill="hold"/>
                                        <p:tgtEl>
                                          <p:spTgt spid="197642"/>
                                        </p:tgtEl>
                                        <p:attrNameLst>
                                          <p:attrName>ppt_w</p:attrName>
                                        </p:attrNameLst>
                                      </p:cBhvr>
                                      <p:tavLst>
                                        <p:tav tm="0">
                                          <p:val>
                                            <p:fltVal val="0"/>
                                          </p:val>
                                        </p:tav>
                                        <p:tav tm="100000">
                                          <p:val>
                                            <p:strVal val="#ppt_w"/>
                                          </p:val>
                                        </p:tav>
                                      </p:tavLst>
                                    </p:anim>
                                    <p:anim calcmode="lin" valueType="num">
                                      <p:cBhvr>
                                        <p:cTn id="43" dur="500" fill="hold"/>
                                        <p:tgtEl>
                                          <p:spTgt spid="197642"/>
                                        </p:tgtEl>
                                        <p:attrNameLst>
                                          <p:attrName>ppt_h</p:attrName>
                                        </p:attrNameLst>
                                      </p:cBhvr>
                                      <p:tavLst>
                                        <p:tav tm="0">
                                          <p:val>
                                            <p:fltVal val="0"/>
                                          </p:val>
                                        </p:tav>
                                        <p:tav tm="100000">
                                          <p:val>
                                            <p:strVal val="#ppt_h"/>
                                          </p:val>
                                        </p:tav>
                                      </p:tavLst>
                                    </p:anim>
                                    <p:animEffect transition="in" filter="fade">
                                      <p:cBhvr>
                                        <p:cTn id="44" dur="500"/>
                                        <p:tgtEl>
                                          <p:spTgt spid="197642"/>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197643"/>
                                        </p:tgtEl>
                                        <p:attrNameLst>
                                          <p:attrName>style.visibility</p:attrName>
                                        </p:attrNameLst>
                                      </p:cBhvr>
                                      <p:to>
                                        <p:strVal val="visible"/>
                                      </p:to>
                                    </p:set>
                                    <p:anim calcmode="lin" valueType="num">
                                      <p:cBhvr>
                                        <p:cTn id="47" dur="500" fill="hold"/>
                                        <p:tgtEl>
                                          <p:spTgt spid="197643"/>
                                        </p:tgtEl>
                                        <p:attrNameLst>
                                          <p:attrName>ppt_w</p:attrName>
                                        </p:attrNameLst>
                                      </p:cBhvr>
                                      <p:tavLst>
                                        <p:tav tm="0">
                                          <p:val>
                                            <p:fltVal val="0"/>
                                          </p:val>
                                        </p:tav>
                                        <p:tav tm="100000">
                                          <p:val>
                                            <p:strVal val="#ppt_w"/>
                                          </p:val>
                                        </p:tav>
                                      </p:tavLst>
                                    </p:anim>
                                    <p:anim calcmode="lin" valueType="num">
                                      <p:cBhvr>
                                        <p:cTn id="48" dur="500" fill="hold"/>
                                        <p:tgtEl>
                                          <p:spTgt spid="197643"/>
                                        </p:tgtEl>
                                        <p:attrNameLst>
                                          <p:attrName>ppt_h</p:attrName>
                                        </p:attrNameLst>
                                      </p:cBhvr>
                                      <p:tavLst>
                                        <p:tav tm="0">
                                          <p:val>
                                            <p:fltVal val="0"/>
                                          </p:val>
                                        </p:tav>
                                        <p:tav tm="100000">
                                          <p:val>
                                            <p:strVal val="#ppt_h"/>
                                          </p:val>
                                        </p:tav>
                                      </p:tavLst>
                                    </p:anim>
                                    <p:animEffect transition="in" filter="fade">
                                      <p:cBhvr>
                                        <p:cTn id="49" dur="500"/>
                                        <p:tgtEl>
                                          <p:spTgt spid="197643"/>
                                        </p:tgtEl>
                                      </p:cBhvr>
                                    </p:animEffect>
                                  </p:childTnLst>
                                </p:cTn>
                              </p:par>
                              <p:par>
                                <p:cTn id="50" presetID="53" presetClass="entr" presetSubtype="0" fill="hold" grpId="0" nodeType="withEffect">
                                  <p:stCondLst>
                                    <p:cond delay="0"/>
                                  </p:stCondLst>
                                  <p:childTnLst>
                                    <p:set>
                                      <p:cBhvr>
                                        <p:cTn id="51" dur="1" fill="hold">
                                          <p:stCondLst>
                                            <p:cond delay="0"/>
                                          </p:stCondLst>
                                        </p:cTn>
                                        <p:tgtEl>
                                          <p:spTgt spid="197644"/>
                                        </p:tgtEl>
                                        <p:attrNameLst>
                                          <p:attrName>style.visibility</p:attrName>
                                        </p:attrNameLst>
                                      </p:cBhvr>
                                      <p:to>
                                        <p:strVal val="visible"/>
                                      </p:to>
                                    </p:set>
                                    <p:anim calcmode="lin" valueType="num">
                                      <p:cBhvr>
                                        <p:cTn id="52" dur="500" fill="hold"/>
                                        <p:tgtEl>
                                          <p:spTgt spid="197644"/>
                                        </p:tgtEl>
                                        <p:attrNameLst>
                                          <p:attrName>ppt_w</p:attrName>
                                        </p:attrNameLst>
                                      </p:cBhvr>
                                      <p:tavLst>
                                        <p:tav tm="0">
                                          <p:val>
                                            <p:fltVal val="0"/>
                                          </p:val>
                                        </p:tav>
                                        <p:tav tm="100000">
                                          <p:val>
                                            <p:strVal val="#ppt_w"/>
                                          </p:val>
                                        </p:tav>
                                      </p:tavLst>
                                    </p:anim>
                                    <p:anim calcmode="lin" valueType="num">
                                      <p:cBhvr>
                                        <p:cTn id="53" dur="500" fill="hold"/>
                                        <p:tgtEl>
                                          <p:spTgt spid="197644"/>
                                        </p:tgtEl>
                                        <p:attrNameLst>
                                          <p:attrName>ppt_h</p:attrName>
                                        </p:attrNameLst>
                                      </p:cBhvr>
                                      <p:tavLst>
                                        <p:tav tm="0">
                                          <p:val>
                                            <p:fltVal val="0"/>
                                          </p:val>
                                        </p:tav>
                                        <p:tav tm="100000">
                                          <p:val>
                                            <p:strVal val="#ppt_h"/>
                                          </p:val>
                                        </p:tav>
                                      </p:tavLst>
                                    </p:anim>
                                    <p:animEffect transition="in" filter="fade">
                                      <p:cBhvr>
                                        <p:cTn id="54" dur="500"/>
                                        <p:tgtEl>
                                          <p:spTgt spid="197644"/>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197645"/>
                                        </p:tgtEl>
                                        <p:attrNameLst>
                                          <p:attrName>style.visibility</p:attrName>
                                        </p:attrNameLst>
                                      </p:cBhvr>
                                      <p:to>
                                        <p:strVal val="visible"/>
                                      </p:to>
                                    </p:set>
                                    <p:anim calcmode="lin" valueType="num">
                                      <p:cBhvr>
                                        <p:cTn id="57" dur="500" fill="hold"/>
                                        <p:tgtEl>
                                          <p:spTgt spid="197645"/>
                                        </p:tgtEl>
                                        <p:attrNameLst>
                                          <p:attrName>ppt_w</p:attrName>
                                        </p:attrNameLst>
                                      </p:cBhvr>
                                      <p:tavLst>
                                        <p:tav tm="0">
                                          <p:val>
                                            <p:fltVal val="0"/>
                                          </p:val>
                                        </p:tav>
                                        <p:tav tm="100000">
                                          <p:val>
                                            <p:strVal val="#ppt_w"/>
                                          </p:val>
                                        </p:tav>
                                      </p:tavLst>
                                    </p:anim>
                                    <p:anim calcmode="lin" valueType="num">
                                      <p:cBhvr>
                                        <p:cTn id="58" dur="500" fill="hold"/>
                                        <p:tgtEl>
                                          <p:spTgt spid="197645"/>
                                        </p:tgtEl>
                                        <p:attrNameLst>
                                          <p:attrName>ppt_h</p:attrName>
                                        </p:attrNameLst>
                                      </p:cBhvr>
                                      <p:tavLst>
                                        <p:tav tm="0">
                                          <p:val>
                                            <p:fltVal val="0"/>
                                          </p:val>
                                        </p:tav>
                                        <p:tav tm="100000">
                                          <p:val>
                                            <p:strVal val="#ppt_h"/>
                                          </p:val>
                                        </p:tav>
                                      </p:tavLst>
                                    </p:anim>
                                    <p:animEffect transition="in" filter="fade">
                                      <p:cBhvr>
                                        <p:cTn id="59" dur="500"/>
                                        <p:tgtEl>
                                          <p:spTgt spid="197645"/>
                                        </p:tgtEl>
                                      </p:cBhvr>
                                    </p:animEffect>
                                  </p:childTnLst>
                                </p:cTn>
                              </p:par>
                              <p:par>
                                <p:cTn id="60" presetID="53" presetClass="entr" presetSubtype="0" fill="hold" grpId="0" nodeType="withEffect">
                                  <p:stCondLst>
                                    <p:cond delay="0"/>
                                  </p:stCondLst>
                                  <p:childTnLst>
                                    <p:set>
                                      <p:cBhvr>
                                        <p:cTn id="61" dur="1" fill="hold">
                                          <p:stCondLst>
                                            <p:cond delay="0"/>
                                          </p:stCondLst>
                                        </p:cTn>
                                        <p:tgtEl>
                                          <p:spTgt spid="197646"/>
                                        </p:tgtEl>
                                        <p:attrNameLst>
                                          <p:attrName>style.visibility</p:attrName>
                                        </p:attrNameLst>
                                      </p:cBhvr>
                                      <p:to>
                                        <p:strVal val="visible"/>
                                      </p:to>
                                    </p:set>
                                    <p:anim calcmode="lin" valueType="num">
                                      <p:cBhvr>
                                        <p:cTn id="62" dur="500" fill="hold"/>
                                        <p:tgtEl>
                                          <p:spTgt spid="197646"/>
                                        </p:tgtEl>
                                        <p:attrNameLst>
                                          <p:attrName>ppt_w</p:attrName>
                                        </p:attrNameLst>
                                      </p:cBhvr>
                                      <p:tavLst>
                                        <p:tav tm="0">
                                          <p:val>
                                            <p:fltVal val="0"/>
                                          </p:val>
                                        </p:tav>
                                        <p:tav tm="100000">
                                          <p:val>
                                            <p:strVal val="#ppt_w"/>
                                          </p:val>
                                        </p:tav>
                                      </p:tavLst>
                                    </p:anim>
                                    <p:anim calcmode="lin" valueType="num">
                                      <p:cBhvr>
                                        <p:cTn id="63" dur="500" fill="hold"/>
                                        <p:tgtEl>
                                          <p:spTgt spid="197646"/>
                                        </p:tgtEl>
                                        <p:attrNameLst>
                                          <p:attrName>ppt_h</p:attrName>
                                        </p:attrNameLst>
                                      </p:cBhvr>
                                      <p:tavLst>
                                        <p:tav tm="0">
                                          <p:val>
                                            <p:fltVal val="0"/>
                                          </p:val>
                                        </p:tav>
                                        <p:tav tm="100000">
                                          <p:val>
                                            <p:strVal val="#ppt_h"/>
                                          </p:val>
                                        </p:tav>
                                      </p:tavLst>
                                    </p:anim>
                                    <p:animEffect transition="in" filter="fade">
                                      <p:cBhvr>
                                        <p:cTn id="64" dur="500"/>
                                        <p:tgtEl>
                                          <p:spTgt spid="197646"/>
                                        </p:tgtEl>
                                      </p:cBhvr>
                                    </p:animEffect>
                                  </p:childTnLst>
                                </p:cTn>
                              </p:par>
                              <p:par>
                                <p:cTn id="65" presetID="53" presetClass="entr" presetSubtype="0" fill="hold" grpId="0" nodeType="withEffect">
                                  <p:stCondLst>
                                    <p:cond delay="0"/>
                                  </p:stCondLst>
                                  <p:childTnLst>
                                    <p:set>
                                      <p:cBhvr>
                                        <p:cTn id="66" dur="1" fill="hold">
                                          <p:stCondLst>
                                            <p:cond delay="0"/>
                                          </p:stCondLst>
                                        </p:cTn>
                                        <p:tgtEl>
                                          <p:spTgt spid="197647"/>
                                        </p:tgtEl>
                                        <p:attrNameLst>
                                          <p:attrName>style.visibility</p:attrName>
                                        </p:attrNameLst>
                                      </p:cBhvr>
                                      <p:to>
                                        <p:strVal val="visible"/>
                                      </p:to>
                                    </p:set>
                                    <p:anim calcmode="lin" valueType="num">
                                      <p:cBhvr>
                                        <p:cTn id="67" dur="500" fill="hold"/>
                                        <p:tgtEl>
                                          <p:spTgt spid="197647"/>
                                        </p:tgtEl>
                                        <p:attrNameLst>
                                          <p:attrName>ppt_w</p:attrName>
                                        </p:attrNameLst>
                                      </p:cBhvr>
                                      <p:tavLst>
                                        <p:tav tm="0">
                                          <p:val>
                                            <p:fltVal val="0"/>
                                          </p:val>
                                        </p:tav>
                                        <p:tav tm="100000">
                                          <p:val>
                                            <p:strVal val="#ppt_w"/>
                                          </p:val>
                                        </p:tav>
                                      </p:tavLst>
                                    </p:anim>
                                    <p:anim calcmode="lin" valueType="num">
                                      <p:cBhvr>
                                        <p:cTn id="68" dur="500" fill="hold"/>
                                        <p:tgtEl>
                                          <p:spTgt spid="197647"/>
                                        </p:tgtEl>
                                        <p:attrNameLst>
                                          <p:attrName>ppt_h</p:attrName>
                                        </p:attrNameLst>
                                      </p:cBhvr>
                                      <p:tavLst>
                                        <p:tav tm="0">
                                          <p:val>
                                            <p:fltVal val="0"/>
                                          </p:val>
                                        </p:tav>
                                        <p:tav tm="100000">
                                          <p:val>
                                            <p:strVal val="#ppt_h"/>
                                          </p:val>
                                        </p:tav>
                                      </p:tavLst>
                                    </p:anim>
                                    <p:animEffect transition="in" filter="fade">
                                      <p:cBhvr>
                                        <p:cTn id="69" dur="500"/>
                                        <p:tgtEl>
                                          <p:spTgt spid="197647"/>
                                        </p:tgtEl>
                                      </p:cBhvr>
                                    </p:animEffect>
                                  </p:childTnLst>
                                </p:cTn>
                              </p:par>
                              <p:par>
                                <p:cTn id="70" presetID="53" presetClass="entr" presetSubtype="0" fill="hold" grpId="0" nodeType="withEffect">
                                  <p:stCondLst>
                                    <p:cond delay="0"/>
                                  </p:stCondLst>
                                  <p:childTnLst>
                                    <p:set>
                                      <p:cBhvr>
                                        <p:cTn id="71" dur="1" fill="hold">
                                          <p:stCondLst>
                                            <p:cond delay="0"/>
                                          </p:stCondLst>
                                        </p:cTn>
                                        <p:tgtEl>
                                          <p:spTgt spid="197648"/>
                                        </p:tgtEl>
                                        <p:attrNameLst>
                                          <p:attrName>style.visibility</p:attrName>
                                        </p:attrNameLst>
                                      </p:cBhvr>
                                      <p:to>
                                        <p:strVal val="visible"/>
                                      </p:to>
                                    </p:set>
                                    <p:anim calcmode="lin" valueType="num">
                                      <p:cBhvr>
                                        <p:cTn id="72" dur="500" fill="hold"/>
                                        <p:tgtEl>
                                          <p:spTgt spid="197648"/>
                                        </p:tgtEl>
                                        <p:attrNameLst>
                                          <p:attrName>ppt_w</p:attrName>
                                        </p:attrNameLst>
                                      </p:cBhvr>
                                      <p:tavLst>
                                        <p:tav tm="0">
                                          <p:val>
                                            <p:fltVal val="0"/>
                                          </p:val>
                                        </p:tav>
                                        <p:tav tm="100000">
                                          <p:val>
                                            <p:strVal val="#ppt_w"/>
                                          </p:val>
                                        </p:tav>
                                      </p:tavLst>
                                    </p:anim>
                                    <p:anim calcmode="lin" valueType="num">
                                      <p:cBhvr>
                                        <p:cTn id="73" dur="500" fill="hold"/>
                                        <p:tgtEl>
                                          <p:spTgt spid="197648"/>
                                        </p:tgtEl>
                                        <p:attrNameLst>
                                          <p:attrName>ppt_h</p:attrName>
                                        </p:attrNameLst>
                                      </p:cBhvr>
                                      <p:tavLst>
                                        <p:tav tm="0">
                                          <p:val>
                                            <p:fltVal val="0"/>
                                          </p:val>
                                        </p:tav>
                                        <p:tav tm="100000">
                                          <p:val>
                                            <p:strVal val="#ppt_h"/>
                                          </p:val>
                                        </p:tav>
                                      </p:tavLst>
                                    </p:anim>
                                    <p:animEffect transition="in" filter="fade">
                                      <p:cBhvr>
                                        <p:cTn id="74" dur="500"/>
                                        <p:tgtEl>
                                          <p:spTgt spid="197648"/>
                                        </p:tgtEl>
                                      </p:cBhvr>
                                    </p:animEffect>
                                  </p:childTnLst>
                                </p:cTn>
                              </p:par>
                              <p:par>
                                <p:cTn id="75" presetID="53" presetClass="entr" presetSubtype="0" fill="hold" grpId="0" nodeType="withEffect">
                                  <p:stCondLst>
                                    <p:cond delay="0"/>
                                  </p:stCondLst>
                                  <p:childTnLst>
                                    <p:set>
                                      <p:cBhvr>
                                        <p:cTn id="76" dur="1" fill="hold">
                                          <p:stCondLst>
                                            <p:cond delay="0"/>
                                          </p:stCondLst>
                                        </p:cTn>
                                        <p:tgtEl>
                                          <p:spTgt spid="197649"/>
                                        </p:tgtEl>
                                        <p:attrNameLst>
                                          <p:attrName>style.visibility</p:attrName>
                                        </p:attrNameLst>
                                      </p:cBhvr>
                                      <p:to>
                                        <p:strVal val="visible"/>
                                      </p:to>
                                    </p:set>
                                    <p:anim calcmode="lin" valueType="num">
                                      <p:cBhvr>
                                        <p:cTn id="77" dur="500" fill="hold"/>
                                        <p:tgtEl>
                                          <p:spTgt spid="197649"/>
                                        </p:tgtEl>
                                        <p:attrNameLst>
                                          <p:attrName>ppt_w</p:attrName>
                                        </p:attrNameLst>
                                      </p:cBhvr>
                                      <p:tavLst>
                                        <p:tav tm="0">
                                          <p:val>
                                            <p:fltVal val="0"/>
                                          </p:val>
                                        </p:tav>
                                        <p:tav tm="100000">
                                          <p:val>
                                            <p:strVal val="#ppt_w"/>
                                          </p:val>
                                        </p:tav>
                                      </p:tavLst>
                                    </p:anim>
                                    <p:anim calcmode="lin" valueType="num">
                                      <p:cBhvr>
                                        <p:cTn id="78" dur="500" fill="hold"/>
                                        <p:tgtEl>
                                          <p:spTgt spid="197649"/>
                                        </p:tgtEl>
                                        <p:attrNameLst>
                                          <p:attrName>ppt_h</p:attrName>
                                        </p:attrNameLst>
                                      </p:cBhvr>
                                      <p:tavLst>
                                        <p:tav tm="0">
                                          <p:val>
                                            <p:fltVal val="0"/>
                                          </p:val>
                                        </p:tav>
                                        <p:tav tm="100000">
                                          <p:val>
                                            <p:strVal val="#ppt_h"/>
                                          </p:val>
                                        </p:tav>
                                      </p:tavLst>
                                    </p:anim>
                                    <p:animEffect transition="in" filter="fade">
                                      <p:cBhvr>
                                        <p:cTn id="79" dur="500"/>
                                        <p:tgtEl>
                                          <p:spTgt spid="197649"/>
                                        </p:tgtEl>
                                      </p:cBhvr>
                                    </p:animEffect>
                                  </p:childTnLst>
                                </p:cTn>
                              </p:par>
                              <p:par>
                                <p:cTn id="80" presetID="53" presetClass="entr" presetSubtype="0" fill="hold" grpId="0" nodeType="withEffect">
                                  <p:stCondLst>
                                    <p:cond delay="0"/>
                                  </p:stCondLst>
                                  <p:childTnLst>
                                    <p:set>
                                      <p:cBhvr>
                                        <p:cTn id="81" dur="1" fill="hold">
                                          <p:stCondLst>
                                            <p:cond delay="0"/>
                                          </p:stCondLst>
                                        </p:cTn>
                                        <p:tgtEl>
                                          <p:spTgt spid="197650"/>
                                        </p:tgtEl>
                                        <p:attrNameLst>
                                          <p:attrName>style.visibility</p:attrName>
                                        </p:attrNameLst>
                                      </p:cBhvr>
                                      <p:to>
                                        <p:strVal val="visible"/>
                                      </p:to>
                                    </p:set>
                                    <p:anim calcmode="lin" valueType="num">
                                      <p:cBhvr>
                                        <p:cTn id="82" dur="500" fill="hold"/>
                                        <p:tgtEl>
                                          <p:spTgt spid="197650"/>
                                        </p:tgtEl>
                                        <p:attrNameLst>
                                          <p:attrName>ppt_w</p:attrName>
                                        </p:attrNameLst>
                                      </p:cBhvr>
                                      <p:tavLst>
                                        <p:tav tm="0">
                                          <p:val>
                                            <p:fltVal val="0"/>
                                          </p:val>
                                        </p:tav>
                                        <p:tav tm="100000">
                                          <p:val>
                                            <p:strVal val="#ppt_w"/>
                                          </p:val>
                                        </p:tav>
                                      </p:tavLst>
                                    </p:anim>
                                    <p:anim calcmode="lin" valueType="num">
                                      <p:cBhvr>
                                        <p:cTn id="83" dur="500" fill="hold"/>
                                        <p:tgtEl>
                                          <p:spTgt spid="197650"/>
                                        </p:tgtEl>
                                        <p:attrNameLst>
                                          <p:attrName>ppt_h</p:attrName>
                                        </p:attrNameLst>
                                      </p:cBhvr>
                                      <p:tavLst>
                                        <p:tav tm="0">
                                          <p:val>
                                            <p:fltVal val="0"/>
                                          </p:val>
                                        </p:tav>
                                        <p:tav tm="100000">
                                          <p:val>
                                            <p:strVal val="#ppt_h"/>
                                          </p:val>
                                        </p:tav>
                                      </p:tavLst>
                                    </p:anim>
                                    <p:animEffect transition="in" filter="fade">
                                      <p:cBhvr>
                                        <p:cTn id="84" dur="500"/>
                                        <p:tgtEl>
                                          <p:spTgt spid="197650"/>
                                        </p:tgtEl>
                                      </p:cBhvr>
                                    </p:animEffect>
                                  </p:childTnLst>
                                </p:cTn>
                              </p:par>
                              <p:par>
                                <p:cTn id="85" presetID="53" presetClass="entr" presetSubtype="0" fill="hold" grpId="0" nodeType="withEffect">
                                  <p:stCondLst>
                                    <p:cond delay="0"/>
                                  </p:stCondLst>
                                  <p:childTnLst>
                                    <p:set>
                                      <p:cBhvr>
                                        <p:cTn id="86" dur="1" fill="hold">
                                          <p:stCondLst>
                                            <p:cond delay="0"/>
                                          </p:stCondLst>
                                        </p:cTn>
                                        <p:tgtEl>
                                          <p:spTgt spid="197651"/>
                                        </p:tgtEl>
                                        <p:attrNameLst>
                                          <p:attrName>style.visibility</p:attrName>
                                        </p:attrNameLst>
                                      </p:cBhvr>
                                      <p:to>
                                        <p:strVal val="visible"/>
                                      </p:to>
                                    </p:set>
                                    <p:anim calcmode="lin" valueType="num">
                                      <p:cBhvr>
                                        <p:cTn id="87" dur="500" fill="hold"/>
                                        <p:tgtEl>
                                          <p:spTgt spid="197651"/>
                                        </p:tgtEl>
                                        <p:attrNameLst>
                                          <p:attrName>ppt_w</p:attrName>
                                        </p:attrNameLst>
                                      </p:cBhvr>
                                      <p:tavLst>
                                        <p:tav tm="0">
                                          <p:val>
                                            <p:fltVal val="0"/>
                                          </p:val>
                                        </p:tav>
                                        <p:tav tm="100000">
                                          <p:val>
                                            <p:strVal val="#ppt_w"/>
                                          </p:val>
                                        </p:tav>
                                      </p:tavLst>
                                    </p:anim>
                                    <p:anim calcmode="lin" valueType="num">
                                      <p:cBhvr>
                                        <p:cTn id="88" dur="500" fill="hold"/>
                                        <p:tgtEl>
                                          <p:spTgt spid="197651"/>
                                        </p:tgtEl>
                                        <p:attrNameLst>
                                          <p:attrName>ppt_h</p:attrName>
                                        </p:attrNameLst>
                                      </p:cBhvr>
                                      <p:tavLst>
                                        <p:tav tm="0">
                                          <p:val>
                                            <p:fltVal val="0"/>
                                          </p:val>
                                        </p:tav>
                                        <p:tav tm="100000">
                                          <p:val>
                                            <p:strVal val="#ppt_h"/>
                                          </p:val>
                                        </p:tav>
                                      </p:tavLst>
                                    </p:anim>
                                    <p:animEffect transition="in" filter="fade">
                                      <p:cBhvr>
                                        <p:cTn id="89" dur="500"/>
                                        <p:tgtEl>
                                          <p:spTgt spid="197651"/>
                                        </p:tgtEl>
                                      </p:cBhvr>
                                    </p:animEffect>
                                  </p:childTnLst>
                                </p:cTn>
                              </p:par>
                              <p:par>
                                <p:cTn id="90" presetID="53" presetClass="entr" presetSubtype="0" fill="hold" grpId="0" nodeType="withEffect">
                                  <p:stCondLst>
                                    <p:cond delay="0"/>
                                  </p:stCondLst>
                                  <p:childTnLst>
                                    <p:set>
                                      <p:cBhvr>
                                        <p:cTn id="91" dur="1" fill="hold">
                                          <p:stCondLst>
                                            <p:cond delay="0"/>
                                          </p:stCondLst>
                                        </p:cTn>
                                        <p:tgtEl>
                                          <p:spTgt spid="197652"/>
                                        </p:tgtEl>
                                        <p:attrNameLst>
                                          <p:attrName>style.visibility</p:attrName>
                                        </p:attrNameLst>
                                      </p:cBhvr>
                                      <p:to>
                                        <p:strVal val="visible"/>
                                      </p:to>
                                    </p:set>
                                    <p:anim calcmode="lin" valueType="num">
                                      <p:cBhvr>
                                        <p:cTn id="92" dur="500" fill="hold"/>
                                        <p:tgtEl>
                                          <p:spTgt spid="197652"/>
                                        </p:tgtEl>
                                        <p:attrNameLst>
                                          <p:attrName>ppt_w</p:attrName>
                                        </p:attrNameLst>
                                      </p:cBhvr>
                                      <p:tavLst>
                                        <p:tav tm="0">
                                          <p:val>
                                            <p:fltVal val="0"/>
                                          </p:val>
                                        </p:tav>
                                        <p:tav tm="100000">
                                          <p:val>
                                            <p:strVal val="#ppt_w"/>
                                          </p:val>
                                        </p:tav>
                                      </p:tavLst>
                                    </p:anim>
                                    <p:anim calcmode="lin" valueType="num">
                                      <p:cBhvr>
                                        <p:cTn id="93" dur="500" fill="hold"/>
                                        <p:tgtEl>
                                          <p:spTgt spid="197652"/>
                                        </p:tgtEl>
                                        <p:attrNameLst>
                                          <p:attrName>ppt_h</p:attrName>
                                        </p:attrNameLst>
                                      </p:cBhvr>
                                      <p:tavLst>
                                        <p:tav tm="0">
                                          <p:val>
                                            <p:fltVal val="0"/>
                                          </p:val>
                                        </p:tav>
                                        <p:tav tm="100000">
                                          <p:val>
                                            <p:strVal val="#ppt_h"/>
                                          </p:val>
                                        </p:tav>
                                      </p:tavLst>
                                    </p:anim>
                                    <p:animEffect transition="in" filter="fade">
                                      <p:cBhvr>
                                        <p:cTn id="94" dur="500"/>
                                        <p:tgtEl>
                                          <p:spTgt spid="197652"/>
                                        </p:tgtEl>
                                      </p:cBhvr>
                                    </p:animEffect>
                                  </p:childTnLst>
                                </p:cTn>
                              </p:par>
                              <p:par>
                                <p:cTn id="95" presetID="53" presetClass="entr" presetSubtype="0" fill="hold" grpId="0" nodeType="withEffect">
                                  <p:stCondLst>
                                    <p:cond delay="0"/>
                                  </p:stCondLst>
                                  <p:childTnLst>
                                    <p:set>
                                      <p:cBhvr>
                                        <p:cTn id="96" dur="1" fill="hold">
                                          <p:stCondLst>
                                            <p:cond delay="0"/>
                                          </p:stCondLst>
                                        </p:cTn>
                                        <p:tgtEl>
                                          <p:spTgt spid="197653"/>
                                        </p:tgtEl>
                                        <p:attrNameLst>
                                          <p:attrName>style.visibility</p:attrName>
                                        </p:attrNameLst>
                                      </p:cBhvr>
                                      <p:to>
                                        <p:strVal val="visible"/>
                                      </p:to>
                                    </p:set>
                                    <p:anim calcmode="lin" valueType="num">
                                      <p:cBhvr>
                                        <p:cTn id="97" dur="500" fill="hold"/>
                                        <p:tgtEl>
                                          <p:spTgt spid="197653"/>
                                        </p:tgtEl>
                                        <p:attrNameLst>
                                          <p:attrName>ppt_w</p:attrName>
                                        </p:attrNameLst>
                                      </p:cBhvr>
                                      <p:tavLst>
                                        <p:tav tm="0">
                                          <p:val>
                                            <p:fltVal val="0"/>
                                          </p:val>
                                        </p:tav>
                                        <p:tav tm="100000">
                                          <p:val>
                                            <p:strVal val="#ppt_w"/>
                                          </p:val>
                                        </p:tav>
                                      </p:tavLst>
                                    </p:anim>
                                    <p:anim calcmode="lin" valueType="num">
                                      <p:cBhvr>
                                        <p:cTn id="98" dur="500" fill="hold"/>
                                        <p:tgtEl>
                                          <p:spTgt spid="197653"/>
                                        </p:tgtEl>
                                        <p:attrNameLst>
                                          <p:attrName>ppt_h</p:attrName>
                                        </p:attrNameLst>
                                      </p:cBhvr>
                                      <p:tavLst>
                                        <p:tav tm="0">
                                          <p:val>
                                            <p:fltVal val="0"/>
                                          </p:val>
                                        </p:tav>
                                        <p:tav tm="100000">
                                          <p:val>
                                            <p:strVal val="#ppt_h"/>
                                          </p:val>
                                        </p:tav>
                                      </p:tavLst>
                                    </p:anim>
                                    <p:animEffect transition="in" filter="fade">
                                      <p:cBhvr>
                                        <p:cTn id="99" dur="500"/>
                                        <p:tgtEl>
                                          <p:spTgt spid="197653"/>
                                        </p:tgtEl>
                                      </p:cBhvr>
                                    </p:animEffect>
                                  </p:childTnLst>
                                </p:cTn>
                              </p:par>
                              <p:par>
                                <p:cTn id="100" presetID="53" presetClass="entr" presetSubtype="0" fill="hold" grpId="0" nodeType="withEffect">
                                  <p:stCondLst>
                                    <p:cond delay="0"/>
                                  </p:stCondLst>
                                  <p:childTnLst>
                                    <p:set>
                                      <p:cBhvr>
                                        <p:cTn id="101" dur="1" fill="hold">
                                          <p:stCondLst>
                                            <p:cond delay="0"/>
                                          </p:stCondLst>
                                        </p:cTn>
                                        <p:tgtEl>
                                          <p:spTgt spid="197654"/>
                                        </p:tgtEl>
                                        <p:attrNameLst>
                                          <p:attrName>style.visibility</p:attrName>
                                        </p:attrNameLst>
                                      </p:cBhvr>
                                      <p:to>
                                        <p:strVal val="visible"/>
                                      </p:to>
                                    </p:set>
                                    <p:anim calcmode="lin" valueType="num">
                                      <p:cBhvr>
                                        <p:cTn id="102" dur="500" fill="hold"/>
                                        <p:tgtEl>
                                          <p:spTgt spid="197654"/>
                                        </p:tgtEl>
                                        <p:attrNameLst>
                                          <p:attrName>ppt_w</p:attrName>
                                        </p:attrNameLst>
                                      </p:cBhvr>
                                      <p:tavLst>
                                        <p:tav tm="0">
                                          <p:val>
                                            <p:fltVal val="0"/>
                                          </p:val>
                                        </p:tav>
                                        <p:tav tm="100000">
                                          <p:val>
                                            <p:strVal val="#ppt_w"/>
                                          </p:val>
                                        </p:tav>
                                      </p:tavLst>
                                    </p:anim>
                                    <p:anim calcmode="lin" valueType="num">
                                      <p:cBhvr>
                                        <p:cTn id="103" dur="500" fill="hold"/>
                                        <p:tgtEl>
                                          <p:spTgt spid="197654"/>
                                        </p:tgtEl>
                                        <p:attrNameLst>
                                          <p:attrName>ppt_h</p:attrName>
                                        </p:attrNameLst>
                                      </p:cBhvr>
                                      <p:tavLst>
                                        <p:tav tm="0">
                                          <p:val>
                                            <p:fltVal val="0"/>
                                          </p:val>
                                        </p:tav>
                                        <p:tav tm="100000">
                                          <p:val>
                                            <p:strVal val="#ppt_h"/>
                                          </p:val>
                                        </p:tav>
                                      </p:tavLst>
                                    </p:anim>
                                    <p:animEffect transition="in" filter="fade">
                                      <p:cBhvr>
                                        <p:cTn id="104" dur="500"/>
                                        <p:tgtEl>
                                          <p:spTgt spid="197654"/>
                                        </p:tgtEl>
                                      </p:cBhvr>
                                    </p:animEffect>
                                  </p:childTnLst>
                                </p:cTn>
                              </p:par>
                              <p:par>
                                <p:cTn id="105" presetID="53" presetClass="entr" presetSubtype="0" fill="hold" grpId="0" nodeType="withEffect">
                                  <p:stCondLst>
                                    <p:cond delay="0"/>
                                  </p:stCondLst>
                                  <p:childTnLst>
                                    <p:set>
                                      <p:cBhvr>
                                        <p:cTn id="106" dur="1" fill="hold">
                                          <p:stCondLst>
                                            <p:cond delay="0"/>
                                          </p:stCondLst>
                                        </p:cTn>
                                        <p:tgtEl>
                                          <p:spTgt spid="197655"/>
                                        </p:tgtEl>
                                        <p:attrNameLst>
                                          <p:attrName>style.visibility</p:attrName>
                                        </p:attrNameLst>
                                      </p:cBhvr>
                                      <p:to>
                                        <p:strVal val="visible"/>
                                      </p:to>
                                    </p:set>
                                    <p:anim calcmode="lin" valueType="num">
                                      <p:cBhvr>
                                        <p:cTn id="107" dur="500" fill="hold"/>
                                        <p:tgtEl>
                                          <p:spTgt spid="197655"/>
                                        </p:tgtEl>
                                        <p:attrNameLst>
                                          <p:attrName>ppt_w</p:attrName>
                                        </p:attrNameLst>
                                      </p:cBhvr>
                                      <p:tavLst>
                                        <p:tav tm="0">
                                          <p:val>
                                            <p:fltVal val="0"/>
                                          </p:val>
                                        </p:tav>
                                        <p:tav tm="100000">
                                          <p:val>
                                            <p:strVal val="#ppt_w"/>
                                          </p:val>
                                        </p:tav>
                                      </p:tavLst>
                                    </p:anim>
                                    <p:anim calcmode="lin" valueType="num">
                                      <p:cBhvr>
                                        <p:cTn id="108" dur="500" fill="hold"/>
                                        <p:tgtEl>
                                          <p:spTgt spid="197655"/>
                                        </p:tgtEl>
                                        <p:attrNameLst>
                                          <p:attrName>ppt_h</p:attrName>
                                        </p:attrNameLst>
                                      </p:cBhvr>
                                      <p:tavLst>
                                        <p:tav tm="0">
                                          <p:val>
                                            <p:fltVal val="0"/>
                                          </p:val>
                                        </p:tav>
                                        <p:tav tm="100000">
                                          <p:val>
                                            <p:strVal val="#ppt_h"/>
                                          </p:val>
                                        </p:tav>
                                      </p:tavLst>
                                    </p:anim>
                                    <p:animEffect transition="in" filter="fade">
                                      <p:cBhvr>
                                        <p:cTn id="109" dur="500"/>
                                        <p:tgtEl>
                                          <p:spTgt spid="197655"/>
                                        </p:tgtEl>
                                      </p:cBhvr>
                                    </p:animEffect>
                                  </p:childTnLst>
                                </p:cTn>
                              </p:par>
                              <p:par>
                                <p:cTn id="110" presetID="53" presetClass="entr" presetSubtype="0" fill="hold" grpId="0" nodeType="withEffect">
                                  <p:stCondLst>
                                    <p:cond delay="0"/>
                                  </p:stCondLst>
                                  <p:childTnLst>
                                    <p:set>
                                      <p:cBhvr>
                                        <p:cTn id="111" dur="1" fill="hold">
                                          <p:stCondLst>
                                            <p:cond delay="0"/>
                                          </p:stCondLst>
                                        </p:cTn>
                                        <p:tgtEl>
                                          <p:spTgt spid="197656"/>
                                        </p:tgtEl>
                                        <p:attrNameLst>
                                          <p:attrName>style.visibility</p:attrName>
                                        </p:attrNameLst>
                                      </p:cBhvr>
                                      <p:to>
                                        <p:strVal val="visible"/>
                                      </p:to>
                                    </p:set>
                                    <p:anim calcmode="lin" valueType="num">
                                      <p:cBhvr>
                                        <p:cTn id="112" dur="500" fill="hold"/>
                                        <p:tgtEl>
                                          <p:spTgt spid="197656"/>
                                        </p:tgtEl>
                                        <p:attrNameLst>
                                          <p:attrName>ppt_w</p:attrName>
                                        </p:attrNameLst>
                                      </p:cBhvr>
                                      <p:tavLst>
                                        <p:tav tm="0">
                                          <p:val>
                                            <p:fltVal val="0"/>
                                          </p:val>
                                        </p:tav>
                                        <p:tav tm="100000">
                                          <p:val>
                                            <p:strVal val="#ppt_w"/>
                                          </p:val>
                                        </p:tav>
                                      </p:tavLst>
                                    </p:anim>
                                    <p:anim calcmode="lin" valueType="num">
                                      <p:cBhvr>
                                        <p:cTn id="113" dur="500" fill="hold"/>
                                        <p:tgtEl>
                                          <p:spTgt spid="197656"/>
                                        </p:tgtEl>
                                        <p:attrNameLst>
                                          <p:attrName>ppt_h</p:attrName>
                                        </p:attrNameLst>
                                      </p:cBhvr>
                                      <p:tavLst>
                                        <p:tav tm="0">
                                          <p:val>
                                            <p:fltVal val="0"/>
                                          </p:val>
                                        </p:tav>
                                        <p:tav tm="100000">
                                          <p:val>
                                            <p:strVal val="#ppt_h"/>
                                          </p:val>
                                        </p:tav>
                                      </p:tavLst>
                                    </p:anim>
                                    <p:animEffect transition="in" filter="fade">
                                      <p:cBhvr>
                                        <p:cTn id="114" dur="500"/>
                                        <p:tgtEl>
                                          <p:spTgt spid="197656"/>
                                        </p:tgtEl>
                                      </p:cBhvr>
                                    </p:animEffect>
                                  </p:childTnLst>
                                </p:cTn>
                              </p:par>
                              <p:par>
                                <p:cTn id="115" presetID="53" presetClass="entr" presetSubtype="0" fill="hold" grpId="0" nodeType="withEffect">
                                  <p:stCondLst>
                                    <p:cond delay="0"/>
                                  </p:stCondLst>
                                  <p:childTnLst>
                                    <p:set>
                                      <p:cBhvr>
                                        <p:cTn id="116" dur="1" fill="hold">
                                          <p:stCondLst>
                                            <p:cond delay="0"/>
                                          </p:stCondLst>
                                        </p:cTn>
                                        <p:tgtEl>
                                          <p:spTgt spid="197657"/>
                                        </p:tgtEl>
                                        <p:attrNameLst>
                                          <p:attrName>style.visibility</p:attrName>
                                        </p:attrNameLst>
                                      </p:cBhvr>
                                      <p:to>
                                        <p:strVal val="visible"/>
                                      </p:to>
                                    </p:set>
                                    <p:anim calcmode="lin" valueType="num">
                                      <p:cBhvr>
                                        <p:cTn id="117" dur="500" fill="hold"/>
                                        <p:tgtEl>
                                          <p:spTgt spid="197657"/>
                                        </p:tgtEl>
                                        <p:attrNameLst>
                                          <p:attrName>ppt_w</p:attrName>
                                        </p:attrNameLst>
                                      </p:cBhvr>
                                      <p:tavLst>
                                        <p:tav tm="0">
                                          <p:val>
                                            <p:fltVal val="0"/>
                                          </p:val>
                                        </p:tav>
                                        <p:tav tm="100000">
                                          <p:val>
                                            <p:strVal val="#ppt_w"/>
                                          </p:val>
                                        </p:tav>
                                      </p:tavLst>
                                    </p:anim>
                                    <p:anim calcmode="lin" valueType="num">
                                      <p:cBhvr>
                                        <p:cTn id="118" dur="500" fill="hold"/>
                                        <p:tgtEl>
                                          <p:spTgt spid="197657"/>
                                        </p:tgtEl>
                                        <p:attrNameLst>
                                          <p:attrName>ppt_h</p:attrName>
                                        </p:attrNameLst>
                                      </p:cBhvr>
                                      <p:tavLst>
                                        <p:tav tm="0">
                                          <p:val>
                                            <p:fltVal val="0"/>
                                          </p:val>
                                        </p:tav>
                                        <p:tav tm="100000">
                                          <p:val>
                                            <p:strVal val="#ppt_h"/>
                                          </p:val>
                                        </p:tav>
                                      </p:tavLst>
                                    </p:anim>
                                    <p:animEffect transition="in" filter="fade">
                                      <p:cBhvr>
                                        <p:cTn id="119" dur="500"/>
                                        <p:tgtEl>
                                          <p:spTgt spid="197657"/>
                                        </p:tgtEl>
                                      </p:cBhvr>
                                    </p:animEffect>
                                  </p:childTnLst>
                                </p:cTn>
                              </p:par>
                              <p:par>
                                <p:cTn id="120" presetID="53" presetClass="entr" presetSubtype="0" fill="hold" grpId="0" nodeType="withEffect">
                                  <p:stCondLst>
                                    <p:cond delay="0"/>
                                  </p:stCondLst>
                                  <p:childTnLst>
                                    <p:set>
                                      <p:cBhvr>
                                        <p:cTn id="121" dur="1" fill="hold">
                                          <p:stCondLst>
                                            <p:cond delay="0"/>
                                          </p:stCondLst>
                                        </p:cTn>
                                        <p:tgtEl>
                                          <p:spTgt spid="197658"/>
                                        </p:tgtEl>
                                        <p:attrNameLst>
                                          <p:attrName>style.visibility</p:attrName>
                                        </p:attrNameLst>
                                      </p:cBhvr>
                                      <p:to>
                                        <p:strVal val="visible"/>
                                      </p:to>
                                    </p:set>
                                    <p:anim calcmode="lin" valueType="num">
                                      <p:cBhvr>
                                        <p:cTn id="122" dur="500" fill="hold"/>
                                        <p:tgtEl>
                                          <p:spTgt spid="197658"/>
                                        </p:tgtEl>
                                        <p:attrNameLst>
                                          <p:attrName>ppt_w</p:attrName>
                                        </p:attrNameLst>
                                      </p:cBhvr>
                                      <p:tavLst>
                                        <p:tav tm="0">
                                          <p:val>
                                            <p:fltVal val="0"/>
                                          </p:val>
                                        </p:tav>
                                        <p:tav tm="100000">
                                          <p:val>
                                            <p:strVal val="#ppt_w"/>
                                          </p:val>
                                        </p:tav>
                                      </p:tavLst>
                                    </p:anim>
                                    <p:anim calcmode="lin" valueType="num">
                                      <p:cBhvr>
                                        <p:cTn id="123" dur="500" fill="hold"/>
                                        <p:tgtEl>
                                          <p:spTgt spid="197658"/>
                                        </p:tgtEl>
                                        <p:attrNameLst>
                                          <p:attrName>ppt_h</p:attrName>
                                        </p:attrNameLst>
                                      </p:cBhvr>
                                      <p:tavLst>
                                        <p:tav tm="0">
                                          <p:val>
                                            <p:fltVal val="0"/>
                                          </p:val>
                                        </p:tav>
                                        <p:tav tm="100000">
                                          <p:val>
                                            <p:strVal val="#ppt_h"/>
                                          </p:val>
                                        </p:tav>
                                      </p:tavLst>
                                    </p:anim>
                                    <p:animEffect transition="in" filter="fade">
                                      <p:cBhvr>
                                        <p:cTn id="124" dur="500"/>
                                        <p:tgtEl>
                                          <p:spTgt spid="197658"/>
                                        </p:tgtEl>
                                      </p:cBhvr>
                                    </p:animEffect>
                                  </p:childTnLst>
                                </p:cTn>
                              </p:par>
                              <p:par>
                                <p:cTn id="125" presetID="53" presetClass="entr" presetSubtype="0" fill="hold" grpId="0" nodeType="withEffect">
                                  <p:stCondLst>
                                    <p:cond delay="0"/>
                                  </p:stCondLst>
                                  <p:childTnLst>
                                    <p:set>
                                      <p:cBhvr>
                                        <p:cTn id="126" dur="1" fill="hold">
                                          <p:stCondLst>
                                            <p:cond delay="0"/>
                                          </p:stCondLst>
                                        </p:cTn>
                                        <p:tgtEl>
                                          <p:spTgt spid="197659"/>
                                        </p:tgtEl>
                                        <p:attrNameLst>
                                          <p:attrName>style.visibility</p:attrName>
                                        </p:attrNameLst>
                                      </p:cBhvr>
                                      <p:to>
                                        <p:strVal val="visible"/>
                                      </p:to>
                                    </p:set>
                                    <p:anim calcmode="lin" valueType="num">
                                      <p:cBhvr>
                                        <p:cTn id="127" dur="500" fill="hold"/>
                                        <p:tgtEl>
                                          <p:spTgt spid="197659"/>
                                        </p:tgtEl>
                                        <p:attrNameLst>
                                          <p:attrName>ppt_w</p:attrName>
                                        </p:attrNameLst>
                                      </p:cBhvr>
                                      <p:tavLst>
                                        <p:tav tm="0">
                                          <p:val>
                                            <p:fltVal val="0"/>
                                          </p:val>
                                        </p:tav>
                                        <p:tav tm="100000">
                                          <p:val>
                                            <p:strVal val="#ppt_w"/>
                                          </p:val>
                                        </p:tav>
                                      </p:tavLst>
                                    </p:anim>
                                    <p:anim calcmode="lin" valueType="num">
                                      <p:cBhvr>
                                        <p:cTn id="128" dur="500" fill="hold"/>
                                        <p:tgtEl>
                                          <p:spTgt spid="197659"/>
                                        </p:tgtEl>
                                        <p:attrNameLst>
                                          <p:attrName>ppt_h</p:attrName>
                                        </p:attrNameLst>
                                      </p:cBhvr>
                                      <p:tavLst>
                                        <p:tav tm="0">
                                          <p:val>
                                            <p:fltVal val="0"/>
                                          </p:val>
                                        </p:tav>
                                        <p:tav tm="100000">
                                          <p:val>
                                            <p:strVal val="#ppt_h"/>
                                          </p:val>
                                        </p:tav>
                                      </p:tavLst>
                                    </p:anim>
                                    <p:animEffect transition="in" filter="fade">
                                      <p:cBhvr>
                                        <p:cTn id="129" dur="500"/>
                                        <p:tgtEl>
                                          <p:spTgt spid="197659"/>
                                        </p:tgtEl>
                                      </p:cBhvr>
                                    </p:animEffect>
                                  </p:childTnLst>
                                </p:cTn>
                              </p:par>
                              <p:par>
                                <p:cTn id="130" presetID="53" presetClass="entr" presetSubtype="0" fill="hold" grpId="0" nodeType="withEffect">
                                  <p:stCondLst>
                                    <p:cond delay="0"/>
                                  </p:stCondLst>
                                  <p:childTnLst>
                                    <p:set>
                                      <p:cBhvr>
                                        <p:cTn id="131" dur="1" fill="hold">
                                          <p:stCondLst>
                                            <p:cond delay="0"/>
                                          </p:stCondLst>
                                        </p:cTn>
                                        <p:tgtEl>
                                          <p:spTgt spid="197660"/>
                                        </p:tgtEl>
                                        <p:attrNameLst>
                                          <p:attrName>style.visibility</p:attrName>
                                        </p:attrNameLst>
                                      </p:cBhvr>
                                      <p:to>
                                        <p:strVal val="visible"/>
                                      </p:to>
                                    </p:set>
                                    <p:anim calcmode="lin" valueType="num">
                                      <p:cBhvr>
                                        <p:cTn id="132" dur="500" fill="hold"/>
                                        <p:tgtEl>
                                          <p:spTgt spid="197660"/>
                                        </p:tgtEl>
                                        <p:attrNameLst>
                                          <p:attrName>ppt_w</p:attrName>
                                        </p:attrNameLst>
                                      </p:cBhvr>
                                      <p:tavLst>
                                        <p:tav tm="0">
                                          <p:val>
                                            <p:fltVal val="0"/>
                                          </p:val>
                                        </p:tav>
                                        <p:tav tm="100000">
                                          <p:val>
                                            <p:strVal val="#ppt_w"/>
                                          </p:val>
                                        </p:tav>
                                      </p:tavLst>
                                    </p:anim>
                                    <p:anim calcmode="lin" valueType="num">
                                      <p:cBhvr>
                                        <p:cTn id="133" dur="500" fill="hold"/>
                                        <p:tgtEl>
                                          <p:spTgt spid="197660"/>
                                        </p:tgtEl>
                                        <p:attrNameLst>
                                          <p:attrName>ppt_h</p:attrName>
                                        </p:attrNameLst>
                                      </p:cBhvr>
                                      <p:tavLst>
                                        <p:tav tm="0">
                                          <p:val>
                                            <p:fltVal val="0"/>
                                          </p:val>
                                        </p:tav>
                                        <p:tav tm="100000">
                                          <p:val>
                                            <p:strVal val="#ppt_h"/>
                                          </p:val>
                                        </p:tav>
                                      </p:tavLst>
                                    </p:anim>
                                    <p:animEffect transition="in" filter="fade">
                                      <p:cBhvr>
                                        <p:cTn id="134" dur="500"/>
                                        <p:tgtEl>
                                          <p:spTgt spid="197660"/>
                                        </p:tgtEl>
                                      </p:cBhvr>
                                    </p:animEffect>
                                  </p:childTnLst>
                                </p:cTn>
                              </p:par>
                              <p:par>
                                <p:cTn id="135" presetID="53" presetClass="entr" presetSubtype="0" fill="hold" grpId="0" nodeType="withEffect">
                                  <p:stCondLst>
                                    <p:cond delay="0"/>
                                  </p:stCondLst>
                                  <p:childTnLst>
                                    <p:set>
                                      <p:cBhvr>
                                        <p:cTn id="136" dur="1" fill="hold">
                                          <p:stCondLst>
                                            <p:cond delay="0"/>
                                          </p:stCondLst>
                                        </p:cTn>
                                        <p:tgtEl>
                                          <p:spTgt spid="197661"/>
                                        </p:tgtEl>
                                        <p:attrNameLst>
                                          <p:attrName>style.visibility</p:attrName>
                                        </p:attrNameLst>
                                      </p:cBhvr>
                                      <p:to>
                                        <p:strVal val="visible"/>
                                      </p:to>
                                    </p:set>
                                    <p:anim calcmode="lin" valueType="num">
                                      <p:cBhvr>
                                        <p:cTn id="137" dur="500" fill="hold"/>
                                        <p:tgtEl>
                                          <p:spTgt spid="197661"/>
                                        </p:tgtEl>
                                        <p:attrNameLst>
                                          <p:attrName>ppt_w</p:attrName>
                                        </p:attrNameLst>
                                      </p:cBhvr>
                                      <p:tavLst>
                                        <p:tav tm="0">
                                          <p:val>
                                            <p:fltVal val="0"/>
                                          </p:val>
                                        </p:tav>
                                        <p:tav tm="100000">
                                          <p:val>
                                            <p:strVal val="#ppt_w"/>
                                          </p:val>
                                        </p:tav>
                                      </p:tavLst>
                                    </p:anim>
                                    <p:anim calcmode="lin" valueType="num">
                                      <p:cBhvr>
                                        <p:cTn id="138" dur="500" fill="hold"/>
                                        <p:tgtEl>
                                          <p:spTgt spid="197661"/>
                                        </p:tgtEl>
                                        <p:attrNameLst>
                                          <p:attrName>ppt_h</p:attrName>
                                        </p:attrNameLst>
                                      </p:cBhvr>
                                      <p:tavLst>
                                        <p:tav tm="0">
                                          <p:val>
                                            <p:fltVal val="0"/>
                                          </p:val>
                                        </p:tav>
                                        <p:tav tm="100000">
                                          <p:val>
                                            <p:strVal val="#ppt_h"/>
                                          </p:val>
                                        </p:tav>
                                      </p:tavLst>
                                    </p:anim>
                                    <p:animEffect transition="in" filter="fade">
                                      <p:cBhvr>
                                        <p:cTn id="139" dur="500"/>
                                        <p:tgtEl>
                                          <p:spTgt spid="197661"/>
                                        </p:tgtEl>
                                      </p:cBhvr>
                                    </p:animEffect>
                                  </p:childTnLst>
                                </p:cTn>
                              </p:par>
                              <p:par>
                                <p:cTn id="140" presetID="53" presetClass="entr" presetSubtype="0" fill="hold" grpId="0" nodeType="withEffect">
                                  <p:stCondLst>
                                    <p:cond delay="0"/>
                                  </p:stCondLst>
                                  <p:childTnLst>
                                    <p:set>
                                      <p:cBhvr>
                                        <p:cTn id="141" dur="1" fill="hold">
                                          <p:stCondLst>
                                            <p:cond delay="0"/>
                                          </p:stCondLst>
                                        </p:cTn>
                                        <p:tgtEl>
                                          <p:spTgt spid="197662"/>
                                        </p:tgtEl>
                                        <p:attrNameLst>
                                          <p:attrName>style.visibility</p:attrName>
                                        </p:attrNameLst>
                                      </p:cBhvr>
                                      <p:to>
                                        <p:strVal val="visible"/>
                                      </p:to>
                                    </p:set>
                                    <p:anim calcmode="lin" valueType="num">
                                      <p:cBhvr>
                                        <p:cTn id="142" dur="500" fill="hold"/>
                                        <p:tgtEl>
                                          <p:spTgt spid="197662"/>
                                        </p:tgtEl>
                                        <p:attrNameLst>
                                          <p:attrName>ppt_w</p:attrName>
                                        </p:attrNameLst>
                                      </p:cBhvr>
                                      <p:tavLst>
                                        <p:tav tm="0">
                                          <p:val>
                                            <p:fltVal val="0"/>
                                          </p:val>
                                        </p:tav>
                                        <p:tav tm="100000">
                                          <p:val>
                                            <p:strVal val="#ppt_w"/>
                                          </p:val>
                                        </p:tav>
                                      </p:tavLst>
                                    </p:anim>
                                    <p:anim calcmode="lin" valueType="num">
                                      <p:cBhvr>
                                        <p:cTn id="143" dur="500" fill="hold"/>
                                        <p:tgtEl>
                                          <p:spTgt spid="197662"/>
                                        </p:tgtEl>
                                        <p:attrNameLst>
                                          <p:attrName>ppt_h</p:attrName>
                                        </p:attrNameLst>
                                      </p:cBhvr>
                                      <p:tavLst>
                                        <p:tav tm="0">
                                          <p:val>
                                            <p:fltVal val="0"/>
                                          </p:val>
                                        </p:tav>
                                        <p:tav tm="100000">
                                          <p:val>
                                            <p:strVal val="#ppt_h"/>
                                          </p:val>
                                        </p:tav>
                                      </p:tavLst>
                                    </p:anim>
                                    <p:animEffect transition="in" filter="fade">
                                      <p:cBhvr>
                                        <p:cTn id="144" dur="500"/>
                                        <p:tgtEl>
                                          <p:spTgt spid="197662"/>
                                        </p:tgtEl>
                                      </p:cBhvr>
                                    </p:animEffect>
                                  </p:childTnLst>
                                </p:cTn>
                              </p:par>
                              <p:par>
                                <p:cTn id="145" presetID="53" presetClass="entr" presetSubtype="0" fill="hold" grpId="0" nodeType="withEffect">
                                  <p:stCondLst>
                                    <p:cond delay="0"/>
                                  </p:stCondLst>
                                  <p:childTnLst>
                                    <p:set>
                                      <p:cBhvr>
                                        <p:cTn id="146" dur="1" fill="hold">
                                          <p:stCondLst>
                                            <p:cond delay="0"/>
                                          </p:stCondLst>
                                        </p:cTn>
                                        <p:tgtEl>
                                          <p:spTgt spid="197663"/>
                                        </p:tgtEl>
                                        <p:attrNameLst>
                                          <p:attrName>style.visibility</p:attrName>
                                        </p:attrNameLst>
                                      </p:cBhvr>
                                      <p:to>
                                        <p:strVal val="visible"/>
                                      </p:to>
                                    </p:set>
                                    <p:anim calcmode="lin" valueType="num">
                                      <p:cBhvr>
                                        <p:cTn id="147" dur="500" fill="hold"/>
                                        <p:tgtEl>
                                          <p:spTgt spid="197663"/>
                                        </p:tgtEl>
                                        <p:attrNameLst>
                                          <p:attrName>ppt_w</p:attrName>
                                        </p:attrNameLst>
                                      </p:cBhvr>
                                      <p:tavLst>
                                        <p:tav tm="0">
                                          <p:val>
                                            <p:fltVal val="0"/>
                                          </p:val>
                                        </p:tav>
                                        <p:tav tm="100000">
                                          <p:val>
                                            <p:strVal val="#ppt_w"/>
                                          </p:val>
                                        </p:tav>
                                      </p:tavLst>
                                    </p:anim>
                                    <p:anim calcmode="lin" valueType="num">
                                      <p:cBhvr>
                                        <p:cTn id="148" dur="500" fill="hold"/>
                                        <p:tgtEl>
                                          <p:spTgt spid="197663"/>
                                        </p:tgtEl>
                                        <p:attrNameLst>
                                          <p:attrName>ppt_h</p:attrName>
                                        </p:attrNameLst>
                                      </p:cBhvr>
                                      <p:tavLst>
                                        <p:tav tm="0">
                                          <p:val>
                                            <p:fltVal val="0"/>
                                          </p:val>
                                        </p:tav>
                                        <p:tav tm="100000">
                                          <p:val>
                                            <p:strVal val="#ppt_h"/>
                                          </p:val>
                                        </p:tav>
                                      </p:tavLst>
                                    </p:anim>
                                    <p:animEffect transition="in" filter="fade">
                                      <p:cBhvr>
                                        <p:cTn id="149" dur="500"/>
                                        <p:tgtEl>
                                          <p:spTgt spid="197663"/>
                                        </p:tgtEl>
                                      </p:cBhvr>
                                    </p:animEffect>
                                  </p:childTnLst>
                                </p:cTn>
                              </p:par>
                              <p:par>
                                <p:cTn id="150" presetID="53" presetClass="entr" presetSubtype="0" fill="hold" grpId="0" nodeType="withEffect">
                                  <p:stCondLst>
                                    <p:cond delay="0"/>
                                  </p:stCondLst>
                                  <p:childTnLst>
                                    <p:set>
                                      <p:cBhvr>
                                        <p:cTn id="151" dur="1" fill="hold">
                                          <p:stCondLst>
                                            <p:cond delay="0"/>
                                          </p:stCondLst>
                                        </p:cTn>
                                        <p:tgtEl>
                                          <p:spTgt spid="197664"/>
                                        </p:tgtEl>
                                        <p:attrNameLst>
                                          <p:attrName>style.visibility</p:attrName>
                                        </p:attrNameLst>
                                      </p:cBhvr>
                                      <p:to>
                                        <p:strVal val="visible"/>
                                      </p:to>
                                    </p:set>
                                    <p:anim calcmode="lin" valueType="num">
                                      <p:cBhvr>
                                        <p:cTn id="152" dur="500" fill="hold"/>
                                        <p:tgtEl>
                                          <p:spTgt spid="197664"/>
                                        </p:tgtEl>
                                        <p:attrNameLst>
                                          <p:attrName>ppt_w</p:attrName>
                                        </p:attrNameLst>
                                      </p:cBhvr>
                                      <p:tavLst>
                                        <p:tav tm="0">
                                          <p:val>
                                            <p:fltVal val="0"/>
                                          </p:val>
                                        </p:tav>
                                        <p:tav tm="100000">
                                          <p:val>
                                            <p:strVal val="#ppt_w"/>
                                          </p:val>
                                        </p:tav>
                                      </p:tavLst>
                                    </p:anim>
                                    <p:anim calcmode="lin" valueType="num">
                                      <p:cBhvr>
                                        <p:cTn id="153" dur="500" fill="hold"/>
                                        <p:tgtEl>
                                          <p:spTgt spid="197664"/>
                                        </p:tgtEl>
                                        <p:attrNameLst>
                                          <p:attrName>ppt_h</p:attrName>
                                        </p:attrNameLst>
                                      </p:cBhvr>
                                      <p:tavLst>
                                        <p:tav tm="0">
                                          <p:val>
                                            <p:fltVal val="0"/>
                                          </p:val>
                                        </p:tav>
                                        <p:tav tm="100000">
                                          <p:val>
                                            <p:strVal val="#ppt_h"/>
                                          </p:val>
                                        </p:tav>
                                      </p:tavLst>
                                    </p:anim>
                                    <p:animEffect transition="in" filter="fade">
                                      <p:cBhvr>
                                        <p:cTn id="154" dur="500"/>
                                        <p:tgtEl>
                                          <p:spTgt spid="197664"/>
                                        </p:tgtEl>
                                      </p:cBhvr>
                                    </p:animEffect>
                                  </p:childTnLst>
                                </p:cTn>
                              </p:par>
                              <p:par>
                                <p:cTn id="155" presetID="53" presetClass="entr" presetSubtype="0" fill="hold" grpId="0" nodeType="withEffect">
                                  <p:stCondLst>
                                    <p:cond delay="0"/>
                                  </p:stCondLst>
                                  <p:childTnLst>
                                    <p:set>
                                      <p:cBhvr>
                                        <p:cTn id="156" dur="1" fill="hold">
                                          <p:stCondLst>
                                            <p:cond delay="0"/>
                                          </p:stCondLst>
                                        </p:cTn>
                                        <p:tgtEl>
                                          <p:spTgt spid="197665"/>
                                        </p:tgtEl>
                                        <p:attrNameLst>
                                          <p:attrName>style.visibility</p:attrName>
                                        </p:attrNameLst>
                                      </p:cBhvr>
                                      <p:to>
                                        <p:strVal val="visible"/>
                                      </p:to>
                                    </p:set>
                                    <p:anim calcmode="lin" valueType="num">
                                      <p:cBhvr>
                                        <p:cTn id="157" dur="500" fill="hold"/>
                                        <p:tgtEl>
                                          <p:spTgt spid="197665"/>
                                        </p:tgtEl>
                                        <p:attrNameLst>
                                          <p:attrName>ppt_w</p:attrName>
                                        </p:attrNameLst>
                                      </p:cBhvr>
                                      <p:tavLst>
                                        <p:tav tm="0">
                                          <p:val>
                                            <p:fltVal val="0"/>
                                          </p:val>
                                        </p:tav>
                                        <p:tav tm="100000">
                                          <p:val>
                                            <p:strVal val="#ppt_w"/>
                                          </p:val>
                                        </p:tav>
                                      </p:tavLst>
                                    </p:anim>
                                    <p:anim calcmode="lin" valueType="num">
                                      <p:cBhvr>
                                        <p:cTn id="158" dur="500" fill="hold"/>
                                        <p:tgtEl>
                                          <p:spTgt spid="197665"/>
                                        </p:tgtEl>
                                        <p:attrNameLst>
                                          <p:attrName>ppt_h</p:attrName>
                                        </p:attrNameLst>
                                      </p:cBhvr>
                                      <p:tavLst>
                                        <p:tav tm="0">
                                          <p:val>
                                            <p:fltVal val="0"/>
                                          </p:val>
                                        </p:tav>
                                        <p:tav tm="100000">
                                          <p:val>
                                            <p:strVal val="#ppt_h"/>
                                          </p:val>
                                        </p:tav>
                                      </p:tavLst>
                                    </p:anim>
                                    <p:animEffect transition="in" filter="fade">
                                      <p:cBhvr>
                                        <p:cTn id="159" dur="500"/>
                                        <p:tgtEl>
                                          <p:spTgt spid="197665"/>
                                        </p:tgtEl>
                                      </p:cBhvr>
                                    </p:animEffect>
                                  </p:childTnLst>
                                </p:cTn>
                              </p:par>
                              <p:par>
                                <p:cTn id="160" presetID="53" presetClass="entr" presetSubtype="0" fill="hold" grpId="0" nodeType="withEffect">
                                  <p:stCondLst>
                                    <p:cond delay="0"/>
                                  </p:stCondLst>
                                  <p:childTnLst>
                                    <p:set>
                                      <p:cBhvr>
                                        <p:cTn id="161" dur="1" fill="hold">
                                          <p:stCondLst>
                                            <p:cond delay="0"/>
                                          </p:stCondLst>
                                        </p:cTn>
                                        <p:tgtEl>
                                          <p:spTgt spid="197666"/>
                                        </p:tgtEl>
                                        <p:attrNameLst>
                                          <p:attrName>style.visibility</p:attrName>
                                        </p:attrNameLst>
                                      </p:cBhvr>
                                      <p:to>
                                        <p:strVal val="visible"/>
                                      </p:to>
                                    </p:set>
                                    <p:anim calcmode="lin" valueType="num">
                                      <p:cBhvr>
                                        <p:cTn id="162" dur="500" fill="hold"/>
                                        <p:tgtEl>
                                          <p:spTgt spid="197666"/>
                                        </p:tgtEl>
                                        <p:attrNameLst>
                                          <p:attrName>ppt_w</p:attrName>
                                        </p:attrNameLst>
                                      </p:cBhvr>
                                      <p:tavLst>
                                        <p:tav tm="0">
                                          <p:val>
                                            <p:fltVal val="0"/>
                                          </p:val>
                                        </p:tav>
                                        <p:tav tm="100000">
                                          <p:val>
                                            <p:strVal val="#ppt_w"/>
                                          </p:val>
                                        </p:tav>
                                      </p:tavLst>
                                    </p:anim>
                                    <p:anim calcmode="lin" valueType="num">
                                      <p:cBhvr>
                                        <p:cTn id="163" dur="500" fill="hold"/>
                                        <p:tgtEl>
                                          <p:spTgt spid="197666"/>
                                        </p:tgtEl>
                                        <p:attrNameLst>
                                          <p:attrName>ppt_h</p:attrName>
                                        </p:attrNameLst>
                                      </p:cBhvr>
                                      <p:tavLst>
                                        <p:tav tm="0">
                                          <p:val>
                                            <p:fltVal val="0"/>
                                          </p:val>
                                        </p:tav>
                                        <p:tav tm="100000">
                                          <p:val>
                                            <p:strVal val="#ppt_h"/>
                                          </p:val>
                                        </p:tav>
                                      </p:tavLst>
                                    </p:anim>
                                    <p:animEffect transition="in" filter="fade">
                                      <p:cBhvr>
                                        <p:cTn id="164" dur="500"/>
                                        <p:tgtEl>
                                          <p:spTgt spid="197666"/>
                                        </p:tgtEl>
                                      </p:cBhvr>
                                    </p:animEffect>
                                  </p:childTnLst>
                                </p:cTn>
                              </p:par>
                              <p:par>
                                <p:cTn id="165" presetID="53" presetClass="entr" presetSubtype="0" fill="hold" grpId="0" nodeType="withEffect">
                                  <p:stCondLst>
                                    <p:cond delay="0"/>
                                  </p:stCondLst>
                                  <p:childTnLst>
                                    <p:set>
                                      <p:cBhvr>
                                        <p:cTn id="166" dur="1" fill="hold">
                                          <p:stCondLst>
                                            <p:cond delay="0"/>
                                          </p:stCondLst>
                                        </p:cTn>
                                        <p:tgtEl>
                                          <p:spTgt spid="197667"/>
                                        </p:tgtEl>
                                        <p:attrNameLst>
                                          <p:attrName>style.visibility</p:attrName>
                                        </p:attrNameLst>
                                      </p:cBhvr>
                                      <p:to>
                                        <p:strVal val="visible"/>
                                      </p:to>
                                    </p:set>
                                    <p:anim calcmode="lin" valueType="num">
                                      <p:cBhvr>
                                        <p:cTn id="167" dur="500" fill="hold"/>
                                        <p:tgtEl>
                                          <p:spTgt spid="197667"/>
                                        </p:tgtEl>
                                        <p:attrNameLst>
                                          <p:attrName>ppt_w</p:attrName>
                                        </p:attrNameLst>
                                      </p:cBhvr>
                                      <p:tavLst>
                                        <p:tav tm="0">
                                          <p:val>
                                            <p:fltVal val="0"/>
                                          </p:val>
                                        </p:tav>
                                        <p:tav tm="100000">
                                          <p:val>
                                            <p:strVal val="#ppt_w"/>
                                          </p:val>
                                        </p:tav>
                                      </p:tavLst>
                                    </p:anim>
                                    <p:anim calcmode="lin" valueType="num">
                                      <p:cBhvr>
                                        <p:cTn id="168" dur="500" fill="hold"/>
                                        <p:tgtEl>
                                          <p:spTgt spid="197667"/>
                                        </p:tgtEl>
                                        <p:attrNameLst>
                                          <p:attrName>ppt_h</p:attrName>
                                        </p:attrNameLst>
                                      </p:cBhvr>
                                      <p:tavLst>
                                        <p:tav tm="0">
                                          <p:val>
                                            <p:fltVal val="0"/>
                                          </p:val>
                                        </p:tav>
                                        <p:tav tm="100000">
                                          <p:val>
                                            <p:strVal val="#ppt_h"/>
                                          </p:val>
                                        </p:tav>
                                      </p:tavLst>
                                    </p:anim>
                                    <p:animEffect transition="in" filter="fade">
                                      <p:cBhvr>
                                        <p:cTn id="169" dur="500"/>
                                        <p:tgtEl>
                                          <p:spTgt spid="197667"/>
                                        </p:tgtEl>
                                      </p:cBhvr>
                                    </p:animEffect>
                                  </p:childTnLst>
                                </p:cTn>
                              </p:par>
                              <p:par>
                                <p:cTn id="170" presetID="53" presetClass="entr" presetSubtype="0" fill="hold" grpId="0" nodeType="withEffect">
                                  <p:stCondLst>
                                    <p:cond delay="0"/>
                                  </p:stCondLst>
                                  <p:childTnLst>
                                    <p:set>
                                      <p:cBhvr>
                                        <p:cTn id="171" dur="1" fill="hold">
                                          <p:stCondLst>
                                            <p:cond delay="0"/>
                                          </p:stCondLst>
                                        </p:cTn>
                                        <p:tgtEl>
                                          <p:spTgt spid="197668"/>
                                        </p:tgtEl>
                                        <p:attrNameLst>
                                          <p:attrName>style.visibility</p:attrName>
                                        </p:attrNameLst>
                                      </p:cBhvr>
                                      <p:to>
                                        <p:strVal val="visible"/>
                                      </p:to>
                                    </p:set>
                                    <p:anim calcmode="lin" valueType="num">
                                      <p:cBhvr>
                                        <p:cTn id="172" dur="500" fill="hold"/>
                                        <p:tgtEl>
                                          <p:spTgt spid="197668"/>
                                        </p:tgtEl>
                                        <p:attrNameLst>
                                          <p:attrName>ppt_w</p:attrName>
                                        </p:attrNameLst>
                                      </p:cBhvr>
                                      <p:tavLst>
                                        <p:tav tm="0">
                                          <p:val>
                                            <p:fltVal val="0"/>
                                          </p:val>
                                        </p:tav>
                                        <p:tav tm="100000">
                                          <p:val>
                                            <p:strVal val="#ppt_w"/>
                                          </p:val>
                                        </p:tav>
                                      </p:tavLst>
                                    </p:anim>
                                    <p:anim calcmode="lin" valueType="num">
                                      <p:cBhvr>
                                        <p:cTn id="173" dur="500" fill="hold"/>
                                        <p:tgtEl>
                                          <p:spTgt spid="197668"/>
                                        </p:tgtEl>
                                        <p:attrNameLst>
                                          <p:attrName>ppt_h</p:attrName>
                                        </p:attrNameLst>
                                      </p:cBhvr>
                                      <p:tavLst>
                                        <p:tav tm="0">
                                          <p:val>
                                            <p:fltVal val="0"/>
                                          </p:val>
                                        </p:tav>
                                        <p:tav tm="100000">
                                          <p:val>
                                            <p:strVal val="#ppt_h"/>
                                          </p:val>
                                        </p:tav>
                                      </p:tavLst>
                                    </p:anim>
                                    <p:animEffect transition="in" filter="fade">
                                      <p:cBhvr>
                                        <p:cTn id="174" dur="500"/>
                                        <p:tgtEl>
                                          <p:spTgt spid="197668"/>
                                        </p:tgtEl>
                                      </p:cBhvr>
                                    </p:animEffect>
                                  </p:childTnLst>
                                </p:cTn>
                              </p:par>
                              <p:par>
                                <p:cTn id="175" presetID="53" presetClass="entr" presetSubtype="0" fill="hold" grpId="0" nodeType="withEffect">
                                  <p:stCondLst>
                                    <p:cond delay="0"/>
                                  </p:stCondLst>
                                  <p:childTnLst>
                                    <p:set>
                                      <p:cBhvr>
                                        <p:cTn id="176" dur="1" fill="hold">
                                          <p:stCondLst>
                                            <p:cond delay="0"/>
                                          </p:stCondLst>
                                        </p:cTn>
                                        <p:tgtEl>
                                          <p:spTgt spid="197669"/>
                                        </p:tgtEl>
                                        <p:attrNameLst>
                                          <p:attrName>style.visibility</p:attrName>
                                        </p:attrNameLst>
                                      </p:cBhvr>
                                      <p:to>
                                        <p:strVal val="visible"/>
                                      </p:to>
                                    </p:set>
                                    <p:anim calcmode="lin" valueType="num">
                                      <p:cBhvr>
                                        <p:cTn id="177" dur="500" fill="hold"/>
                                        <p:tgtEl>
                                          <p:spTgt spid="197669"/>
                                        </p:tgtEl>
                                        <p:attrNameLst>
                                          <p:attrName>ppt_w</p:attrName>
                                        </p:attrNameLst>
                                      </p:cBhvr>
                                      <p:tavLst>
                                        <p:tav tm="0">
                                          <p:val>
                                            <p:fltVal val="0"/>
                                          </p:val>
                                        </p:tav>
                                        <p:tav tm="100000">
                                          <p:val>
                                            <p:strVal val="#ppt_w"/>
                                          </p:val>
                                        </p:tav>
                                      </p:tavLst>
                                    </p:anim>
                                    <p:anim calcmode="lin" valueType="num">
                                      <p:cBhvr>
                                        <p:cTn id="178" dur="500" fill="hold"/>
                                        <p:tgtEl>
                                          <p:spTgt spid="197669"/>
                                        </p:tgtEl>
                                        <p:attrNameLst>
                                          <p:attrName>ppt_h</p:attrName>
                                        </p:attrNameLst>
                                      </p:cBhvr>
                                      <p:tavLst>
                                        <p:tav tm="0">
                                          <p:val>
                                            <p:fltVal val="0"/>
                                          </p:val>
                                        </p:tav>
                                        <p:tav tm="100000">
                                          <p:val>
                                            <p:strVal val="#ppt_h"/>
                                          </p:val>
                                        </p:tav>
                                      </p:tavLst>
                                    </p:anim>
                                    <p:animEffect transition="in" filter="fade">
                                      <p:cBhvr>
                                        <p:cTn id="179" dur="500"/>
                                        <p:tgtEl>
                                          <p:spTgt spid="197669"/>
                                        </p:tgtEl>
                                      </p:cBhvr>
                                    </p:animEffect>
                                  </p:childTnLst>
                                </p:cTn>
                              </p:par>
                              <p:par>
                                <p:cTn id="180" presetID="53" presetClass="entr" presetSubtype="0" fill="hold" grpId="0" nodeType="withEffect">
                                  <p:stCondLst>
                                    <p:cond delay="0"/>
                                  </p:stCondLst>
                                  <p:childTnLst>
                                    <p:set>
                                      <p:cBhvr>
                                        <p:cTn id="181" dur="1" fill="hold">
                                          <p:stCondLst>
                                            <p:cond delay="0"/>
                                          </p:stCondLst>
                                        </p:cTn>
                                        <p:tgtEl>
                                          <p:spTgt spid="197670"/>
                                        </p:tgtEl>
                                        <p:attrNameLst>
                                          <p:attrName>style.visibility</p:attrName>
                                        </p:attrNameLst>
                                      </p:cBhvr>
                                      <p:to>
                                        <p:strVal val="visible"/>
                                      </p:to>
                                    </p:set>
                                    <p:anim calcmode="lin" valueType="num">
                                      <p:cBhvr>
                                        <p:cTn id="182" dur="500" fill="hold"/>
                                        <p:tgtEl>
                                          <p:spTgt spid="197670"/>
                                        </p:tgtEl>
                                        <p:attrNameLst>
                                          <p:attrName>ppt_w</p:attrName>
                                        </p:attrNameLst>
                                      </p:cBhvr>
                                      <p:tavLst>
                                        <p:tav tm="0">
                                          <p:val>
                                            <p:fltVal val="0"/>
                                          </p:val>
                                        </p:tav>
                                        <p:tav tm="100000">
                                          <p:val>
                                            <p:strVal val="#ppt_w"/>
                                          </p:val>
                                        </p:tav>
                                      </p:tavLst>
                                    </p:anim>
                                    <p:anim calcmode="lin" valueType="num">
                                      <p:cBhvr>
                                        <p:cTn id="183" dur="500" fill="hold"/>
                                        <p:tgtEl>
                                          <p:spTgt spid="197670"/>
                                        </p:tgtEl>
                                        <p:attrNameLst>
                                          <p:attrName>ppt_h</p:attrName>
                                        </p:attrNameLst>
                                      </p:cBhvr>
                                      <p:tavLst>
                                        <p:tav tm="0">
                                          <p:val>
                                            <p:fltVal val="0"/>
                                          </p:val>
                                        </p:tav>
                                        <p:tav tm="100000">
                                          <p:val>
                                            <p:strVal val="#ppt_h"/>
                                          </p:val>
                                        </p:tav>
                                      </p:tavLst>
                                    </p:anim>
                                    <p:animEffect transition="in" filter="fade">
                                      <p:cBhvr>
                                        <p:cTn id="184" dur="500"/>
                                        <p:tgtEl>
                                          <p:spTgt spid="197670"/>
                                        </p:tgtEl>
                                      </p:cBhvr>
                                    </p:animEffect>
                                  </p:childTnLst>
                                </p:cTn>
                              </p:par>
                              <p:par>
                                <p:cTn id="185" presetID="53" presetClass="entr" presetSubtype="0" fill="hold" grpId="0" nodeType="withEffect">
                                  <p:stCondLst>
                                    <p:cond delay="0"/>
                                  </p:stCondLst>
                                  <p:childTnLst>
                                    <p:set>
                                      <p:cBhvr>
                                        <p:cTn id="186" dur="1" fill="hold">
                                          <p:stCondLst>
                                            <p:cond delay="0"/>
                                          </p:stCondLst>
                                        </p:cTn>
                                        <p:tgtEl>
                                          <p:spTgt spid="197671"/>
                                        </p:tgtEl>
                                        <p:attrNameLst>
                                          <p:attrName>style.visibility</p:attrName>
                                        </p:attrNameLst>
                                      </p:cBhvr>
                                      <p:to>
                                        <p:strVal val="visible"/>
                                      </p:to>
                                    </p:set>
                                    <p:anim calcmode="lin" valueType="num">
                                      <p:cBhvr>
                                        <p:cTn id="187" dur="500" fill="hold"/>
                                        <p:tgtEl>
                                          <p:spTgt spid="197671"/>
                                        </p:tgtEl>
                                        <p:attrNameLst>
                                          <p:attrName>ppt_w</p:attrName>
                                        </p:attrNameLst>
                                      </p:cBhvr>
                                      <p:tavLst>
                                        <p:tav tm="0">
                                          <p:val>
                                            <p:fltVal val="0"/>
                                          </p:val>
                                        </p:tav>
                                        <p:tav tm="100000">
                                          <p:val>
                                            <p:strVal val="#ppt_w"/>
                                          </p:val>
                                        </p:tav>
                                      </p:tavLst>
                                    </p:anim>
                                    <p:anim calcmode="lin" valueType="num">
                                      <p:cBhvr>
                                        <p:cTn id="188" dur="500" fill="hold"/>
                                        <p:tgtEl>
                                          <p:spTgt spid="197671"/>
                                        </p:tgtEl>
                                        <p:attrNameLst>
                                          <p:attrName>ppt_h</p:attrName>
                                        </p:attrNameLst>
                                      </p:cBhvr>
                                      <p:tavLst>
                                        <p:tav tm="0">
                                          <p:val>
                                            <p:fltVal val="0"/>
                                          </p:val>
                                        </p:tav>
                                        <p:tav tm="100000">
                                          <p:val>
                                            <p:strVal val="#ppt_h"/>
                                          </p:val>
                                        </p:tav>
                                      </p:tavLst>
                                    </p:anim>
                                    <p:animEffect transition="in" filter="fade">
                                      <p:cBhvr>
                                        <p:cTn id="189" dur="500"/>
                                        <p:tgtEl>
                                          <p:spTgt spid="197671"/>
                                        </p:tgtEl>
                                      </p:cBhvr>
                                    </p:animEffect>
                                  </p:childTnLst>
                                </p:cTn>
                              </p:par>
                              <p:par>
                                <p:cTn id="190" presetID="53" presetClass="entr" presetSubtype="0" fill="hold" grpId="0" nodeType="withEffect">
                                  <p:stCondLst>
                                    <p:cond delay="0"/>
                                  </p:stCondLst>
                                  <p:childTnLst>
                                    <p:set>
                                      <p:cBhvr>
                                        <p:cTn id="191" dur="1" fill="hold">
                                          <p:stCondLst>
                                            <p:cond delay="0"/>
                                          </p:stCondLst>
                                        </p:cTn>
                                        <p:tgtEl>
                                          <p:spTgt spid="197672"/>
                                        </p:tgtEl>
                                        <p:attrNameLst>
                                          <p:attrName>style.visibility</p:attrName>
                                        </p:attrNameLst>
                                      </p:cBhvr>
                                      <p:to>
                                        <p:strVal val="visible"/>
                                      </p:to>
                                    </p:set>
                                    <p:anim calcmode="lin" valueType="num">
                                      <p:cBhvr>
                                        <p:cTn id="192" dur="500" fill="hold"/>
                                        <p:tgtEl>
                                          <p:spTgt spid="197672"/>
                                        </p:tgtEl>
                                        <p:attrNameLst>
                                          <p:attrName>ppt_w</p:attrName>
                                        </p:attrNameLst>
                                      </p:cBhvr>
                                      <p:tavLst>
                                        <p:tav tm="0">
                                          <p:val>
                                            <p:fltVal val="0"/>
                                          </p:val>
                                        </p:tav>
                                        <p:tav tm="100000">
                                          <p:val>
                                            <p:strVal val="#ppt_w"/>
                                          </p:val>
                                        </p:tav>
                                      </p:tavLst>
                                    </p:anim>
                                    <p:anim calcmode="lin" valueType="num">
                                      <p:cBhvr>
                                        <p:cTn id="193" dur="500" fill="hold"/>
                                        <p:tgtEl>
                                          <p:spTgt spid="197672"/>
                                        </p:tgtEl>
                                        <p:attrNameLst>
                                          <p:attrName>ppt_h</p:attrName>
                                        </p:attrNameLst>
                                      </p:cBhvr>
                                      <p:tavLst>
                                        <p:tav tm="0">
                                          <p:val>
                                            <p:fltVal val="0"/>
                                          </p:val>
                                        </p:tav>
                                        <p:tav tm="100000">
                                          <p:val>
                                            <p:strVal val="#ppt_h"/>
                                          </p:val>
                                        </p:tav>
                                      </p:tavLst>
                                    </p:anim>
                                    <p:animEffect transition="in" filter="fade">
                                      <p:cBhvr>
                                        <p:cTn id="194" dur="500"/>
                                        <p:tgtEl>
                                          <p:spTgt spid="197672"/>
                                        </p:tgtEl>
                                      </p:cBhvr>
                                    </p:animEffect>
                                  </p:childTnLst>
                                </p:cTn>
                              </p:par>
                              <p:par>
                                <p:cTn id="195" presetID="53" presetClass="entr" presetSubtype="0" fill="hold" grpId="0" nodeType="withEffect">
                                  <p:stCondLst>
                                    <p:cond delay="0"/>
                                  </p:stCondLst>
                                  <p:childTnLst>
                                    <p:set>
                                      <p:cBhvr>
                                        <p:cTn id="196" dur="1" fill="hold">
                                          <p:stCondLst>
                                            <p:cond delay="0"/>
                                          </p:stCondLst>
                                        </p:cTn>
                                        <p:tgtEl>
                                          <p:spTgt spid="197673"/>
                                        </p:tgtEl>
                                        <p:attrNameLst>
                                          <p:attrName>style.visibility</p:attrName>
                                        </p:attrNameLst>
                                      </p:cBhvr>
                                      <p:to>
                                        <p:strVal val="visible"/>
                                      </p:to>
                                    </p:set>
                                    <p:anim calcmode="lin" valueType="num">
                                      <p:cBhvr>
                                        <p:cTn id="197" dur="500" fill="hold"/>
                                        <p:tgtEl>
                                          <p:spTgt spid="197673"/>
                                        </p:tgtEl>
                                        <p:attrNameLst>
                                          <p:attrName>ppt_w</p:attrName>
                                        </p:attrNameLst>
                                      </p:cBhvr>
                                      <p:tavLst>
                                        <p:tav tm="0">
                                          <p:val>
                                            <p:fltVal val="0"/>
                                          </p:val>
                                        </p:tav>
                                        <p:tav tm="100000">
                                          <p:val>
                                            <p:strVal val="#ppt_w"/>
                                          </p:val>
                                        </p:tav>
                                      </p:tavLst>
                                    </p:anim>
                                    <p:anim calcmode="lin" valueType="num">
                                      <p:cBhvr>
                                        <p:cTn id="198" dur="500" fill="hold"/>
                                        <p:tgtEl>
                                          <p:spTgt spid="197673"/>
                                        </p:tgtEl>
                                        <p:attrNameLst>
                                          <p:attrName>ppt_h</p:attrName>
                                        </p:attrNameLst>
                                      </p:cBhvr>
                                      <p:tavLst>
                                        <p:tav tm="0">
                                          <p:val>
                                            <p:fltVal val="0"/>
                                          </p:val>
                                        </p:tav>
                                        <p:tav tm="100000">
                                          <p:val>
                                            <p:strVal val="#ppt_h"/>
                                          </p:val>
                                        </p:tav>
                                      </p:tavLst>
                                    </p:anim>
                                    <p:animEffect transition="in" filter="fade">
                                      <p:cBhvr>
                                        <p:cTn id="199" dur="500"/>
                                        <p:tgtEl>
                                          <p:spTgt spid="197673"/>
                                        </p:tgtEl>
                                      </p:cBhvr>
                                    </p:animEffect>
                                  </p:childTnLst>
                                </p:cTn>
                              </p:par>
                              <p:par>
                                <p:cTn id="200" presetID="53" presetClass="entr" presetSubtype="0" fill="hold" grpId="0" nodeType="withEffect">
                                  <p:stCondLst>
                                    <p:cond delay="0"/>
                                  </p:stCondLst>
                                  <p:childTnLst>
                                    <p:set>
                                      <p:cBhvr>
                                        <p:cTn id="201" dur="1" fill="hold">
                                          <p:stCondLst>
                                            <p:cond delay="0"/>
                                          </p:stCondLst>
                                        </p:cTn>
                                        <p:tgtEl>
                                          <p:spTgt spid="197674"/>
                                        </p:tgtEl>
                                        <p:attrNameLst>
                                          <p:attrName>style.visibility</p:attrName>
                                        </p:attrNameLst>
                                      </p:cBhvr>
                                      <p:to>
                                        <p:strVal val="visible"/>
                                      </p:to>
                                    </p:set>
                                    <p:anim calcmode="lin" valueType="num">
                                      <p:cBhvr>
                                        <p:cTn id="202" dur="500" fill="hold"/>
                                        <p:tgtEl>
                                          <p:spTgt spid="197674"/>
                                        </p:tgtEl>
                                        <p:attrNameLst>
                                          <p:attrName>ppt_w</p:attrName>
                                        </p:attrNameLst>
                                      </p:cBhvr>
                                      <p:tavLst>
                                        <p:tav tm="0">
                                          <p:val>
                                            <p:fltVal val="0"/>
                                          </p:val>
                                        </p:tav>
                                        <p:tav tm="100000">
                                          <p:val>
                                            <p:strVal val="#ppt_w"/>
                                          </p:val>
                                        </p:tav>
                                      </p:tavLst>
                                    </p:anim>
                                    <p:anim calcmode="lin" valueType="num">
                                      <p:cBhvr>
                                        <p:cTn id="203" dur="500" fill="hold"/>
                                        <p:tgtEl>
                                          <p:spTgt spid="197674"/>
                                        </p:tgtEl>
                                        <p:attrNameLst>
                                          <p:attrName>ppt_h</p:attrName>
                                        </p:attrNameLst>
                                      </p:cBhvr>
                                      <p:tavLst>
                                        <p:tav tm="0">
                                          <p:val>
                                            <p:fltVal val="0"/>
                                          </p:val>
                                        </p:tav>
                                        <p:tav tm="100000">
                                          <p:val>
                                            <p:strVal val="#ppt_h"/>
                                          </p:val>
                                        </p:tav>
                                      </p:tavLst>
                                    </p:anim>
                                    <p:animEffect transition="in" filter="fade">
                                      <p:cBhvr>
                                        <p:cTn id="204" dur="500"/>
                                        <p:tgtEl>
                                          <p:spTgt spid="197674"/>
                                        </p:tgtEl>
                                      </p:cBhvr>
                                    </p:animEffect>
                                  </p:childTnLst>
                                </p:cTn>
                              </p:par>
                              <p:par>
                                <p:cTn id="205" presetID="53" presetClass="entr" presetSubtype="0" fill="hold" grpId="0" nodeType="withEffect">
                                  <p:stCondLst>
                                    <p:cond delay="0"/>
                                  </p:stCondLst>
                                  <p:childTnLst>
                                    <p:set>
                                      <p:cBhvr>
                                        <p:cTn id="206" dur="1" fill="hold">
                                          <p:stCondLst>
                                            <p:cond delay="0"/>
                                          </p:stCondLst>
                                        </p:cTn>
                                        <p:tgtEl>
                                          <p:spTgt spid="197675"/>
                                        </p:tgtEl>
                                        <p:attrNameLst>
                                          <p:attrName>style.visibility</p:attrName>
                                        </p:attrNameLst>
                                      </p:cBhvr>
                                      <p:to>
                                        <p:strVal val="visible"/>
                                      </p:to>
                                    </p:set>
                                    <p:anim calcmode="lin" valueType="num">
                                      <p:cBhvr>
                                        <p:cTn id="207" dur="500" fill="hold"/>
                                        <p:tgtEl>
                                          <p:spTgt spid="197675"/>
                                        </p:tgtEl>
                                        <p:attrNameLst>
                                          <p:attrName>ppt_w</p:attrName>
                                        </p:attrNameLst>
                                      </p:cBhvr>
                                      <p:tavLst>
                                        <p:tav tm="0">
                                          <p:val>
                                            <p:fltVal val="0"/>
                                          </p:val>
                                        </p:tav>
                                        <p:tav tm="100000">
                                          <p:val>
                                            <p:strVal val="#ppt_w"/>
                                          </p:val>
                                        </p:tav>
                                      </p:tavLst>
                                    </p:anim>
                                    <p:anim calcmode="lin" valueType="num">
                                      <p:cBhvr>
                                        <p:cTn id="208" dur="500" fill="hold"/>
                                        <p:tgtEl>
                                          <p:spTgt spid="197675"/>
                                        </p:tgtEl>
                                        <p:attrNameLst>
                                          <p:attrName>ppt_h</p:attrName>
                                        </p:attrNameLst>
                                      </p:cBhvr>
                                      <p:tavLst>
                                        <p:tav tm="0">
                                          <p:val>
                                            <p:fltVal val="0"/>
                                          </p:val>
                                        </p:tav>
                                        <p:tav tm="100000">
                                          <p:val>
                                            <p:strVal val="#ppt_h"/>
                                          </p:val>
                                        </p:tav>
                                      </p:tavLst>
                                    </p:anim>
                                    <p:animEffect transition="in" filter="fade">
                                      <p:cBhvr>
                                        <p:cTn id="209" dur="500"/>
                                        <p:tgtEl>
                                          <p:spTgt spid="197675"/>
                                        </p:tgtEl>
                                      </p:cBhvr>
                                    </p:animEffect>
                                  </p:childTnLst>
                                </p:cTn>
                              </p:par>
                              <p:par>
                                <p:cTn id="210" presetID="53" presetClass="entr" presetSubtype="0" fill="hold" grpId="0" nodeType="withEffect">
                                  <p:stCondLst>
                                    <p:cond delay="0"/>
                                  </p:stCondLst>
                                  <p:childTnLst>
                                    <p:set>
                                      <p:cBhvr>
                                        <p:cTn id="211" dur="1" fill="hold">
                                          <p:stCondLst>
                                            <p:cond delay="0"/>
                                          </p:stCondLst>
                                        </p:cTn>
                                        <p:tgtEl>
                                          <p:spTgt spid="197676"/>
                                        </p:tgtEl>
                                        <p:attrNameLst>
                                          <p:attrName>style.visibility</p:attrName>
                                        </p:attrNameLst>
                                      </p:cBhvr>
                                      <p:to>
                                        <p:strVal val="visible"/>
                                      </p:to>
                                    </p:set>
                                    <p:anim calcmode="lin" valueType="num">
                                      <p:cBhvr>
                                        <p:cTn id="212" dur="500" fill="hold"/>
                                        <p:tgtEl>
                                          <p:spTgt spid="197676"/>
                                        </p:tgtEl>
                                        <p:attrNameLst>
                                          <p:attrName>ppt_w</p:attrName>
                                        </p:attrNameLst>
                                      </p:cBhvr>
                                      <p:tavLst>
                                        <p:tav tm="0">
                                          <p:val>
                                            <p:fltVal val="0"/>
                                          </p:val>
                                        </p:tav>
                                        <p:tav tm="100000">
                                          <p:val>
                                            <p:strVal val="#ppt_w"/>
                                          </p:val>
                                        </p:tav>
                                      </p:tavLst>
                                    </p:anim>
                                    <p:anim calcmode="lin" valueType="num">
                                      <p:cBhvr>
                                        <p:cTn id="213" dur="500" fill="hold"/>
                                        <p:tgtEl>
                                          <p:spTgt spid="197676"/>
                                        </p:tgtEl>
                                        <p:attrNameLst>
                                          <p:attrName>ppt_h</p:attrName>
                                        </p:attrNameLst>
                                      </p:cBhvr>
                                      <p:tavLst>
                                        <p:tav tm="0">
                                          <p:val>
                                            <p:fltVal val="0"/>
                                          </p:val>
                                        </p:tav>
                                        <p:tav tm="100000">
                                          <p:val>
                                            <p:strVal val="#ppt_h"/>
                                          </p:val>
                                        </p:tav>
                                      </p:tavLst>
                                    </p:anim>
                                    <p:animEffect transition="in" filter="fade">
                                      <p:cBhvr>
                                        <p:cTn id="214" dur="500"/>
                                        <p:tgtEl>
                                          <p:spTgt spid="197676"/>
                                        </p:tgtEl>
                                      </p:cBhvr>
                                    </p:animEffect>
                                  </p:childTnLst>
                                </p:cTn>
                              </p:par>
                              <p:par>
                                <p:cTn id="215" presetID="53" presetClass="entr" presetSubtype="0" fill="hold" grpId="0" nodeType="withEffect">
                                  <p:stCondLst>
                                    <p:cond delay="0"/>
                                  </p:stCondLst>
                                  <p:childTnLst>
                                    <p:set>
                                      <p:cBhvr>
                                        <p:cTn id="216" dur="1" fill="hold">
                                          <p:stCondLst>
                                            <p:cond delay="0"/>
                                          </p:stCondLst>
                                        </p:cTn>
                                        <p:tgtEl>
                                          <p:spTgt spid="197677"/>
                                        </p:tgtEl>
                                        <p:attrNameLst>
                                          <p:attrName>style.visibility</p:attrName>
                                        </p:attrNameLst>
                                      </p:cBhvr>
                                      <p:to>
                                        <p:strVal val="visible"/>
                                      </p:to>
                                    </p:set>
                                    <p:anim calcmode="lin" valueType="num">
                                      <p:cBhvr>
                                        <p:cTn id="217" dur="500" fill="hold"/>
                                        <p:tgtEl>
                                          <p:spTgt spid="197677"/>
                                        </p:tgtEl>
                                        <p:attrNameLst>
                                          <p:attrName>ppt_w</p:attrName>
                                        </p:attrNameLst>
                                      </p:cBhvr>
                                      <p:tavLst>
                                        <p:tav tm="0">
                                          <p:val>
                                            <p:fltVal val="0"/>
                                          </p:val>
                                        </p:tav>
                                        <p:tav tm="100000">
                                          <p:val>
                                            <p:strVal val="#ppt_w"/>
                                          </p:val>
                                        </p:tav>
                                      </p:tavLst>
                                    </p:anim>
                                    <p:anim calcmode="lin" valueType="num">
                                      <p:cBhvr>
                                        <p:cTn id="218" dur="500" fill="hold"/>
                                        <p:tgtEl>
                                          <p:spTgt spid="197677"/>
                                        </p:tgtEl>
                                        <p:attrNameLst>
                                          <p:attrName>ppt_h</p:attrName>
                                        </p:attrNameLst>
                                      </p:cBhvr>
                                      <p:tavLst>
                                        <p:tav tm="0">
                                          <p:val>
                                            <p:fltVal val="0"/>
                                          </p:val>
                                        </p:tav>
                                        <p:tav tm="100000">
                                          <p:val>
                                            <p:strVal val="#ppt_h"/>
                                          </p:val>
                                        </p:tav>
                                      </p:tavLst>
                                    </p:anim>
                                    <p:animEffect transition="in" filter="fade">
                                      <p:cBhvr>
                                        <p:cTn id="219" dur="500"/>
                                        <p:tgtEl>
                                          <p:spTgt spid="197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animBg="1"/>
      <p:bldP spid="197636" grpId="0" animBg="1"/>
      <p:bldP spid="197637" grpId="0" animBg="1"/>
      <p:bldP spid="197638" grpId="0" animBg="1"/>
      <p:bldP spid="197639" grpId="0" animBg="1"/>
      <p:bldP spid="197640" grpId="0" animBg="1"/>
      <p:bldP spid="197641" grpId="0" animBg="1"/>
      <p:bldP spid="197642" grpId="0" animBg="1"/>
      <p:bldP spid="197643" grpId="0" animBg="1"/>
      <p:bldP spid="197644" grpId="0" animBg="1"/>
      <p:bldP spid="197645" grpId="0" animBg="1"/>
      <p:bldP spid="197646" grpId="0" animBg="1"/>
      <p:bldP spid="197647" grpId="0" animBg="1"/>
      <p:bldP spid="197648" grpId="0" animBg="1"/>
      <p:bldP spid="197649" grpId="0" animBg="1"/>
      <p:bldP spid="197650" grpId="0" animBg="1"/>
      <p:bldP spid="197651" grpId="0" animBg="1"/>
      <p:bldP spid="197652" grpId="0" animBg="1"/>
      <p:bldP spid="197653" grpId="0" animBg="1"/>
      <p:bldP spid="197654" grpId="0" animBg="1"/>
      <p:bldP spid="197655" grpId="0" animBg="1"/>
      <p:bldP spid="197656" grpId="0" animBg="1"/>
      <p:bldP spid="197657" grpId="0" animBg="1"/>
      <p:bldP spid="197658" grpId="0" animBg="1"/>
      <p:bldP spid="197659" grpId="0" animBg="1"/>
      <p:bldP spid="197660" grpId="0" animBg="1"/>
      <p:bldP spid="197661" grpId="0" animBg="1"/>
      <p:bldP spid="197662" grpId="0" animBg="1"/>
      <p:bldP spid="197663" grpId="0" animBg="1"/>
      <p:bldP spid="197664" grpId="0" animBg="1"/>
      <p:bldP spid="197665" grpId="0" animBg="1"/>
      <p:bldP spid="197666" grpId="0" animBg="1"/>
      <p:bldP spid="197667" grpId="0" animBg="1"/>
      <p:bldP spid="197668" grpId="0" animBg="1"/>
      <p:bldP spid="197669" grpId="0" animBg="1"/>
      <p:bldP spid="197670" grpId="0" animBg="1"/>
      <p:bldP spid="197671" grpId="0" animBg="1"/>
      <p:bldP spid="197672" grpId="0" animBg="1"/>
      <p:bldP spid="197673" grpId="0" animBg="1"/>
      <p:bldP spid="197674" grpId="0" animBg="1"/>
      <p:bldP spid="197675" grpId="0" animBg="1"/>
      <p:bldP spid="197676" grpId="0" animBg="1"/>
      <p:bldP spid="1976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384969" y="188912"/>
            <a:ext cx="8229600" cy="2808288"/>
          </a:xfrm>
        </p:spPr>
        <p:txBody>
          <a:bodyPr/>
          <a:lstStyle/>
          <a:p>
            <a:pPr marL="0" indent="0" algn="ctr">
              <a:lnSpc>
                <a:spcPct val="80000"/>
              </a:lnSpc>
              <a:buFontTx/>
              <a:buNone/>
            </a:pPr>
            <a:r>
              <a:rPr lang="en-US" sz="2400" dirty="0"/>
              <a:t>Impressions are taken with special </a:t>
            </a:r>
            <a:r>
              <a:rPr lang="en-US" sz="2400" b="1" u="sng" dirty="0"/>
              <a:t>dental trays</a:t>
            </a:r>
            <a:r>
              <a:rPr lang="en-US" sz="2400" dirty="0"/>
              <a:t>.</a:t>
            </a:r>
            <a:endParaRPr lang="en-US" sz="2400" dirty="0" smtClean="0"/>
          </a:p>
          <a:p>
            <a:pPr marL="0" indent="0" algn="ctr">
              <a:lnSpc>
                <a:spcPct val="80000"/>
              </a:lnSpc>
              <a:buFontTx/>
              <a:buNone/>
            </a:pPr>
            <a:endParaRPr lang="en-US" sz="1600" dirty="0" smtClean="0"/>
          </a:p>
          <a:p>
            <a:pPr marL="0" indent="0" algn="ctr">
              <a:lnSpc>
                <a:spcPct val="80000"/>
              </a:lnSpc>
              <a:buFontTx/>
              <a:buNone/>
            </a:pPr>
            <a:r>
              <a:rPr lang="en-US" sz="1600" dirty="0" smtClean="0"/>
              <a:t>An </a:t>
            </a:r>
            <a:r>
              <a:rPr lang="en-US" sz="1600" b="1" u="sng" dirty="0"/>
              <a:t>impression tray </a:t>
            </a:r>
            <a:r>
              <a:rPr lang="en-US" sz="1600" dirty="0"/>
              <a:t>is a container which holds the impression material as it sets and supports the set impression.  </a:t>
            </a:r>
            <a:endParaRPr lang="en-US" sz="1600" dirty="0" smtClean="0"/>
          </a:p>
          <a:p>
            <a:pPr marL="0" indent="0">
              <a:lnSpc>
                <a:spcPct val="80000"/>
              </a:lnSpc>
              <a:buFontTx/>
              <a:buNone/>
            </a:pPr>
            <a:r>
              <a:rPr lang="en-US" sz="1600" b="1" dirty="0" smtClean="0">
                <a:latin typeface="Times New Roman" pitchFamily="18" charset="0"/>
                <a:cs typeface="Times New Roman" pitchFamily="18" charset="0"/>
              </a:rPr>
              <a:t>Type of </a:t>
            </a:r>
            <a:r>
              <a:rPr lang="en-US" sz="1600" b="1" dirty="0">
                <a:latin typeface="Times New Roman" pitchFamily="18" charset="0"/>
                <a:cs typeface="Times New Roman" pitchFamily="18" charset="0"/>
              </a:rPr>
              <a:t>dental </a:t>
            </a:r>
            <a:r>
              <a:rPr lang="en-US" sz="1600" b="1" dirty="0" smtClean="0">
                <a:latin typeface="Times New Roman" pitchFamily="18" charset="0"/>
                <a:cs typeface="Times New Roman" pitchFamily="18" charset="0"/>
              </a:rPr>
              <a:t>trays</a:t>
            </a:r>
            <a:r>
              <a:rPr lang="ru-RU" sz="1600" b="1" dirty="0" smtClean="0">
                <a:latin typeface="Times New Roman" pitchFamily="18" charset="0"/>
              </a:rPr>
              <a:t>:</a:t>
            </a:r>
            <a:endParaRPr lang="ru-RU" sz="1600" b="1" dirty="0">
              <a:latin typeface="Times New Roman" pitchFamily="18" charset="0"/>
            </a:endParaRPr>
          </a:p>
          <a:p>
            <a:pPr marL="0" indent="0">
              <a:lnSpc>
                <a:spcPct val="80000"/>
              </a:lnSpc>
              <a:buFont typeface="Wingdings" pitchFamily="2" charset="2"/>
              <a:buChar char="Ш"/>
            </a:pPr>
            <a:r>
              <a:rPr lang="en-US" sz="1500" dirty="0">
                <a:latin typeface="Times New Roman" pitchFamily="18" charset="0"/>
              </a:rPr>
              <a:t>standard </a:t>
            </a:r>
          </a:p>
          <a:p>
            <a:pPr marL="0" indent="0">
              <a:lnSpc>
                <a:spcPct val="80000"/>
              </a:lnSpc>
              <a:buFont typeface="Wingdings" pitchFamily="2" charset="2"/>
              <a:buChar char="Ш"/>
            </a:pPr>
            <a:r>
              <a:rPr lang="en-US" sz="1500" dirty="0">
                <a:latin typeface="Times New Roman" pitchFamily="18" charset="0"/>
              </a:rPr>
              <a:t>individual </a:t>
            </a:r>
          </a:p>
          <a:p>
            <a:pPr marL="0" indent="0">
              <a:lnSpc>
                <a:spcPct val="80000"/>
              </a:lnSpc>
              <a:buFont typeface="Wingdings" pitchFamily="2" charset="2"/>
              <a:buChar char="Ш"/>
            </a:pPr>
            <a:r>
              <a:rPr lang="en-US" sz="1500" dirty="0" smtClean="0">
                <a:latin typeface="Times New Roman" pitchFamily="18" charset="0"/>
              </a:rPr>
              <a:t>collapsible</a:t>
            </a:r>
          </a:p>
          <a:p>
            <a:pPr marL="0" indent="0">
              <a:lnSpc>
                <a:spcPct val="80000"/>
              </a:lnSpc>
              <a:buNone/>
            </a:pPr>
            <a:r>
              <a:rPr lang="en-US" sz="1600" b="1" dirty="0">
                <a:latin typeface="Times New Roman" pitchFamily="18" charset="0"/>
              </a:rPr>
              <a:t>Type of </a:t>
            </a:r>
            <a:r>
              <a:rPr lang="en-US" sz="1600" b="1" dirty="0" smtClean="0">
                <a:latin typeface="Times New Roman" pitchFamily="18" charset="0"/>
              </a:rPr>
              <a:t>standard </a:t>
            </a:r>
            <a:r>
              <a:rPr lang="en-US" sz="1600" b="1" dirty="0" smtClean="0">
                <a:latin typeface="Times New Roman" pitchFamily="18" charset="0"/>
                <a:cs typeface="Times New Roman" pitchFamily="18" charset="0"/>
              </a:rPr>
              <a:t>dental </a:t>
            </a:r>
            <a:r>
              <a:rPr lang="en-US" sz="1600" b="1" dirty="0">
                <a:latin typeface="Times New Roman" pitchFamily="18" charset="0"/>
                <a:cs typeface="Times New Roman" pitchFamily="18" charset="0"/>
              </a:rPr>
              <a:t>trays </a:t>
            </a:r>
            <a:r>
              <a:rPr lang="ru-RU" sz="1500" dirty="0" smtClean="0">
                <a:latin typeface="Times New Roman" pitchFamily="18" charset="0"/>
              </a:rPr>
              <a:t>: </a:t>
            </a:r>
            <a:endParaRPr lang="ru-RU" sz="1500" dirty="0">
              <a:latin typeface="Times New Roman" pitchFamily="18" charset="0"/>
            </a:endParaRPr>
          </a:p>
          <a:p>
            <a:pPr marL="0" indent="0">
              <a:lnSpc>
                <a:spcPct val="80000"/>
              </a:lnSpc>
              <a:buFont typeface="Wingdings" pitchFamily="2" charset="2"/>
              <a:buChar char="Ш"/>
            </a:pPr>
            <a:r>
              <a:rPr lang="en-US" sz="1500" dirty="0">
                <a:latin typeface="Times New Roman" pitchFamily="18" charset="0"/>
              </a:rPr>
              <a:t>partial </a:t>
            </a:r>
          </a:p>
          <a:p>
            <a:pPr marL="0" indent="0">
              <a:lnSpc>
                <a:spcPct val="80000"/>
              </a:lnSpc>
              <a:buFont typeface="Wingdings" pitchFamily="2" charset="2"/>
              <a:buChar char="Ш"/>
            </a:pPr>
            <a:r>
              <a:rPr lang="en-US" sz="1500" dirty="0" smtClean="0">
                <a:latin typeface="Times New Roman" pitchFamily="18" charset="0"/>
              </a:rPr>
              <a:t>complete </a:t>
            </a:r>
            <a:r>
              <a:rPr lang="en-US" sz="1500" dirty="0">
                <a:latin typeface="Times New Roman" pitchFamily="18" charset="0"/>
              </a:rPr>
              <a:t>(for the upper jaw </a:t>
            </a:r>
            <a:r>
              <a:rPr lang="en-US" sz="1500" dirty="0" smtClean="0">
                <a:latin typeface="Times New Roman" pitchFamily="18" charset="0"/>
              </a:rPr>
              <a:t>and for </a:t>
            </a:r>
            <a:r>
              <a:rPr lang="en-US" sz="1500" dirty="0">
                <a:latin typeface="Times New Roman" pitchFamily="18" charset="0"/>
              </a:rPr>
              <a:t>the lower jaw) </a:t>
            </a:r>
          </a:p>
          <a:p>
            <a:pPr marL="0" indent="0">
              <a:lnSpc>
                <a:spcPct val="80000"/>
              </a:lnSpc>
              <a:buFont typeface="Wingdings" pitchFamily="2" charset="2"/>
              <a:buChar char="Ш"/>
            </a:pPr>
            <a:r>
              <a:rPr lang="en-US" sz="1500" dirty="0">
                <a:latin typeface="Times New Roman" pitchFamily="18" charset="0"/>
              </a:rPr>
              <a:t>occlusive</a:t>
            </a:r>
            <a:endParaRPr lang="ru-RU" sz="1500" dirty="0">
              <a:latin typeface="Times New Roman" pitchFamily="18" charset="0"/>
            </a:endParaRP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429000"/>
            <a:ext cx="2879725" cy="22542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25" name="Picture 5" descr="3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3429000"/>
            <a:ext cx="2519363" cy="230187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6" name="Rectangle 6"/>
          <p:cNvSpPr>
            <a:spLocks noChangeArrowheads="1"/>
          </p:cNvSpPr>
          <p:nvPr/>
        </p:nvSpPr>
        <p:spPr bwMode="auto">
          <a:xfrm>
            <a:off x="3708400" y="5805488"/>
            <a:ext cx="50768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spcBef>
                <a:spcPct val="20000"/>
              </a:spcBef>
              <a:buFont typeface="Wingdings" pitchFamily="2" charset="2"/>
              <a:buNone/>
            </a:pPr>
            <a:r>
              <a:rPr lang="en-US" b="1" dirty="0">
                <a:solidFill>
                  <a:srgbClr val="0066FF"/>
                </a:solidFill>
                <a:effectLst>
                  <a:outerShdw blurRad="38100" dist="38100" dir="2700000" algn="tl">
                    <a:srgbClr val="000000"/>
                  </a:outerShdw>
                </a:effectLst>
              </a:rPr>
              <a:t>Perforated (a) and </a:t>
            </a:r>
            <a:r>
              <a:rPr lang="en-US" b="1" dirty="0" smtClean="0">
                <a:solidFill>
                  <a:srgbClr val="0066FF"/>
                </a:solidFill>
                <a:effectLst>
                  <a:outerShdw blurRad="38100" dist="38100" dir="2700000" algn="tl">
                    <a:srgbClr val="000000"/>
                  </a:outerShdw>
                </a:effectLst>
              </a:rPr>
              <a:t>non perforated </a:t>
            </a:r>
            <a:r>
              <a:rPr lang="en-US" b="1" dirty="0">
                <a:solidFill>
                  <a:srgbClr val="0066FF"/>
                </a:solidFill>
                <a:effectLst>
                  <a:outerShdw blurRad="38100" dist="38100" dir="2700000" algn="tl">
                    <a:srgbClr val="000000"/>
                  </a:outerShdw>
                </a:effectLst>
              </a:rPr>
              <a:t>(b) standard trays for the upper and lower jaws</a:t>
            </a:r>
            <a:endParaRPr lang="ru-RU" sz="2200" b="1" dirty="0">
              <a:solidFill>
                <a:srgbClr val="0066FF"/>
              </a:solidFill>
              <a:effectLst>
                <a:outerShdw blurRad="38100" dist="38100" dir="2700000" algn="tl">
                  <a:srgbClr val="000000"/>
                </a:outerShdw>
              </a:effectLst>
            </a:endParaRPr>
          </a:p>
        </p:txBody>
      </p:sp>
      <p:sp>
        <p:nvSpPr>
          <p:cNvPr id="5127" name="Rectangle 7"/>
          <p:cNvSpPr>
            <a:spLocks noChangeArrowheads="1"/>
          </p:cNvSpPr>
          <p:nvPr/>
        </p:nvSpPr>
        <p:spPr bwMode="auto">
          <a:xfrm>
            <a:off x="4211638" y="2997200"/>
            <a:ext cx="57626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spcBef>
                <a:spcPct val="20000"/>
              </a:spcBef>
              <a:buFont typeface="Wingdings" pitchFamily="2" charset="2"/>
              <a:buNone/>
            </a:pPr>
            <a:r>
              <a:rPr lang="ru-RU" sz="2200" b="1">
                <a:solidFill>
                  <a:srgbClr val="0066FF"/>
                </a:solidFill>
                <a:effectLst>
                  <a:outerShdw blurRad="38100" dist="38100" dir="2700000" algn="tl">
                    <a:srgbClr val="000000"/>
                  </a:outerShdw>
                </a:effectLst>
              </a:rPr>
              <a:t>(а)</a:t>
            </a:r>
          </a:p>
        </p:txBody>
      </p:sp>
      <p:sp>
        <p:nvSpPr>
          <p:cNvPr id="5128" name="Rectangle 8"/>
          <p:cNvSpPr>
            <a:spLocks noChangeArrowheads="1"/>
          </p:cNvSpPr>
          <p:nvPr/>
        </p:nvSpPr>
        <p:spPr bwMode="auto">
          <a:xfrm>
            <a:off x="7308850" y="2997200"/>
            <a:ext cx="576263"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spcBef>
                <a:spcPct val="20000"/>
              </a:spcBef>
              <a:buFont typeface="Wingdings" pitchFamily="2" charset="2"/>
              <a:buNone/>
            </a:pPr>
            <a:r>
              <a:rPr lang="ru-RU" sz="2200" b="1" dirty="0" smtClean="0">
                <a:solidFill>
                  <a:srgbClr val="0066FF"/>
                </a:solidFill>
                <a:effectLst>
                  <a:outerShdw blurRad="38100" dist="38100" dir="2700000" algn="tl">
                    <a:srgbClr val="000000"/>
                  </a:outerShdw>
                </a:effectLst>
              </a:rPr>
              <a:t>(</a:t>
            </a:r>
            <a:r>
              <a:rPr lang="en-US" sz="2200" b="1" dirty="0" smtClean="0">
                <a:solidFill>
                  <a:srgbClr val="0066FF"/>
                </a:solidFill>
                <a:effectLst>
                  <a:outerShdw blurRad="38100" dist="38100" dir="2700000" algn="tl">
                    <a:srgbClr val="000000"/>
                  </a:outerShdw>
                </a:effectLst>
              </a:rPr>
              <a:t>b</a:t>
            </a:r>
            <a:r>
              <a:rPr lang="ru-RU" sz="2200" b="1" dirty="0" smtClean="0">
                <a:solidFill>
                  <a:srgbClr val="0066FF"/>
                </a:solidFill>
                <a:effectLst>
                  <a:outerShdw blurRad="38100" dist="38100" dir="2700000" algn="tl">
                    <a:srgbClr val="000000"/>
                  </a:outerShdw>
                </a:effectLst>
              </a:rPr>
              <a:t>)</a:t>
            </a:r>
            <a:endParaRPr lang="ru-RU" sz="2200" b="1" dirty="0">
              <a:solidFill>
                <a:srgbClr val="0066FF"/>
              </a:solidFill>
              <a:effectLst>
                <a:outerShdw blurRad="38100" dist="38100" dir="2700000" algn="tl">
                  <a:srgbClr val="000000"/>
                </a:outerShdw>
              </a:effectLst>
            </a:endParaRPr>
          </a:p>
        </p:txBody>
      </p:sp>
      <p:pic>
        <p:nvPicPr>
          <p:cNvPr id="5129" name="Picture 9" descr="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429000"/>
            <a:ext cx="2843213" cy="23050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30" name="Rectangle 10"/>
          <p:cNvSpPr>
            <a:spLocks noChangeArrowheads="1"/>
          </p:cNvSpPr>
          <p:nvPr/>
        </p:nvSpPr>
        <p:spPr bwMode="auto">
          <a:xfrm>
            <a:off x="539750" y="5805488"/>
            <a:ext cx="24479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spcBef>
                <a:spcPct val="20000"/>
              </a:spcBef>
              <a:buFont typeface="Wingdings" pitchFamily="2" charset="2"/>
              <a:buNone/>
            </a:pPr>
            <a:r>
              <a:rPr lang="en-US" b="1" dirty="0">
                <a:solidFill>
                  <a:srgbClr val="0066FF"/>
                </a:solidFill>
                <a:effectLst>
                  <a:outerShdw blurRad="38100" dist="38100" dir="2700000" algn="tl">
                    <a:srgbClr val="000000"/>
                  </a:outerShdw>
                </a:effectLst>
              </a:rPr>
              <a:t>individual </a:t>
            </a:r>
            <a:r>
              <a:rPr lang="en-US" b="1" dirty="0" smtClean="0">
                <a:solidFill>
                  <a:srgbClr val="0066FF"/>
                </a:solidFill>
                <a:effectLst>
                  <a:outerShdw blurRad="38100" dist="38100" dir="2700000" algn="tl">
                    <a:srgbClr val="000000"/>
                  </a:outerShdw>
                </a:effectLst>
              </a:rPr>
              <a:t>dental tray </a:t>
            </a:r>
            <a:r>
              <a:rPr lang="en-US" b="1" dirty="0">
                <a:solidFill>
                  <a:srgbClr val="0066FF"/>
                </a:solidFill>
                <a:effectLst>
                  <a:outerShdw blurRad="38100" dist="38100" dir="2700000" algn="tl">
                    <a:srgbClr val="000000"/>
                  </a:outerShdw>
                </a:effectLst>
              </a:rPr>
              <a:t>on the upper jaw</a:t>
            </a:r>
            <a:endParaRPr lang="ru-RU" sz="2200" b="1" dirty="0">
              <a:solidFill>
                <a:srgbClr val="0066FF"/>
              </a:solidFill>
              <a:effectLst>
                <a:outerShdw blurRad="38100" dist="38100" dir="2700000" algn="tl">
                  <a:srgbClr val="000000"/>
                </a:outerShdw>
              </a:effectLst>
            </a:endParaRPr>
          </a:p>
        </p:txBody>
      </p:sp>
    </p:spTree>
    <p:extLst>
      <p:ext uri="{BB962C8B-B14F-4D97-AF65-F5344CB8AC3E}">
        <p14:creationId xmlns:p14="http://schemas.microsoft.com/office/powerpoint/2010/main" val="24906569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circle(in)">
                                      <p:cBhvr>
                                        <p:cTn id="7" dur="500"/>
                                        <p:tgtEl>
                                          <p:spTgt spid="5123">
                                            <p:txEl>
                                              <p:pRg st="2" end="2"/>
                                            </p:txEl>
                                          </p:spTgt>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animEffect transition="in" filter="circle(in)">
                                      <p:cBhvr>
                                        <p:cTn id="11" dur="500"/>
                                        <p:tgtEl>
                                          <p:spTgt spid="5123">
                                            <p:txEl>
                                              <p:pRg st="3" end="3"/>
                                            </p:txEl>
                                          </p:spTgt>
                                        </p:tgtEl>
                                      </p:cBhvr>
                                    </p:animEffect>
                                  </p:childTnLst>
                                </p:cTn>
                              </p:par>
                            </p:childTnLst>
                          </p:cTn>
                        </p:par>
                        <p:par>
                          <p:cTn id="12" fill="hold" nodeType="afterGroup">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animEffect transition="in" filter="circle(in)">
                                      <p:cBhvr>
                                        <p:cTn id="15" dur="500"/>
                                        <p:tgtEl>
                                          <p:spTgt spid="5123">
                                            <p:txEl>
                                              <p:pRg st="4" end="4"/>
                                            </p:txEl>
                                          </p:spTgt>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animEffect transition="in" filter="circle(in)">
                                      <p:cBhvr>
                                        <p:cTn id="19" dur="500"/>
                                        <p:tgtEl>
                                          <p:spTgt spid="5123">
                                            <p:txEl>
                                              <p:pRg st="5" end="5"/>
                                            </p:txEl>
                                          </p:spTgt>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1" fill="hold">
                                          <p:stCondLst>
                                            <p:cond delay="0"/>
                                          </p:stCondLst>
                                        </p:cTn>
                                        <p:tgtEl>
                                          <p:spTgt spid="5123">
                                            <p:txEl>
                                              <p:pRg st="6" end="6"/>
                                            </p:txEl>
                                          </p:spTgt>
                                        </p:tgtEl>
                                        <p:attrNameLst>
                                          <p:attrName>style.visibility</p:attrName>
                                        </p:attrNameLst>
                                      </p:cBhvr>
                                      <p:to>
                                        <p:strVal val="visible"/>
                                      </p:to>
                                    </p:set>
                                    <p:animEffect transition="in" filter="circle(in)">
                                      <p:cBhvr>
                                        <p:cTn id="23" dur="500"/>
                                        <p:tgtEl>
                                          <p:spTgt spid="5123">
                                            <p:txEl>
                                              <p:pRg st="6" end="6"/>
                                            </p:txEl>
                                          </p:spTgt>
                                        </p:tgtEl>
                                      </p:cBhvr>
                                    </p:animEffect>
                                  </p:childTnLst>
                                </p:cTn>
                              </p:par>
                            </p:childTnLst>
                          </p:cTn>
                        </p:par>
                        <p:par>
                          <p:cTn id="24" fill="hold">
                            <p:stCondLst>
                              <p:cond delay="2500"/>
                            </p:stCondLst>
                            <p:childTnLst>
                              <p:par>
                                <p:cTn id="25" presetID="6" presetClass="entr" presetSubtype="16" fill="hold" grpId="0" nodeType="afterEffect">
                                  <p:stCondLst>
                                    <p:cond delay="0"/>
                                  </p:stCondLst>
                                  <p:childTnLst>
                                    <p:set>
                                      <p:cBhvr>
                                        <p:cTn id="26" dur="1" fill="hold">
                                          <p:stCondLst>
                                            <p:cond delay="0"/>
                                          </p:stCondLst>
                                        </p:cTn>
                                        <p:tgtEl>
                                          <p:spTgt spid="5123">
                                            <p:txEl>
                                              <p:pRg st="7" end="7"/>
                                            </p:txEl>
                                          </p:spTgt>
                                        </p:tgtEl>
                                        <p:attrNameLst>
                                          <p:attrName>style.visibility</p:attrName>
                                        </p:attrNameLst>
                                      </p:cBhvr>
                                      <p:to>
                                        <p:strVal val="visible"/>
                                      </p:to>
                                    </p:set>
                                    <p:animEffect transition="in" filter="circle(in)">
                                      <p:cBhvr>
                                        <p:cTn id="27" dur="500"/>
                                        <p:tgtEl>
                                          <p:spTgt spid="5123">
                                            <p:txEl>
                                              <p:pRg st="7" end="7"/>
                                            </p:txEl>
                                          </p:spTgt>
                                        </p:tgtEl>
                                      </p:cBhvr>
                                    </p:animEffect>
                                  </p:childTnLst>
                                </p:cTn>
                              </p:par>
                            </p:childTnLst>
                          </p:cTn>
                        </p:par>
                        <p:par>
                          <p:cTn id="28" fill="hold" nodeType="afterGroup">
                            <p:stCondLst>
                              <p:cond delay="3000"/>
                            </p:stCondLst>
                            <p:childTnLst>
                              <p:par>
                                <p:cTn id="29" presetID="8" presetClass="entr" presetSubtype="16" fill="hold" nodeType="afterEffect">
                                  <p:stCondLst>
                                    <p:cond delay="0"/>
                                  </p:stCondLst>
                                  <p:childTnLst>
                                    <p:set>
                                      <p:cBhvr>
                                        <p:cTn id="30" dur="1" fill="hold">
                                          <p:stCondLst>
                                            <p:cond delay="0"/>
                                          </p:stCondLst>
                                        </p:cTn>
                                        <p:tgtEl>
                                          <p:spTgt spid="5129"/>
                                        </p:tgtEl>
                                        <p:attrNameLst>
                                          <p:attrName>style.visibility</p:attrName>
                                        </p:attrNameLst>
                                      </p:cBhvr>
                                      <p:to>
                                        <p:strVal val="visible"/>
                                      </p:to>
                                    </p:set>
                                    <p:animEffect transition="in" filter="diamond(in)">
                                      <p:cBhvr>
                                        <p:cTn id="31" dur="2000"/>
                                        <p:tgtEl>
                                          <p:spTgt spid="5129"/>
                                        </p:tgtEl>
                                      </p:cBhvr>
                                    </p:animEffect>
                                  </p:childTnLst>
                                </p:cTn>
                              </p:par>
                              <p:par>
                                <p:cTn id="32" presetID="8" presetClass="entr" presetSubtype="16" fill="hold" nodeType="withEffect">
                                  <p:stCondLst>
                                    <p:cond delay="0"/>
                                  </p:stCondLst>
                                  <p:childTnLst>
                                    <p:set>
                                      <p:cBhvr>
                                        <p:cTn id="33" dur="1" fill="hold">
                                          <p:stCondLst>
                                            <p:cond delay="0"/>
                                          </p:stCondLst>
                                        </p:cTn>
                                        <p:tgtEl>
                                          <p:spTgt spid="5124"/>
                                        </p:tgtEl>
                                        <p:attrNameLst>
                                          <p:attrName>style.visibility</p:attrName>
                                        </p:attrNameLst>
                                      </p:cBhvr>
                                      <p:to>
                                        <p:strVal val="visible"/>
                                      </p:to>
                                    </p:set>
                                    <p:animEffect transition="in" filter="diamond(in)">
                                      <p:cBhvr>
                                        <p:cTn id="34" dur="2000"/>
                                        <p:tgtEl>
                                          <p:spTgt spid="5124"/>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5127"/>
                                        </p:tgtEl>
                                        <p:attrNameLst>
                                          <p:attrName>style.visibility</p:attrName>
                                        </p:attrNameLst>
                                      </p:cBhvr>
                                      <p:to>
                                        <p:strVal val="visible"/>
                                      </p:to>
                                    </p:set>
                                    <p:animEffect transition="in" filter="diamond(in)">
                                      <p:cBhvr>
                                        <p:cTn id="37" dur="500"/>
                                        <p:tgtEl>
                                          <p:spTgt spid="5127"/>
                                        </p:tgtEl>
                                      </p:cBhvr>
                                    </p:animEffect>
                                  </p:childTnLst>
                                </p:cTn>
                              </p:par>
                              <p:par>
                                <p:cTn id="38" presetID="8" presetClass="entr" presetSubtype="16" fill="hold" nodeType="withEffect">
                                  <p:stCondLst>
                                    <p:cond delay="0"/>
                                  </p:stCondLst>
                                  <p:childTnLst>
                                    <p:set>
                                      <p:cBhvr>
                                        <p:cTn id="39" dur="1" fill="hold">
                                          <p:stCondLst>
                                            <p:cond delay="0"/>
                                          </p:stCondLst>
                                        </p:cTn>
                                        <p:tgtEl>
                                          <p:spTgt spid="5125"/>
                                        </p:tgtEl>
                                        <p:attrNameLst>
                                          <p:attrName>style.visibility</p:attrName>
                                        </p:attrNameLst>
                                      </p:cBhvr>
                                      <p:to>
                                        <p:strVal val="visible"/>
                                      </p:to>
                                    </p:set>
                                    <p:animEffect transition="in" filter="diamond(in)">
                                      <p:cBhvr>
                                        <p:cTn id="40" dur="500"/>
                                        <p:tgtEl>
                                          <p:spTgt spid="5125"/>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5128"/>
                                        </p:tgtEl>
                                        <p:attrNameLst>
                                          <p:attrName>style.visibility</p:attrName>
                                        </p:attrNameLst>
                                      </p:cBhvr>
                                      <p:to>
                                        <p:strVal val="visible"/>
                                      </p:to>
                                    </p:set>
                                    <p:animEffect transition="in" filter="diamond(in)">
                                      <p:cBhvr>
                                        <p:cTn id="43" dur="500"/>
                                        <p:tgtEl>
                                          <p:spTgt spid="512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130"/>
                                        </p:tgtEl>
                                        <p:attrNameLst>
                                          <p:attrName>style.visibility</p:attrName>
                                        </p:attrNameLst>
                                      </p:cBhvr>
                                      <p:to>
                                        <p:strVal val="visible"/>
                                      </p:to>
                                    </p:set>
                                    <p:animEffect transition="in" filter="wipe(down)">
                                      <p:cBhvr>
                                        <p:cTn id="46" dur="500"/>
                                        <p:tgtEl>
                                          <p:spTgt spid="513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126"/>
                                        </p:tgtEl>
                                        <p:attrNameLst>
                                          <p:attrName>style.visibility</p:attrName>
                                        </p:attrNameLst>
                                      </p:cBhvr>
                                      <p:to>
                                        <p:strVal val="visible"/>
                                      </p:to>
                                    </p:set>
                                    <p:animEffect transition="in" filter="wipe(down)">
                                      <p:cBhvr>
                                        <p:cTn id="49" dur="500"/>
                                        <p:tgtEl>
                                          <p:spTgt spid="5126"/>
                                        </p:tgtEl>
                                      </p:cBhvr>
                                    </p:animEffect>
                                  </p:childTnLst>
                                </p:cTn>
                              </p:par>
                              <p:par>
                                <p:cTn id="50" presetID="6" presetClass="entr" presetSubtype="16" fill="hold" nodeType="withEffect">
                                  <p:stCondLst>
                                    <p:cond delay="0"/>
                                  </p:stCondLst>
                                  <p:childTnLst>
                                    <p:set>
                                      <p:cBhvr>
                                        <p:cTn id="51" dur="1" fill="hold">
                                          <p:stCondLst>
                                            <p:cond delay="0"/>
                                          </p:stCondLst>
                                        </p:cTn>
                                        <p:tgtEl>
                                          <p:spTgt spid="5123">
                                            <p:txEl>
                                              <p:pRg st="8" end="8"/>
                                            </p:txEl>
                                          </p:spTgt>
                                        </p:tgtEl>
                                        <p:attrNameLst>
                                          <p:attrName>style.visibility</p:attrName>
                                        </p:attrNameLst>
                                      </p:cBhvr>
                                      <p:to>
                                        <p:strVal val="visible"/>
                                      </p:to>
                                    </p:set>
                                    <p:animEffect transition="in" filter="circle(in)">
                                      <p:cBhvr>
                                        <p:cTn id="52" dur="2000"/>
                                        <p:tgtEl>
                                          <p:spTgt spid="5123">
                                            <p:txEl>
                                              <p:pRg st="8" end="8"/>
                                            </p:txEl>
                                          </p:spTgt>
                                        </p:tgtEl>
                                      </p:cBhvr>
                                    </p:animEffect>
                                  </p:childTnLst>
                                </p:cTn>
                              </p:par>
                              <p:par>
                                <p:cTn id="53" presetID="6" presetClass="entr" presetSubtype="16" fill="hold" nodeType="withEffect">
                                  <p:stCondLst>
                                    <p:cond delay="0"/>
                                  </p:stCondLst>
                                  <p:childTnLst>
                                    <p:set>
                                      <p:cBhvr>
                                        <p:cTn id="54" dur="1" fill="hold">
                                          <p:stCondLst>
                                            <p:cond delay="0"/>
                                          </p:stCondLst>
                                        </p:cTn>
                                        <p:tgtEl>
                                          <p:spTgt spid="5123">
                                            <p:txEl>
                                              <p:pRg st="9" end="9"/>
                                            </p:txEl>
                                          </p:spTgt>
                                        </p:tgtEl>
                                        <p:attrNameLst>
                                          <p:attrName>style.visibility</p:attrName>
                                        </p:attrNameLst>
                                      </p:cBhvr>
                                      <p:to>
                                        <p:strVal val="visible"/>
                                      </p:to>
                                    </p:set>
                                    <p:animEffect transition="in" filter="circle(in)">
                                      <p:cBhvr>
                                        <p:cTn id="55" dur="2000"/>
                                        <p:tgtEl>
                                          <p:spTgt spid="5123">
                                            <p:txEl>
                                              <p:pRg st="9" end="9"/>
                                            </p:txEl>
                                          </p:spTgt>
                                        </p:tgtEl>
                                      </p:cBhvr>
                                    </p:animEffect>
                                  </p:childTnLst>
                                </p:cTn>
                              </p:par>
                              <p:par>
                                <p:cTn id="56" presetID="6" presetClass="entr" presetSubtype="16" fill="hold" nodeType="withEffect">
                                  <p:stCondLst>
                                    <p:cond delay="0"/>
                                  </p:stCondLst>
                                  <p:childTnLst>
                                    <p:set>
                                      <p:cBhvr>
                                        <p:cTn id="57" dur="1" fill="hold">
                                          <p:stCondLst>
                                            <p:cond delay="0"/>
                                          </p:stCondLst>
                                        </p:cTn>
                                        <p:tgtEl>
                                          <p:spTgt spid="5123">
                                            <p:txEl>
                                              <p:pRg st="10" end="10"/>
                                            </p:txEl>
                                          </p:spTgt>
                                        </p:tgtEl>
                                        <p:attrNameLst>
                                          <p:attrName>style.visibility</p:attrName>
                                        </p:attrNameLst>
                                      </p:cBhvr>
                                      <p:to>
                                        <p:strVal val="visible"/>
                                      </p:to>
                                    </p:set>
                                    <p:animEffect transition="in" filter="circle(in)">
                                      <p:cBhvr>
                                        <p:cTn id="58" dur="2000"/>
                                        <p:tgtEl>
                                          <p:spTgt spid="512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P spid="5126" grpId="0"/>
      <p:bldP spid="5127" grpId="0"/>
      <p:bldP spid="5128" grpId="0"/>
      <p:bldP spid="5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noFill/>
          <a:ln/>
        </p:spPr>
        <p:txBody>
          <a:bodyPr/>
          <a:lstStyle/>
          <a:p>
            <a:r>
              <a:rPr lang="en-US" sz="4000" dirty="0" smtClean="0">
                <a:solidFill>
                  <a:schemeClr val="accent4"/>
                </a:solidFill>
              </a:rPr>
              <a:t>Trays</a:t>
            </a:r>
            <a:r>
              <a:rPr lang="ru-RU" sz="4000" dirty="0">
                <a:solidFill>
                  <a:schemeClr val="accent4"/>
                </a:solidFill>
              </a:rPr>
              <a:t/>
            </a:r>
            <a:br>
              <a:rPr lang="ru-RU" sz="4000" dirty="0">
                <a:solidFill>
                  <a:schemeClr val="accent4"/>
                </a:solidFill>
              </a:rPr>
            </a:br>
            <a:r>
              <a:rPr lang="en-US" sz="4000" i="1" dirty="0" smtClean="0">
                <a:solidFill>
                  <a:schemeClr val="accent4"/>
                </a:solidFill>
              </a:rPr>
              <a:t>individual</a:t>
            </a:r>
            <a:endParaRPr lang="ru-RU" sz="4000" i="1" dirty="0">
              <a:solidFill>
                <a:schemeClr val="accent4"/>
              </a:solidFill>
            </a:endParaRPr>
          </a:p>
        </p:txBody>
      </p:sp>
      <p:pic>
        <p:nvPicPr>
          <p:cNvPr id="15365" name="Picture 5" descr="05"/>
          <p:cNvPicPr>
            <a:picLocks noChangeAspect="1" noChangeArrowheads="1"/>
          </p:cNvPicPr>
          <p:nvPr/>
        </p:nvPicPr>
        <p:blipFill>
          <a:blip r:embed="rId2" cstate="print"/>
          <a:srcRect/>
          <a:stretch>
            <a:fillRect/>
          </a:stretch>
        </p:blipFill>
        <p:spPr bwMode="auto">
          <a:xfrm>
            <a:off x="683568" y="1844824"/>
            <a:ext cx="3833813" cy="2874963"/>
          </a:xfrm>
          <a:prstGeom prst="rect">
            <a:avLst/>
          </a:prstGeom>
          <a:noFill/>
        </p:spPr>
      </p:pic>
      <p:sp>
        <p:nvSpPr>
          <p:cNvPr id="4" name="Rectangle 3"/>
          <p:cNvSpPr>
            <a:spLocks noChangeArrowheads="1"/>
          </p:cNvSpPr>
          <p:nvPr/>
        </p:nvSpPr>
        <p:spPr bwMode="auto">
          <a:xfrm>
            <a:off x="4860032" y="1484784"/>
            <a:ext cx="41044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0" hangingPunct="0"/>
            <a:r>
              <a:rPr lang="en-US" sz="2400" b="1" dirty="0">
                <a:solidFill>
                  <a:srgbClr val="00B050"/>
                </a:solidFill>
              </a:rPr>
              <a:t>Methods of individual dental tray making</a:t>
            </a:r>
            <a:r>
              <a:rPr lang="ru-RU" sz="2400" b="1" dirty="0">
                <a:solidFill>
                  <a:srgbClr val="00B050"/>
                </a:solidFill>
              </a:rPr>
              <a:t> :</a:t>
            </a:r>
          </a:p>
        </p:txBody>
      </p:sp>
      <p:sp>
        <p:nvSpPr>
          <p:cNvPr id="5" name="Rectangle 8"/>
          <p:cNvSpPr>
            <a:spLocks noChangeArrowheads="1"/>
          </p:cNvSpPr>
          <p:nvPr/>
        </p:nvSpPr>
        <p:spPr bwMode="auto">
          <a:xfrm>
            <a:off x="5004048" y="2333105"/>
            <a:ext cx="431958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defRPr/>
            </a:pPr>
            <a:r>
              <a:rPr lang="ru-RU" sz="2400" dirty="0">
                <a:solidFill>
                  <a:schemeClr val="tx2"/>
                </a:solidFill>
              </a:rPr>
              <a:t>•  </a:t>
            </a:r>
            <a:r>
              <a:rPr lang="en-US" sz="2400" dirty="0">
                <a:solidFill>
                  <a:schemeClr val="tx2"/>
                </a:solidFill>
              </a:rPr>
              <a:t> wax</a:t>
            </a:r>
            <a:r>
              <a:rPr lang="ru-RU" sz="2400" dirty="0">
                <a:solidFill>
                  <a:schemeClr val="tx2"/>
                </a:solidFill>
              </a:rPr>
              <a:t>; </a:t>
            </a:r>
          </a:p>
          <a:p>
            <a:pPr>
              <a:defRPr/>
            </a:pPr>
            <a:r>
              <a:rPr lang="ru-RU" sz="2400" dirty="0">
                <a:solidFill>
                  <a:schemeClr val="tx2"/>
                </a:solidFill>
              </a:rPr>
              <a:t>• </a:t>
            </a:r>
            <a:r>
              <a:rPr lang="en-US" sz="2400" dirty="0">
                <a:solidFill>
                  <a:schemeClr val="tx2"/>
                </a:solidFill>
              </a:rPr>
              <a:t>  plastics of cold polymerization;</a:t>
            </a:r>
          </a:p>
          <a:p>
            <a:pPr marL="342900" indent="-342900">
              <a:buFont typeface="Arial" pitchFamily="34" charset="0"/>
              <a:buChar char="•"/>
              <a:defRPr/>
            </a:pPr>
            <a:r>
              <a:rPr lang="en-US" sz="2400" dirty="0">
                <a:solidFill>
                  <a:schemeClr val="tx2"/>
                </a:solidFill>
              </a:rPr>
              <a:t>plastics of hot polymerization;</a:t>
            </a:r>
            <a:endParaRPr lang="ru-RU" sz="2400" dirty="0">
              <a:solidFill>
                <a:schemeClr val="tx2"/>
              </a:solidFill>
            </a:endParaRPr>
          </a:p>
          <a:p>
            <a:pPr>
              <a:defRPr/>
            </a:pPr>
            <a:r>
              <a:rPr lang="ru-RU" sz="2400" dirty="0">
                <a:solidFill>
                  <a:schemeClr val="tx2"/>
                </a:solidFill>
              </a:rPr>
              <a:t>•  </a:t>
            </a:r>
            <a:r>
              <a:rPr lang="en-US" sz="2400" dirty="0">
                <a:solidFill>
                  <a:schemeClr val="tx2"/>
                </a:solidFill>
              </a:rPr>
              <a:t> </a:t>
            </a:r>
            <a:r>
              <a:rPr lang="en-US" sz="2400" dirty="0" smtClean="0">
                <a:solidFill>
                  <a:schemeClr val="tx2"/>
                </a:solidFill>
              </a:rPr>
              <a:t>thermoplastics</a:t>
            </a:r>
            <a:r>
              <a:rPr lang="ru-RU" sz="2400" dirty="0">
                <a:solidFill>
                  <a:schemeClr val="tx2"/>
                </a:solidFill>
              </a:rPr>
              <a:t>; </a:t>
            </a:r>
          </a:p>
          <a:p>
            <a:pPr>
              <a:defRPr/>
            </a:pPr>
            <a:r>
              <a:rPr lang="ru-RU" sz="2400" dirty="0">
                <a:solidFill>
                  <a:schemeClr val="tx2"/>
                </a:solidFill>
              </a:rPr>
              <a:t>• </a:t>
            </a:r>
            <a:r>
              <a:rPr lang="en-US" sz="2400" dirty="0">
                <a:solidFill>
                  <a:schemeClr val="tx2"/>
                </a:solidFill>
              </a:rPr>
              <a:t>  light curing materials</a:t>
            </a:r>
            <a:r>
              <a:rPr lang="ru-RU" sz="2400" dirty="0">
                <a:solidFill>
                  <a:schemeClr val="tx2"/>
                </a:solidFill>
              </a:rPr>
              <a:t>; </a:t>
            </a:r>
          </a:p>
          <a:p>
            <a:pPr>
              <a:defRPr/>
            </a:pPr>
            <a:r>
              <a:rPr lang="ru-RU" sz="2400" dirty="0">
                <a:solidFill>
                  <a:schemeClr val="tx2"/>
                </a:solidFill>
              </a:rPr>
              <a:t>• </a:t>
            </a:r>
            <a:r>
              <a:rPr lang="en-US" sz="2400" dirty="0">
                <a:solidFill>
                  <a:schemeClr val="tx2"/>
                </a:solidFill>
              </a:rPr>
              <a:t>  combined methods</a:t>
            </a:r>
            <a:r>
              <a:rPr lang="ru-RU" sz="2400" dirty="0">
                <a:solidFill>
                  <a:schemeClr val="tx2"/>
                </a:solidFill>
              </a:rPr>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9"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
                                            <p:txEl>
                                              <p:pRg st="0" end="0"/>
                                            </p:txEl>
                                          </p:spTgt>
                                        </p:tgtEl>
                                      </p:cBhvr>
                                    </p:animEffect>
                                  </p:childTnLst>
                                </p:cTn>
                              </p:par>
                            </p:childTnLst>
                          </p:cTn>
                        </p:par>
                        <p:par>
                          <p:cTn id="16" fill="hold">
                            <p:stCondLst>
                              <p:cond delay="1500"/>
                            </p:stCondLst>
                            <p:childTnLst>
                              <p:par>
                                <p:cTn id="17" presetID="29" presetClass="entr" presetSubtype="0" fill="hold" grpId="0"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1000" fill="hold"/>
                                        <p:tgtEl>
                                          <p:spTgt spid="5">
                                            <p:txEl>
                                              <p:pRg st="1" end="1"/>
                                            </p:txEl>
                                          </p:spTgt>
                                        </p:tgtEl>
                                        <p:attrNameLst>
                                          <p:attrName>ppt_x</p:attrName>
                                        </p:attrNameLst>
                                      </p:cBhvr>
                                      <p:tavLst>
                                        <p:tav tm="0">
                                          <p:val>
                                            <p:strVal val="#ppt_x-.2"/>
                                          </p:val>
                                        </p:tav>
                                        <p:tav tm="100000">
                                          <p:val>
                                            <p:strVal val="#ppt_x"/>
                                          </p:val>
                                        </p:tav>
                                      </p:tavLst>
                                    </p:anim>
                                    <p:anim calcmode="lin" valueType="num">
                                      <p:cBhvr>
                                        <p:cTn id="20" dur="1000" fill="hold"/>
                                        <p:tgtEl>
                                          <p:spTgt spid="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xEl>
                                              <p:pRg st="1" end="1"/>
                                            </p:txEl>
                                          </p:spTgt>
                                        </p:tgtEl>
                                      </p:cBhvr>
                                    </p:animEffect>
                                  </p:childTnLst>
                                </p:cTn>
                              </p:par>
                            </p:childTnLst>
                          </p:cTn>
                        </p:par>
                        <p:par>
                          <p:cTn id="22" fill="hold">
                            <p:stCondLst>
                              <p:cond delay="2500"/>
                            </p:stCondLst>
                            <p:childTnLst>
                              <p:par>
                                <p:cTn id="23" presetID="29" presetClass="entr" presetSubtype="0" fill="hold" grpId="0" nodeType="after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p:cTn id="25" dur="1000" fill="hold"/>
                                        <p:tgtEl>
                                          <p:spTgt spid="5">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
                                            <p:txEl>
                                              <p:pRg st="2" end="2"/>
                                            </p:txEl>
                                          </p:spTgt>
                                        </p:tgtEl>
                                      </p:cBhvr>
                                    </p:animEffect>
                                  </p:childTnLst>
                                </p:cTn>
                              </p:par>
                            </p:childTnLst>
                          </p:cTn>
                        </p:par>
                        <p:par>
                          <p:cTn id="28" fill="hold">
                            <p:stCondLst>
                              <p:cond delay="3500"/>
                            </p:stCondLst>
                            <p:childTnLst>
                              <p:par>
                                <p:cTn id="29" presetID="29" presetClass="entr" presetSubtype="0" fill="hold" grpId="0" nodeType="after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1000" fill="hold"/>
                                        <p:tgtEl>
                                          <p:spTgt spid="5">
                                            <p:txEl>
                                              <p:pRg st="3" end="3"/>
                                            </p:txEl>
                                          </p:spTgt>
                                        </p:tgtEl>
                                        <p:attrNameLst>
                                          <p:attrName>ppt_x</p:attrName>
                                        </p:attrNameLst>
                                      </p:cBhvr>
                                      <p:tavLst>
                                        <p:tav tm="0">
                                          <p:val>
                                            <p:strVal val="#ppt_x-.2"/>
                                          </p:val>
                                        </p:tav>
                                        <p:tav tm="100000">
                                          <p:val>
                                            <p:strVal val="#ppt_x"/>
                                          </p:val>
                                        </p:tav>
                                      </p:tavLst>
                                    </p:anim>
                                    <p:anim calcmode="lin" valueType="num">
                                      <p:cBhvr>
                                        <p:cTn id="32" dur="1000" fill="hold"/>
                                        <p:tgtEl>
                                          <p:spTgt spid="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5">
                                            <p:txEl>
                                              <p:pRg st="3" end="3"/>
                                            </p:txEl>
                                          </p:spTgt>
                                        </p:tgtEl>
                                      </p:cBhvr>
                                    </p:animEffect>
                                  </p:childTnLst>
                                </p:cTn>
                              </p:par>
                            </p:childTnLst>
                          </p:cTn>
                        </p:par>
                        <p:par>
                          <p:cTn id="34" fill="hold">
                            <p:stCondLst>
                              <p:cond delay="4500"/>
                            </p:stCondLst>
                            <p:childTnLst>
                              <p:par>
                                <p:cTn id="35" presetID="29" presetClass="entr" presetSubtype="0" fill="hold" grpId="0" nodeType="after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 calcmode="lin" valueType="num">
                                      <p:cBhvr>
                                        <p:cTn id="37" dur="1000" fill="hold"/>
                                        <p:tgtEl>
                                          <p:spTgt spid="5">
                                            <p:txEl>
                                              <p:pRg st="4" end="4"/>
                                            </p:txEl>
                                          </p:spTgt>
                                        </p:tgtEl>
                                        <p:attrNameLst>
                                          <p:attrName>ppt_x</p:attrName>
                                        </p:attrNameLst>
                                      </p:cBhvr>
                                      <p:tavLst>
                                        <p:tav tm="0">
                                          <p:val>
                                            <p:strVal val="#ppt_x-.2"/>
                                          </p:val>
                                        </p:tav>
                                        <p:tav tm="100000">
                                          <p:val>
                                            <p:strVal val="#ppt_x"/>
                                          </p:val>
                                        </p:tav>
                                      </p:tavLst>
                                    </p:anim>
                                    <p:anim calcmode="lin" valueType="num">
                                      <p:cBhvr>
                                        <p:cTn id="38" dur="1000" fill="hold"/>
                                        <p:tgtEl>
                                          <p:spTgt spid="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5">
                                            <p:txEl>
                                              <p:pRg st="4" end="4"/>
                                            </p:txEl>
                                          </p:spTgt>
                                        </p:tgtEl>
                                      </p:cBhvr>
                                    </p:animEffect>
                                  </p:childTnLst>
                                </p:cTn>
                              </p:par>
                            </p:childTnLst>
                          </p:cTn>
                        </p:par>
                        <p:par>
                          <p:cTn id="40" fill="hold">
                            <p:stCondLst>
                              <p:cond delay="5500"/>
                            </p:stCondLst>
                            <p:childTnLst>
                              <p:par>
                                <p:cTn id="41" presetID="29" presetClass="entr" presetSubtype="0" fill="hold" grpId="0" nodeType="after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 calcmode="lin" valueType="num">
                                      <p:cBhvr>
                                        <p:cTn id="43" dur="1000" fill="hold"/>
                                        <p:tgtEl>
                                          <p:spTgt spid="5">
                                            <p:txEl>
                                              <p:pRg st="5" end="5"/>
                                            </p:txEl>
                                          </p:spTgt>
                                        </p:tgtEl>
                                        <p:attrNameLst>
                                          <p:attrName>ppt_x</p:attrName>
                                        </p:attrNameLst>
                                      </p:cBhvr>
                                      <p:tavLst>
                                        <p:tav tm="0">
                                          <p:val>
                                            <p:strVal val="#ppt_x-.2"/>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9" y="1052736"/>
            <a:ext cx="4084471" cy="4176464"/>
          </a:xfrm>
          <a:prstGeom prst="rect">
            <a:avLst/>
          </a:prstGeom>
        </p:spPr>
      </p:pic>
    </p:spTree>
    <p:extLst>
      <p:ext uri="{BB962C8B-B14F-4D97-AF65-F5344CB8AC3E}">
        <p14:creationId xmlns:p14="http://schemas.microsoft.com/office/powerpoint/2010/main" val="239156879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sp>
        <p:nvSpPr>
          <p:cNvPr id="6" name="Прямоугольник 5"/>
          <p:cNvSpPr/>
          <p:nvPr/>
        </p:nvSpPr>
        <p:spPr>
          <a:xfrm>
            <a:off x="103884" y="4614417"/>
            <a:ext cx="4461540" cy="923330"/>
          </a:xfrm>
          <a:prstGeom prst="rect">
            <a:avLst/>
          </a:prstGeom>
        </p:spPr>
        <p:txBody>
          <a:bodyPr wrap="square">
            <a:spAutoFit/>
          </a:bodyPr>
          <a:lstStyle/>
          <a:p>
            <a:pPr algn="ctr"/>
            <a:r>
              <a:rPr lang="en-US" dirty="0" smtClean="0"/>
              <a:t>Elasticity/plasticity elastic/plastic deformation</a:t>
            </a:r>
          </a:p>
          <a:p>
            <a:pPr algn="ctr"/>
            <a:r>
              <a:rPr lang="en-US" dirty="0"/>
              <a:t>Describes </a:t>
            </a:r>
            <a:r>
              <a:rPr lang="en-US" dirty="0" smtClean="0"/>
              <a:t>behavior </a:t>
            </a:r>
            <a:r>
              <a:rPr lang="en-US" dirty="0"/>
              <a:t>of material under load</a:t>
            </a:r>
            <a:endParaRPr lang="ru-R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915" t="23172" r="19931" b="19039"/>
          <a:stretch/>
        </p:blipFill>
        <p:spPr bwMode="auto">
          <a:xfrm>
            <a:off x="4427984" y="1052736"/>
            <a:ext cx="4474732" cy="259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Прямая соединительная линия 6"/>
          <p:cNvCxnSpPr/>
          <p:nvPr/>
        </p:nvCxnSpPr>
        <p:spPr>
          <a:xfrm>
            <a:off x="517848" y="1412776"/>
            <a:ext cx="3190056" cy="13253"/>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 name="Рисунок 7"/>
          <p:cNvPicPr/>
          <p:nvPr/>
        </p:nvPicPr>
        <p:blipFill rotWithShape="1">
          <a:blip r:embed="rId3" cstate="print">
            <a:extLst>
              <a:ext uri="{28A0092B-C50C-407E-A947-70E740481C1C}">
                <a14:useLocalDpi xmlns:a14="http://schemas.microsoft.com/office/drawing/2010/main" val="0"/>
              </a:ext>
            </a:extLst>
          </a:blip>
          <a:srcRect l="27083" t="23077" r="29167" b="17948"/>
          <a:stretch/>
        </p:blipFill>
        <p:spPr bwMode="auto">
          <a:xfrm>
            <a:off x="4597034" y="3789040"/>
            <a:ext cx="4079422" cy="27363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90575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sp>
        <p:nvSpPr>
          <p:cNvPr id="2" name="Прямоугольник 1"/>
          <p:cNvSpPr/>
          <p:nvPr/>
        </p:nvSpPr>
        <p:spPr>
          <a:xfrm>
            <a:off x="323528" y="3717032"/>
            <a:ext cx="3312368" cy="2308324"/>
          </a:xfrm>
          <a:prstGeom prst="rect">
            <a:avLst/>
          </a:prstGeom>
        </p:spPr>
        <p:txBody>
          <a:bodyPr wrap="square">
            <a:spAutoFit/>
          </a:bodyPr>
          <a:lstStyle/>
          <a:p>
            <a:pPr algn="just"/>
            <a:r>
              <a:rPr lang="en-US" dirty="0"/>
              <a:t>In materials science, </a:t>
            </a:r>
            <a:r>
              <a:rPr lang="en-US" b="1" u="sng" dirty="0"/>
              <a:t>the strength</a:t>
            </a:r>
            <a:r>
              <a:rPr lang="en-US" b="1" dirty="0"/>
              <a:t> </a:t>
            </a:r>
            <a:r>
              <a:rPr lang="en-US" dirty="0"/>
              <a:t>of a material is its ability to withstand an applied load without failure. The field of strength of materials deals with forces and deformations that result from their acting on a material.</a:t>
            </a:r>
            <a:endParaRPr lang="ru-RU" dirty="0"/>
          </a:p>
        </p:txBody>
      </p:sp>
      <p:cxnSp>
        <p:nvCxnSpPr>
          <p:cNvPr id="6" name="Прямая соединительная линия 5"/>
          <p:cNvCxnSpPr/>
          <p:nvPr/>
        </p:nvCxnSpPr>
        <p:spPr>
          <a:xfrm>
            <a:off x="517848" y="1687555"/>
            <a:ext cx="1101824" cy="0"/>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960" y="3140968"/>
            <a:ext cx="4786097" cy="2774053"/>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1094918"/>
            <a:ext cx="2876389" cy="1872757"/>
          </a:xfrm>
          <a:prstGeom prst="rect">
            <a:avLst/>
          </a:prstGeom>
        </p:spPr>
      </p:pic>
    </p:spTree>
    <p:extLst>
      <p:ext uri="{BB962C8B-B14F-4D97-AF65-F5344CB8AC3E}">
        <p14:creationId xmlns:p14="http://schemas.microsoft.com/office/powerpoint/2010/main" val="3896804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cxnSp>
        <p:nvCxnSpPr>
          <p:cNvPr id="6" name="Прямая соединительная линия 5"/>
          <p:cNvCxnSpPr/>
          <p:nvPr/>
        </p:nvCxnSpPr>
        <p:spPr>
          <a:xfrm>
            <a:off x="517848" y="2132856"/>
            <a:ext cx="3118048" cy="0"/>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301891" y="4676943"/>
            <a:ext cx="8302557" cy="1200329"/>
          </a:xfrm>
          <a:prstGeom prst="rect">
            <a:avLst/>
          </a:prstGeom>
        </p:spPr>
        <p:txBody>
          <a:bodyPr wrap="square">
            <a:spAutoFit/>
          </a:bodyPr>
          <a:lstStyle/>
          <a:p>
            <a:pPr algn="just"/>
            <a:r>
              <a:rPr lang="en-US" b="1" u="sng" dirty="0" err="1"/>
              <a:t>Thixotropy</a:t>
            </a:r>
            <a:r>
              <a:rPr lang="en-US" dirty="0"/>
              <a:t> is a shear thinning property. Certain gels or fluids that are thick (viscous) under static conditions will flow (become thin, less viscous) over time when shaken, agitated, or otherwise stressed (Time Dependent Viscosity). They then take a fixed time to return to a more viscous state.</a:t>
            </a:r>
            <a:endParaRPr lang="ru-RU" dirty="0"/>
          </a:p>
        </p:txBody>
      </p:sp>
      <p:pic>
        <p:nvPicPr>
          <p:cNvPr id="10" name="Рисунок 9"/>
          <p:cNvPicPr/>
          <p:nvPr/>
        </p:nvPicPr>
        <p:blipFill rotWithShape="1">
          <a:blip r:embed="rId2"/>
          <a:srcRect l="27404" t="24787" r="28525" b="18233"/>
          <a:stretch/>
        </p:blipFill>
        <p:spPr bwMode="auto">
          <a:xfrm>
            <a:off x="4355976" y="836712"/>
            <a:ext cx="4464496" cy="3312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32902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cxnSp>
        <p:nvCxnSpPr>
          <p:cNvPr id="6" name="Прямая соединительная линия 5"/>
          <p:cNvCxnSpPr/>
          <p:nvPr/>
        </p:nvCxnSpPr>
        <p:spPr>
          <a:xfrm>
            <a:off x="517848" y="2481266"/>
            <a:ext cx="3118048" cy="0"/>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 name="Рисунок 7"/>
          <p:cNvPicPr/>
          <p:nvPr/>
        </p:nvPicPr>
        <p:blipFill rotWithShape="1">
          <a:blip r:embed="rId2"/>
          <a:srcRect l="28045" t="17094" r="28846" b="33048"/>
          <a:stretch/>
        </p:blipFill>
        <p:spPr bwMode="auto">
          <a:xfrm>
            <a:off x="4139952" y="908720"/>
            <a:ext cx="4176464" cy="2736304"/>
          </a:xfrm>
          <a:prstGeom prst="rect">
            <a:avLst/>
          </a:prstGeom>
          <a:ln>
            <a:noFill/>
          </a:ln>
          <a:extLst>
            <a:ext uri="{53640926-AAD7-44D8-BBD7-CCE9431645EC}">
              <a14:shadowObscured xmlns:a14="http://schemas.microsoft.com/office/drawing/2010/main"/>
            </a:ext>
          </a:extLst>
        </p:spPr>
      </p:pic>
      <p:pic>
        <p:nvPicPr>
          <p:cNvPr id="9" name="Рисунок 8"/>
          <p:cNvPicPr/>
          <p:nvPr/>
        </p:nvPicPr>
        <p:blipFill rotWithShape="1">
          <a:blip r:embed="rId3"/>
          <a:srcRect l="27884" t="13676" r="28222" b="28489"/>
          <a:stretch/>
        </p:blipFill>
        <p:spPr bwMode="auto">
          <a:xfrm>
            <a:off x="4268291" y="3645023"/>
            <a:ext cx="4048125" cy="3000375"/>
          </a:xfrm>
          <a:prstGeom prst="rect">
            <a:avLst/>
          </a:prstGeom>
          <a:ln>
            <a:noFill/>
          </a:ln>
          <a:extLst>
            <a:ext uri="{53640926-AAD7-44D8-BBD7-CCE9431645EC}">
              <a14:shadowObscured xmlns:a14="http://schemas.microsoft.com/office/drawing/2010/main"/>
            </a:ext>
          </a:extLst>
        </p:spPr>
      </p:pic>
      <p:sp>
        <p:nvSpPr>
          <p:cNvPr id="2" name="Прямоугольник 1"/>
          <p:cNvSpPr/>
          <p:nvPr/>
        </p:nvSpPr>
        <p:spPr>
          <a:xfrm>
            <a:off x="395536" y="3390884"/>
            <a:ext cx="3744416" cy="1384995"/>
          </a:xfrm>
          <a:prstGeom prst="rect">
            <a:avLst/>
          </a:prstGeom>
        </p:spPr>
        <p:txBody>
          <a:bodyPr wrap="square">
            <a:spAutoFit/>
          </a:bodyPr>
          <a:lstStyle/>
          <a:p>
            <a:r>
              <a:rPr lang="en-US" sz="1400" dirty="0"/>
              <a:t>A</a:t>
            </a:r>
            <a:r>
              <a:rPr lang="en-US" sz="1400" b="1" u="sng" dirty="0"/>
              <a:t> </a:t>
            </a:r>
            <a:r>
              <a:rPr lang="en-US" sz="1400" b="1" u="sng" dirty="0" err="1"/>
              <a:t>hydrophile</a:t>
            </a:r>
            <a:r>
              <a:rPr lang="en-US" sz="1400" b="1" u="sng" dirty="0"/>
              <a:t> </a:t>
            </a:r>
            <a:r>
              <a:rPr lang="en-US" sz="1400" dirty="0"/>
              <a:t>(Ancient Greek </a:t>
            </a:r>
            <a:r>
              <a:rPr lang="en-US" sz="1400" dirty="0" err="1"/>
              <a:t>φίλυδρος</a:t>
            </a:r>
            <a:r>
              <a:rPr lang="en-US" sz="1400" dirty="0"/>
              <a:t>, loving water from </a:t>
            </a:r>
            <a:r>
              <a:rPr lang="en-US" sz="1400" dirty="0" err="1"/>
              <a:t>φιλεῖν</a:t>
            </a:r>
            <a:r>
              <a:rPr lang="en-US" sz="1400" dirty="0"/>
              <a:t> to love, and </a:t>
            </a:r>
            <a:r>
              <a:rPr lang="en-US" sz="1400" dirty="0" err="1"/>
              <a:t>ὕδρω</a:t>
            </a:r>
            <a:r>
              <a:rPr lang="en-US" sz="1400" dirty="0"/>
              <a:t>, water. The compound </a:t>
            </a:r>
            <a:r>
              <a:rPr lang="en-US" sz="1400" dirty="0" err="1"/>
              <a:t>ὑδρόφιλος</a:t>
            </a:r>
            <a:r>
              <a:rPr lang="en-US" sz="1400" dirty="0"/>
              <a:t> does not exist in Ancient Greek.) is a molecule or other molecular entity that is attracted to, and tends to be dissolved by, water.</a:t>
            </a:r>
            <a:endParaRPr lang="ru-RU" sz="1400" dirty="0"/>
          </a:p>
        </p:txBody>
      </p:sp>
      <p:sp>
        <p:nvSpPr>
          <p:cNvPr id="3" name="Прямоугольник 2"/>
          <p:cNvSpPr/>
          <p:nvPr/>
        </p:nvSpPr>
        <p:spPr>
          <a:xfrm>
            <a:off x="427449" y="4775879"/>
            <a:ext cx="3712503" cy="1446550"/>
          </a:xfrm>
          <a:prstGeom prst="rect">
            <a:avLst/>
          </a:prstGeom>
        </p:spPr>
        <p:txBody>
          <a:bodyPr wrap="square">
            <a:spAutoFit/>
          </a:bodyPr>
          <a:lstStyle/>
          <a:p>
            <a:r>
              <a:rPr lang="en-US" dirty="0"/>
              <a:t> </a:t>
            </a:r>
            <a:r>
              <a:rPr lang="en-US" dirty="0" smtClean="0"/>
              <a:t>A </a:t>
            </a:r>
            <a:r>
              <a:rPr lang="en-US" sz="1400" b="1" u="sng" dirty="0" smtClean="0"/>
              <a:t>hydrophobicity</a:t>
            </a:r>
            <a:r>
              <a:rPr lang="en-US" sz="1400" dirty="0"/>
              <a:t> (from </a:t>
            </a:r>
            <a:r>
              <a:rPr lang="en-US" sz="1400" dirty="0">
                <a:hlinkClick r:id="rId4" tooltip="Ancient Greek"/>
              </a:rPr>
              <a:t>Ancient Greek</a:t>
            </a:r>
            <a:r>
              <a:rPr lang="en-US" sz="1400" dirty="0"/>
              <a:t> </a:t>
            </a:r>
            <a:r>
              <a:rPr lang="en-US" sz="1400" dirty="0" err="1"/>
              <a:t>ὑδρόφο</a:t>
            </a:r>
            <a:r>
              <a:rPr lang="en-US" sz="1400" dirty="0"/>
              <a:t>βος, </a:t>
            </a:r>
            <a:r>
              <a:rPr lang="en-US" sz="1400" i="1" dirty="0"/>
              <a:t>having a horror of </a:t>
            </a:r>
            <a:r>
              <a:rPr lang="en-US" sz="1400" i="1" dirty="0" smtClean="0"/>
              <a:t>water</a:t>
            </a:r>
            <a:r>
              <a:rPr lang="en-US" sz="1400" dirty="0" smtClean="0"/>
              <a:t>,</a:t>
            </a:r>
            <a:r>
              <a:rPr lang="en-US" sz="1400" dirty="0"/>
              <a:t> constructed from ὕδωρ, </a:t>
            </a:r>
            <a:r>
              <a:rPr lang="en-US" sz="1400" i="1" dirty="0" smtClean="0"/>
              <a:t>water</a:t>
            </a:r>
            <a:r>
              <a:rPr lang="en-US" sz="1400" dirty="0" smtClean="0"/>
              <a:t>,</a:t>
            </a:r>
            <a:r>
              <a:rPr lang="en-US" sz="1400" dirty="0"/>
              <a:t> and φόβος, </a:t>
            </a:r>
            <a:r>
              <a:rPr lang="en-US" sz="1400" i="1" dirty="0" smtClean="0"/>
              <a:t>fear</a:t>
            </a:r>
            <a:r>
              <a:rPr lang="en-US" sz="1400" dirty="0" smtClean="0"/>
              <a:t>) </a:t>
            </a:r>
            <a:r>
              <a:rPr lang="en-US" sz="1400" dirty="0"/>
              <a:t>is the physical property of a</a:t>
            </a:r>
            <a:r>
              <a:rPr lang="en-US" sz="1400" dirty="0">
                <a:hlinkClick r:id="rId5" tooltip="Molecule"/>
              </a:rPr>
              <a:t>molecule</a:t>
            </a:r>
            <a:r>
              <a:rPr lang="en-US" sz="1400" dirty="0"/>
              <a:t> (known as a </a:t>
            </a:r>
            <a:r>
              <a:rPr lang="en-US" sz="1400" b="1" dirty="0"/>
              <a:t>hydrophobe</a:t>
            </a:r>
            <a:r>
              <a:rPr lang="en-US" sz="1400" dirty="0"/>
              <a:t>) that is seemingly repelled from a mass of </a:t>
            </a:r>
            <a:r>
              <a:rPr lang="en-US" sz="1400" dirty="0">
                <a:hlinkClick r:id="rId6" tooltip="Water"/>
              </a:rPr>
              <a:t>water</a:t>
            </a:r>
            <a:r>
              <a:rPr lang="en-US" sz="1400" dirty="0" smtClean="0"/>
              <a:t>.</a:t>
            </a:r>
            <a:endParaRPr lang="ru-RU" sz="1400" dirty="0"/>
          </a:p>
        </p:txBody>
      </p:sp>
    </p:spTree>
    <p:extLst>
      <p:ext uri="{BB962C8B-B14F-4D97-AF65-F5344CB8AC3E}">
        <p14:creationId xmlns:p14="http://schemas.microsoft.com/office/powerpoint/2010/main" val="13855918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980728"/>
            <a:ext cx="3466728" cy="2476872"/>
          </a:xfrm>
        </p:spPr>
        <p:txBody>
          <a:bodyPr/>
          <a:lstStyle/>
          <a:p>
            <a:pPr marL="0" indent="0">
              <a:buNone/>
            </a:pPr>
            <a:r>
              <a:rPr lang="en-US" sz="2000" dirty="0" smtClean="0"/>
              <a:t>• </a:t>
            </a:r>
            <a:r>
              <a:rPr lang="en-US" sz="2000" dirty="0"/>
              <a:t>Elastic/plastic deformations</a:t>
            </a:r>
          </a:p>
          <a:p>
            <a:pPr marL="0" indent="0">
              <a:buNone/>
            </a:pPr>
            <a:r>
              <a:rPr lang="en-US" sz="2000" dirty="0"/>
              <a:t>• Strength</a:t>
            </a:r>
          </a:p>
          <a:p>
            <a:pPr marL="0" indent="0">
              <a:buNone/>
            </a:pPr>
            <a:r>
              <a:rPr lang="en-US" sz="2000" dirty="0"/>
              <a:t>• </a:t>
            </a:r>
            <a:r>
              <a:rPr lang="en-US" sz="2000" dirty="0" err="1" smtClean="0"/>
              <a:t>Pseudoplastic</a:t>
            </a:r>
            <a:r>
              <a:rPr lang="en-US" sz="2000" dirty="0" smtClean="0"/>
              <a:t> / thixotropic</a:t>
            </a:r>
            <a:endParaRPr lang="en-US" sz="2000" dirty="0"/>
          </a:p>
          <a:p>
            <a:pPr marL="0" indent="0">
              <a:buNone/>
            </a:pPr>
            <a:r>
              <a:rPr lang="en-US" sz="2000" dirty="0"/>
              <a:t>• Hydrophilic/hydrophobic</a:t>
            </a:r>
          </a:p>
          <a:p>
            <a:pPr marL="0" indent="0">
              <a:buNone/>
            </a:pPr>
            <a:r>
              <a:rPr lang="en-US" sz="2000" dirty="0"/>
              <a:t>• Working time</a:t>
            </a:r>
          </a:p>
          <a:p>
            <a:pPr marL="0" indent="0">
              <a:buNone/>
            </a:pPr>
            <a:r>
              <a:rPr lang="en-US" sz="2000" dirty="0"/>
              <a:t>• Setting time</a:t>
            </a:r>
            <a:endParaRPr lang="ru-RU" sz="2000" dirty="0"/>
          </a:p>
        </p:txBody>
      </p:sp>
      <p:sp>
        <p:nvSpPr>
          <p:cNvPr id="5" name="Заголовок 4"/>
          <p:cNvSpPr>
            <a:spLocks noGrp="1"/>
          </p:cNvSpPr>
          <p:nvPr>
            <p:ph type="title"/>
          </p:nvPr>
        </p:nvSpPr>
        <p:spPr/>
        <p:txBody>
          <a:bodyPr/>
          <a:lstStyle/>
          <a:p>
            <a:r>
              <a:rPr lang="en-US" dirty="0"/>
              <a:t>Important terms</a:t>
            </a:r>
            <a:br>
              <a:rPr lang="en-US" dirty="0"/>
            </a:br>
            <a:endParaRPr lang="ru-RU" dirty="0"/>
          </a:p>
        </p:txBody>
      </p:sp>
      <p:cxnSp>
        <p:nvCxnSpPr>
          <p:cNvPr id="6" name="Прямая соединительная линия 5"/>
          <p:cNvCxnSpPr/>
          <p:nvPr/>
        </p:nvCxnSpPr>
        <p:spPr>
          <a:xfrm>
            <a:off x="517848" y="2780928"/>
            <a:ext cx="1677888" cy="0"/>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539552" y="3212976"/>
            <a:ext cx="1677888" cy="0"/>
          </a:xfrm>
          <a:prstGeom prst="line">
            <a:avLst/>
          </a:prstGeom>
          <a:ln>
            <a:solidFill>
              <a:srgbClr val="FF0000"/>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539552" y="3506636"/>
            <a:ext cx="7632848" cy="584775"/>
          </a:xfrm>
          <a:prstGeom prst="rect">
            <a:avLst/>
          </a:prstGeom>
        </p:spPr>
        <p:txBody>
          <a:bodyPr wrap="square">
            <a:spAutoFit/>
          </a:bodyPr>
          <a:lstStyle/>
          <a:p>
            <a:r>
              <a:rPr lang="en-US" sz="1600" b="1" u="sng" dirty="0"/>
              <a:t>Working time</a:t>
            </a:r>
            <a:r>
              <a:rPr lang="en-US" sz="1600" b="1" dirty="0"/>
              <a:t> </a:t>
            </a:r>
            <a:r>
              <a:rPr lang="en-US" sz="1600" dirty="0"/>
              <a:t>– a period from the start of mixing </a:t>
            </a:r>
            <a:r>
              <a:rPr lang="en-US" sz="1600" dirty="0" smtClean="0"/>
              <a:t>to the </a:t>
            </a:r>
            <a:r>
              <a:rPr lang="en-US" sz="1600" dirty="0"/>
              <a:t>final time at which the impression can be </a:t>
            </a:r>
            <a:r>
              <a:rPr lang="en-US" sz="1600" dirty="0" smtClean="0"/>
              <a:t>seated in </a:t>
            </a:r>
            <a:r>
              <a:rPr lang="en-US" sz="1600" dirty="0"/>
              <a:t>the mouth without its </a:t>
            </a:r>
            <a:r>
              <a:rPr lang="en-US" sz="1600" dirty="0" smtClean="0"/>
              <a:t>distortion</a:t>
            </a:r>
            <a:endParaRPr lang="ru-RU" sz="1600" dirty="0"/>
          </a:p>
        </p:txBody>
      </p:sp>
      <p:sp>
        <p:nvSpPr>
          <p:cNvPr id="12" name="Прямоугольник 11"/>
          <p:cNvSpPr/>
          <p:nvPr/>
        </p:nvSpPr>
        <p:spPr>
          <a:xfrm>
            <a:off x="483703" y="4091411"/>
            <a:ext cx="7632848" cy="584775"/>
          </a:xfrm>
          <a:prstGeom prst="rect">
            <a:avLst/>
          </a:prstGeom>
        </p:spPr>
        <p:txBody>
          <a:bodyPr wrap="square">
            <a:spAutoFit/>
          </a:bodyPr>
          <a:lstStyle/>
          <a:p>
            <a:r>
              <a:rPr lang="en-US" sz="1600" b="1" u="sng" dirty="0"/>
              <a:t>Setting time</a:t>
            </a:r>
            <a:r>
              <a:rPr lang="en-US" sz="1600" dirty="0"/>
              <a:t> – a period from the start of </a:t>
            </a:r>
            <a:r>
              <a:rPr lang="en-US" sz="1600" dirty="0" smtClean="0"/>
              <a:t>mixing till </a:t>
            </a:r>
            <a:r>
              <a:rPr lang="en-US" sz="1600" dirty="0"/>
              <a:t>the impression becomes elastic enough </a:t>
            </a:r>
            <a:r>
              <a:rPr lang="en-US" sz="1600" dirty="0" smtClean="0"/>
              <a:t>to resist </a:t>
            </a:r>
            <a:r>
              <a:rPr lang="en-US" sz="1600" dirty="0"/>
              <a:t>deformation during its withdrawal from </a:t>
            </a:r>
            <a:r>
              <a:rPr lang="en-US" sz="1600" dirty="0" smtClean="0"/>
              <a:t>the mouth</a:t>
            </a:r>
            <a:endParaRPr lang="ru-RU" sz="1600"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8123" y="4909453"/>
            <a:ext cx="2211992" cy="1664328"/>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4909453"/>
            <a:ext cx="2376264" cy="1677835"/>
          </a:xfrm>
          <a:prstGeom prst="rect">
            <a:avLst/>
          </a:prstGeom>
        </p:spPr>
      </p:pic>
      <p:pic>
        <p:nvPicPr>
          <p:cNvPr id="8" name="Рисунок 7"/>
          <p:cNvPicPr>
            <a:picLocks noChangeAspect="1"/>
          </p:cNvPicPr>
          <p:nvPr/>
        </p:nvPicPr>
        <p:blipFill rotWithShape="1">
          <a:blip r:embed="rId4">
            <a:extLst>
              <a:ext uri="{28A0092B-C50C-407E-A947-70E740481C1C}">
                <a14:useLocalDpi xmlns:a14="http://schemas.microsoft.com/office/drawing/2010/main" val="0"/>
              </a:ext>
            </a:extLst>
          </a:blip>
          <a:srcRect b="13325"/>
          <a:stretch/>
        </p:blipFill>
        <p:spPr>
          <a:xfrm>
            <a:off x="6516216" y="2171922"/>
            <a:ext cx="1728192" cy="1294118"/>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884" y="818424"/>
            <a:ext cx="2207889" cy="1370945"/>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2095" y="2276872"/>
            <a:ext cx="2164801" cy="1217701"/>
          </a:xfrm>
          <a:prstGeom prst="rect">
            <a:avLst/>
          </a:prstGeom>
        </p:spPr>
      </p:pic>
      <p:pic>
        <p:nvPicPr>
          <p:cNvPr id="14" name="Рисунок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76256" y="586150"/>
            <a:ext cx="1512168" cy="1398281"/>
          </a:xfrm>
          <a:prstGeom prst="rect">
            <a:avLst/>
          </a:prstGeom>
        </p:spPr>
      </p:pic>
    </p:spTree>
    <p:extLst>
      <p:ext uri="{BB962C8B-B14F-4D97-AF65-F5344CB8AC3E}">
        <p14:creationId xmlns:p14="http://schemas.microsoft.com/office/powerpoint/2010/main" val="5796343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29600" cy="4525963"/>
          </a:xfrm>
        </p:spPr>
        <p:txBody>
          <a:bodyPr/>
          <a:lstStyle/>
          <a:p>
            <a:r>
              <a:rPr lang="en-US" sz="1800" dirty="0" smtClean="0"/>
              <a:t>1</a:t>
            </a:r>
            <a:r>
              <a:rPr lang="en-US" sz="1800" dirty="0"/>
              <a:t>. Capable of plastic to rigid body transformation</a:t>
            </a:r>
          </a:p>
          <a:p>
            <a:r>
              <a:rPr lang="en-US" sz="1800" dirty="0"/>
              <a:t>2. Acceptable for a patient </a:t>
            </a:r>
          </a:p>
          <a:p>
            <a:r>
              <a:rPr lang="en-US" sz="1800" dirty="0"/>
              <a:t>- non-toxic, non-irritant, tasteless, reasonable</a:t>
            </a:r>
          </a:p>
          <a:p>
            <a:r>
              <a:rPr lang="en-US" sz="1800" dirty="0"/>
              <a:t>setting time up to 5-7 min</a:t>
            </a:r>
          </a:p>
          <a:p>
            <a:r>
              <a:rPr lang="en-US" sz="1800" dirty="0"/>
              <a:t>3. Good handling properties – easy to prepare/mix</a:t>
            </a:r>
          </a:p>
          <a:p>
            <a:r>
              <a:rPr lang="en-US" sz="1800" dirty="0"/>
              <a:t>plastic before set, but viscous enough not to flow</a:t>
            </a:r>
          </a:p>
          <a:p>
            <a:r>
              <a:rPr lang="en-US" sz="1800" dirty="0"/>
              <a:t>out of a tray (thixotropic), adequate working and</a:t>
            </a:r>
          </a:p>
          <a:p>
            <a:r>
              <a:rPr lang="en-US" sz="1800" dirty="0"/>
              <a:t>setting </a:t>
            </a:r>
            <a:r>
              <a:rPr lang="en-US" sz="1800" dirty="0" smtClean="0"/>
              <a:t>times</a:t>
            </a:r>
          </a:p>
          <a:p>
            <a:pPr marL="0" indent="0">
              <a:buNone/>
            </a:pPr>
            <a:r>
              <a:rPr lang="en-US" sz="1800" dirty="0"/>
              <a:t>	</a:t>
            </a:r>
            <a:r>
              <a:rPr lang="en-US" sz="1800" u="sng" dirty="0" smtClean="0"/>
              <a:t>After </a:t>
            </a:r>
            <a:r>
              <a:rPr lang="en-US" sz="1800" u="sng" dirty="0"/>
              <a:t>being set:</a:t>
            </a:r>
          </a:p>
          <a:p>
            <a:r>
              <a:rPr lang="en-US" sz="1800" dirty="0"/>
              <a:t>4. Accuracy and detail reproduction (25-50µm),</a:t>
            </a:r>
          </a:p>
          <a:p>
            <a:r>
              <a:rPr lang="en-US" sz="1800" dirty="0"/>
              <a:t>5. Dimensionally stable</a:t>
            </a:r>
          </a:p>
          <a:p>
            <a:r>
              <a:rPr lang="en-US" sz="1800" dirty="0"/>
              <a:t>6. Resistant to mechanical stress - elastic and rigid</a:t>
            </a:r>
          </a:p>
          <a:p>
            <a:r>
              <a:rPr lang="en-US" sz="1800" dirty="0"/>
              <a:t>7. Compatible with model materials</a:t>
            </a:r>
          </a:p>
          <a:p>
            <a:r>
              <a:rPr lang="en-US" sz="1800" dirty="0"/>
              <a:t>8. Resistant to disinfectant </a:t>
            </a:r>
            <a:r>
              <a:rPr lang="en-US" sz="1800" dirty="0" smtClean="0"/>
              <a:t>solutions</a:t>
            </a:r>
          </a:p>
          <a:p>
            <a:r>
              <a:rPr lang="en-US" sz="1800" dirty="0"/>
              <a:t>9. Cost effective</a:t>
            </a:r>
            <a:endParaRPr lang="ru-RU" sz="1800" dirty="0"/>
          </a:p>
        </p:txBody>
      </p:sp>
      <p:sp>
        <p:nvSpPr>
          <p:cNvPr id="3" name="Заголовок 2"/>
          <p:cNvSpPr>
            <a:spLocks noGrp="1"/>
          </p:cNvSpPr>
          <p:nvPr>
            <p:ph type="title"/>
          </p:nvPr>
        </p:nvSpPr>
        <p:spPr>
          <a:xfrm>
            <a:off x="395536" y="404664"/>
            <a:ext cx="8229600" cy="1143000"/>
          </a:xfrm>
        </p:spPr>
        <p:txBody>
          <a:bodyPr/>
          <a:lstStyle/>
          <a:p>
            <a:r>
              <a:rPr lang="en-US" sz="3200" b="1" dirty="0" smtClean="0"/>
              <a:t>Requirements to </a:t>
            </a:r>
            <a:br>
              <a:rPr lang="en-US" sz="3200" b="1" dirty="0" smtClean="0"/>
            </a:br>
            <a:r>
              <a:rPr lang="en-US" sz="3200" b="1" dirty="0" smtClean="0"/>
              <a:t>the impression </a:t>
            </a:r>
            <a:r>
              <a:rPr lang="en-US" sz="3200" b="1" dirty="0"/>
              <a:t>materials</a:t>
            </a:r>
            <a:r>
              <a:rPr lang="en-US" dirty="0"/>
              <a:t/>
            </a:r>
            <a:br>
              <a:rPr lang="en-US" dirty="0"/>
            </a:br>
            <a:endParaRPr lang="ru-RU" dirty="0"/>
          </a:p>
        </p:txBody>
      </p:sp>
    </p:spTree>
    <p:extLst>
      <p:ext uri="{BB962C8B-B14F-4D97-AF65-F5344CB8AC3E}">
        <p14:creationId xmlns:p14="http://schemas.microsoft.com/office/powerpoint/2010/main" val="562683098"/>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Impression materials</a:t>
            </a:r>
            <a:endParaRPr lang="ru-RU" dirty="0"/>
          </a:p>
        </p:txBody>
      </p:sp>
      <p:sp>
        <p:nvSpPr>
          <p:cNvPr id="22719" name="Line 191"/>
          <p:cNvSpPr>
            <a:spLocks noChangeShapeType="1"/>
          </p:cNvSpPr>
          <p:nvPr/>
        </p:nvSpPr>
        <p:spPr bwMode="auto">
          <a:xfrm>
            <a:off x="6567488" y="3867150"/>
            <a:ext cx="0" cy="0"/>
          </a:xfrm>
          <a:prstGeom prst="line">
            <a:avLst/>
          </a:prstGeom>
          <a:noFill/>
          <a:ln w="9525" cap="rnd">
            <a:solidFill>
              <a:srgbClr val="000000"/>
            </a:solidFill>
            <a:round/>
            <a:headEnd/>
            <a:tailEnd/>
          </a:ln>
          <a:effectLst/>
        </p:spPr>
        <p:txBody>
          <a:bodyPr/>
          <a:lstStyle/>
          <a:p>
            <a:endParaRPr lang="ru-RU"/>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735" t="29771" r="25191" b="24570"/>
          <a:stretch/>
        </p:blipFill>
        <p:spPr bwMode="auto">
          <a:xfrm>
            <a:off x="683568" y="1484784"/>
            <a:ext cx="7783552" cy="3914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7544" y="116632"/>
            <a:ext cx="8229600" cy="1143000"/>
          </a:xfrm>
        </p:spPr>
        <p:txBody>
          <a:bodyPr/>
          <a:lstStyle/>
          <a:p>
            <a:r>
              <a:rPr lang="en-US" dirty="0" smtClean="0"/>
              <a:t>Plaster</a:t>
            </a:r>
            <a:endParaRPr lang="ru-RU" dirty="0"/>
          </a:p>
        </p:txBody>
      </p:sp>
      <p:sp>
        <p:nvSpPr>
          <p:cNvPr id="23555" name="Rectangle 3"/>
          <p:cNvSpPr>
            <a:spLocks noGrp="1" noChangeArrowheads="1"/>
          </p:cNvSpPr>
          <p:nvPr>
            <p:ph type="body" idx="1"/>
          </p:nvPr>
        </p:nvSpPr>
        <p:spPr>
          <a:xfrm>
            <a:off x="467544" y="1268760"/>
            <a:ext cx="8229600" cy="4525963"/>
          </a:xfrm>
        </p:spPr>
        <p:txBody>
          <a:bodyPr/>
          <a:lstStyle/>
          <a:p>
            <a:pPr marL="0" indent="0">
              <a:buNone/>
            </a:pPr>
            <a:r>
              <a:rPr lang="en-US" dirty="0"/>
              <a:t>C</a:t>
            </a:r>
            <a:r>
              <a:rPr lang="en-US" sz="2800" dirty="0"/>
              <a:t>aSO4 </a:t>
            </a:r>
            <a:r>
              <a:rPr lang="ru-RU" sz="2800" dirty="0"/>
              <a:t>х </a:t>
            </a:r>
            <a:r>
              <a:rPr lang="en-US" sz="2800" dirty="0"/>
              <a:t>0.5H2O + 3 H2O </a:t>
            </a:r>
            <a:r>
              <a:rPr lang="en-US" sz="3600" b="1" dirty="0" smtClean="0"/>
              <a:t>→</a:t>
            </a:r>
            <a:r>
              <a:rPr lang="en-US" sz="2800" dirty="0" smtClean="0"/>
              <a:t> 2 </a:t>
            </a:r>
            <a:r>
              <a:rPr lang="en-US" sz="2800" dirty="0"/>
              <a:t>(CaSO4 + 2H2O)</a:t>
            </a:r>
            <a:endParaRPr lang="ru-RU" sz="2800" dirty="0"/>
          </a:p>
        </p:txBody>
      </p:sp>
      <p:sp>
        <p:nvSpPr>
          <p:cNvPr id="2" name="Прямоугольник 1"/>
          <p:cNvSpPr/>
          <p:nvPr/>
        </p:nvSpPr>
        <p:spPr>
          <a:xfrm>
            <a:off x="467544" y="1953706"/>
            <a:ext cx="7560840" cy="646331"/>
          </a:xfrm>
          <a:prstGeom prst="rect">
            <a:avLst/>
          </a:prstGeom>
        </p:spPr>
        <p:txBody>
          <a:bodyPr wrap="square">
            <a:spAutoFit/>
          </a:bodyPr>
          <a:lstStyle/>
          <a:p>
            <a:r>
              <a:rPr lang="en-US" dirty="0"/>
              <a:t>Accelerator of reaction: salt and Sulfate potassium.</a:t>
            </a:r>
          </a:p>
          <a:p>
            <a:r>
              <a:rPr lang="en-US" dirty="0"/>
              <a:t>Inhibiting Agent – borer, sugar, glycerin</a:t>
            </a:r>
            <a:endParaRPr lang="ru-RU" dirty="0"/>
          </a:p>
        </p:txBody>
      </p:sp>
      <p:pic>
        <p:nvPicPr>
          <p:cNvPr id="5" name="Picture 4" descr="Замешивание гипса"/>
          <p:cNvPicPr>
            <a:picLocks noChangeAspect="1" noChangeArrowheads="1"/>
          </p:cNvPicPr>
          <p:nvPr/>
        </p:nvPicPr>
        <p:blipFill>
          <a:blip r:embed="rId2" cstate="print"/>
          <a:srcRect/>
          <a:stretch>
            <a:fillRect/>
          </a:stretch>
        </p:blipFill>
        <p:spPr bwMode="auto">
          <a:xfrm>
            <a:off x="611559" y="3140968"/>
            <a:ext cx="4090577" cy="2232248"/>
          </a:xfrm>
          <a:prstGeom prst="rect">
            <a:avLst/>
          </a:prstGeom>
          <a:noFill/>
          <a:ln w="9525">
            <a:solidFill>
              <a:srgbClr val="000000"/>
            </a:solidFill>
            <a:miter lim="800000"/>
            <a:headEnd/>
            <a:tailEnd/>
          </a:ln>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9880" y="3140968"/>
            <a:ext cx="3113398" cy="2232248"/>
          </a:xfrm>
          <a:prstGeom prst="rect">
            <a:avLst/>
          </a:prstGeom>
        </p:spPr>
      </p:pic>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7544" y="116632"/>
            <a:ext cx="8229600" cy="1143000"/>
          </a:xfrm>
        </p:spPr>
        <p:txBody>
          <a:bodyPr/>
          <a:lstStyle/>
          <a:p>
            <a:r>
              <a:rPr lang="en-US" dirty="0" smtClean="0"/>
              <a:t>Plaster</a:t>
            </a:r>
            <a:endParaRPr lang="ru-RU" dirty="0"/>
          </a:p>
        </p:txBody>
      </p:sp>
      <p:sp>
        <p:nvSpPr>
          <p:cNvPr id="6" name="Прямоугольник 5"/>
          <p:cNvSpPr/>
          <p:nvPr/>
        </p:nvSpPr>
        <p:spPr>
          <a:xfrm>
            <a:off x="827584" y="1196752"/>
            <a:ext cx="6174432" cy="369332"/>
          </a:xfrm>
          <a:prstGeom prst="rect">
            <a:avLst/>
          </a:prstGeom>
        </p:spPr>
        <p:txBody>
          <a:bodyPr wrap="square">
            <a:spAutoFit/>
          </a:bodyPr>
          <a:lstStyle/>
          <a:p>
            <a:r>
              <a:rPr lang="en-US" b="1" u="sng" dirty="0"/>
              <a:t>Main indication</a:t>
            </a:r>
            <a:r>
              <a:rPr lang="en-US" dirty="0"/>
              <a:t>: </a:t>
            </a:r>
            <a:r>
              <a:rPr lang="en-US" dirty="0">
                <a:solidFill>
                  <a:srgbClr val="000000"/>
                </a:solidFill>
              </a:rPr>
              <a:t>impression of edentulous ridges</a:t>
            </a:r>
            <a:endParaRPr lang="ru-RU" dirty="0">
              <a:solidFill>
                <a:srgbClr val="000000"/>
              </a:solidFill>
            </a:endParaRPr>
          </a:p>
        </p:txBody>
      </p:sp>
      <p:sp>
        <p:nvSpPr>
          <p:cNvPr id="7" name="Прямоугольник 6"/>
          <p:cNvSpPr/>
          <p:nvPr/>
        </p:nvSpPr>
        <p:spPr>
          <a:xfrm>
            <a:off x="611560" y="2132856"/>
            <a:ext cx="5958408" cy="923330"/>
          </a:xfrm>
          <a:prstGeom prst="rect">
            <a:avLst/>
          </a:prstGeom>
        </p:spPr>
        <p:txBody>
          <a:bodyPr wrap="square">
            <a:spAutoFit/>
          </a:bodyPr>
          <a:lstStyle/>
          <a:p>
            <a:r>
              <a:rPr lang="en-US" dirty="0">
                <a:solidFill>
                  <a:srgbClr val="000000"/>
                </a:solidFill>
              </a:rPr>
              <a:t>1. Cheap and long shelf life, easy to prepare</a:t>
            </a:r>
          </a:p>
          <a:p>
            <a:r>
              <a:rPr lang="en-US" dirty="0" smtClean="0">
                <a:solidFill>
                  <a:srgbClr val="000000"/>
                </a:solidFill>
              </a:rPr>
              <a:t>2</a:t>
            </a:r>
            <a:r>
              <a:rPr lang="en-US" dirty="0">
                <a:solidFill>
                  <a:srgbClr val="000000"/>
                </a:solidFill>
              </a:rPr>
              <a:t>. Very good surface detail </a:t>
            </a:r>
            <a:r>
              <a:rPr lang="en-US" dirty="0" smtClean="0">
                <a:solidFill>
                  <a:srgbClr val="000000"/>
                </a:solidFill>
              </a:rPr>
              <a:t>reproduction</a:t>
            </a:r>
          </a:p>
          <a:p>
            <a:r>
              <a:rPr lang="en-US" dirty="0">
                <a:solidFill>
                  <a:srgbClr val="000000"/>
                </a:solidFill>
              </a:rPr>
              <a:t>3. Excellent dimensional stability</a:t>
            </a:r>
            <a:endParaRPr lang="ru-RU" dirty="0">
              <a:solidFill>
                <a:srgbClr val="000000"/>
              </a:solidFill>
            </a:endParaRPr>
          </a:p>
        </p:txBody>
      </p:sp>
      <p:sp>
        <p:nvSpPr>
          <p:cNvPr id="8" name="Прямоугольник 7"/>
          <p:cNvSpPr/>
          <p:nvPr/>
        </p:nvSpPr>
        <p:spPr>
          <a:xfrm>
            <a:off x="971600" y="1700808"/>
            <a:ext cx="1569660" cy="369332"/>
          </a:xfrm>
          <a:prstGeom prst="rect">
            <a:avLst/>
          </a:prstGeom>
        </p:spPr>
        <p:txBody>
          <a:bodyPr wrap="none">
            <a:spAutoFit/>
          </a:bodyPr>
          <a:lstStyle/>
          <a:p>
            <a:r>
              <a:rPr lang="en-US" b="1" u="sng" dirty="0"/>
              <a:t>Advantages:</a:t>
            </a:r>
            <a:endParaRPr lang="ru-RU" b="1" u="sng" dirty="0"/>
          </a:p>
        </p:txBody>
      </p:sp>
      <p:sp>
        <p:nvSpPr>
          <p:cNvPr id="9" name="Прямоугольник 8"/>
          <p:cNvSpPr/>
          <p:nvPr/>
        </p:nvSpPr>
        <p:spPr>
          <a:xfrm>
            <a:off x="539552" y="3284984"/>
            <a:ext cx="4760328" cy="1754326"/>
          </a:xfrm>
          <a:prstGeom prst="rect">
            <a:avLst/>
          </a:prstGeom>
        </p:spPr>
        <p:txBody>
          <a:bodyPr wrap="square">
            <a:spAutoFit/>
          </a:bodyPr>
          <a:lstStyle/>
          <a:p>
            <a:r>
              <a:rPr lang="en-US" dirty="0" smtClean="0"/>
              <a:t>      </a:t>
            </a:r>
            <a:r>
              <a:rPr lang="en-US" b="1" u="sng" dirty="0" smtClean="0"/>
              <a:t>Disadvantages</a:t>
            </a:r>
            <a:r>
              <a:rPr lang="en-US" b="1" u="sng" dirty="0"/>
              <a:t>:</a:t>
            </a:r>
          </a:p>
          <a:p>
            <a:r>
              <a:rPr lang="en-US" dirty="0"/>
              <a:t> </a:t>
            </a:r>
            <a:r>
              <a:rPr lang="en-US" dirty="0">
                <a:solidFill>
                  <a:srgbClr val="000000"/>
                </a:solidFill>
              </a:rPr>
              <a:t>1. Very rigid – often need to be fractured when </a:t>
            </a:r>
            <a:r>
              <a:rPr lang="en-US" dirty="0" smtClean="0">
                <a:solidFill>
                  <a:srgbClr val="000000"/>
                </a:solidFill>
              </a:rPr>
              <a:t>removed </a:t>
            </a:r>
            <a:r>
              <a:rPr lang="en-US" dirty="0">
                <a:solidFill>
                  <a:srgbClr val="000000"/>
                </a:solidFill>
              </a:rPr>
              <a:t>from the mouth</a:t>
            </a:r>
          </a:p>
          <a:p>
            <a:r>
              <a:rPr lang="en-US" dirty="0">
                <a:solidFill>
                  <a:srgbClr val="000000"/>
                </a:solidFill>
              </a:rPr>
              <a:t> 2. Fractures if undercuts are present</a:t>
            </a:r>
          </a:p>
          <a:p>
            <a:r>
              <a:rPr lang="en-US" dirty="0">
                <a:solidFill>
                  <a:srgbClr val="000000"/>
                </a:solidFill>
              </a:rPr>
              <a:t> 3. Non-toxic but may dry soft tissues - unpleasant </a:t>
            </a:r>
            <a:r>
              <a:rPr lang="en-US" dirty="0" smtClean="0">
                <a:solidFill>
                  <a:srgbClr val="000000"/>
                </a:solidFill>
              </a:rPr>
              <a:t>to</a:t>
            </a:r>
            <a:r>
              <a:rPr lang="ru-RU" dirty="0" smtClean="0">
                <a:solidFill>
                  <a:srgbClr val="000000"/>
                </a:solidFill>
              </a:rPr>
              <a:t> </a:t>
            </a:r>
            <a:r>
              <a:rPr lang="en-US" dirty="0" smtClean="0">
                <a:solidFill>
                  <a:srgbClr val="000000"/>
                </a:solidFill>
              </a:rPr>
              <a:t>patients</a:t>
            </a:r>
            <a:endParaRPr lang="en-US" dirty="0">
              <a:solidFill>
                <a:srgbClr val="000000"/>
              </a:solidFill>
            </a:endParaRPr>
          </a:p>
        </p:txBody>
      </p:sp>
      <p:sp>
        <p:nvSpPr>
          <p:cNvPr id="10" name="Прямоугольник 9"/>
          <p:cNvSpPr/>
          <p:nvPr/>
        </p:nvSpPr>
        <p:spPr>
          <a:xfrm>
            <a:off x="2195736" y="5902079"/>
            <a:ext cx="4121641" cy="369332"/>
          </a:xfrm>
          <a:prstGeom prst="rect">
            <a:avLst/>
          </a:prstGeom>
        </p:spPr>
        <p:txBody>
          <a:bodyPr wrap="none">
            <a:spAutoFit/>
          </a:bodyPr>
          <a:lstStyle/>
          <a:p>
            <a:r>
              <a:rPr lang="en-US" b="1" dirty="0"/>
              <a:t>Old fashioned – not frequently used</a:t>
            </a:r>
            <a:endParaRPr lang="ru-RU" b="1" dirty="0"/>
          </a:p>
        </p:txBody>
      </p:sp>
      <p:pic>
        <p:nvPicPr>
          <p:cNvPr id="14" name="Рисунок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880" y="3140968"/>
            <a:ext cx="3113398" cy="2232248"/>
          </a:xfrm>
          <a:prstGeom prst="rect">
            <a:avLst/>
          </a:prstGeom>
        </p:spPr>
      </p:pic>
    </p:spTree>
    <p:extLst>
      <p:ext uri="{BB962C8B-B14F-4D97-AF65-F5344CB8AC3E}">
        <p14:creationId xmlns:p14="http://schemas.microsoft.com/office/powerpoint/2010/main" val="608884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5536" y="116632"/>
            <a:ext cx="8229600" cy="782960"/>
          </a:xfrm>
        </p:spPr>
        <p:txBody>
          <a:bodyPr/>
          <a:lstStyle/>
          <a:p>
            <a:r>
              <a:rPr lang="fr-FR" dirty="0"/>
              <a:t> </a:t>
            </a:r>
            <a:r>
              <a:rPr lang="fr-FR" sz="2800" dirty="0"/>
              <a:t>Zinc-oxide eugenol </a:t>
            </a:r>
            <a:r>
              <a:rPr lang="fr-FR" sz="2800" dirty="0" smtClean="0"/>
              <a:t>impression pastes </a:t>
            </a:r>
            <a:r>
              <a:rPr lang="fr-FR" sz="2800" dirty="0"/>
              <a:t>(ZOE)</a:t>
            </a:r>
            <a:endParaRPr lang="ru-RU" sz="28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1029494"/>
            <a:ext cx="3240360" cy="2138894"/>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56406" r="1808" b="53739"/>
          <a:stretch/>
        </p:blipFill>
        <p:spPr>
          <a:xfrm>
            <a:off x="971600" y="1011127"/>
            <a:ext cx="2587083" cy="2154692"/>
          </a:xfrm>
          <a:prstGeom prst="rect">
            <a:avLst/>
          </a:prstGeom>
        </p:spPr>
      </p:pic>
      <p:sp>
        <p:nvSpPr>
          <p:cNvPr id="5" name="Прямоугольник 4"/>
          <p:cNvSpPr/>
          <p:nvPr/>
        </p:nvSpPr>
        <p:spPr>
          <a:xfrm>
            <a:off x="1115616" y="3212976"/>
            <a:ext cx="7173759" cy="369332"/>
          </a:xfrm>
          <a:prstGeom prst="rect">
            <a:avLst/>
          </a:prstGeom>
        </p:spPr>
        <p:txBody>
          <a:bodyPr wrap="none">
            <a:spAutoFit/>
          </a:bodyPr>
          <a:lstStyle/>
          <a:p>
            <a:r>
              <a:rPr lang="en-US" b="1" u="sng" dirty="0"/>
              <a:t>Main indication</a:t>
            </a:r>
            <a:r>
              <a:rPr lang="en-US" dirty="0" smtClean="0"/>
              <a:t>: </a:t>
            </a:r>
            <a:r>
              <a:rPr lang="en-US" dirty="0">
                <a:solidFill>
                  <a:srgbClr val="000000"/>
                </a:solidFill>
              </a:rPr>
              <a:t>impression of edentulous ridges, surgical </a:t>
            </a:r>
            <a:r>
              <a:rPr lang="en-US" dirty="0" smtClean="0">
                <a:solidFill>
                  <a:srgbClr val="000000"/>
                </a:solidFill>
              </a:rPr>
              <a:t>dressing </a:t>
            </a:r>
            <a:endParaRPr lang="ru-RU" dirty="0">
              <a:solidFill>
                <a:srgbClr val="000000"/>
              </a:solidFill>
            </a:endParaRPr>
          </a:p>
        </p:txBody>
      </p:sp>
      <p:sp>
        <p:nvSpPr>
          <p:cNvPr id="12" name="Прямоугольник 11"/>
          <p:cNvSpPr/>
          <p:nvPr/>
        </p:nvSpPr>
        <p:spPr>
          <a:xfrm>
            <a:off x="1475656" y="3606312"/>
            <a:ext cx="6264696" cy="369332"/>
          </a:xfrm>
          <a:prstGeom prst="rect">
            <a:avLst/>
          </a:prstGeom>
        </p:spPr>
        <p:txBody>
          <a:bodyPr wrap="square">
            <a:spAutoFit/>
          </a:bodyPr>
          <a:lstStyle/>
          <a:p>
            <a:r>
              <a:rPr lang="en-US" dirty="0" smtClean="0">
                <a:solidFill>
                  <a:srgbClr val="000000"/>
                </a:solidFill>
              </a:rPr>
              <a:t>low viscosity is a favorable to avoid displacement of tissues</a:t>
            </a:r>
            <a:endParaRPr lang="ru-RU" dirty="0">
              <a:solidFill>
                <a:srgbClr val="000000"/>
              </a:solidFill>
            </a:endParaRPr>
          </a:p>
        </p:txBody>
      </p:sp>
      <p:sp>
        <p:nvSpPr>
          <p:cNvPr id="13" name="Прямоугольник 12"/>
          <p:cNvSpPr/>
          <p:nvPr/>
        </p:nvSpPr>
        <p:spPr>
          <a:xfrm>
            <a:off x="323528" y="4005064"/>
            <a:ext cx="8496944" cy="1477328"/>
          </a:xfrm>
          <a:prstGeom prst="rect">
            <a:avLst/>
          </a:prstGeom>
        </p:spPr>
        <p:txBody>
          <a:bodyPr wrap="square">
            <a:spAutoFit/>
          </a:bodyPr>
          <a:lstStyle/>
          <a:p>
            <a:r>
              <a:rPr lang="en-US" dirty="0" smtClean="0"/>
              <a:t>	</a:t>
            </a:r>
            <a:r>
              <a:rPr lang="en-US" b="1" u="sng" dirty="0" smtClean="0"/>
              <a:t>Advantages</a:t>
            </a:r>
            <a:r>
              <a:rPr lang="en-US" b="1" u="sng" dirty="0"/>
              <a:t>:</a:t>
            </a:r>
          </a:p>
          <a:p>
            <a:r>
              <a:rPr lang="en-US" dirty="0">
                <a:solidFill>
                  <a:srgbClr val="000000"/>
                </a:solidFill>
              </a:rPr>
              <a:t>1. Low viscosity – no compression of soft tissues</a:t>
            </a:r>
          </a:p>
          <a:p>
            <a:r>
              <a:rPr lang="en-US" dirty="0" smtClean="0">
                <a:solidFill>
                  <a:srgbClr val="000000"/>
                </a:solidFill>
              </a:rPr>
              <a:t>2</a:t>
            </a:r>
            <a:r>
              <a:rPr lang="en-US" dirty="0">
                <a:solidFill>
                  <a:srgbClr val="000000"/>
                </a:solidFill>
              </a:rPr>
              <a:t>. Dimensional stability (shrinkage less than 0.1 %)</a:t>
            </a:r>
          </a:p>
          <a:p>
            <a:r>
              <a:rPr lang="en-US" dirty="0" smtClean="0">
                <a:solidFill>
                  <a:srgbClr val="000000"/>
                </a:solidFill>
              </a:rPr>
              <a:t>3</a:t>
            </a:r>
            <a:r>
              <a:rPr lang="en-US" dirty="0">
                <a:solidFill>
                  <a:srgbClr val="000000"/>
                </a:solidFill>
              </a:rPr>
              <a:t>. Good surface detail reproduction</a:t>
            </a:r>
          </a:p>
          <a:p>
            <a:r>
              <a:rPr lang="en-US" dirty="0">
                <a:solidFill>
                  <a:srgbClr val="000000"/>
                </a:solidFill>
              </a:rPr>
              <a:t>4. Low price</a:t>
            </a:r>
            <a:endParaRPr lang="ru-RU" dirty="0">
              <a:solidFill>
                <a:srgbClr val="000000"/>
              </a:solidFill>
            </a:endParaRPr>
          </a:p>
        </p:txBody>
      </p:sp>
      <p:sp>
        <p:nvSpPr>
          <p:cNvPr id="15" name="Прямоугольник 14"/>
          <p:cNvSpPr/>
          <p:nvPr/>
        </p:nvSpPr>
        <p:spPr>
          <a:xfrm>
            <a:off x="323528" y="5357336"/>
            <a:ext cx="8496944" cy="1200329"/>
          </a:xfrm>
          <a:prstGeom prst="rect">
            <a:avLst/>
          </a:prstGeom>
        </p:spPr>
        <p:txBody>
          <a:bodyPr wrap="square">
            <a:spAutoFit/>
          </a:bodyPr>
          <a:lstStyle/>
          <a:p>
            <a:r>
              <a:rPr lang="en-US" dirty="0" smtClean="0"/>
              <a:t>	</a:t>
            </a:r>
            <a:r>
              <a:rPr lang="en-US" b="1" u="sng" dirty="0" smtClean="0"/>
              <a:t>Disadvantages</a:t>
            </a:r>
            <a:r>
              <a:rPr lang="en-US" b="1" u="sng" dirty="0"/>
              <a:t>:</a:t>
            </a:r>
          </a:p>
          <a:p>
            <a:r>
              <a:rPr lang="en-US" dirty="0">
                <a:solidFill>
                  <a:srgbClr val="000000"/>
                </a:solidFill>
              </a:rPr>
              <a:t>1. Cannot be used in deep undercuts</a:t>
            </a:r>
          </a:p>
          <a:p>
            <a:r>
              <a:rPr lang="en-US" dirty="0">
                <a:solidFill>
                  <a:srgbClr val="000000"/>
                </a:solidFill>
              </a:rPr>
              <a:t>2. </a:t>
            </a:r>
            <a:r>
              <a:rPr lang="en-US" dirty="0" err="1">
                <a:solidFill>
                  <a:srgbClr val="000000"/>
                </a:solidFill>
              </a:rPr>
              <a:t>Eugenol</a:t>
            </a:r>
            <a:r>
              <a:rPr lang="en-US" dirty="0">
                <a:solidFill>
                  <a:srgbClr val="000000"/>
                </a:solidFill>
              </a:rPr>
              <a:t> allergy in some patients (</a:t>
            </a:r>
            <a:r>
              <a:rPr lang="en-US" dirty="0" smtClean="0">
                <a:solidFill>
                  <a:srgbClr val="000000"/>
                </a:solidFill>
              </a:rPr>
              <a:t>o-</a:t>
            </a:r>
            <a:r>
              <a:rPr lang="en-US" dirty="0" err="1" smtClean="0">
                <a:solidFill>
                  <a:srgbClr val="000000"/>
                </a:solidFill>
              </a:rPr>
              <a:t>ethoxybenzoic</a:t>
            </a:r>
            <a:r>
              <a:rPr lang="en-US" dirty="0" smtClean="0">
                <a:solidFill>
                  <a:srgbClr val="000000"/>
                </a:solidFill>
              </a:rPr>
              <a:t> </a:t>
            </a:r>
            <a:r>
              <a:rPr lang="en-US" dirty="0">
                <a:solidFill>
                  <a:srgbClr val="000000"/>
                </a:solidFill>
              </a:rPr>
              <a:t>acid [EBA] to </a:t>
            </a:r>
            <a:r>
              <a:rPr lang="en-US" dirty="0" smtClean="0">
                <a:solidFill>
                  <a:srgbClr val="000000"/>
                </a:solidFill>
              </a:rPr>
              <a:t>replace </a:t>
            </a:r>
            <a:r>
              <a:rPr lang="en-US" dirty="0" err="1" smtClean="0">
                <a:solidFill>
                  <a:srgbClr val="000000"/>
                </a:solidFill>
              </a:rPr>
              <a:t>eugenol</a:t>
            </a:r>
            <a:r>
              <a:rPr lang="en-US" dirty="0">
                <a:solidFill>
                  <a:srgbClr val="000000"/>
                </a:solidFill>
              </a:rPr>
              <a:t>)</a:t>
            </a:r>
            <a:endParaRPr lang="ru-RU" dirty="0">
              <a:solidFill>
                <a:srgbClr val="000000"/>
              </a:solidFill>
            </a:endParaRPr>
          </a:p>
        </p:txBody>
      </p:sp>
    </p:spTree>
    <p:extLst>
      <p:ext uri="{BB962C8B-B14F-4D97-AF65-F5344CB8AC3E}">
        <p14:creationId xmlns:p14="http://schemas.microsoft.com/office/powerpoint/2010/main" val="138271960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5536" y="188640"/>
            <a:ext cx="8229600" cy="782960"/>
          </a:xfrm>
        </p:spPr>
        <p:txBody>
          <a:bodyPr/>
          <a:lstStyle/>
          <a:p>
            <a:r>
              <a:rPr lang="en-US" sz="3200" b="1" dirty="0"/>
              <a:t>Impression compounds</a:t>
            </a:r>
            <a:br>
              <a:rPr lang="en-US" sz="3200" b="1" dirty="0"/>
            </a:br>
            <a:r>
              <a:rPr lang="en-US" sz="3200" b="1" dirty="0"/>
              <a:t>(Kerr‘s, Stent‘s impression compounds)</a:t>
            </a:r>
            <a:endParaRPr lang="ru-RU" sz="18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9407" y="1124744"/>
            <a:ext cx="1584176" cy="1584176"/>
          </a:xfrm>
          <a:prstGeom prst="rect">
            <a:avLst/>
          </a:prstGeom>
        </p:spPr>
      </p:pic>
      <p:pic>
        <p:nvPicPr>
          <p:cNvPr id="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5" y="2728765"/>
            <a:ext cx="2314575"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6215" y="4655806"/>
            <a:ext cx="2312555" cy="1725522"/>
          </a:xfrm>
          <a:prstGeom prst="rect">
            <a:avLst/>
          </a:prstGeom>
        </p:spPr>
      </p:pic>
      <p:sp>
        <p:nvSpPr>
          <p:cNvPr id="7" name="Прямоугольник 6"/>
          <p:cNvSpPr/>
          <p:nvPr/>
        </p:nvSpPr>
        <p:spPr>
          <a:xfrm>
            <a:off x="251520" y="1140210"/>
            <a:ext cx="6120680" cy="923330"/>
          </a:xfrm>
          <a:prstGeom prst="rect">
            <a:avLst/>
          </a:prstGeom>
        </p:spPr>
        <p:txBody>
          <a:bodyPr wrap="square">
            <a:spAutoFit/>
          </a:bodyPr>
          <a:lstStyle/>
          <a:p>
            <a:r>
              <a:rPr lang="en-US" dirty="0"/>
              <a:t>Thermoplastic material </a:t>
            </a:r>
            <a:r>
              <a:rPr lang="en-US" dirty="0">
                <a:solidFill>
                  <a:srgbClr val="000000"/>
                </a:solidFill>
              </a:rPr>
              <a:t>(softens when heated to </a:t>
            </a:r>
            <a:r>
              <a:rPr lang="en-US" dirty="0" smtClean="0">
                <a:solidFill>
                  <a:srgbClr val="000000"/>
                </a:solidFill>
              </a:rPr>
              <a:t>50° C</a:t>
            </a:r>
            <a:endParaRPr lang="en-US" dirty="0">
              <a:solidFill>
                <a:srgbClr val="000000"/>
              </a:solidFill>
            </a:endParaRPr>
          </a:p>
          <a:p>
            <a:r>
              <a:rPr lang="en-US" dirty="0">
                <a:solidFill>
                  <a:srgbClr val="000000"/>
                </a:solidFill>
              </a:rPr>
              <a:t>and hardens on cooling) for making impressions of</a:t>
            </a:r>
          </a:p>
          <a:p>
            <a:r>
              <a:rPr lang="en-US" dirty="0">
                <a:solidFill>
                  <a:srgbClr val="000000"/>
                </a:solidFill>
              </a:rPr>
              <a:t>edentulous ridge, tooth impressions in a copper band</a:t>
            </a:r>
            <a:endParaRPr lang="ru-RU" dirty="0">
              <a:solidFill>
                <a:srgbClr val="000000"/>
              </a:solidFill>
            </a:endParaRPr>
          </a:p>
        </p:txBody>
      </p:sp>
      <p:sp>
        <p:nvSpPr>
          <p:cNvPr id="8" name="Прямоугольник 7"/>
          <p:cNvSpPr/>
          <p:nvPr/>
        </p:nvSpPr>
        <p:spPr>
          <a:xfrm>
            <a:off x="251520" y="2040319"/>
            <a:ext cx="4572000" cy="1200329"/>
          </a:xfrm>
          <a:prstGeom prst="rect">
            <a:avLst/>
          </a:prstGeom>
        </p:spPr>
        <p:txBody>
          <a:bodyPr>
            <a:spAutoFit/>
          </a:bodyPr>
          <a:lstStyle/>
          <a:p>
            <a:r>
              <a:rPr lang="en-US" dirty="0"/>
              <a:t>Composition:</a:t>
            </a:r>
          </a:p>
          <a:p>
            <a:r>
              <a:rPr lang="en-US" dirty="0">
                <a:solidFill>
                  <a:srgbClr val="000000"/>
                </a:solidFill>
              </a:rPr>
              <a:t>1. Resins (wax, shellac, </a:t>
            </a:r>
            <a:r>
              <a:rPr lang="en-US" dirty="0" err="1">
                <a:solidFill>
                  <a:srgbClr val="000000"/>
                </a:solidFill>
              </a:rPr>
              <a:t>guttapercha</a:t>
            </a:r>
            <a:r>
              <a:rPr lang="en-US" dirty="0">
                <a:solidFill>
                  <a:srgbClr val="000000"/>
                </a:solidFill>
              </a:rPr>
              <a:t>)</a:t>
            </a:r>
          </a:p>
          <a:p>
            <a:r>
              <a:rPr lang="en-US" dirty="0">
                <a:solidFill>
                  <a:srgbClr val="000000"/>
                </a:solidFill>
              </a:rPr>
              <a:t>2. Filler (talc)</a:t>
            </a:r>
          </a:p>
          <a:p>
            <a:r>
              <a:rPr lang="en-US" dirty="0">
                <a:solidFill>
                  <a:srgbClr val="000000"/>
                </a:solidFill>
              </a:rPr>
              <a:t>3. Lubricants (stearic acid, stearin)</a:t>
            </a:r>
            <a:endParaRPr lang="ru-RU" dirty="0">
              <a:solidFill>
                <a:srgbClr val="000000"/>
              </a:solidFill>
            </a:endParaRPr>
          </a:p>
        </p:txBody>
      </p:sp>
      <p:sp>
        <p:nvSpPr>
          <p:cNvPr id="9" name="Прямоугольник 8"/>
          <p:cNvSpPr/>
          <p:nvPr/>
        </p:nvSpPr>
        <p:spPr>
          <a:xfrm>
            <a:off x="323528" y="3439609"/>
            <a:ext cx="5760640" cy="2585323"/>
          </a:xfrm>
          <a:prstGeom prst="rect">
            <a:avLst/>
          </a:prstGeom>
        </p:spPr>
        <p:txBody>
          <a:bodyPr wrap="square">
            <a:spAutoFit/>
          </a:bodyPr>
          <a:lstStyle/>
          <a:p>
            <a:r>
              <a:rPr lang="en-US" dirty="0"/>
              <a:t>Advantages:</a:t>
            </a:r>
          </a:p>
          <a:p>
            <a:r>
              <a:rPr lang="en-US" dirty="0">
                <a:solidFill>
                  <a:srgbClr val="000000"/>
                </a:solidFill>
              </a:rPr>
              <a:t>1. Can be reused, easy to use</a:t>
            </a:r>
          </a:p>
          <a:p>
            <a:r>
              <a:rPr lang="en-US" dirty="0" smtClean="0">
                <a:solidFill>
                  <a:srgbClr val="000000"/>
                </a:solidFill>
              </a:rPr>
              <a:t>2</a:t>
            </a:r>
            <a:r>
              <a:rPr lang="en-US" dirty="0">
                <a:solidFill>
                  <a:srgbClr val="000000"/>
                </a:solidFill>
              </a:rPr>
              <a:t>. Non-irritant and non-toxic</a:t>
            </a:r>
          </a:p>
          <a:p>
            <a:endParaRPr lang="en-US" dirty="0" smtClean="0"/>
          </a:p>
          <a:p>
            <a:r>
              <a:rPr lang="en-US" dirty="0" smtClean="0"/>
              <a:t>Disadvantages:</a:t>
            </a:r>
            <a:endParaRPr lang="en-US" dirty="0"/>
          </a:p>
          <a:p>
            <a:r>
              <a:rPr lang="en-US" dirty="0">
                <a:solidFill>
                  <a:srgbClr val="000000"/>
                </a:solidFill>
              </a:rPr>
              <a:t>1. Poor dimensional stability</a:t>
            </a:r>
          </a:p>
          <a:p>
            <a:r>
              <a:rPr lang="en-US" dirty="0">
                <a:solidFill>
                  <a:srgbClr val="000000"/>
                </a:solidFill>
              </a:rPr>
              <a:t>2. Easy to distort when withdrawn from </a:t>
            </a:r>
            <a:r>
              <a:rPr lang="en-US" dirty="0" smtClean="0">
                <a:solidFill>
                  <a:srgbClr val="000000"/>
                </a:solidFill>
              </a:rPr>
              <a:t>the mouth</a:t>
            </a:r>
            <a:endParaRPr lang="en-US" dirty="0">
              <a:solidFill>
                <a:srgbClr val="000000"/>
              </a:solidFill>
            </a:endParaRPr>
          </a:p>
          <a:p>
            <a:endParaRPr lang="en-US" dirty="0" smtClean="0"/>
          </a:p>
          <a:p>
            <a:r>
              <a:rPr lang="en-US" b="1" dirty="0" smtClean="0"/>
              <a:t>Old </a:t>
            </a:r>
            <a:r>
              <a:rPr lang="en-US" b="1" dirty="0"/>
              <a:t>fashioned </a:t>
            </a:r>
            <a:r>
              <a:rPr lang="en-US" dirty="0"/>
              <a:t>– not frequently used</a:t>
            </a:r>
            <a:endParaRPr lang="ru-RU" dirty="0"/>
          </a:p>
        </p:txBody>
      </p:sp>
    </p:spTree>
    <p:extLst>
      <p:ext uri="{BB962C8B-B14F-4D97-AF65-F5344CB8AC3E}">
        <p14:creationId xmlns:p14="http://schemas.microsoft.com/office/powerpoint/2010/main" val="292964413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5536" y="188640"/>
            <a:ext cx="8229600" cy="782960"/>
          </a:xfrm>
        </p:spPr>
        <p:txBody>
          <a:bodyPr/>
          <a:lstStyle/>
          <a:p>
            <a:r>
              <a:rPr lang="en-US" sz="3200" b="1" dirty="0"/>
              <a:t> Hydrocolloid impression materials</a:t>
            </a:r>
            <a:endParaRPr lang="ru-RU" sz="1800" b="1" dirty="0"/>
          </a:p>
        </p:txBody>
      </p:sp>
      <p:sp>
        <p:nvSpPr>
          <p:cNvPr id="2" name="Прямоугольник 1"/>
          <p:cNvSpPr/>
          <p:nvPr/>
        </p:nvSpPr>
        <p:spPr>
          <a:xfrm>
            <a:off x="395536" y="836712"/>
            <a:ext cx="8208912" cy="646331"/>
          </a:xfrm>
          <a:prstGeom prst="rect">
            <a:avLst/>
          </a:prstGeom>
        </p:spPr>
        <p:txBody>
          <a:bodyPr wrap="square">
            <a:spAutoFit/>
          </a:bodyPr>
          <a:lstStyle/>
          <a:p>
            <a:r>
              <a:rPr lang="en-US" dirty="0"/>
              <a:t>Alginate impression </a:t>
            </a:r>
            <a:r>
              <a:rPr lang="en-US" dirty="0" smtClean="0"/>
              <a:t>materials (</a:t>
            </a:r>
            <a:r>
              <a:rPr lang="en-US" dirty="0"/>
              <a:t>Irreversible hydrocolloid impression material,</a:t>
            </a:r>
          </a:p>
          <a:p>
            <a:r>
              <a:rPr lang="en-US" dirty="0"/>
              <a:t>preliminary, orthodontic impressions etc.)</a:t>
            </a:r>
            <a:endParaRPr lang="ru-RU" dirty="0"/>
          </a:p>
        </p:txBody>
      </p:sp>
      <p:sp>
        <p:nvSpPr>
          <p:cNvPr id="4" name="Прямоугольник 3"/>
          <p:cNvSpPr/>
          <p:nvPr/>
        </p:nvSpPr>
        <p:spPr>
          <a:xfrm>
            <a:off x="378835" y="1479084"/>
            <a:ext cx="4572000" cy="3416320"/>
          </a:xfrm>
          <a:prstGeom prst="rect">
            <a:avLst/>
          </a:prstGeom>
        </p:spPr>
        <p:txBody>
          <a:bodyPr>
            <a:spAutoFit/>
          </a:bodyPr>
          <a:lstStyle/>
          <a:p>
            <a:r>
              <a:rPr lang="en-US" dirty="0"/>
              <a:t>Properties:</a:t>
            </a:r>
          </a:p>
          <a:p>
            <a:r>
              <a:rPr lang="en-US" dirty="0">
                <a:solidFill>
                  <a:srgbClr val="000000"/>
                </a:solidFill>
              </a:rPr>
              <a:t>1. Set after mixing with water</a:t>
            </a:r>
          </a:p>
          <a:p>
            <a:r>
              <a:rPr lang="en-US" dirty="0">
                <a:solidFill>
                  <a:srgbClr val="000000"/>
                </a:solidFill>
              </a:rPr>
              <a:t>2. Shrink due to loss of water by </a:t>
            </a:r>
            <a:r>
              <a:rPr lang="en-US" dirty="0" err="1">
                <a:solidFill>
                  <a:srgbClr val="000000"/>
                </a:solidFill>
              </a:rPr>
              <a:t>Syneresis</a:t>
            </a:r>
            <a:r>
              <a:rPr lang="en-US" dirty="0">
                <a:solidFill>
                  <a:srgbClr val="000000"/>
                </a:solidFill>
              </a:rPr>
              <a:t> </a:t>
            </a:r>
            <a:r>
              <a:rPr lang="en-US" dirty="0" smtClean="0">
                <a:solidFill>
                  <a:srgbClr val="000000"/>
                </a:solidFill>
              </a:rPr>
              <a:t>– expression </a:t>
            </a:r>
            <a:r>
              <a:rPr lang="en-US" dirty="0">
                <a:solidFill>
                  <a:srgbClr val="000000"/>
                </a:solidFill>
              </a:rPr>
              <a:t>of water from the surface of</a:t>
            </a:r>
          </a:p>
          <a:p>
            <a:r>
              <a:rPr lang="en-US" dirty="0">
                <a:solidFill>
                  <a:srgbClr val="000000"/>
                </a:solidFill>
              </a:rPr>
              <a:t>impression (if contains Na2SO4 – </a:t>
            </a:r>
            <a:r>
              <a:rPr lang="en-US" dirty="0" smtClean="0">
                <a:solidFill>
                  <a:srgbClr val="000000"/>
                </a:solidFill>
              </a:rPr>
              <a:t>decreased quality </a:t>
            </a:r>
            <a:r>
              <a:rPr lang="en-US" dirty="0">
                <a:solidFill>
                  <a:srgbClr val="000000"/>
                </a:solidFill>
              </a:rPr>
              <a:t>of stone surface); by Evaporation </a:t>
            </a:r>
            <a:r>
              <a:rPr lang="en-US" dirty="0" smtClean="0">
                <a:solidFill>
                  <a:srgbClr val="000000"/>
                </a:solidFill>
              </a:rPr>
              <a:t>of water </a:t>
            </a:r>
            <a:r>
              <a:rPr lang="en-US" dirty="0">
                <a:solidFill>
                  <a:srgbClr val="000000"/>
                </a:solidFill>
              </a:rPr>
              <a:t>from the surface</a:t>
            </a:r>
          </a:p>
          <a:p>
            <a:r>
              <a:rPr lang="en-US" dirty="0">
                <a:solidFill>
                  <a:srgbClr val="000000"/>
                </a:solidFill>
              </a:rPr>
              <a:t>3. Imbibition – sorption of water causing a</a:t>
            </a:r>
          </a:p>
          <a:p>
            <a:r>
              <a:rPr lang="en-US" dirty="0">
                <a:solidFill>
                  <a:srgbClr val="000000"/>
                </a:solidFill>
              </a:rPr>
              <a:t>dimensional change</a:t>
            </a:r>
          </a:p>
          <a:p>
            <a:r>
              <a:rPr lang="en-US" dirty="0">
                <a:solidFill>
                  <a:srgbClr val="000000"/>
                </a:solidFill>
              </a:rPr>
              <a:t>4. Chromatic phase indicator may be incorporated </a:t>
            </a:r>
            <a:r>
              <a:rPr lang="en-US" dirty="0" smtClean="0">
                <a:solidFill>
                  <a:srgbClr val="000000"/>
                </a:solidFill>
              </a:rPr>
              <a:t>to signal </a:t>
            </a:r>
            <a:r>
              <a:rPr lang="en-US" dirty="0">
                <a:solidFill>
                  <a:srgbClr val="000000"/>
                </a:solidFill>
              </a:rPr>
              <a:t>the impression setting</a:t>
            </a:r>
            <a:endParaRPr lang="ru-RU" dirty="0">
              <a:solidFill>
                <a:srgbClr val="000000"/>
              </a:solidFill>
            </a:endParaRP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5856" y="3717032"/>
            <a:ext cx="3398383" cy="2558628"/>
          </a:xfrm>
          <a:prstGeom prst="rect">
            <a:avLst/>
          </a:prstGeom>
        </p:spPr>
      </p:pic>
      <p:pic>
        <p:nvPicPr>
          <p:cNvPr id="13" name="Рисунок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330559"/>
            <a:ext cx="2133600" cy="2133600"/>
          </a:xfrm>
          <a:prstGeom prst="rect">
            <a:avLst/>
          </a:prstGeom>
        </p:spPr>
      </p:pic>
      <p:sp>
        <p:nvSpPr>
          <p:cNvPr id="14" name="Прямоугольник 13"/>
          <p:cNvSpPr/>
          <p:nvPr/>
        </p:nvSpPr>
        <p:spPr>
          <a:xfrm>
            <a:off x="378835" y="4994896"/>
            <a:ext cx="4572000" cy="646331"/>
          </a:xfrm>
          <a:prstGeom prst="rect">
            <a:avLst/>
          </a:prstGeom>
        </p:spPr>
        <p:txBody>
          <a:bodyPr>
            <a:spAutoFit/>
          </a:bodyPr>
          <a:lstStyle/>
          <a:p>
            <a:r>
              <a:rPr lang="en-US" dirty="0"/>
              <a:t>Store in a </a:t>
            </a:r>
            <a:r>
              <a:rPr lang="en-US" dirty="0" smtClean="0"/>
              <a:t>closed container </a:t>
            </a:r>
            <a:r>
              <a:rPr lang="en-US" dirty="0"/>
              <a:t>with a</a:t>
            </a:r>
          </a:p>
          <a:p>
            <a:r>
              <a:rPr lang="en-US" dirty="0"/>
              <a:t>towel </a:t>
            </a:r>
            <a:r>
              <a:rPr lang="en-US" dirty="0" smtClean="0"/>
              <a:t>saturated with water !</a:t>
            </a:r>
            <a:endParaRPr lang="ru-RU" dirty="0"/>
          </a:p>
        </p:txBody>
      </p:sp>
    </p:spTree>
    <p:extLst>
      <p:ext uri="{BB962C8B-B14F-4D97-AF65-F5344CB8AC3E}">
        <p14:creationId xmlns:p14="http://schemas.microsoft.com/office/powerpoint/2010/main" val="1516563359"/>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5536" y="188640"/>
            <a:ext cx="8229600" cy="782960"/>
          </a:xfrm>
        </p:spPr>
        <p:txBody>
          <a:bodyPr/>
          <a:lstStyle/>
          <a:p>
            <a:r>
              <a:rPr lang="en-US" sz="3200" b="1" dirty="0"/>
              <a:t> Hydrocolloid impression materials</a:t>
            </a:r>
            <a:endParaRPr lang="ru-RU" sz="1800" b="1" dirty="0"/>
          </a:p>
        </p:txBody>
      </p:sp>
      <p:sp>
        <p:nvSpPr>
          <p:cNvPr id="2" name="Прямоугольник 1"/>
          <p:cNvSpPr/>
          <p:nvPr/>
        </p:nvSpPr>
        <p:spPr>
          <a:xfrm>
            <a:off x="395536" y="836712"/>
            <a:ext cx="8208912" cy="646331"/>
          </a:xfrm>
          <a:prstGeom prst="rect">
            <a:avLst/>
          </a:prstGeom>
        </p:spPr>
        <p:txBody>
          <a:bodyPr wrap="square">
            <a:spAutoFit/>
          </a:bodyPr>
          <a:lstStyle/>
          <a:p>
            <a:r>
              <a:rPr lang="en-US" dirty="0"/>
              <a:t>Alginate impression </a:t>
            </a:r>
            <a:r>
              <a:rPr lang="en-US" dirty="0" smtClean="0"/>
              <a:t>materials (</a:t>
            </a:r>
            <a:r>
              <a:rPr lang="en-US" dirty="0"/>
              <a:t>Irreversible hydrocolloid impression material,</a:t>
            </a:r>
          </a:p>
          <a:p>
            <a:r>
              <a:rPr lang="en-US" dirty="0"/>
              <a:t>preliminary, orthodontic impressions etc.)</a:t>
            </a:r>
            <a:endParaRPr lang="ru-RU"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780" t="27837" r="34146" b="27935"/>
          <a:stretch/>
        </p:blipFill>
        <p:spPr bwMode="auto">
          <a:xfrm>
            <a:off x="4886961" y="1228772"/>
            <a:ext cx="3891613" cy="292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10904" y="1700808"/>
            <a:ext cx="4572000" cy="4247317"/>
          </a:xfrm>
          <a:prstGeom prst="rect">
            <a:avLst/>
          </a:prstGeom>
        </p:spPr>
        <p:txBody>
          <a:bodyPr>
            <a:spAutoFit/>
          </a:bodyPr>
          <a:lstStyle/>
          <a:p>
            <a:r>
              <a:rPr lang="en-US" dirty="0"/>
              <a:t>Advantages:</a:t>
            </a:r>
          </a:p>
          <a:p>
            <a:r>
              <a:rPr lang="en-US" dirty="0">
                <a:solidFill>
                  <a:srgbClr val="000000"/>
                </a:solidFill>
              </a:rPr>
              <a:t>1. Very good biological tolerance</a:t>
            </a:r>
          </a:p>
          <a:p>
            <a:r>
              <a:rPr lang="en-US" dirty="0">
                <a:solidFill>
                  <a:srgbClr val="000000"/>
                </a:solidFill>
              </a:rPr>
              <a:t>2. Easy to use and mix</a:t>
            </a:r>
          </a:p>
          <a:p>
            <a:r>
              <a:rPr lang="en-US" dirty="0" smtClean="0">
                <a:solidFill>
                  <a:srgbClr val="000000"/>
                </a:solidFill>
              </a:rPr>
              <a:t>3</a:t>
            </a:r>
            <a:r>
              <a:rPr lang="en-US" dirty="0">
                <a:solidFill>
                  <a:srgbClr val="000000"/>
                </a:solidFill>
              </a:rPr>
              <a:t>. Fast setting</a:t>
            </a:r>
          </a:p>
          <a:p>
            <a:r>
              <a:rPr lang="en-US" dirty="0" smtClean="0">
                <a:solidFill>
                  <a:srgbClr val="000000"/>
                </a:solidFill>
              </a:rPr>
              <a:t>4</a:t>
            </a:r>
            <a:r>
              <a:rPr lang="en-US" dirty="0">
                <a:solidFill>
                  <a:srgbClr val="000000"/>
                </a:solidFill>
              </a:rPr>
              <a:t>. Low price</a:t>
            </a:r>
          </a:p>
          <a:p>
            <a:endParaRPr lang="en-US" dirty="0" smtClean="0"/>
          </a:p>
          <a:p>
            <a:r>
              <a:rPr lang="en-US" dirty="0" smtClean="0"/>
              <a:t>Disadvantages</a:t>
            </a:r>
            <a:r>
              <a:rPr lang="en-US" dirty="0"/>
              <a:t>:</a:t>
            </a:r>
          </a:p>
          <a:p>
            <a:r>
              <a:rPr lang="en-US" dirty="0" smtClean="0">
                <a:solidFill>
                  <a:srgbClr val="000000"/>
                </a:solidFill>
              </a:rPr>
              <a:t>1</a:t>
            </a:r>
            <a:r>
              <a:rPr lang="en-US" dirty="0">
                <a:solidFill>
                  <a:srgbClr val="000000"/>
                </a:solidFill>
              </a:rPr>
              <a:t>. Poor dimensional stability</a:t>
            </a:r>
          </a:p>
          <a:p>
            <a:r>
              <a:rPr lang="en-US" dirty="0">
                <a:solidFill>
                  <a:srgbClr val="000000"/>
                </a:solidFill>
              </a:rPr>
              <a:t>2. Setting dependent on water temperature and water </a:t>
            </a:r>
            <a:r>
              <a:rPr lang="en-US" dirty="0" smtClean="0">
                <a:solidFill>
                  <a:srgbClr val="000000"/>
                </a:solidFill>
              </a:rPr>
              <a:t>hardness</a:t>
            </a:r>
            <a:endParaRPr lang="en-US" dirty="0">
              <a:solidFill>
                <a:srgbClr val="000000"/>
              </a:solidFill>
            </a:endParaRPr>
          </a:p>
          <a:p>
            <a:r>
              <a:rPr lang="en-US" dirty="0" smtClean="0">
                <a:solidFill>
                  <a:srgbClr val="000000"/>
                </a:solidFill>
              </a:rPr>
              <a:t>3</a:t>
            </a:r>
            <a:r>
              <a:rPr lang="en-US" dirty="0">
                <a:solidFill>
                  <a:srgbClr val="000000"/>
                </a:solidFill>
              </a:rPr>
              <a:t>. Although 100 h pouring time is also recommended </a:t>
            </a:r>
            <a:r>
              <a:rPr lang="en-US" dirty="0" smtClean="0">
                <a:solidFill>
                  <a:srgbClr val="000000"/>
                </a:solidFill>
              </a:rPr>
              <a:t>they should </a:t>
            </a:r>
            <a:r>
              <a:rPr lang="en-US" dirty="0">
                <a:solidFill>
                  <a:srgbClr val="000000"/>
                </a:solidFill>
              </a:rPr>
              <a:t>be poured as soon as possible</a:t>
            </a:r>
          </a:p>
          <a:p>
            <a:r>
              <a:rPr lang="en-US" dirty="0" smtClean="0">
                <a:solidFill>
                  <a:srgbClr val="000000"/>
                </a:solidFill>
              </a:rPr>
              <a:t>4</a:t>
            </a:r>
            <a:r>
              <a:rPr lang="en-US" dirty="0">
                <a:solidFill>
                  <a:srgbClr val="000000"/>
                </a:solidFill>
              </a:rPr>
              <a:t>. Sometimes problems with a model stone compatibility</a:t>
            </a:r>
            <a:endParaRPr lang="ru-RU" dirty="0">
              <a:solidFill>
                <a:srgbClr val="000000"/>
              </a:solidFill>
            </a:endParaRPr>
          </a:p>
        </p:txBody>
      </p:sp>
      <p:sp>
        <p:nvSpPr>
          <p:cNvPr id="5" name="Прямоугольник 4"/>
          <p:cNvSpPr/>
          <p:nvPr/>
        </p:nvSpPr>
        <p:spPr>
          <a:xfrm>
            <a:off x="279802" y="6104659"/>
            <a:ext cx="4390946" cy="369332"/>
          </a:xfrm>
          <a:prstGeom prst="rect">
            <a:avLst/>
          </a:prstGeom>
        </p:spPr>
        <p:txBody>
          <a:bodyPr wrap="none">
            <a:spAutoFit/>
          </a:bodyPr>
          <a:lstStyle/>
          <a:p>
            <a:r>
              <a:rPr lang="en-US" dirty="0"/>
              <a:t>Most frequently used impression material</a:t>
            </a:r>
            <a:endParaRPr lang="ru-RU" dirty="0"/>
          </a:p>
        </p:txBody>
      </p:sp>
      <p:sp>
        <p:nvSpPr>
          <p:cNvPr id="4" name="Прямоугольник 3"/>
          <p:cNvSpPr/>
          <p:nvPr/>
        </p:nvSpPr>
        <p:spPr>
          <a:xfrm>
            <a:off x="4876954" y="4293096"/>
            <a:ext cx="4159542" cy="2308324"/>
          </a:xfrm>
          <a:prstGeom prst="rect">
            <a:avLst/>
          </a:prstGeom>
        </p:spPr>
        <p:txBody>
          <a:bodyPr wrap="square">
            <a:spAutoFit/>
          </a:bodyPr>
          <a:lstStyle/>
          <a:p>
            <a:pPr algn="ctr"/>
            <a:r>
              <a:rPr lang="en-US" b="1" u="sng" dirty="0"/>
              <a:t>Main indication</a:t>
            </a:r>
            <a:r>
              <a:rPr lang="en-US" dirty="0"/>
              <a:t>: </a:t>
            </a:r>
            <a:endParaRPr lang="ru-RU" dirty="0" smtClean="0"/>
          </a:p>
          <a:p>
            <a:pPr marL="285750" indent="-285750">
              <a:buFont typeface="Arial" pitchFamily="34" charset="0"/>
              <a:buChar char="•"/>
            </a:pPr>
            <a:r>
              <a:rPr lang="en-US" dirty="0" smtClean="0">
                <a:solidFill>
                  <a:srgbClr val="000000"/>
                </a:solidFill>
                <a:latin typeface="+mj-lt"/>
              </a:rPr>
              <a:t>Auxiliary</a:t>
            </a:r>
            <a:r>
              <a:rPr lang="ru-RU" dirty="0" smtClean="0">
                <a:solidFill>
                  <a:srgbClr val="000000"/>
                </a:solidFill>
                <a:latin typeface="+mj-lt"/>
              </a:rPr>
              <a:t> </a:t>
            </a:r>
            <a:r>
              <a:rPr lang="en-US" dirty="0" smtClean="0">
                <a:solidFill>
                  <a:srgbClr val="000000"/>
                </a:solidFill>
                <a:latin typeface="+mj-lt"/>
              </a:rPr>
              <a:t>impressions</a:t>
            </a:r>
            <a:r>
              <a:rPr lang="en-US" dirty="0">
                <a:solidFill>
                  <a:srgbClr val="000000"/>
                </a:solidFill>
                <a:latin typeface="+mj-lt"/>
              </a:rPr>
              <a:t> </a:t>
            </a:r>
            <a:endParaRPr lang="ru-RU" dirty="0" smtClean="0">
              <a:solidFill>
                <a:srgbClr val="000000"/>
              </a:solidFill>
              <a:latin typeface="+mj-lt"/>
            </a:endParaRPr>
          </a:p>
          <a:p>
            <a:pPr marL="285750" indent="-285750">
              <a:buFont typeface="Arial" pitchFamily="34" charset="0"/>
              <a:buChar char="•"/>
            </a:pPr>
            <a:r>
              <a:rPr lang="en-US" dirty="0" smtClean="0">
                <a:solidFill>
                  <a:srgbClr val="000000"/>
                </a:solidFill>
                <a:latin typeface="+mj-lt"/>
              </a:rPr>
              <a:t>Control</a:t>
            </a:r>
            <a:r>
              <a:rPr lang="ru-RU" dirty="0" smtClean="0">
                <a:solidFill>
                  <a:srgbClr val="000000"/>
                </a:solidFill>
                <a:latin typeface="+mj-lt"/>
              </a:rPr>
              <a:t> </a:t>
            </a:r>
            <a:r>
              <a:rPr lang="en-US" dirty="0" smtClean="0">
                <a:solidFill>
                  <a:srgbClr val="000000"/>
                </a:solidFill>
                <a:latin typeface="+mj-lt"/>
              </a:rPr>
              <a:t>impressions</a:t>
            </a:r>
            <a:endParaRPr lang="ru-RU" dirty="0">
              <a:solidFill>
                <a:srgbClr val="000000"/>
              </a:solidFill>
              <a:latin typeface="+mj-lt"/>
            </a:endParaRPr>
          </a:p>
          <a:p>
            <a:pPr marL="285750" indent="-285750">
              <a:buFont typeface="Arial" pitchFamily="34" charset="0"/>
              <a:buChar char="•"/>
            </a:pPr>
            <a:r>
              <a:rPr lang="en-US" dirty="0" err="1" smtClean="0">
                <a:solidFill>
                  <a:srgbClr val="000000"/>
                </a:solidFill>
                <a:latin typeface="+mj-lt"/>
              </a:rPr>
              <a:t>Diagnostical</a:t>
            </a:r>
            <a:r>
              <a:rPr lang="ru-RU" dirty="0" smtClean="0">
                <a:solidFill>
                  <a:srgbClr val="000000"/>
                </a:solidFill>
                <a:latin typeface="+mj-lt"/>
              </a:rPr>
              <a:t> </a:t>
            </a:r>
            <a:r>
              <a:rPr lang="en-US" dirty="0">
                <a:solidFill>
                  <a:srgbClr val="000000"/>
                </a:solidFill>
                <a:latin typeface="+mj-lt"/>
              </a:rPr>
              <a:t>impressions</a:t>
            </a:r>
            <a:endParaRPr lang="ru-RU" dirty="0">
              <a:solidFill>
                <a:srgbClr val="000000"/>
              </a:solidFill>
              <a:latin typeface="+mj-lt"/>
            </a:endParaRPr>
          </a:p>
          <a:p>
            <a:pPr marL="285750" indent="-285750">
              <a:buFont typeface="Arial" pitchFamily="34" charset="0"/>
              <a:buChar char="•"/>
            </a:pPr>
            <a:r>
              <a:rPr lang="en-US" dirty="0" smtClean="0">
                <a:solidFill>
                  <a:srgbClr val="000000"/>
                </a:solidFill>
                <a:latin typeface="+mj-lt"/>
              </a:rPr>
              <a:t>Impressions </a:t>
            </a:r>
            <a:r>
              <a:rPr lang="en-US" dirty="0">
                <a:solidFill>
                  <a:srgbClr val="000000"/>
                </a:solidFill>
                <a:latin typeface="+mj-lt"/>
              </a:rPr>
              <a:t>for partial prostheses (removable</a:t>
            </a:r>
            <a:r>
              <a:rPr lang="en-US" dirty="0" smtClean="0">
                <a:solidFill>
                  <a:srgbClr val="000000"/>
                </a:solidFill>
                <a:latin typeface="+mj-lt"/>
              </a:rPr>
              <a:t>)</a:t>
            </a:r>
            <a:endParaRPr lang="ru-RU" dirty="0" smtClean="0">
              <a:solidFill>
                <a:srgbClr val="000000"/>
              </a:solidFill>
              <a:latin typeface="+mj-lt"/>
            </a:endParaRPr>
          </a:p>
          <a:p>
            <a:pPr marL="285750" indent="-285750">
              <a:buFont typeface="Arial" pitchFamily="34" charset="0"/>
              <a:buChar char="•"/>
            </a:pPr>
            <a:r>
              <a:rPr lang="en-US" dirty="0">
                <a:solidFill>
                  <a:srgbClr val="000000"/>
                </a:solidFill>
              </a:rPr>
              <a:t> </a:t>
            </a:r>
            <a:r>
              <a:rPr lang="en-US" dirty="0" smtClean="0">
                <a:solidFill>
                  <a:srgbClr val="000000"/>
                </a:solidFill>
              </a:rPr>
              <a:t>Impressions </a:t>
            </a:r>
            <a:r>
              <a:rPr lang="en-US" dirty="0">
                <a:solidFill>
                  <a:srgbClr val="000000"/>
                </a:solidFill>
              </a:rPr>
              <a:t>for SWAGED crowns and bridges (fixed)</a:t>
            </a:r>
            <a:endParaRPr lang="ru-RU" dirty="0">
              <a:solidFill>
                <a:srgbClr val="000000"/>
              </a:solidFill>
            </a:endParaRPr>
          </a:p>
        </p:txBody>
      </p:sp>
    </p:spTree>
    <p:extLst>
      <p:ext uri="{BB962C8B-B14F-4D97-AF65-F5344CB8AC3E}">
        <p14:creationId xmlns:p14="http://schemas.microsoft.com/office/powerpoint/2010/main" val="16903999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5536" y="188640"/>
            <a:ext cx="8229600" cy="782960"/>
          </a:xfrm>
        </p:spPr>
        <p:txBody>
          <a:bodyPr/>
          <a:lstStyle/>
          <a:p>
            <a:r>
              <a:rPr lang="en-US" sz="3200" b="1" dirty="0"/>
              <a:t> Hydrocolloid impression materials</a:t>
            </a:r>
            <a:endParaRPr lang="ru-RU" sz="1800" b="1" dirty="0"/>
          </a:p>
        </p:txBody>
      </p:sp>
      <p:sp>
        <p:nvSpPr>
          <p:cNvPr id="2" name="Прямоугольник 1"/>
          <p:cNvSpPr/>
          <p:nvPr/>
        </p:nvSpPr>
        <p:spPr>
          <a:xfrm>
            <a:off x="947799" y="835224"/>
            <a:ext cx="8208912" cy="369332"/>
          </a:xfrm>
          <a:prstGeom prst="rect">
            <a:avLst/>
          </a:prstGeom>
        </p:spPr>
        <p:txBody>
          <a:bodyPr wrap="square">
            <a:spAutoFit/>
          </a:bodyPr>
          <a:lstStyle/>
          <a:p>
            <a:r>
              <a:rPr lang="en-US" dirty="0"/>
              <a:t>Agar impression </a:t>
            </a:r>
            <a:r>
              <a:rPr lang="en-US" dirty="0" smtClean="0"/>
              <a:t>materials (</a:t>
            </a:r>
            <a:r>
              <a:rPr lang="en-US" dirty="0"/>
              <a:t>Reversible hydrocolloid impression material)</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1233089"/>
            <a:ext cx="1819275" cy="1619250"/>
          </a:xfrm>
          <a:prstGeom prst="rect">
            <a:avLst/>
          </a:prstGeom>
        </p:spPr>
      </p:pic>
      <p:sp>
        <p:nvSpPr>
          <p:cNvPr id="3" name="Прямоугольник 2"/>
          <p:cNvSpPr/>
          <p:nvPr/>
        </p:nvSpPr>
        <p:spPr>
          <a:xfrm>
            <a:off x="467544" y="1204556"/>
            <a:ext cx="5832648" cy="584775"/>
          </a:xfrm>
          <a:prstGeom prst="rect">
            <a:avLst/>
          </a:prstGeom>
        </p:spPr>
        <p:txBody>
          <a:bodyPr wrap="square">
            <a:spAutoFit/>
          </a:bodyPr>
          <a:lstStyle/>
          <a:p>
            <a:pPr algn="ctr"/>
            <a:r>
              <a:rPr lang="en-US" sz="1600" dirty="0" smtClean="0">
                <a:solidFill>
                  <a:srgbClr val="000000"/>
                </a:solidFill>
              </a:rPr>
              <a:t>Based </a:t>
            </a:r>
            <a:r>
              <a:rPr lang="en-US" sz="1600" dirty="0">
                <a:solidFill>
                  <a:srgbClr val="000000"/>
                </a:solidFill>
              </a:rPr>
              <a:t>on </a:t>
            </a:r>
            <a:r>
              <a:rPr lang="en-US" sz="1600" dirty="0" err="1">
                <a:solidFill>
                  <a:srgbClr val="000000"/>
                </a:solidFill>
              </a:rPr>
              <a:t>thermoreversible</a:t>
            </a:r>
            <a:r>
              <a:rPr lang="en-US" sz="1600" dirty="0">
                <a:solidFill>
                  <a:srgbClr val="000000"/>
                </a:solidFill>
              </a:rPr>
              <a:t> gelation of natural </a:t>
            </a:r>
            <a:r>
              <a:rPr lang="en-US" sz="1600" dirty="0" smtClean="0">
                <a:solidFill>
                  <a:srgbClr val="000000"/>
                </a:solidFill>
              </a:rPr>
              <a:t>polysaccharide</a:t>
            </a:r>
            <a:r>
              <a:rPr lang="ru-RU" sz="1600" dirty="0" smtClean="0">
                <a:solidFill>
                  <a:srgbClr val="000000"/>
                </a:solidFill>
              </a:rPr>
              <a:t> </a:t>
            </a:r>
            <a:r>
              <a:rPr lang="en-US" sz="1600" dirty="0" smtClean="0">
                <a:solidFill>
                  <a:srgbClr val="000000"/>
                </a:solidFill>
              </a:rPr>
              <a:t>– </a:t>
            </a:r>
            <a:r>
              <a:rPr lang="en-US" sz="1600" dirty="0">
                <a:solidFill>
                  <a:srgbClr val="000000"/>
                </a:solidFill>
              </a:rPr>
              <a:t>agar (isolated from red algae/seaweeds)</a:t>
            </a:r>
            <a:endParaRPr lang="ru-RU" sz="1600" dirty="0">
              <a:solidFill>
                <a:srgbClr val="000000"/>
              </a:solidFill>
            </a:endParaRPr>
          </a:p>
        </p:txBody>
      </p:sp>
      <p:sp>
        <p:nvSpPr>
          <p:cNvPr id="5" name="Прямоугольник 4"/>
          <p:cNvSpPr/>
          <p:nvPr/>
        </p:nvSpPr>
        <p:spPr>
          <a:xfrm>
            <a:off x="755576" y="1755973"/>
            <a:ext cx="4572000" cy="1384995"/>
          </a:xfrm>
          <a:prstGeom prst="rect">
            <a:avLst/>
          </a:prstGeom>
        </p:spPr>
        <p:txBody>
          <a:bodyPr>
            <a:spAutoFit/>
          </a:bodyPr>
          <a:lstStyle/>
          <a:p>
            <a:r>
              <a:rPr lang="en-US" dirty="0"/>
              <a:t>Composition:</a:t>
            </a:r>
            <a:endParaRPr lang="ru-RU" dirty="0" smtClean="0"/>
          </a:p>
          <a:p>
            <a:r>
              <a:rPr lang="en-US" sz="1600" dirty="0" smtClean="0">
                <a:solidFill>
                  <a:srgbClr val="000000"/>
                </a:solidFill>
              </a:rPr>
              <a:t>1</a:t>
            </a:r>
            <a:r>
              <a:rPr lang="en-US" sz="1600" dirty="0">
                <a:solidFill>
                  <a:srgbClr val="000000"/>
                </a:solidFill>
              </a:rPr>
              <a:t>. Agar</a:t>
            </a:r>
          </a:p>
          <a:p>
            <a:r>
              <a:rPr lang="en-US" sz="1600" dirty="0">
                <a:solidFill>
                  <a:srgbClr val="000000"/>
                </a:solidFill>
              </a:rPr>
              <a:t>2. Borax to increase the gel strength</a:t>
            </a:r>
          </a:p>
          <a:p>
            <a:r>
              <a:rPr lang="en-US" sz="1600" dirty="0">
                <a:solidFill>
                  <a:srgbClr val="000000"/>
                </a:solidFill>
              </a:rPr>
              <a:t>3. Potassium sulfate as a gypsum hardener</a:t>
            </a:r>
          </a:p>
          <a:p>
            <a:r>
              <a:rPr lang="en-US" sz="1600" dirty="0">
                <a:solidFill>
                  <a:srgbClr val="000000"/>
                </a:solidFill>
              </a:rPr>
              <a:t>4. Water – dispersion </a:t>
            </a:r>
            <a:r>
              <a:rPr lang="en-US" sz="1600" dirty="0" smtClean="0">
                <a:solidFill>
                  <a:srgbClr val="000000"/>
                </a:solidFill>
              </a:rPr>
              <a:t>medium</a:t>
            </a:r>
            <a:endParaRPr lang="ru-RU" sz="1600" dirty="0">
              <a:solidFill>
                <a:srgbClr val="000000"/>
              </a:solidFill>
            </a:endParaRPr>
          </a:p>
        </p:txBody>
      </p:sp>
      <p:sp>
        <p:nvSpPr>
          <p:cNvPr id="6" name="Прямоугольник 5"/>
          <p:cNvSpPr/>
          <p:nvPr/>
        </p:nvSpPr>
        <p:spPr>
          <a:xfrm>
            <a:off x="712684" y="2996952"/>
            <a:ext cx="7766823" cy="2123658"/>
          </a:xfrm>
          <a:prstGeom prst="rect">
            <a:avLst/>
          </a:prstGeom>
        </p:spPr>
        <p:txBody>
          <a:bodyPr wrap="square">
            <a:spAutoFit/>
          </a:bodyPr>
          <a:lstStyle/>
          <a:p>
            <a:r>
              <a:rPr lang="en-US" dirty="0"/>
              <a:t>Advantages:</a:t>
            </a:r>
          </a:p>
          <a:p>
            <a:r>
              <a:rPr lang="en-US" sz="1600" dirty="0">
                <a:solidFill>
                  <a:srgbClr val="000000"/>
                </a:solidFill>
              </a:rPr>
              <a:t>1. Very good biological properties</a:t>
            </a:r>
          </a:p>
          <a:p>
            <a:r>
              <a:rPr lang="en-US" sz="1600" dirty="0">
                <a:solidFill>
                  <a:srgbClr val="000000"/>
                </a:solidFill>
              </a:rPr>
              <a:t>2. Excellent surface detail reproduction</a:t>
            </a:r>
          </a:p>
          <a:p>
            <a:r>
              <a:rPr lang="en-US" dirty="0"/>
              <a:t>Disadvantages:</a:t>
            </a:r>
          </a:p>
          <a:p>
            <a:r>
              <a:rPr lang="en-US" sz="1600" dirty="0">
                <a:solidFill>
                  <a:srgbClr val="000000"/>
                </a:solidFill>
              </a:rPr>
              <a:t>1. Need special equipment (water bath) and </a:t>
            </a:r>
            <a:r>
              <a:rPr lang="en-US" sz="1600" dirty="0" smtClean="0">
                <a:solidFill>
                  <a:srgbClr val="000000"/>
                </a:solidFill>
              </a:rPr>
              <a:t>special </a:t>
            </a:r>
            <a:r>
              <a:rPr lang="en-US" sz="1600" dirty="0">
                <a:solidFill>
                  <a:srgbClr val="000000"/>
                </a:solidFill>
              </a:rPr>
              <a:t>technique</a:t>
            </a:r>
          </a:p>
          <a:p>
            <a:r>
              <a:rPr lang="en-US" sz="1600" dirty="0">
                <a:solidFill>
                  <a:srgbClr val="000000"/>
                </a:solidFill>
              </a:rPr>
              <a:t>2. Dimensionally instable - evaporation or imbibition</a:t>
            </a:r>
          </a:p>
          <a:p>
            <a:r>
              <a:rPr lang="en-US" sz="1600" dirty="0">
                <a:solidFill>
                  <a:srgbClr val="000000"/>
                </a:solidFill>
              </a:rPr>
              <a:t>3. Low strength and poor tear resistance</a:t>
            </a:r>
          </a:p>
          <a:p>
            <a:r>
              <a:rPr lang="en-US" sz="1600" dirty="0">
                <a:solidFill>
                  <a:srgbClr val="000000"/>
                </a:solidFill>
              </a:rPr>
              <a:t>4. Slow setting time</a:t>
            </a:r>
            <a:endParaRPr lang="ru-RU" sz="1600" dirty="0">
              <a:solidFill>
                <a:srgbClr val="000000"/>
              </a:solidFill>
            </a:endParaRPr>
          </a:p>
        </p:txBody>
      </p:sp>
      <p:sp>
        <p:nvSpPr>
          <p:cNvPr id="7" name="Прямоугольник 6"/>
          <p:cNvSpPr/>
          <p:nvPr/>
        </p:nvSpPr>
        <p:spPr>
          <a:xfrm>
            <a:off x="628906" y="5093700"/>
            <a:ext cx="5527270" cy="1107996"/>
          </a:xfrm>
          <a:prstGeom prst="rect">
            <a:avLst/>
          </a:prstGeom>
        </p:spPr>
        <p:txBody>
          <a:bodyPr wrap="square">
            <a:spAutoFit/>
          </a:bodyPr>
          <a:lstStyle/>
          <a:p>
            <a:r>
              <a:rPr lang="en-US" dirty="0"/>
              <a:t>Other applications of </a:t>
            </a:r>
            <a:r>
              <a:rPr lang="en-US" dirty="0" smtClean="0"/>
              <a:t>hydrocolloid</a:t>
            </a:r>
            <a:r>
              <a:rPr lang="ru-RU" dirty="0" smtClean="0"/>
              <a:t> </a:t>
            </a:r>
            <a:r>
              <a:rPr lang="en-US" dirty="0" smtClean="0"/>
              <a:t>materials</a:t>
            </a:r>
            <a:endParaRPr lang="en-US" dirty="0"/>
          </a:p>
          <a:p>
            <a:r>
              <a:rPr lang="en-US" sz="1600" dirty="0">
                <a:solidFill>
                  <a:srgbClr val="000000"/>
                </a:solidFill>
              </a:rPr>
              <a:t>Reversible hydrocolloid </a:t>
            </a:r>
            <a:r>
              <a:rPr lang="en-US" sz="1600" dirty="0" smtClean="0">
                <a:solidFill>
                  <a:srgbClr val="000000"/>
                </a:solidFill>
              </a:rPr>
              <a:t>impression</a:t>
            </a:r>
            <a:r>
              <a:rPr lang="ru-RU" sz="1600" dirty="0">
                <a:solidFill>
                  <a:srgbClr val="000000"/>
                </a:solidFill>
              </a:rPr>
              <a:t> </a:t>
            </a:r>
            <a:r>
              <a:rPr lang="en-US" sz="1600" dirty="0" smtClean="0">
                <a:solidFill>
                  <a:srgbClr val="000000"/>
                </a:solidFill>
              </a:rPr>
              <a:t>materials </a:t>
            </a:r>
            <a:r>
              <a:rPr lang="en-US" sz="1600" dirty="0">
                <a:solidFill>
                  <a:srgbClr val="000000"/>
                </a:solidFill>
              </a:rPr>
              <a:t>are used as duplicating </a:t>
            </a:r>
            <a:r>
              <a:rPr lang="en-US" sz="1600" dirty="0" smtClean="0">
                <a:solidFill>
                  <a:srgbClr val="000000"/>
                </a:solidFill>
              </a:rPr>
              <a:t>materials</a:t>
            </a:r>
            <a:r>
              <a:rPr lang="ru-RU" sz="1600" dirty="0" smtClean="0">
                <a:solidFill>
                  <a:srgbClr val="000000"/>
                </a:solidFill>
              </a:rPr>
              <a:t> </a:t>
            </a:r>
            <a:r>
              <a:rPr lang="en-US" sz="1600" dirty="0" smtClean="0">
                <a:solidFill>
                  <a:srgbClr val="000000"/>
                </a:solidFill>
              </a:rPr>
              <a:t>to </a:t>
            </a:r>
            <a:r>
              <a:rPr lang="en-US" sz="1600" dirty="0">
                <a:solidFill>
                  <a:srgbClr val="000000"/>
                </a:solidFill>
              </a:rPr>
              <a:t>prepare dental cast models (gypsum </a:t>
            </a:r>
            <a:r>
              <a:rPr lang="en-US" sz="1600" dirty="0" smtClean="0">
                <a:solidFill>
                  <a:srgbClr val="000000"/>
                </a:solidFill>
              </a:rPr>
              <a:t>or</a:t>
            </a:r>
            <a:r>
              <a:rPr lang="ru-RU" sz="1600" dirty="0" smtClean="0">
                <a:solidFill>
                  <a:srgbClr val="000000"/>
                </a:solidFill>
              </a:rPr>
              <a:t> </a:t>
            </a:r>
            <a:r>
              <a:rPr lang="en-US" sz="1600" dirty="0" smtClean="0">
                <a:solidFill>
                  <a:srgbClr val="000000"/>
                </a:solidFill>
              </a:rPr>
              <a:t>from </a:t>
            </a:r>
            <a:r>
              <a:rPr lang="en-US" sz="1600" dirty="0">
                <a:solidFill>
                  <a:srgbClr val="000000"/>
                </a:solidFill>
              </a:rPr>
              <a:t>investment materials)</a:t>
            </a:r>
            <a:endParaRPr lang="ru-RU" sz="1600" dirty="0">
              <a:solidFill>
                <a:srgbClr val="000000"/>
              </a:solidFill>
            </a:endParaRPr>
          </a:p>
        </p:txBody>
      </p:sp>
      <p:pic>
        <p:nvPicPr>
          <p:cNvPr id="9" name="Picture 14" descr="3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7" y="5301208"/>
            <a:ext cx="1938203" cy="1453830"/>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2996952"/>
            <a:ext cx="2720833" cy="2197596"/>
          </a:xfrm>
          <a:prstGeom prst="rect">
            <a:avLst/>
          </a:prstGeom>
        </p:spPr>
      </p:pic>
    </p:spTree>
    <p:extLst>
      <p:ext uri="{BB962C8B-B14F-4D97-AF65-F5344CB8AC3E}">
        <p14:creationId xmlns:p14="http://schemas.microsoft.com/office/powerpoint/2010/main" val="22515901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8864" y="-27384"/>
            <a:ext cx="8229600" cy="782960"/>
          </a:xfrm>
        </p:spPr>
        <p:txBody>
          <a:bodyPr/>
          <a:lstStyle/>
          <a:p>
            <a:r>
              <a:rPr lang="en-US" sz="2400" b="1" dirty="0"/>
              <a:t>Elastomeric (non-aqueous</a:t>
            </a:r>
            <a:r>
              <a:rPr lang="en-US" sz="2400" b="1" dirty="0" smtClean="0"/>
              <a:t>)</a:t>
            </a:r>
            <a:r>
              <a:rPr lang="ru-RU" sz="2400" b="1" dirty="0" smtClean="0"/>
              <a:t> </a:t>
            </a:r>
            <a:r>
              <a:rPr lang="en-US" sz="2400" b="1" dirty="0" smtClean="0"/>
              <a:t>impression </a:t>
            </a:r>
            <a:r>
              <a:rPr lang="en-US" sz="2400" b="1" dirty="0"/>
              <a:t>materials</a:t>
            </a:r>
            <a:endParaRPr lang="ru-RU" sz="1400" b="1" dirty="0"/>
          </a:p>
        </p:txBody>
      </p:sp>
      <p:sp>
        <p:nvSpPr>
          <p:cNvPr id="2" name="Прямоугольник 1"/>
          <p:cNvSpPr/>
          <p:nvPr/>
        </p:nvSpPr>
        <p:spPr>
          <a:xfrm>
            <a:off x="395535" y="628261"/>
            <a:ext cx="3655791" cy="461665"/>
          </a:xfrm>
          <a:prstGeom prst="rect">
            <a:avLst/>
          </a:prstGeom>
        </p:spPr>
        <p:txBody>
          <a:bodyPr wrap="square">
            <a:spAutoFit/>
          </a:bodyPr>
          <a:lstStyle/>
          <a:p>
            <a:r>
              <a:rPr lang="en-US" sz="2400" b="1" dirty="0" smtClean="0"/>
              <a:t>Polysulfide</a:t>
            </a:r>
            <a:endParaRPr lang="en-US" sz="2400" b="1" dirty="0"/>
          </a:p>
        </p:txBody>
      </p:sp>
      <p:sp>
        <p:nvSpPr>
          <p:cNvPr id="3" name="Прямоугольник 2"/>
          <p:cNvSpPr/>
          <p:nvPr/>
        </p:nvSpPr>
        <p:spPr>
          <a:xfrm>
            <a:off x="2843808" y="620688"/>
            <a:ext cx="3312368" cy="1200329"/>
          </a:xfrm>
          <a:prstGeom prst="rect">
            <a:avLst/>
          </a:prstGeom>
        </p:spPr>
        <p:txBody>
          <a:bodyPr wrap="square">
            <a:spAutoFit/>
          </a:bodyPr>
          <a:lstStyle/>
          <a:p>
            <a:pPr algn="ctr"/>
            <a:r>
              <a:rPr lang="en-US" sz="2400" b="1" dirty="0"/>
              <a:t>Silicone </a:t>
            </a:r>
            <a:endParaRPr lang="ru-RU" sz="2400" b="1" dirty="0"/>
          </a:p>
          <a:p>
            <a:pPr algn="ctr"/>
            <a:r>
              <a:rPr lang="en-US" sz="2400" b="1" dirty="0" smtClean="0"/>
              <a:t>- condensation</a:t>
            </a:r>
            <a:endParaRPr lang="ru-RU" sz="2400" b="1" dirty="0" smtClean="0"/>
          </a:p>
          <a:p>
            <a:r>
              <a:rPr lang="ru-RU" sz="2400" b="1" dirty="0" smtClean="0"/>
              <a:t>      </a:t>
            </a:r>
            <a:r>
              <a:rPr lang="en-US" sz="2400" b="1" dirty="0" smtClean="0"/>
              <a:t>- </a:t>
            </a:r>
            <a:r>
              <a:rPr lang="en-US" sz="2400" b="1" dirty="0"/>
              <a:t>addition</a:t>
            </a:r>
          </a:p>
        </p:txBody>
      </p:sp>
      <p:sp>
        <p:nvSpPr>
          <p:cNvPr id="4" name="Прямоугольник 3"/>
          <p:cNvSpPr/>
          <p:nvPr/>
        </p:nvSpPr>
        <p:spPr>
          <a:xfrm>
            <a:off x="6660232" y="620688"/>
            <a:ext cx="2705869" cy="461665"/>
          </a:xfrm>
          <a:prstGeom prst="rect">
            <a:avLst/>
          </a:prstGeom>
        </p:spPr>
        <p:txBody>
          <a:bodyPr wrap="square">
            <a:spAutoFit/>
          </a:bodyPr>
          <a:lstStyle/>
          <a:p>
            <a:r>
              <a:rPr lang="en-US" sz="2400" b="1" dirty="0" err="1"/>
              <a:t>Polyethers</a:t>
            </a:r>
            <a:endParaRPr lang="en-US" sz="2400" b="1" dirty="0"/>
          </a:p>
        </p:txBody>
      </p:sp>
      <p:sp>
        <p:nvSpPr>
          <p:cNvPr id="5" name="Прямоугольник 4"/>
          <p:cNvSpPr/>
          <p:nvPr/>
        </p:nvSpPr>
        <p:spPr>
          <a:xfrm>
            <a:off x="1622710" y="1835309"/>
            <a:ext cx="6390456" cy="369332"/>
          </a:xfrm>
          <a:prstGeom prst="rect">
            <a:avLst/>
          </a:prstGeom>
        </p:spPr>
        <p:txBody>
          <a:bodyPr wrap="square">
            <a:spAutoFit/>
          </a:bodyPr>
          <a:lstStyle/>
          <a:p>
            <a:r>
              <a:rPr lang="en-US" dirty="0">
                <a:solidFill>
                  <a:srgbClr val="000000"/>
                </a:solidFill>
              </a:rPr>
              <a:t>Synthetic polymers with rubber properties after setting</a:t>
            </a:r>
            <a:endParaRPr lang="ru-RU" dirty="0">
              <a:solidFill>
                <a:srgbClr val="000000"/>
              </a:solidFill>
            </a:endParaRPr>
          </a:p>
        </p:txBody>
      </p:sp>
      <p:sp>
        <p:nvSpPr>
          <p:cNvPr id="6" name="Прямоугольник 5"/>
          <p:cNvSpPr/>
          <p:nvPr/>
        </p:nvSpPr>
        <p:spPr>
          <a:xfrm>
            <a:off x="373764" y="2348880"/>
            <a:ext cx="5886400" cy="1200329"/>
          </a:xfrm>
          <a:prstGeom prst="rect">
            <a:avLst/>
          </a:prstGeom>
        </p:spPr>
        <p:txBody>
          <a:bodyPr wrap="square">
            <a:spAutoFit/>
          </a:bodyPr>
          <a:lstStyle/>
          <a:p>
            <a:r>
              <a:rPr lang="en-US" dirty="0"/>
              <a:t>Main </a:t>
            </a:r>
            <a:r>
              <a:rPr lang="en-US" dirty="0" smtClean="0"/>
              <a:t>indications:</a:t>
            </a:r>
            <a:endParaRPr lang="en-US" dirty="0"/>
          </a:p>
          <a:p>
            <a:r>
              <a:rPr lang="en-US" dirty="0">
                <a:solidFill>
                  <a:srgbClr val="000000"/>
                </a:solidFill>
              </a:rPr>
              <a:t>·     impressions for partial prostheses (removable)</a:t>
            </a:r>
          </a:p>
          <a:p>
            <a:r>
              <a:rPr lang="en-US" dirty="0">
                <a:solidFill>
                  <a:srgbClr val="000000"/>
                </a:solidFill>
              </a:rPr>
              <a:t>·     impressions for crowns and bridges (fixed)</a:t>
            </a:r>
          </a:p>
          <a:p>
            <a:r>
              <a:rPr lang="en-US" dirty="0">
                <a:solidFill>
                  <a:srgbClr val="000000"/>
                </a:solidFill>
              </a:rPr>
              <a:t>·     impressions for </a:t>
            </a:r>
            <a:r>
              <a:rPr lang="en-US" dirty="0" err="1">
                <a:solidFill>
                  <a:srgbClr val="000000"/>
                </a:solidFill>
              </a:rPr>
              <a:t>implantology</a:t>
            </a:r>
            <a:endParaRPr lang="ru-RU" dirty="0">
              <a:solidFill>
                <a:srgbClr val="000000"/>
              </a:solidFill>
            </a:endParaRPr>
          </a:p>
        </p:txBody>
      </p:sp>
      <p:sp>
        <p:nvSpPr>
          <p:cNvPr id="7" name="Прямоугольник 6"/>
          <p:cNvSpPr/>
          <p:nvPr/>
        </p:nvSpPr>
        <p:spPr>
          <a:xfrm>
            <a:off x="328531" y="3789040"/>
            <a:ext cx="8424936" cy="1754326"/>
          </a:xfrm>
          <a:prstGeom prst="rect">
            <a:avLst/>
          </a:prstGeom>
        </p:spPr>
        <p:txBody>
          <a:bodyPr wrap="square">
            <a:spAutoFit/>
          </a:bodyPr>
          <a:lstStyle/>
          <a:p>
            <a:r>
              <a:rPr lang="en-US" dirty="0"/>
              <a:t>Polymerization shrinkage of elastomers </a:t>
            </a:r>
            <a:r>
              <a:rPr lang="en-US" dirty="0" smtClean="0"/>
              <a:t>is usually </a:t>
            </a:r>
            <a:r>
              <a:rPr lang="en-US" dirty="0"/>
              <a:t>compensated for using a </a:t>
            </a:r>
            <a:r>
              <a:rPr lang="en-US" dirty="0" smtClean="0"/>
              <a:t>combination of</a:t>
            </a:r>
            <a:r>
              <a:rPr lang="en-US" dirty="0"/>
              <a:t>:</a:t>
            </a:r>
          </a:p>
          <a:p>
            <a:r>
              <a:rPr lang="en-US" dirty="0">
                <a:solidFill>
                  <a:srgbClr val="000000"/>
                </a:solidFill>
              </a:rPr>
              <a:t>1. Highly filled-viscous material „Putty</a:t>
            </a:r>
            <a:r>
              <a:rPr lang="en-US" dirty="0" smtClean="0">
                <a:solidFill>
                  <a:srgbClr val="000000"/>
                </a:solidFill>
              </a:rPr>
              <a:t>“ for </a:t>
            </a:r>
            <a:r>
              <a:rPr lang="en-US" dirty="0">
                <a:solidFill>
                  <a:srgbClr val="000000"/>
                </a:solidFill>
              </a:rPr>
              <a:t>preliminary impression (low polymer</a:t>
            </a:r>
          </a:p>
          <a:p>
            <a:r>
              <a:rPr lang="en-US" dirty="0">
                <a:solidFill>
                  <a:srgbClr val="000000"/>
                </a:solidFill>
              </a:rPr>
              <a:t>content - of low shrinkage)</a:t>
            </a:r>
          </a:p>
          <a:p>
            <a:r>
              <a:rPr lang="en-US" dirty="0">
                <a:solidFill>
                  <a:srgbClr val="000000"/>
                </a:solidFill>
              </a:rPr>
              <a:t>2. Low filled-low viscosity „wash“ or </a:t>
            </a:r>
            <a:r>
              <a:rPr lang="en-US" dirty="0" smtClean="0">
                <a:solidFill>
                  <a:srgbClr val="000000"/>
                </a:solidFill>
              </a:rPr>
              <a:t>„</a:t>
            </a:r>
            <a:r>
              <a:rPr lang="en-US" dirty="0">
                <a:solidFill>
                  <a:srgbClr val="000000"/>
                </a:solidFill>
              </a:rPr>
              <a:t>light“ impression material (high </a:t>
            </a:r>
            <a:r>
              <a:rPr lang="en-US" dirty="0" smtClean="0">
                <a:solidFill>
                  <a:srgbClr val="000000"/>
                </a:solidFill>
              </a:rPr>
              <a:t>polymer </a:t>
            </a:r>
            <a:r>
              <a:rPr lang="en-US" dirty="0">
                <a:solidFill>
                  <a:srgbClr val="000000"/>
                </a:solidFill>
              </a:rPr>
              <a:t>content - higher elasticity </a:t>
            </a:r>
            <a:r>
              <a:rPr lang="en-US" dirty="0" smtClean="0">
                <a:solidFill>
                  <a:srgbClr val="000000"/>
                </a:solidFill>
              </a:rPr>
              <a:t>but higher </a:t>
            </a:r>
            <a:r>
              <a:rPr lang="en-US" dirty="0">
                <a:solidFill>
                  <a:srgbClr val="000000"/>
                </a:solidFill>
              </a:rPr>
              <a:t>shrinkage)</a:t>
            </a:r>
            <a:endParaRPr lang="ru-RU" dirty="0">
              <a:solidFill>
                <a:srgbClr val="000000"/>
              </a:solidFill>
            </a:endParaRPr>
          </a:p>
        </p:txBody>
      </p:sp>
    </p:spTree>
    <p:extLst>
      <p:ext uri="{BB962C8B-B14F-4D97-AF65-F5344CB8AC3E}">
        <p14:creationId xmlns:p14="http://schemas.microsoft.com/office/powerpoint/2010/main" val="1516563359"/>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8864" y="-27384"/>
            <a:ext cx="8229600" cy="782960"/>
          </a:xfrm>
        </p:spPr>
        <p:txBody>
          <a:bodyPr/>
          <a:lstStyle/>
          <a:p>
            <a:r>
              <a:rPr lang="en-US" sz="2400" b="1" dirty="0"/>
              <a:t>Elastomeric (non-aqueous</a:t>
            </a:r>
            <a:r>
              <a:rPr lang="en-US" sz="2400" b="1" dirty="0" smtClean="0"/>
              <a:t>)</a:t>
            </a:r>
            <a:r>
              <a:rPr lang="ru-RU" sz="2400" b="1" dirty="0" smtClean="0"/>
              <a:t> </a:t>
            </a:r>
            <a:r>
              <a:rPr lang="en-US" sz="2400" b="1" dirty="0" smtClean="0"/>
              <a:t>impression </a:t>
            </a:r>
            <a:r>
              <a:rPr lang="en-US" sz="2400" b="1" dirty="0"/>
              <a:t>materials</a:t>
            </a:r>
            <a:endParaRPr lang="ru-RU" sz="1400" b="1" dirty="0"/>
          </a:p>
        </p:txBody>
      </p:sp>
      <p:sp>
        <p:nvSpPr>
          <p:cNvPr id="2" name="Прямоугольник 1"/>
          <p:cNvSpPr/>
          <p:nvPr/>
        </p:nvSpPr>
        <p:spPr>
          <a:xfrm>
            <a:off x="395535" y="628261"/>
            <a:ext cx="3655791" cy="461665"/>
          </a:xfrm>
          <a:prstGeom prst="rect">
            <a:avLst/>
          </a:prstGeom>
        </p:spPr>
        <p:txBody>
          <a:bodyPr wrap="square">
            <a:spAutoFit/>
          </a:bodyPr>
          <a:lstStyle/>
          <a:p>
            <a:r>
              <a:rPr lang="en-US" sz="2400" b="1" dirty="0" smtClean="0"/>
              <a:t>Polysulfide</a:t>
            </a:r>
            <a:endParaRPr lang="en-US" sz="2400" b="1" dirty="0"/>
          </a:p>
        </p:txBody>
      </p:sp>
      <p:sp>
        <p:nvSpPr>
          <p:cNvPr id="8" name="Прямоугольник 7"/>
          <p:cNvSpPr/>
          <p:nvPr/>
        </p:nvSpPr>
        <p:spPr>
          <a:xfrm>
            <a:off x="2804255" y="674427"/>
            <a:ext cx="5335220" cy="369332"/>
          </a:xfrm>
          <a:prstGeom prst="rect">
            <a:avLst/>
          </a:prstGeom>
        </p:spPr>
        <p:txBody>
          <a:bodyPr wrap="square">
            <a:spAutoFit/>
          </a:bodyPr>
          <a:lstStyle/>
          <a:p>
            <a:r>
              <a:rPr lang="en-US" dirty="0">
                <a:solidFill>
                  <a:srgbClr val="000000"/>
                </a:solidFill>
              </a:rPr>
              <a:t>The very first elastomeric impression material</a:t>
            </a:r>
            <a:endParaRPr lang="ru-RU" dirty="0">
              <a:solidFill>
                <a:srgbClr val="000000"/>
              </a:solidFill>
            </a:endParaRPr>
          </a:p>
        </p:txBody>
      </p:sp>
      <p:pic>
        <p:nvPicPr>
          <p:cNvPr id="10" name="Picture 2" descr="http://lyra.ifas.ufl.edu/LyraServlet?command=getScreenImage&amp;port=2050&amp;oid=713184"/>
          <p:cNvPicPr>
            <a:picLocks noChangeAspect="1" noChangeArrowheads="1"/>
          </p:cNvPicPr>
          <p:nvPr/>
        </p:nvPicPr>
        <p:blipFill rotWithShape="1">
          <a:blip r:embed="rId2">
            <a:extLst>
              <a:ext uri="{28A0092B-C50C-407E-A947-70E740481C1C}">
                <a14:useLocalDpi xmlns:a14="http://schemas.microsoft.com/office/drawing/2010/main" val="0"/>
              </a:ext>
            </a:extLst>
          </a:blip>
          <a:srcRect t="20549" r="11018"/>
          <a:stretch/>
        </p:blipFill>
        <p:spPr bwMode="auto">
          <a:xfrm>
            <a:off x="4730345" y="1268760"/>
            <a:ext cx="4090127" cy="244827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87420" y="1106829"/>
            <a:ext cx="3993401" cy="369332"/>
          </a:xfrm>
          <a:prstGeom prst="rect">
            <a:avLst/>
          </a:prstGeom>
        </p:spPr>
        <p:txBody>
          <a:bodyPr wrap="none">
            <a:spAutoFit/>
          </a:bodyPr>
          <a:lstStyle/>
          <a:p>
            <a:r>
              <a:rPr lang="en-US" dirty="0">
                <a:solidFill>
                  <a:srgbClr val="000000"/>
                </a:solidFill>
              </a:rPr>
              <a:t>(Thiokol rubbers, </a:t>
            </a:r>
            <a:r>
              <a:rPr lang="en-US" dirty="0" err="1">
                <a:solidFill>
                  <a:srgbClr val="000000"/>
                </a:solidFill>
              </a:rPr>
              <a:t>mercaptan</a:t>
            </a:r>
            <a:r>
              <a:rPr lang="en-US" dirty="0">
                <a:solidFill>
                  <a:srgbClr val="000000"/>
                </a:solidFill>
              </a:rPr>
              <a:t> rubbers)</a:t>
            </a:r>
            <a:endParaRPr lang="ru-RU" dirty="0">
              <a:solidFill>
                <a:srgbClr val="000000"/>
              </a:solidFill>
            </a:endParaRPr>
          </a:p>
        </p:txBody>
      </p:sp>
      <p:sp>
        <p:nvSpPr>
          <p:cNvPr id="11" name="Прямоугольник 10"/>
          <p:cNvSpPr/>
          <p:nvPr/>
        </p:nvSpPr>
        <p:spPr>
          <a:xfrm>
            <a:off x="158345" y="1556792"/>
            <a:ext cx="4572000" cy="1107996"/>
          </a:xfrm>
          <a:prstGeom prst="rect">
            <a:avLst/>
          </a:prstGeom>
        </p:spPr>
        <p:txBody>
          <a:bodyPr>
            <a:spAutoFit/>
          </a:bodyPr>
          <a:lstStyle/>
          <a:p>
            <a:r>
              <a:rPr lang="en-US" dirty="0"/>
              <a:t>Based on </a:t>
            </a:r>
            <a:r>
              <a:rPr lang="en-US" sz="1600" dirty="0">
                <a:solidFill>
                  <a:srgbClr val="000000"/>
                </a:solidFill>
              </a:rPr>
              <a:t>reaction between polymer with </a:t>
            </a:r>
            <a:r>
              <a:rPr lang="en-US" sz="1600" dirty="0" smtClean="0">
                <a:solidFill>
                  <a:srgbClr val="000000"/>
                </a:solidFill>
              </a:rPr>
              <a:t>free </a:t>
            </a:r>
            <a:r>
              <a:rPr lang="en-US" sz="1600" dirty="0" err="1" smtClean="0">
                <a:solidFill>
                  <a:srgbClr val="000000"/>
                </a:solidFill>
              </a:rPr>
              <a:t>mercaptan</a:t>
            </a:r>
            <a:r>
              <a:rPr lang="en-US" sz="1600" dirty="0" smtClean="0">
                <a:solidFill>
                  <a:srgbClr val="000000"/>
                </a:solidFill>
              </a:rPr>
              <a:t> </a:t>
            </a:r>
            <a:r>
              <a:rPr lang="en-US" sz="1600" dirty="0">
                <a:solidFill>
                  <a:srgbClr val="000000"/>
                </a:solidFill>
              </a:rPr>
              <a:t>(-SH) groups and oxidizing agent </a:t>
            </a:r>
            <a:r>
              <a:rPr lang="en-US" sz="1600" dirty="0" smtClean="0">
                <a:solidFill>
                  <a:srgbClr val="000000"/>
                </a:solidFill>
              </a:rPr>
              <a:t>PbO2 which </a:t>
            </a:r>
            <a:r>
              <a:rPr lang="en-US" sz="1600" dirty="0" err="1">
                <a:solidFill>
                  <a:srgbClr val="000000"/>
                </a:solidFill>
              </a:rPr>
              <a:t>lenghtens</a:t>
            </a:r>
            <a:r>
              <a:rPr lang="en-US" sz="1600" dirty="0">
                <a:solidFill>
                  <a:srgbClr val="000000"/>
                </a:solidFill>
              </a:rPr>
              <a:t> and cross-links chains via </a:t>
            </a:r>
            <a:r>
              <a:rPr lang="en-US" sz="1600" dirty="0" smtClean="0">
                <a:solidFill>
                  <a:srgbClr val="000000"/>
                </a:solidFill>
              </a:rPr>
              <a:t>reaction of </a:t>
            </a:r>
            <a:r>
              <a:rPr lang="en-US" sz="1600" dirty="0">
                <a:solidFill>
                  <a:srgbClr val="000000"/>
                </a:solidFill>
              </a:rPr>
              <a:t>terminal and pendant -SH groups)</a:t>
            </a:r>
            <a:endParaRPr lang="ru-RU" sz="1600" dirty="0">
              <a:solidFill>
                <a:srgbClr val="000000"/>
              </a:solidFill>
            </a:endParaRPr>
          </a:p>
        </p:txBody>
      </p:sp>
      <p:sp>
        <p:nvSpPr>
          <p:cNvPr id="12" name="Прямоугольник 11"/>
          <p:cNvSpPr/>
          <p:nvPr/>
        </p:nvSpPr>
        <p:spPr>
          <a:xfrm>
            <a:off x="180994" y="2852935"/>
            <a:ext cx="8135421" cy="2369880"/>
          </a:xfrm>
          <a:prstGeom prst="rect">
            <a:avLst/>
          </a:prstGeom>
        </p:spPr>
        <p:txBody>
          <a:bodyPr wrap="square">
            <a:spAutoFit/>
          </a:bodyPr>
          <a:lstStyle/>
          <a:p>
            <a:r>
              <a:rPr lang="en-US" dirty="0"/>
              <a:t>Advantages: </a:t>
            </a:r>
          </a:p>
          <a:p>
            <a:r>
              <a:rPr lang="en-US" sz="1600" dirty="0">
                <a:solidFill>
                  <a:srgbClr val="000000"/>
                </a:solidFill>
              </a:rPr>
              <a:t>1. Low price</a:t>
            </a:r>
          </a:p>
          <a:p>
            <a:r>
              <a:rPr lang="en-US" sz="1600" dirty="0" smtClean="0">
                <a:solidFill>
                  <a:srgbClr val="000000"/>
                </a:solidFill>
              </a:rPr>
              <a:t>2</a:t>
            </a:r>
            <a:r>
              <a:rPr lang="en-US" sz="1600" dirty="0">
                <a:solidFill>
                  <a:srgbClr val="000000"/>
                </a:solidFill>
              </a:rPr>
              <a:t>. Long working time</a:t>
            </a:r>
          </a:p>
          <a:p>
            <a:r>
              <a:rPr lang="en-US" dirty="0" smtClean="0"/>
              <a:t>Disadvantages</a:t>
            </a:r>
            <a:r>
              <a:rPr lang="en-US" dirty="0"/>
              <a:t>: </a:t>
            </a:r>
          </a:p>
          <a:p>
            <a:r>
              <a:rPr lang="en-US" sz="1600" dirty="0">
                <a:solidFill>
                  <a:srgbClr val="000000"/>
                </a:solidFill>
              </a:rPr>
              <a:t>1. Should be poured within 0.5 – 1 hour</a:t>
            </a:r>
          </a:p>
          <a:p>
            <a:r>
              <a:rPr lang="en-US" sz="1600" dirty="0">
                <a:solidFill>
                  <a:srgbClr val="000000"/>
                </a:solidFill>
              </a:rPr>
              <a:t>2. Lead oxide may cause toxic effects</a:t>
            </a:r>
          </a:p>
          <a:p>
            <a:r>
              <a:rPr lang="en-US" sz="1600" dirty="0">
                <a:solidFill>
                  <a:srgbClr val="000000"/>
                </a:solidFill>
              </a:rPr>
              <a:t>3. Unpleasant </a:t>
            </a:r>
            <a:r>
              <a:rPr lang="en-US" sz="1600" dirty="0" err="1">
                <a:solidFill>
                  <a:srgbClr val="000000"/>
                </a:solidFill>
              </a:rPr>
              <a:t>mercaptane</a:t>
            </a:r>
            <a:r>
              <a:rPr lang="en-US" sz="1600" dirty="0">
                <a:solidFill>
                  <a:srgbClr val="000000"/>
                </a:solidFill>
              </a:rPr>
              <a:t> smell</a:t>
            </a:r>
          </a:p>
          <a:p>
            <a:r>
              <a:rPr lang="en-US" sz="1600" dirty="0">
                <a:solidFill>
                  <a:srgbClr val="000000"/>
                </a:solidFill>
              </a:rPr>
              <a:t>4. Long setting time app. to 10 min</a:t>
            </a:r>
          </a:p>
          <a:p>
            <a:r>
              <a:rPr lang="en-US" sz="1600" dirty="0">
                <a:solidFill>
                  <a:srgbClr val="000000"/>
                </a:solidFill>
              </a:rPr>
              <a:t>5. Poor elastic recovery – prone to plastic deformation</a:t>
            </a:r>
            <a:endParaRPr lang="ru-RU" sz="1600" dirty="0">
              <a:solidFill>
                <a:srgbClr val="000000"/>
              </a:solidFill>
            </a:endParaRPr>
          </a:p>
        </p:txBody>
      </p:sp>
      <p:sp>
        <p:nvSpPr>
          <p:cNvPr id="13" name="Прямоугольник 12"/>
          <p:cNvSpPr/>
          <p:nvPr/>
        </p:nvSpPr>
        <p:spPr>
          <a:xfrm>
            <a:off x="2223430" y="5589240"/>
            <a:ext cx="3826689" cy="369332"/>
          </a:xfrm>
          <a:prstGeom prst="rect">
            <a:avLst/>
          </a:prstGeom>
        </p:spPr>
        <p:txBody>
          <a:bodyPr wrap="none">
            <a:spAutoFit/>
          </a:bodyPr>
          <a:lstStyle/>
          <a:p>
            <a:r>
              <a:rPr lang="en-US" dirty="0"/>
              <a:t>Old fashioned – not frequently used</a:t>
            </a:r>
            <a:endParaRPr lang="ru-RU" dirty="0"/>
          </a:p>
        </p:txBody>
      </p:sp>
    </p:spTree>
    <p:extLst>
      <p:ext uri="{BB962C8B-B14F-4D97-AF65-F5344CB8AC3E}">
        <p14:creationId xmlns:p14="http://schemas.microsoft.com/office/powerpoint/2010/main" val="12477956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8864" y="-27384"/>
            <a:ext cx="8229600" cy="782960"/>
          </a:xfrm>
        </p:spPr>
        <p:txBody>
          <a:bodyPr/>
          <a:lstStyle/>
          <a:p>
            <a:r>
              <a:rPr lang="en-US" sz="2400" b="1" dirty="0"/>
              <a:t>Elastomeric (non-aqueous</a:t>
            </a:r>
            <a:r>
              <a:rPr lang="en-US" sz="2400" b="1" dirty="0" smtClean="0"/>
              <a:t>)</a:t>
            </a:r>
            <a:r>
              <a:rPr lang="ru-RU" sz="2400" b="1" dirty="0" smtClean="0"/>
              <a:t> </a:t>
            </a:r>
            <a:r>
              <a:rPr lang="en-US" sz="2400" b="1" dirty="0" smtClean="0"/>
              <a:t>impression </a:t>
            </a:r>
            <a:r>
              <a:rPr lang="en-US" sz="2400" b="1" dirty="0"/>
              <a:t>materials</a:t>
            </a:r>
            <a:endParaRPr lang="ru-RU" sz="1400" b="1" dirty="0"/>
          </a:p>
        </p:txBody>
      </p:sp>
      <p:sp>
        <p:nvSpPr>
          <p:cNvPr id="3" name="Прямоугольник 2"/>
          <p:cNvSpPr/>
          <p:nvPr/>
        </p:nvSpPr>
        <p:spPr>
          <a:xfrm>
            <a:off x="2843808" y="620688"/>
            <a:ext cx="3312368" cy="461665"/>
          </a:xfrm>
          <a:prstGeom prst="rect">
            <a:avLst/>
          </a:prstGeom>
        </p:spPr>
        <p:txBody>
          <a:bodyPr wrap="square">
            <a:spAutoFit/>
          </a:bodyPr>
          <a:lstStyle/>
          <a:p>
            <a:pPr algn="ctr"/>
            <a:r>
              <a:rPr lang="en-US" sz="2400" b="1" dirty="0"/>
              <a:t>Silicone </a:t>
            </a:r>
            <a:endParaRPr lang="ru-RU" sz="2400" b="1" dirty="0"/>
          </a:p>
        </p:txBody>
      </p:sp>
      <p:sp>
        <p:nvSpPr>
          <p:cNvPr id="8" name="Прямоугольник 7"/>
          <p:cNvSpPr/>
          <p:nvPr/>
        </p:nvSpPr>
        <p:spPr>
          <a:xfrm>
            <a:off x="251520" y="980728"/>
            <a:ext cx="6750496" cy="369332"/>
          </a:xfrm>
          <a:prstGeom prst="rect">
            <a:avLst/>
          </a:prstGeom>
        </p:spPr>
        <p:txBody>
          <a:bodyPr wrap="square">
            <a:spAutoFit/>
          </a:bodyPr>
          <a:lstStyle/>
          <a:p>
            <a:r>
              <a:rPr lang="it-IT" b="1" u="sng" dirty="0">
                <a:solidFill>
                  <a:schemeClr val="tx2"/>
                </a:solidFill>
              </a:rPr>
              <a:t>C-silicone</a:t>
            </a:r>
            <a:r>
              <a:rPr lang="it-IT" dirty="0"/>
              <a:t> impression </a:t>
            </a:r>
            <a:r>
              <a:rPr lang="it-IT" dirty="0" smtClean="0"/>
              <a:t>materials (</a:t>
            </a:r>
            <a:r>
              <a:rPr lang="it-IT" dirty="0"/>
              <a:t>condensation silicones)</a:t>
            </a:r>
            <a:endParaRPr lang="ru-RU" dirty="0"/>
          </a:p>
        </p:txBody>
      </p:sp>
      <p:pic>
        <p:nvPicPr>
          <p:cNvPr id="11266" name="Picture 2" descr="http://www.prestigedentalproducts.com/images/P/Zetaplus%20C-Silicone%20Impression%20Material%20(Zherma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281" y="620688"/>
            <a:ext cx="2339888" cy="172819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smartpractice.com/Images/Products/Supplies/PhotoLg/346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2279" y="2420888"/>
            <a:ext cx="1815065" cy="181506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t3.gstatic.com/images?q=tbn:ANd9GcQ0ihy8k1HDles_zT0y4BVfUXrbRTc8Ngr5WkW0AZDsCT6XEYwLy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089" y="4725144"/>
            <a:ext cx="2190750" cy="1638300"/>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96887" y="1340768"/>
            <a:ext cx="6337201" cy="830997"/>
          </a:xfrm>
          <a:prstGeom prst="rect">
            <a:avLst/>
          </a:prstGeom>
        </p:spPr>
        <p:txBody>
          <a:bodyPr wrap="square">
            <a:spAutoFit/>
          </a:bodyPr>
          <a:lstStyle/>
          <a:p>
            <a:r>
              <a:rPr lang="en-US" dirty="0"/>
              <a:t>Based on </a:t>
            </a:r>
            <a:r>
              <a:rPr lang="en-US" sz="1400" dirty="0">
                <a:solidFill>
                  <a:srgbClr val="000000"/>
                </a:solidFill>
              </a:rPr>
              <a:t>cross-linking </a:t>
            </a:r>
            <a:r>
              <a:rPr lang="en-US" sz="1400" dirty="0" err="1">
                <a:solidFill>
                  <a:srgbClr val="000000"/>
                </a:solidFill>
              </a:rPr>
              <a:t>polycondensation</a:t>
            </a:r>
            <a:r>
              <a:rPr lang="en-US" sz="1400" dirty="0">
                <a:solidFill>
                  <a:srgbClr val="000000"/>
                </a:solidFill>
              </a:rPr>
              <a:t> reaction </a:t>
            </a:r>
            <a:r>
              <a:rPr lang="en-US" sz="1400" dirty="0" smtClean="0">
                <a:solidFill>
                  <a:srgbClr val="000000"/>
                </a:solidFill>
              </a:rPr>
              <a:t>of  </a:t>
            </a:r>
            <a:r>
              <a:rPr lang="en-US" sz="1400" dirty="0" err="1" smtClean="0">
                <a:solidFill>
                  <a:srgbClr val="000000"/>
                </a:solidFill>
              </a:rPr>
              <a:t>hydroxy</a:t>
            </a:r>
            <a:r>
              <a:rPr lang="en-US" sz="1400" dirty="0" smtClean="0">
                <a:solidFill>
                  <a:srgbClr val="000000"/>
                </a:solidFill>
              </a:rPr>
              <a:t> </a:t>
            </a:r>
            <a:r>
              <a:rPr lang="en-US" sz="1400" dirty="0">
                <a:solidFill>
                  <a:srgbClr val="000000"/>
                </a:solidFill>
              </a:rPr>
              <a:t>terminated </a:t>
            </a:r>
            <a:r>
              <a:rPr lang="en-US" sz="1400" dirty="0" err="1">
                <a:solidFill>
                  <a:srgbClr val="000000"/>
                </a:solidFill>
              </a:rPr>
              <a:t>polysiloxane</a:t>
            </a:r>
            <a:r>
              <a:rPr lang="en-US" sz="1400" dirty="0">
                <a:solidFill>
                  <a:srgbClr val="000000"/>
                </a:solidFill>
              </a:rPr>
              <a:t> </a:t>
            </a:r>
            <a:r>
              <a:rPr lang="en-US" sz="1400" dirty="0" err="1">
                <a:solidFill>
                  <a:srgbClr val="000000"/>
                </a:solidFill>
              </a:rPr>
              <a:t>prepolymer</a:t>
            </a:r>
            <a:r>
              <a:rPr lang="en-US" sz="1400" dirty="0">
                <a:solidFill>
                  <a:srgbClr val="000000"/>
                </a:solidFill>
              </a:rPr>
              <a:t> </a:t>
            </a:r>
            <a:r>
              <a:rPr lang="en-US" sz="1400" dirty="0" smtClean="0">
                <a:solidFill>
                  <a:srgbClr val="000000"/>
                </a:solidFill>
              </a:rPr>
              <a:t>with tetra </a:t>
            </a:r>
            <a:r>
              <a:rPr lang="en-US" sz="1400" dirty="0" err="1">
                <a:solidFill>
                  <a:srgbClr val="000000"/>
                </a:solidFill>
              </a:rPr>
              <a:t>alkoxy</a:t>
            </a:r>
            <a:r>
              <a:rPr lang="en-US" sz="1400" dirty="0">
                <a:solidFill>
                  <a:srgbClr val="000000"/>
                </a:solidFill>
              </a:rPr>
              <a:t> </a:t>
            </a:r>
            <a:r>
              <a:rPr lang="en-US" sz="1400" dirty="0" err="1">
                <a:solidFill>
                  <a:srgbClr val="000000"/>
                </a:solidFill>
              </a:rPr>
              <a:t>silanes</a:t>
            </a:r>
            <a:r>
              <a:rPr lang="en-US" sz="1400" dirty="0">
                <a:solidFill>
                  <a:srgbClr val="000000"/>
                </a:solidFill>
              </a:rPr>
              <a:t> catalyzed by </a:t>
            </a:r>
            <a:r>
              <a:rPr lang="en-US" sz="1400" dirty="0" err="1" smtClean="0">
                <a:solidFill>
                  <a:srgbClr val="000000"/>
                </a:solidFill>
              </a:rPr>
              <a:t>dibutyl</a:t>
            </a:r>
            <a:r>
              <a:rPr lang="en-US" sz="1400" dirty="0" smtClean="0">
                <a:solidFill>
                  <a:srgbClr val="000000"/>
                </a:solidFill>
              </a:rPr>
              <a:t>-tin </a:t>
            </a:r>
            <a:r>
              <a:rPr lang="en-US" sz="1400" dirty="0" err="1" smtClean="0">
                <a:solidFill>
                  <a:srgbClr val="000000"/>
                </a:solidFill>
              </a:rPr>
              <a:t>dilaurate</a:t>
            </a:r>
            <a:r>
              <a:rPr lang="en-US" sz="1400" dirty="0" smtClean="0">
                <a:solidFill>
                  <a:srgbClr val="000000"/>
                </a:solidFill>
              </a:rPr>
              <a:t> </a:t>
            </a:r>
            <a:r>
              <a:rPr lang="en-US" sz="1400" dirty="0">
                <a:solidFill>
                  <a:srgbClr val="000000"/>
                </a:solidFill>
              </a:rPr>
              <a:t>(DBTD</a:t>
            </a:r>
            <a:r>
              <a:rPr lang="en-US" sz="1600" dirty="0">
                <a:solidFill>
                  <a:srgbClr val="000000"/>
                </a:solidFill>
              </a:rPr>
              <a:t>)</a:t>
            </a:r>
            <a:endParaRPr lang="ru-RU" sz="1600" dirty="0">
              <a:solidFill>
                <a:srgbClr val="000000"/>
              </a:solidFill>
            </a:endParaRPr>
          </a:p>
        </p:txBody>
      </p:sp>
      <p:sp>
        <p:nvSpPr>
          <p:cNvPr id="10" name="Прямоугольник 9"/>
          <p:cNvSpPr/>
          <p:nvPr/>
        </p:nvSpPr>
        <p:spPr>
          <a:xfrm>
            <a:off x="395536" y="2240893"/>
            <a:ext cx="2952328" cy="1661993"/>
          </a:xfrm>
          <a:prstGeom prst="rect">
            <a:avLst/>
          </a:prstGeom>
        </p:spPr>
        <p:txBody>
          <a:bodyPr wrap="square">
            <a:spAutoFit/>
          </a:bodyPr>
          <a:lstStyle/>
          <a:p>
            <a:r>
              <a:rPr lang="en-US" dirty="0"/>
              <a:t>Composition</a:t>
            </a:r>
            <a:r>
              <a:rPr lang="en-US" dirty="0" smtClean="0"/>
              <a:t>:</a:t>
            </a:r>
          </a:p>
          <a:p>
            <a:r>
              <a:rPr lang="en-US" sz="1400" dirty="0">
                <a:solidFill>
                  <a:srgbClr val="000000"/>
                </a:solidFill>
              </a:rPr>
              <a:t>Supplied as a two-component system</a:t>
            </a:r>
          </a:p>
          <a:p>
            <a:r>
              <a:rPr lang="en-US" sz="1400" u="sng" dirty="0">
                <a:solidFill>
                  <a:srgbClr val="000000"/>
                </a:solidFill>
              </a:rPr>
              <a:t>Base paste:</a:t>
            </a:r>
          </a:p>
          <a:p>
            <a:r>
              <a:rPr lang="en-US" sz="1400" dirty="0">
                <a:solidFill>
                  <a:srgbClr val="000000"/>
                </a:solidFill>
              </a:rPr>
              <a:t>• </a:t>
            </a:r>
            <a:r>
              <a:rPr lang="en-US" sz="1400" dirty="0" err="1">
                <a:solidFill>
                  <a:srgbClr val="000000"/>
                </a:solidFill>
              </a:rPr>
              <a:t>Hydroxyterminated</a:t>
            </a:r>
            <a:r>
              <a:rPr lang="en-US" sz="1400" dirty="0">
                <a:solidFill>
                  <a:srgbClr val="000000"/>
                </a:solidFill>
              </a:rPr>
              <a:t> </a:t>
            </a:r>
            <a:r>
              <a:rPr lang="en-US" sz="1400" dirty="0" err="1">
                <a:solidFill>
                  <a:srgbClr val="000000"/>
                </a:solidFill>
              </a:rPr>
              <a:t>polysiloxane</a:t>
            </a:r>
            <a:r>
              <a:rPr lang="en-US" sz="1400" dirty="0">
                <a:solidFill>
                  <a:srgbClr val="000000"/>
                </a:solidFill>
              </a:rPr>
              <a:t> polymer</a:t>
            </a:r>
          </a:p>
          <a:p>
            <a:r>
              <a:rPr lang="en-US" sz="1400" dirty="0">
                <a:solidFill>
                  <a:srgbClr val="000000"/>
                </a:solidFill>
              </a:rPr>
              <a:t>• Filler (</a:t>
            </a:r>
            <a:r>
              <a:rPr lang="en-US" sz="1400" dirty="0" err="1">
                <a:solidFill>
                  <a:srgbClr val="000000"/>
                </a:solidFill>
              </a:rPr>
              <a:t>cristobalite</a:t>
            </a:r>
            <a:r>
              <a:rPr lang="en-US" sz="1400" dirty="0">
                <a:solidFill>
                  <a:srgbClr val="000000"/>
                </a:solidFill>
              </a:rPr>
              <a:t>, talc, starch</a:t>
            </a:r>
            <a:r>
              <a:rPr lang="en-US" sz="1400" dirty="0" smtClean="0">
                <a:solidFill>
                  <a:srgbClr val="000000"/>
                </a:solidFill>
              </a:rPr>
              <a:t>)</a:t>
            </a:r>
            <a:endParaRPr lang="en-US" sz="1400" dirty="0">
              <a:solidFill>
                <a:srgbClr val="000000"/>
              </a:solidFill>
            </a:endParaRPr>
          </a:p>
        </p:txBody>
      </p:sp>
      <p:sp>
        <p:nvSpPr>
          <p:cNvPr id="11" name="Прямоугольник 10"/>
          <p:cNvSpPr/>
          <p:nvPr/>
        </p:nvSpPr>
        <p:spPr>
          <a:xfrm>
            <a:off x="416394" y="3949530"/>
            <a:ext cx="4572000" cy="1138773"/>
          </a:xfrm>
          <a:prstGeom prst="rect">
            <a:avLst/>
          </a:prstGeom>
        </p:spPr>
        <p:txBody>
          <a:bodyPr>
            <a:spAutoFit/>
          </a:bodyPr>
          <a:lstStyle/>
          <a:p>
            <a:r>
              <a:rPr lang="en-US" dirty="0"/>
              <a:t>Advantages: </a:t>
            </a:r>
          </a:p>
          <a:p>
            <a:r>
              <a:rPr lang="en-US" sz="1600" dirty="0">
                <a:solidFill>
                  <a:srgbClr val="000000"/>
                </a:solidFill>
              </a:rPr>
              <a:t>1. Accurate impressions when poured soon</a:t>
            </a:r>
          </a:p>
          <a:p>
            <a:r>
              <a:rPr lang="en-US" sz="1600" dirty="0">
                <a:solidFill>
                  <a:srgbClr val="000000"/>
                </a:solidFill>
              </a:rPr>
              <a:t>2. Good elastic recovery</a:t>
            </a:r>
          </a:p>
          <a:p>
            <a:r>
              <a:rPr lang="en-US" sz="1600" dirty="0">
                <a:solidFill>
                  <a:srgbClr val="000000"/>
                </a:solidFill>
              </a:rPr>
              <a:t>3. Lower price</a:t>
            </a:r>
            <a:endParaRPr lang="ru-RU" sz="1600" dirty="0">
              <a:solidFill>
                <a:srgbClr val="000000"/>
              </a:solidFill>
            </a:endParaRPr>
          </a:p>
        </p:txBody>
      </p:sp>
      <p:sp>
        <p:nvSpPr>
          <p:cNvPr id="12" name="Прямоугольник 11"/>
          <p:cNvSpPr/>
          <p:nvPr/>
        </p:nvSpPr>
        <p:spPr>
          <a:xfrm>
            <a:off x="3157803" y="2404626"/>
            <a:ext cx="3934476" cy="1600438"/>
          </a:xfrm>
          <a:prstGeom prst="rect">
            <a:avLst/>
          </a:prstGeom>
        </p:spPr>
        <p:txBody>
          <a:bodyPr wrap="square">
            <a:spAutoFit/>
          </a:bodyPr>
          <a:lstStyle/>
          <a:p>
            <a:r>
              <a:rPr lang="en-US" sz="1400" u="sng" dirty="0">
                <a:solidFill>
                  <a:srgbClr val="000000"/>
                </a:solidFill>
              </a:rPr>
              <a:t>Catalyst:</a:t>
            </a:r>
          </a:p>
          <a:p>
            <a:r>
              <a:rPr lang="en-US" sz="1400" u="sng" dirty="0">
                <a:solidFill>
                  <a:srgbClr val="000000"/>
                </a:solidFill>
              </a:rPr>
              <a:t>Liquid catalyst:</a:t>
            </a:r>
          </a:p>
          <a:p>
            <a:r>
              <a:rPr lang="en-US" sz="1400" dirty="0">
                <a:solidFill>
                  <a:srgbClr val="000000"/>
                </a:solidFill>
              </a:rPr>
              <a:t>• Cross-linking agent (</a:t>
            </a:r>
            <a:r>
              <a:rPr lang="en-US" sz="1400" dirty="0" err="1">
                <a:solidFill>
                  <a:srgbClr val="000000"/>
                </a:solidFill>
              </a:rPr>
              <a:t>e.g</a:t>
            </a:r>
            <a:r>
              <a:rPr lang="en-US" sz="1400" dirty="0">
                <a:solidFill>
                  <a:srgbClr val="000000"/>
                </a:solidFill>
              </a:rPr>
              <a:t> </a:t>
            </a:r>
            <a:r>
              <a:rPr lang="en-US" sz="1400" dirty="0" err="1">
                <a:solidFill>
                  <a:srgbClr val="000000"/>
                </a:solidFill>
              </a:rPr>
              <a:t>tetraethoxy</a:t>
            </a:r>
            <a:r>
              <a:rPr lang="en-US" sz="1400" dirty="0">
                <a:solidFill>
                  <a:srgbClr val="000000"/>
                </a:solidFill>
              </a:rPr>
              <a:t> </a:t>
            </a:r>
            <a:r>
              <a:rPr lang="en-US" sz="1400" dirty="0" err="1">
                <a:solidFill>
                  <a:srgbClr val="000000"/>
                </a:solidFill>
              </a:rPr>
              <a:t>silane</a:t>
            </a:r>
            <a:r>
              <a:rPr lang="en-US" sz="1400" dirty="0">
                <a:solidFill>
                  <a:srgbClr val="000000"/>
                </a:solidFill>
              </a:rPr>
              <a:t>) +</a:t>
            </a:r>
          </a:p>
          <a:p>
            <a:r>
              <a:rPr lang="en-US" sz="1400" dirty="0">
                <a:solidFill>
                  <a:srgbClr val="000000"/>
                </a:solidFill>
              </a:rPr>
              <a:t>activator (</a:t>
            </a:r>
            <a:r>
              <a:rPr lang="en-US" sz="1400" dirty="0" err="1">
                <a:solidFill>
                  <a:srgbClr val="000000"/>
                </a:solidFill>
              </a:rPr>
              <a:t>dibutyl</a:t>
            </a:r>
            <a:r>
              <a:rPr lang="en-US" sz="1400" dirty="0">
                <a:solidFill>
                  <a:srgbClr val="000000"/>
                </a:solidFill>
              </a:rPr>
              <a:t>-tin </a:t>
            </a:r>
            <a:r>
              <a:rPr lang="en-US" sz="1400" dirty="0" err="1">
                <a:solidFill>
                  <a:srgbClr val="000000"/>
                </a:solidFill>
              </a:rPr>
              <a:t>dilaurate</a:t>
            </a:r>
            <a:r>
              <a:rPr lang="en-US" sz="1400" dirty="0">
                <a:solidFill>
                  <a:srgbClr val="000000"/>
                </a:solidFill>
              </a:rPr>
              <a:t>)</a:t>
            </a:r>
          </a:p>
          <a:p>
            <a:r>
              <a:rPr lang="en-US" sz="1400" u="sng" dirty="0">
                <a:solidFill>
                  <a:srgbClr val="000000"/>
                </a:solidFill>
              </a:rPr>
              <a:t>Paste catalyst:</a:t>
            </a:r>
          </a:p>
          <a:p>
            <a:r>
              <a:rPr lang="en-US" sz="1400" dirty="0">
                <a:solidFill>
                  <a:srgbClr val="000000"/>
                </a:solidFill>
              </a:rPr>
              <a:t>• Cross-linking agent, activator, inert oil</a:t>
            </a:r>
          </a:p>
          <a:p>
            <a:r>
              <a:rPr lang="en-US" sz="1400" dirty="0">
                <a:solidFill>
                  <a:srgbClr val="000000"/>
                </a:solidFill>
              </a:rPr>
              <a:t>• Filler</a:t>
            </a:r>
            <a:endParaRPr lang="ru-RU" sz="1400" dirty="0">
              <a:solidFill>
                <a:srgbClr val="000000"/>
              </a:solidFill>
            </a:endParaRPr>
          </a:p>
        </p:txBody>
      </p:sp>
      <p:sp>
        <p:nvSpPr>
          <p:cNvPr id="13" name="Прямоугольник 12"/>
          <p:cNvSpPr/>
          <p:nvPr/>
        </p:nvSpPr>
        <p:spPr>
          <a:xfrm>
            <a:off x="416394" y="5013176"/>
            <a:ext cx="1838965" cy="369332"/>
          </a:xfrm>
          <a:prstGeom prst="rect">
            <a:avLst/>
          </a:prstGeom>
        </p:spPr>
        <p:txBody>
          <a:bodyPr wrap="none">
            <a:spAutoFit/>
          </a:bodyPr>
          <a:lstStyle/>
          <a:p>
            <a:r>
              <a:rPr lang="en-US" dirty="0"/>
              <a:t>Disadvantages: </a:t>
            </a:r>
            <a:endParaRPr lang="ru-RU" dirty="0"/>
          </a:p>
        </p:txBody>
      </p:sp>
      <p:sp>
        <p:nvSpPr>
          <p:cNvPr id="14" name="Прямоугольник 13"/>
          <p:cNvSpPr/>
          <p:nvPr/>
        </p:nvSpPr>
        <p:spPr>
          <a:xfrm>
            <a:off x="395536" y="5301208"/>
            <a:ext cx="6166544" cy="1323439"/>
          </a:xfrm>
          <a:prstGeom prst="rect">
            <a:avLst/>
          </a:prstGeom>
        </p:spPr>
        <p:txBody>
          <a:bodyPr wrap="square">
            <a:spAutoFit/>
          </a:bodyPr>
          <a:lstStyle/>
          <a:p>
            <a:r>
              <a:rPr lang="en-US" sz="1600" dirty="0" smtClean="0">
                <a:solidFill>
                  <a:srgbClr val="000000"/>
                </a:solidFill>
              </a:rPr>
              <a:t> 1</a:t>
            </a:r>
            <a:r>
              <a:rPr lang="en-US" sz="1600" dirty="0">
                <a:solidFill>
                  <a:srgbClr val="000000"/>
                </a:solidFill>
              </a:rPr>
              <a:t>. Hydrophobic</a:t>
            </a:r>
          </a:p>
          <a:p>
            <a:r>
              <a:rPr lang="en-US" sz="1600" dirty="0">
                <a:solidFill>
                  <a:srgbClr val="000000"/>
                </a:solidFill>
              </a:rPr>
              <a:t> 2. Shrinking of impression over time, pouring time till 4 h</a:t>
            </a:r>
          </a:p>
          <a:p>
            <a:r>
              <a:rPr lang="en-US" sz="1600" dirty="0">
                <a:solidFill>
                  <a:srgbClr val="000000"/>
                </a:solidFill>
              </a:rPr>
              <a:t> 3. Catalyst may cause allergic reaction</a:t>
            </a:r>
          </a:p>
          <a:p>
            <a:r>
              <a:rPr lang="en-US" sz="1600" dirty="0">
                <a:solidFill>
                  <a:srgbClr val="000000"/>
                </a:solidFill>
              </a:rPr>
              <a:t> 4. Difficult to dispense proper volumes of both </a:t>
            </a:r>
            <a:r>
              <a:rPr lang="en-US" sz="1600" dirty="0" smtClean="0">
                <a:solidFill>
                  <a:srgbClr val="000000"/>
                </a:solidFill>
              </a:rPr>
              <a:t>components</a:t>
            </a:r>
            <a:endParaRPr lang="en-US" sz="1600" dirty="0">
              <a:solidFill>
                <a:srgbClr val="000000"/>
              </a:solidFill>
            </a:endParaRPr>
          </a:p>
          <a:p>
            <a:r>
              <a:rPr lang="en-US" sz="1600" dirty="0">
                <a:solidFill>
                  <a:srgbClr val="000000"/>
                </a:solidFill>
              </a:rPr>
              <a:t> 5. Usually hand-mix version only</a:t>
            </a:r>
            <a:endParaRPr lang="ru-RU" sz="1600" dirty="0">
              <a:solidFill>
                <a:srgbClr val="000000"/>
              </a:solidFill>
            </a:endParaRPr>
          </a:p>
        </p:txBody>
      </p:sp>
    </p:spTree>
    <p:extLst>
      <p:ext uri="{BB962C8B-B14F-4D97-AF65-F5344CB8AC3E}">
        <p14:creationId xmlns:p14="http://schemas.microsoft.com/office/powerpoint/2010/main" val="20483041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8864" y="-27384"/>
            <a:ext cx="8229600" cy="782960"/>
          </a:xfrm>
        </p:spPr>
        <p:txBody>
          <a:bodyPr/>
          <a:lstStyle/>
          <a:p>
            <a:r>
              <a:rPr lang="en-US" sz="2400" b="1" dirty="0"/>
              <a:t>Elastomeric (non-aqueous</a:t>
            </a:r>
            <a:r>
              <a:rPr lang="en-US" sz="2400" b="1" dirty="0" smtClean="0"/>
              <a:t>)</a:t>
            </a:r>
            <a:r>
              <a:rPr lang="ru-RU" sz="2400" b="1" dirty="0" smtClean="0"/>
              <a:t> </a:t>
            </a:r>
            <a:r>
              <a:rPr lang="en-US" sz="2400" b="1" dirty="0" smtClean="0"/>
              <a:t>impression </a:t>
            </a:r>
            <a:r>
              <a:rPr lang="en-US" sz="2400" b="1" dirty="0"/>
              <a:t>materials</a:t>
            </a:r>
            <a:endParaRPr lang="ru-RU" sz="1400" b="1" dirty="0"/>
          </a:p>
        </p:txBody>
      </p:sp>
      <p:sp>
        <p:nvSpPr>
          <p:cNvPr id="3" name="Прямоугольник 2"/>
          <p:cNvSpPr/>
          <p:nvPr/>
        </p:nvSpPr>
        <p:spPr>
          <a:xfrm>
            <a:off x="2843808" y="476672"/>
            <a:ext cx="3312368" cy="461665"/>
          </a:xfrm>
          <a:prstGeom prst="rect">
            <a:avLst/>
          </a:prstGeom>
        </p:spPr>
        <p:txBody>
          <a:bodyPr wrap="square">
            <a:spAutoFit/>
          </a:bodyPr>
          <a:lstStyle/>
          <a:p>
            <a:pPr algn="ctr"/>
            <a:r>
              <a:rPr lang="en-US" sz="2400" b="1" dirty="0"/>
              <a:t>Silicone </a:t>
            </a:r>
            <a:endParaRPr lang="ru-RU" sz="2400" b="1" dirty="0"/>
          </a:p>
        </p:txBody>
      </p:sp>
      <p:sp>
        <p:nvSpPr>
          <p:cNvPr id="2" name="Прямоугольник 1"/>
          <p:cNvSpPr/>
          <p:nvPr/>
        </p:nvSpPr>
        <p:spPr>
          <a:xfrm>
            <a:off x="107504" y="836712"/>
            <a:ext cx="9036496" cy="369332"/>
          </a:xfrm>
          <a:prstGeom prst="rect">
            <a:avLst/>
          </a:prstGeom>
        </p:spPr>
        <p:txBody>
          <a:bodyPr wrap="square">
            <a:spAutoFit/>
          </a:bodyPr>
          <a:lstStyle/>
          <a:p>
            <a:r>
              <a:rPr lang="en-US" b="1" u="sng" dirty="0">
                <a:solidFill>
                  <a:schemeClr val="tx2"/>
                </a:solidFill>
              </a:rPr>
              <a:t>A-silicone</a:t>
            </a:r>
            <a:r>
              <a:rPr lang="en-US" b="1" dirty="0">
                <a:solidFill>
                  <a:schemeClr val="tx2"/>
                </a:solidFill>
              </a:rPr>
              <a:t> </a:t>
            </a:r>
            <a:r>
              <a:rPr lang="en-US" dirty="0"/>
              <a:t>impression </a:t>
            </a:r>
            <a:r>
              <a:rPr lang="en-US" dirty="0" smtClean="0"/>
              <a:t>materials (</a:t>
            </a:r>
            <a:r>
              <a:rPr lang="en-US" dirty="0"/>
              <a:t>addition silicones, vinyl </a:t>
            </a:r>
            <a:r>
              <a:rPr lang="en-US" dirty="0" err="1"/>
              <a:t>siloxane</a:t>
            </a:r>
            <a:r>
              <a:rPr lang="en-US" dirty="0"/>
              <a:t>, poly(vinyl </a:t>
            </a:r>
            <a:r>
              <a:rPr lang="en-US" dirty="0" err="1"/>
              <a:t>siloxane</a:t>
            </a:r>
            <a:r>
              <a:rPr lang="en-US" dirty="0"/>
              <a:t>))</a:t>
            </a:r>
            <a:endParaRPr lang="ru-RU" dirty="0"/>
          </a:p>
        </p:txBody>
      </p:sp>
      <p:pic>
        <p:nvPicPr>
          <p:cNvPr id="12290" name="Picture 2" descr="http://dentala2z.co.uk/WebRoot/Daily/Shops/eshop133027/4BF2/5EE7/758F/2C41/EBC4/C0A8/0ADD/3867/Charmflex_heav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8318" y="2492897"/>
            <a:ext cx="2167917"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dentala2z.co.uk/WebRoot/Daily/Shops/eshop133027/4B04/1819/1511/0172/49DF/C0A8/0ADD/17A2/CharmFlex_Putt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462476"/>
            <a:ext cx="2787978" cy="117443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dentala2z.co.uk/WebRoot/Daily/Shops/eshop133027/4BF2/7C24/93B8/FEDA/73DE/C31A/5AE3/8454/charmflex_ligh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2" y="5301208"/>
            <a:ext cx="2173165" cy="1423423"/>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http://www.dentsplymea.com/sites/default/files/imagecache/product_full/21_Aquasil_UltraLV.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0929" y="4017505"/>
            <a:ext cx="1622241" cy="121668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7504" y="1124744"/>
            <a:ext cx="6048672" cy="800219"/>
          </a:xfrm>
          <a:prstGeom prst="rect">
            <a:avLst/>
          </a:prstGeom>
        </p:spPr>
        <p:txBody>
          <a:bodyPr wrap="square">
            <a:spAutoFit/>
          </a:bodyPr>
          <a:lstStyle/>
          <a:p>
            <a:r>
              <a:rPr lang="en-US" dirty="0"/>
              <a:t>Based on </a:t>
            </a:r>
            <a:r>
              <a:rPr lang="en-US" sz="1400" dirty="0">
                <a:solidFill>
                  <a:srgbClr val="000000"/>
                </a:solidFill>
              </a:rPr>
              <a:t>cross-linking </a:t>
            </a:r>
            <a:r>
              <a:rPr lang="en-US" sz="1400" dirty="0" err="1">
                <a:solidFill>
                  <a:srgbClr val="000000"/>
                </a:solidFill>
              </a:rPr>
              <a:t>polyaddition</a:t>
            </a:r>
            <a:r>
              <a:rPr lang="en-US" sz="1400" dirty="0">
                <a:solidFill>
                  <a:srgbClr val="000000"/>
                </a:solidFill>
              </a:rPr>
              <a:t> reaction of </a:t>
            </a:r>
            <a:r>
              <a:rPr lang="en-US" sz="1400" dirty="0" smtClean="0">
                <a:solidFill>
                  <a:srgbClr val="000000"/>
                </a:solidFill>
              </a:rPr>
              <a:t>vinyl terminated </a:t>
            </a:r>
            <a:r>
              <a:rPr lang="en-US" sz="1400" dirty="0" err="1">
                <a:solidFill>
                  <a:srgbClr val="000000"/>
                </a:solidFill>
              </a:rPr>
              <a:t>polysiloxane</a:t>
            </a:r>
            <a:r>
              <a:rPr lang="en-US" sz="1400" dirty="0">
                <a:solidFill>
                  <a:srgbClr val="000000"/>
                </a:solidFill>
              </a:rPr>
              <a:t> polymer </a:t>
            </a:r>
            <a:r>
              <a:rPr lang="en-US" sz="1400" dirty="0" smtClean="0">
                <a:solidFill>
                  <a:srgbClr val="000000"/>
                </a:solidFill>
              </a:rPr>
              <a:t>with </a:t>
            </a:r>
            <a:r>
              <a:rPr lang="en-US" sz="1400" dirty="0" err="1" smtClean="0">
                <a:solidFill>
                  <a:srgbClr val="000000"/>
                </a:solidFill>
              </a:rPr>
              <a:t>methylhydrogen</a:t>
            </a:r>
            <a:r>
              <a:rPr lang="en-US" sz="1400" dirty="0" smtClean="0">
                <a:solidFill>
                  <a:srgbClr val="000000"/>
                </a:solidFill>
              </a:rPr>
              <a:t> </a:t>
            </a:r>
            <a:r>
              <a:rPr lang="en-US" sz="1400" dirty="0">
                <a:solidFill>
                  <a:srgbClr val="000000"/>
                </a:solidFill>
              </a:rPr>
              <a:t>silicone cross-linking agent in </a:t>
            </a:r>
            <a:r>
              <a:rPr lang="en-US" sz="1400" dirty="0" smtClean="0">
                <a:solidFill>
                  <a:srgbClr val="000000"/>
                </a:solidFill>
              </a:rPr>
              <a:t>the presence </a:t>
            </a:r>
            <a:r>
              <a:rPr lang="en-US" sz="1400" dirty="0">
                <a:solidFill>
                  <a:srgbClr val="000000"/>
                </a:solidFill>
              </a:rPr>
              <a:t>of </a:t>
            </a:r>
            <a:r>
              <a:rPr lang="en-US" sz="1400" dirty="0" err="1">
                <a:solidFill>
                  <a:srgbClr val="000000"/>
                </a:solidFill>
              </a:rPr>
              <a:t>platinium</a:t>
            </a:r>
            <a:r>
              <a:rPr lang="en-US" sz="1400" dirty="0">
                <a:solidFill>
                  <a:srgbClr val="000000"/>
                </a:solidFill>
              </a:rPr>
              <a:t> catalyst</a:t>
            </a:r>
            <a:endParaRPr lang="ru-RU" sz="1400" dirty="0">
              <a:solidFill>
                <a:srgbClr val="000000"/>
              </a:solidFill>
            </a:endParaRPr>
          </a:p>
        </p:txBody>
      </p:sp>
      <p:sp>
        <p:nvSpPr>
          <p:cNvPr id="5" name="Прямоугольник 4"/>
          <p:cNvSpPr/>
          <p:nvPr/>
        </p:nvSpPr>
        <p:spPr>
          <a:xfrm>
            <a:off x="107504" y="1844824"/>
            <a:ext cx="5904656" cy="615553"/>
          </a:xfrm>
          <a:prstGeom prst="rect">
            <a:avLst/>
          </a:prstGeom>
        </p:spPr>
        <p:txBody>
          <a:bodyPr wrap="square">
            <a:spAutoFit/>
          </a:bodyPr>
          <a:lstStyle/>
          <a:p>
            <a:r>
              <a:rPr lang="en-US" dirty="0"/>
              <a:t>Composition:</a:t>
            </a:r>
          </a:p>
          <a:p>
            <a:r>
              <a:rPr lang="en-US" sz="1600" dirty="0">
                <a:solidFill>
                  <a:srgbClr val="000000"/>
                </a:solidFill>
              </a:rPr>
              <a:t>Supplied as a two-component 1:1 </a:t>
            </a:r>
            <a:r>
              <a:rPr lang="en-US" sz="1600" dirty="0" smtClean="0">
                <a:solidFill>
                  <a:srgbClr val="000000"/>
                </a:solidFill>
              </a:rPr>
              <a:t>system</a:t>
            </a:r>
            <a:endParaRPr lang="ru-RU" sz="1600" dirty="0">
              <a:solidFill>
                <a:srgbClr val="000000"/>
              </a:solidFill>
            </a:endParaRPr>
          </a:p>
        </p:txBody>
      </p:sp>
      <p:sp>
        <p:nvSpPr>
          <p:cNvPr id="6" name="Прямоугольник 5"/>
          <p:cNvSpPr/>
          <p:nvPr/>
        </p:nvSpPr>
        <p:spPr>
          <a:xfrm>
            <a:off x="107504" y="2448763"/>
            <a:ext cx="3402632" cy="1169551"/>
          </a:xfrm>
          <a:prstGeom prst="rect">
            <a:avLst/>
          </a:prstGeom>
        </p:spPr>
        <p:txBody>
          <a:bodyPr wrap="square">
            <a:spAutoFit/>
          </a:bodyPr>
          <a:lstStyle/>
          <a:p>
            <a:r>
              <a:rPr lang="en-US" sz="1400" u="sng" dirty="0">
                <a:solidFill>
                  <a:srgbClr val="000000"/>
                </a:solidFill>
              </a:rPr>
              <a:t>Base paste:</a:t>
            </a:r>
          </a:p>
          <a:p>
            <a:r>
              <a:rPr lang="en-US" sz="1400" dirty="0">
                <a:solidFill>
                  <a:srgbClr val="000000"/>
                </a:solidFill>
              </a:rPr>
              <a:t>1. Vinyl terminated </a:t>
            </a:r>
            <a:r>
              <a:rPr lang="en-US" sz="1400" dirty="0" err="1">
                <a:solidFill>
                  <a:srgbClr val="000000"/>
                </a:solidFill>
              </a:rPr>
              <a:t>polysiloxane</a:t>
            </a:r>
            <a:r>
              <a:rPr lang="en-US" sz="1400" dirty="0">
                <a:solidFill>
                  <a:srgbClr val="000000"/>
                </a:solidFill>
              </a:rPr>
              <a:t> polymer</a:t>
            </a:r>
          </a:p>
          <a:p>
            <a:r>
              <a:rPr lang="en-US" sz="1400" dirty="0">
                <a:solidFill>
                  <a:srgbClr val="000000"/>
                </a:solidFill>
              </a:rPr>
              <a:t>2. </a:t>
            </a:r>
            <a:r>
              <a:rPr lang="en-US" sz="1400" dirty="0" err="1">
                <a:solidFill>
                  <a:srgbClr val="000000"/>
                </a:solidFill>
              </a:rPr>
              <a:t>Pt</a:t>
            </a:r>
            <a:r>
              <a:rPr lang="en-US" sz="1400" dirty="0">
                <a:solidFill>
                  <a:srgbClr val="000000"/>
                </a:solidFill>
              </a:rPr>
              <a:t> catalyst</a:t>
            </a:r>
          </a:p>
          <a:p>
            <a:r>
              <a:rPr lang="en-US" sz="1400" dirty="0">
                <a:solidFill>
                  <a:srgbClr val="000000"/>
                </a:solidFill>
              </a:rPr>
              <a:t>3. Filler (</a:t>
            </a:r>
            <a:r>
              <a:rPr lang="en-US" sz="1400" dirty="0" err="1">
                <a:solidFill>
                  <a:srgbClr val="000000"/>
                </a:solidFill>
              </a:rPr>
              <a:t>cristobalite</a:t>
            </a:r>
            <a:r>
              <a:rPr lang="en-US" sz="1400" dirty="0">
                <a:solidFill>
                  <a:srgbClr val="000000"/>
                </a:solidFill>
              </a:rPr>
              <a:t>, talc)</a:t>
            </a:r>
          </a:p>
          <a:p>
            <a:r>
              <a:rPr lang="en-US" sz="1400" dirty="0">
                <a:solidFill>
                  <a:srgbClr val="000000"/>
                </a:solidFill>
              </a:rPr>
              <a:t>4. Surfactant (hydrophilic agent</a:t>
            </a:r>
            <a:r>
              <a:rPr lang="en-US" sz="1400" dirty="0" smtClean="0">
                <a:solidFill>
                  <a:srgbClr val="000000"/>
                </a:solidFill>
              </a:rPr>
              <a:t>)</a:t>
            </a:r>
            <a:endParaRPr lang="en-US" sz="1400" dirty="0">
              <a:solidFill>
                <a:srgbClr val="000000"/>
              </a:solidFill>
            </a:endParaRPr>
          </a:p>
        </p:txBody>
      </p:sp>
      <p:sp>
        <p:nvSpPr>
          <p:cNvPr id="7" name="Прямоугольник 6"/>
          <p:cNvSpPr/>
          <p:nvPr/>
        </p:nvSpPr>
        <p:spPr>
          <a:xfrm>
            <a:off x="3510136" y="2468508"/>
            <a:ext cx="3438128" cy="1169551"/>
          </a:xfrm>
          <a:prstGeom prst="rect">
            <a:avLst/>
          </a:prstGeom>
        </p:spPr>
        <p:txBody>
          <a:bodyPr wrap="square">
            <a:spAutoFit/>
          </a:bodyPr>
          <a:lstStyle/>
          <a:p>
            <a:r>
              <a:rPr lang="en-US" sz="1400" u="sng" dirty="0">
                <a:solidFill>
                  <a:srgbClr val="000000"/>
                </a:solidFill>
              </a:rPr>
              <a:t>Catalyst:</a:t>
            </a:r>
          </a:p>
          <a:p>
            <a:r>
              <a:rPr lang="en-US" sz="1400" dirty="0">
                <a:solidFill>
                  <a:srgbClr val="000000"/>
                </a:solidFill>
              </a:rPr>
              <a:t>1. Vinyl terminated </a:t>
            </a:r>
            <a:r>
              <a:rPr lang="en-US" sz="1400" dirty="0" err="1">
                <a:solidFill>
                  <a:srgbClr val="000000"/>
                </a:solidFill>
              </a:rPr>
              <a:t>polysiloxane</a:t>
            </a:r>
            <a:r>
              <a:rPr lang="en-US" sz="1400" dirty="0">
                <a:solidFill>
                  <a:srgbClr val="000000"/>
                </a:solidFill>
              </a:rPr>
              <a:t> polymer</a:t>
            </a:r>
          </a:p>
          <a:p>
            <a:r>
              <a:rPr lang="en-US" sz="1400" dirty="0">
                <a:solidFill>
                  <a:srgbClr val="000000"/>
                </a:solidFill>
              </a:rPr>
              <a:t>2. Cross-linking agent</a:t>
            </a:r>
          </a:p>
          <a:p>
            <a:r>
              <a:rPr lang="en-US" sz="1400" dirty="0">
                <a:solidFill>
                  <a:srgbClr val="000000"/>
                </a:solidFill>
              </a:rPr>
              <a:t>3. Filler, silicone oil (adjust viscosity </a:t>
            </a:r>
            <a:r>
              <a:rPr lang="en-US" sz="1400" dirty="0" smtClean="0">
                <a:solidFill>
                  <a:srgbClr val="000000"/>
                </a:solidFill>
              </a:rPr>
              <a:t>of duplicating </a:t>
            </a:r>
            <a:r>
              <a:rPr lang="en-US" sz="1400" dirty="0">
                <a:solidFill>
                  <a:srgbClr val="000000"/>
                </a:solidFill>
              </a:rPr>
              <a:t>materials)</a:t>
            </a:r>
          </a:p>
        </p:txBody>
      </p:sp>
      <p:sp>
        <p:nvSpPr>
          <p:cNvPr id="8" name="Прямоугольник 7"/>
          <p:cNvSpPr/>
          <p:nvPr/>
        </p:nvSpPr>
        <p:spPr>
          <a:xfrm>
            <a:off x="122784" y="3588454"/>
            <a:ext cx="3434072" cy="1354217"/>
          </a:xfrm>
          <a:prstGeom prst="rect">
            <a:avLst/>
          </a:prstGeom>
        </p:spPr>
        <p:txBody>
          <a:bodyPr wrap="square">
            <a:spAutoFit/>
          </a:bodyPr>
          <a:lstStyle/>
          <a:p>
            <a:r>
              <a:rPr lang="en-US" dirty="0"/>
              <a:t>Advantages: </a:t>
            </a:r>
          </a:p>
          <a:p>
            <a:r>
              <a:rPr lang="en-US" sz="1600" dirty="0">
                <a:solidFill>
                  <a:srgbClr val="000000"/>
                </a:solidFill>
              </a:rPr>
              <a:t>1. Accurate impressions, very low shrinkage</a:t>
            </a:r>
          </a:p>
          <a:p>
            <a:r>
              <a:rPr lang="en-US" sz="1600" dirty="0">
                <a:solidFill>
                  <a:srgbClr val="000000"/>
                </a:solidFill>
              </a:rPr>
              <a:t>2. Very good surface detail</a:t>
            </a:r>
          </a:p>
          <a:p>
            <a:r>
              <a:rPr lang="en-US" sz="1600" dirty="0">
                <a:solidFill>
                  <a:srgbClr val="000000"/>
                </a:solidFill>
              </a:rPr>
              <a:t>3. Highly </a:t>
            </a:r>
            <a:r>
              <a:rPr lang="en-US" sz="1600" dirty="0" smtClean="0">
                <a:solidFill>
                  <a:srgbClr val="000000"/>
                </a:solidFill>
              </a:rPr>
              <a:t>elastic</a:t>
            </a:r>
            <a:endParaRPr lang="en-US" sz="1600" dirty="0">
              <a:solidFill>
                <a:srgbClr val="000000"/>
              </a:solidFill>
            </a:endParaRPr>
          </a:p>
        </p:txBody>
      </p:sp>
      <p:sp>
        <p:nvSpPr>
          <p:cNvPr id="11" name="Прямоугольник 10"/>
          <p:cNvSpPr/>
          <p:nvPr/>
        </p:nvSpPr>
        <p:spPr>
          <a:xfrm>
            <a:off x="3726160" y="3905829"/>
            <a:ext cx="3222104" cy="861774"/>
          </a:xfrm>
          <a:prstGeom prst="rect">
            <a:avLst/>
          </a:prstGeom>
        </p:spPr>
        <p:txBody>
          <a:bodyPr wrap="square">
            <a:spAutoFit/>
          </a:bodyPr>
          <a:lstStyle/>
          <a:p>
            <a:r>
              <a:rPr lang="en-US" sz="1600" dirty="0">
                <a:solidFill>
                  <a:srgbClr val="000000"/>
                </a:solidFill>
              </a:rPr>
              <a:t>4. Perfect elastic recovery</a:t>
            </a:r>
          </a:p>
          <a:p>
            <a:r>
              <a:rPr lang="en-US" sz="1600" dirty="0">
                <a:solidFill>
                  <a:srgbClr val="000000"/>
                </a:solidFill>
              </a:rPr>
              <a:t>5. Dimensionally stable</a:t>
            </a:r>
          </a:p>
          <a:p>
            <a:r>
              <a:rPr lang="en-US" sz="1600" dirty="0">
                <a:solidFill>
                  <a:srgbClr val="000000"/>
                </a:solidFill>
              </a:rPr>
              <a:t>6. Non-toxic and non-irritant</a:t>
            </a:r>
            <a:endParaRPr lang="ru-RU" sz="1600" dirty="0">
              <a:solidFill>
                <a:srgbClr val="000000"/>
              </a:solidFill>
            </a:endParaRPr>
          </a:p>
        </p:txBody>
      </p:sp>
      <p:sp>
        <p:nvSpPr>
          <p:cNvPr id="12" name="Прямоугольник 11"/>
          <p:cNvSpPr/>
          <p:nvPr/>
        </p:nvSpPr>
        <p:spPr>
          <a:xfrm>
            <a:off x="107504" y="4869160"/>
            <a:ext cx="1838965" cy="369332"/>
          </a:xfrm>
          <a:prstGeom prst="rect">
            <a:avLst/>
          </a:prstGeom>
        </p:spPr>
        <p:txBody>
          <a:bodyPr wrap="none">
            <a:spAutoFit/>
          </a:bodyPr>
          <a:lstStyle/>
          <a:p>
            <a:r>
              <a:rPr lang="en-US" dirty="0"/>
              <a:t>Disadvantages: </a:t>
            </a:r>
            <a:endParaRPr lang="ru-RU" dirty="0"/>
          </a:p>
        </p:txBody>
      </p:sp>
      <p:sp>
        <p:nvSpPr>
          <p:cNvPr id="13" name="Прямоугольник 12"/>
          <p:cNvSpPr/>
          <p:nvPr/>
        </p:nvSpPr>
        <p:spPr>
          <a:xfrm>
            <a:off x="184920" y="5157192"/>
            <a:ext cx="6763344" cy="1569660"/>
          </a:xfrm>
          <a:prstGeom prst="rect">
            <a:avLst/>
          </a:prstGeom>
        </p:spPr>
        <p:txBody>
          <a:bodyPr wrap="square">
            <a:spAutoFit/>
          </a:bodyPr>
          <a:lstStyle/>
          <a:p>
            <a:r>
              <a:rPr lang="en-US" sz="1600" dirty="0">
                <a:solidFill>
                  <a:srgbClr val="000000"/>
                </a:solidFill>
              </a:rPr>
              <a:t>1. Hydrophobic – necessary to add a surfactant</a:t>
            </a:r>
          </a:p>
          <a:p>
            <a:r>
              <a:rPr lang="en-US" sz="1600" dirty="0" smtClean="0">
                <a:solidFill>
                  <a:srgbClr val="000000"/>
                </a:solidFill>
              </a:rPr>
              <a:t>2</a:t>
            </a:r>
            <a:r>
              <a:rPr lang="en-US" sz="1600" dirty="0">
                <a:solidFill>
                  <a:srgbClr val="000000"/>
                </a:solidFill>
              </a:rPr>
              <a:t>. Setting inhibited by latex gloves or some </a:t>
            </a:r>
            <a:r>
              <a:rPr lang="en-US" sz="1600" dirty="0" smtClean="0">
                <a:solidFill>
                  <a:srgbClr val="000000"/>
                </a:solidFill>
              </a:rPr>
              <a:t>astringents </a:t>
            </a:r>
            <a:r>
              <a:rPr lang="en-US" sz="1600" dirty="0">
                <a:solidFill>
                  <a:srgbClr val="000000"/>
                </a:solidFill>
              </a:rPr>
              <a:t>(sulfur, heavy metals)</a:t>
            </a:r>
          </a:p>
          <a:p>
            <a:r>
              <a:rPr lang="en-US" sz="1600" dirty="0" smtClean="0">
                <a:solidFill>
                  <a:srgbClr val="000000"/>
                </a:solidFill>
              </a:rPr>
              <a:t>3</a:t>
            </a:r>
            <a:r>
              <a:rPr lang="en-US" sz="1600" dirty="0">
                <a:solidFill>
                  <a:srgbClr val="000000"/>
                </a:solidFill>
              </a:rPr>
              <a:t>. Hydrogen release – surface bubbles – pouring </a:t>
            </a:r>
            <a:r>
              <a:rPr lang="en-US" sz="1600" dirty="0" smtClean="0">
                <a:solidFill>
                  <a:srgbClr val="000000"/>
                </a:solidFill>
              </a:rPr>
              <a:t>time 1 </a:t>
            </a:r>
            <a:r>
              <a:rPr lang="en-US" sz="1600" dirty="0">
                <a:solidFill>
                  <a:srgbClr val="000000"/>
                </a:solidFill>
              </a:rPr>
              <a:t>h after removal from the mouth</a:t>
            </a:r>
          </a:p>
          <a:p>
            <a:r>
              <a:rPr lang="en-US" sz="1600" dirty="0" smtClean="0">
                <a:solidFill>
                  <a:srgbClr val="000000"/>
                </a:solidFill>
              </a:rPr>
              <a:t>4</a:t>
            </a:r>
            <a:r>
              <a:rPr lang="en-US" sz="1600" dirty="0">
                <a:solidFill>
                  <a:srgbClr val="000000"/>
                </a:solidFill>
              </a:rPr>
              <a:t>. High price</a:t>
            </a:r>
            <a:endParaRPr lang="ru-RU" sz="1600" dirty="0">
              <a:solidFill>
                <a:srgbClr val="000000"/>
              </a:solidFill>
            </a:endParaRPr>
          </a:p>
        </p:txBody>
      </p:sp>
    </p:spTree>
    <p:extLst>
      <p:ext uri="{BB962C8B-B14F-4D97-AF65-F5344CB8AC3E}">
        <p14:creationId xmlns:p14="http://schemas.microsoft.com/office/powerpoint/2010/main" val="1589446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18864" y="-27384"/>
            <a:ext cx="8229600" cy="782960"/>
          </a:xfrm>
        </p:spPr>
        <p:txBody>
          <a:bodyPr/>
          <a:lstStyle/>
          <a:p>
            <a:r>
              <a:rPr lang="en-US" sz="2400" b="1" dirty="0"/>
              <a:t>Elastomeric (non-aqueous</a:t>
            </a:r>
            <a:r>
              <a:rPr lang="en-US" sz="2400" b="1" dirty="0" smtClean="0"/>
              <a:t>)</a:t>
            </a:r>
            <a:r>
              <a:rPr lang="ru-RU" sz="2400" b="1" dirty="0" smtClean="0"/>
              <a:t> </a:t>
            </a:r>
            <a:r>
              <a:rPr lang="en-US" sz="2400" b="1" dirty="0" smtClean="0"/>
              <a:t>impression </a:t>
            </a:r>
            <a:r>
              <a:rPr lang="en-US" sz="2400" b="1" dirty="0"/>
              <a:t>materials</a:t>
            </a:r>
            <a:endParaRPr lang="ru-RU" sz="1400" b="1" dirty="0"/>
          </a:p>
        </p:txBody>
      </p:sp>
      <p:sp>
        <p:nvSpPr>
          <p:cNvPr id="9" name="Прямоугольник 8"/>
          <p:cNvSpPr/>
          <p:nvPr/>
        </p:nvSpPr>
        <p:spPr>
          <a:xfrm>
            <a:off x="6660232" y="620688"/>
            <a:ext cx="2705869" cy="461665"/>
          </a:xfrm>
          <a:prstGeom prst="rect">
            <a:avLst/>
          </a:prstGeom>
        </p:spPr>
        <p:txBody>
          <a:bodyPr wrap="square">
            <a:spAutoFit/>
          </a:bodyPr>
          <a:lstStyle/>
          <a:p>
            <a:r>
              <a:rPr lang="en-US" sz="2400" b="1" dirty="0" smtClean="0"/>
              <a:t>Polyether</a:t>
            </a:r>
            <a:endParaRPr lang="en-US" sz="2400" b="1" dirty="0"/>
          </a:p>
        </p:txBody>
      </p:sp>
      <p:sp>
        <p:nvSpPr>
          <p:cNvPr id="10" name="Прямоугольник 9"/>
          <p:cNvSpPr/>
          <p:nvPr/>
        </p:nvSpPr>
        <p:spPr>
          <a:xfrm>
            <a:off x="350438" y="908720"/>
            <a:ext cx="8352928" cy="584775"/>
          </a:xfrm>
          <a:prstGeom prst="rect">
            <a:avLst/>
          </a:prstGeom>
        </p:spPr>
        <p:txBody>
          <a:bodyPr wrap="square">
            <a:spAutoFit/>
          </a:bodyPr>
          <a:lstStyle/>
          <a:p>
            <a:r>
              <a:rPr lang="en-US" dirty="0"/>
              <a:t>Based on </a:t>
            </a:r>
            <a:r>
              <a:rPr lang="en-US" sz="1400" dirty="0">
                <a:solidFill>
                  <a:srgbClr val="000000"/>
                </a:solidFill>
              </a:rPr>
              <a:t>cross-linking of polyether chains via cationic polymerization of </a:t>
            </a:r>
            <a:r>
              <a:rPr lang="en-US" sz="1400" dirty="0" err="1">
                <a:solidFill>
                  <a:srgbClr val="000000"/>
                </a:solidFill>
              </a:rPr>
              <a:t>aziridine</a:t>
            </a:r>
            <a:r>
              <a:rPr lang="en-US" sz="1400" dirty="0">
                <a:solidFill>
                  <a:srgbClr val="000000"/>
                </a:solidFill>
              </a:rPr>
              <a:t> rings using a aromatic </a:t>
            </a:r>
            <a:r>
              <a:rPr lang="en-US" sz="1400" dirty="0" err="1">
                <a:solidFill>
                  <a:srgbClr val="000000"/>
                </a:solidFill>
              </a:rPr>
              <a:t>sulfonate</a:t>
            </a:r>
            <a:r>
              <a:rPr lang="en-US" sz="1400" dirty="0">
                <a:solidFill>
                  <a:srgbClr val="000000"/>
                </a:solidFill>
              </a:rPr>
              <a:t> ester as an initiator</a:t>
            </a:r>
            <a:endParaRPr lang="ru-RU" sz="1400" dirty="0">
              <a:solidFill>
                <a:srgbClr val="000000"/>
              </a:solidFill>
            </a:endParaRPr>
          </a:p>
        </p:txBody>
      </p:sp>
      <p:pic>
        <p:nvPicPr>
          <p:cNvPr id="9218" name="Picture 2" descr="http://www.smartpractice.com/Images/Products/Supplies/PhotoLg/3M317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7" y="1340768"/>
            <a:ext cx="2584563" cy="163861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dentalproductsreport.com/sites/www.dentalproductsreport.com/files/imagecache/gallery_460/articles/DENTSPLY-Caulk---Aquasil-Ultra-Sm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714" y="3039788"/>
            <a:ext cx="2526209" cy="1757364"/>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www.eurodent-m.ru/UserFiles/Image/img7485_2182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9674" y="2348880"/>
            <a:ext cx="2566716" cy="1706867"/>
          </a:xfrm>
          <a:prstGeom prst="rect">
            <a:avLst/>
          </a:prstGeom>
          <a:noFill/>
          <a:extLst>
            <a:ext uri="{909E8E84-426E-40DD-AFC4-6F175D3DCCD1}">
              <a14:hiddenFill xmlns:a14="http://schemas.microsoft.com/office/drawing/2010/main">
                <a:solidFill>
                  <a:srgbClr val="FFFFFF"/>
                </a:solidFill>
              </a14:hiddenFill>
            </a:ext>
          </a:extLst>
        </p:spPr>
      </p:pic>
      <p:sp>
        <p:nvSpPr>
          <p:cNvPr id="14" name="Прямоугольник 13"/>
          <p:cNvSpPr/>
          <p:nvPr/>
        </p:nvSpPr>
        <p:spPr>
          <a:xfrm>
            <a:off x="395536" y="1412776"/>
            <a:ext cx="4572000" cy="2339102"/>
          </a:xfrm>
          <a:prstGeom prst="rect">
            <a:avLst/>
          </a:prstGeom>
        </p:spPr>
        <p:txBody>
          <a:bodyPr>
            <a:spAutoFit/>
          </a:bodyPr>
          <a:lstStyle/>
          <a:p>
            <a:r>
              <a:rPr lang="en-US" dirty="0"/>
              <a:t>Composition:</a:t>
            </a:r>
          </a:p>
          <a:p>
            <a:r>
              <a:rPr lang="en-US" sz="1600" dirty="0">
                <a:solidFill>
                  <a:srgbClr val="000000"/>
                </a:solidFill>
              </a:rPr>
              <a:t>Supplied in a two-paste system</a:t>
            </a:r>
            <a:endParaRPr lang="ru-RU" sz="1600" dirty="0">
              <a:solidFill>
                <a:srgbClr val="000000"/>
              </a:solidFill>
            </a:endParaRPr>
          </a:p>
          <a:p>
            <a:r>
              <a:rPr lang="en-US" sz="1600" u="sng" dirty="0" smtClean="0">
                <a:solidFill>
                  <a:srgbClr val="000000"/>
                </a:solidFill>
              </a:rPr>
              <a:t>Base </a:t>
            </a:r>
            <a:r>
              <a:rPr lang="en-US" sz="1600" u="sng" dirty="0">
                <a:solidFill>
                  <a:srgbClr val="000000"/>
                </a:solidFill>
              </a:rPr>
              <a:t>paste</a:t>
            </a:r>
            <a:r>
              <a:rPr lang="en-US" sz="1600" dirty="0">
                <a:solidFill>
                  <a:srgbClr val="000000"/>
                </a:solidFill>
              </a:rPr>
              <a:t>:</a:t>
            </a:r>
          </a:p>
          <a:p>
            <a:r>
              <a:rPr lang="en-US" sz="1600" dirty="0">
                <a:solidFill>
                  <a:srgbClr val="000000"/>
                </a:solidFill>
              </a:rPr>
              <a:t>• Polyether</a:t>
            </a:r>
          </a:p>
          <a:p>
            <a:r>
              <a:rPr lang="en-US" sz="1600" dirty="0">
                <a:solidFill>
                  <a:srgbClr val="000000"/>
                </a:solidFill>
              </a:rPr>
              <a:t>• Filler, plasticizer</a:t>
            </a:r>
          </a:p>
          <a:p>
            <a:r>
              <a:rPr lang="en-US" sz="1600" u="sng" dirty="0">
                <a:solidFill>
                  <a:srgbClr val="000000"/>
                </a:solidFill>
              </a:rPr>
              <a:t>Catalyst paste</a:t>
            </a:r>
            <a:r>
              <a:rPr lang="en-US" sz="1600" dirty="0">
                <a:solidFill>
                  <a:srgbClr val="000000"/>
                </a:solidFill>
              </a:rPr>
              <a:t>:</a:t>
            </a:r>
          </a:p>
          <a:p>
            <a:r>
              <a:rPr lang="en-US" sz="1600" dirty="0">
                <a:solidFill>
                  <a:srgbClr val="000000"/>
                </a:solidFill>
              </a:rPr>
              <a:t>• </a:t>
            </a:r>
            <a:r>
              <a:rPr lang="en-US" sz="1600" dirty="0" err="1">
                <a:solidFill>
                  <a:srgbClr val="000000"/>
                </a:solidFill>
              </a:rPr>
              <a:t>Sulphonic</a:t>
            </a:r>
            <a:r>
              <a:rPr lang="en-US" sz="1600" dirty="0">
                <a:solidFill>
                  <a:srgbClr val="000000"/>
                </a:solidFill>
              </a:rPr>
              <a:t> acid ester</a:t>
            </a:r>
          </a:p>
          <a:p>
            <a:r>
              <a:rPr lang="en-US" sz="1600" dirty="0">
                <a:solidFill>
                  <a:srgbClr val="000000"/>
                </a:solidFill>
              </a:rPr>
              <a:t>• Inert oil</a:t>
            </a:r>
          </a:p>
          <a:p>
            <a:r>
              <a:rPr lang="en-US" sz="1600" dirty="0">
                <a:solidFill>
                  <a:srgbClr val="000000"/>
                </a:solidFill>
              </a:rPr>
              <a:t>• </a:t>
            </a:r>
            <a:r>
              <a:rPr lang="en-US" sz="1600" dirty="0" smtClean="0">
                <a:solidFill>
                  <a:srgbClr val="000000"/>
                </a:solidFill>
              </a:rPr>
              <a:t>Filler</a:t>
            </a:r>
            <a:endParaRPr lang="en-US" sz="1600" dirty="0">
              <a:solidFill>
                <a:srgbClr val="000000"/>
              </a:solidFill>
            </a:endParaRPr>
          </a:p>
        </p:txBody>
      </p:sp>
      <p:sp>
        <p:nvSpPr>
          <p:cNvPr id="15" name="Прямоугольник 14"/>
          <p:cNvSpPr/>
          <p:nvPr/>
        </p:nvSpPr>
        <p:spPr>
          <a:xfrm>
            <a:off x="350438" y="3645024"/>
            <a:ext cx="4572000" cy="1600438"/>
          </a:xfrm>
          <a:prstGeom prst="rect">
            <a:avLst/>
          </a:prstGeom>
        </p:spPr>
        <p:txBody>
          <a:bodyPr>
            <a:spAutoFit/>
          </a:bodyPr>
          <a:lstStyle/>
          <a:p>
            <a:r>
              <a:rPr lang="en-US" dirty="0"/>
              <a:t>Advantages: </a:t>
            </a:r>
          </a:p>
          <a:p>
            <a:r>
              <a:rPr lang="en-US" sz="1600" dirty="0">
                <a:solidFill>
                  <a:srgbClr val="000000"/>
                </a:solidFill>
              </a:rPr>
              <a:t>1. Naturally </a:t>
            </a:r>
            <a:r>
              <a:rPr lang="en-US" sz="1600" dirty="0" err="1">
                <a:solidFill>
                  <a:srgbClr val="000000"/>
                </a:solidFill>
              </a:rPr>
              <a:t>hydrophillic</a:t>
            </a:r>
            <a:endParaRPr lang="en-US" sz="1600" dirty="0">
              <a:solidFill>
                <a:srgbClr val="000000"/>
              </a:solidFill>
            </a:endParaRPr>
          </a:p>
          <a:p>
            <a:r>
              <a:rPr lang="en-US" sz="1600" dirty="0">
                <a:solidFill>
                  <a:srgbClr val="000000"/>
                </a:solidFill>
              </a:rPr>
              <a:t>2. Accurate and high dimensional stability</a:t>
            </a:r>
          </a:p>
          <a:p>
            <a:r>
              <a:rPr lang="en-US" sz="1600" dirty="0">
                <a:solidFill>
                  <a:srgbClr val="000000"/>
                </a:solidFill>
              </a:rPr>
              <a:t>3. Good elastic recovery</a:t>
            </a:r>
          </a:p>
          <a:p>
            <a:r>
              <a:rPr lang="en-US" sz="1600" dirty="0">
                <a:solidFill>
                  <a:srgbClr val="000000"/>
                </a:solidFill>
              </a:rPr>
              <a:t>4. Low setting contraction</a:t>
            </a:r>
          </a:p>
          <a:p>
            <a:r>
              <a:rPr lang="en-US" sz="1600" dirty="0">
                <a:solidFill>
                  <a:srgbClr val="000000"/>
                </a:solidFill>
              </a:rPr>
              <a:t>5. Excellent surface detail reproduction</a:t>
            </a:r>
            <a:endParaRPr lang="ru-RU" sz="1600" dirty="0">
              <a:solidFill>
                <a:srgbClr val="000000"/>
              </a:solidFill>
            </a:endParaRPr>
          </a:p>
        </p:txBody>
      </p:sp>
      <p:sp>
        <p:nvSpPr>
          <p:cNvPr id="16" name="Прямоугольник 15"/>
          <p:cNvSpPr/>
          <p:nvPr/>
        </p:nvSpPr>
        <p:spPr>
          <a:xfrm>
            <a:off x="395536" y="5265408"/>
            <a:ext cx="6981194" cy="1107996"/>
          </a:xfrm>
          <a:prstGeom prst="rect">
            <a:avLst/>
          </a:prstGeom>
        </p:spPr>
        <p:txBody>
          <a:bodyPr wrap="square">
            <a:spAutoFit/>
          </a:bodyPr>
          <a:lstStyle/>
          <a:p>
            <a:r>
              <a:rPr lang="en-US" dirty="0">
                <a:solidFill>
                  <a:schemeClr val="tx1">
                    <a:lumMod val="75000"/>
                  </a:schemeClr>
                </a:solidFill>
              </a:rPr>
              <a:t>Disadvantages: </a:t>
            </a:r>
          </a:p>
          <a:p>
            <a:r>
              <a:rPr lang="en-US" sz="1600" dirty="0" smtClean="0">
                <a:solidFill>
                  <a:srgbClr val="000000"/>
                </a:solidFill>
              </a:rPr>
              <a:t>1</a:t>
            </a:r>
            <a:r>
              <a:rPr lang="en-US" sz="1600" dirty="0">
                <a:solidFill>
                  <a:srgbClr val="000000"/>
                </a:solidFill>
              </a:rPr>
              <a:t>. Rather stiff when set material (difficult to remove </a:t>
            </a:r>
            <a:r>
              <a:rPr lang="en-US" sz="1600" dirty="0" smtClean="0">
                <a:solidFill>
                  <a:srgbClr val="000000"/>
                </a:solidFill>
              </a:rPr>
              <a:t>from </a:t>
            </a:r>
            <a:r>
              <a:rPr lang="en-US" sz="1600" dirty="0">
                <a:solidFill>
                  <a:srgbClr val="000000"/>
                </a:solidFill>
              </a:rPr>
              <a:t>mouth)</a:t>
            </a:r>
          </a:p>
          <a:p>
            <a:r>
              <a:rPr lang="en-US" sz="1600" dirty="0">
                <a:solidFill>
                  <a:srgbClr val="000000"/>
                </a:solidFill>
              </a:rPr>
              <a:t>2. Very expensive</a:t>
            </a:r>
          </a:p>
          <a:p>
            <a:r>
              <a:rPr lang="en-US" sz="1600" dirty="0">
                <a:solidFill>
                  <a:srgbClr val="000000"/>
                </a:solidFill>
              </a:rPr>
              <a:t>3. May cause allergic reaction due to the </a:t>
            </a:r>
            <a:r>
              <a:rPr lang="en-US" sz="1600" dirty="0" err="1">
                <a:solidFill>
                  <a:srgbClr val="000000"/>
                </a:solidFill>
              </a:rPr>
              <a:t>sulphonic</a:t>
            </a:r>
            <a:r>
              <a:rPr lang="en-US" sz="1600" dirty="0">
                <a:solidFill>
                  <a:srgbClr val="000000"/>
                </a:solidFill>
              </a:rPr>
              <a:t> </a:t>
            </a:r>
            <a:r>
              <a:rPr lang="en-US" sz="1600" dirty="0" smtClean="0">
                <a:solidFill>
                  <a:srgbClr val="000000"/>
                </a:solidFill>
              </a:rPr>
              <a:t>acid ester</a:t>
            </a:r>
            <a:endParaRPr lang="ru-RU" sz="1600" dirty="0">
              <a:solidFill>
                <a:srgbClr val="000000"/>
              </a:solidFill>
            </a:endParaRPr>
          </a:p>
        </p:txBody>
      </p:sp>
    </p:spTree>
    <p:extLst>
      <p:ext uri="{BB962C8B-B14F-4D97-AF65-F5344CB8AC3E}">
        <p14:creationId xmlns:p14="http://schemas.microsoft.com/office/powerpoint/2010/main" val="2048304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79712" y="188640"/>
            <a:ext cx="5211683" cy="646331"/>
          </a:xfrm>
          <a:prstGeom prst="rect">
            <a:avLst/>
          </a:prstGeom>
        </p:spPr>
        <p:txBody>
          <a:bodyPr wrap="none">
            <a:spAutoFit/>
          </a:bodyPr>
          <a:lstStyle/>
          <a:p>
            <a:r>
              <a:rPr lang="en-US" sz="3600" b="1" dirty="0" smtClean="0">
                <a:solidFill>
                  <a:schemeClr val="tx2"/>
                </a:solidFill>
              </a:rPr>
              <a:t>Impression </a:t>
            </a:r>
            <a:r>
              <a:rPr lang="en-US" sz="3600" b="1" dirty="0">
                <a:solidFill>
                  <a:schemeClr val="tx2"/>
                </a:solidFill>
              </a:rPr>
              <a:t>techniques</a:t>
            </a:r>
            <a:endParaRPr lang="ru-RU" sz="3600" b="1" dirty="0">
              <a:solidFill>
                <a:schemeClr val="tx2"/>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340769"/>
            <a:ext cx="1800200" cy="1333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2483768" y="834971"/>
            <a:ext cx="3916521" cy="369332"/>
          </a:xfrm>
          <a:prstGeom prst="rect">
            <a:avLst/>
          </a:prstGeom>
        </p:spPr>
        <p:txBody>
          <a:bodyPr wrap="none">
            <a:spAutoFit/>
          </a:bodyPr>
          <a:lstStyle/>
          <a:p>
            <a:r>
              <a:rPr lang="en-US" dirty="0"/>
              <a:t>Procedure with Alginate Impressions</a:t>
            </a:r>
            <a:endParaRPr lang="ru-RU" dirty="0"/>
          </a:p>
        </p:txBody>
      </p:sp>
      <p:sp>
        <p:nvSpPr>
          <p:cNvPr id="9" name="Прямоугольник 8"/>
          <p:cNvSpPr/>
          <p:nvPr/>
        </p:nvSpPr>
        <p:spPr>
          <a:xfrm>
            <a:off x="269776" y="2636912"/>
            <a:ext cx="2430016" cy="938719"/>
          </a:xfrm>
          <a:prstGeom prst="rect">
            <a:avLst/>
          </a:prstGeom>
        </p:spPr>
        <p:txBody>
          <a:bodyPr wrap="square">
            <a:spAutoFit/>
          </a:bodyPr>
          <a:lstStyle/>
          <a:p>
            <a:r>
              <a:rPr lang="en-US" sz="1100" dirty="0">
                <a:solidFill>
                  <a:srgbClr val="000000"/>
                </a:solidFill>
              </a:rPr>
              <a:t>It is important when </a:t>
            </a:r>
            <a:r>
              <a:rPr lang="en-US" sz="1100" dirty="0" smtClean="0">
                <a:solidFill>
                  <a:srgbClr val="000000"/>
                </a:solidFill>
              </a:rPr>
              <a:t>ﬁtting </a:t>
            </a:r>
            <a:endParaRPr lang="en-US" sz="1100" dirty="0">
              <a:solidFill>
                <a:srgbClr val="000000"/>
              </a:solidFill>
            </a:endParaRPr>
          </a:p>
          <a:p>
            <a:r>
              <a:rPr lang="en-US" sz="1100" dirty="0">
                <a:solidFill>
                  <a:srgbClr val="000000"/>
                </a:solidFill>
              </a:rPr>
              <a:t>the tray that there is </a:t>
            </a:r>
            <a:r>
              <a:rPr lang="en-US" sz="1100" dirty="0" smtClean="0">
                <a:solidFill>
                  <a:srgbClr val="000000"/>
                </a:solidFill>
              </a:rPr>
              <a:t>sufﬁcient </a:t>
            </a:r>
            <a:r>
              <a:rPr lang="en-US" sz="1100" dirty="0">
                <a:solidFill>
                  <a:srgbClr val="000000"/>
                </a:solidFill>
              </a:rPr>
              <a:t>room </a:t>
            </a:r>
          </a:p>
          <a:p>
            <a:r>
              <a:rPr lang="en-US" sz="1100" dirty="0">
                <a:solidFill>
                  <a:srgbClr val="000000"/>
                </a:solidFill>
              </a:rPr>
              <a:t>(minimum 5 mm) for the alginate </a:t>
            </a:r>
          </a:p>
          <a:p>
            <a:r>
              <a:rPr lang="en-US" sz="1100" dirty="0">
                <a:solidFill>
                  <a:srgbClr val="000000"/>
                </a:solidFill>
              </a:rPr>
              <a:t>material between both the tray wall </a:t>
            </a:r>
          </a:p>
          <a:p>
            <a:r>
              <a:rPr lang="en-US" sz="1100" dirty="0">
                <a:solidFill>
                  <a:srgbClr val="000000"/>
                </a:solidFill>
              </a:rPr>
              <a:t>and dentition.</a:t>
            </a:r>
            <a:endParaRPr lang="ru-RU" sz="1100" dirty="0">
              <a:solidFill>
                <a:srgbClr val="00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303825"/>
            <a:ext cx="1725750" cy="1314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311878"/>
            <a:ext cx="1774503" cy="1350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7494" y="1303825"/>
            <a:ext cx="1793553" cy="133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Прямоугольник 11"/>
          <p:cNvSpPr/>
          <p:nvPr/>
        </p:nvSpPr>
        <p:spPr>
          <a:xfrm>
            <a:off x="5107248" y="2687351"/>
            <a:ext cx="1913024" cy="430887"/>
          </a:xfrm>
          <a:prstGeom prst="rect">
            <a:avLst/>
          </a:prstGeom>
        </p:spPr>
        <p:txBody>
          <a:bodyPr wrap="square">
            <a:spAutoFit/>
          </a:bodyPr>
          <a:lstStyle/>
          <a:p>
            <a:pPr algn="just"/>
            <a:r>
              <a:rPr lang="en-US" sz="1100" dirty="0">
                <a:solidFill>
                  <a:srgbClr val="000000"/>
                </a:solidFill>
              </a:rPr>
              <a:t>Smooth off any powder </a:t>
            </a:r>
          </a:p>
          <a:p>
            <a:r>
              <a:rPr lang="en-US" sz="1100" dirty="0">
                <a:solidFill>
                  <a:srgbClr val="000000"/>
                </a:solidFill>
              </a:rPr>
              <a:t>excess with a spatula.</a:t>
            </a:r>
            <a:endParaRPr lang="ru-RU" sz="1100" dirty="0">
              <a:solidFill>
                <a:srgbClr val="000000"/>
              </a:solidFill>
            </a:endParaRPr>
          </a:p>
        </p:txBody>
      </p:sp>
      <p:sp>
        <p:nvSpPr>
          <p:cNvPr id="13" name="Прямоугольник 12"/>
          <p:cNvSpPr/>
          <p:nvPr/>
        </p:nvSpPr>
        <p:spPr>
          <a:xfrm>
            <a:off x="6948264" y="2711584"/>
            <a:ext cx="2285929" cy="600164"/>
          </a:xfrm>
          <a:prstGeom prst="rect">
            <a:avLst/>
          </a:prstGeom>
        </p:spPr>
        <p:txBody>
          <a:bodyPr wrap="square">
            <a:spAutoFit/>
          </a:bodyPr>
          <a:lstStyle/>
          <a:p>
            <a:r>
              <a:rPr lang="en-US" sz="1100" dirty="0">
                <a:solidFill>
                  <a:srgbClr val="000000"/>
                </a:solidFill>
              </a:rPr>
              <a:t>Measuring the required </a:t>
            </a:r>
          </a:p>
          <a:p>
            <a:r>
              <a:rPr lang="en-US" sz="1100" dirty="0">
                <a:solidFill>
                  <a:srgbClr val="000000"/>
                </a:solidFill>
              </a:rPr>
              <a:t>amount of water in a measuring </a:t>
            </a:r>
          </a:p>
          <a:p>
            <a:r>
              <a:rPr lang="en-US" sz="1100" dirty="0">
                <a:solidFill>
                  <a:srgbClr val="000000"/>
                </a:solidFill>
              </a:rPr>
              <a:t>beaker</a:t>
            </a:r>
            <a:endParaRPr lang="ru-RU" sz="1100" dirty="0">
              <a:solidFill>
                <a:srgbClr val="000000"/>
              </a:solidFill>
            </a:endParaRPr>
          </a:p>
        </p:txBody>
      </p:sp>
      <p:sp>
        <p:nvSpPr>
          <p:cNvPr id="15" name="Прямоугольник 14"/>
          <p:cNvSpPr/>
          <p:nvPr/>
        </p:nvSpPr>
        <p:spPr>
          <a:xfrm>
            <a:off x="2672916" y="2636912"/>
            <a:ext cx="2259124" cy="1107996"/>
          </a:xfrm>
          <a:prstGeom prst="rect">
            <a:avLst/>
          </a:prstGeom>
        </p:spPr>
        <p:txBody>
          <a:bodyPr wrap="square">
            <a:spAutoFit/>
          </a:bodyPr>
          <a:lstStyle/>
          <a:p>
            <a:r>
              <a:rPr lang="en-US" sz="1100" dirty="0">
                <a:solidFill>
                  <a:srgbClr val="000000"/>
                </a:solidFill>
                <a:latin typeface="+mj-lt"/>
                <a:ea typeface="Calibri"/>
                <a:cs typeface="Times New Roman"/>
              </a:rPr>
              <a:t>The container with the alginate powder should be shaken each time before dispensing powder to loosen the powder. This ensures that the powder can be dispensed accurately.</a:t>
            </a:r>
            <a:endParaRPr lang="ru-RU" sz="1100" dirty="0">
              <a:solidFill>
                <a:srgbClr val="000000"/>
              </a:solidFill>
              <a:latin typeface="+mj-lt"/>
            </a:endParaRPr>
          </a:p>
        </p:txBody>
      </p:sp>
      <p:pic>
        <p:nvPicPr>
          <p:cNvPr id="5127" name="Picture 7" descr="Image: Alginat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299" y="3933057"/>
            <a:ext cx="1541224" cy="1541224"/>
          </a:xfrm>
          <a:prstGeom prst="rect">
            <a:avLst/>
          </a:prstGeom>
          <a:noFill/>
          <a:extLst>
            <a:ext uri="{909E8E84-426E-40DD-AFC4-6F175D3DCCD1}">
              <a14:hiddenFill xmlns:a14="http://schemas.microsoft.com/office/drawing/2010/main">
                <a:solidFill>
                  <a:srgbClr val="FFFFFF"/>
                </a:solidFill>
              </a14:hiddenFill>
            </a:ext>
          </a:extLst>
        </p:spPr>
      </p:pic>
      <p:pic>
        <p:nvPicPr>
          <p:cNvPr id="22" name="Рисунок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9702" y="4197375"/>
            <a:ext cx="1095060" cy="1012587"/>
          </a:xfrm>
          <a:prstGeom prst="rect">
            <a:avLst/>
          </a:prstGeom>
        </p:spPr>
      </p:pic>
      <p:sp>
        <p:nvSpPr>
          <p:cNvPr id="16" name="Прямоугольник 15"/>
          <p:cNvSpPr/>
          <p:nvPr/>
        </p:nvSpPr>
        <p:spPr>
          <a:xfrm>
            <a:off x="611560" y="5640153"/>
            <a:ext cx="2502024" cy="769441"/>
          </a:xfrm>
          <a:prstGeom prst="rect">
            <a:avLst/>
          </a:prstGeom>
        </p:spPr>
        <p:txBody>
          <a:bodyPr wrap="square">
            <a:spAutoFit/>
          </a:bodyPr>
          <a:lstStyle/>
          <a:p>
            <a:r>
              <a:rPr lang="en-US" sz="1100" dirty="0">
                <a:solidFill>
                  <a:srgbClr val="000000"/>
                </a:solidFill>
              </a:rPr>
              <a:t>The powder and water should be mixed quickly and thoroughly and </a:t>
            </a:r>
            <a:r>
              <a:rPr lang="en-US" sz="1100" dirty="0" err="1">
                <a:solidFill>
                  <a:srgbClr val="000000"/>
                </a:solidFill>
              </a:rPr>
              <a:t>spatulated</a:t>
            </a:r>
            <a:r>
              <a:rPr lang="en-US" sz="1100" dirty="0">
                <a:solidFill>
                  <a:srgbClr val="000000"/>
                </a:solidFill>
              </a:rPr>
              <a:t> to a uniformly smooth mixture.</a:t>
            </a:r>
            <a:endParaRPr lang="ru-RU" sz="1100" dirty="0">
              <a:solidFill>
                <a:srgbClr val="000000"/>
              </a:solidFill>
            </a:endParaRPr>
          </a:p>
        </p:txBody>
      </p:sp>
      <p:pic>
        <p:nvPicPr>
          <p:cNvPr id="51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7824" y="3933057"/>
            <a:ext cx="1824201" cy="136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rcRect l="6503" b="10030"/>
          <a:stretch/>
        </p:blipFill>
        <p:spPr bwMode="auto">
          <a:xfrm>
            <a:off x="7020272" y="3657458"/>
            <a:ext cx="2094548" cy="155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5470" y="3942239"/>
            <a:ext cx="1824201" cy="1358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Прямоугольник 16"/>
          <p:cNvSpPr/>
          <p:nvPr/>
        </p:nvSpPr>
        <p:spPr>
          <a:xfrm>
            <a:off x="2961118" y="5373216"/>
            <a:ext cx="2114352" cy="1107996"/>
          </a:xfrm>
          <a:prstGeom prst="rect">
            <a:avLst/>
          </a:prstGeom>
        </p:spPr>
        <p:txBody>
          <a:bodyPr wrap="square">
            <a:spAutoFit/>
          </a:bodyPr>
          <a:lstStyle/>
          <a:p>
            <a:r>
              <a:rPr lang="en-US" sz="1100" dirty="0">
                <a:solidFill>
                  <a:srgbClr val="000000"/>
                </a:solidFill>
              </a:rPr>
              <a:t> Before insertion of the loaded </a:t>
            </a:r>
          </a:p>
          <a:p>
            <a:r>
              <a:rPr lang="en-US" sz="1100" dirty="0">
                <a:solidFill>
                  <a:srgbClr val="000000"/>
                </a:solidFill>
              </a:rPr>
              <a:t>impression tray, spread a portion </a:t>
            </a:r>
          </a:p>
          <a:p>
            <a:r>
              <a:rPr lang="en-US" sz="1100" dirty="0">
                <a:solidFill>
                  <a:srgbClr val="000000"/>
                </a:solidFill>
              </a:rPr>
              <a:t>of alginate into the </a:t>
            </a:r>
            <a:r>
              <a:rPr lang="en-US" sz="1100" dirty="0" smtClean="0">
                <a:solidFill>
                  <a:srgbClr val="000000"/>
                </a:solidFill>
              </a:rPr>
              <a:t>fissures </a:t>
            </a:r>
            <a:r>
              <a:rPr lang="en-US" sz="1100" dirty="0">
                <a:solidFill>
                  <a:srgbClr val="000000"/>
                </a:solidFill>
              </a:rPr>
              <a:t>with a </a:t>
            </a:r>
            <a:r>
              <a:rPr lang="en-US" sz="1100" dirty="0" smtClean="0">
                <a:solidFill>
                  <a:srgbClr val="000000"/>
                </a:solidFill>
              </a:rPr>
              <a:t>finger to </a:t>
            </a:r>
            <a:r>
              <a:rPr lang="en-US" sz="1100" dirty="0">
                <a:solidFill>
                  <a:srgbClr val="000000"/>
                </a:solidFill>
              </a:rPr>
              <a:t>improve the accuracy of the </a:t>
            </a:r>
            <a:r>
              <a:rPr lang="en-US" sz="1100" dirty="0" smtClean="0">
                <a:solidFill>
                  <a:srgbClr val="000000"/>
                </a:solidFill>
              </a:rPr>
              <a:t>impression</a:t>
            </a:r>
            <a:r>
              <a:rPr lang="en-US" sz="1100" dirty="0">
                <a:solidFill>
                  <a:srgbClr val="000000"/>
                </a:solidFill>
              </a:rPr>
              <a:t>.</a:t>
            </a:r>
            <a:endParaRPr lang="ru-RU" sz="1100" dirty="0">
              <a:solidFill>
                <a:srgbClr val="000000"/>
              </a:solidFill>
            </a:endParaRPr>
          </a:p>
        </p:txBody>
      </p:sp>
      <p:sp>
        <p:nvSpPr>
          <p:cNvPr id="18" name="Прямоугольник 17"/>
          <p:cNvSpPr/>
          <p:nvPr/>
        </p:nvSpPr>
        <p:spPr>
          <a:xfrm>
            <a:off x="4916218" y="5234716"/>
            <a:ext cx="2392086" cy="1384995"/>
          </a:xfrm>
          <a:prstGeom prst="rect">
            <a:avLst/>
          </a:prstGeom>
        </p:spPr>
        <p:txBody>
          <a:bodyPr wrap="square">
            <a:spAutoFit/>
          </a:bodyPr>
          <a:lstStyle/>
          <a:p>
            <a:r>
              <a:rPr lang="en-US" dirty="0"/>
              <a:t> </a:t>
            </a:r>
            <a:r>
              <a:rPr lang="en-US" sz="1100" dirty="0">
                <a:solidFill>
                  <a:srgbClr val="000000"/>
                </a:solidFill>
              </a:rPr>
              <a:t>Loosen the tray with the </a:t>
            </a:r>
          </a:p>
          <a:p>
            <a:r>
              <a:rPr lang="en-US" sz="1100" dirty="0">
                <a:solidFill>
                  <a:srgbClr val="000000"/>
                </a:solidFill>
              </a:rPr>
              <a:t>alginate </a:t>
            </a:r>
            <a:r>
              <a:rPr lang="en-US" sz="1100" dirty="0" smtClean="0">
                <a:solidFill>
                  <a:srgbClr val="000000"/>
                </a:solidFill>
              </a:rPr>
              <a:t>impression at </a:t>
            </a:r>
            <a:r>
              <a:rPr lang="en-US" sz="1100" dirty="0">
                <a:solidFill>
                  <a:srgbClr val="000000"/>
                </a:solidFill>
              </a:rPr>
              <a:t>both sides </a:t>
            </a:r>
          </a:p>
          <a:p>
            <a:r>
              <a:rPr lang="en-US" sz="1100" dirty="0">
                <a:solidFill>
                  <a:srgbClr val="000000"/>
                </a:solidFill>
              </a:rPr>
              <a:t>from the labial vestibule with the </a:t>
            </a:r>
          </a:p>
          <a:p>
            <a:r>
              <a:rPr lang="en-US" sz="1100" dirty="0" smtClean="0">
                <a:solidFill>
                  <a:srgbClr val="000000"/>
                </a:solidFill>
              </a:rPr>
              <a:t>fingers </a:t>
            </a:r>
            <a:r>
              <a:rPr lang="en-US" sz="1100" dirty="0">
                <a:solidFill>
                  <a:srgbClr val="000000"/>
                </a:solidFill>
              </a:rPr>
              <a:t>and remove gradually to </a:t>
            </a:r>
          </a:p>
          <a:p>
            <a:r>
              <a:rPr lang="en-US" sz="1100" dirty="0">
                <a:solidFill>
                  <a:srgbClr val="000000"/>
                </a:solidFill>
              </a:rPr>
              <a:t>prevent permanent deformation of </a:t>
            </a:r>
          </a:p>
          <a:p>
            <a:r>
              <a:rPr lang="en-US" sz="1100" dirty="0">
                <a:solidFill>
                  <a:srgbClr val="000000"/>
                </a:solidFill>
              </a:rPr>
              <a:t>the alginate material or loosening </a:t>
            </a:r>
          </a:p>
          <a:p>
            <a:r>
              <a:rPr lang="en-US" sz="1100" dirty="0">
                <a:solidFill>
                  <a:srgbClr val="000000"/>
                </a:solidFill>
              </a:rPr>
              <a:t>the impression from the tray.</a:t>
            </a:r>
            <a:endParaRPr lang="ru-RU" sz="1100" dirty="0">
              <a:solidFill>
                <a:srgbClr val="000000"/>
              </a:solidFill>
            </a:endParaRPr>
          </a:p>
        </p:txBody>
      </p:sp>
      <p:sp>
        <p:nvSpPr>
          <p:cNvPr id="21" name="Прямоугольник 20"/>
          <p:cNvSpPr/>
          <p:nvPr/>
        </p:nvSpPr>
        <p:spPr>
          <a:xfrm rot="10800000" flipV="1">
            <a:off x="7233187" y="5640152"/>
            <a:ext cx="1972271" cy="600164"/>
          </a:xfrm>
          <a:prstGeom prst="rect">
            <a:avLst/>
          </a:prstGeom>
        </p:spPr>
        <p:txBody>
          <a:bodyPr wrap="square">
            <a:spAutoFit/>
          </a:bodyPr>
          <a:lstStyle/>
          <a:p>
            <a:r>
              <a:rPr lang="en-US" sz="1100" dirty="0" smtClean="0">
                <a:solidFill>
                  <a:srgbClr val="000000"/>
                </a:solidFill>
              </a:rPr>
              <a:t>Place the alginate impression in a plastic bag until it is poured.</a:t>
            </a:r>
            <a:endParaRPr lang="en-US" sz="1100" dirty="0">
              <a:solidFill>
                <a:srgbClr val="000000"/>
              </a:solidFill>
            </a:endParaRPr>
          </a:p>
        </p:txBody>
      </p:sp>
    </p:spTree>
    <p:extLst>
      <p:ext uri="{BB962C8B-B14F-4D97-AF65-F5344CB8AC3E}">
        <p14:creationId xmlns:p14="http://schemas.microsoft.com/office/powerpoint/2010/main" val="718286748"/>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ivoclarvivadent.us/website/themes/virtualxd/img/technique-3.png"/>
          <p:cNvPicPr>
            <a:picLocks noChangeAspect="1" noChangeArrowheads="1"/>
          </p:cNvPicPr>
          <p:nvPr/>
        </p:nvPicPr>
        <p:blipFill rotWithShape="1">
          <a:blip r:embed="rId2">
            <a:extLst>
              <a:ext uri="{28A0092B-C50C-407E-A947-70E740481C1C}">
                <a14:useLocalDpi xmlns:a14="http://schemas.microsoft.com/office/drawing/2010/main" val="0"/>
              </a:ext>
            </a:extLst>
          </a:blip>
          <a:srcRect t="17890"/>
          <a:stretch/>
        </p:blipFill>
        <p:spPr bwMode="auto">
          <a:xfrm>
            <a:off x="899592" y="1539746"/>
            <a:ext cx="7272808" cy="426551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979712" y="188640"/>
            <a:ext cx="5211683" cy="646331"/>
          </a:xfrm>
          <a:prstGeom prst="rect">
            <a:avLst/>
          </a:prstGeom>
        </p:spPr>
        <p:txBody>
          <a:bodyPr wrap="none">
            <a:spAutoFit/>
          </a:bodyPr>
          <a:lstStyle/>
          <a:p>
            <a:r>
              <a:rPr lang="en-US" sz="3600" b="1" dirty="0" smtClean="0">
                <a:solidFill>
                  <a:schemeClr val="tx2"/>
                </a:solidFill>
              </a:rPr>
              <a:t>Impression </a:t>
            </a:r>
            <a:r>
              <a:rPr lang="en-US" sz="3600" b="1" dirty="0">
                <a:solidFill>
                  <a:schemeClr val="tx2"/>
                </a:solidFill>
              </a:rPr>
              <a:t>techniques</a:t>
            </a:r>
            <a:endParaRPr lang="ru-RU" sz="3600" b="1" dirty="0">
              <a:solidFill>
                <a:schemeClr val="tx2"/>
              </a:solidFill>
            </a:endParaRPr>
          </a:p>
        </p:txBody>
      </p:sp>
      <p:sp>
        <p:nvSpPr>
          <p:cNvPr id="7" name="Прямоугольник 6"/>
          <p:cNvSpPr/>
          <p:nvPr/>
        </p:nvSpPr>
        <p:spPr>
          <a:xfrm>
            <a:off x="2636168" y="803862"/>
            <a:ext cx="4024064" cy="369332"/>
          </a:xfrm>
          <a:prstGeom prst="rect">
            <a:avLst/>
          </a:prstGeom>
        </p:spPr>
        <p:txBody>
          <a:bodyPr wrap="square">
            <a:spAutoFit/>
          </a:bodyPr>
          <a:lstStyle/>
          <a:p>
            <a:r>
              <a:rPr lang="en-US" dirty="0"/>
              <a:t>Procedure with </a:t>
            </a:r>
            <a:r>
              <a:rPr lang="en-US" b="1" dirty="0" smtClean="0"/>
              <a:t>Silicone </a:t>
            </a:r>
            <a:r>
              <a:rPr lang="en-US" dirty="0" smtClean="0"/>
              <a:t>Impressions</a:t>
            </a:r>
            <a:endParaRPr lang="ru-RU" dirty="0"/>
          </a:p>
        </p:txBody>
      </p:sp>
    </p:spTree>
    <p:extLst>
      <p:ext uri="{BB962C8B-B14F-4D97-AF65-F5344CB8AC3E}">
        <p14:creationId xmlns:p14="http://schemas.microsoft.com/office/powerpoint/2010/main" val="15165633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79712" y="188640"/>
            <a:ext cx="5211683" cy="646331"/>
          </a:xfrm>
          <a:prstGeom prst="rect">
            <a:avLst/>
          </a:prstGeom>
        </p:spPr>
        <p:txBody>
          <a:bodyPr wrap="none">
            <a:spAutoFit/>
          </a:bodyPr>
          <a:lstStyle/>
          <a:p>
            <a:r>
              <a:rPr lang="en-US" sz="3600" b="1" dirty="0" smtClean="0">
                <a:solidFill>
                  <a:schemeClr val="tx2"/>
                </a:solidFill>
              </a:rPr>
              <a:t>Impression </a:t>
            </a:r>
            <a:r>
              <a:rPr lang="en-US" sz="3600" b="1" dirty="0">
                <a:solidFill>
                  <a:schemeClr val="tx2"/>
                </a:solidFill>
              </a:rPr>
              <a:t>techniques</a:t>
            </a:r>
            <a:endParaRPr lang="ru-RU" sz="3600" b="1" dirty="0">
              <a:solidFill>
                <a:schemeClr val="tx2"/>
              </a:solidFill>
            </a:endParaRPr>
          </a:p>
        </p:txBody>
      </p:sp>
      <p:pic>
        <p:nvPicPr>
          <p:cNvPr id="4098" name="Picture 2" descr="http://www.ivoclarvivadent.us/website/themes/virtualxd/img/technique-2.png"/>
          <p:cNvPicPr>
            <a:picLocks noChangeAspect="1" noChangeArrowheads="1"/>
          </p:cNvPicPr>
          <p:nvPr/>
        </p:nvPicPr>
        <p:blipFill rotWithShape="1">
          <a:blip r:embed="rId2">
            <a:extLst>
              <a:ext uri="{28A0092B-C50C-407E-A947-70E740481C1C}">
                <a14:useLocalDpi xmlns:a14="http://schemas.microsoft.com/office/drawing/2010/main" val="0"/>
              </a:ext>
            </a:extLst>
          </a:blip>
          <a:srcRect t="17981" r="21810" b="8923"/>
          <a:stretch/>
        </p:blipFill>
        <p:spPr bwMode="auto">
          <a:xfrm>
            <a:off x="1165173" y="1340768"/>
            <a:ext cx="6840760" cy="456789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636168" y="803862"/>
            <a:ext cx="4024064" cy="369332"/>
          </a:xfrm>
          <a:prstGeom prst="rect">
            <a:avLst/>
          </a:prstGeom>
        </p:spPr>
        <p:txBody>
          <a:bodyPr wrap="square">
            <a:spAutoFit/>
          </a:bodyPr>
          <a:lstStyle/>
          <a:p>
            <a:r>
              <a:rPr lang="en-US" dirty="0"/>
              <a:t>Procedure with </a:t>
            </a:r>
            <a:r>
              <a:rPr lang="en-US" b="1" dirty="0" smtClean="0"/>
              <a:t>Silicone </a:t>
            </a:r>
            <a:r>
              <a:rPr lang="en-US" dirty="0" smtClean="0"/>
              <a:t>Impressions</a:t>
            </a:r>
            <a:endParaRPr lang="ru-RU" dirty="0"/>
          </a:p>
        </p:txBody>
      </p:sp>
    </p:spTree>
    <p:extLst>
      <p:ext uri="{BB962C8B-B14F-4D97-AF65-F5344CB8AC3E}">
        <p14:creationId xmlns:p14="http://schemas.microsoft.com/office/powerpoint/2010/main" val="7182867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56138" y="702213"/>
            <a:ext cx="5834615" cy="369332"/>
          </a:xfrm>
          <a:prstGeom prst="rect">
            <a:avLst/>
          </a:prstGeom>
        </p:spPr>
        <p:txBody>
          <a:bodyPr wrap="square">
            <a:spAutoFit/>
          </a:bodyPr>
          <a:lstStyle/>
          <a:p>
            <a:r>
              <a:rPr lang="en-US" dirty="0"/>
              <a:t>Procedure with </a:t>
            </a:r>
            <a:r>
              <a:rPr lang="en-US" b="1" dirty="0" err="1"/>
              <a:t>Polyethers</a:t>
            </a:r>
            <a:r>
              <a:rPr lang="en-US" b="1" dirty="0" smtClean="0"/>
              <a:t> </a:t>
            </a:r>
            <a:r>
              <a:rPr lang="en-US" dirty="0" smtClean="0"/>
              <a:t>Impressions</a:t>
            </a:r>
            <a:endParaRPr lang="ru-RU" dirty="0"/>
          </a:p>
        </p:txBody>
      </p:sp>
      <p:pic>
        <p:nvPicPr>
          <p:cNvPr id="7170" name="Picture 2" descr="Impregum™ Soft Polyether Impression Materi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65931"/>
            <a:ext cx="1944216" cy="1508712"/>
          </a:xfrm>
          <a:prstGeom prst="rect">
            <a:avLst/>
          </a:prstGeom>
          <a:noFill/>
          <a:extLst>
            <a:ext uri="{909E8E84-426E-40DD-AFC4-6F175D3DCCD1}">
              <a14:hiddenFill xmlns:a14="http://schemas.microsoft.com/office/drawing/2010/main">
                <a:solidFill>
                  <a:srgbClr val="FFFFFF"/>
                </a:solidFill>
              </a14:hiddenFill>
            </a:ext>
          </a:extLst>
        </p:spPr>
      </p:pic>
      <p:pic>
        <p:nvPicPr>
          <p:cNvPr id="42" name="Рисунок 41"/>
          <p:cNvPicPr/>
          <p:nvPr/>
        </p:nvPicPr>
        <p:blipFill rotWithShape="1">
          <a:blip r:embed="rId3"/>
          <a:srcRect l="10481" t="13880" r="36899" b="34212"/>
          <a:stretch/>
        </p:blipFill>
        <p:spPr bwMode="auto">
          <a:xfrm>
            <a:off x="260043" y="2670852"/>
            <a:ext cx="1896095" cy="1297534"/>
          </a:xfrm>
          <a:prstGeom prst="rect">
            <a:avLst/>
          </a:prstGeom>
          <a:ln>
            <a:noFill/>
          </a:ln>
          <a:extLst>
            <a:ext uri="{53640926-AAD7-44D8-BBD7-CCE9431645EC}">
              <a14:shadowObscured xmlns:a14="http://schemas.microsoft.com/office/drawing/2010/main"/>
            </a:ext>
          </a:extLst>
        </p:spPr>
      </p:pic>
      <p:pic>
        <p:nvPicPr>
          <p:cNvPr id="44" name="Рисунок 43"/>
          <p:cNvPicPr/>
          <p:nvPr/>
        </p:nvPicPr>
        <p:blipFill rotWithShape="1">
          <a:blip r:embed="rId4"/>
          <a:srcRect l="10481" t="14260" r="36364" b="33451"/>
          <a:stretch/>
        </p:blipFill>
        <p:spPr bwMode="auto">
          <a:xfrm>
            <a:off x="251520" y="4077072"/>
            <a:ext cx="1948022" cy="1217429"/>
          </a:xfrm>
          <a:prstGeom prst="rect">
            <a:avLst/>
          </a:prstGeom>
          <a:ln>
            <a:noFill/>
          </a:ln>
          <a:extLst>
            <a:ext uri="{53640926-AAD7-44D8-BBD7-CCE9431645EC}">
              <a14:shadowObscured xmlns:a14="http://schemas.microsoft.com/office/drawing/2010/main"/>
            </a:ext>
          </a:extLst>
        </p:spPr>
      </p:pic>
      <p:pic>
        <p:nvPicPr>
          <p:cNvPr id="45" name="Рисунок 44"/>
          <p:cNvPicPr/>
          <p:nvPr/>
        </p:nvPicPr>
        <p:blipFill rotWithShape="1">
          <a:blip r:embed="rId5"/>
          <a:srcRect l="10481" t="13690" r="37861" b="34782"/>
          <a:stretch/>
        </p:blipFill>
        <p:spPr bwMode="auto">
          <a:xfrm>
            <a:off x="226164" y="5427267"/>
            <a:ext cx="2011126" cy="1322324"/>
          </a:xfrm>
          <a:prstGeom prst="rect">
            <a:avLst/>
          </a:prstGeom>
          <a:ln>
            <a:noFill/>
          </a:ln>
          <a:extLst>
            <a:ext uri="{53640926-AAD7-44D8-BBD7-CCE9431645EC}">
              <a14:shadowObscured xmlns:a14="http://schemas.microsoft.com/office/drawing/2010/main"/>
            </a:ext>
          </a:extLst>
        </p:spPr>
      </p:pic>
      <p:pic>
        <p:nvPicPr>
          <p:cNvPr id="46" name="Рисунок 45"/>
          <p:cNvPicPr/>
          <p:nvPr/>
        </p:nvPicPr>
        <p:blipFill rotWithShape="1">
          <a:blip r:embed="rId6"/>
          <a:srcRect l="10375" t="13880" r="36471" b="34212"/>
          <a:stretch/>
        </p:blipFill>
        <p:spPr bwMode="auto">
          <a:xfrm>
            <a:off x="2339752" y="1196752"/>
            <a:ext cx="2376264" cy="1464161"/>
          </a:xfrm>
          <a:prstGeom prst="rect">
            <a:avLst/>
          </a:prstGeom>
          <a:ln>
            <a:noFill/>
          </a:ln>
          <a:extLst>
            <a:ext uri="{53640926-AAD7-44D8-BBD7-CCE9431645EC}">
              <a14:shadowObscured xmlns:a14="http://schemas.microsoft.com/office/drawing/2010/main"/>
            </a:ext>
          </a:extLst>
        </p:spPr>
      </p:pic>
      <p:pic>
        <p:nvPicPr>
          <p:cNvPr id="47" name="Рисунок 46"/>
          <p:cNvPicPr/>
          <p:nvPr/>
        </p:nvPicPr>
        <p:blipFill rotWithShape="1">
          <a:blip r:embed="rId7"/>
          <a:srcRect l="10375" t="13881" r="36471" b="34781"/>
          <a:stretch/>
        </p:blipFill>
        <p:spPr bwMode="auto">
          <a:xfrm>
            <a:off x="2915816" y="2924944"/>
            <a:ext cx="2376264" cy="1448165"/>
          </a:xfrm>
          <a:prstGeom prst="rect">
            <a:avLst/>
          </a:prstGeom>
          <a:ln>
            <a:noFill/>
          </a:ln>
          <a:extLst>
            <a:ext uri="{53640926-AAD7-44D8-BBD7-CCE9431645EC}">
              <a14:shadowObscured xmlns:a14="http://schemas.microsoft.com/office/drawing/2010/main"/>
            </a:ext>
          </a:extLst>
        </p:spPr>
      </p:pic>
      <p:pic>
        <p:nvPicPr>
          <p:cNvPr id="48" name="Рисунок 47"/>
          <p:cNvPicPr/>
          <p:nvPr/>
        </p:nvPicPr>
        <p:blipFill rotWithShape="1">
          <a:blip r:embed="rId8"/>
          <a:srcRect l="10588" t="13499" r="36257" b="34593"/>
          <a:stretch/>
        </p:blipFill>
        <p:spPr bwMode="auto">
          <a:xfrm>
            <a:off x="3635896" y="4653136"/>
            <a:ext cx="2376264" cy="1464161"/>
          </a:xfrm>
          <a:prstGeom prst="rect">
            <a:avLst/>
          </a:prstGeom>
          <a:ln>
            <a:noFill/>
          </a:ln>
          <a:extLst>
            <a:ext uri="{53640926-AAD7-44D8-BBD7-CCE9431645EC}">
              <a14:shadowObscured xmlns:a14="http://schemas.microsoft.com/office/drawing/2010/main"/>
            </a:ext>
          </a:extLst>
        </p:spPr>
      </p:pic>
      <p:pic>
        <p:nvPicPr>
          <p:cNvPr id="49" name="Рисунок 48"/>
          <p:cNvPicPr/>
          <p:nvPr/>
        </p:nvPicPr>
        <p:blipFill rotWithShape="1">
          <a:blip r:embed="rId9"/>
          <a:srcRect l="10588" t="13690" r="36257" b="34782"/>
          <a:stretch/>
        </p:blipFill>
        <p:spPr bwMode="auto">
          <a:xfrm>
            <a:off x="5670197" y="1375126"/>
            <a:ext cx="2376264" cy="1453497"/>
          </a:xfrm>
          <a:prstGeom prst="rect">
            <a:avLst/>
          </a:prstGeom>
          <a:ln>
            <a:noFill/>
          </a:ln>
          <a:extLst>
            <a:ext uri="{53640926-AAD7-44D8-BBD7-CCE9431645EC}">
              <a14:shadowObscured xmlns:a14="http://schemas.microsoft.com/office/drawing/2010/main"/>
            </a:ext>
          </a:extLst>
        </p:spPr>
      </p:pic>
      <p:pic>
        <p:nvPicPr>
          <p:cNvPr id="50" name="Рисунок 49"/>
          <p:cNvPicPr/>
          <p:nvPr/>
        </p:nvPicPr>
        <p:blipFill rotWithShape="1">
          <a:blip r:embed="rId10"/>
          <a:srcRect l="10588" t="13880" r="36257" b="34021"/>
          <a:stretch/>
        </p:blipFill>
        <p:spPr bwMode="auto">
          <a:xfrm>
            <a:off x="6291759" y="3106730"/>
            <a:ext cx="2376264" cy="1469492"/>
          </a:xfrm>
          <a:prstGeom prst="rect">
            <a:avLst/>
          </a:prstGeom>
          <a:ln>
            <a:noFill/>
          </a:ln>
          <a:extLst>
            <a:ext uri="{53640926-AAD7-44D8-BBD7-CCE9431645EC}">
              <a14:shadowObscured xmlns:a14="http://schemas.microsoft.com/office/drawing/2010/main"/>
            </a:ext>
          </a:extLst>
        </p:spPr>
      </p:pic>
      <p:pic>
        <p:nvPicPr>
          <p:cNvPr id="51" name="Рисунок 50"/>
          <p:cNvPicPr/>
          <p:nvPr/>
        </p:nvPicPr>
        <p:blipFill rotWithShape="1">
          <a:blip r:embed="rId11" cstate="print">
            <a:extLst>
              <a:ext uri="{28A0092B-C50C-407E-A947-70E740481C1C}">
                <a14:useLocalDpi xmlns:a14="http://schemas.microsoft.com/office/drawing/2010/main" val="0"/>
              </a:ext>
            </a:extLst>
          </a:blip>
          <a:srcRect l="10480" t="13309" r="36364" b="34592"/>
          <a:stretch/>
        </p:blipFill>
        <p:spPr bwMode="auto">
          <a:xfrm>
            <a:off x="6660232" y="4900728"/>
            <a:ext cx="2376264" cy="1469492"/>
          </a:xfrm>
          <a:prstGeom prst="rect">
            <a:avLst/>
          </a:prstGeom>
          <a:ln>
            <a:noFill/>
          </a:ln>
          <a:extLst>
            <a:ext uri="{53640926-AAD7-44D8-BBD7-CCE9431645EC}">
              <a14:shadowObscured xmlns:a14="http://schemas.microsoft.com/office/drawing/2010/main"/>
            </a:ext>
          </a:extLst>
        </p:spPr>
      </p:pic>
      <p:sp>
        <p:nvSpPr>
          <p:cNvPr id="52" name="Прямоугольник 51"/>
          <p:cNvSpPr/>
          <p:nvPr/>
        </p:nvSpPr>
        <p:spPr>
          <a:xfrm>
            <a:off x="1979712" y="188640"/>
            <a:ext cx="5211683" cy="646331"/>
          </a:xfrm>
          <a:prstGeom prst="rect">
            <a:avLst/>
          </a:prstGeom>
        </p:spPr>
        <p:txBody>
          <a:bodyPr wrap="none">
            <a:spAutoFit/>
          </a:bodyPr>
          <a:lstStyle/>
          <a:p>
            <a:r>
              <a:rPr lang="en-US" sz="3600" b="1" dirty="0" smtClean="0">
                <a:solidFill>
                  <a:schemeClr val="tx2"/>
                </a:solidFill>
              </a:rPr>
              <a:t>Impression </a:t>
            </a:r>
            <a:r>
              <a:rPr lang="en-US" sz="3600" b="1" dirty="0">
                <a:solidFill>
                  <a:schemeClr val="tx2"/>
                </a:solidFill>
              </a:rPr>
              <a:t>techniques</a:t>
            </a:r>
            <a:endParaRPr lang="ru-RU" sz="3600" b="1" dirty="0">
              <a:solidFill>
                <a:schemeClr val="tx2"/>
              </a:solidFill>
            </a:endParaRPr>
          </a:p>
        </p:txBody>
      </p:sp>
      <p:sp>
        <p:nvSpPr>
          <p:cNvPr id="22" name="Стрелка вниз 21"/>
          <p:cNvSpPr/>
          <p:nvPr/>
        </p:nvSpPr>
        <p:spPr>
          <a:xfrm>
            <a:off x="4103948" y="2670852"/>
            <a:ext cx="324036" cy="25409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54" name="Стрелка вниз 53"/>
          <p:cNvSpPr/>
          <p:nvPr/>
        </p:nvSpPr>
        <p:spPr>
          <a:xfrm>
            <a:off x="4499992" y="4388428"/>
            <a:ext cx="324036" cy="25409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55" name="Стрелка вниз 54"/>
          <p:cNvSpPr/>
          <p:nvPr/>
        </p:nvSpPr>
        <p:spPr>
          <a:xfrm>
            <a:off x="7317873" y="2828623"/>
            <a:ext cx="324036" cy="25409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56" name="Стрелка вниз 55"/>
          <p:cNvSpPr/>
          <p:nvPr/>
        </p:nvSpPr>
        <p:spPr>
          <a:xfrm>
            <a:off x="7989519" y="4626389"/>
            <a:ext cx="324036" cy="25409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57" name="Стрелка вниз 56"/>
          <p:cNvSpPr/>
          <p:nvPr/>
        </p:nvSpPr>
        <p:spPr>
          <a:xfrm rot="10800000">
            <a:off x="5688124" y="2828623"/>
            <a:ext cx="324036" cy="177572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058230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Прямоугольник 51"/>
          <p:cNvSpPr/>
          <p:nvPr/>
        </p:nvSpPr>
        <p:spPr>
          <a:xfrm>
            <a:off x="1979712" y="188640"/>
            <a:ext cx="4596130" cy="646331"/>
          </a:xfrm>
          <a:prstGeom prst="rect">
            <a:avLst/>
          </a:prstGeom>
        </p:spPr>
        <p:txBody>
          <a:bodyPr wrap="none">
            <a:spAutoFit/>
          </a:bodyPr>
          <a:lstStyle/>
          <a:p>
            <a:r>
              <a:rPr lang="en-US" sz="3600" b="1" dirty="0">
                <a:solidFill>
                  <a:schemeClr val="tx2"/>
                </a:solidFill>
              </a:rPr>
              <a:t>Optical impressions</a:t>
            </a:r>
            <a:endParaRPr lang="ru-RU" sz="3600" b="1" dirty="0">
              <a:solidFill>
                <a:schemeClr val="tx2"/>
              </a:solidFill>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854308"/>
            <a:ext cx="3448805" cy="2503165"/>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06" y="3551898"/>
            <a:ext cx="3712080" cy="2829430"/>
          </a:xfrm>
          <a:prstGeom prst="rect">
            <a:avLst/>
          </a:prstGeom>
        </p:spPr>
      </p:pic>
      <p:sp>
        <p:nvSpPr>
          <p:cNvPr id="4" name="Прямоугольник 3"/>
          <p:cNvSpPr/>
          <p:nvPr/>
        </p:nvSpPr>
        <p:spPr>
          <a:xfrm>
            <a:off x="3957384" y="834971"/>
            <a:ext cx="4935096" cy="646331"/>
          </a:xfrm>
          <a:prstGeom prst="rect">
            <a:avLst/>
          </a:prstGeom>
        </p:spPr>
        <p:txBody>
          <a:bodyPr wrap="square">
            <a:spAutoFit/>
          </a:bodyPr>
          <a:lstStyle/>
          <a:p>
            <a:r>
              <a:rPr lang="en-US" dirty="0"/>
              <a:t>The accurate basis for various kinds of restorations</a:t>
            </a:r>
            <a:endParaRPr lang="ru-RU" dirty="0"/>
          </a:p>
        </p:txBody>
      </p:sp>
      <p:sp>
        <p:nvSpPr>
          <p:cNvPr id="6" name="Прямоугольник 5"/>
          <p:cNvSpPr/>
          <p:nvPr/>
        </p:nvSpPr>
        <p:spPr>
          <a:xfrm>
            <a:off x="4348878" y="1659072"/>
            <a:ext cx="4327578" cy="4031873"/>
          </a:xfrm>
          <a:prstGeom prst="rect">
            <a:avLst/>
          </a:prstGeom>
        </p:spPr>
        <p:txBody>
          <a:bodyPr wrap="square">
            <a:spAutoFit/>
          </a:bodyPr>
          <a:lstStyle/>
          <a:p>
            <a:pPr algn="just"/>
            <a:r>
              <a:rPr lang="ru-RU" sz="1600" dirty="0" smtClean="0">
                <a:solidFill>
                  <a:srgbClr val="000000"/>
                </a:solidFill>
              </a:rPr>
              <a:t>	</a:t>
            </a:r>
            <a:r>
              <a:rPr lang="en-US" sz="1600" dirty="0" smtClean="0">
                <a:solidFill>
                  <a:srgbClr val="000000"/>
                </a:solidFill>
              </a:rPr>
              <a:t>Digital </a:t>
            </a:r>
            <a:r>
              <a:rPr lang="en-US" sz="1600" dirty="0">
                <a:solidFill>
                  <a:srgbClr val="000000"/>
                </a:solidFill>
              </a:rPr>
              <a:t>impressions represent cutting-edge technology that allows dentists to create a virtual, computer-generated replica of the hard and soft tissues in the mouth using lasers and other optical scanning devices. The digital technology captures clear and highly accurate impression data in mere minutes, without the need for traditional impression materials that some patients find inconvenient and messy. Many patients find digital impressions an easier and more comfortable procedure because traditional impression materials are avoided. The impression information then is transferred to a computer and used to create restorations, often without the need for stone models.</a:t>
            </a:r>
            <a:endParaRPr lang="ru-RU" sz="1600" dirty="0">
              <a:solidFill>
                <a:srgbClr val="000000"/>
              </a:solidFill>
            </a:endParaRPr>
          </a:p>
        </p:txBody>
      </p:sp>
    </p:spTree>
    <p:extLst>
      <p:ext uri="{BB962C8B-B14F-4D97-AF65-F5344CB8AC3E}">
        <p14:creationId xmlns:p14="http://schemas.microsoft.com/office/powerpoint/2010/main" val="41638681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Подзаголовок 2"/>
          <p:cNvSpPr>
            <a:spLocks noGrp="1"/>
          </p:cNvSpPr>
          <p:nvPr>
            <p:ph type="subTitle" idx="4294967295"/>
          </p:nvPr>
        </p:nvSpPr>
        <p:spPr>
          <a:xfrm>
            <a:off x="1371600" y="3886200"/>
            <a:ext cx="6400800" cy="1752600"/>
          </a:xfrm>
        </p:spPr>
        <p:txBody>
          <a:bodyPr/>
          <a:lstStyle/>
          <a:p>
            <a:pPr marL="0" indent="0" algn="ctr" eaLnBrk="1" hangingPunct="1">
              <a:buFont typeface="Wingdings" pitchFamily="2" charset="2"/>
              <a:buNone/>
            </a:pPr>
            <a:endParaRPr lang="ru-RU" smtClean="0"/>
          </a:p>
        </p:txBody>
      </p:sp>
      <p:pic>
        <p:nvPicPr>
          <p:cNvPr id="38915" name="Рисунок 3" descr="http://img0.liveinternet.ru/images/attach/c/1//50/142/50142825_0903dent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857224" y="5774333"/>
            <a:ext cx="7215238" cy="923330"/>
          </a:xfrm>
          <a:prstGeom prst="rect">
            <a:avLst/>
          </a:prstGeom>
          <a:noFill/>
          <a:ln>
            <a:noFill/>
          </a:ln>
        </p:spPr>
        <p:txBody>
          <a:bodyPr spcFirstLastPara="1" wrap="none">
            <a:prstTxWarp prst="textArchUp">
              <a:avLst/>
            </a:prstTxWarp>
            <a:spAutoFit/>
          </a:bodyPr>
          <a:lstStyle/>
          <a:p>
            <a:pPr algn="ctr">
              <a:defRPr/>
            </a:pPr>
            <a:r>
              <a:rPr lang="en-US" sz="4800" dirty="0">
                <a:ln w="18000">
                  <a:solidFill>
                    <a:schemeClr val="accent2">
                      <a:satMod val="140000"/>
                    </a:schemeClr>
                  </a:solidFill>
                  <a:prstDash val="solid"/>
                  <a:miter lim="800000"/>
                </a:ln>
                <a:solidFill>
                  <a:srgbClr val="FF0066"/>
                </a:solidFill>
                <a:effectLst>
                  <a:outerShdw blurRad="25500" dist="23000" dir="7020000" algn="tl">
                    <a:srgbClr val="000000">
                      <a:alpha val="50000"/>
                    </a:srgbClr>
                  </a:outerShdw>
                </a:effectLst>
                <a:latin typeface="Arial Black" pitchFamily="34" charset="0"/>
              </a:rPr>
              <a:t>for your time!</a:t>
            </a:r>
            <a:endParaRPr lang="ru-RU" sz="4800" dirty="0">
              <a:ln w="18000">
                <a:solidFill>
                  <a:schemeClr val="accent2">
                    <a:satMod val="140000"/>
                  </a:schemeClr>
                </a:solidFill>
                <a:prstDash val="solid"/>
                <a:miter lim="800000"/>
              </a:ln>
              <a:solidFill>
                <a:srgbClr val="FF0066"/>
              </a:solidFill>
              <a:effectLst>
                <a:outerShdw blurRad="25500" dist="23000" dir="7020000" algn="tl">
                  <a:srgbClr val="000000">
                    <a:alpha val="50000"/>
                  </a:srgbClr>
                </a:outerShdw>
              </a:effectLst>
              <a:latin typeface="Arial Black" pitchFamily="34" charset="0"/>
            </a:endParaRPr>
          </a:p>
        </p:txBody>
      </p:sp>
      <p:sp>
        <p:nvSpPr>
          <p:cNvPr id="11" name="Прямоугольник 10"/>
          <p:cNvSpPr/>
          <p:nvPr/>
        </p:nvSpPr>
        <p:spPr>
          <a:xfrm>
            <a:off x="2000232" y="339704"/>
            <a:ext cx="5572164" cy="1143008"/>
          </a:xfrm>
          <a:prstGeom prst="rect">
            <a:avLst/>
          </a:prstGeom>
          <a:noFill/>
          <a:ln>
            <a:noFill/>
          </a:ln>
        </p:spPr>
        <p:txBody>
          <a:bodyPr spcFirstLastPara="1" wrap="none">
            <a:prstTxWarp prst="textArchDown">
              <a:avLst/>
            </a:prstTxWarp>
            <a:spAutoFit/>
          </a:bodyPr>
          <a:lstStyle/>
          <a:p>
            <a:pPr algn="ctr">
              <a:defRPr/>
            </a:pPr>
            <a:r>
              <a:rPr lang="en-US" sz="5400" dirty="0">
                <a:ln w="18000">
                  <a:solidFill>
                    <a:sysClr val="windowText" lastClr="000000"/>
                  </a:solidFill>
                  <a:prstDash val="solid"/>
                  <a:miter lim="800000"/>
                </a:ln>
                <a:solidFill>
                  <a:srgbClr val="FF0066"/>
                </a:solidFill>
                <a:effectLst>
                  <a:outerShdw blurRad="25500" dist="23000" dir="7020000" algn="tl">
                    <a:srgbClr val="000000">
                      <a:alpha val="50000"/>
                    </a:srgbClr>
                  </a:outerShdw>
                </a:effectLst>
                <a:latin typeface="Arial Black" pitchFamily="34" charset="0"/>
              </a:rPr>
              <a:t>Thank you</a:t>
            </a:r>
            <a:endParaRPr lang="ru-RU" sz="5400" dirty="0">
              <a:ln w="18000">
                <a:solidFill>
                  <a:sysClr val="windowText" lastClr="000000"/>
                </a:solidFill>
                <a:prstDash val="solid"/>
                <a:miter lim="800000"/>
              </a:ln>
              <a:solidFill>
                <a:srgbClr val="FF0066"/>
              </a:solidFill>
              <a:effectLst>
                <a:outerShdw blurRad="25500" dist="23000" dir="7020000" algn="tl">
                  <a:srgbClr val="000000">
                    <a:alpha val="50000"/>
                  </a:srgbClr>
                </a:outerShdw>
              </a:effectLst>
              <a:latin typeface="Arial Black" pitchFamily="34" charset="0"/>
            </a:endParaRPr>
          </a:p>
        </p:txBody>
      </p:sp>
    </p:spTree>
    <p:extLst>
      <p:ext uri="{BB962C8B-B14F-4D97-AF65-F5344CB8AC3E}">
        <p14:creationId xmlns:p14="http://schemas.microsoft.com/office/powerpoint/2010/main" val="41273839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fmla="#ppt_w*sin(2.5*pi*$)">
                                          <p:val>
                                            <p:fltVal val="0"/>
                                          </p:val>
                                        </p:tav>
                                        <p:tav tm="100000">
                                          <p:val>
                                            <p:fltVal val="1"/>
                                          </p:val>
                                        </p:tav>
                                      </p:tavLst>
                                    </p:anim>
                                    <p:anim calcmode="lin" valueType="num">
                                      <p:cBhvr>
                                        <p:cTn id="8" dur="5000" fill="hold"/>
                                        <p:tgtEl>
                                          <p:spTgt spid="11"/>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0" fill="hold"/>
                                        <p:tgtEl>
                                          <p:spTgt spid="8"/>
                                        </p:tgtEl>
                                        <p:attrNameLst>
                                          <p:attrName>ppt_w</p:attrName>
                                        </p:attrNameLst>
                                      </p:cBhvr>
                                      <p:tavLst>
                                        <p:tav tm="0" fmla="#ppt_w*sin(2.5*pi*$)">
                                          <p:val>
                                            <p:fltVal val="0"/>
                                          </p:val>
                                        </p:tav>
                                        <p:tav tm="100000">
                                          <p:val>
                                            <p:fltVal val="1"/>
                                          </p:val>
                                        </p:tav>
                                      </p:tavLst>
                                    </p:anim>
                                    <p:anim calcmode="lin" valueType="num">
                                      <p:cBhvr>
                                        <p:cTn id="12" dur="5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Оформление по умолчанию">
  <a:themeElements>
    <a:clrScheme name="Оформление по умолчанию 14">
      <a:dk1>
        <a:srgbClr val="FF3300"/>
      </a:dk1>
      <a:lt1>
        <a:srgbClr val="FFFFD9"/>
      </a:lt1>
      <a:dk2>
        <a:srgbClr val="0000CC"/>
      </a:dk2>
      <a:lt2>
        <a:srgbClr val="777777"/>
      </a:lt2>
      <a:accent1>
        <a:srgbClr val="FFFFF7"/>
      </a:accent1>
      <a:accent2>
        <a:srgbClr val="33CCCC"/>
      </a:accent2>
      <a:accent3>
        <a:srgbClr val="FFFFE9"/>
      </a:accent3>
      <a:accent4>
        <a:srgbClr val="DA2A00"/>
      </a:accent4>
      <a:accent5>
        <a:srgbClr val="FFFFFA"/>
      </a:accent5>
      <a:accent6>
        <a:srgbClr val="2DB9B9"/>
      </a:accent6>
      <a:hlink>
        <a:srgbClr val="FF5050"/>
      </a:hlink>
      <a:folHlink>
        <a:srgbClr val="FF99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D9"/>
        </a:lt1>
        <a:dk2>
          <a:srgbClr val="0000CC"/>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FF3300"/>
        </a:dk1>
        <a:lt1>
          <a:srgbClr val="FFFFD9"/>
        </a:lt1>
        <a:dk2>
          <a:srgbClr val="0000CC"/>
        </a:dk2>
        <a:lt2>
          <a:srgbClr val="777777"/>
        </a:lt2>
        <a:accent1>
          <a:srgbClr val="FFFFF7"/>
        </a:accent1>
        <a:accent2>
          <a:srgbClr val="33CCCC"/>
        </a:accent2>
        <a:accent3>
          <a:srgbClr val="FFFFE9"/>
        </a:accent3>
        <a:accent4>
          <a:srgbClr val="DA2A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1022</TotalTime>
  <Words>2009</Words>
  <Application>Microsoft Office PowerPoint</Application>
  <PresentationFormat>Экран (4:3)</PresentationFormat>
  <Paragraphs>362</Paragraphs>
  <Slides>32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Оформление по умолчанию</vt:lpstr>
      <vt:lpstr>The theme of lecture:  «Impressions and classification of its. Methods of making. Classification of impression materials. Clinical and physical- chemical characteristic of its».</vt:lpstr>
      <vt:lpstr>An Impression</vt:lpstr>
      <vt:lpstr>A model</vt:lpstr>
      <vt:lpstr>Презентация PowerPoint</vt:lpstr>
      <vt:lpstr>Презентация PowerPoint</vt:lpstr>
      <vt:lpstr>Trays individual</vt:lpstr>
      <vt:lpstr>Important terms </vt:lpstr>
      <vt:lpstr>Important terms </vt:lpstr>
      <vt:lpstr>Important terms </vt:lpstr>
      <vt:lpstr>Important terms </vt:lpstr>
      <vt:lpstr>Important terms </vt:lpstr>
      <vt:lpstr>Important terms </vt:lpstr>
      <vt:lpstr>Requirements to  the impression materials </vt:lpstr>
      <vt:lpstr>Impression materials</vt:lpstr>
      <vt:lpstr>Plaster</vt:lpstr>
      <vt:lpstr>Plaster</vt:lpstr>
      <vt:lpstr> Zinc-oxide eugenol impression pastes (ZOE)</vt:lpstr>
      <vt:lpstr>Impression compounds (Kerr‘s, Stent‘s impression compounds)</vt:lpstr>
      <vt:lpstr> Hydrocolloid impression materials</vt:lpstr>
      <vt:lpstr> Hydrocolloid impression materials</vt:lpstr>
      <vt:lpstr> Hydrocolloid impression materials</vt:lpstr>
      <vt:lpstr>Elastomeric (non-aqueous) impression materials</vt:lpstr>
      <vt:lpstr>Elastomeric (non-aqueous) impression materials</vt:lpstr>
      <vt:lpstr>Elastomeric (non-aqueous) impression materials</vt:lpstr>
      <vt:lpstr>Elastomeric (non-aqueous) impression materials</vt:lpstr>
      <vt:lpstr>Elastomeric (non-aqueous) impression materials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Биомеханика жевательного аппарата. Прикус. Оттиски и их классификация. Методы получения.</dc:title>
  <dc:creator>Shuturminskiy</dc:creator>
  <cp:lastModifiedBy>Андрей</cp:lastModifiedBy>
  <cp:revision>87</cp:revision>
  <dcterms:created xsi:type="dcterms:W3CDTF">2007-11-11T16:30:38Z</dcterms:created>
  <dcterms:modified xsi:type="dcterms:W3CDTF">2014-10-05T19:43:56Z</dcterms:modified>
</cp:coreProperties>
</file>