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embeddings/oleObject8.bin" ContentType="application/vnd.openxmlformats-officedocument.oleObject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embeddings/oleObject3.bin" ContentType="application/vnd.openxmlformats-officedocument.oleObject"/>
  <Override PartName="/ppt/embeddings/oleObject4.bin" ContentType="application/vnd.openxmlformats-officedocument.oleObject"/>
  <Default Extension="gif" ContentType="image/gif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ms-office.legacyDiagramText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embeddings/oleObject7.bin" ContentType="application/vnd.openxmlformats-officedocument.oleObject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80" r:id="rId11"/>
    <p:sldId id="261" r:id="rId12"/>
    <p:sldId id="267" r:id="rId13"/>
    <p:sldId id="268" r:id="rId14"/>
    <p:sldId id="269" r:id="rId15"/>
    <p:sldId id="284" r:id="rId16"/>
    <p:sldId id="281" r:id="rId17"/>
    <p:sldId id="271" r:id="rId18"/>
    <p:sldId id="272" r:id="rId19"/>
    <p:sldId id="274" r:id="rId20"/>
    <p:sldId id="273" r:id="rId21"/>
    <p:sldId id="275" r:id="rId22"/>
    <p:sldId id="277" r:id="rId23"/>
    <p:sldId id="278" r:id="rId24"/>
    <p:sldId id="279" r:id="rId25"/>
    <p:sldId id="276" r:id="rId26"/>
    <p:sldId id="282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60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06/relationships/legacyDocTextInfo" Target="legacyDocTextInfo.bin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4" Type="http://schemas.microsoft.com/office/2006/relationships/legacyDiagramText" Target="legacyDiagramText4.bin"/></Relationships>
</file>

<file path=ppt/drawings/_rels/vmlDrawing2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7.bin"/><Relationship Id="rId2" Type="http://schemas.microsoft.com/office/2006/relationships/legacyDiagramText" Target="legacyDiagramText6.bin"/><Relationship Id="rId1" Type="http://schemas.microsoft.com/office/2006/relationships/legacyDiagramText" Target="legacyDiagramText5.bin"/><Relationship Id="rId6" Type="http://schemas.openxmlformats.org/officeDocument/2006/relationships/image" Target="../media/image3.jpeg"/><Relationship Id="rId5" Type="http://schemas.microsoft.com/office/2006/relationships/legacyDiagramText" Target="legacyDiagramText9.bin"/><Relationship Id="rId4" Type="http://schemas.microsoft.com/office/2006/relationships/legacyDiagramText" Target="legacyDiagramText8.bin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drawings/_rels/vmlDrawing5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12.bin"/><Relationship Id="rId2" Type="http://schemas.microsoft.com/office/2006/relationships/legacyDiagramText" Target="legacyDiagramText11.bin"/><Relationship Id="rId1" Type="http://schemas.microsoft.com/office/2006/relationships/legacyDiagramText" Target="legacyDiagramText10.bin"/><Relationship Id="rId4" Type="http://schemas.microsoft.com/office/2006/relationships/legacyDiagramText" Target="legacyDiagramText13.bin"/></Relationships>
</file>

<file path=ppt/drawings/_rels/vmlDrawing6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16.bin"/><Relationship Id="rId7" Type="http://schemas.microsoft.com/office/2006/relationships/legacyDiagramText" Target="legacyDiagramText20.bin"/><Relationship Id="rId2" Type="http://schemas.microsoft.com/office/2006/relationships/legacyDiagramText" Target="legacyDiagramText15.bin"/><Relationship Id="rId1" Type="http://schemas.microsoft.com/office/2006/relationships/legacyDiagramText" Target="legacyDiagramText14.bin"/><Relationship Id="rId6" Type="http://schemas.microsoft.com/office/2006/relationships/legacyDiagramText" Target="legacyDiagramText19.bin"/><Relationship Id="rId5" Type="http://schemas.microsoft.com/office/2006/relationships/legacyDiagramText" Target="legacyDiagramText18.bin"/><Relationship Id="rId4" Type="http://schemas.microsoft.com/office/2006/relationships/legacyDiagramText" Target="legacyDiagramText17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Model of the text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BBEBC729-DDDE-4A0B-BE0F-91A68A761B4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0A61F6-65CB-4AA9-BE74-476C04CF28D6}" type="slidenum">
              <a:rPr lang="ru-RU"/>
              <a:pPr/>
              <a:t>12</a:t>
            </a:fld>
            <a:endParaRPr lang="ru-RU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1E7909-5464-4D71-80A5-517C018880D2}" type="slidenum">
              <a:rPr lang="ru-RU"/>
              <a:pPr/>
              <a:t>13</a:t>
            </a:fld>
            <a:endParaRPr lang="ru-RU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C86709-00FE-4DBE-89E3-B04E8F728A48}" type="slidenum">
              <a:rPr lang="ru-RU"/>
              <a:pPr/>
              <a:t>14</a:t>
            </a:fld>
            <a:endParaRPr lang="ru-RU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08EA8D-998C-4B22-9A45-171F1C8601CF}" type="slidenum">
              <a:rPr lang="ru-RU"/>
              <a:pPr/>
              <a:t>15</a:t>
            </a:fld>
            <a:endParaRPr lang="ru-RU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Model of the title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Model of the subtitle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D968424-AE9B-4527-8CD9-9F81FEE88DB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96A37-2E51-4223-83DD-26F4AD133D6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C22499-4643-4F6C-BDE2-27D7DF348A4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7401A6-ABE3-4F9E-A05F-5EF50304289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79058F-86FD-4BFB-AEFB-18A7E18CBFE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0C4E35-78F6-425F-85F9-664C71B9E42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5AA4E2-0A26-4326-8F31-E487244B71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0DA20C-5EFF-405F-88BA-B6477B0C1BD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E9393-7693-4A17-98AD-8214CEEE6D1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0EC73E-CA18-490D-9630-2F8391DC2A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F4208C-3373-475C-BDB9-DC717A2B047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B8329D3-D3EA-4118-AED0-6EF02760BA4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91B0D07-C79F-42E1-8A73-0B8D8D9D19E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2FDB394-6D27-493F-9AC0-0F12D68A756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Model of the title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Model of the text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7F569408-37E8-4671-9CD2-53DA91897C07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jpeg"/><Relationship Id="rId10" Type="http://schemas.openxmlformats.org/officeDocument/2006/relationships/image" Target="../media/image32.png"/><Relationship Id="rId4" Type="http://schemas.openxmlformats.org/officeDocument/2006/relationships/image" Target="../media/image26.jpe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34.jpeg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620713"/>
            <a:ext cx="7772400" cy="1470025"/>
          </a:xfrm>
        </p:spPr>
        <p:txBody>
          <a:bodyPr/>
          <a:lstStyle/>
          <a:p>
            <a:r>
              <a:rPr lang="ru-RU"/>
              <a:t>Lecture: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76375" y="2133600"/>
            <a:ext cx="6911975" cy="2735263"/>
          </a:xfrm>
        </p:spPr>
        <p:txBody>
          <a:bodyPr/>
          <a:lstStyle/>
          <a:p>
            <a:r>
              <a:rPr lang="ru-RU" dirty="0"/>
              <a:t>“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basic</a:t>
            </a:r>
            <a:r>
              <a:rPr lang="ru-RU" dirty="0"/>
              <a:t> </a:t>
            </a:r>
            <a:r>
              <a:rPr lang="ru-RU" dirty="0" err="1" smtClean="0"/>
              <a:t>technologicals</a:t>
            </a:r>
            <a:r>
              <a:rPr lang="ru-RU" dirty="0" smtClean="0"/>
              <a:t> </a:t>
            </a:r>
            <a:r>
              <a:rPr lang="en-US" dirty="0" smtClean="0"/>
              <a:t>procedures</a:t>
            </a:r>
            <a:r>
              <a:rPr lang="ru-RU" dirty="0" smtClean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production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en-US" dirty="0" err="1"/>
              <a:t>removeble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en-US" dirty="0"/>
              <a:t>fixed</a:t>
            </a:r>
            <a:r>
              <a:rPr lang="ru-RU" dirty="0"/>
              <a:t> </a:t>
            </a:r>
            <a:r>
              <a:rPr lang="ru-RU" dirty="0" err="1"/>
              <a:t>constructions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dental</a:t>
            </a:r>
            <a:r>
              <a:rPr lang="ru-RU" dirty="0"/>
              <a:t> </a:t>
            </a:r>
            <a:r>
              <a:rPr lang="ru-RU" dirty="0" err="1"/>
              <a:t>prostheses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characteristic</a:t>
            </a:r>
            <a:r>
              <a:rPr lang="ru-RU" dirty="0"/>
              <a:t> </a:t>
            </a:r>
            <a:r>
              <a:rPr lang="ru-RU" dirty="0" err="1"/>
              <a:t>materials</a:t>
            </a:r>
            <a:r>
              <a:rPr lang="ru-RU" dirty="0"/>
              <a:t> </a:t>
            </a:r>
            <a:r>
              <a:rPr lang="ru-RU" dirty="0" err="1"/>
              <a:t>for</a:t>
            </a:r>
            <a:r>
              <a:rPr lang="ru-RU" dirty="0"/>
              <a:t> </a:t>
            </a:r>
            <a:r>
              <a:rPr lang="ru-RU" dirty="0" err="1"/>
              <a:t>their</a:t>
            </a:r>
            <a:r>
              <a:rPr lang="ru-RU" dirty="0"/>
              <a:t> </a:t>
            </a:r>
            <a:r>
              <a:rPr lang="en-US" dirty="0"/>
              <a:t>making</a:t>
            </a:r>
            <a:r>
              <a:rPr lang="ru-RU" dirty="0"/>
              <a:t>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chemeClr val="folHlink"/>
                </a:solidFill>
              </a:rPr>
              <a:t>Prosthesis -</a:t>
            </a:r>
            <a:r>
              <a:rPr lang="ru-RU"/>
              <a:t> </a:t>
            </a:r>
            <a:r>
              <a:rPr lang="ru-RU" sz="1800">
                <a:solidFill>
                  <a:schemeClr val="folHlink"/>
                </a:solidFill>
              </a:rPr>
              <a:t>(French</a:t>
            </a:r>
            <a:r>
              <a:rPr lang="ru-RU"/>
              <a:t> </a:t>
            </a:r>
            <a:r>
              <a:rPr lang="ru-RU" sz="1800">
                <a:solidFill>
                  <a:schemeClr val="folHlink"/>
                </a:solidFill>
              </a:rPr>
              <a:t>Of protesie) - the artificial lost part</a:t>
            </a:r>
            <a:r>
              <a:rPr lang="ru-RU"/>
              <a:t> </a:t>
            </a:r>
            <a:r>
              <a:rPr lang="ru-RU" sz="1800">
                <a:solidFill>
                  <a:schemeClr val="folHlink"/>
                </a:solidFill>
              </a:rPr>
              <a:t>body, teeth, jaw, nose, eye)</a:t>
            </a:r>
          </a:p>
        </p:txBody>
      </p:sp>
      <p:graphicFrame>
        <p:nvGraphicFramePr>
          <p:cNvPr id="3077" name="Organization Chart 5"/>
          <p:cNvGraphicFramePr>
            <a:graphicFrameLocks/>
          </p:cNvGraphicFramePr>
          <p:nvPr/>
        </p:nvGraphicFramePr>
        <p:xfrm>
          <a:off x="457200" y="1600200"/>
          <a:ext cx="8229600" cy="4557713"/>
        </p:xfrm>
        <a:graphic>
          <a:graphicData uri="http://schemas.openxmlformats.org/drawingml/2006/compatibility">
            <com:legacyDrawing xmlns:com="http://schemas.openxmlformats.org/drawingml/2006/compatibility" spid="_x0000_s3077"/>
          </a:graphicData>
        </a:graphic>
      </p:graphicFrame>
      <p:pic>
        <p:nvPicPr>
          <p:cNvPr id="3087" name="Picture 15" descr="isler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4724400"/>
            <a:ext cx="2808288" cy="1720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5" name="Organization Chart 5"/>
          <p:cNvGraphicFramePr>
            <a:graphicFrameLocks noChangeAspect="1"/>
          </p:cNvGraphicFramePr>
          <p:nvPr/>
        </p:nvGraphicFramePr>
        <p:xfrm>
          <a:off x="457200" y="333375"/>
          <a:ext cx="8229600" cy="5792788"/>
        </p:xfrm>
        <a:graphic>
          <a:graphicData uri="http://schemas.openxmlformats.org/drawingml/2006/compatibility">
            <com:legacyDrawing xmlns:com="http://schemas.openxmlformats.org/drawingml/2006/compatibility" spid="_x0000_s5125"/>
          </a:graphicData>
        </a:graphic>
      </p:graphicFrame>
      <p:pic>
        <p:nvPicPr>
          <p:cNvPr id="5145" name="Picture 25" descr="P10100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88" y="4508500"/>
            <a:ext cx="2087562" cy="1712913"/>
          </a:xfrm>
          <a:prstGeom prst="rect">
            <a:avLst/>
          </a:prstGeom>
          <a:noFill/>
        </p:spPr>
      </p:pic>
      <p:pic>
        <p:nvPicPr>
          <p:cNvPr id="5146" name="Picture 26" descr="tota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08500"/>
            <a:ext cx="2555875" cy="1628775"/>
          </a:xfrm>
          <a:prstGeom prst="rect">
            <a:avLst/>
          </a:prstGeom>
          <a:noFill/>
        </p:spPr>
      </p:pic>
      <p:pic>
        <p:nvPicPr>
          <p:cNvPr id="5148" name="Picture 28" descr="partia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7900" y="4508500"/>
            <a:ext cx="1943100" cy="1657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C</a:t>
            </a:r>
            <a:r>
              <a:rPr lang="ru-RU" i="1"/>
              <a:t>omplete of denture</a:t>
            </a:r>
          </a:p>
        </p:txBody>
      </p:sp>
      <p:pic>
        <p:nvPicPr>
          <p:cNvPr id="9221" name="Picture 5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628775"/>
            <a:ext cx="3097212" cy="1922463"/>
          </a:xfrm>
          <a:prstGeom prst="rect">
            <a:avLst/>
          </a:prstGeom>
          <a:noFill/>
        </p:spPr>
      </p:pic>
      <p:pic>
        <p:nvPicPr>
          <p:cNvPr id="9224" name="Picture 8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475" y="1628775"/>
            <a:ext cx="2586038" cy="1868488"/>
          </a:xfrm>
          <a:prstGeom prst="rect">
            <a:avLst/>
          </a:prstGeom>
          <a:noFill/>
        </p:spPr>
      </p:pic>
      <p:pic>
        <p:nvPicPr>
          <p:cNvPr id="9225" name="Picture 9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425" y="1628775"/>
            <a:ext cx="2728913" cy="1885950"/>
          </a:xfrm>
          <a:prstGeom prst="rect">
            <a:avLst/>
          </a:prstGeom>
          <a:noFill/>
        </p:spPr>
      </p:pic>
      <p:pic>
        <p:nvPicPr>
          <p:cNvPr id="9226" name="Picture 10" descr="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1863" y="4149725"/>
            <a:ext cx="2728912" cy="2047875"/>
          </a:xfrm>
          <a:prstGeom prst="rect">
            <a:avLst/>
          </a:prstGeom>
          <a:noFill/>
        </p:spPr>
      </p:pic>
      <p:pic>
        <p:nvPicPr>
          <p:cNvPr id="9227" name="Picture 11" descr="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8038" y="4149725"/>
            <a:ext cx="2655887" cy="1993900"/>
          </a:xfrm>
          <a:prstGeom prst="rect">
            <a:avLst/>
          </a:prstGeom>
          <a:noFill/>
        </p:spPr>
      </p:pic>
      <p:pic>
        <p:nvPicPr>
          <p:cNvPr id="9229" name="Picture 13" descr="total00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188" y="4149725"/>
            <a:ext cx="2590800" cy="19986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Parts of the complete </a:t>
            </a:r>
            <a:r>
              <a:rPr lang="en-US" sz="4000"/>
              <a:t>denture</a:t>
            </a:r>
            <a:r>
              <a:rPr lang="ru-RU" sz="4000"/>
              <a:t> </a:t>
            </a:r>
            <a:r>
              <a:rPr lang="ru-RU"/>
              <a:t/>
            </a:r>
            <a:br>
              <a:rPr lang="ru-RU"/>
            </a:br>
            <a:r>
              <a:rPr lang="ru-RU" sz="4000"/>
              <a:t>(</a:t>
            </a:r>
            <a:r>
              <a:rPr lang="en-US" sz="4000"/>
              <a:t>CD</a:t>
            </a:r>
            <a:r>
              <a:rPr lang="ru-RU" sz="4000"/>
              <a:t>)</a:t>
            </a:r>
            <a:r>
              <a:rPr lang="ru-RU"/>
              <a:t> </a:t>
            </a:r>
          </a:p>
        </p:txBody>
      </p:sp>
      <p:pic>
        <p:nvPicPr>
          <p:cNvPr id="10248" name="Picture 8" descr="total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8400" y="1844675"/>
            <a:ext cx="1801813" cy="1390650"/>
          </a:xfrm>
          <a:prstGeom prst="rect">
            <a:avLst/>
          </a:prstGeom>
          <a:noFill/>
        </p:spPr>
      </p:pic>
      <p:sp>
        <p:nvSpPr>
          <p:cNvPr id="10262" name="Rectangle 22"/>
          <p:cNvSpPr>
            <a:spLocks noChangeArrowheads="1"/>
          </p:cNvSpPr>
          <p:nvPr/>
        </p:nvSpPr>
        <p:spPr bwMode="auto">
          <a:xfrm>
            <a:off x="1116013" y="5084763"/>
            <a:ext cx="3384550" cy="1079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Acrylic or </a:t>
            </a:r>
            <a:r>
              <a:rPr lang="en-US">
                <a:latin typeface="Arial" charset="0"/>
              </a:rPr>
              <a:t>porcelan</a:t>
            </a:r>
            <a:endParaRPr lang="ru-RU">
              <a:latin typeface="Arial" charset="0"/>
            </a:endParaRPr>
          </a:p>
          <a:p>
            <a:pPr algn="ctr"/>
            <a:r>
              <a:rPr lang="ru-RU">
                <a:latin typeface="Arial" charset="0"/>
              </a:rPr>
              <a:t> the teeth</a:t>
            </a:r>
          </a:p>
        </p:txBody>
      </p:sp>
      <p:sp>
        <p:nvSpPr>
          <p:cNvPr id="10263" name="Rectangle 23"/>
          <p:cNvSpPr>
            <a:spLocks noChangeArrowheads="1"/>
          </p:cNvSpPr>
          <p:nvPr/>
        </p:nvSpPr>
        <p:spPr bwMode="auto">
          <a:xfrm>
            <a:off x="5076825" y="4941888"/>
            <a:ext cx="2952750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Metallic or </a:t>
            </a:r>
          </a:p>
          <a:p>
            <a:pPr algn="ctr"/>
            <a:r>
              <a:rPr lang="ru-RU">
                <a:latin typeface="Arial" charset="0"/>
              </a:rPr>
              <a:t>the acrylic</a:t>
            </a:r>
            <a:r>
              <a:rPr lang="en-US">
                <a:latin typeface="Arial" charset="0"/>
              </a:rPr>
              <a:t>, nylon, polypropylen</a:t>
            </a:r>
          </a:p>
          <a:p>
            <a:pPr algn="ctr"/>
            <a:r>
              <a:rPr lang="ru-RU">
                <a:latin typeface="Arial" charset="0"/>
              </a:rPr>
              <a:t> basis</a:t>
            </a:r>
          </a:p>
        </p:txBody>
      </p:sp>
      <p:pic>
        <p:nvPicPr>
          <p:cNvPr id="10266" name="Picture 26" descr="tmp16B-1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1484313"/>
            <a:ext cx="1655763" cy="3406775"/>
          </a:xfrm>
          <a:prstGeom prst="rect">
            <a:avLst/>
          </a:prstGeom>
          <a:noFill/>
        </p:spPr>
      </p:pic>
      <p:sp>
        <p:nvSpPr>
          <p:cNvPr id="10267" name="Line 27"/>
          <p:cNvSpPr>
            <a:spLocks noChangeShapeType="1"/>
          </p:cNvSpPr>
          <p:nvPr/>
        </p:nvSpPr>
        <p:spPr bwMode="auto">
          <a:xfrm flipH="1">
            <a:off x="2987675" y="3357563"/>
            <a:ext cx="1584325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68" name="Line 28"/>
          <p:cNvSpPr>
            <a:spLocks noChangeShapeType="1"/>
          </p:cNvSpPr>
          <p:nvPr/>
        </p:nvSpPr>
        <p:spPr bwMode="auto">
          <a:xfrm>
            <a:off x="4572000" y="3357563"/>
            <a:ext cx="1800225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0270" name="Picture 30" descr="dentu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1863" y="1773238"/>
            <a:ext cx="2881312" cy="2168525"/>
          </a:xfrm>
          <a:prstGeom prst="rect">
            <a:avLst/>
          </a:prstGeom>
          <a:noFill/>
        </p:spPr>
      </p:pic>
      <p:sp>
        <p:nvSpPr>
          <p:cNvPr id="10271" name="Line 31"/>
          <p:cNvSpPr>
            <a:spLocks noChangeShapeType="1"/>
          </p:cNvSpPr>
          <p:nvPr/>
        </p:nvSpPr>
        <p:spPr bwMode="auto">
          <a:xfrm flipH="1">
            <a:off x="1835150" y="2781300"/>
            <a:ext cx="24495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72" name="Line 32"/>
          <p:cNvSpPr>
            <a:spLocks noChangeShapeType="1"/>
          </p:cNvSpPr>
          <p:nvPr/>
        </p:nvSpPr>
        <p:spPr bwMode="auto">
          <a:xfrm>
            <a:off x="5003800" y="2420938"/>
            <a:ext cx="2232025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P</a:t>
            </a:r>
            <a:r>
              <a:rPr lang="ru-RU" i="1"/>
              <a:t>artial denture</a:t>
            </a:r>
          </a:p>
        </p:txBody>
      </p:sp>
      <p:pic>
        <p:nvPicPr>
          <p:cNvPr id="13329" name="Picture 17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475" y="1557338"/>
            <a:ext cx="2663825" cy="1998662"/>
          </a:xfrm>
          <a:prstGeom prst="rect">
            <a:avLst/>
          </a:prstGeom>
          <a:noFill/>
        </p:spPr>
      </p:pic>
      <p:pic>
        <p:nvPicPr>
          <p:cNvPr id="13330" name="Picture 18" descr="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325" y="1557338"/>
            <a:ext cx="2625725" cy="1968500"/>
          </a:xfrm>
          <a:prstGeom prst="rect">
            <a:avLst/>
          </a:prstGeom>
          <a:noFill/>
        </p:spPr>
      </p:pic>
      <p:pic>
        <p:nvPicPr>
          <p:cNvPr id="13331" name="Picture 19" descr="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2500" y="4005263"/>
            <a:ext cx="2520950" cy="1890712"/>
          </a:xfrm>
          <a:prstGeom prst="rect">
            <a:avLst/>
          </a:prstGeom>
          <a:noFill/>
        </p:spPr>
      </p:pic>
      <p:pic>
        <p:nvPicPr>
          <p:cNvPr id="13332" name="Picture 20" descr="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325" y="4005263"/>
            <a:ext cx="2519363" cy="1890712"/>
          </a:xfrm>
          <a:prstGeom prst="rect">
            <a:avLst/>
          </a:prstGeom>
          <a:noFill/>
        </p:spPr>
      </p:pic>
      <p:pic>
        <p:nvPicPr>
          <p:cNvPr id="13333" name="Picture 21" descr="5_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825" y="3068638"/>
            <a:ext cx="3108325" cy="20462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/>
              <a:t>Parts of the partial </a:t>
            </a:r>
            <a:r>
              <a:rPr lang="en-US" sz="3600"/>
              <a:t>denture</a:t>
            </a:r>
            <a:r>
              <a:rPr lang="ru-RU"/>
              <a:t> 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827088" y="4292600"/>
            <a:ext cx="3384550" cy="1079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Acrylic or </a:t>
            </a:r>
            <a:r>
              <a:rPr lang="en-US">
                <a:latin typeface="Arial" charset="0"/>
              </a:rPr>
              <a:t>porcelane</a:t>
            </a:r>
            <a:endParaRPr lang="ru-RU">
              <a:latin typeface="Arial" charset="0"/>
            </a:endParaRPr>
          </a:p>
          <a:p>
            <a:pPr algn="ctr"/>
            <a:r>
              <a:rPr lang="ru-RU">
                <a:latin typeface="Arial" charset="0"/>
              </a:rPr>
              <a:t> the teeth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5508625" y="4292600"/>
            <a:ext cx="2952750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Acrylic</a:t>
            </a:r>
            <a:r>
              <a:rPr lang="en-US">
                <a:latin typeface="Arial" charset="0"/>
              </a:rPr>
              <a:t>,</a:t>
            </a:r>
            <a:r>
              <a:rPr lang="ru-RU">
                <a:latin typeface="Arial" charset="0"/>
              </a:rPr>
              <a:t> </a:t>
            </a:r>
            <a:endParaRPr lang="en-US">
              <a:latin typeface="Arial" charset="0"/>
            </a:endParaRPr>
          </a:p>
          <a:p>
            <a:pPr algn="ctr"/>
            <a:r>
              <a:rPr lang="en-US"/>
              <a:t>nylon, polypropylen</a:t>
            </a:r>
            <a:r>
              <a:rPr lang="ru-RU">
                <a:latin typeface="Arial" charset="0"/>
              </a:rPr>
              <a:t> basis</a:t>
            </a:r>
          </a:p>
        </p:txBody>
      </p:sp>
      <p:pic>
        <p:nvPicPr>
          <p:cNvPr id="14345" name="Picture 9" descr="5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575" y="1557338"/>
            <a:ext cx="2747963" cy="1809750"/>
          </a:xfrm>
          <a:prstGeom prst="rect">
            <a:avLst/>
          </a:prstGeom>
          <a:noFill/>
        </p:spPr>
      </p:pic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4284663" y="3141663"/>
            <a:ext cx="2305050" cy="1009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 flipH="1">
            <a:off x="2411413" y="2420938"/>
            <a:ext cx="1439862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8" name="Rectangle 12"/>
          <p:cNvSpPr>
            <a:spLocks noChangeArrowheads="1"/>
          </p:cNvSpPr>
          <p:nvPr/>
        </p:nvSpPr>
        <p:spPr bwMode="auto">
          <a:xfrm>
            <a:off x="539750" y="1484313"/>
            <a:ext cx="2087563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System of the fixation</a:t>
            </a:r>
          </a:p>
          <a:p>
            <a:pPr algn="ctr"/>
            <a:r>
              <a:rPr lang="en-US">
                <a:latin typeface="Arial" charset="0"/>
              </a:rPr>
              <a:t>(Clamps)</a:t>
            </a:r>
            <a:endParaRPr lang="ru-RU">
              <a:latin typeface="Arial" charset="0"/>
            </a:endParaRPr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 flipH="1" flipV="1">
            <a:off x="2700338" y="2060575"/>
            <a:ext cx="2303462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Bugel</a:t>
            </a:r>
            <a:endParaRPr lang="ru-RU" i="1"/>
          </a:p>
        </p:txBody>
      </p:sp>
      <p:pic>
        <p:nvPicPr>
          <p:cNvPr id="20483" name="Picture 3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475" y="1557338"/>
            <a:ext cx="2663825" cy="1998662"/>
          </a:xfrm>
          <a:prstGeom prst="rect">
            <a:avLst/>
          </a:prstGeom>
          <a:noFill/>
        </p:spPr>
      </p:pic>
      <p:pic>
        <p:nvPicPr>
          <p:cNvPr id="20484" name="Picture 4" descr="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325" y="1557338"/>
            <a:ext cx="2625725" cy="1968500"/>
          </a:xfrm>
          <a:prstGeom prst="rect">
            <a:avLst/>
          </a:prstGeom>
          <a:noFill/>
        </p:spPr>
      </p:pic>
      <p:pic>
        <p:nvPicPr>
          <p:cNvPr id="20488" name="Picture 8" descr="partia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3933825"/>
            <a:ext cx="2520950" cy="2149475"/>
          </a:xfrm>
          <a:prstGeom prst="rect">
            <a:avLst/>
          </a:prstGeom>
          <a:noFill/>
        </p:spPr>
      </p:pic>
      <p:pic>
        <p:nvPicPr>
          <p:cNvPr id="20489" name="Picture 9" descr="gesibe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1628775"/>
            <a:ext cx="2520950" cy="2278063"/>
          </a:xfrm>
          <a:prstGeom prst="rect">
            <a:avLst/>
          </a:prstGeom>
          <a:noFill/>
        </p:spPr>
      </p:pic>
      <p:pic>
        <p:nvPicPr>
          <p:cNvPr id="20490" name="Picture 10" descr="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8038" y="4076700"/>
            <a:ext cx="2730500" cy="2047875"/>
          </a:xfrm>
          <a:prstGeom prst="rect">
            <a:avLst/>
          </a:prstGeom>
          <a:noFill/>
        </p:spPr>
      </p:pic>
      <p:pic>
        <p:nvPicPr>
          <p:cNvPr id="20491" name="Picture 11" descr="IMGA025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7763" y="4059238"/>
            <a:ext cx="2703512" cy="2049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71513"/>
          </a:xfrm>
        </p:spPr>
        <p:txBody>
          <a:bodyPr/>
          <a:lstStyle/>
          <a:p>
            <a:r>
              <a:rPr lang="ru-RU" sz="3600"/>
              <a:t>Parts of </a:t>
            </a:r>
            <a:r>
              <a:rPr lang="en-US" sz="3600"/>
              <a:t>a</a:t>
            </a:r>
            <a:r>
              <a:rPr lang="ru-RU" sz="3600"/>
              <a:t> bugel</a:t>
            </a:r>
            <a:r>
              <a:rPr lang="ru-RU"/>
              <a:t> 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900113" y="4005263"/>
            <a:ext cx="3384550" cy="1079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Acrylic or </a:t>
            </a:r>
            <a:r>
              <a:rPr lang="en-US">
                <a:latin typeface="Arial" charset="0"/>
              </a:rPr>
              <a:t>porcelane</a:t>
            </a:r>
            <a:endParaRPr lang="ru-RU">
              <a:latin typeface="Arial" charset="0"/>
            </a:endParaRPr>
          </a:p>
          <a:p>
            <a:pPr algn="ctr"/>
            <a:r>
              <a:rPr lang="ru-RU">
                <a:latin typeface="Arial" charset="0"/>
              </a:rPr>
              <a:t> the teeth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1258888" y="5373688"/>
            <a:ext cx="2952750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Acrylic basis</a:t>
            </a: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539750" y="1484313"/>
            <a:ext cx="2087563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System of the fixation</a:t>
            </a:r>
          </a:p>
          <a:p>
            <a:pPr algn="ctr"/>
            <a:r>
              <a:rPr lang="en-US">
                <a:latin typeface="Arial" charset="0"/>
              </a:rPr>
              <a:t>(Clamps)</a:t>
            </a:r>
            <a:endParaRPr lang="ru-RU">
              <a:latin typeface="Arial" charset="0"/>
            </a:endParaRPr>
          </a:p>
        </p:txBody>
      </p:sp>
      <p:pic>
        <p:nvPicPr>
          <p:cNvPr id="21514" name="Picture 10" descr="parti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1268413"/>
            <a:ext cx="2520950" cy="2149475"/>
          </a:xfrm>
          <a:prstGeom prst="rect">
            <a:avLst/>
          </a:prstGeom>
          <a:noFill/>
        </p:spPr>
      </p:pic>
      <p:sp>
        <p:nvSpPr>
          <p:cNvPr id="21515" name="Line 11"/>
          <p:cNvSpPr>
            <a:spLocks noChangeShapeType="1"/>
          </p:cNvSpPr>
          <p:nvPr/>
        </p:nvSpPr>
        <p:spPr bwMode="auto">
          <a:xfrm flipH="1">
            <a:off x="2627313" y="1916113"/>
            <a:ext cx="3457575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16" name="Line 12"/>
          <p:cNvSpPr>
            <a:spLocks noChangeShapeType="1"/>
          </p:cNvSpPr>
          <p:nvPr/>
        </p:nvSpPr>
        <p:spPr bwMode="auto">
          <a:xfrm flipH="1">
            <a:off x="2916238" y="2276475"/>
            <a:ext cx="3168650" cy="1657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17" name="Rectangle 13"/>
          <p:cNvSpPr>
            <a:spLocks noChangeArrowheads="1"/>
          </p:cNvSpPr>
          <p:nvPr/>
        </p:nvSpPr>
        <p:spPr bwMode="auto">
          <a:xfrm>
            <a:off x="6156325" y="3933825"/>
            <a:ext cx="2447925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ARC</a:t>
            </a:r>
          </a:p>
        </p:txBody>
      </p:sp>
      <p:sp>
        <p:nvSpPr>
          <p:cNvPr id="21518" name="Line 14"/>
          <p:cNvSpPr>
            <a:spLocks noChangeShapeType="1"/>
          </p:cNvSpPr>
          <p:nvPr/>
        </p:nvSpPr>
        <p:spPr bwMode="auto">
          <a:xfrm flipH="1">
            <a:off x="4211638" y="2349500"/>
            <a:ext cx="2160587" cy="3600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19" name="Line 15"/>
          <p:cNvSpPr>
            <a:spLocks noChangeShapeType="1"/>
          </p:cNvSpPr>
          <p:nvPr/>
        </p:nvSpPr>
        <p:spPr bwMode="auto">
          <a:xfrm>
            <a:off x="7019925" y="2997200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2268538" y="400050"/>
            <a:ext cx="43259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800" b="1">
                <a:solidFill>
                  <a:schemeClr val="hlink"/>
                </a:solidFill>
                <a:latin typeface="Arial" charset="0"/>
              </a:rPr>
              <a:t>Fixed</a:t>
            </a:r>
            <a:r>
              <a:rPr lang="ru-RU" sz="2800" b="1">
                <a:solidFill>
                  <a:schemeClr val="hlink"/>
                </a:solidFill>
                <a:latin typeface="Arial" charset="0"/>
              </a:rPr>
              <a:t> dental prostheses</a:t>
            </a:r>
            <a:r>
              <a:rPr lang="ru-RU">
                <a:latin typeface="Arial" charset="0"/>
              </a:rPr>
              <a:t> </a:t>
            </a: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179388" y="1001713"/>
            <a:ext cx="3697287" cy="543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>
              <a:lnSpc>
                <a:spcPct val="70000"/>
              </a:lnSpc>
              <a:buFont typeface="Symbol" pitchFamily="18" charset="2"/>
              <a:buChar char="·"/>
            </a:pPr>
            <a:r>
              <a:rPr lang="ru-RU" sz="2800">
                <a:solidFill>
                  <a:srgbClr val="00CC00"/>
                </a:solidFill>
                <a:latin typeface="Arial" charset="0"/>
              </a:rPr>
              <a:t>Crowns</a:t>
            </a:r>
            <a:endParaRPr lang="ru-RU">
              <a:latin typeface="Arial" charset="0"/>
            </a:endParaRPr>
          </a:p>
          <a:p>
            <a:pPr eaLnBrk="0" hangingPunct="0">
              <a:lnSpc>
                <a:spcPct val="70000"/>
              </a:lnSpc>
              <a:buFont typeface="Symbol" pitchFamily="18" charset="2"/>
              <a:buChar char="·"/>
            </a:pPr>
            <a:endParaRPr lang="en-US" sz="2800">
              <a:solidFill>
                <a:srgbClr val="00CC00"/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buFont typeface="Symbol" pitchFamily="18" charset="2"/>
              <a:buChar char="·"/>
            </a:pPr>
            <a:r>
              <a:rPr lang="en-US" sz="2800">
                <a:solidFill>
                  <a:srgbClr val="00CC00"/>
                </a:solidFill>
                <a:latin typeface="Arial" charset="0"/>
              </a:rPr>
              <a:t>Half-crown</a:t>
            </a:r>
          </a:p>
          <a:p>
            <a:pPr eaLnBrk="0" hangingPunct="0">
              <a:lnSpc>
                <a:spcPct val="70000"/>
              </a:lnSpc>
              <a:buFont typeface="Symbol" pitchFamily="18" charset="2"/>
              <a:buChar char="·"/>
            </a:pPr>
            <a:r>
              <a:rPr lang="ru-RU" sz="2800">
                <a:solidFill>
                  <a:srgbClr val="00CC00"/>
                </a:solidFill>
                <a:latin typeface="Arial" charset="0"/>
              </a:rPr>
              <a:t>(three-</a:t>
            </a:r>
            <a:r>
              <a:rPr lang="en-US" sz="2800">
                <a:solidFill>
                  <a:srgbClr val="00CC00"/>
                </a:solidFill>
                <a:latin typeface="Arial" charset="0"/>
              </a:rPr>
              <a:t>quarter</a:t>
            </a:r>
            <a:r>
              <a:rPr lang="ru-RU" sz="2800">
                <a:solidFill>
                  <a:srgbClr val="00CC00"/>
                </a:solidFill>
                <a:latin typeface="Arial" charset="0"/>
              </a:rPr>
              <a:t> crown)</a:t>
            </a:r>
            <a:endParaRPr lang="ru-RU">
              <a:latin typeface="Arial" charset="0"/>
            </a:endParaRPr>
          </a:p>
          <a:p>
            <a:pPr eaLnBrk="0" hangingPunct="0">
              <a:lnSpc>
                <a:spcPct val="150000"/>
              </a:lnSpc>
              <a:buFont typeface="Symbol" pitchFamily="18" charset="2"/>
              <a:buChar char="·"/>
            </a:pPr>
            <a:r>
              <a:rPr lang="en-US" sz="2800">
                <a:solidFill>
                  <a:srgbClr val="00CC00"/>
                </a:solidFill>
                <a:latin typeface="Arial" charset="0"/>
              </a:rPr>
              <a:t>Pin</a:t>
            </a:r>
            <a:r>
              <a:rPr lang="ru-RU">
                <a:latin typeface="Arial" charset="0"/>
              </a:rPr>
              <a:t> </a:t>
            </a:r>
            <a:r>
              <a:rPr lang="ru-RU" sz="2800">
                <a:solidFill>
                  <a:srgbClr val="00CC00"/>
                </a:solidFill>
                <a:latin typeface="Arial" charset="0"/>
              </a:rPr>
              <a:t>tooth</a:t>
            </a:r>
            <a:endParaRPr lang="ru-RU">
              <a:latin typeface="Arial" charset="0"/>
            </a:endParaRPr>
          </a:p>
          <a:p>
            <a:pPr eaLnBrk="0" hangingPunct="0">
              <a:lnSpc>
                <a:spcPct val="150000"/>
              </a:lnSpc>
              <a:buFont typeface="Symbol" pitchFamily="18" charset="2"/>
              <a:buChar char="·"/>
            </a:pPr>
            <a:r>
              <a:rPr lang="en-US" sz="2800">
                <a:solidFill>
                  <a:srgbClr val="00CC00"/>
                </a:solidFill>
                <a:latin typeface="Arial" charset="0"/>
              </a:rPr>
              <a:t>Inlay, onlay, overlay</a:t>
            </a:r>
          </a:p>
          <a:p>
            <a:pPr eaLnBrk="0" hangingPunct="0">
              <a:lnSpc>
                <a:spcPct val="150000"/>
              </a:lnSpc>
              <a:buFont typeface="Symbol" pitchFamily="18" charset="2"/>
              <a:buChar char="·"/>
            </a:pPr>
            <a:endParaRPr lang="ru-RU">
              <a:latin typeface="Arial" charset="0"/>
            </a:endParaRPr>
          </a:p>
          <a:p>
            <a:pPr eaLnBrk="0" hangingPunct="0">
              <a:lnSpc>
                <a:spcPct val="105000"/>
              </a:lnSpc>
              <a:buFont typeface="Symbol" pitchFamily="18" charset="2"/>
              <a:buChar char="·"/>
            </a:pPr>
            <a:r>
              <a:rPr lang="ru-RU" sz="2800">
                <a:solidFill>
                  <a:srgbClr val="00CC00"/>
                </a:solidFill>
                <a:latin typeface="Arial" charset="0"/>
              </a:rPr>
              <a:t>Bridge-shaped</a:t>
            </a:r>
            <a:r>
              <a:rPr lang="ru-RU">
                <a:latin typeface="Arial" charset="0"/>
              </a:rPr>
              <a:t> </a:t>
            </a:r>
            <a:endParaRPr lang="en-US">
              <a:latin typeface="Arial" charset="0"/>
            </a:endParaRPr>
          </a:p>
          <a:p>
            <a:pPr eaLnBrk="0" hangingPunct="0">
              <a:lnSpc>
                <a:spcPct val="105000"/>
              </a:lnSpc>
              <a:buFont typeface="Symbol" pitchFamily="18" charset="2"/>
              <a:buNone/>
            </a:pPr>
            <a:r>
              <a:rPr lang="ru-RU" sz="2800">
                <a:solidFill>
                  <a:srgbClr val="00CC00"/>
                </a:solidFill>
                <a:latin typeface="Arial" charset="0"/>
              </a:rPr>
              <a:t>prosthesis</a:t>
            </a:r>
            <a:endParaRPr lang="ru-RU">
              <a:latin typeface="Arial" charset="0"/>
            </a:endParaRPr>
          </a:p>
          <a:p>
            <a:pPr eaLnBrk="0" hangingPunct="0">
              <a:lnSpc>
                <a:spcPct val="150000"/>
              </a:lnSpc>
              <a:buFont typeface="Symbol" pitchFamily="18" charset="2"/>
              <a:buChar char="·"/>
            </a:pPr>
            <a:r>
              <a:rPr lang="ru-RU" sz="2800">
                <a:solidFill>
                  <a:srgbClr val="00CC00"/>
                </a:solidFill>
                <a:latin typeface="Arial" charset="0"/>
              </a:rPr>
              <a:t>Reteyner</a:t>
            </a:r>
            <a:endParaRPr lang="ru-RU">
              <a:latin typeface="Arial" charset="0"/>
            </a:endParaRPr>
          </a:p>
          <a:p>
            <a:pPr eaLnBrk="0" hangingPunct="0">
              <a:lnSpc>
                <a:spcPct val="150000"/>
              </a:lnSpc>
              <a:buFont typeface="Symbol" pitchFamily="18" charset="2"/>
              <a:buChar char="·"/>
            </a:pPr>
            <a:r>
              <a:rPr lang="ru-RU" sz="2800">
                <a:solidFill>
                  <a:srgbClr val="00CC00"/>
                </a:solidFill>
                <a:latin typeface="Arial" charset="0"/>
              </a:rPr>
              <a:t>Can</a:t>
            </a:r>
            <a:r>
              <a:rPr lang="en-US" sz="2800">
                <a:solidFill>
                  <a:srgbClr val="00CC00"/>
                </a:solidFill>
                <a:latin typeface="Arial" charset="0"/>
              </a:rPr>
              <a:t>sol</a:t>
            </a:r>
            <a:r>
              <a:rPr lang="ru-RU">
                <a:latin typeface="Arial" charset="0"/>
              </a:rPr>
              <a:t> </a:t>
            </a:r>
            <a:r>
              <a:rPr lang="ru-RU" sz="2800">
                <a:solidFill>
                  <a:srgbClr val="00CC00"/>
                </a:solidFill>
                <a:latin typeface="Arial" charset="0"/>
              </a:rPr>
              <a:t>prosthesis</a:t>
            </a:r>
            <a:endParaRPr lang="ru-RU">
              <a:latin typeface="Arial" charset="0"/>
            </a:endParaRPr>
          </a:p>
          <a:p>
            <a:endParaRPr lang="ru-RU">
              <a:latin typeface="Arial" charset="0"/>
            </a:endParaRPr>
          </a:p>
        </p:txBody>
      </p:sp>
      <p:pic>
        <p:nvPicPr>
          <p:cNvPr id="44036" name="Picture 4" descr="coronka"/>
          <p:cNvPicPr>
            <a:picLocks noChangeAspect="1" noChangeArrowheads="1"/>
          </p:cNvPicPr>
          <p:nvPr/>
        </p:nvPicPr>
        <p:blipFill>
          <a:blip r:embed="rId2" cstate="print"/>
          <a:srcRect r="22713" b="49834"/>
          <a:stretch>
            <a:fillRect/>
          </a:stretch>
        </p:blipFill>
        <p:spPr bwMode="auto">
          <a:xfrm>
            <a:off x="3708400" y="981075"/>
            <a:ext cx="1943100" cy="1143000"/>
          </a:xfrm>
          <a:prstGeom prst="rect">
            <a:avLst/>
          </a:prstGeom>
          <a:noFill/>
        </p:spPr>
      </p:pic>
      <p:pic>
        <p:nvPicPr>
          <p:cNvPr id="44037" name="Picture 5" descr="009_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981075"/>
            <a:ext cx="1871663" cy="1227138"/>
          </a:xfrm>
          <a:prstGeom prst="rect">
            <a:avLst/>
          </a:prstGeom>
          <a:noFill/>
        </p:spPr>
      </p:pic>
      <p:pic>
        <p:nvPicPr>
          <p:cNvPr id="44038" name="Picture 6" descr="1"/>
          <p:cNvPicPr>
            <a:picLocks noChangeAspect="1" noChangeArrowheads="1"/>
          </p:cNvPicPr>
          <p:nvPr/>
        </p:nvPicPr>
        <p:blipFill>
          <a:blip r:embed="rId4" cstate="print"/>
          <a:srcRect l="78572" t="4327" r="4082" b="10933"/>
          <a:stretch>
            <a:fillRect/>
          </a:stretch>
        </p:blipFill>
        <p:spPr bwMode="auto">
          <a:xfrm>
            <a:off x="8027988" y="1484313"/>
            <a:ext cx="709612" cy="2592387"/>
          </a:xfrm>
          <a:prstGeom prst="rect">
            <a:avLst/>
          </a:prstGeom>
          <a:noFill/>
        </p:spPr>
      </p:pic>
      <p:sp>
        <p:nvSpPr>
          <p:cNvPr id="44039" name="Line 7"/>
          <p:cNvSpPr>
            <a:spLocks noChangeShapeType="1"/>
          </p:cNvSpPr>
          <p:nvPr/>
        </p:nvSpPr>
        <p:spPr bwMode="auto">
          <a:xfrm>
            <a:off x="1908175" y="1412875"/>
            <a:ext cx="1655763" cy="0"/>
          </a:xfrm>
          <a:prstGeom prst="line">
            <a:avLst/>
          </a:prstGeom>
          <a:noFill/>
          <a:ln w="63500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4040" name="Line 8"/>
          <p:cNvSpPr>
            <a:spLocks noChangeShapeType="1"/>
          </p:cNvSpPr>
          <p:nvPr/>
        </p:nvSpPr>
        <p:spPr bwMode="auto">
          <a:xfrm>
            <a:off x="2843213" y="2708275"/>
            <a:ext cx="4897437" cy="0"/>
          </a:xfrm>
          <a:prstGeom prst="line">
            <a:avLst/>
          </a:prstGeom>
          <a:noFill/>
          <a:ln w="63500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44041" name="Picture 9" descr="P1010022"/>
          <p:cNvPicPr>
            <a:picLocks noChangeAspect="1" noChangeArrowheads="1"/>
          </p:cNvPicPr>
          <p:nvPr/>
        </p:nvPicPr>
        <p:blipFill>
          <a:blip r:embed="rId5" cstate="print"/>
          <a:srcRect l="38861" t="50383" r="3452" b="5359"/>
          <a:stretch>
            <a:fillRect/>
          </a:stretch>
        </p:blipFill>
        <p:spPr bwMode="auto">
          <a:xfrm>
            <a:off x="3143250" y="3933825"/>
            <a:ext cx="2016125" cy="982663"/>
          </a:xfrm>
          <a:prstGeom prst="rect">
            <a:avLst/>
          </a:prstGeom>
          <a:noFill/>
        </p:spPr>
      </p:pic>
      <p:pic>
        <p:nvPicPr>
          <p:cNvPr id="44042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02250" y="3933825"/>
            <a:ext cx="925513" cy="1008063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44043" name="Line 11"/>
          <p:cNvSpPr>
            <a:spLocks noChangeShapeType="1"/>
          </p:cNvSpPr>
          <p:nvPr/>
        </p:nvSpPr>
        <p:spPr bwMode="auto">
          <a:xfrm>
            <a:off x="1331913" y="3860800"/>
            <a:ext cx="1295400" cy="0"/>
          </a:xfrm>
          <a:prstGeom prst="line">
            <a:avLst/>
          </a:prstGeom>
          <a:noFill/>
          <a:ln w="63500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44044" name="Picture 12" descr="P1010018"/>
          <p:cNvPicPr>
            <a:picLocks noChangeAspect="1" noChangeArrowheads="1"/>
          </p:cNvPicPr>
          <p:nvPr/>
        </p:nvPicPr>
        <p:blipFill>
          <a:blip r:embed="rId7" cstate="print"/>
          <a:srcRect t="7648" b="18214"/>
          <a:stretch>
            <a:fillRect/>
          </a:stretch>
        </p:blipFill>
        <p:spPr bwMode="auto">
          <a:xfrm>
            <a:off x="6588125" y="4203700"/>
            <a:ext cx="2555875" cy="1281113"/>
          </a:xfrm>
          <a:prstGeom prst="rect">
            <a:avLst/>
          </a:prstGeom>
          <a:noFill/>
        </p:spPr>
      </p:pic>
      <p:sp>
        <p:nvSpPr>
          <p:cNvPr id="44045" name="Line 13"/>
          <p:cNvSpPr>
            <a:spLocks noChangeShapeType="1"/>
          </p:cNvSpPr>
          <p:nvPr/>
        </p:nvSpPr>
        <p:spPr bwMode="auto">
          <a:xfrm>
            <a:off x="2051050" y="4797425"/>
            <a:ext cx="4464050" cy="287338"/>
          </a:xfrm>
          <a:prstGeom prst="line">
            <a:avLst/>
          </a:prstGeom>
          <a:noFill/>
          <a:ln w="63500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44046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32588" y="5567363"/>
            <a:ext cx="2265362" cy="1246187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44047" name="Line 15"/>
          <p:cNvSpPr>
            <a:spLocks noChangeShapeType="1"/>
          </p:cNvSpPr>
          <p:nvPr/>
        </p:nvSpPr>
        <p:spPr bwMode="auto">
          <a:xfrm>
            <a:off x="3563938" y="6308725"/>
            <a:ext cx="3095625" cy="0"/>
          </a:xfrm>
          <a:prstGeom prst="line">
            <a:avLst/>
          </a:prstGeom>
          <a:noFill/>
          <a:ln w="63500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44048" name="Picture 1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0" y="5300663"/>
            <a:ext cx="1512888" cy="839787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44049" name="Picture 1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63938" y="5084763"/>
            <a:ext cx="935037" cy="85725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44050" name="Line 18"/>
          <p:cNvSpPr>
            <a:spLocks noChangeShapeType="1"/>
          </p:cNvSpPr>
          <p:nvPr/>
        </p:nvSpPr>
        <p:spPr bwMode="auto">
          <a:xfrm>
            <a:off x="2051050" y="5300663"/>
            <a:ext cx="1655763" cy="0"/>
          </a:xfrm>
          <a:prstGeom prst="line">
            <a:avLst/>
          </a:prstGeom>
          <a:noFill/>
          <a:ln w="63500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44051" name="Picture 19"/>
          <p:cNvPicPr>
            <a:picLocks noChangeAspect="1" noChangeArrowheads="1"/>
          </p:cNvPicPr>
          <p:nvPr/>
        </p:nvPicPr>
        <p:blipFill>
          <a:blip r:embed="rId11" cstate="print"/>
          <a:srcRect b="20436"/>
          <a:stretch>
            <a:fillRect/>
          </a:stretch>
        </p:blipFill>
        <p:spPr bwMode="auto">
          <a:xfrm>
            <a:off x="4716463" y="2205038"/>
            <a:ext cx="2376487" cy="1563687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44052" name="Line 20"/>
          <p:cNvSpPr>
            <a:spLocks noChangeShapeType="1"/>
          </p:cNvSpPr>
          <p:nvPr/>
        </p:nvSpPr>
        <p:spPr bwMode="auto">
          <a:xfrm>
            <a:off x="2268538" y="2420938"/>
            <a:ext cx="2087562" cy="0"/>
          </a:xfrm>
          <a:prstGeom prst="line">
            <a:avLst/>
          </a:prstGeom>
          <a:noFill/>
          <a:ln w="63500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4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4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4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4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4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000"/>
                                        <p:tgtEl>
                                          <p:spTgt spid="44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4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5" grpId="0" build="p"/>
      <p:bldP spid="44039" grpId="0" animBg="1"/>
      <p:bldP spid="44040" grpId="0" animBg="1"/>
      <p:bldP spid="44042" grpId="0" animBg="1"/>
      <p:bldP spid="44043" grpId="0" animBg="1"/>
      <p:bldP spid="44045" grpId="0" animBg="1"/>
      <p:bldP spid="44047" grpId="0" animBg="1"/>
      <p:bldP spid="44050" grpId="0" animBg="1"/>
      <p:bldP spid="4405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8888" y="1484313"/>
            <a:ext cx="6275387" cy="1103312"/>
          </a:xfrm>
        </p:spPr>
        <p:txBody>
          <a:bodyPr/>
          <a:lstStyle/>
          <a:p>
            <a:r>
              <a:rPr lang="ru-RU"/>
              <a:t>Crown</a:t>
            </a:r>
            <a:r>
              <a:rPr lang="en-US"/>
              <a:t>s</a:t>
            </a:r>
            <a:endParaRPr lang="ru-RU"/>
          </a:p>
        </p:txBody>
      </p:sp>
      <p:pic>
        <p:nvPicPr>
          <p:cNvPr id="12292" name="Picture 4" descr="5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43213" y="3213100"/>
            <a:ext cx="3311525" cy="2044700"/>
          </a:xfrm>
          <a:noFill/>
          <a:ln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It is accepted to </a:t>
            </a:r>
            <a:r>
              <a:rPr lang="en-US" sz="4000"/>
              <a:t/>
            </a:r>
            <a:br>
              <a:rPr lang="en-US" sz="4000"/>
            </a:br>
            <a:r>
              <a:rPr lang="ru-RU" sz="4000"/>
              <a:t>distinguish:</a:t>
            </a:r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>
            <p:ph sz="half" idx="1"/>
          </p:nvPr>
        </p:nvGraphicFramePr>
        <p:xfrm>
          <a:off x="6959600" y="0"/>
          <a:ext cx="2184400" cy="2616200"/>
        </p:xfrm>
        <a:graphic>
          <a:graphicData uri="http://schemas.openxmlformats.org/presentationml/2006/ole">
            <p:oleObj spid="_x0000_s24579" name="Image" r:id="rId4" imgW="2184127" imgH="2615873" progId="">
              <p:embed/>
            </p:oleObj>
          </a:graphicData>
        </a:graphic>
      </p:graphicFrame>
      <p:graphicFrame>
        <p:nvGraphicFramePr>
          <p:cNvPr id="24580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6954838" y="2590800"/>
          <a:ext cx="2189162" cy="2743200"/>
        </p:xfrm>
        <a:graphic>
          <a:graphicData uri="http://schemas.openxmlformats.org/presentationml/2006/ole">
            <p:oleObj spid="_x0000_s24580" name="Image" r:id="rId5" imgW="2209524" imgH="2768254" progId="">
              <p:embed/>
            </p:oleObj>
          </a:graphicData>
        </a:graphic>
      </p:graphicFrame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609600" y="2133600"/>
            <a:ext cx="64770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>
                <a:latin typeface="Arial" charset="0"/>
              </a:rPr>
              <a:t> </a:t>
            </a:r>
            <a:r>
              <a:rPr lang="ru-RU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the complete artificial crowns</a:t>
            </a:r>
            <a:endParaRPr lang="ru-RU">
              <a:latin typeface="Arial" charset="0"/>
            </a:endParaRPr>
          </a:p>
          <a:p>
            <a:pPr>
              <a:buFontTx/>
              <a:buChar char="•"/>
            </a:pPr>
            <a:r>
              <a:rPr lang="ru-RU">
                <a:latin typeface="Arial" charset="0"/>
              </a:rPr>
              <a:t> </a:t>
            </a: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stump</a:t>
            </a:r>
            <a:r>
              <a:rPr lang="ru-RU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crowns with the pin</a:t>
            </a:r>
            <a:endParaRPr lang="ru-RU">
              <a:latin typeface="Arial" charset="0"/>
            </a:endParaRPr>
          </a:p>
          <a:p>
            <a:pPr>
              <a:buFontTx/>
              <a:buChar char="•"/>
            </a:pPr>
            <a:r>
              <a:rPr lang="ru-RU">
                <a:latin typeface="Arial" charset="0"/>
              </a:rPr>
              <a:t> </a:t>
            </a:r>
            <a:r>
              <a:rPr lang="ru-RU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telescopic</a:t>
            </a: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crowns</a:t>
            </a:r>
            <a:r>
              <a:rPr lang="ru-RU" sz="3200"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24582" name="Object 6"/>
          <p:cNvGraphicFramePr>
            <a:graphicFrameLocks noChangeAspect="1"/>
          </p:cNvGraphicFramePr>
          <p:nvPr>
            <p:ph sz="quarter" idx="3"/>
          </p:nvPr>
        </p:nvGraphicFramePr>
        <p:xfrm>
          <a:off x="3505200" y="4838700"/>
          <a:ext cx="3517900" cy="2019300"/>
        </p:xfrm>
        <a:graphic>
          <a:graphicData uri="http://schemas.openxmlformats.org/presentationml/2006/ole">
            <p:oleObj spid="_x0000_s24582" name="Image" r:id="rId6" imgW="4292063" imgH="2463492" progId="">
              <p:embed/>
            </p:oleObj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6130925" cy="1371600"/>
          </a:xfrm>
        </p:spPr>
        <p:txBody>
          <a:bodyPr/>
          <a:lstStyle/>
          <a:p>
            <a:r>
              <a:rPr lang="ru-RU" sz="3200">
                <a:latin typeface="Arial Unicode MS" pitchFamily="34" charset="-128"/>
              </a:rPr>
              <a:t>Partial artificial </a:t>
            </a:r>
            <a:r>
              <a:rPr lang="en-US" sz="3200">
                <a:latin typeface="Arial Unicode MS" pitchFamily="34" charset="-128"/>
              </a:rPr>
              <a:t/>
            </a:r>
            <a:br>
              <a:rPr lang="en-US" sz="3200">
                <a:latin typeface="Arial Unicode MS" pitchFamily="34" charset="-128"/>
              </a:rPr>
            </a:br>
            <a:r>
              <a:rPr lang="ru-RU" sz="3200">
                <a:latin typeface="Arial Unicode MS" pitchFamily="34" charset="-128"/>
              </a:rPr>
              <a:t>dental</a:t>
            </a:r>
            <a:r>
              <a:rPr lang="ru-RU"/>
              <a:t> </a:t>
            </a:r>
            <a:r>
              <a:rPr lang="ru-RU" sz="3200">
                <a:latin typeface="Arial Unicode MS" pitchFamily="34" charset="-128"/>
              </a:rPr>
              <a:t>the crown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7013" cy="4114800"/>
          </a:xfrm>
        </p:spPr>
        <p:txBody>
          <a:bodyPr/>
          <a:lstStyle/>
          <a:p>
            <a:pPr>
              <a:buClrTx/>
              <a:buSzTx/>
              <a:buFontTx/>
              <a:buNone/>
            </a:pPr>
            <a:r>
              <a:rPr lang="en-US" sz="2800"/>
              <a:t>   equator</a:t>
            </a:r>
            <a:r>
              <a:rPr lang="ru-RU" sz="2800"/>
              <a:t> crown</a:t>
            </a:r>
          </a:p>
          <a:p>
            <a:r>
              <a:rPr lang="ru-RU" sz="2800"/>
              <a:t>Armored crown</a:t>
            </a:r>
          </a:p>
          <a:p>
            <a:r>
              <a:rPr lang="en-US" sz="2800"/>
              <a:t>Halfcrown </a:t>
            </a:r>
            <a:endParaRPr lang="ru-RU" sz="2800"/>
          </a:p>
          <a:p>
            <a:r>
              <a:rPr lang="ru-RU" sz="2800"/>
              <a:t>Three-</a:t>
            </a:r>
            <a:r>
              <a:rPr lang="en-US" sz="2800"/>
              <a:t>quarter </a:t>
            </a:r>
            <a:r>
              <a:rPr lang="ru-RU" sz="2800"/>
              <a:t>crown </a:t>
            </a:r>
          </a:p>
          <a:p>
            <a:r>
              <a:rPr lang="ru-RU" sz="2800"/>
              <a:t>7/8 crown</a:t>
            </a:r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5867400" y="1219200"/>
          <a:ext cx="3098800" cy="1041400"/>
        </p:xfrm>
        <a:graphic>
          <a:graphicData uri="http://schemas.openxmlformats.org/presentationml/2006/ole">
            <p:oleObj spid="_x0000_s27652" name="Image" r:id="rId4" imgW="3098413" imgH="1041270" progId="">
              <p:embed/>
            </p:oleObj>
          </a:graphicData>
        </a:graphic>
      </p:graphicFrame>
      <p:graphicFrame>
        <p:nvGraphicFramePr>
          <p:cNvPr id="27653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5867400" y="2209800"/>
          <a:ext cx="3098800" cy="1041400"/>
        </p:xfrm>
        <a:graphic>
          <a:graphicData uri="http://schemas.openxmlformats.org/presentationml/2006/ole">
            <p:oleObj spid="_x0000_s27653" name="Image" r:id="rId5" imgW="3098413" imgH="1041270" progId="">
              <p:embed/>
            </p:oleObj>
          </a:graphicData>
        </a:graphic>
      </p:graphicFrame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5867400" y="3200400"/>
          <a:ext cx="3098800" cy="1041400"/>
        </p:xfrm>
        <a:graphic>
          <a:graphicData uri="http://schemas.openxmlformats.org/presentationml/2006/ole">
            <p:oleObj spid="_x0000_s27654" name="Image" r:id="rId6" imgW="3098413" imgH="1041270" progId="">
              <p:embed/>
            </p:oleObj>
          </a:graphicData>
        </a:graphic>
      </p:graphicFrame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5867400" y="4191000"/>
          <a:ext cx="3098800" cy="1346200"/>
        </p:xfrm>
        <a:graphic>
          <a:graphicData uri="http://schemas.openxmlformats.org/presentationml/2006/ole">
            <p:oleObj spid="_x0000_s27655" name="Image" r:id="rId7" imgW="3098413" imgH="1345557" progId="">
              <p:embed/>
            </p:oleObj>
          </a:graphicData>
        </a:graphic>
      </p:graphicFrame>
      <p:graphicFrame>
        <p:nvGraphicFramePr>
          <p:cNvPr id="27656" name="Object 8"/>
          <p:cNvGraphicFramePr>
            <a:graphicFrameLocks noChangeAspect="1"/>
          </p:cNvGraphicFramePr>
          <p:nvPr/>
        </p:nvGraphicFramePr>
        <p:xfrm>
          <a:off x="5867400" y="5486400"/>
          <a:ext cx="3098800" cy="1143000"/>
        </p:xfrm>
        <a:graphic>
          <a:graphicData uri="http://schemas.openxmlformats.org/presentationml/2006/ole">
            <p:oleObj spid="_x0000_s27656" name="Image" r:id="rId8" imgW="3174603" imgH="1142454" progId="">
              <p:embed/>
            </p:oleObj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/>
              <a:t>Classification of the artificial</a:t>
            </a:r>
            <a:r>
              <a:rPr lang="ru-RU"/>
              <a:t> </a:t>
            </a:r>
            <a:r>
              <a:rPr lang="ru-RU" sz="3600"/>
              <a:t>the dental crowns</a:t>
            </a:r>
            <a:r>
              <a:rPr lang="ru-RU"/>
              <a:t> 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539750" y="2636838"/>
            <a:ext cx="1727200" cy="6492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Crowns</a:t>
            </a:r>
            <a:endParaRPr lang="ru-RU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3419475" y="1844675"/>
            <a:ext cx="4465638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FULL</a:t>
            </a:r>
            <a:endParaRPr lang="ru-RU"/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3419475" y="2636838"/>
            <a:ext cx="4465638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PARTIAL</a:t>
            </a:r>
            <a:endParaRPr lang="ru-RU"/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 flipV="1">
            <a:off x="2268538" y="2133600"/>
            <a:ext cx="1150937" cy="790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06" name="Line 10"/>
          <p:cNvSpPr>
            <a:spLocks noChangeShapeType="1"/>
          </p:cNvSpPr>
          <p:nvPr/>
        </p:nvSpPr>
        <p:spPr bwMode="auto">
          <a:xfrm>
            <a:off x="2268538" y="2924175"/>
            <a:ext cx="107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07" name="Line 11"/>
          <p:cNvSpPr>
            <a:spLocks noChangeShapeType="1"/>
          </p:cNvSpPr>
          <p:nvPr/>
        </p:nvSpPr>
        <p:spPr bwMode="auto">
          <a:xfrm>
            <a:off x="1187450" y="3284538"/>
            <a:ext cx="2016125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3492500" y="3573463"/>
            <a:ext cx="4465638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metalic</a:t>
            </a:r>
            <a:endParaRPr lang="ru-RU"/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3492500" y="4221163"/>
            <a:ext cx="4465638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combine</a:t>
            </a:r>
            <a:endParaRPr lang="ru-RU"/>
          </a:p>
        </p:txBody>
      </p:sp>
      <p:sp>
        <p:nvSpPr>
          <p:cNvPr id="29710" name="Rectangle 14"/>
          <p:cNvSpPr>
            <a:spLocks noChangeArrowheads="1"/>
          </p:cNvSpPr>
          <p:nvPr/>
        </p:nvSpPr>
        <p:spPr bwMode="auto">
          <a:xfrm>
            <a:off x="3492500" y="4941888"/>
            <a:ext cx="4465638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Non metalic</a:t>
            </a:r>
            <a:endParaRPr lang="ru-RU"/>
          </a:p>
        </p:txBody>
      </p:sp>
      <p:sp>
        <p:nvSpPr>
          <p:cNvPr id="29712" name="Oval 16"/>
          <p:cNvSpPr>
            <a:spLocks noChangeArrowheads="1"/>
          </p:cNvSpPr>
          <p:nvPr/>
        </p:nvSpPr>
        <p:spPr bwMode="auto">
          <a:xfrm>
            <a:off x="1187450" y="5949950"/>
            <a:ext cx="2736850" cy="6477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plastic</a:t>
            </a:r>
            <a:endParaRPr lang="ru-RU"/>
          </a:p>
        </p:txBody>
      </p:sp>
      <p:sp>
        <p:nvSpPr>
          <p:cNvPr id="29713" name="Oval 17"/>
          <p:cNvSpPr>
            <a:spLocks noChangeArrowheads="1"/>
          </p:cNvSpPr>
          <p:nvPr/>
        </p:nvSpPr>
        <p:spPr bwMode="auto">
          <a:xfrm>
            <a:off x="6011863" y="5876925"/>
            <a:ext cx="2520950" cy="6477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ceramic</a:t>
            </a:r>
            <a:endParaRPr lang="ru-RU"/>
          </a:p>
        </p:txBody>
      </p:sp>
      <p:sp>
        <p:nvSpPr>
          <p:cNvPr id="29714" name="Line 18"/>
          <p:cNvSpPr>
            <a:spLocks noChangeShapeType="1"/>
          </p:cNvSpPr>
          <p:nvPr/>
        </p:nvSpPr>
        <p:spPr bwMode="auto">
          <a:xfrm flipH="1">
            <a:off x="3276600" y="5445125"/>
            <a:ext cx="2087563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15" name="Line 19"/>
          <p:cNvSpPr>
            <a:spLocks noChangeShapeType="1"/>
          </p:cNvSpPr>
          <p:nvPr/>
        </p:nvSpPr>
        <p:spPr bwMode="auto">
          <a:xfrm>
            <a:off x="5364163" y="5445125"/>
            <a:ext cx="1655762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16" name="Line 20"/>
          <p:cNvSpPr>
            <a:spLocks noChangeShapeType="1"/>
          </p:cNvSpPr>
          <p:nvPr/>
        </p:nvSpPr>
        <p:spPr bwMode="auto">
          <a:xfrm>
            <a:off x="3203575" y="3860800"/>
            <a:ext cx="0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17" name="Line 21"/>
          <p:cNvSpPr>
            <a:spLocks noChangeShapeType="1"/>
          </p:cNvSpPr>
          <p:nvPr/>
        </p:nvSpPr>
        <p:spPr bwMode="auto">
          <a:xfrm>
            <a:off x="3203575" y="38608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18" name="Line 22"/>
          <p:cNvSpPr>
            <a:spLocks noChangeShapeType="1"/>
          </p:cNvSpPr>
          <p:nvPr/>
        </p:nvSpPr>
        <p:spPr bwMode="auto">
          <a:xfrm>
            <a:off x="3203575" y="443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19" name="Line 23"/>
          <p:cNvSpPr>
            <a:spLocks noChangeShapeType="1"/>
          </p:cNvSpPr>
          <p:nvPr/>
        </p:nvSpPr>
        <p:spPr bwMode="auto">
          <a:xfrm>
            <a:off x="3203575" y="5084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/>
              <a:t>Classification of the artificial</a:t>
            </a:r>
            <a:r>
              <a:rPr lang="ru-RU"/>
              <a:t> </a:t>
            </a:r>
            <a:r>
              <a:rPr lang="ru-RU" sz="3600"/>
              <a:t>the dental crowns</a:t>
            </a:r>
            <a:r>
              <a:rPr lang="ru-RU"/>
              <a:t> </a:t>
            </a: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539750" y="2636838"/>
            <a:ext cx="1727200" cy="6492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Crowns</a:t>
            </a:r>
            <a:endParaRPr lang="ru-RU"/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3419475" y="1844675"/>
            <a:ext cx="4465638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PERMANENT</a:t>
            </a:r>
            <a:endParaRPr lang="ru-RU"/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3492500" y="2636838"/>
            <a:ext cx="4465638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PROVISIONAL</a:t>
            </a:r>
            <a:endParaRPr lang="ru-RU"/>
          </a:p>
        </p:txBody>
      </p:sp>
      <p:sp>
        <p:nvSpPr>
          <p:cNvPr id="48134" name="Line 6"/>
          <p:cNvSpPr>
            <a:spLocks noChangeShapeType="1"/>
          </p:cNvSpPr>
          <p:nvPr/>
        </p:nvSpPr>
        <p:spPr bwMode="auto">
          <a:xfrm flipV="1">
            <a:off x="2268538" y="2133600"/>
            <a:ext cx="1150937" cy="790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8135" name="Line 7"/>
          <p:cNvSpPr>
            <a:spLocks noChangeShapeType="1"/>
          </p:cNvSpPr>
          <p:nvPr/>
        </p:nvSpPr>
        <p:spPr bwMode="auto">
          <a:xfrm>
            <a:off x="2268538" y="2924175"/>
            <a:ext cx="107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8136" name="Line 8"/>
          <p:cNvSpPr>
            <a:spLocks noChangeShapeType="1"/>
          </p:cNvSpPr>
          <p:nvPr/>
        </p:nvSpPr>
        <p:spPr bwMode="auto">
          <a:xfrm>
            <a:off x="1476375" y="3284538"/>
            <a:ext cx="1798638" cy="1009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8137" name="Rectangle 9"/>
          <p:cNvSpPr>
            <a:spLocks noChangeArrowheads="1"/>
          </p:cNvSpPr>
          <p:nvPr/>
        </p:nvSpPr>
        <p:spPr bwMode="auto">
          <a:xfrm>
            <a:off x="3419475" y="4724400"/>
            <a:ext cx="4465638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standards</a:t>
            </a:r>
            <a:endParaRPr lang="ru-RU"/>
          </a:p>
        </p:txBody>
      </p:sp>
      <p:sp>
        <p:nvSpPr>
          <p:cNvPr id="48138" name="Rectangle 10"/>
          <p:cNvSpPr>
            <a:spLocks noChangeArrowheads="1"/>
          </p:cNvSpPr>
          <p:nvPr/>
        </p:nvSpPr>
        <p:spPr bwMode="auto">
          <a:xfrm>
            <a:off x="3492500" y="3716338"/>
            <a:ext cx="4465638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individual</a:t>
            </a:r>
            <a:endParaRPr lang="ru-RU"/>
          </a:p>
        </p:txBody>
      </p:sp>
      <p:sp>
        <p:nvSpPr>
          <p:cNvPr id="48140" name="Oval 12"/>
          <p:cNvSpPr>
            <a:spLocks noChangeArrowheads="1"/>
          </p:cNvSpPr>
          <p:nvPr/>
        </p:nvSpPr>
        <p:spPr bwMode="auto">
          <a:xfrm>
            <a:off x="1187450" y="5949950"/>
            <a:ext cx="2736850" cy="6477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manufacturing</a:t>
            </a:r>
            <a:endParaRPr lang="ru-RU"/>
          </a:p>
        </p:txBody>
      </p:sp>
      <p:sp>
        <p:nvSpPr>
          <p:cNvPr id="48141" name="Oval 13"/>
          <p:cNvSpPr>
            <a:spLocks noChangeArrowheads="1"/>
          </p:cNvSpPr>
          <p:nvPr/>
        </p:nvSpPr>
        <p:spPr bwMode="auto">
          <a:xfrm>
            <a:off x="6011863" y="5876925"/>
            <a:ext cx="2520950" cy="6477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laboratory</a:t>
            </a:r>
            <a:endParaRPr lang="ru-RU"/>
          </a:p>
        </p:txBody>
      </p:sp>
      <p:sp>
        <p:nvSpPr>
          <p:cNvPr id="48142" name="Line 14"/>
          <p:cNvSpPr>
            <a:spLocks noChangeShapeType="1"/>
          </p:cNvSpPr>
          <p:nvPr/>
        </p:nvSpPr>
        <p:spPr bwMode="auto">
          <a:xfrm flipH="1">
            <a:off x="3132138" y="5373688"/>
            <a:ext cx="2087562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8143" name="Line 15"/>
          <p:cNvSpPr>
            <a:spLocks noChangeShapeType="1"/>
          </p:cNvSpPr>
          <p:nvPr/>
        </p:nvSpPr>
        <p:spPr bwMode="auto">
          <a:xfrm>
            <a:off x="5435600" y="5373688"/>
            <a:ext cx="1655763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>
                <a:solidFill>
                  <a:schemeClr val="accent1"/>
                </a:solidFill>
              </a:rPr>
              <a:t>China crown</a:t>
            </a: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538" y="1147763"/>
            <a:ext cx="3600450" cy="2209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45060" name="Picture 4" descr="8"/>
          <p:cNvPicPr>
            <a:picLocks noChangeAspect="1" noChangeArrowheads="1"/>
          </p:cNvPicPr>
          <p:nvPr/>
        </p:nvPicPr>
        <p:blipFill>
          <a:blip r:embed="rId3" cstate="print"/>
          <a:srcRect t="5960"/>
          <a:stretch>
            <a:fillRect/>
          </a:stretch>
        </p:blipFill>
        <p:spPr bwMode="auto">
          <a:xfrm>
            <a:off x="1116013" y="1196975"/>
            <a:ext cx="2590800" cy="2236788"/>
          </a:xfrm>
          <a:prstGeom prst="rect">
            <a:avLst/>
          </a:prstGeom>
          <a:noFill/>
        </p:spPr>
      </p:pic>
      <p:pic>
        <p:nvPicPr>
          <p:cNvPr id="45061" name="Picture 5" descr="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4076700"/>
            <a:ext cx="2952750" cy="1928813"/>
          </a:xfrm>
          <a:prstGeom prst="rect">
            <a:avLst/>
          </a:prstGeom>
          <a:noFill/>
        </p:spPr>
      </p:pic>
      <p:pic>
        <p:nvPicPr>
          <p:cNvPr id="45062" name="Picture 6" descr="5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938" y="4076700"/>
            <a:ext cx="2592387" cy="1866900"/>
          </a:xfrm>
          <a:prstGeom prst="rect">
            <a:avLst/>
          </a:prstGeom>
          <a:noFill/>
        </p:spPr>
      </p:pic>
      <p:pic>
        <p:nvPicPr>
          <p:cNvPr id="45063" name="Picture 7" descr="5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788" y="4076700"/>
            <a:ext cx="2592387" cy="1781175"/>
          </a:xfrm>
          <a:prstGeom prst="rect">
            <a:avLst/>
          </a:prstGeom>
          <a:noFill/>
        </p:spPr>
      </p:pic>
      <p:pic>
        <p:nvPicPr>
          <p:cNvPr id="45064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850" y="981075"/>
            <a:ext cx="8569325" cy="5472113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476250"/>
            <a:ext cx="6275387" cy="1103313"/>
          </a:xfrm>
        </p:spPr>
        <p:txBody>
          <a:bodyPr/>
          <a:lstStyle/>
          <a:p>
            <a:r>
              <a:rPr lang="en-US" sz="4000"/>
              <a:t>B</a:t>
            </a:r>
            <a:r>
              <a:rPr lang="ru-RU" sz="4000"/>
              <a:t>ridge of prothesis</a:t>
            </a:r>
            <a:r>
              <a:rPr lang="ru-RU"/>
              <a:t> </a:t>
            </a:r>
          </a:p>
        </p:txBody>
      </p:sp>
      <p:pic>
        <p:nvPicPr>
          <p:cNvPr id="33797" name="Picture 5" descr="P706010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051050" y="1989138"/>
            <a:ext cx="5486400" cy="4114800"/>
          </a:xfrm>
          <a:noFill/>
          <a:ln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21" name="Organization Chart 5"/>
          <p:cNvGraphicFramePr>
            <a:graphicFrameLocks/>
          </p:cNvGraphicFramePr>
          <p:nvPr>
            <p:ph idx="1"/>
          </p:nvPr>
        </p:nvGraphicFramePr>
        <p:xfrm>
          <a:off x="395288" y="908050"/>
          <a:ext cx="8532812" cy="5154613"/>
        </p:xfrm>
        <a:graphic>
          <a:graphicData uri="http://schemas.openxmlformats.org/drawingml/2006/compatibility">
            <com:legacyDrawing xmlns:com="http://schemas.openxmlformats.org/drawingml/2006/compatibility" spid="_x0000_s34821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rganization Chart 2"/>
          <p:cNvGraphicFramePr>
            <a:graphicFrameLocks/>
          </p:cNvGraphicFramePr>
          <p:nvPr>
            <p:ph idx="1"/>
          </p:nvPr>
        </p:nvGraphicFramePr>
        <p:xfrm>
          <a:off x="395288" y="908050"/>
          <a:ext cx="8532812" cy="5154613"/>
        </p:xfrm>
        <a:graphic>
          <a:graphicData uri="http://schemas.openxmlformats.org/drawingml/2006/compatibility">
            <com:legacyDrawing xmlns:com="http://schemas.openxmlformats.org/drawingml/2006/compatibility" spid="_x0000_s37890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Bridge-shaped prosthesis on</a:t>
            </a:r>
            <a:r>
              <a:rPr lang="ru-RU"/>
              <a:t> </a:t>
            </a:r>
            <a:r>
              <a:rPr lang="ru-RU" sz="4000"/>
              <a:t>the implants</a:t>
            </a:r>
          </a:p>
        </p:txBody>
      </p:sp>
      <p:pic>
        <p:nvPicPr>
          <p:cNvPr id="36868" name="Picture 4" descr="anim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975" y="2133600"/>
            <a:ext cx="4967288" cy="3725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205038"/>
            <a:ext cx="8424863" cy="1727200"/>
          </a:xfrm>
        </p:spPr>
        <p:txBody>
          <a:bodyPr/>
          <a:lstStyle/>
          <a:p>
            <a:r>
              <a:rPr lang="ru-RU" sz="4000"/>
              <a:t>pin prothesis</a:t>
            </a:r>
            <a:r>
              <a:rPr lang="ru-RU"/>
              <a:t>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8200"/>
          </a:xfrm>
          <a:noFill/>
          <a:ln/>
        </p:spPr>
        <p:txBody>
          <a:bodyPr/>
          <a:lstStyle/>
          <a:p>
            <a:r>
              <a:rPr lang="ru-RU" sz="3600">
                <a:solidFill>
                  <a:srgbClr val="FFFF66"/>
                </a:solidFill>
                <a:latin typeface="Arial Black" pitchFamily="34" charset="0"/>
              </a:rPr>
              <a:t>PIN TEETH</a:t>
            </a:r>
          </a:p>
        </p:txBody>
      </p:sp>
      <p:pic>
        <p:nvPicPr>
          <p:cNvPr id="40963" name="Picture 3" descr="1"/>
          <p:cNvPicPr>
            <a:picLocks noChangeAspect="1" noChangeArrowheads="1"/>
          </p:cNvPicPr>
          <p:nvPr/>
        </p:nvPicPr>
        <p:blipFill>
          <a:blip r:embed="rId2" cstate="print"/>
          <a:srcRect l="78572" t="4327" r="4082" b="10933"/>
          <a:stretch>
            <a:fillRect/>
          </a:stretch>
        </p:blipFill>
        <p:spPr bwMode="auto">
          <a:xfrm>
            <a:off x="4114800" y="1524000"/>
            <a:ext cx="1295400" cy="4724400"/>
          </a:xfrm>
          <a:prstGeom prst="rect">
            <a:avLst/>
          </a:prstGeom>
          <a:noFill/>
        </p:spPr>
      </p:pic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2971800" y="762000"/>
            <a:ext cx="2943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on </a:t>
            </a:r>
            <a:r>
              <a:rPr lang="en-US" sz="24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</a:t>
            </a:r>
            <a:r>
              <a:rPr lang="ru-RU" sz="24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lin</a:t>
            </a:r>
            <a:r>
              <a:rPr lang="en-US" sz="24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a-</a:t>
            </a:r>
            <a:r>
              <a:rPr lang="ru-RU" sz="24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Markosyan</a:t>
            </a:r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304800" y="762000"/>
            <a:ext cx="21145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according </a:t>
            </a:r>
            <a:endParaRPr lang="en-US" sz="2400" b="1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r>
              <a:rPr lang="ru-RU" sz="24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to Akhmedov</a:t>
            </a:r>
          </a:p>
        </p:txBody>
      </p:sp>
      <p:pic>
        <p:nvPicPr>
          <p:cNvPr id="40966" name="Picture 6" descr="1"/>
          <p:cNvPicPr>
            <a:picLocks noChangeAspect="1" noChangeArrowheads="1"/>
          </p:cNvPicPr>
          <p:nvPr/>
        </p:nvPicPr>
        <p:blipFill>
          <a:blip r:embed="rId2" cstate="print"/>
          <a:srcRect l="53061" t="4100" r="28572" b="11162"/>
          <a:stretch>
            <a:fillRect/>
          </a:stretch>
        </p:blipFill>
        <p:spPr bwMode="auto">
          <a:xfrm>
            <a:off x="762000" y="1524000"/>
            <a:ext cx="1371600" cy="4724400"/>
          </a:xfrm>
          <a:prstGeom prst="rect">
            <a:avLst/>
          </a:prstGeom>
          <a:noFill/>
        </p:spPr>
      </p:pic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6934200" y="765175"/>
            <a:ext cx="1689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on Logan</a:t>
            </a:r>
          </a:p>
        </p:txBody>
      </p:sp>
      <p:pic>
        <p:nvPicPr>
          <p:cNvPr id="40968" name="Picture 8" descr="1"/>
          <p:cNvPicPr>
            <a:picLocks noChangeAspect="1" noChangeArrowheads="1"/>
          </p:cNvPicPr>
          <p:nvPr/>
        </p:nvPicPr>
        <p:blipFill>
          <a:blip r:embed="rId2" cstate="print"/>
          <a:srcRect l="4082" t="5467" r="76530" b="11162"/>
          <a:stretch>
            <a:fillRect/>
          </a:stretch>
        </p:blipFill>
        <p:spPr bwMode="auto">
          <a:xfrm>
            <a:off x="7086600" y="1524000"/>
            <a:ext cx="1447800" cy="464820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40964" grpId="0"/>
      <p:bldP spid="40965" grpId="0"/>
      <p:bldP spid="4096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>
                <a:solidFill>
                  <a:srgbClr val="FFFF66"/>
                </a:solidFill>
              </a:rPr>
              <a:t>Pin inlay</a:t>
            </a:r>
            <a:endParaRPr lang="ru-RU" sz="4000">
              <a:solidFill>
                <a:srgbClr val="FFFF66"/>
              </a:solidFill>
            </a:endParaRPr>
          </a:p>
        </p:txBody>
      </p:sp>
      <p:pic>
        <p:nvPicPr>
          <p:cNvPr id="41987" name="Picture 3" descr="P1010019"/>
          <p:cNvPicPr>
            <a:picLocks noChangeAspect="1" noChangeArrowheads="1"/>
          </p:cNvPicPr>
          <p:nvPr/>
        </p:nvPicPr>
        <p:blipFill>
          <a:blip r:embed="rId2" cstate="print"/>
          <a:srcRect l="74379" t="18701" r="3951" b="9937"/>
          <a:stretch>
            <a:fillRect/>
          </a:stretch>
        </p:blipFill>
        <p:spPr bwMode="auto">
          <a:xfrm>
            <a:off x="2362200" y="1447800"/>
            <a:ext cx="1828800" cy="4343400"/>
          </a:xfrm>
          <a:prstGeom prst="rect">
            <a:avLst/>
          </a:prstGeom>
          <a:noFill/>
        </p:spPr>
      </p:pic>
      <p:pic>
        <p:nvPicPr>
          <p:cNvPr id="41988" name="Picture 4" descr="P1010019"/>
          <p:cNvPicPr>
            <a:picLocks noChangeAspect="1" noChangeArrowheads="1"/>
          </p:cNvPicPr>
          <p:nvPr/>
        </p:nvPicPr>
        <p:blipFill>
          <a:blip r:embed="rId2" cstate="print"/>
          <a:srcRect l="54515" t="18701" r="24718" b="9937"/>
          <a:stretch>
            <a:fillRect/>
          </a:stretch>
        </p:blipFill>
        <p:spPr bwMode="auto">
          <a:xfrm>
            <a:off x="304800" y="1447800"/>
            <a:ext cx="1752600" cy="4343400"/>
          </a:xfrm>
          <a:prstGeom prst="rect">
            <a:avLst/>
          </a:prstGeom>
          <a:noFill/>
        </p:spPr>
      </p:pic>
      <p:pic>
        <p:nvPicPr>
          <p:cNvPr id="41989" name="Picture 5" descr="P1010019"/>
          <p:cNvPicPr>
            <a:picLocks noChangeAspect="1" noChangeArrowheads="1"/>
          </p:cNvPicPr>
          <p:nvPr/>
        </p:nvPicPr>
        <p:blipFill>
          <a:blip r:embed="rId2" cstate="print"/>
          <a:srcRect l="32845" t="17450" r="47292" b="9938"/>
          <a:stretch>
            <a:fillRect/>
          </a:stretch>
        </p:blipFill>
        <p:spPr bwMode="auto">
          <a:xfrm>
            <a:off x="4419600" y="1447800"/>
            <a:ext cx="1676400" cy="4419600"/>
          </a:xfrm>
          <a:prstGeom prst="rect">
            <a:avLst/>
          </a:prstGeom>
          <a:noFill/>
        </p:spPr>
      </p:pic>
      <p:pic>
        <p:nvPicPr>
          <p:cNvPr id="41990" name="Picture 6" descr="P1010019"/>
          <p:cNvPicPr>
            <a:picLocks noChangeAspect="1" noChangeArrowheads="1"/>
          </p:cNvPicPr>
          <p:nvPr/>
        </p:nvPicPr>
        <p:blipFill>
          <a:blip r:embed="rId3" cstate="print"/>
          <a:srcRect l="68059" t="9938" r="3047" b="17448"/>
          <a:stretch>
            <a:fillRect/>
          </a:stretch>
        </p:blipFill>
        <p:spPr bwMode="auto">
          <a:xfrm>
            <a:off x="6324600" y="1447800"/>
            <a:ext cx="2438400" cy="4419600"/>
          </a:xfrm>
          <a:prstGeom prst="rect">
            <a:avLst/>
          </a:prstGeom>
          <a:noFill/>
        </p:spPr>
      </p:pic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381000" y="5899150"/>
            <a:ext cx="1198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2400">
                <a:solidFill>
                  <a:srgbClr val="FF9900"/>
                </a:solidFill>
                <a:latin typeface="Arial Black" pitchFamily="34" charset="0"/>
              </a:rPr>
              <a:t>cutter</a:t>
            </a:r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2438400" y="5988050"/>
            <a:ext cx="1758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>
                <a:solidFill>
                  <a:srgbClr val="FF9900"/>
                </a:solidFill>
                <a:latin typeface="Arial Black" pitchFamily="34" charset="0"/>
              </a:rPr>
              <a:t>canine tooth</a:t>
            </a:r>
          </a:p>
        </p:txBody>
      </p:sp>
      <p:sp>
        <p:nvSpPr>
          <p:cNvPr id="41993" name="Rectangle 9"/>
          <p:cNvSpPr>
            <a:spLocks noChangeArrowheads="1"/>
          </p:cNvSpPr>
          <p:nvPr/>
        </p:nvSpPr>
        <p:spPr bwMode="auto">
          <a:xfrm>
            <a:off x="4500563" y="5949950"/>
            <a:ext cx="1673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2400">
                <a:solidFill>
                  <a:srgbClr val="FF9900"/>
                </a:solidFill>
                <a:latin typeface="Arial Black" pitchFamily="34" charset="0"/>
              </a:rPr>
              <a:t>premolar</a:t>
            </a:r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6629400" y="5943600"/>
            <a:ext cx="1131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2400">
                <a:solidFill>
                  <a:srgbClr val="FF9900"/>
                </a:solidFill>
                <a:latin typeface="Arial Black" pitchFamily="34" charset="0"/>
              </a:rPr>
              <a:t>molar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1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0.36666 -3.33333E-6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83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35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389 0 L -0.37222 0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41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9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81" dur="2000" fill="hold"/>
                                        <p:tgtEl>
                                          <p:spTgt spid="41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2000" fill="hold"/>
                                        <p:tgtEl>
                                          <p:spTgt spid="41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91" grpId="0" build="allAtOnce"/>
      <p:bldP spid="41992" grpId="0" build="allAtOnce"/>
      <p:bldP spid="41993" grpId="0"/>
      <p:bldP spid="41993" grpId="1"/>
      <p:bldP spid="41994" grpId="0" build="allAtOnce"/>
      <p:bldP spid="41994" grpId="1" build="allAtOnce"/>
      <p:bldP spid="41994" grpId="2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3200">
                <a:solidFill>
                  <a:srgbClr val="FFFF66"/>
                </a:solidFill>
              </a:rPr>
              <a:t>Clinical example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304800" y="3124200"/>
            <a:ext cx="24193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>
                <a:solidFill>
                  <a:srgbClr val="00FF00"/>
                </a:solidFill>
                <a:latin typeface="Arial" charset="0"/>
              </a:rPr>
              <a:t>Preparation of the roots</a:t>
            </a:r>
            <a:r>
              <a:rPr lang="ru-RU">
                <a:latin typeface="Arial" charset="0"/>
              </a:rPr>
              <a:t/>
            </a:r>
            <a:br>
              <a:rPr lang="ru-RU">
                <a:latin typeface="Arial" charset="0"/>
              </a:rPr>
            </a:br>
            <a:r>
              <a:rPr lang="ru-RU" sz="2000">
                <a:solidFill>
                  <a:srgbClr val="00FF00"/>
                </a:solidFill>
                <a:latin typeface="Arial" charset="0"/>
              </a:rPr>
              <a:t>the teeth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3278188" y="4648200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>
                <a:solidFill>
                  <a:srgbClr val="00FF00"/>
                </a:solidFill>
                <a:latin typeface="Arial" charset="0"/>
              </a:rPr>
              <a:t>Fixation of the pin </a:t>
            </a:r>
            <a:r>
              <a:rPr lang="en-US">
                <a:solidFill>
                  <a:srgbClr val="00FF00"/>
                </a:solidFill>
                <a:latin typeface="Arial" charset="0"/>
              </a:rPr>
              <a:t>inlay</a:t>
            </a:r>
            <a:endParaRPr lang="ru-RU">
              <a:solidFill>
                <a:srgbClr val="00FF00"/>
              </a:solidFill>
              <a:latin typeface="Arial" charset="0"/>
            </a:endParaRP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6235700" y="6248400"/>
            <a:ext cx="2482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>
                <a:solidFill>
                  <a:srgbClr val="00FF00"/>
                </a:solidFill>
                <a:latin typeface="Arial" charset="0"/>
              </a:rPr>
              <a:t>Finished of the </a:t>
            </a:r>
            <a:r>
              <a:rPr lang="en-US">
                <a:solidFill>
                  <a:srgbClr val="00FF00"/>
                </a:solidFill>
                <a:latin typeface="Arial" charset="0"/>
              </a:rPr>
              <a:t>making</a:t>
            </a:r>
            <a:endParaRPr lang="ru-RU">
              <a:solidFill>
                <a:srgbClr val="00FF00"/>
              </a:solidFill>
              <a:latin typeface="Arial" charset="0"/>
            </a:endParaRPr>
          </a:p>
        </p:txBody>
      </p:sp>
      <p:pic>
        <p:nvPicPr>
          <p:cNvPr id="43014" name="Picture 6" descr="вкладка1"/>
          <p:cNvPicPr>
            <a:picLocks noChangeAspect="1" noChangeArrowheads="1"/>
          </p:cNvPicPr>
          <p:nvPr/>
        </p:nvPicPr>
        <p:blipFill>
          <a:blip r:embed="rId2" cstate="print"/>
          <a:srcRect l="12912" t="10809" r="18379" b="7968"/>
          <a:stretch>
            <a:fillRect/>
          </a:stretch>
        </p:blipFill>
        <p:spPr bwMode="auto">
          <a:xfrm>
            <a:off x="152400" y="914400"/>
            <a:ext cx="2819400" cy="2178050"/>
          </a:xfrm>
          <a:prstGeom prst="rect">
            <a:avLst/>
          </a:prstGeom>
          <a:noFill/>
        </p:spPr>
      </p:pic>
      <p:pic>
        <p:nvPicPr>
          <p:cNvPr id="43015" name="Picture 7" descr="вкладка2"/>
          <p:cNvPicPr>
            <a:picLocks noChangeAspect="1" noChangeArrowheads="1"/>
          </p:cNvPicPr>
          <p:nvPr/>
        </p:nvPicPr>
        <p:blipFill>
          <a:blip r:embed="rId3" cstate="print"/>
          <a:srcRect l="15660" t="16374" r="17676" b="7968"/>
          <a:stretch>
            <a:fillRect/>
          </a:stretch>
        </p:blipFill>
        <p:spPr bwMode="auto">
          <a:xfrm>
            <a:off x="3048000" y="2362200"/>
            <a:ext cx="2971800" cy="2206625"/>
          </a:xfrm>
          <a:prstGeom prst="rect">
            <a:avLst/>
          </a:prstGeom>
          <a:noFill/>
        </p:spPr>
      </p:pic>
      <p:pic>
        <p:nvPicPr>
          <p:cNvPr id="43016" name="Picture 8" descr="вкладка3"/>
          <p:cNvPicPr>
            <a:picLocks noChangeAspect="1" noChangeArrowheads="1"/>
          </p:cNvPicPr>
          <p:nvPr/>
        </p:nvPicPr>
        <p:blipFill>
          <a:blip r:embed="rId4" cstate="print"/>
          <a:srcRect l="11537" t="16374" r="19754" b="7968"/>
          <a:stretch>
            <a:fillRect/>
          </a:stretch>
        </p:blipFill>
        <p:spPr bwMode="auto">
          <a:xfrm>
            <a:off x="6096000" y="3879850"/>
            <a:ext cx="2971800" cy="2139950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charRg st="0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011">
                                            <p:txEl>
                                              <p:charRg st="0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011">
                                            <p:txEl>
                                              <p:charRg st="0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3011">
                                            <p:txEl>
                                              <p:charRg st="0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3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43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Micro-prostheses</a:t>
            </a:r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3851275" y="1628775"/>
            <a:ext cx="4249738" cy="1223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/>
              <a:t>inlay</a:t>
            </a:r>
            <a:r>
              <a:rPr lang="ru-RU">
                <a:latin typeface="Arial" charset="0"/>
              </a:rPr>
              <a:t> </a:t>
            </a: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3851275" y="3141663"/>
            <a:ext cx="4249738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/>
              <a:t>overlay</a:t>
            </a:r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3851275" y="4868863"/>
            <a:ext cx="4249738" cy="10810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/>
              <a:t>vineer</a:t>
            </a:r>
          </a:p>
        </p:txBody>
      </p:sp>
      <p:pic>
        <p:nvPicPr>
          <p:cNvPr id="39946" name="Picture 10" descr="P1010022"/>
          <p:cNvPicPr>
            <a:picLocks noChangeAspect="1" noChangeArrowheads="1"/>
          </p:cNvPicPr>
          <p:nvPr/>
        </p:nvPicPr>
        <p:blipFill>
          <a:blip r:embed="rId2" cstate="print"/>
          <a:srcRect l="38861" t="50383" r="3452" b="5359"/>
          <a:stretch>
            <a:fillRect/>
          </a:stretch>
        </p:blipFill>
        <p:spPr bwMode="auto">
          <a:xfrm>
            <a:off x="684213" y="1700213"/>
            <a:ext cx="2016125" cy="982662"/>
          </a:xfrm>
          <a:prstGeom prst="rect">
            <a:avLst/>
          </a:prstGeom>
          <a:noFill/>
        </p:spPr>
      </p:pic>
      <p:pic>
        <p:nvPicPr>
          <p:cNvPr id="39947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3068638"/>
            <a:ext cx="1190625" cy="1296987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39948" name="Picture 12" descr="vene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3" y="4508500"/>
            <a:ext cx="2409825" cy="1647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2863"/>
            <a:ext cx="9144000" cy="6943726"/>
          </a:xfrm>
          <a:prstGeom prst="rect">
            <a:avLst/>
          </a:prstGeom>
          <a:noFill/>
        </p:spPr>
      </p:pic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3290888" y="2600325"/>
            <a:ext cx="254793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Thanks</a:t>
            </a:r>
            <a:r>
              <a:rPr lang="ru-RU" sz="2400">
                <a:latin typeface="Arial" charset="0"/>
              </a:rPr>
              <a:t> </a:t>
            </a:r>
          </a:p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at the point </a:t>
            </a:r>
            <a:endParaRPr lang="en-US" sz="2400" b="1">
              <a:solidFill>
                <a:schemeClr val="accent1"/>
              </a:solidFill>
              <a:latin typeface="Arial" charset="0"/>
            </a:endParaRPr>
          </a:p>
          <a:p>
            <a:pPr algn="ctr"/>
            <a:r>
              <a:rPr lang="ru-RU" sz="2400" b="1">
                <a:solidFill>
                  <a:schemeClr val="accent1"/>
                </a:solidFill>
                <a:latin typeface="Arial" charset="0"/>
              </a:rPr>
              <a:t>of the attention!</a:t>
            </a:r>
            <a:r>
              <a:rPr lang="ru-RU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/>
    </p:bldLst>
  </p:timing>
</p:sld>
</file>

<file path=ppt/theme/theme1.xml><?xml version="1.0" encoding="utf-8"?>
<a:theme xmlns:a="http://schemas.openxmlformats.org/drawingml/2006/main" name="Текстура">
  <a:themeElements>
    <a:clrScheme name="Текстура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Radial</Template>
  <TotalTime>221</TotalTime>
  <Words>299</Words>
  <Application>Microsoft Office PowerPoint</Application>
  <PresentationFormat>Экран (4:3)</PresentationFormat>
  <Paragraphs>126</Paragraphs>
  <Slides>26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5" baseType="lpstr">
      <vt:lpstr>Arial</vt:lpstr>
      <vt:lpstr>Tahoma</vt:lpstr>
      <vt:lpstr>Wingdings</vt:lpstr>
      <vt:lpstr>Symbol</vt:lpstr>
      <vt:lpstr>Times New Roman</vt:lpstr>
      <vt:lpstr>Arial Unicode MS</vt:lpstr>
      <vt:lpstr>Arial Black</vt:lpstr>
      <vt:lpstr>Текстура</vt:lpstr>
      <vt:lpstr>Image</vt:lpstr>
      <vt:lpstr>Lecture:</vt:lpstr>
      <vt:lpstr>Prosthesis - (French Of protesie) - the artificial lost part body, teeth, jaw, nose, eye)</vt:lpstr>
      <vt:lpstr>Слайд 3</vt:lpstr>
      <vt:lpstr>Complete of denture</vt:lpstr>
      <vt:lpstr>Parts of the complete denture  (CD) </vt:lpstr>
      <vt:lpstr>Partial denture</vt:lpstr>
      <vt:lpstr>Parts of the partial denture </vt:lpstr>
      <vt:lpstr>Bugel</vt:lpstr>
      <vt:lpstr>Parts of a bugel </vt:lpstr>
      <vt:lpstr>Слайд 10</vt:lpstr>
      <vt:lpstr>Crowns</vt:lpstr>
      <vt:lpstr>It is accepted to  distinguish:</vt:lpstr>
      <vt:lpstr>Partial artificial  dental the crown</vt:lpstr>
      <vt:lpstr>Classification of the artificial the dental crowns </vt:lpstr>
      <vt:lpstr>Classification of the artificial the dental crowns </vt:lpstr>
      <vt:lpstr>China crown</vt:lpstr>
      <vt:lpstr>Bridge of prothesis </vt:lpstr>
      <vt:lpstr>Слайд 18</vt:lpstr>
      <vt:lpstr>Слайд 19</vt:lpstr>
      <vt:lpstr>Bridge-shaped prosthesis on the implants</vt:lpstr>
      <vt:lpstr>pin prothesis </vt:lpstr>
      <vt:lpstr>PIN TEETH</vt:lpstr>
      <vt:lpstr>Pin inlay</vt:lpstr>
      <vt:lpstr>Clinical example</vt:lpstr>
      <vt:lpstr>Micro-prostheses</vt:lpstr>
      <vt:lpstr>Слайд 26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Lecture:</dc:title>
  <dc:creator>Shuturminskiy</dc:creator>
  <cp:lastModifiedBy>Андрей</cp:lastModifiedBy>
  <cp:revision>15</cp:revision>
  <dcterms:created xsi:type="dcterms:W3CDTF">2008-01-04T08:24:13Z</dcterms:created>
  <dcterms:modified xsi:type="dcterms:W3CDTF">2011-03-18T17:39:14Z</dcterms:modified>
</cp:coreProperties>
</file>