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4" r:id="rId8"/>
    <p:sldId id="265" r:id="rId9"/>
    <p:sldId id="266" r:id="rId10"/>
    <p:sldId id="262" r:id="rId11"/>
    <p:sldId id="267" r:id="rId12"/>
    <p:sldId id="269" r:id="rId13"/>
    <p:sldId id="268" r:id="rId14"/>
    <p:sldId id="270" r:id="rId15"/>
    <p:sldId id="271" r:id="rId16"/>
    <p:sldId id="272" r:id="rId17"/>
    <p:sldId id="273" r:id="rId18"/>
    <p:sldId id="274" r:id="rId19"/>
    <p:sldId id="276" r:id="rId2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66"/>
    <a:srgbClr val="FF7C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5" d="100"/>
          <a:sy n="75" d="100"/>
        </p:scale>
        <p:origin x="-36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267654C-163A-4FFD-ADD1-BB5EDDC068E0}"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426B9FF-8EE1-4490-9EB4-AACABF0FCC9B}"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BAA0DCB-F2E1-4A75-979A-F0AC6319AF86}"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C3B31E9-F6FF-4296-863A-D498ABE2FD4A}"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9BDA8F12-CE69-499A-A6FC-A44137A8B610}"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594E8F5C-ABBD-4C02-9C60-E754E46B1B2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64FC6DA7-4C9B-40D6-B5D8-72DF2203A18C}"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23428BE-AAEA-4A4B-950E-E2B78FEDEB5C}"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00F98D2C-B7B0-4D6C-8D7B-2BABFD037CB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DCF7964-CFA9-41CD-A59F-5122B4E06C4A}"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9C62529-F733-48D7-8C4E-BA014679E3DC}"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3D4A8"/>
            </a:gs>
            <a:gs pos="25000">
              <a:srgbClr val="21D6E0"/>
            </a:gs>
            <a:gs pos="75000">
              <a:srgbClr val="0087E6"/>
            </a:gs>
            <a:gs pos="100000">
              <a:srgbClr val="005CBF"/>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61F07C4-1222-4A0C-893D-63BD8A4DFC75}"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9750" y="404813"/>
            <a:ext cx="7918450" cy="3195637"/>
          </a:xfrm>
        </p:spPr>
        <p:txBody>
          <a:bodyPr/>
          <a:lstStyle/>
          <a:p>
            <a:pPr>
              <a:defRPr/>
            </a:pPr>
            <a:r>
              <a:rPr lang="en-US" sz="3200" b="1" dirty="0" smtClean="0">
                <a:solidFill>
                  <a:srgbClr val="FF0066"/>
                </a:solidFill>
                <a:effectLst>
                  <a:outerShdw blurRad="38100" dist="38100" dir="2700000" algn="tl">
                    <a:srgbClr val="000000"/>
                  </a:outerShdw>
                </a:effectLst>
                <a:latin typeface="Times New Roman" pitchFamily="18" charset="0"/>
              </a:rPr>
              <a:t>Indications and contraindications for the replacement of partial defects of dentition with bridge prostheses. The design of bridge prostheses, their biomechanics.</a:t>
            </a:r>
            <a:endParaRPr lang="ru-RU" sz="3200" b="1" dirty="0">
              <a:solidFill>
                <a:srgbClr val="FF0066"/>
              </a:solidFill>
              <a:effectLst>
                <a:outerShdw blurRad="38100" dist="38100" dir="2700000" algn="tl">
                  <a:srgbClr val="000000"/>
                </a:outerShdw>
              </a:effectLst>
              <a:latin typeface="Times New Roman" pitchFamily="18" charset="0"/>
            </a:endParaRPr>
          </a:p>
        </p:txBody>
      </p:sp>
      <p:sp>
        <p:nvSpPr>
          <p:cNvPr id="2051" name="Rectangle 3"/>
          <p:cNvSpPr>
            <a:spLocks noGrp="1" noChangeArrowheads="1"/>
          </p:cNvSpPr>
          <p:nvPr>
            <p:ph type="subTitle" idx="1"/>
          </p:nvPr>
        </p:nvSpPr>
        <p:spPr>
          <a:xfrm>
            <a:off x="1403350" y="4868863"/>
            <a:ext cx="6400800" cy="769937"/>
          </a:xfrm>
        </p:spPr>
        <p:txBody>
          <a:bodyPr>
            <a:normAutofit fontScale="55000" lnSpcReduction="20000"/>
          </a:bodyPr>
          <a:lstStyle/>
          <a:p>
            <a:pPr>
              <a:defRPr/>
            </a:pPr>
            <a:r>
              <a:rPr lang="en-US" b="1" dirty="0" smtClean="0">
                <a:solidFill>
                  <a:srgbClr val="000066"/>
                </a:solidFill>
              </a:rPr>
              <a:t>Associate Professor, Candidate of Medical Sciences</a:t>
            </a:r>
            <a:endParaRPr lang="ru-RU" b="1" dirty="0" smtClean="0">
              <a:solidFill>
                <a:srgbClr val="000066"/>
              </a:solidFill>
            </a:endParaRPr>
          </a:p>
          <a:p>
            <a:pPr>
              <a:defRPr/>
            </a:pPr>
            <a:r>
              <a:rPr lang="en-US" b="1" dirty="0" err="1" smtClean="0">
                <a:solidFill>
                  <a:srgbClr val="000066"/>
                </a:solidFill>
              </a:rPr>
              <a:t>Romanova</a:t>
            </a:r>
            <a:r>
              <a:rPr lang="en-US" b="1" dirty="0" smtClean="0">
                <a:solidFill>
                  <a:srgbClr val="000066"/>
                </a:solidFill>
              </a:rPr>
              <a:t> Julia </a:t>
            </a:r>
            <a:r>
              <a:rPr lang="en-US" b="1" dirty="0" err="1" smtClean="0">
                <a:solidFill>
                  <a:srgbClr val="000066"/>
                </a:solidFill>
              </a:rPr>
              <a:t>Georgievna</a:t>
            </a:r>
            <a:endParaRPr lang="ru-RU" b="1" dirty="0">
              <a:solidFill>
                <a:srgbClr val="00006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468313" y="333375"/>
            <a:ext cx="4464050" cy="5400675"/>
          </a:xfrm>
        </p:spPr>
        <p:txBody>
          <a:bodyPr/>
          <a:lstStyle/>
          <a:p>
            <a:pPr marL="0" indent="365125" algn="just">
              <a:lnSpc>
                <a:spcPct val="90000"/>
              </a:lnSpc>
              <a:buFontTx/>
              <a:buNone/>
              <a:defRPr/>
            </a:pPr>
            <a:r>
              <a:rPr lang="en-US" sz="2400" b="1" dirty="0" smtClean="0">
                <a:solidFill>
                  <a:srgbClr val="FF0066"/>
                </a:solidFill>
                <a:effectLst>
                  <a:outerShdw blurRad="38100" dist="38100" dir="2700000" algn="tl">
                    <a:srgbClr val="000000"/>
                  </a:outerShdw>
                </a:effectLst>
                <a:latin typeface="Times New Roman" pitchFamily="18" charset="0"/>
              </a:rPr>
              <a:t>Bridge prosthesis </a:t>
            </a:r>
            <a:r>
              <a:rPr lang="en-US" sz="2400" dirty="0" smtClean="0">
                <a:latin typeface="Times New Roman" pitchFamily="18" charset="0"/>
              </a:rPr>
              <a:t>- medical device to replace the partial absence of teeth and restore the functions of chewing, speech, the prevention of deformation of dentition, abnormal abrasion, overload the remaining teeth, and aesthetics. </a:t>
            </a:r>
            <a:r>
              <a:rPr lang="en-US" sz="2400" b="1" dirty="0" smtClean="0">
                <a:latin typeface="Times New Roman" pitchFamily="18" charset="0"/>
              </a:rPr>
              <a:t>Bridge prosthesis transfers</a:t>
            </a:r>
            <a:r>
              <a:rPr lang="ru-RU" sz="2400" dirty="0" smtClean="0">
                <a:latin typeface="Times New Roman" pitchFamily="18" charset="0"/>
              </a:rPr>
              <a:t> </a:t>
            </a:r>
            <a:r>
              <a:rPr lang="en-US" sz="2400" dirty="0" smtClean="0">
                <a:latin typeface="Times New Roman" pitchFamily="18" charset="0"/>
              </a:rPr>
              <a:t>chewing pressure on </a:t>
            </a:r>
            <a:r>
              <a:rPr lang="en-US" sz="2400" dirty="0" err="1" smtClean="0">
                <a:latin typeface="Times New Roman" pitchFamily="18" charset="0"/>
              </a:rPr>
              <a:t>periodontium</a:t>
            </a:r>
            <a:r>
              <a:rPr lang="en-US" sz="2400" dirty="0" smtClean="0">
                <a:latin typeface="Times New Roman" pitchFamily="18" charset="0"/>
              </a:rPr>
              <a:t> by supporting elements bridge construction, which is regulated by periodontal-muscle reflex</a:t>
            </a:r>
            <a:r>
              <a:rPr lang="ru-RU" sz="2400" dirty="0" smtClean="0">
                <a:latin typeface="Times New Roman" pitchFamily="18" charset="0"/>
              </a:rPr>
              <a:t>.  </a:t>
            </a:r>
            <a:endParaRPr lang="ru-RU" sz="2400" dirty="0">
              <a:latin typeface="Times New Roman" pitchFamily="18" charset="0"/>
            </a:endParaRPr>
          </a:p>
        </p:txBody>
      </p:sp>
      <p:pic>
        <p:nvPicPr>
          <p:cNvPr id="14338" name="Picture 4" descr="imagesло"/>
          <p:cNvPicPr>
            <a:picLocks noChangeAspect="1" noChangeArrowheads="1"/>
          </p:cNvPicPr>
          <p:nvPr/>
        </p:nvPicPr>
        <p:blipFill>
          <a:blip r:embed="rId2"/>
          <a:srcRect/>
          <a:stretch>
            <a:fillRect/>
          </a:stretch>
        </p:blipFill>
        <p:spPr bwMode="auto">
          <a:xfrm>
            <a:off x="5148263" y="692150"/>
            <a:ext cx="3736975" cy="4392613"/>
          </a:xfrm>
          <a:prstGeom prst="rect">
            <a:avLst/>
          </a:prstGeom>
          <a:noFill/>
          <a:ln w="9525">
            <a:noFill/>
            <a:miter lim="800000"/>
            <a:headEnd/>
            <a:tailEnd/>
          </a:ln>
        </p:spPr>
      </p:pic>
      <p:sp>
        <p:nvSpPr>
          <p:cNvPr id="14339" name="Rectangle 5"/>
          <p:cNvSpPr>
            <a:spLocks noChangeArrowheads="1"/>
          </p:cNvSpPr>
          <p:nvPr/>
        </p:nvSpPr>
        <p:spPr bwMode="auto">
          <a:xfrm>
            <a:off x="539750" y="5734050"/>
            <a:ext cx="8353425" cy="757238"/>
          </a:xfrm>
          <a:prstGeom prst="rect">
            <a:avLst/>
          </a:prstGeom>
          <a:noFill/>
          <a:ln w="9525">
            <a:noFill/>
            <a:miter lim="800000"/>
            <a:headEnd/>
            <a:tailEnd/>
          </a:ln>
        </p:spPr>
        <p:txBody>
          <a:bodyPr>
            <a:spAutoFit/>
          </a:bodyPr>
          <a:lstStyle/>
          <a:p>
            <a:pPr>
              <a:lnSpc>
                <a:spcPct val="80000"/>
              </a:lnSpc>
              <a:spcBef>
                <a:spcPct val="20000"/>
              </a:spcBef>
            </a:pPr>
            <a:r>
              <a:rPr lang="ru-RU" b="1"/>
              <a:t>		</a:t>
            </a:r>
            <a:r>
              <a:rPr lang="en-US" sz="2400" b="1">
                <a:latin typeface="Times New Roman" pitchFamily="18" charset="0"/>
              </a:rPr>
              <a:t>Bridge prosthesis consists</a:t>
            </a:r>
            <a:endParaRPr lang="ru-RU" sz="2400">
              <a:latin typeface="Times New Roman" pitchFamily="18" charset="0"/>
            </a:endParaRPr>
          </a:p>
          <a:p>
            <a:pPr>
              <a:lnSpc>
                <a:spcPct val="80000"/>
              </a:lnSpc>
              <a:spcBef>
                <a:spcPct val="20000"/>
              </a:spcBef>
            </a:pPr>
            <a:r>
              <a:rPr lang="ru-RU" sz="2400">
                <a:latin typeface="Times New Roman" pitchFamily="18" charset="0"/>
              </a:rPr>
              <a:t>	</a:t>
            </a:r>
            <a:r>
              <a:rPr lang="en-US" sz="2400">
                <a:latin typeface="Times New Roman" pitchFamily="18" charset="0"/>
              </a:rPr>
              <a:t> of the support elements and the intermediate parts.</a:t>
            </a:r>
            <a:endParaRPr lang="ru-RU" sz="2400">
              <a:latin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4"/>
          <p:cNvSpPr>
            <a:spLocks noGrp="1" noChangeArrowheads="1"/>
          </p:cNvSpPr>
          <p:nvPr>
            <p:ph type="body" idx="1"/>
          </p:nvPr>
        </p:nvSpPr>
        <p:spPr>
          <a:xfrm>
            <a:off x="250825" y="260350"/>
            <a:ext cx="5113338" cy="6597650"/>
          </a:xfrm>
        </p:spPr>
        <p:txBody>
          <a:bodyPr/>
          <a:lstStyle/>
          <a:p>
            <a:pPr marL="0" indent="365125" algn="just">
              <a:lnSpc>
                <a:spcPct val="80000"/>
              </a:lnSpc>
              <a:buFontTx/>
              <a:buNone/>
            </a:pPr>
            <a:r>
              <a:rPr lang="en-US" sz="2300" b="1" smtClean="0">
                <a:latin typeface="Times New Roman" pitchFamily="18" charset="0"/>
              </a:rPr>
              <a:t>Partial adentia - </a:t>
            </a:r>
            <a:r>
              <a:rPr lang="en-US" sz="2300" smtClean="0">
                <a:latin typeface="Times New Roman" pitchFamily="18" charset="0"/>
              </a:rPr>
              <a:t>a disease characterized by the violation of the integrity of the dentition and dentition of formed dentoalveolar system  in the absence of pathological changes in the remaining teeth</a:t>
            </a:r>
            <a:r>
              <a:rPr lang="ru-RU" sz="2300" smtClean="0">
                <a:latin typeface="Times New Roman" pitchFamily="18" charset="0"/>
              </a:rPr>
              <a:t>.</a:t>
            </a:r>
          </a:p>
          <a:p>
            <a:pPr marL="0" indent="365125" algn="just">
              <a:lnSpc>
                <a:spcPct val="80000"/>
              </a:lnSpc>
              <a:buFontTx/>
              <a:buNone/>
            </a:pPr>
            <a:r>
              <a:rPr lang="en-US" sz="2300" b="1" smtClean="0">
                <a:latin typeface="Times New Roman" pitchFamily="18" charset="0"/>
              </a:rPr>
              <a:t>Adentia - </a:t>
            </a:r>
            <a:r>
              <a:rPr lang="en-US" sz="2300" smtClean="0">
                <a:latin typeface="Times New Roman" pitchFamily="18" charset="0"/>
              </a:rPr>
              <a:t>lack of one or more teeth in the dentition </a:t>
            </a:r>
            <a:r>
              <a:rPr lang="en-US" sz="2300" b="1" smtClean="0">
                <a:latin typeface="Times New Roman" pitchFamily="18" charset="0"/>
              </a:rPr>
              <a:t>(partial adentia), </a:t>
            </a:r>
            <a:r>
              <a:rPr lang="en-US" sz="2300" smtClean="0">
                <a:latin typeface="Times New Roman" pitchFamily="18" charset="0"/>
              </a:rPr>
              <a:t>the complete absence of teeth</a:t>
            </a:r>
            <a:r>
              <a:rPr lang="en-US" sz="2300" b="1" smtClean="0">
                <a:latin typeface="Times New Roman" pitchFamily="18" charset="0"/>
              </a:rPr>
              <a:t> (full adentia). Adentia primary - </a:t>
            </a:r>
            <a:r>
              <a:rPr lang="en-US" sz="2300" smtClean="0">
                <a:latin typeface="Times New Roman" pitchFamily="18" charset="0"/>
              </a:rPr>
              <a:t>a result of violation of tooth primordia</a:t>
            </a:r>
            <a:r>
              <a:rPr lang="en-US" sz="2300" b="1" smtClean="0">
                <a:latin typeface="Times New Roman" pitchFamily="18" charset="0"/>
              </a:rPr>
              <a:t> (true) (retention).</a:t>
            </a:r>
            <a:r>
              <a:rPr lang="en-US" sz="2300" smtClean="0">
                <a:latin typeface="Times New Roman" pitchFamily="18" charset="0"/>
              </a:rPr>
              <a:t> or the delay of the eruption</a:t>
            </a:r>
          </a:p>
          <a:p>
            <a:pPr marL="0" indent="365125" algn="just">
              <a:lnSpc>
                <a:spcPct val="80000"/>
              </a:lnSpc>
              <a:buFontTx/>
              <a:buNone/>
            </a:pPr>
            <a:r>
              <a:rPr lang="en-US" sz="2300" b="1" smtClean="0">
                <a:latin typeface="Times New Roman" pitchFamily="18" charset="0"/>
              </a:rPr>
              <a:t>Adentia secondary </a:t>
            </a:r>
            <a:r>
              <a:rPr lang="en-US" sz="2300" smtClean="0">
                <a:latin typeface="Times New Roman" pitchFamily="18" charset="0"/>
              </a:rPr>
              <a:t>- a result of caries and its complications, periodontal diseases, trauma, surgery for inflammatory processes and neoplasms</a:t>
            </a:r>
            <a:r>
              <a:rPr lang="ru-RU" sz="2300" smtClean="0">
                <a:latin typeface="Times New Roman" pitchFamily="18" charset="0"/>
              </a:rPr>
              <a:t>.</a:t>
            </a:r>
          </a:p>
        </p:txBody>
      </p:sp>
      <p:pic>
        <p:nvPicPr>
          <p:cNvPr id="15362" name="Picture 5" descr="imagesдг"/>
          <p:cNvPicPr>
            <a:picLocks noChangeAspect="1" noChangeArrowheads="1"/>
          </p:cNvPicPr>
          <p:nvPr/>
        </p:nvPicPr>
        <p:blipFill>
          <a:blip r:embed="rId2"/>
          <a:srcRect b="54535"/>
          <a:stretch>
            <a:fillRect/>
          </a:stretch>
        </p:blipFill>
        <p:spPr bwMode="auto">
          <a:xfrm>
            <a:off x="5434013" y="1484313"/>
            <a:ext cx="3459162" cy="2881312"/>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68313" y="188913"/>
            <a:ext cx="8291512" cy="792162"/>
          </a:xfrm>
        </p:spPr>
        <p:txBody>
          <a:bodyPr/>
          <a:lstStyle/>
          <a:p>
            <a:pPr>
              <a:defRPr/>
            </a:pPr>
            <a:r>
              <a:rPr lang="en-US" sz="3200" b="1" dirty="0" smtClean="0">
                <a:solidFill>
                  <a:srgbClr val="FF0066"/>
                </a:solidFill>
                <a:effectLst>
                  <a:outerShdw blurRad="38100" dist="38100" dir="2700000" algn="tl">
                    <a:srgbClr val="000000"/>
                  </a:outerShdw>
                </a:effectLst>
                <a:latin typeface="Times New Roman" pitchFamily="18" charset="0"/>
              </a:rPr>
              <a:t>Indications for prosthetic bridges</a:t>
            </a:r>
            <a:endParaRPr lang="ru-RU" sz="3200" b="1" dirty="0">
              <a:solidFill>
                <a:srgbClr val="FF0066"/>
              </a:solidFill>
              <a:effectLst>
                <a:outerShdw blurRad="38100" dist="38100" dir="2700000" algn="tl">
                  <a:srgbClr val="000000"/>
                </a:outerShdw>
              </a:effectLst>
              <a:latin typeface="Times New Roman" pitchFamily="18" charset="0"/>
            </a:endParaRPr>
          </a:p>
        </p:txBody>
      </p:sp>
      <p:sp>
        <p:nvSpPr>
          <p:cNvPr id="16386" name="Rectangle 3"/>
          <p:cNvSpPr>
            <a:spLocks noGrp="1" noChangeArrowheads="1"/>
          </p:cNvSpPr>
          <p:nvPr>
            <p:ph type="body" idx="1"/>
          </p:nvPr>
        </p:nvSpPr>
        <p:spPr>
          <a:xfrm>
            <a:off x="395288" y="1125538"/>
            <a:ext cx="8362950" cy="5399087"/>
          </a:xfrm>
        </p:spPr>
        <p:txBody>
          <a:bodyPr/>
          <a:lstStyle/>
          <a:p>
            <a:pPr>
              <a:lnSpc>
                <a:spcPct val="90000"/>
              </a:lnSpc>
              <a:buFont typeface="Wingdings" pitchFamily="2" charset="2"/>
              <a:buChar char="Ш"/>
            </a:pPr>
            <a:r>
              <a:rPr lang="en-US" sz="2800" b="1" smtClean="0">
                <a:latin typeface="Times New Roman" pitchFamily="18" charset="0"/>
              </a:rPr>
              <a:t>Loss of one to four cutters</a:t>
            </a:r>
          </a:p>
          <a:p>
            <a:pPr>
              <a:lnSpc>
                <a:spcPct val="90000"/>
              </a:lnSpc>
              <a:buFont typeface="Wingdings" pitchFamily="2" charset="2"/>
              <a:buChar char="Ш"/>
            </a:pPr>
            <a:r>
              <a:rPr lang="en-US" sz="2800" b="1" smtClean="0">
                <a:latin typeface="Times New Roman" pitchFamily="18" charset="0"/>
              </a:rPr>
              <a:t>Loss of a canine</a:t>
            </a:r>
          </a:p>
          <a:p>
            <a:pPr>
              <a:lnSpc>
                <a:spcPct val="90000"/>
              </a:lnSpc>
              <a:buFont typeface="Wingdings" pitchFamily="2" charset="2"/>
              <a:buChar char="Ш"/>
            </a:pPr>
            <a:r>
              <a:rPr lang="en-US" sz="2800" b="1" smtClean="0">
                <a:latin typeface="Times New Roman" pitchFamily="18" charset="0"/>
              </a:rPr>
              <a:t>The loss of a premolar or some premolars</a:t>
            </a:r>
          </a:p>
          <a:p>
            <a:pPr>
              <a:lnSpc>
                <a:spcPct val="90000"/>
              </a:lnSpc>
              <a:buFont typeface="Wingdings" pitchFamily="2" charset="2"/>
              <a:buChar char="Ш"/>
            </a:pPr>
            <a:r>
              <a:rPr lang="en-US" sz="2800" b="1" smtClean="0">
                <a:latin typeface="Times New Roman" pitchFamily="18" charset="0"/>
              </a:rPr>
              <a:t>The loss of two premolar and the first molar</a:t>
            </a:r>
            <a:endParaRPr lang="ru-RU" sz="2800" b="1" smtClean="0">
              <a:latin typeface="Times New Roman" pitchFamily="18" charset="0"/>
            </a:endParaRPr>
          </a:p>
          <a:p>
            <a:pPr>
              <a:lnSpc>
                <a:spcPct val="90000"/>
              </a:lnSpc>
              <a:buFont typeface="Wingdings" pitchFamily="2" charset="2"/>
              <a:buChar char="Ш"/>
            </a:pPr>
            <a:r>
              <a:rPr lang="en-US" sz="2800" b="1" smtClean="0">
                <a:latin typeface="Times New Roman" pitchFamily="18" charset="0"/>
              </a:rPr>
              <a:t>Permissible by loss on one side of the jaw of the two premolars, first and second molars when preserving and well-developed third molar</a:t>
            </a:r>
          </a:p>
          <a:p>
            <a:pPr>
              <a:lnSpc>
                <a:spcPct val="90000"/>
              </a:lnSpc>
              <a:buFont typeface="Wingdings" pitchFamily="2" charset="2"/>
              <a:buChar char="Ш"/>
            </a:pPr>
            <a:r>
              <a:rPr lang="en-US" sz="2800" b="1" smtClean="0">
                <a:latin typeface="Times New Roman" pitchFamily="18" charset="0"/>
              </a:rPr>
              <a:t>By correspondence in calculations of the coefficients of teeth chewing efficiency  after N.I. Agapov, I.M. Oxman, V.K. Curlandskiy.</a:t>
            </a:r>
            <a:endParaRPr lang="ru-RU" sz="2800" b="1" smtClean="0">
              <a:latin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1858962"/>
          </a:xfrm>
        </p:spPr>
        <p:txBody>
          <a:bodyPr/>
          <a:lstStyle/>
          <a:p>
            <a:pPr>
              <a:defRPr/>
            </a:pPr>
            <a:r>
              <a:rPr lang="en-US" sz="3800" b="1" dirty="0" smtClean="0">
                <a:solidFill>
                  <a:srgbClr val="FF0066"/>
                </a:solidFill>
                <a:effectLst>
                  <a:outerShdw blurRad="38100" dist="38100" dir="2700000" algn="tl">
                    <a:srgbClr val="000000"/>
                  </a:outerShdw>
                </a:effectLst>
                <a:latin typeface="Times New Roman" pitchFamily="18" charset="0"/>
              </a:rPr>
              <a:t>Contraindications for prosthetic bridges</a:t>
            </a:r>
            <a:endParaRPr lang="ru-RU" sz="3800" b="1" dirty="0">
              <a:solidFill>
                <a:srgbClr val="FF0066"/>
              </a:solidFill>
              <a:effectLst>
                <a:outerShdw blurRad="38100" dist="38100" dir="2700000" algn="tl">
                  <a:srgbClr val="000000"/>
                </a:outerShdw>
              </a:effectLst>
              <a:latin typeface="Times New Roman" pitchFamily="18" charset="0"/>
            </a:endParaRPr>
          </a:p>
        </p:txBody>
      </p:sp>
      <p:sp>
        <p:nvSpPr>
          <p:cNvPr id="17410" name="Rectangle 3"/>
          <p:cNvSpPr>
            <a:spLocks noGrp="1" noChangeArrowheads="1"/>
          </p:cNvSpPr>
          <p:nvPr>
            <p:ph type="body" idx="1"/>
          </p:nvPr>
        </p:nvSpPr>
        <p:spPr>
          <a:xfrm>
            <a:off x="468313" y="2332038"/>
            <a:ext cx="8229600" cy="4525962"/>
          </a:xfrm>
        </p:spPr>
        <p:txBody>
          <a:bodyPr/>
          <a:lstStyle/>
          <a:p>
            <a:pPr>
              <a:buFont typeface="Wingdings" pitchFamily="2" charset="2"/>
              <a:buChar char="Ш"/>
            </a:pPr>
            <a:r>
              <a:rPr lang="en-US" b="1" smtClean="0">
                <a:latin typeface="Times New Roman" pitchFamily="18" charset="0"/>
              </a:rPr>
              <a:t>the presence of a rudimentary third molar </a:t>
            </a:r>
          </a:p>
          <a:p>
            <a:pPr>
              <a:buFont typeface="Wingdings" pitchFamily="2" charset="2"/>
              <a:buChar char="Ш"/>
            </a:pPr>
            <a:r>
              <a:rPr lang="en-US" b="1" smtClean="0">
                <a:latin typeface="Times New Roman" pitchFamily="18" charset="0"/>
              </a:rPr>
              <a:t>lack of a canine, two premolars and first molar </a:t>
            </a:r>
          </a:p>
          <a:p>
            <a:pPr>
              <a:buFont typeface="Wingdings" pitchFamily="2" charset="2"/>
              <a:buChar char="Ш"/>
            </a:pPr>
            <a:r>
              <a:rPr lang="en-US" b="1" smtClean="0">
                <a:latin typeface="Times New Roman" pitchFamily="18" charset="0"/>
              </a:rPr>
              <a:t>periodontal disease </a:t>
            </a:r>
          </a:p>
          <a:p>
            <a:pPr>
              <a:buFont typeface="Wingdings" pitchFamily="2" charset="2"/>
              <a:buChar char="Ш"/>
            </a:pPr>
            <a:r>
              <a:rPr lang="en-US" b="1" smtClean="0">
                <a:latin typeface="Times New Roman" pitchFamily="18" charset="0"/>
              </a:rPr>
              <a:t>low clinical crowns of teeth</a:t>
            </a:r>
            <a:endParaRPr lang="ru-RU" b="1" smtClean="0">
              <a:latin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633412"/>
          </a:xfrm>
        </p:spPr>
        <p:txBody>
          <a:bodyPr/>
          <a:lstStyle/>
          <a:p>
            <a:pPr>
              <a:defRPr/>
            </a:pPr>
            <a:r>
              <a:rPr lang="en-US" sz="4000" b="1" dirty="0" smtClean="0">
                <a:solidFill>
                  <a:srgbClr val="FF0066"/>
                </a:solidFill>
                <a:effectLst>
                  <a:outerShdw blurRad="38100" dist="38100" dir="2700000" algn="tl">
                    <a:srgbClr val="000000"/>
                  </a:outerShdw>
                </a:effectLst>
                <a:latin typeface="Times New Roman" pitchFamily="18" charset="0"/>
              </a:rPr>
              <a:t>Signs of the classification of dental bridges</a:t>
            </a:r>
            <a:endParaRPr lang="ru-RU" sz="4000" dirty="0"/>
          </a:p>
        </p:txBody>
      </p:sp>
      <p:sp>
        <p:nvSpPr>
          <p:cNvPr id="9219" name="Rectangle 3"/>
          <p:cNvSpPr>
            <a:spLocks noGrp="1" noChangeArrowheads="1"/>
          </p:cNvSpPr>
          <p:nvPr>
            <p:ph type="body" idx="1"/>
          </p:nvPr>
        </p:nvSpPr>
        <p:spPr>
          <a:xfrm>
            <a:off x="395288" y="1773238"/>
            <a:ext cx="7056437" cy="4352925"/>
          </a:xfrm>
        </p:spPr>
        <p:txBody>
          <a:bodyPr/>
          <a:lstStyle/>
          <a:p>
            <a:pPr marL="720725" indent="-360363">
              <a:buFontTx/>
              <a:buNone/>
              <a:defRPr/>
            </a:pPr>
            <a:r>
              <a:rPr lang="en-US" sz="4000" b="1" dirty="0" smtClean="0">
                <a:solidFill>
                  <a:srgbClr val="FFFF00"/>
                </a:solidFill>
                <a:effectLst>
                  <a:outerShdw blurRad="38100" dist="38100" dir="2700000" algn="tl">
                    <a:srgbClr val="000000"/>
                  </a:outerShdw>
                </a:effectLst>
                <a:latin typeface="Times New Roman" pitchFamily="18" charset="0"/>
              </a:rPr>
              <a:t>By material:</a:t>
            </a:r>
          </a:p>
          <a:p>
            <a:pPr marL="720725" indent="-360363">
              <a:buFont typeface="Wingdings" pitchFamily="2" charset="2"/>
              <a:buChar char="Ø"/>
              <a:defRPr/>
            </a:pPr>
            <a:r>
              <a:rPr lang="en-US" sz="4000" dirty="0" smtClean="0">
                <a:latin typeface="Times New Roman" pitchFamily="18" charset="0"/>
              </a:rPr>
              <a:t>plastic </a:t>
            </a:r>
          </a:p>
          <a:p>
            <a:pPr marL="720725" indent="-360363">
              <a:buFont typeface="Wingdings" pitchFamily="2" charset="2"/>
              <a:buChar char="Ø"/>
              <a:defRPr/>
            </a:pPr>
            <a:r>
              <a:rPr lang="en-US" sz="4000" dirty="0" smtClean="0">
                <a:latin typeface="Times New Roman" pitchFamily="18" charset="0"/>
              </a:rPr>
              <a:t>metal </a:t>
            </a:r>
          </a:p>
          <a:p>
            <a:pPr marL="720725" indent="-360363">
              <a:buFont typeface="Wingdings" pitchFamily="2" charset="2"/>
              <a:buChar char="Ø"/>
              <a:defRPr/>
            </a:pPr>
            <a:r>
              <a:rPr lang="en-US" sz="4000" dirty="0" smtClean="0">
                <a:latin typeface="Times New Roman" pitchFamily="18" charset="0"/>
              </a:rPr>
              <a:t>porcelain </a:t>
            </a:r>
          </a:p>
          <a:p>
            <a:pPr marL="720725" indent="-360363">
              <a:buFont typeface="Wingdings" pitchFamily="2" charset="2"/>
              <a:buChar char="Ø"/>
              <a:defRPr/>
            </a:pPr>
            <a:r>
              <a:rPr lang="en-US" sz="4000" dirty="0" smtClean="0">
                <a:latin typeface="Times New Roman" pitchFamily="18" charset="0"/>
              </a:rPr>
              <a:t>combined</a:t>
            </a:r>
            <a:endParaRPr lang="ru-RU" sz="4000" dirty="0">
              <a:latin typeface="Times New Roman" pitchFamily="18" charset="0"/>
            </a:endParaRPr>
          </a:p>
        </p:txBody>
      </p:sp>
      <p:pic>
        <p:nvPicPr>
          <p:cNvPr id="9222" name="Picture 6" descr="pnz211"/>
          <p:cNvPicPr>
            <a:picLocks noChangeAspect="1" noChangeArrowheads="1"/>
          </p:cNvPicPr>
          <p:nvPr/>
        </p:nvPicPr>
        <p:blipFill>
          <a:blip r:embed="rId2"/>
          <a:srcRect/>
          <a:stretch>
            <a:fillRect/>
          </a:stretch>
        </p:blipFill>
        <p:spPr bwMode="auto">
          <a:xfrm>
            <a:off x="5508625" y="3716338"/>
            <a:ext cx="3348038" cy="1760537"/>
          </a:xfrm>
          <a:prstGeom prst="rect">
            <a:avLst/>
          </a:prstGeom>
          <a:noFill/>
          <a:ln w="9525">
            <a:noFill/>
            <a:miter lim="800000"/>
            <a:headEnd/>
            <a:tailEnd/>
          </a:ln>
        </p:spPr>
      </p:pic>
      <p:pic>
        <p:nvPicPr>
          <p:cNvPr id="9223" name="Picture 7" descr="IMGA0371"/>
          <p:cNvPicPr>
            <a:picLocks noChangeAspect="1" noChangeArrowheads="1"/>
          </p:cNvPicPr>
          <p:nvPr/>
        </p:nvPicPr>
        <p:blipFill>
          <a:blip r:embed="rId3"/>
          <a:srcRect/>
          <a:stretch>
            <a:fillRect/>
          </a:stretch>
        </p:blipFill>
        <p:spPr bwMode="auto">
          <a:xfrm>
            <a:off x="5580063" y="1773238"/>
            <a:ext cx="3241675" cy="16462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5000"/>
                                  </p:stCondLst>
                                  <p:childTnLst>
                                    <p:set>
                                      <p:cBhvr>
                                        <p:cTn id="6" dur="1" fill="hold">
                                          <p:stCondLst>
                                            <p:cond delay="0"/>
                                          </p:stCondLst>
                                        </p:cTn>
                                        <p:tgtEl>
                                          <p:spTgt spid="9222"/>
                                        </p:tgtEl>
                                        <p:attrNameLst>
                                          <p:attrName>style.visibility</p:attrName>
                                        </p:attrNameLst>
                                      </p:cBhvr>
                                      <p:to>
                                        <p:strVal val="visible"/>
                                      </p:to>
                                    </p:set>
                                    <p:animEffect transition="in" filter="dissolve">
                                      <p:cBhvr>
                                        <p:cTn id="7" dur="2000"/>
                                        <p:tgtEl>
                                          <p:spTgt spid="9222"/>
                                        </p:tgtEl>
                                      </p:cBhvr>
                                    </p:animEffect>
                                  </p:childTnLst>
                                </p:cTn>
                              </p:par>
                            </p:childTnLst>
                          </p:cTn>
                        </p:par>
                        <p:par>
                          <p:cTn id="8" fill="hold">
                            <p:stCondLst>
                              <p:cond delay="7000"/>
                            </p:stCondLst>
                            <p:childTnLst>
                              <p:par>
                                <p:cTn id="9" presetID="9" presetClass="entr" presetSubtype="0" fill="hold" nodeType="afterEffect">
                                  <p:stCondLst>
                                    <p:cond delay="0"/>
                                  </p:stCondLst>
                                  <p:childTnLst>
                                    <p:set>
                                      <p:cBhvr>
                                        <p:cTn id="10" dur="1" fill="hold">
                                          <p:stCondLst>
                                            <p:cond delay="0"/>
                                          </p:stCondLst>
                                        </p:cTn>
                                        <p:tgtEl>
                                          <p:spTgt spid="9223"/>
                                        </p:tgtEl>
                                        <p:attrNameLst>
                                          <p:attrName>style.visibility</p:attrName>
                                        </p:attrNameLst>
                                      </p:cBhvr>
                                      <p:to>
                                        <p:strVal val="visible"/>
                                      </p:to>
                                    </p:set>
                                    <p:animEffect transition="in" filter="dissolve">
                                      <p:cBhvr>
                                        <p:cTn id="11" dur="500"/>
                                        <p:tgtEl>
                                          <p:spTgt spid="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468313" y="908050"/>
            <a:ext cx="7486650" cy="2016125"/>
          </a:xfrm>
        </p:spPr>
        <p:txBody>
          <a:bodyPr/>
          <a:lstStyle/>
          <a:p>
            <a:pPr>
              <a:buFont typeface="Wingdings" pitchFamily="2" charset="2"/>
              <a:buNone/>
              <a:defRPr/>
            </a:pPr>
            <a:r>
              <a:rPr lang="en-US" sz="4800" b="1" dirty="0" smtClean="0">
                <a:solidFill>
                  <a:srgbClr val="FFFF00"/>
                </a:solidFill>
                <a:effectLst>
                  <a:outerShdw blurRad="38100" dist="38100" dir="2700000" algn="tl">
                    <a:srgbClr val="000000"/>
                  </a:outerShdw>
                </a:effectLst>
                <a:latin typeface="Times New Roman" pitchFamily="18" charset="0"/>
              </a:rPr>
              <a:t>By the nature of attachment </a:t>
            </a:r>
            <a:r>
              <a:rPr lang="ru-RU" sz="4800" b="1" dirty="0" smtClean="0">
                <a:solidFill>
                  <a:srgbClr val="FFFF00"/>
                </a:solidFill>
                <a:effectLst>
                  <a:outerShdw blurRad="38100" dist="38100" dir="2700000" algn="tl">
                    <a:srgbClr val="000000"/>
                  </a:outerShdw>
                </a:effectLst>
                <a:latin typeface="Times New Roman" pitchFamily="18" charset="0"/>
              </a:rPr>
              <a:t>:</a:t>
            </a:r>
            <a:endParaRPr lang="ru-RU" sz="4800" b="1" dirty="0">
              <a:solidFill>
                <a:srgbClr val="FFFF00"/>
              </a:solidFill>
              <a:effectLst>
                <a:outerShdw blurRad="38100" dist="38100" dir="2700000" algn="tl">
                  <a:srgbClr val="000000"/>
                </a:outerShdw>
              </a:effectLst>
              <a:latin typeface="Times New Roman" pitchFamily="18" charset="0"/>
            </a:endParaRPr>
          </a:p>
          <a:p>
            <a:pPr>
              <a:buFont typeface="Wingdings" pitchFamily="2" charset="2"/>
              <a:buChar char="Ш"/>
              <a:defRPr/>
            </a:pPr>
            <a:r>
              <a:rPr lang="en-US" sz="4800" dirty="0" smtClean="0">
                <a:latin typeface="Times New Roman" pitchFamily="18" charset="0"/>
              </a:rPr>
              <a:t>removable</a:t>
            </a:r>
            <a:endParaRPr lang="en-US" sz="4800" dirty="0">
              <a:latin typeface="Times New Roman" pitchFamily="18" charset="0"/>
            </a:endParaRPr>
          </a:p>
          <a:p>
            <a:pPr>
              <a:buFont typeface="Wingdings" pitchFamily="2" charset="2"/>
              <a:buChar char="Ш"/>
              <a:defRPr/>
            </a:pPr>
            <a:endParaRPr lang="en-US" sz="4800" dirty="0">
              <a:latin typeface="Times New Roman" pitchFamily="18" charset="0"/>
            </a:endParaRPr>
          </a:p>
          <a:p>
            <a:pPr>
              <a:buFont typeface="Wingdings" pitchFamily="2" charset="2"/>
              <a:buChar char="Ш"/>
              <a:defRPr/>
            </a:pPr>
            <a:endParaRPr lang="en-US" sz="4800" dirty="0">
              <a:latin typeface="Times New Roman" pitchFamily="18" charset="0"/>
            </a:endParaRPr>
          </a:p>
          <a:p>
            <a:pPr>
              <a:buFont typeface="Wingdings" pitchFamily="2" charset="2"/>
              <a:buChar char="Ш"/>
              <a:defRPr/>
            </a:pPr>
            <a:endParaRPr lang="ru-RU" sz="4800" dirty="0">
              <a:latin typeface="Times New Roman" pitchFamily="18" charset="0"/>
            </a:endParaRPr>
          </a:p>
          <a:p>
            <a:pPr>
              <a:buFont typeface="Wingdings" pitchFamily="2" charset="2"/>
              <a:buChar char="Ш"/>
              <a:defRPr/>
            </a:pPr>
            <a:r>
              <a:rPr lang="en-US" sz="4800" dirty="0">
                <a:latin typeface="Times New Roman" pitchFamily="18" charset="0"/>
              </a:rPr>
              <a:t>n</a:t>
            </a:r>
            <a:r>
              <a:rPr lang="en-US" sz="4800" dirty="0" smtClean="0">
                <a:latin typeface="Times New Roman" pitchFamily="18" charset="0"/>
              </a:rPr>
              <a:t>on-removable</a:t>
            </a:r>
            <a:endParaRPr lang="ru-RU" sz="4800" dirty="0">
              <a:latin typeface="Times New Roman" pitchFamily="18" charset="0"/>
            </a:endParaRPr>
          </a:p>
        </p:txBody>
      </p:sp>
      <p:pic>
        <p:nvPicPr>
          <p:cNvPr id="19458" name="Picture 9" descr="imagesло"/>
          <p:cNvPicPr>
            <a:picLocks noChangeAspect="1" noChangeArrowheads="1"/>
          </p:cNvPicPr>
          <p:nvPr/>
        </p:nvPicPr>
        <p:blipFill>
          <a:blip r:embed="rId2"/>
          <a:srcRect t="63933"/>
          <a:stretch>
            <a:fillRect/>
          </a:stretch>
        </p:blipFill>
        <p:spPr bwMode="auto">
          <a:xfrm>
            <a:off x="4859338" y="4868863"/>
            <a:ext cx="3736975" cy="1584325"/>
          </a:xfrm>
          <a:prstGeom prst="rect">
            <a:avLst/>
          </a:prstGeom>
          <a:noFill/>
          <a:ln w="9525">
            <a:noFill/>
            <a:miter lim="800000"/>
            <a:headEnd/>
            <a:tailEnd/>
          </a:ln>
        </p:spPr>
      </p:pic>
      <p:pic>
        <p:nvPicPr>
          <p:cNvPr id="19459" name="Picture 11" descr="img148"/>
          <p:cNvPicPr>
            <a:picLocks noChangeAspect="1" noChangeArrowheads="1"/>
          </p:cNvPicPr>
          <p:nvPr/>
        </p:nvPicPr>
        <p:blipFill>
          <a:blip r:embed="rId3"/>
          <a:srcRect/>
          <a:stretch>
            <a:fillRect/>
          </a:stretch>
        </p:blipFill>
        <p:spPr bwMode="auto">
          <a:xfrm>
            <a:off x="4211638" y="1916113"/>
            <a:ext cx="3673475" cy="2689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684213" y="765175"/>
            <a:ext cx="7920037" cy="5327650"/>
          </a:xfrm>
        </p:spPr>
        <p:txBody>
          <a:bodyPr/>
          <a:lstStyle/>
          <a:p>
            <a:pPr>
              <a:buFont typeface="Wingdings" pitchFamily="2" charset="2"/>
              <a:buNone/>
              <a:defRPr/>
            </a:pPr>
            <a:r>
              <a:rPr lang="en-US" sz="4000" b="1" dirty="0">
                <a:solidFill>
                  <a:srgbClr val="FFFF00"/>
                </a:solidFill>
                <a:effectLst>
                  <a:outerShdw blurRad="38100" dist="38100" dir="2700000" algn="tl">
                    <a:srgbClr val="000000"/>
                  </a:outerShdw>
                </a:effectLst>
                <a:latin typeface="Times New Roman" pitchFamily="18" charset="0"/>
              </a:rPr>
              <a:t>		</a:t>
            </a:r>
            <a:r>
              <a:rPr lang="en-US" sz="4000" b="1" dirty="0" smtClean="0">
                <a:solidFill>
                  <a:srgbClr val="FFFF00"/>
                </a:solidFill>
                <a:effectLst>
                  <a:outerShdw blurRad="38100" dist="38100" dir="2700000" algn="tl">
                    <a:srgbClr val="000000"/>
                  </a:outerShdw>
                </a:effectLst>
                <a:latin typeface="Times New Roman" pitchFamily="18" charset="0"/>
              </a:rPr>
              <a:t>by method of production</a:t>
            </a:r>
            <a:r>
              <a:rPr lang="ru-RU" sz="4000" b="1" dirty="0" smtClean="0">
                <a:solidFill>
                  <a:srgbClr val="FFFF00"/>
                </a:solidFill>
                <a:effectLst>
                  <a:outerShdw blurRad="38100" dist="38100" dir="2700000" algn="tl">
                    <a:srgbClr val="000000"/>
                  </a:outerShdw>
                </a:effectLst>
                <a:latin typeface="Times New Roman" pitchFamily="18" charset="0"/>
              </a:rPr>
              <a:t>:</a:t>
            </a:r>
            <a:endParaRPr lang="ru-RU" sz="4000" b="1" dirty="0">
              <a:solidFill>
                <a:srgbClr val="FFFF00"/>
              </a:solidFill>
              <a:effectLst>
                <a:outerShdw blurRad="38100" dist="38100" dir="2700000" algn="tl">
                  <a:srgbClr val="000000"/>
                </a:outerShdw>
              </a:effectLst>
              <a:latin typeface="Times New Roman" pitchFamily="18" charset="0"/>
            </a:endParaRPr>
          </a:p>
          <a:p>
            <a:pPr>
              <a:buFont typeface="Wingdings" pitchFamily="2" charset="2"/>
              <a:buChar char="Ш"/>
              <a:defRPr/>
            </a:pPr>
            <a:r>
              <a:rPr lang="en-US" sz="4000" dirty="0" smtClean="0">
                <a:latin typeface="Times New Roman" pitchFamily="18" charset="0"/>
              </a:rPr>
              <a:t>soldered </a:t>
            </a:r>
          </a:p>
          <a:p>
            <a:pPr>
              <a:buFont typeface="Wingdings" pitchFamily="2" charset="2"/>
              <a:buChar char="Ш"/>
              <a:defRPr/>
            </a:pPr>
            <a:r>
              <a:rPr lang="en-US" sz="4000" dirty="0" smtClean="0">
                <a:latin typeface="Times New Roman" pitchFamily="18" charset="0"/>
              </a:rPr>
              <a:t>welded</a:t>
            </a:r>
          </a:p>
          <a:p>
            <a:pPr>
              <a:buFont typeface="Wingdings" pitchFamily="2" charset="2"/>
              <a:buChar char="Ш"/>
              <a:defRPr/>
            </a:pPr>
            <a:r>
              <a:rPr lang="en-US" sz="4000" dirty="0" smtClean="0">
                <a:latin typeface="Times New Roman" pitchFamily="18" charset="0"/>
              </a:rPr>
              <a:t>casted </a:t>
            </a:r>
          </a:p>
          <a:p>
            <a:pPr>
              <a:buFont typeface="Wingdings" pitchFamily="2" charset="2"/>
              <a:buChar char="Ш"/>
              <a:defRPr/>
            </a:pPr>
            <a:r>
              <a:rPr lang="en-US" sz="4000" dirty="0" smtClean="0">
                <a:latin typeface="Times New Roman" pitchFamily="18" charset="0"/>
              </a:rPr>
              <a:t>compound</a:t>
            </a:r>
            <a:endParaRPr lang="ru-RU" sz="4000" dirty="0">
              <a:latin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ChangeArrowheads="1"/>
          </p:cNvSpPr>
          <p:nvPr/>
        </p:nvSpPr>
        <p:spPr bwMode="auto">
          <a:xfrm>
            <a:off x="395288" y="333375"/>
            <a:ext cx="8388350" cy="5792788"/>
          </a:xfrm>
          <a:prstGeom prst="rect">
            <a:avLst/>
          </a:prstGeom>
          <a:noFill/>
          <a:ln w="9525">
            <a:noFill/>
            <a:miter lim="800000"/>
            <a:headEnd/>
            <a:tailEnd/>
          </a:ln>
          <a:effectLst/>
        </p:spPr>
        <p:txBody>
          <a:bodyPr/>
          <a:lstStyle/>
          <a:p>
            <a:pPr>
              <a:spcBef>
                <a:spcPct val="20000"/>
              </a:spcBef>
              <a:defRPr/>
            </a:pPr>
            <a:r>
              <a:rPr lang="en-US" sz="4000" b="1" dirty="0">
                <a:solidFill>
                  <a:srgbClr val="FFFF00"/>
                </a:solidFill>
                <a:effectLst>
                  <a:outerShdw blurRad="38100" dist="38100" dir="2700000" algn="tl">
                    <a:srgbClr val="000000"/>
                  </a:outerShdw>
                </a:effectLst>
                <a:latin typeface="Times New Roman" pitchFamily="18" charset="0"/>
              </a:rPr>
              <a:t>By the relationship between intermediate part and alveolar process:</a:t>
            </a:r>
            <a:endParaRPr lang="ru-RU" sz="4000" b="1" dirty="0">
              <a:solidFill>
                <a:srgbClr val="FFFF00"/>
              </a:solidFill>
              <a:effectLst>
                <a:outerShdw blurRad="38100" dist="38100" dir="2700000" algn="tl">
                  <a:srgbClr val="000000"/>
                </a:outerShdw>
              </a:effectLst>
              <a:latin typeface="Times New Roman" pitchFamily="18" charset="0"/>
            </a:endParaRPr>
          </a:p>
          <a:p>
            <a:pPr>
              <a:spcBef>
                <a:spcPct val="20000"/>
              </a:spcBef>
              <a:buFont typeface="Wingdings" pitchFamily="2" charset="2"/>
              <a:buChar char="Ш"/>
              <a:defRPr/>
            </a:pPr>
            <a:r>
              <a:rPr lang="en-US" sz="4000" dirty="0">
                <a:latin typeface="Times New Roman" pitchFamily="18" charset="0"/>
              </a:rPr>
              <a:t>tangential </a:t>
            </a:r>
          </a:p>
          <a:p>
            <a:pPr>
              <a:spcBef>
                <a:spcPct val="20000"/>
              </a:spcBef>
              <a:buFont typeface="Wingdings" pitchFamily="2" charset="2"/>
              <a:buChar char="Ш"/>
              <a:defRPr/>
            </a:pPr>
            <a:r>
              <a:rPr lang="en-US" sz="4000" dirty="0">
                <a:latin typeface="Times New Roman" pitchFamily="18" charset="0"/>
              </a:rPr>
              <a:t>rinsing </a:t>
            </a:r>
          </a:p>
          <a:p>
            <a:pPr>
              <a:spcBef>
                <a:spcPct val="20000"/>
              </a:spcBef>
              <a:buFont typeface="Wingdings" pitchFamily="2" charset="2"/>
              <a:buChar char="Ш"/>
              <a:defRPr/>
            </a:pPr>
            <a:r>
              <a:rPr lang="en-US" sz="4000" dirty="0">
                <a:latin typeface="Times New Roman" pitchFamily="18" charset="0"/>
              </a:rPr>
              <a:t>saddle</a:t>
            </a:r>
            <a:endParaRPr lang="ru-RU" sz="4000" dirty="0">
              <a:latin typeface="Times New Roman" pitchFamily="18" charset="0"/>
            </a:endParaRPr>
          </a:p>
          <a:p>
            <a:pPr>
              <a:spcBef>
                <a:spcPct val="20000"/>
              </a:spcBef>
              <a:buFont typeface="Wingdings" pitchFamily="2" charset="2"/>
              <a:buNone/>
              <a:defRPr/>
            </a:pPr>
            <a:endParaRPr lang="ru-RU" sz="4000" dirty="0">
              <a:latin typeface="Times New Roman" pitchFamily="18" charset="0"/>
            </a:endParaRPr>
          </a:p>
          <a:p>
            <a:pPr>
              <a:spcBef>
                <a:spcPct val="20000"/>
              </a:spcBef>
              <a:buFont typeface="Wingdings" pitchFamily="2" charset="2"/>
              <a:buChar char="Ш"/>
              <a:defRPr/>
            </a:pPr>
            <a:endParaRPr lang="ru-RU" sz="4000" dirty="0">
              <a:latin typeface="Times New Roman" pitchFamily="18" charset="0"/>
            </a:endParaRPr>
          </a:p>
          <a:p>
            <a:pPr>
              <a:spcBef>
                <a:spcPct val="20000"/>
              </a:spcBef>
              <a:buFont typeface="Wingdings" pitchFamily="2" charset="2"/>
              <a:buChar char="Ш"/>
              <a:defRPr/>
            </a:pPr>
            <a:endParaRPr lang="ru-RU" sz="4000" dirty="0">
              <a:latin typeface="Times New Roman" pitchFamily="18" charset="0"/>
            </a:endParaRPr>
          </a:p>
          <a:p>
            <a:pPr>
              <a:spcBef>
                <a:spcPct val="20000"/>
              </a:spcBef>
              <a:buFont typeface="Wingdings" pitchFamily="2" charset="2"/>
              <a:buNone/>
              <a:defRPr/>
            </a:pPr>
            <a:endParaRPr lang="ru-RU" sz="4000" b="1" dirty="0">
              <a:latin typeface="Times New Roman" pitchFamily="18" charset="0"/>
            </a:endParaRPr>
          </a:p>
          <a:p>
            <a:pPr>
              <a:spcBef>
                <a:spcPct val="20000"/>
              </a:spcBef>
              <a:buFont typeface="Wingdings" pitchFamily="2" charset="2"/>
              <a:buNone/>
              <a:defRPr/>
            </a:pPr>
            <a:endParaRPr lang="ru-RU" sz="4000" dirty="0">
              <a:latin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4"/>
          <p:cNvSpPr>
            <a:spLocks noChangeArrowheads="1"/>
          </p:cNvSpPr>
          <p:nvPr/>
        </p:nvSpPr>
        <p:spPr bwMode="auto">
          <a:xfrm>
            <a:off x="539750" y="333375"/>
            <a:ext cx="5400675" cy="4894263"/>
          </a:xfrm>
          <a:prstGeom prst="rect">
            <a:avLst/>
          </a:prstGeom>
          <a:noFill/>
          <a:ln w="9525">
            <a:noFill/>
            <a:miter lim="800000"/>
            <a:headEnd/>
            <a:tailEnd/>
          </a:ln>
        </p:spPr>
        <p:txBody>
          <a:bodyPr>
            <a:spAutoFit/>
          </a:bodyPr>
          <a:lstStyle/>
          <a:p>
            <a:pPr marL="263525" indent="-263525"/>
            <a:r>
              <a:rPr lang="en-US" sz="2600" b="1">
                <a:solidFill>
                  <a:srgbClr val="FFFF00"/>
                </a:solidFill>
                <a:latin typeface="Times New Roman" pitchFamily="18" charset="0"/>
              </a:rPr>
              <a:t>By abutment teeth position</a:t>
            </a:r>
            <a:r>
              <a:rPr lang="ru-RU" sz="2600" b="1">
                <a:solidFill>
                  <a:srgbClr val="FFFF00"/>
                </a:solidFill>
                <a:latin typeface="Times New Roman" pitchFamily="18" charset="0"/>
              </a:rPr>
              <a:t>:</a:t>
            </a:r>
          </a:p>
          <a:p>
            <a:pPr marL="263525" indent="-263525" algn="just">
              <a:buFont typeface="Wingdings" pitchFamily="2" charset="2"/>
              <a:buChar char="Ш"/>
            </a:pPr>
            <a:r>
              <a:rPr lang="en-US" sz="2600">
                <a:latin typeface="Times New Roman" pitchFamily="18" charset="0"/>
              </a:rPr>
              <a:t>with double-sided reliance on natural teeth (bridge prosthesis)</a:t>
            </a:r>
          </a:p>
          <a:p>
            <a:pPr marL="263525" indent="-263525" algn="just">
              <a:buFont typeface="Wingdings" pitchFamily="2" charset="2"/>
              <a:buChar char="Ш"/>
            </a:pPr>
            <a:r>
              <a:rPr lang="en-US" sz="2600">
                <a:latin typeface="Times New Roman" pitchFamily="18" charset="0"/>
              </a:rPr>
              <a:t> with double-sided reliance on oral or occlusal surfaces (adhesive bridges (retainers; Merilendovskie; Rotchetovskie)</a:t>
            </a:r>
          </a:p>
          <a:p>
            <a:pPr marL="263525" indent="-263525" algn="just">
              <a:buFont typeface="Wingdings" pitchFamily="2" charset="2"/>
              <a:buChar char="Ш"/>
            </a:pPr>
            <a:r>
              <a:rPr lang="en-US" sz="2600">
                <a:latin typeface="Times New Roman" pitchFamily="18" charset="0"/>
              </a:rPr>
              <a:t>with unilateral distal support (cantilever prosthesis) </a:t>
            </a:r>
          </a:p>
          <a:p>
            <a:pPr marL="263525" indent="-263525" algn="just">
              <a:buFont typeface="Wingdings" pitchFamily="2" charset="2"/>
              <a:buChar char="Ш"/>
            </a:pPr>
            <a:r>
              <a:rPr lang="en-US" sz="2600">
                <a:latin typeface="Times New Roman" pitchFamily="18" charset="0"/>
              </a:rPr>
              <a:t>with unilateral medial support (cantilever prosthesis such as 'Brooklyn')</a:t>
            </a:r>
            <a:endParaRPr lang="ru-RU" sz="2600">
              <a:latin typeface="Times New Roman" pitchFamily="18" charset="0"/>
            </a:endParaRPr>
          </a:p>
        </p:txBody>
      </p:sp>
      <p:pic>
        <p:nvPicPr>
          <p:cNvPr id="22530" name="Picture 11" descr="юбьорт"/>
          <p:cNvPicPr>
            <a:picLocks noChangeAspect="1" noChangeArrowheads="1"/>
          </p:cNvPicPr>
          <p:nvPr/>
        </p:nvPicPr>
        <p:blipFill>
          <a:blip r:embed="rId2"/>
          <a:srcRect t="49535"/>
          <a:stretch>
            <a:fillRect/>
          </a:stretch>
        </p:blipFill>
        <p:spPr bwMode="auto">
          <a:xfrm>
            <a:off x="6156325" y="1916113"/>
            <a:ext cx="2232025" cy="1182687"/>
          </a:xfrm>
          <a:prstGeom prst="rect">
            <a:avLst/>
          </a:prstGeom>
          <a:noFill/>
          <a:ln w="9525">
            <a:noFill/>
            <a:miter lim="800000"/>
            <a:headEnd/>
            <a:tailEnd/>
          </a:ln>
        </p:spPr>
      </p:pic>
      <p:pic>
        <p:nvPicPr>
          <p:cNvPr id="8204" name="Picture 12" descr="атачмен1"/>
          <p:cNvPicPr>
            <a:picLocks noChangeAspect="1" noChangeArrowheads="1"/>
          </p:cNvPicPr>
          <p:nvPr/>
        </p:nvPicPr>
        <p:blipFill>
          <a:blip r:embed="rId3"/>
          <a:srcRect/>
          <a:stretch>
            <a:fillRect/>
          </a:stretch>
        </p:blipFill>
        <p:spPr bwMode="auto">
          <a:xfrm>
            <a:off x="6156325" y="4724400"/>
            <a:ext cx="2303463" cy="1471613"/>
          </a:xfrm>
          <a:prstGeom prst="rect">
            <a:avLst/>
          </a:prstGeom>
          <a:noFill/>
          <a:ln w="9525">
            <a:noFill/>
            <a:miter lim="800000"/>
            <a:headEnd/>
            <a:tailEnd/>
          </a:ln>
        </p:spPr>
      </p:pic>
      <p:pic>
        <p:nvPicPr>
          <p:cNvPr id="22532" name="Picture 13" descr="imagesло"/>
          <p:cNvPicPr>
            <a:picLocks noChangeAspect="1" noChangeArrowheads="1"/>
          </p:cNvPicPr>
          <p:nvPr/>
        </p:nvPicPr>
        <p:blipFill>
          <a:blip r:embed="rId4"/>
          <a:srcRect b="37694"/>
          <a:stretch>
            <a:fillRect/>
          </a:stretch>
        </p:blipFill>
        <p:spPr bwMode="auto">
          <a:xfrm>
            <a:off x="6084888" y="188913"/>
            <a:ext cx="2303462" cy="1685925"/>
          </a:xfrm>
          <a:prstGeom prst="rect">
            <a:avLst/>
          </a:prstGeom>
          <a:noFill/>
          <a:ln w="9525">
            <a:noFill/>
            <a:miter lim="800000"/>
            <a:headEnd/>
            <a:tailEnd/>
          </a:ln>
        </p:spPr>
      </p:pic>
      <p:pic>
        <p:nvPicPr>
          <p:cNvPr id="22533" name="Picture 14" descr="0297232413"/>
          <p:cNvPicPr>
            <a:picLocks noChangeAspect="1" noChangeArrowheads="1"/>
          </p:cNvPicPr>
          <p:nvPr/>
        </p:nvPicPr>
        <p:blipFill>
          <a:blip r:embed="rId5"/>
          <a:srcRect t="52284" r="68625" b="10141"/>
          <a:stretch>
            <a:fillRect/>
          </a:stretch>
        </p:blipFill>
        <p:spPr bwMode="auto">
          <a:xfrm>
            <a:off x="6156325" y="3141663"/>
            <a:ext cx="2232025" cy="15319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8204"/>
                                        </p:tgtEl>
                                        <p:attrNameLst>
                                          <p:attrName>style.visibility</p:attrName>
                                        </p:attrNameLst>
                                      </p:cBhvr>
                                      <p:to>
                                        <p:strVal val="visible"/>
                                      </p:to>
                                    </p:set>
                                    <p:anim calcmode="lin" valueType="num">
                                      <p:cBhvr>
                                        <p:cTn id="7" dur="500" fill="hold"/>
                                        <p:tgtEl>
                                          <p:spTgt spid="8204"/>
                                        </p:tgtEl>
                                        <p:attrNameLst>
                                          <p:attrName>ppt_w</p:attrName>
                                        </p:attrNameLst>
                                      </p:cBhvr>
                                      <p:tavLst>
                                        <p:tav tm="0">
                                          <p:val>
                                            <p:fltVal val="0"/>
                                          </p:val>
                                        </p:tav>
                                        <p:tav tm="100000">
                                          <p:val>
                                            <p:strVal val="#ppt_w"/>
                                          </p:val>
                                        </p:tav>
                                      </p:tavLst>
                                    </p:anim>
                                    <p:anim calcmode="lin" valueType="num">
                                      <p:cBhvr>
                                        <p:cTn id="8" dur="500" fill="hold"/>
                                        <p:tgtEl>
                                          <p:spTgt spid="820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395288" y="333375"/>
            <a:ext cx="8291512" cy="5792788"/>
          </a:xfrm>
        </p:spPr>
        <p:txBody>
          <a:bodyPr/>
          <a:lstStyle/>
          <a:p>
            <a:pPr>
              <a:buFont typeface="Wingdings" pitchFamily="2" charset="2"/>
              <a:buNone/>
            </a:pPr>
            <a:r>
              <a:rPr lang="en-US" b="1" smtClean="0">
                <a:solidFill>
                  <a:srgbClr val="FFFF00"/>
                </a:solidFill>
                <a:effectLst>
                  <a:outerShdw blurRad="38100" dist="38100" dir="2700000" algn="tl">
                    <a:srgbClr val="000000"/>
                  </a:outerShdw>
                </a:effectLst>
                <a:latin typeface="Times New Roman" pitchFamily="18" charset="0"/>
              </a:rPr>
              <a:t>By construction of the core part of the prosthesis:</a:t>
            </a:r>
            <a:endParaRPr lang="ru-RU" b="1" smtClean="0">
              <a:latin typeface="Times New Roman" pitchFamily="18" charset="0"/>
            </a:endParaRPr>
          </a:p>
          <a:p>
            <a:pPr>
              <a:buFont typeface="Wingdings" pitchFamily="2" charset="2"/>
              <a:buChar char="Ш"/>
            </a:pPr>
            <a:r>
              <a:rPr lang="en-US" smtClean="0">
                <a:latin typeface="Times New Roman" pitchFamily="18" charset="0"/>
              </a:rPr>
              <a:t>different kinds of crowns</a:t>
            </a:r>
            <a:endParaRPr lang="ru-RU" smtClean="0">
              <a:latin typeface="Times New Roman" pitchFamily="18" charset="0"/>
            </a:endParaRPr>
          </a:p>
          <a:p>
            <a:pPr>
              <a:buFont typeface="Wingdings" pitchFamily="2" charset="2"/>
              <a:buChar char="Ш"/>
            </a:pPr>
            <a:r>
              <a:rPr lang="en-US" smtClean="0">
                <a:latin typeface="Times New Roman" pitchFamily="18" charset="0"/>
              </a:rPr>
              <a:t>semicrowns</a:t>
            </a:r>
            <a:endParaRPr lang="ru-RU" smtClean="0">
              <a:latin typeface="Times New Roman" pitchFamily="18" charset="0"/>
            </a:endParaRPr>
          </a:p>
          <a:p>
            <a:pPr>
              <a:buFont typeface="Wingdings" pitchFamily="2" charset="2"/>
              <a:buChar char="Ш"/>
            </a:pPr>
            <a:r>
              <a:rPr lang="en-US" smtClean="0">
                <a:latin typeface="Times New Roman" pitchFamily="18" charset="0"/>
              </a:rPr>
              <a:t>tabs, pin teeth, and their combinations </a:t>
            </a:r>
          </a:p>
          <a:p>
            <a:pPr>
              <a:buFont typeface="Wingdings" pitchFamily="2" charset="2"/>
              <a:buChar char="Ш"/>
            </a:pPr>
            <a:r>
              <a:rPr lang="en-US" smtClean="0">
                <a:latin typeface="Times New Roman" pitchFamily="18" charset="0"/>
              </a:rPr>
              <a:t>options of clamp system or attachments </a:t>
            </a:r>
          </a:p>
          <a:p>
            <a:pPr>
              <a:buFont typeface="Wingdings" pitchFamily="2" charset="2"/>
              <a:buChar char="Ш"/>
            </a:pPr>
            <a:r>
              <a:rPr lang="en-US" smtClean="0">
                <a:latin typeface="Times New Roman" pitchFamily="18" charset="0"/>
              </a:rPr>
              <a:t>implants </a:t>
            </a:r>
          </a:p>
          <a:p>
            <a:pPr>
              <a:buFont typeface="Wingdings" pitchFamily="2" charset="2"/>
              <a:buChar char="Ш"/>
            </a:pPr>
            <a:r>
              <a:rPr lang="en-US" smtClean="0">
                <a:latin typeface="Times New Roman" pitchFamily="18" charset="0"/>
              </a:rPr>
              <a:t>lining</a:t>
            </a:r>
            <a:endParaRPr lang="ru-RU" smtClean="0">
              <a:latin typeface="Times New Roman" pitchFamily="18" charset="0"/>
            </a:endParaRPr>
          </a:p>
          <a:p>
            <a:pPr>
              <a:buFont typeface="Wingdings" pitchFamily="2" charset="2"/>
              <a:buNone/>
            </a:pPr>
            <a:endParaRPr lang="ru-RU" smtClean="0">
              <a:latin typeface="Times New Roman" pitchFamily="18" charset="0"/>
            </a:endParaRPr>
          </a:p>
          <a:p>
            <a:pPr>
              <a:buFont typeface="Wingdings" pitchFamily="2" charset="2"/>
              <a:buChar char="Ш"/>
            </a:pPr>
            <a:endParaRPr lang="ru-RU" smtClean="0">
              <a:latin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490537"/>
          </a:xfrm>
        </p:spPr>
        <p:txBody>
          <a:bodyPr/>
          <a:lstStyle/>
          <a:p>
            <a:pPr>
              <a:defRPr/>
            </a:pPr>
            <a:r>
              <a:rPr lang="en-US" sz="2400" b="1" dirty="0" smtClean="0">
                <a:solidFill>
                  <a:srgbClr val="FF0066"/>
                </a:solidFill>
                <a:effectLst>
                  <a:outerShdw blurRad="38100" dist="38100" dir="2700000" algn="tl">
                    <a:srgbClr val="000000"/>
                  </a:outerShdw>
                </a:effectLst>
                <a:latin typeface="Times New Roman" pitchFamily="18" charset="0"/>
              </a:rPr>
              <a:t>Clinical and laboratory stages of bridge manufacture  (cast, compound)</a:t>
            </a:r>
            <a:endParaRPr lang="ru-RU" sz="2400" b="1" dirty="0">
              <a:solidFill>
                <a:srgbClr val="FF0066"/>
              </a:solidFill>
              <a:effectLst>
                <a:outerShdw blurRad="38100" dist="38100" dir="2700000" algn="tl">
                  <a:srgbClr val="000000"/>
                </a:outerShdw>
              </a:effectLst>
              <a:latin typeface="Times New Roman" pitchFamily="18" charset="0"/>
            </a:endParaRPr>
          </a:p>
        </p:txBody>
      </p:sp>
      <p:sp>
        <p:nvSpPr>
          <p:cNvPr id="24578" name="Rectangle 3"/>
          <p:cNvSpPr>
            <a:spLocks noGrp="1" noChangeArrowheads="1"/>
          </p:cNvSpPr>
          <p:nvPr>
            <p:ph type="body" idx="1"/>
          </p:nvPr>
        </p:nvSpPr>
        <p:spPr>
          <a:xfrm>
            <a:off x="457200" y="908050"/>
            <a:ext cx="8229600" cy="5689600"/>
          </a:xfrm>
        </p:spPr>
        <p:txBody>
          <a:bodyPr/>
          <a:lstStyle/>
          <a:p>
            <a:pPr algn="just">
              <a:lnSpc>
                <a:spcPct val="80000"/>
              </a:lnSpc>
              <a:buFont typeface="Wingdings" pitchFamily="2" charset="2"/>
              <a:buChar char="Ш"/>
            </a:pPr>
            <a:r>
              <a:rPr lang="en-US" sz="1800" smtClean="0">
                <a:latin typeface="Times New Roman" pitchFamily="18" charset="0"/>
              </a:rPr>
              <a:t>History taking, examination, diagnosis, selection of construction and removal of diagnostic impressions, anesthesia, dissection, removal of the worker and the support of prints, the fixation of the central occlusion.</a:t>
            </a:r>
          </a:p>
          <a:p>
            <a:pPr algn="just">
              <a:lnSpc>
                <a:spcPct val="80000"/>
              </a:lnSpc>
              <a:buFont typeface="Wingdings" pitchFamily="2" charset="2"/>
              <a:buChar char="Ш"/>
            </a:pPr>
            <a:r>
              <a:rPr lang="en-US" sz="1800" smtClean="0">
                <a:latin typeface="Times New Roman" pitchFamily="18" charset="0"/>
              </a:rPr>
              <a:t>Getting the collapsible combination of the working models and plaster - auxiliary, plastering in the articulator in the position of central occlusion, the allocation of fragments of the model, modeling of bridge made of wax (in the manufacture of unit-cast bridge modeling of framework (in the manufacture of compound bridge), passing the wax composition to the casting lab. </a:t>
            </a:r>
          </a:p>
          <a:p>
            <a:pPr algn="just">
              <a:lnSpc>
                <a:spcPct val="80000"/>
              </a:lnSpc>
              <a:buFont typeface="Wingdings" pitchFamily="2" charset="2"/>
              <a:buChar char="Ш"/>
            </a:pPr>
            <a:r>
              <a:rPr lang="en-US" sz="1800" smtClean="0">
                <a:latin typeface="Times New Roman" pitchFamily="18" charset="0"/>
              </a:rPr>
              <a:t>Casting - replacement of wax on the metal pretreatment</a:t>
            </a:r>
            <a:r>
              <a:rPr lang="ru-RU" sz="1800" smtClean="0">
                <a:latin typeface="Times New Roman" pitchFamily="18" charset="0"/>
              </a:rPr>
              <a:t>.</a:t>
            </a:r>
          </a:p>
          <a:p>
            <a:pPr algn="just">
              <a:lnSpc>
                <a:spcPct val="80000"/>
              </a:lnSpc>
              <a:buFont typeface="Wingdings" pitchFamily="2" charset="2"/>
              <a:buChar char="Ш"/>
            </a:pPr>
            <a:r>
              <a:rPr lang="en-US" sz="1800" smtClean="0">
                <a:latin typeface="Times New Roman" pitchFamily="18" charset="0"/>
              </a:rPr>
              <a:t>Fitting the metal structure in the mouth. Determines the color of artificial teeth (in the manufacture of compound bridge)</a:t>
            </a:r>
          </a:p>
          <a:p>
            <a:pPr algn="just">
              <a:lnSpc>
                <a:spcPct val="80000"/>
              </a:lnSpc>
              <a:buFont typeface="Wingdings" pitchFamily="2" charset="2"/>
              <a:buChar char="Ш"/>
            </a:pPr>
            <a:r>
              <a:rPr lang="en-US" sz="1800" smtClean="0">
                <a:latin typeface="Times New Roman" pitchFamily="18" charset="0"/>
              </a:rPr>
              <a:t>In the manufacture of unit-cast bridge - processing, polishing, the manufacture of compound bridge - the application of veneer (ceramic or plastic)</a:t>
            </a:r>
            <a:r>
              <a:rPr lang="ru-RU" sz="1800" smtClean="0">
                <a:latin typeface="Times New Roman" pitchFamily="18" charset="0"/>
              </a:rPr>
              <a:t>.</a:t>
            </a:r>
          </a:p>
          <a:p>
            <a:pPr algn="just">
              <a:lnSpc>
                <a:spcPct val="80000"/>
              </a:lnSpc>
              <a:buFont typeface="Wingdings" pitchFamily="2" charset="2"/>
              <a:buChar char="Ш"/>
            </a:pPr>
            <a:r>
              <a:rPr lang="en-US" sz="1800" smtClean="0">
                <a:latin typeface="Times New Roman" pitchFamily="18" charset="0"/>
              </a:rPr>
              <a:t>Fixation of cast bridge. Fitting of design of combined bridge, colour clarification  (for the production of the combined bridge) </a:t>
            </a:r>
          </a:p>
          <a:p>
            <a:pPr algn="just">
              <a:lnSpc>
                <a:spcPct val="80000"/>
              </a:lnSpc>
              <a:buFont typeface="Wingdings" pitchFamily="2" charset="2"/>
              <a:buChar char="Ш"/>
            </a:pPr>
            <a:r>
              <a:rPr lang="en-US" sz="1800" smtClean="0">
                <a:latin typeface="Times New Roman" pitchFamily="18" charset="0"/>
              </a:rPr>
              <a:t>Fixation of the combined bridge.</a:t>
            </a:r>
            <a:endParaRPr lang="ru-RU" sz="1800" smtClean="0">
              <a:latin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18488" cy="1066800"/>
          </a:xfrm>
        </p:spPr>
        <p:txBody>
          <a:bodyPr/>
          <a:lstStyle/>
          <a:p>
            <a:pPr>
              <a:defRPr/>
            </a:pPr>
            <a:r>
              <a:rPr lang="en-US" sz="4000" b="1" dirty="0" smtClean="0">
                <a:solidFill>
                  <a:srgbClr val="FF0066"/>
                </a:solidFill>
                <a:effectLst>
                  <a:outerShdw blurRad="38100" dist="38100" dir="2700000" algn="tl">
                    <a:srgbClr val="000000"/>
                  </a:outerShdw>
                </a:effectLst>
                <a:latin typeface="Times New Roman" pitchFamily="18" charset="0"/>
              </a:rPr>
              <a:t>Bridge prostheses biomechanics</a:t>
            </a:r>
            <a:endParaRPr lang="ru-RU" sz="4000" dirty="0"/>
          </a:p>
        </p:txBody>
      </p:sp>
      <p:sp>
        <p:nvSpPr>
          <p:cNvPr id="25602" name="Rectangle 3"/>
          <p:cNvSpPr>
            <a:spLocks noGrp="1" noChangeArrowheads="1"/>
          </p:cNvSpPr>
          <p:nvPr>
            <p:ph type="body" idx="1"/>
          </p:nvPr>
        </p:nvSpPr>
        <p:spPr/>
        <p:txBody>
          <a:bodyPr/>
          <a:lstStyle/>
          <a:p>
            <a:pPr marL="0" indent="360363" algn="just">
              <a:buFontTx/>
              <a:buNone/>
            </a:pPr>
            <a:r>
              <a:rPr lang="en-US" sz="3600" smtClean="0">
                <a:latin typeface="Times New Roman" pitchFamily="18" charset="0"/>
              </a:rPr>
              <a:t>Nature of the distribution and quantity of chewing pressure incident on the bridge prosthesis body and transmitted to the abutment teeth, depends primarily on the location of application and direction of load, length and width of the body of the prosthesis.</a:t>
            </a:r>
            <a:endParaRPr lang="ru-RU" sz="3600" smtClean="0">
              <a:latin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
          <p:cNvSpPr>
            <a:spLocks noGrp="1" noChangeArrowheads="1"/>
          </p:cNvSpPr>
          <p:nvPr>
            <p:ph type="body" idx="1"/>
          </p:nvPr>
        </p:nvSpPr>
        <p:spPr>
          <a:xfrm>
            <a:off x="457200" y="333375"/>
            <a:ext cx="5051425" cy="6335713"/>
          </a:xfrm>
        </p:spPr>
        <p:txBody>
          <a:bodyPr/>
          <a:lstStyle/>
          <a:p>
            <a:pPr marL="0" indent="274638" algn="just">
              <a:lnSpc>
                <a:spcPct val="80000"/>
              </a:lnSpc>
              <a:buFontTx/>
              <a:buNone/>
            </a:pPr>
            <a:r>
              <a:rPr lang="en-US" sz="2200" smtClean="0">
                <a:latin typeface="Times New Roman" pitchFamily="18" charset="0"/>
              </a:rPr>
              <a:t>If the functional load falls in the middle of the intermediate part of the bridge (Fig. a), the entire design and periodontal tissue are loaded evenly and turn out in this connection in the most favorable conditions. However, these conditions are in the process of chewing food are observed only rarely. At the same time it should be borne in mind that when the length of the intermediate part, or not expressed in the elastic properties of the alloy body of the prosthesis may bend and cause additional functional overload in the form of a counter, or converging, the slope of the abutment teeth (Fig. b).</a:t>
            </a:r>
            <a:r>
              <a:rPr lang="ru-RU" sz="2200" smtClean="0">
                <a:latin typeface="Times New Roman" pitchFamily="18" charset="0"/>
              </a:rPr>
              <a:t> </a:t>
            </a:r>
            <a:r>
              <a:rPr lang="en-US" sz="2200" smtClean="0">
                <a:latin typeface="Times New Roman" pitchFamily="18" charset="0"/>
              </a:rPr>
              <a:t>In this regard, functional overload is unevenly distributed in the periodontal tissues, contributing to the development of local degenerative process.</a:t>
            </a:r>
            <a:endParaRPr lang="ru-RU" sz="2200" smtClean="0">
              <a:latin typeface="Times New Roman" pitchFamily="18" charset="0"/>
            </a:endParaRPr>
          </a:p>
        </p:txBody>
      </p:sp>
      <p:pic>
        <p:nvPicPr>
          <p:cNvPr id="26626" name="Picture 5"/>
          <p:cNvPicPr>
            <a:picLocks noChangeAspect="1" noChangeArrowheads="1"/>
          </p:cNvPicPr>
          <p:nvPr/>
        </p:nvPicPr>
        <p:blipFill>
          <a:blip r:embed="rId2"/>
          <a:srcRect/>
          <a:stretch>
            <a:fillRect/>
          </a:stretch>
        </p:blipFill>
        <p:spPr bwMode="auto">
          <a:xfrm>
            <a:off x="5795963" y="692150"/>
            <a:ext cx="3028950" cy="1638300"/>
          </a:xfrm>
          <a:prstGeom prst="rect">
            <a:avLst/>
          </a:prstGeom>
          <a:noFill/>
          <a:ln w="9525">
            <a:noFill/>
            <a:miter lim="800000"/>
            <a:headEnd/>
            <a:tailEnd/>
          </a:ln>
        </p:spPr>
      </p:pic>
      <p:pic>
        <p:nvPicPr>
          <p:cNvPr id="26627" name="Picture 4"/>
          <p:cNvPicPr>
            <a:picLocks noChangeAspect="1" noChangeArrowheads="1"/>
          </p:cNvPicPr>
          <p:nvPr/>
        </p:nvPicPr>
        <p:blipFill>
          <a:blip r:embed="rId3"/>
          <a:srcRect/>
          <a:stretch>
            <a:fillRect/>
          </a:stretch>
        </p:blipFill>
        <p:spPr bwMode="auto">
          <a:xfrm>
            <a:off x="5867400" y="3284538"/>
            <a:ext cx="2990850" cy="1524000"/>
          </a:xfrm>
          <a:prstGeom prst="rect">
            <a:avLst/>
          </a:prstGeom>
          <a:noFill/>
          <a:ln w="9525">
            <a:noFill/>
            <a:miter lim="800000"/>
            <a:headEnd/>
            <a:tailEnd/>
          </a:ln>
        </p:spPr>
      </p:pic>
      <p:sp>
        <p:nvSpPr>
          <p:cNvPr id="26628" name="Rectangle 6"/>
          <p:cNvSpPr>
            <a:spLocks noChangeArrowheads="1"/>
          </p:cNvSpPr>
          <p:nvPr/>
        </p:nvSpPr>
        <p:spPr bwMode="auto">
          <a:xfrm>
            <a:off x="0" y="1577975"/>
            <a:ext cx="9144000" cy="0"/>
          </a:xfrm>
          <a:prstGeom prst="rect">
            <a:avLst/>
          </a:prstGeom>
          <a:noFill/>
          <a:ln w="9525">
            <a:noFill/>
            <a:miter lim="800000"/>
            <a:headEnd/>
            <a:tailEnd/>
          </a:ln>
        </p:spPr>
        <p:txBody>
          <a:bodyPr wrap="none">
            <a:spAutoFit/>
          </a:bodyPr>
          <a:lstStyle/>
          <a:p>
            <a:endParaRPr lang="ru-RU"/>
          </a:p>
        </p:txBody>
      </p:sp>
      <p:graphicFrame>
        <p:nvGraphicFramePr>
          <p:cNvPr id="16400" name="Group 16"/>
          <p:cNvGraphicFramePr>
            <a:graphicFrameLocks noGrp="1"/>
          </p:cNvGraphicFramePr>
          <p:nvPr/>
        </p:nvGraphicFramePr>
        <p:xfrm>
          <a:off x="0" y="1577975"/>
          <a:ext cx="207963" cy="1536700"/>
        </p:xfrm>
        <a:graphic>
          <a:graphicData uri="http://schemas.openxmlformats.org/drawingml/2006/table">
            <a:tbl>
              <a:tblPr/>
              <a:tblGrid>
                <a:gridCol w="208280"/>
              </a:tblGrid>
              <a:tr h="1536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26631" name="Rectangle 17"/>
          <p:cNvSpPr>
            <a:spLocks noChangeArrowheads="1"/>
          </p:cNvSpPr>
          <p:nvPr/>
        </p:nvSpPr>
        <p:spPr bwMode="auto">
          <a:xfrm>
            <a:off x="0" y="3114675"/>
            <a:ext cx="184150" cy="641350"/>
          </a:xfrm>
          <a:prstGeom prst="rect">
            <a:avLst/>
          </a:prstGeom>
          <a:noFill/>
          <a:ln w="9525">
            <a:noFill/>
            <a:miter lim="800000"/>
            <a:headEnd/>
            <a:tailEnd/>
          </a:ln>
        </p:spPr>
        <p:txBody>
          <a:bodyPr wrap="none" anchor="ctr">
            <a:spAutoFit/>
          </a:bodyPr>
          <a:lstStyle/>
          <a:p>
            <a:r>
              <a:rPr lang="ru-RU"/>
              <a:t/>
            </a:r>
            <a:br>
              <a:rPr lang="ru-RU"/>
            </a:br>
            <a:endParaRPr lang="ru-RU"/>
          </a:p>
        </p:txBody>
      </p:sp>
      <p:sp>
        <p:nvSpPr>
          <p:cNvPr id="26632" name="Rectangle 18"/>
          <p:cNvSpPr>
            <a:spLocks noChangeArrowheads="1"/>
          </p:cNvSpPr>
          <p:nvPr/>
        </p:nvSpPr>
        <p:spPr bwMode="auto">
          <a:xfrm>
            <a:off x="6877050" y="2278063"/>
            <a:ext cx="841375" cy="461962"/>
          </a:xfrm>
          <a:prstGeom prst="rect">
            <a:avLst/>
          </a:prstGeom>
          <a:noFill/>
          <a:ln w="9525">
            <a:noFill/>
            <a:miter lim="800000"/>
            <a:headEnd/>
            <a:tailEnd/>
          </a:ln>
        </p:spPr>
        <p:txBody>
          <a:bodyPr wrap="none">
            <a:spAutoFit/>
          </a:bodyPr>
          <a:lstStyle/>
          <a:p>
            <a:r>
              <a:rPr lang="en-US" sz="2400" b="1">
                <a:latin typeface="Times New Roman" pitchFamily="18" charset="0"/>
              </a:rPr>
              <a:t>Fig.a</a:t>
            </a:r>
            <a:endParaRPr lang="ru-RU" sz="2400" b="1">
              <a:latin typeface="Times New Roman" pitchFamily="18" charset="0"/>
            </a:endParaRPr>
          </a:p>
        </p:txBody>
      </p:sp>
      <p:sp>
        <p:nvSpPr>
          <p:cNvPr id="26633" name="Rectangle 19"/>
          <p:cNvSpPr>
            <a:spLocks noChangeArrowheads="1"/>
          </p:cNvSpPr>
          <p:nvPr/>
        </p:nvSpPr>
        <p:spPr bwMode="auto">
          <a:xfrm>
            <a:off x="6804025" y="5013325"/>
            <a:ext cx="936625" cy="461963"/>
          </a:xfrm>
          <a:prstGeom prst="rect">
            <a:avLst/>
          </a:prstGeom>
          <a:noFill/>
          <a:ln w="9525">
            <a:noFill/>
            <a:miter lim="800000"/>
            <a:headEnd/>
            <a:tailEnd/>
          </a:ln>
        </p:spPr>
        <p:txBody>
          <a:bodyPr wrap="none">
            <a:spAutoFit/>
          </a:bodyPr>
          <a:lstStyle/>
          <a:p>
            <a:r>
              <a:rPr lang="en-US" sz="2400" b="1">
                <a:latin typeface="Times New Roman" pitchFamily="18" charset="0"/>
              </a:rPr>
              <a:t>Fig</a:t>
            </a:r>
            <a:r>
              <a:rPr lang="ru-RU" sz="2400" b="1">
                <a:latin typeface="Times New Roman" pitchFamily="18" charset="0"/>
              </a:rPr>
              <a:t>. </a:t>
            </a:r>
            <a:r>
              <a:rPr lang="en-US" sz="2400" b="1">
                <a:latin typeface="Times New Roman" pitchFamily="18" charset="0"/>
              </a:rPr>
              <a:t>b</a:t>
            </a:r>
            <a:endParaRPr lang="ru-RU" sz="2400" b="1">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3"/>
          <p:cNvSpPr>
            <a:spLocks noGrp="1" noChangeArrowheads="1"/>
          </p:cNvSpPr>
          <p:nvPr>
            <p:ph type="body" idx="1"/>
          </p:nvPr>
        </p:nvSpPr>
        <p:spPr>
          <a:xfrm>
            <a:off x="457200" y="404813"/>
            <a:ext cx="5554663" cy="5721350"/>
          </a:xfrm>
        </p:spPr>
        <p:txBody>
          <a:bodyPr/>
          <a:lstStyle/>
          <a:p>
            <a:pPr marL="0" indent="365125" algn="just">
              <a:lnSpc>
                <a:spcPct val="80000"/>
              </a:lnSpc>
              <a:buFontTx/>
              <a:buNone/>
            </a:pPr>
            <a:r>
              <a:rPr lang="en-US" sz="2400" smtClean="0">
                <a:latin typeface="Times New Roman" pitchFamily="18" charset="0"/>
              </a:rPr>
              <a:t>Thus, to prevent possible changes in the periodontium of abutment teeth under the bridges of his body must have sufficient thickness and not exceed the maximum length, excluding the deflection of the metal in the dentition defect.</a:t>
            </a:r>
          </a:p>
          <a:p>
            <a:pPr marL="0" indent="365125" algn="just">
              <a:lnSpc>
                <a:spcPct val="80000"/>
              </a:lnSpc>
              <a:buFontTx/>
              <a:buNone/>
            </a:pPr>
            <a:r>
              <a:rPr lang="en-US" sz="2400" smtClean="0">
                <a:latin typeface="Times New Roman" pitchFamily="18" charset="0"/>
              </a:rPr>
              <a:t>When occlusal load to the one on the abutment teeth takes place offset of both poles on a circle whose center is the opposite, less loaded abutment tooth. This explains the tendency of the abutment teeth to a discrepancy or divergence. Under these conditions, functional overload is also unevenly distributed in the periodontal tissues (Fig. c)</a:t>
            </a:r>
            <a:endParaRPr lang="ru-RU" sz="2400" smtClean="0">
              <a:latin typeface="Times New Roman" pitchFamily="18" charset="0"/>
            </a:endParaRPr>
          </a:p>
        </p:txBody>
      </p:sp>
      <p:pic>
        <p:nvPicPr>
          <p:cNvPr id="27650" name="Picture 4"/>
          <p:cNvPicPr>
            <a:picLocks noChangeAspect="1" noChangeArrowheads="1"/>
          </p:cNvPicPr>
          <p:nvPr/>
        </p:nvPicPr>
        <p:blipFill>
          <a:blip r:embed="rId2"/>
          <a:srcRect/>
          <a:stretch>
            <a:fillRect/>
          </a:stretch>
        </p:blipFill>
        <p:spPr bwMode="auto">
          <a:xfrm>
            <a:off x="6011863" y="2205038"/>
            <a:ext cx="2905125" cy="1485900"/>
          </a:xfrm>
          <a:prstGeom prst="rect">
            <a:avLst/>
          </a:prstGeom>
          <a:noFill/>
          <a:ln w="9525">
            <a:noFill/>
            <a:miter lim="800000"/>
            <a:headEnd/>
            <a:tailEnd/>
          </a:ln>
        </p:spPr>
      </p:pic>
      <p:sp>
        <p:nvSpPr>
          <p:cNvPr id="27651" name="Rectangle 5"/>
          <p:cNvSpPr>
            <a:spLocks noChangeArrowheads="1"/>
          </p:cNvSpPr>
          <p:nvPr/>
        </p:nvSpPr>
        <p:spPr bwMode="auto">
          <a:xfrm>
            <a:off x="7164388" y="3933825"/>
            <a:ext cx="823912" cy="461963"/>
          </a:xfrm>
          <a:prstGeom prst="rect">
            <a:avLst/>
          </a:prstGeom>
          <a:noFill/>
          <a:ln w="9525">
            <a:noFill/>
            <a:miter lim="800000"/>
            <a:headEnd/>
            <a:tailEnd/>
          </a:ln>
        </p:spPr>
        <p:txBody>
          <a:bodyPr wrap="none">
            <a:spAutoFit/>
          </a:bodyPr>
          <a:lstStyle/>
          <a:p>
            <a:r>
              <a:rPr lang="en-US" sz="2400" b="1">
                <a:latin typeface="Times New Roman" pitchFamily="18" charset="0"/>
              </a:rPr>
              <a:t>Fig.c</a:t>
            </a:r>
            <a:endParaRPr lang="ru-RU" sz="2400" b="1">
              <a:latin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
          <p:cNvSpPr>
            <a:spLocks noGrp="1" noChangeArrowheads="1"/>
          </p:cNvSpPr>
          <p:nvPr>
            <p:ph type="body" idx="1"/>
          </p:nvPr>
        </p:nvSpPr>
        <p:spPr>
          <a:xfrm>
            <a:off x="457200" y="476250"/>
            <a:ext cx="4978400" cy="5649913"/>
          </a:xfrm>
        </p:spPr>
        <p:txBody>
          <a:bodyPr/>
          <a:lstStyle/>
          <a:p>
            <a:pPr marL="0" indent="365125" algn="just">
              <a:lnSpc>
                <a:spcPct val="90000"/>
              </a:lnSpc>
              <a:buFontTx/>
              <a:buNone/>
            </a:pPr>
            <a:r>
              <a:rPr lang="en-US" sz="2800" smtClean="0">
                <a:latin typeface="Times New Roman" pitchFamily="18" charset="0"/>
              </a:rPr>
              <a:t>If bridges are used in severe sagittal occlusal curve or significant deformation of the occlusal surface of the dentition, for example, against the background of a partial loss of teeth, part of the vertical load is transformed into a horizontal one. The latter shifts prosthesis in sagittal way , causing the slope of the abutment teeth in the same direction (Fig. c).</a:t>
            </a:r>
            <a:endParaRPr lang="ru-RU" sz="2800" smtClean="0">
              <a:latin typeface="Times New Roman" pitchFamily="18" charset="0"/>
            </a:endParaRPr>
          </a:p>
        </p:txBody>
      </p:sp>
      <p:pic>
        <p:nvPicPr>
          <p:cNvPr id="28674" name="Picture 4"/>
          <p:cNvPicPr>
            <a:picLocks noChangeAspect="1" noChangeArrowheads="1"/>
          </p:cNvPicPr>
          <p:nvPr/>
        </p:nvPicPr>
        <p:blipFill>
          <a:blip r:embed="rId2"/>
          <a:srcRect b="54796"/>
          <a:stretch>
            <a:fillRect/>
          </a:stretch>
        </p:blipFill>
        <p:spPr bwMode="auto">
          <a:xfrm>
            <a:off x="5651500" y="1557338"/>
            <a:ext cx="2962275" cy="1511300"/>
          </a:xfrm>
          <a:prstGeom prst="rect">
            <a:avLst/>
          </a:prstGeom>
          <a:noFill/>
          <a:ln w="9525">
            <a:noFill/>
            <a:miter lim="800000"/>
            <a:headEnd/>
            <a:tailEnd/>
          </a:ln>
        </p:spPr>
      </p:pic>
      <p:sp>
        <p:nvSpPr>
          <p:cNvPr id="28675" name="Rectangle 6"/>
          <p:cNvSpPr>
            <a:spLocks noChangeArrowheads="1"/>
          </p:cNvSpPr>
          <p:nvPr/>
        </p:nvSpPr>
        <p:spPr bwMode="auto">
          <a:xfrm>
            <a:off x="6948488" y="3284538"/>
            <a:ext cx="817562" cy="457200"/>
          </a:xfrm>
          <a:prstGeom prst="rect">
            <a:avLst/>
          </a:prstGeom>
          <a:noFill/>
          <a:ln w="9525">
            <a:noFill/>
            <a:miter lim="800000"/>
            <a:headEnd/>
            <a:tailEnd/>
          </a:ln>
        </p:spPr>
        <p:txBody>
          <a:bodyPr wrap="none">
            <a:spAutoFit/>
          </a:bodyPr>
          <a:lstStyle/>
          <a:p>
            <a:r>
              <a:rPr lang="en-US" sz="2400" b="1">
                <a:latin typeface="Times New Roman" pitchFamily="18" charset="0"/>
              </a:rPr>
              <a:t>Fig.c</a:t>
            </a:r>
            <a:endParaRPr lang="ru-RU" sz="2400" b="1">
              <a:latin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noChangeArrowheads="1"/>
          </p:cNvSpPr>
          <p:nvPr>
            <p:ph type="body" idx="1"/>
          </p:nvPr>
        </p:nvSpPr>
        <p:spPr>
          <a:xfrm>
            <a:off x="457200" y="549275"/>
            <a:ext cx="5267325" cy="5576888"/>
          </a:xfrm>
        </p:spPr>
        <p:txBody>
          <a:bodyPr/>
          <a:lstStyle/>
          <a:p>
            <a:pPr marL="0" indent="365125" algn="just">
              <a:lnSpc>
                <a:spcPct val="80000"/>
              </a:lnSpc>
              <a:buFontTx/>
              <a:buNone/>
            </a:pPr>
            <a:r>
              <a:rPr lang="en-US" sz="2300" smtClean="0">
                <a:latin typeface="Times New Roman" pitchFamily="18" charset="0"/>
              </a:rPr>
              <a:t>Extremely dangerous for periodontal vertical loads is falling on the body bridge with one-sided support (ie the console) in this case the functional load causes the slope of the abutment in the direction of the missing. In periodontal tissues also have an uneven distribution of elastic stresses. The probability of the development of functional overload in the decompensation stage can be reduced significantly with increasing number of abutment teeth cantilever prosthesis in the case of a defect length of not more than one tooth (Fig. d).</a:t>
            </a:r>
            <a:endParaRPr lang="ru-RU" sz="2300" smtClean="0">
              <a:latin typeface="Times New Roman" pitchFamily="18" charset="0"/>
            </a:endParaRPr>
          </a:p>
        </p:txBody>
      </p:sp>
      <p:pic>
        <p:nvPicPr>
          <p:cNvPr id="29698" name="Picture 4"/>
          <p:cNvPicPr>
            <a:picLocks noChangeAspect="1" noChangeArrowheads="1"/>
          </p:cNvPicPr>
          <p:nvPr/>
        </p:nvPicPr>
        <p:blipFill>
          <a:blip r:embed="rId2"/>
          <a:srcRect t="46581"/>
          <a:stretch>
            <a:fillRect/>
          </a:stretch>
        </p:blipFill>
        <p:spPr bwMode="auto">
          <a:xfrm>
            <a:off x="5867400" y="1557338"/>
            <a:ext cx="2962275" cy="1785937"/>
          </a:xfrm>
          <a:prstGeom prst="rect">
            <a:avLst/>
          </a:prstGeom>
          <a:noFill/>
          <a:ln w="9525">
            <a:noFill/>
            <a:miter lim="800000"/>
            <a:headEnd/>
            <a:tailEnd/>
          </a:ln>
        </p:spPr>
      </p:pic>
      <p:sp>
        <p:nvSpPr>
          <p:cNvPr id="29699" name="Rectangle 5"/>
          <p:cNvSpPr>
            <a:spLocks noChangeArrowheads="1"/>
          </p:cNvSpPr>
          <p:nvPr/>
        </p:nvSpPr>
        <p:spPr bwMode="auto">
          <a:xfrm>
            <a:off x="6948488" y="3573463"/>
            <a:ext cx="858837" cy="461962"/>
          </a:xfrm>
          <a:prstGeom prst="rect">
            <a:avLst/>
          </a:prstGeom>
          <a:noFill/>
          <a:ln w="9525">
            <a:noFill/>
            <a:miter lim="800000"/>
            <a:headEnd/>
            <a:tailEnd/>
          </a:ln>
        </p:spPr>
        <p:txBody>
          <a:bodyPr wrap="none">
            <a:spAutoFit/>
          </a:bodyPr>
          <a:lstStyle/>
          <a:p>
            <a:r>
              <a:rPr lang="en-US" sz="2400" b="1">
                <a:latin typeface="Times New Roman" pitchFamily="18" charset="0"/>
              </a:rPr>
              <a:t>Fig.d</a:t>
            </a:r>
            <a:endParaRPr lang="ru-RU" sz="2400" b="1">
              <a:latin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type="body" idx="1"/>
          </p:nvPr>
        </p:nvSpPr>
        <p:spPr>
          <a:xfrm>
            <a:off x="468313" y="404813"/>
            <a:ext cx="8362950" cy="5903912"/>
          </a:xfrm>
        </p:spPr>
        <p:txBody>
          <a:bodyPr/>
          <a:lstStyle/>
          <a:p>
            <a:pPr marL="0" indent="365125" algn="just">
              <a:lnSpc>
                <a:spcPct val="90000"/>
              </a:lnSpc>
              <a:buFontTx/>
              <a:buNone/>
            </a:pPr>
            <a:r>
              <a:rPr lang="en-US" sz="2500" smtClean="0">
                <a:latin typeface="Times New Roman" pitchFamily="18" charset="0"/>
              </a:rPr>
              <a:t>When only the body of the prosthesis gets a piece of food, its pressure will have a dislocating effect. Thus, in this case, a tipping point that will be greater, the longer the lever, and expressed the force applied to it. A somewhat different situation arises when the lateral movement of teeth . In this case, the body of the prosthesis will be shifted to the printed outside turning abutment. The resultant torque will be equal to the product of the length of the lever on the force. As upsetting as well as torque creates an unusual functional load direction. Functional overload of dental prostheses in the console, replacing molars, leading to abnormal tooth mobility, tilt them toward the defect, causing the end of the graft body at low clinical crown begins to put pressure on the mucous membrane, forming bedsores.</a:t>
            </a:r>
            <a:endParaRPr lang="ru-RU" sz="2500" smtClean="0">
              <a:latin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a:xfrm>
            <a:off x="468313" y="5661025"/>
            <a:ext cx="8229600" cy="752475"/>
          </a:xfrm>
        </p:spPr>
        <p:txBody>
          <a:bodyPr/>
          <a:lstStyle/>
          <a:p>
            <a:pPr algn="ctr">
              <a:buFontTx/>
              <a:buNone/>
              <a:defRPr/>
            </a:pPr>
            <a:r>
              <a:rPr lang="en-US" sz="4400" b="1" dirty="0" smtClean="0">
                <a:solidFill>
                  <a:srgbClr val="9900FF"/>
                </a:solidFill>
                <a:effectLst>
                  <a:outerShdw blurRad="38100" dist="38100" dir="2700000" algn="tl">
                    <a:srgbClr val="000000"/>
                  </a:outerShdw>
                </a:effectLst>
                <a:latin typeface="Times New Roman" pitchFamily="18" charset="0"/>
              </a:rPr>
              <a:t>Thank you for your attention</a:t>
            </a:r>
            <a:endParaRPr lang="ru-RU" sz="4400" b="1" dirty="0">
              <a:solidFill>
                <a:srgbClr val="9900FF"/>
              </a:solidFill>
              <a:effectLst>
                <a:outerShdw blurRad="38100" dist="38100" dir="2700000" algn="tl">
                  <a:srgbClr val="000000"/>
                </a:outerShdw>
              </a:effectLst>
              <a:latin typeface="Times New Roman" pitchFamily="18" charset="0"/>
            </a:endParaRPr>
          </a:p>
        </p:txBody>
      </p:sp>
      <p:pic>
        <p:nvPicPr>
          <p:cNvPr id="22531" name="Picture 3" descr="Ромашки"/>
          <p:cNvPicPr>
            <a:picLocks noChangeAspect="1" noChangeArrowheads="1"/>
          </p:cNvPicPr>
          <p:nvPr/>
        </p:nvPicPr>
        <p:blipFill>
          <a:blip r:embed="rId2"/>
          <a:srcRect/>
          <a:stretch>
            <a:fillRect/>
          </a:stretch>
        </p:blipFill>
        <p:spPr bwMode="auto">
          <a:xfrm>
            <a:off x="3059113" y="2205038"/>
            <a:ext cx="3057525" cy="2293937"/>
          </a:xfrm>
          <a:prstGeom prst="rect">
            <a:avLst/>
          </a:prstGeom>
          <a:noFill/>
          <a:ln w="28575">
            <a:solidFill>
              <a:srgbClr val="FFFF00"/>
            </a:solidFill>
            <a:miter lim="800000"/>
            <a:headEnd/>
            <a:tailEnd/>
          </a:ln>
        </p:spPr>
      </p:pic>
      <p:pic>
        <p:nvPicPr>
          <p:cNvPr id="22532" name="Picture 4" descr="Красная лилия"/>
          <p:cNvPicPr>
            <a:picLocks noChangeAspect="1" noChangeArrowheads="1"/>
          </p:cNvPicPr>
          <p:nvPr/>
        </p:nvPicPr>
        <p:blipFill>
          <a:blip r:embed="rId3"/>
          <a:srcRect/>
          <a:stretch>
            <a:fillRect/>
          </a:stretch>
        </p:blipFill>
        <p:spPr bwMode="auto">
          <a:xfrm>
            <a:off x="6011863" y="260350"/>
            <a:ext cx="2952750" cy="2214563"/>
          </a:xfrm>
          <a:prstGeom prst="rect">
            <a:avLst/>
          </a:prstGeom>
          <a:noFill/>
          <a:ln w="28575">
            <a:solidFill>
              <a:srgbClr val="FFFFFF"/>
            </a:solidFill>
            <a:miter lim="800000"/>
            <a:headEnd/>
            <a:tailEnd/>
          </a:ln>
        </p:spPr>
      </p:pic>
      <p:pic>
        <p:nvPicPr>
          <p:cNvPr id="22533" name="Picture 5" descr="Фиолетовый"/>
          <p:cNvPicPr>
            <a:picLocks noChangeAspect="1" noChangeArrowheads="1"/>
          </p:cNvPicPr>
          <p:nvPr/>
        </p:nvPicPr>
        <p:blipFill>
          <a:blip r:embed="rId4"/>
          <a:srcRect/>
          <a:stretch>
            <a:fillRect/>
          </a:stretch>
        </p:blipFill>
        <p:spPr bwMode="auto">
          <a:xfrm>
            <a:off x="6011863" y="3284538"/>
            <a:ext cx="2952750" cy="2214562"/>
          </a:xfrm>
          <a:prstGeom prst="rect">
            <a:avLst/>
          </a:prstGeom>
          <a:noFill/>
          <a:ln w="28575">
            <a:solidFill>
              <a:srgbClr val="FF00FF"/>
            </a:solidFill>
            <a:miter lim="800000"/>
            <a:headEnd/>
            <a:tailEnd/>
          </a:ln>
        </p:spPr>
      </p:pic>
      <p:pic>
        <p:nvPicPr>
          <p:cNvPr id="22534" name="Picture 6" descr="Астры"/>
          <p:cNvPicPr>
            <a:picLocks noChangeAspect="1" noChangeArrowheads="1"/>
          </p:cNvPicPr>
          <p:nvPr/>
        </p:nvPicPr>
        <p:blipFill>
          <a:blip r:embed="rId5"/>
          <a:srcRect/>
          <a:stretch>
            <a:fillRect/>
          </a:stretch>
        </p:blipFill>
        <p:spPr bwMode="auto">
          <a:xfrm>
            <a:off x="179388" y="260350"/>
            <a:ext cx="2952750" cy="2214563"/>
          </a:xfrm>
          <a:prstGeom prst="rect">
            <a:avLst/>
          </a:prstGeom>
          <a:noFill/>
          <a:ln w="28575">
            <a:solidFill>
              <a:srgbClr val="FF99CC"/>
            </a:solidFill>
            <a:miter lim="800000"/>
            <a:headEnd/>
            <a:tailEnd/>
          </a:ln>
        </p:spPr>
      </p:pic>
      <p:pic>
        <p:nvPicPr>
          <p:cNvPr id="22535" name="Picture 7" descr="1211831615_D1EBE0E4EAE0FF20F1E2E0E4FCE1E0203530"/>
          <p:cNvPicPr>
            <a:picLocks noChangeAspect="1" noChangeArrowheads="1"/>
          </p:cNvPicPr>
          <p:nvPr/>
        </p:nvPicPr>
        <p:blipFill>
          <a:blip r:embed="rId6"/>
          <a:srcRect/>
          <a:stretch>
            <a:fillRect/>
          </a:stretch>
        </p:blipFill>
        <p:spPr bwMode="auto">
          <a:xfrm>
            <a:off x="179388" y="3284538"/>
            <a:ext cx="2952750" cy="2212975"/>
          </a:xfrm>
          <a:prstGeom prst="rect">
            <a:avLst/>
          </a:prstGeom>
          <a:noFill/>
          <a:ln w="28575">
            <a:solidFill>
              <a:schemeClr val="bg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22534"/>
                                        </p:tgtEl>
                                        <p:attrNameLst>
                                          <p:attrName>style.visibility</p:attrName>
                                        </p:attrNameLst>
                                      </p:cBhvr>
                                      <p:to>
                                        <p:strVal val="visible"/>
                                      </p:to>
                                    </p:set>
                                    <p:animEffect transition="in" filter="diamond(in)">
                                      <p:cBhvr>
                                        <p:cTn id="7" dur="2000"/>
                                        <p:tgtEl>
                                          <p:spTgt spid="22534"/>
                                        </p:tgtEl>
                                      </p:cBhvr>
                                    </p:animEffect>
                                  </p:childTnLst>
                                </p:cTn>
                              </p:par>
                              <p:par>
                                <p:cTn id="8" presetID="8" presetClass="entr" presetSubtype="16" fill="hold" nodeType="withEffect">
                                  <p:stCondLst>
                                    <p:cond delay="0"/>
                                  </p:stCondLst>
                                  <p:childTnLst>
                                    <p:set>
                                      <p:cBhvr>
                                        <p:cTn id="9" dur="1" fill="hold">
                                          <p:stCondLst>
                                            <p:cond delay="0"/>
                                          </p:stCondLst>
                                        </p:cTn>
                                        <p:tgtEl>
                                          <p:spTgt spid="22532"/>
                                        </p:tgtEl>
                                        <p:attrNameLst>
                                          <p:attrName>style.visibility</p:attrName>
                                        </p:attrNameLst>
                                      </p:cBhvr>
                                      <p:to>
                                        <p:strVal val="visible"/>
                                      </p:to>
                                    </p:set>
                                    <p:animEffect transition="in" filter="diamond(in)">
                                      <p:cBhvr>
                                        <p:cTn id="10" dur="2000"/>
                                        <p:tgtEl>
                                          <p:spTgt spid="22532"/>
                                        </p:tgtEl>
                                      </p:cBhvr>
                                    </p:animEffect>
                                  </p:childTnLst>
                                </p:cTn>
                              </p:par>
                              <p:par>
                                <p:cTn id="11" presetID="8" presetClass="entr" presetSubtype="16" fill="hold" nodeType="withEffect">
                                  <p:stCondLst>
                                    <p:cond delay="0"/>
                                  </p:stCondLst>
                                  <p:childTnLst>
                                    <p:set>
                                      <p:cBhvr>
                                        <p:cTn id="12" dur="1" fill="hold">
                                          <p:stCondLst>
                                            <p:cond delay="0"/>
                                          </p:stCondLst>
                                        </p:cTn>
                                        <p:tgtEl>
                                          <p:spTgt spid="22535"/>
                                        </p:tgtEl>
                                        <p:attrNameLst>
                                          <p:attrName>style.visibility</p:attrName>
                                        </p:attrNameLst>
                                      </p:cBhvr>
                                      <p:to>
                                        <p:strVal val="visible"/>
                                      </p:to>
                                    </p:set>
                                    <p:animEffect transition="in" filter="diamond(in)">
                                      <p:cBhvr>
                                        <p:cTn id="13" dur="2000"/>
                                        <p:tgtEl>
                                          <p:spTgt spid="22535"/>
                                        </p:tgtEl>
                                      </p:cBhvr>
                                    </p:animEffect>
                                  </p:childTnLst>
                                </p:cTn>
                              </p:par>
                              <p:par>
                                <p:cTn id="14" presetID="8" presetClass="entr" presetSubtype="16" fill="hold" nodeType="withEffect">
                                  <p:stCondLst>
                                    <p:cond delay="0"/>
                                  </p:stCondLst>
                                  <p:childTnLst>
                                    <p:set>
                                      <p:cBhvr>
                                        <p:cTn id="15" dur="1" fill="hold">
                                          <p:stCondLst>
                                            <p:cond delay="0"/>
                                          </p:stCondLst>
                                        </p:cTn>
                                        <p:tgtEl>
                                          <p:spTgt spid="22533"/>
                                        </p:tgtEl>
                                        <p:attrNameLst>
                                          <p:attrName>style.visibility</p:attrName>
                                        </p:attrNameLst>
                                      </p:cBhvr>
                                      <p:to>
                                        <p:strVal val="visible"/>
                                      </p:to>
                                    </p:set>
                                    <p:animEffect transition="in" filter="diamond(in)">
                                      <p:cBhvr>
                                        <p:cTn id="16" dur="2000"/>
                                        <p:tgtEl>
                                          <p:spTgt spid="22533"/>
                                        </p:tgtEl>
                                      </p:cBhvr>
                                    </p:animEffect>
                                  </p:childTnLst>
                                </p:cTn>
                              </p:par>
                            </p:childTnLst>
                          </p:cTn>
                        </p:par>
                        <p:par>
                          <p:cTn id="17" fill="hold">
                            <p:stCondLst>
                              <p:cond delay="2000"/>
                            </p:stCondLst>
                            <p:childTnLst>
                              <p:par>
                                <p:cTn id="18" presetID="31" presetClass="entr" presetSubtype="0" fill="hold" nodeType="afterEffect">
                                  <p:stCondLst>
                                    <p:cond delay="0"/>
                                  </p:stCondLst>
                                  <p:iterate type="lt">
                                    <p:tmPct val="5000"/>
                                  </p:iterate>
                                  <p:childTnLst>
                                    <p:set>
                                      <p:cBhvr>
                                        <p:cTn id="19" dur="1" fill="hold">
                                          <p:stCondLst>
                                            <p:cond delay="0"/>
                                          </p:stCondLst>
                                        </p:cTn>
                                        <p:tgtEl>
                                          <p:spTgt spid="22531"/>
                                        </p:tgtEl>
                                        <p:attrNameLst>
                                          <p:attrName>style.visibility</p:attrName>
                                        </p:attrNameLst>
                                      </p:cBhvr>
                                      <p:to>
                                        <p:strVal val="visible"/>
                                      </p:to>
                                    </p:set>
                                    <p:anim calcmode="lin" valueType="num">
                                      <p:cBhvr>
                                        <p:cTn id="20" dur="1000" fill="hold"/>
                                        <p:tgtEl>
                                          <p:spTgt spid="22531"/>
                                        </p:tgtEl>
                                        <p:attrNameLst>
                                          <p:attrName>ppt_w</p:attrName>
                                        </p:attrNameLst>
                                      </p:cBhvr>
                                      <p:tavLst>
                                        <p:tav tm="0">
                                          <p:val>
                                            <p:fltVal val="0"/>
                                          </p:val>
                                        </p:tav>
                                        <p:tav tm="100000">
                                          <p:val>
                                            <p:strVal val="#ppt_w"/>
                                          </p:val>
                                        </p:tav>
                                      </p:tavLst>
                                    </p:anim>
                                    <p:anim calcmode="lin" valueType="num">
                                      <p:cBhvr>
                                        <p:cTn id="21" dur="1000" fill="hold"/>
                                        <p:tgtEl>
                                          <p:spTgt spid="22531"/>
                                        </p:tgtEl>
                                        <p:attrNameLst>
                                          <p:attrName>ppt_h</p:attrName>
                                        </p:attrNameLst>
                                      </p:cBhvr>
                                      <p:tavLst>
                                        <p:tav tm="0">
                                          <p:val>
                                            <p:fltVal val="0"/>
                                          </p:val>
                                        </p:tav>
                                        <p:tav tm="100000">
                                          <p:val>
                                            <p:strVal val="#ppt_h"/>
                                          </p:val>
                                        </p:tav>
                                      </p:tavLst>
                                    </p:anim>
                                    <p:anim calcmode="lin" valueType="num">
                                      <p:cBhvr>
                                        <p:cTn id="22" dur="1000" fill="hold"/>
                                        <p:tgtEl>
                                          <p:spTgt spid="22531"/>
                                        </p:tgtEl>
                                        <p:attrNameLst>
                                          <p:attrName>style.rotation</p:attrName>
                                        </p:attrNameLst>
                                      </p:cBhvr>
                                      <p:tavLst>
                                        <p:tav tm="0">
                                          <p:val>
                                            <p:fltVal val="90"/>
                                          </p:val>
                                        </p:tav>
                                        <p:tav tm="100000">
                                          <p:val>
                                            <p:fltVal val="0"/>
                                          </p:val>
                                        </p:tav>
                                      </p:tavLst>
                                    </p:anim>
                                    <p:animEffect transition="in" filter="fade">
                                      <p:cBhvr>
                                        <p:cTn id="23" dur="1000"/>
                                        <p:tgtEl>
                                          <p:spTgt spid="22531"/>
                                        </p:tgtEl>
                                      </p:cBhvr>
                                    </p:animEffect>
                                  </p:childTnLst>
                                </p:cTn>
                              </p:par>
                              <p:par>
                                <p:cTn id="24" presetID="53" presetClass="entr" presetSubtype="0" fill="hold" grpId="0" nodeType="withEffect">
                                  <p:stCondLst>
                                    <p:cond delay="0"/>
                                  </p:stCondLst>
                                  <p:childTnLst>
                                    <p:set>
                                      <p:cBhvr>
                                        <p:cTn id="25" dur="1" fill="hold">
                                          <p:stCondLst>
                                            <p:cond delay="0"/>
                                          </p:stCondLst>
                                        </p:cTn>
                                        <p:tgtEl>
                                          <p:spTgt spid="22530">
                                            <p:txEl>
                                              <p:pRg st="0" end="0"/>
                                            </p:txEl>
                                          </p:spTgt>
                                        </p:tgtEl>
                                        <p:attrNameLst>
                                          <p:attrName>style.visibility</p:attrName>
                                        </p:attrNameLst>
                                      </p:cBhvr>
                                      <p:to>
                                        <p:strVal val="visible"/>
                                      </p:to>
                                    </p:set>
                                    <p:anim calcmode="lin" valueType="num">
                                      <p:cBhvr>
                                        <p:cTn id="26" dur="500" fill="hold"/>
                                        <p:tgtEl>
                                          <p:spTgt spid="22530">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22530">
                                            <p:txEl>
                                              <p:pRg st="0" end="0"/>
                                            </p:txEl>
                                          </p:spTgt>
                                        </p:tgtEl>
                                        <p:attrNameLst>
                                          <p:attrName>ppt_h</p:attrName>
                                        </p:attrNameLst>
                                      </p:cBhvr>
                                      <p:tavLst>
                                        <p:tav tm="0">
                                          <p:val>
                                            <p:fltVal val="0"/>
                                          </p:val>
                                        </p:tav>
                                        <p:tav tm="100000">
                                          <p:val>
                                            <p:strVal val="#ppt_h"/>
                                          </p:val>
                                        </p:tav>
                                      </p:tavLst>
                                    </p:anim>
                                    <p:animEffect transition="in" filter="fade">
                                      <p:cBhvr>
                                        <p:cTn id="28" dur="500"/>
                                        <p:tgtEl>
                                          <p:spTgt spid="225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Lst>
  </p:timing>
</p:sld>
</file>

<file path=ppt/theme/theme1.xml><?xml version="1.0" encoding="utf-8"?>
<a:theme xmlns:a="http://schemas.openxmlformats.org/drawingml/2006/main" name="лекция 3 англ 3 курс (до вторника)">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лекция 3 англ 3 курс (до вторника)</Template>
  <TotalTime>56</TotalTime>
  <Words>1109</Words>
  <Application>Microsoft Office PowerPoint</Application>
  <PresentationFormat>Экран (4:3)</PresentationFormat>
  <Paragraphs>80</Paragraphs>
  <Slides>19</Slides>
  <Notes>0</Notes>
  <HiddenSlides>0</HiddenSlides>
  <MMClips>0</MMClips>
  <ScaleCrop>false</ScaleCrop>
  <HeadingPairs>
    <vt:vector size="6" baseType="variant">
      <vt:variant>
        <vt:lpstr>Использованные шрифты</vt:lpstr>
      </vt:variant>
      <vt:variant>
        <vt:i4>4</vt:i4>
      </vt:variant>
      <vt:variant>
        <vt:lpstr>Шаблон оформления</vt:lpstr>
      </vt:variant>
      <vt:variant>
        <vt:i4>1</vt:i4>
      </vt:variant>
      <vt:variant>
        <vt:lpstr>Заголовки слайдов</vt:lpstr>
      </vt:variant>
      <vt:variant>
        <vt:i4>19</vt:i4>
      </vt:variant>
    </vt:vector>
  </HeadingPairs>
  <TitlesOfParts>
    <vt:vector size="24" baseType="lpstr">
      <vt:lpstr>Arial</vt:lpstr>
      <vt:lpstr>Calibri</vt:lpstr>
      <vt:lpstr>Times New Roman</vt:lpstr>
      <vt:lpstr>Wingdings</vt:lpstr>
      <vt:lpstr>лекция 3 англ 3 курс (до вторника)</vt:lpstr>
      <vt:lpstr>Indications and contraindications for the replacement of partial defects of dentition with bridge prostheses. The design of bridge prostheses, their biomechanics.</vt:lpstr>
      <vt:lpstr>Слайд 2</vt:lpstr>
      <vt:lpstr>Слайд 3</vt:lpstr>
      <vt:lpstr>Indications for prosthetic bridges</vt:lpstr>
      <vt:lpstr>Contraindications for prosthetic bridges</vt:lpstr>
      <vt:lpstr>Signs of the classification of dental bridges</vt:lpstr>
      <vt:lpstr>Слайд 7</vt:lpstr>
      <vt:lpstr>Слайд 8</vt:lpstr>
      <vt:lpstr>Слайд 9</vt:lpstr>
      <vt:lpstr>Слайд 10</vt:lpstr>
      <vt:lpstr>Слайд 11</vt:lpstr>
      <vt:lpstr>Clinical and laboratory stages of bridge manufacture  (cast, compound)</vt:lpstr>
      <vt:lpstr>Bridge prostheses biomechanics</vt:lpstr>
      <vt:lpstr>Слайд 14</vt:lpstr>
      <vt:lpstr>Слайд 15</vt:lpstr>
      <vt:lpstr>Слайд 16</vt:lpstr>
      <vt:lpstr>Слайд 17</vt:lpstr>
      <vt:lpstr>Слайд 18</vt:lpstr>
      <vt:lpstr>Слайд 19</vt:lpstr>
    </vt:vector>
  </TitlesOfParts>
  <Company>RuVaReZ</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Indications and contraindications for the replacement of partial defects of dentition with bridge prostheses. The design of bridge prostheses, their biomechanics.</dc:title>
  <dc:creator>PUTNIK OS</dc:creator>
  <cp:lastModifiedBy>FuckYouBill</cp:lastModifiedBy>
  <cp:revision>7</cp:revision>
  <dcterms:created xsi:type="dcterms:W3CDTF">2010-11-08T11:16:30Z</dcterms:created>
  <dcterms:modified xsi:type="dcterms:W3CDTF">2010-11-08T13:05:43Z</dcterms:modified>
</cp:coreProperties>
</file>