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0" r:id="rId2"/>
    <p:sldId id="256" r:id="rId3"/>
    <p:sldId id="261" r:id="rId4"/>
    <p:sldId id="257" r:id="rId5"/>
    <p:sldId id="259" r:id="rId6"/>
    <p:sldId id="276" r:id="rId7"/>
    <p:sldId id="264" r:id="rId8"/>
    <p:sldId id="265" r:id="rId9"/>
    <p:sldId id="281" r:id="rId10"/>
    <p:sldId id="266" r:id="rId11"/>
    <p:sldId id="267" r:id="rId12"/>
    <p:sldId id="274" r:id="rId13"/>
    <p:sldId id="275" r:id="rId14"/>
    <p:sldId id="262" r:id="rId15"/>
    <p:sldId id="277" r:id="rId16"/>
    <p:sldId id="278" r:id="rId17"/>
    <p:sldId id="279"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87" d="100"/>
          <a:sy n="87" d="100"/>
        </p:scale>
        <p:origin x="-9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E28A3-5378-44C6-ABA3-2511E5B5C36C}" type="datetimeFigureOut">
              <a:rPr lang="ru-RU" smtClean="0"/>
              <a:t>11.03.2013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0A6388-48D2-452B-ABE2-18455163F23B}" type="slidenum">
              <a:rPr lang="ru-RU" smtClean="0"/>
              <a:t>‹#›</a:t>
            </a:fld>
            <a:endParaRPr lang="ru-RU"/>
          </a:p>
        </p:txBody>
      </p:sp>
    </p:spTree>
    <p:extLst>
      <p:ext uri="{BB962C8B-B14F-4D97-AF65-F5344CB8AC3E}">
        <p14:creationId xmlns:p14="http://schemas.microsoft.com/office/powerpoint/2010/main" val="349889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1733BA-F02B-47BD-91BF-0D1F94E31EF4}" type="slidenum">
              <a:rPr lang="en-US" smtClean="0"/>
              <a:pPr eaLnBrk="1" hangingPunct="1"/>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AACEBF6-C59F-4452-8975-02AC1BE9B41E}" type="slidenum">
              <a:rPr lang="en-US" smtClean="0"/>
              <a:pPr eaLnBrk="1" hangingPunct="1"/>
              <a:t>5</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261EE0-B894-48D2-8635-9B1B05531BB3}" type="slidenum">
              <a:rPr lang="en-US" smtClean="0"/>
              <a:pPr eaLnBrk="1" hangingPunct="1"/>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11.03.2013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11.03.2013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11.03.2013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11.03.2013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4400" y="1600200"/>
            <a:ext cx="38100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876800" y="1600200"/>
            <a:ext cx="38100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876800" y="3941763"/>
            <a:ext cx="38100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9"/>
          <p:cNvSpPr>
            <a:spLocks noGrp="1" noChangeArrowheads="1"/>
          </p:cNvSpPr>
          <p:nvPr>
            <p:ph type="dt" sz="half" idx="10"/>
          </p:nvPr>
        </p:nvSpPr>
        <p:spPr>
          <a:ln/>
        </p:spPr>
        <p:txBody>
          <a:bodyPr/>
          <a:lstStyle>
            <a:lvl1pPr>
              <a:defRPr/>
            </a:lvl1pPr>
          </a:lstStyle>
          <a:p>
            <a:pPr>
              <a:defRPr/>
            </a:pPr>
            <a:endParaRPr lang="ru-RU"/>
          </a:p>
        </p:txBody>
      </p:sp>
      <p:sp>
        <p:nvSpPr>
          <p:cNvPr id="7" name="Rectangle 10"/>
          <p:cNvSpPr>
            <a:spLocks noGrp="1" noChangeArrowheads="1"/>
          </p:cNvSpPr>
          <p:nvPr>
            <p:ph type="ftr" sz="quarter" idx="11"/>
          </p:nvPr>
        </p:nvSpPr>
        <p:spPr>
          <a:ln/>
        </p:spPr>
        <p:txBody>
          <a:bodyPr/>
          <a:lstStyle>
            <a:lvl1pPr>
              <a:defRPr/>
            </a:lvl1pPr>
          </a:lstStyle>
          <a:p>
            <a:pPr>
              <a:defRPr/>
            </a:pPr>
            <a:endParaRPr lang="ru-RU"/>
          </a:p>
        </p:txBody>
      </p:sp>
      <p:sp>
        <p:nvSpPr>
          <p:cNvPr id="8" name="Rectangle 11"/>
          <p:cNvSpPr>
            <a:spLocks noGrp="1" noChangeArrowheads="1"/>
          </p:cNvSpPr>
          <p:nvPr>
            <p:ph type="sldNum" sz="quarter" idx="12"/>
          </p:nvPr>
        </p:nvSpPr>
        <p:spPr>
          <a:ln/>
        </p:spPr>
        <p:txBody>
          <a:bodyPr/>
          <a:lstStyle>
            <a:lvl1pPr>
              <a:defRPr/>
            </a:lvl1pPr>
          </a:lstStyle>
          <a:p>
            <a:pPr>
              <a:defRPr/>
            </a:pPr>
            <a:fld id="{E671E898-6613-410E-9E13-ADBE60BEBF61}" type="slidenum">
              <a:rPr lang="ru-RU"/>
              <a:pPr>
                <a:defRPr/>
              </a:pPr>
              <a:t>‹#›</a:t>
            </a:fld>
            <a:endParaRPr lang="ru-RU"/>
          </a:p>
        </p:txBody>
      </p:sp>
    </p:spTree>
    <p:extLst>
      <p:ext uri="{BB962C8B-B14F-4D97-AF65-F5344CB8AC3E}">
        <p14:creationId xmlns:p14="http://schemas.microsoft.com/office/powerpoint/2010/main" val="396288943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11.03.2013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16632"/>
            <a:ext cx="8208912" cy="461665"/>
          </a:xfrm>
          <a:prstGeom prst="rect">
            <a:avLst/>
          </a:prstGeom>
        </p:spPr>
        <p:txBody>
          <a:bodyPr wrap="square">
            <a:spAutoFit/>
          </a:bodyPr>
          <a:lstStyle/>
          <a:p>
            <a:r>
              <a:rPr lang="en-US" sz="2400" dirty="0" smtClean="0">
                <a:solidFill>
                  <a:srgbClr val="FFFF00"/>
                </a:solidFill>
              </a:rPr>
              <a:t>Fractures </a:t>
            </a:r>
            <a:r>
              <a:rPr lang="en-US" sz="2400" dirty="0">
                <a:solidFill>
                  <a:srgbClr val="FFFF00"/>
                </a:solidFill>
              </a:rPr>
              <a:t>of jaws with a steady displacement of bone fragments</a:t>
            </a:r>
            <a:endParaRPr lang="ru-RU" sz="2400" dirty="0">
              <a:solidFill>
                <a:srgbClr val="FFFF00"/>
              </a:solidFill>
            </a:endParaRPr>
          </a:p>
        </p:txBody>
      </p:sp>
      <p:pic>
        <p:nvPicPr>
          <p:cNvPr id="4098" name="Picture 2" descr="http://neostom.ru/file/%D0%BE%D1%80%D1%82%D0%BE%D0%BF%D0%B5%D0%B4%D0%B8%D1%87%D0%B5%D1%81%D0%BA%D0%BE%D0%B5%20%D0%BB%D0%B5%D1%87%D0%B5%D0%BD%D0%B8%D0%B5%20%D0%BF%D0%B5%D1%80%D0%B5%D0%BB%D0%BE%D0%BC%D0%BE%D0%B2%20%D1%87%D0%B5%D0%BB%D1%8E%D1%81%D1%82%D0%B5%D0%B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5734" y="774952"/>
            <a:ext cx="2811449" cy="25054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c.pics.livejournal.com/mugab/9814630/50414/original.jpg"/>
          <p:cNvPicPr>
            <a:picLocks noChangeAspect="1" noChangeArrowheads="1"/>
          </p:cNvPicPr>
          <p:nvPr/>
        </p:nvPicPr>
        <p:blipFill rotWithShape="1">
          <a:blip r:embed="rId3">
            <a:extLst>
              <a:ext uri="{28A0092B-C50C-407E-A947-70E740481C1C}">
                <a14:useLocalDpi xmlns:a14="http://schemas.microsoft.com/office/drawing/2010/main" val="0"/>
              </a:ext>
            </a:extLst>
          </a:blip>
          <a:srcRect l="12624" r="27090" b="19691"/>
          <a:stretch/>
        </p:blipFill>
        <p:spPr bwMode="auto">
          <a:xfrm>
            <a:off x="425623" y="849490"/>
            <a:ext cx="3107499" cy="268040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dn.ykt2.ru/dnevniki/data/users/2/2689/35f8a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717032"/>
            <a:ext cx="3311691" cy="2483768"/>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http://neostom.ru/file/%D0%A1%D0%BA%D0%B5%D0%BB%D0%B5%D1%82%D0%BD%D0%BE%D0%B5%20%D0%B2%D1%8B%D1%82%D1%8F%D0%B6%D0%B5%D0%BD%D0%B8%D0%B5%20%D0%BD%D0%B8%D0%B6%D0%BD%D0%B5%D0%B9%20%D1%87%D0%B5%D0%BB%D1%8E%D1%81%D1%82%D0%B8,%20%D0%BE%D1%80%D1%82%D0%BE%D0%BF%D0%B5%D0%B4%D0%B8%D1%87%D0%B5%D1%81%D0%BA%D0%BE%D0%B5%20%D0%BB%D0%B5%D1%87%D0%B5%D0%BD%D0%B8%D0%B5%20%D0%BF%D0%B5%D1%80%D0%B5%D0%BB%D0%BE%D0%BC%D0%BE%D0%B2%20%D1%87%D0%B5%D0%BB%D1%8E%D1%81%D1%82%D0%B5%D0%B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1931094"/>
            <a:ext cx="2295525" cy="3571875"/>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http://www.medical-enc.ru/17/stomatologia/hirurgiya/img/7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5976" y="3362697"/>
            <a:ext cx="2072551" cy="319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628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vmede.org/sait/content/Stomatologiya_ortop_lebedenko_2011/15_files/mb4_008.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2760" y="1412776"/>
            <a:ext cx="5057775" cy="1933576"/>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3131840" y="476672"/>
            <a:ext cx="2892074" cy="523220"/>
          </a:xfrm>
          <a:prstGeom prst="rect">
            <a:avLst/>
          </a:prstGeom>
        </p:spPr>
        <p:txBody>
          <a:bodyPr wrap="none">
            <a:spAutoFit/>
          </a:bodyPr>
          <a:lstStyle/>
          <a:p>
            <a:r>
              <a:rPr lang="en-US" sz="2800" b="1" dirty="0">
                <a:solidFill>
                  <a:srgbClr val="FFFF00"/>
                </a:solidFill>
                <a:latin typeface="arial"/>
              </a:rPr>
              <a:t>S</a:t>
            </a:r>
            <a:r>
              <a:rPr lang="en-US" sz="2800" b="1" dirty="0" smtClean="0">
                <a:solidFill>
                  <a:srgbClr val="FFFF00"/>
                </a:solidFill>
                <a:latin typeface="arial"/>
              </a:rPr>
              <a:t>plint </a:t>
            </a:r>
            <a:r>
              <a:rPr lang="en-US" sz="2800" b="1" dirty="0">
                <a:solidFill>
                  <a:srgbClr val="FFFF00"/>
                </a:solidFill>
                <a:latin typeface="arial"/>
              </a:rPr>
              <a:t>by</a:t>
            </a:r>
            <a:r>
              <a:rPr lang="ru-RU" sz="2800" b="1" dirty="0" smtClean="0">
                <a:solidFill>
                  <a:srgbClr val="FFFF00"/>
                </a:solidFill>
                <a:latin typeface="arial"/>
              </a:rPr>
              <a:t> </a:t>
            </a:r>
            <a:r>
              <a:rPr lang="en-US" sz="2800" b="1" dirty="0">
                <a:solidFill>
                  <a:srgbClr val="FFFF00"/>
                </a:solidFill>
                <a:latin typeface="arial"/>
              </a:rPr>
              <a:t>Weber</a:t>
            </a:r>
            <a:endParaRPr lang="ru-RU" sz="2800" dirty="0">
              <a:solidFill>
                <a:srgbClr val="FFFF00"/>
              </a:solidFill>
            </a:endParaRPr>
          </a:p>
        </p:txBody>
      </p:sp>
      <p:sp>
        <p:nvSpPr>
          <p:cNvPr id="8" name="Прямоугольник 7"/>
          <p:cNvSpPr/>
          <p:nvPr/>
        </p:nvSpPr>
        <p:spPr>
          <a:xfrm>
            <a:off x="611560" y="3645024"/>
            <a:ext cx="7992888" cy="1754326"/>
          </a:xfrm>
          <a:prstGeom prst="rect">
            <a:avLst/>
          </a:prstGeom>
        </p:spPr>
        <p:txBody>
          <a:bodyPr wrap="square">
            <a:spAutoFit/>
          </a:bodyPr>
          <a:lstStyle/>
          <a:p>
            <a:pPr algn="just"/>
            <a:r>
              <a:rPr lang="ru-RU" dirty="0" smtClean="0"/>
              <a:t>	</a:t>
            </a:r>
            <a:r>
              <a:rPr lang="en-US" dirty="0" smtClean="0"/>
              <a:t>For </a:t>
            </a:r>
            <a:r>
              <a:rPr lang="en-US" dirty="0"/>
              <a:t>the treatment of single mandibular fractures with full mobility of fragments in the case of a small number of teeth on the bone fragments or mobility of teeth, special removable teeth-gum splint by  Weber. </a:t>
            </a:r>
            <a:endParaRPr lang="ru-RU" dirty="0" smtClean="0"/>
          </a:p>
          <a:p>
            <a:pPr algn="just"/>
            <a:r>
              <a:rPr lang="ru-RU" dirty="0"/>
              <a:t>	</a:t>
            </a:r>
            <a:r>
              <a:rPr lang="en-US" dirty="0" smtClean="0"/>
              <a:t>This </a:t>
            </a:r>
            <a:r>
              <a:rPr lang="en-US" dirty="0"/>
              <a:t>splint covers the rest of the dentition and gums on both fragments, leaving open the chewing and cutting surfaces of the teeth. It can be used for follow-up care of fractures of the mandible.</a:t>
            </a:r>
            <a:endParaRPr lang="ru-RU" dirty="0"/>
          </a:p>
        </p:txBody>
      </p:sp>
    </p:spTree>
    <p:extLst>
      <p:ext uri="{BB962C8B-B14F-4D97-AF65-F5344CB8AC3E}">
        <p14:creationId xmlns:p14="http://schemas.microsoft.com/office/powerpoint/2010/main" val="2559591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00113" y="260350"/>
            <a:ext cx="7772400" cy="1143000"/>
          </a:xfrm>
        </p:spPr>
        <p:txBody>
          <a:bodyPr>
            <a:normAutofit fontScale="90000"/>
          </a:bodyPr>
          <a:lstStyle/>
          <a:p>
            <a:pPr algn="ctr" eaLnBrk="1" hangingPunct="1"/>
            <a:r>
              <a:rPr lang="en-US" sz="3200" b="1" dirty="0" err="1" smtClean="0"/>
              <a:t>Veber’s</a:t>
            </a:r>
            <a:r>
              <a:rPr lang="en-US" sz="3200" b="1" dirty="0" smtClean="0"/>
              <a:t> splint for fixing</a:t>
            </a:r>
            <a:r>
              <a:rPr lang="en-US" sz="3800" b="1" dirty="0" smtClean="0"/>
              <a:t> </a:t>
            </a:r>
            <a:br>
              <a:rPr lang="en-US" sz="3800" b="1" dirty="0" smtClean="0"/>
            </a:br>
            <a:r>
              <a:rPr lang="en-US" sz="3200" b="1" dirty="0" smtClean="0"/>
              <a:t>upper jaw fragments</a:t>
            </a:r>
            <a:r>
              <a:rPr lang="en-US" sz="3800" b="1" dirty="0" smtClean="0"/>
              <a:t> </a:t>
            </a:r>
            <a:endParaRPr lang="ru-RU" sz="3800" b="1" dirty="0" smtClean="0"/>
          </a:p>
        </p:txBody>
      </p:sp>
      <p:sp>
        <p:nvSpPr>
          <p:cNvPr id="41987" name="Rectangle 3"/>
          <p:cNvSpPr>
            <a:spLocks noGrp="1" noChangeArrowheads="1"/>
          </p:cNvSpPr>
          <p:nvPr>
            <p:ph type="body" idx="1"/>
          </p:nvPr>
        </p:nvSpPr>
        <p:spPr/>
        <p:txBody>
          <a:bodyPr/>
          <a:lstStyle/>
          <a:p>
            <a:pPr eaLnBrk="1" hangingPunct="1">
              <a:buFont typeface="Wingdings" pitchFamily="2" charset="2"/>
              <a:buNone/>
            </a:pPr>
            <a:endParaRPr lang="en-US" dirty="0" smtClean="0"/>
          </a:p>
        </p:txBody>
      </p:sp>
      <p:pic>
        <p:nvPicPr>
          <p:cNvPr id="41988" name="Picture 4" descr="P10102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02" t="7841" r="1"/>
          <a:stretch/>
        </p:blipFill>
        <p:spPr bwMode="auto">
          <a:xfrm>
            <a:off x="1020688" y="1484784"/>
            <a:ext cx="6562045" cy="459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415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dentaltechnic.info/Ortopedicheskaja_stomatologija_Kopejkina_files/Ortopedicheskaja_stomatologija_Kopejkina-24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660" y="1772816"/>
            <a:ext cx="4406317" cy="201622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15816" y="446921"/>
            <a:ext cx="3560014" cy="523220"/>
          </a:xfrm>
          <a:prstGeom prst="rect">
            <a:avLst/>
          </a:prstGeom>
        </p:spPr>
        <p:txBody>
          <a:bodyPr wrap="none">
            <a:spAutoFit/>
          </a:bodyPr>
          <a:lstStyle/>
          <a:p>
            <a:r>
              <a:rPr lang="en-US" sz="2800" b="1" dirty="0" smtClean="0">
                <a:solidFill>
                  <a:srgbClr val="FFFF00"/>
                </a:solidFill>
                <a:latin typeface="arial"/>
              </a:rPr>
              <a:t>Splint </a:t>
            </a:r>
            <a:r>
              <a:rPr lang="en-US" sz="2800" b="1" dirty="0">
                <a:solidFill>
                  <a:srgbClr val="FFFF00"/>
                </a:solidFill>
                <a:latin typeface="arial"/>
              </a:rPr>
              <a:t>by </a:t>
            </a:r>
            <a:r>
              <a:rPr lang="en-US" sz="2800" b="1" dirty="0" err="1">
                <a:solidFill>
                  <a:srgbClr val="FFFF00"/>
                </a:solidFill>
                <a:latin typeface="arial"/>
              </a:rPr>
              <a:t>Vankevich</a:t>
            </a:r>
            <a:endParaRPr lang="ru-RU" sz="2800" dirty="0">
              <a:solidFill>
                <a:srgbClr val="FFFF00"/>
              </a:solidFill>
            </a:endParaRPr>
          </a:p>
        </p:txBody>
      </p:sp>
      <p:sp>
        <p:nvSpPr>
          <p:cNvPr id="3" name="Прямоугольник 2"/>
          <p:cNvSpPr/>
          <p:nvPr/>
        </p:nvSpPr>
        <p:spPr>
          <a:xfrm>
            <a:off x="912359" y="4653136"/>
            <a:ext cx="7312091" cy="1200329"/>
          </a:xfrm>
          <a:prstGeom prst="rect">
            <a:avLst/>
          </a:prstGeom>
        </p:spPr>
        <p:txBody>
          <a:bodyPr wrap="square">
            <a:spAutoFit/>
          </a:bodyPr>
          <a:lstStyle/>
          <a:p>
            <a:r>
              <a:rPr lang="en-US" dirty="0" smtClean="0"/>
              <a:t>	Splint </a:t>
            </a:r>
            <a:r>
              <a:rPr lang="en-US" dirty="0"/>
              <a:t>is used for fixing the lower edentulous jaw or jaw with little</a:t>
            </a:r>
            <a:r>
              <a:rPr lang="en-US" dirty="0" smtClean="0"/>
              <a:t> </a:t>
            </a:r>
            <a:r>
              <a:rPr lang="en-US" dirty="0"/>
              <a:t>number of teeth. It consists of a base part  fixed on the upper jaw, and two vertical processes adjacent to the edentulous mandible with the lingual side. These processes hold the fragments of the lower jaw in position.</a:t>
            </a:r>
            <a:endParaRPr lang="ru-RU" dirty="0"/>
          </a:p>
        </p:txBody>
      </p:sp>
      <p:pic>
        <p:nvPicPr>
          <p:cNvPr id="6" name="Picture 4" descr="P1010020"/>
          <p:cNvPicPr>
            <a:picLocks noChangeAspect="1" noChangeArrowheads="1"/>
          </p:cNvPicPr>
          <p:nvPr/>
        </p:nvPicPr>
        <p:blipFill rotWithShape="1">
          <a:blip r:embed="rId3">
            <a:extLst>
              <a:ext uri="{28A0092B-C50C-407E-A947-70E740481C1C}">
                <a14:useLocalDpi xmlns:a14="http://schemas.microsoft.com/office/drawing/2010/main" val="0"/>
              </a:ext>
            </a:extLst>
          </a:blip>
          <a:srcRect l="29178" t="8019" r="21044" b="16779"/>
          <a:stretch/>
        </p:blipFill>
        <p:spPr>
          <a:xfrm>
            <a:off x="5242265" y="1124744"/>
            <a:ext cx="3013896" cy="3407228"/>
          </a:xfrm>
          <a:prstGeom prst="rect">
            <a:avLst/>
          </a:prstGeom>
          <a:noFill/>
        </p:spPr>
      </p:pic>
    </p:spTree>
    <p:extLst>
      <p:ext uri="{BB962C8B-B14F-4D97-AF65-F5344CB8AC3E}">
        <p14:creationId xmlns:p14="http://schemas.microsoft.com/office/powerpoint/2010/main" val="993140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a:xfrm>
            <a:off x="107504" y="188640"/>
            <a:ext cx="5061248" cy="710952"/>
          </a:xfrm>
        </p:spPr>
        <p:txBody>
          <a:bodyPr/>
          <a:lstStyle/>
          <a:p>
            <a:pPr algn="ctr" eaLnBrk="1" hangingPunct="1"/>
            <a:r>
              <a:rPr lang="en-US" sz="3200" b="1" dirty="0" smtClean="0">
                <a:solidFill>
                  <a:srgbClr val="FFFF00"/>
                </a:solidFill>
              </a:rPr>
              <a:t>Port’s-Gunning’s splint</a:t>
            </a:r>
            <a:endParaRPr lang="ru-RU" sz="3200" b="1" dirty="0" smtClean="0">
              <a:solidFill>
                <a:srgbClr val="FFFF00"/>
              </a:solidFill>
            </a:endParaRPr>
          </a:p>
        </p:txBody>
      </p:sp>
      <p:pic>
        <p:nvPicPr>
          <p:cNvPr id="35843" name="Picture 4" descr="P1010021"/>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1585" t="16871" r="24479" b="23784"/>
          <a:stretch/>
        </p:blipFill>
        <p:spPr>
          <a:xfrm>
            <a:off x="899592" y="980728"/>
            <a:ext cx="3265714" cy="2688771"/>
          </a:xfrm>
          <a:noFill/>
        </p:spPr>
      </p:pic>
      <p:sp>
        <p:nvSpPr>
          <p:cNvPr id="4" name="Rectangle 5"/>
          <p:cNvSpPr txBox="1">
            <a:spLocks noChangeArrowheads="1"/>
          </p:cNvSpPr>
          <p:nvPr/>
        </p:nvSpPr>
        <p:spPr>
          <a:xfrm>
            <a:off x="4355976" y="836712"/>
            <a:ext cx="4392488" cy="940966"/>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FF00"/>
                </a:solidFill>
              </a:rPr>
              <a:t>D</a:t>
            </a:r>
            <a:r>
              <a:rPr lang="ru-RU" sz="3200" b="1" dirty="0" err="1" smtClean="0">
                <a:solidFill>
                  <a:srgbClr val="FFFF00"/>
                </a:solidFill>
              </a:rPr>
              <a:t>ismountable</a:t>
            </a:r>
            <a:r>
              <a:rPr lang="ru-RU" sz="3200" dirty="0" smtClean="0">
                <a:solidFill>
                  <a:srgbClr val="FFFF00"/>
                </a:solidFill>
              </a:rPr>
              <a:t> </a:t>
            </a:r>
            <a:r>
              <a:rPr lang="en-US" sz="3200" dirty="0" smtClean="0">
                <a:solidFill>
                  <a:srgbClr val="FFFF00"/>
                </a:solidFill>
              </a:rPr>
              <a:t>s</a:t>
            </a:r>
            <a:r>
              <a:rPr lang="en-US" sz="3200" b="1" dirty="0" smtClean="0">
                <a:solidFill>
                  <a:srgbClr val="FFFF00"/>
                </a:solidFill>
              </a:rPr>
              <a:t>plint</a:t>
            </a:r>
            <a:r>
              <a:rPr lang="en-US" sz="3800" b="1" dirty="0" smtClean="0">
                <a:solidFill>
                  <a:srgbClr val="FFFF00"/>
                </a:solidFill>
              </a:rPr>
              <a:t> </a:t>
            </a:r>
            <a:br>
              <a:rPr lang="en-US" sz="3800" b="1" dirty="0" smtClean="0">
                <a:solidFill>
                  <a:srgbClr val="FFFF00"/>
                </a:solidFill>
              </a:rPr>
            </a:br>
            <a:r>
              <a:rPr lang="en-US" sz="3200" b="1" dirty="0" smtClean="0">
                <a:solidFill>
                  <a:srgbClr val="FFFF00"/>
                </a:solidFill>
              </a:rPr>
              <a:t>by A. </a:t>
            </a:r>
            <a:r>
              <a:rPr lang="en-US" sz="3200" b="1" dirty="0" err="1" smtClean="0">
                <a:solidFill>
                  <a:srgbClr val="FFFF00"/>
                </a:solidFill>
              </a:rPr>
              <a:t>Limberg</a:t>
            </a:r>
            <a:endParaRPr lang="ru-RU" sz="3200" b="1" dirty="0" smtClean="0">
              <a:solidFill>
                <a:srgbClr val="FFFF00"/>
              </a:solidFill>
            </a:endParaRPr>
          </a:p>
        </p:txBody>
      </p:sp>
      <p:pic>
        <p:nvPicPr>
          <p:cNvPr id="5" name="Picture 4" descr="P1010022"/>
          <p:cNvPicPr>
            <a:picLocks noChangeAspect="1" noChangeArrowheads="1"/>
          </p:cNvPicPr>
          <p:nvPr/>
        </p:nvPicPr>
        <p:blipFill rotWithShape="1">
          <a:blip r:embed="rId4">
            <a:extLst>
              <a:ext uri="{28A0092B-C50C-407E-A947-70E740481C1C}">
                <a14:useLocalDpi xmlns:a14="http://schemas.microsoft.com/office/drawing/2010/main" val="0"/>
              </a:ext>
            </a:extLst>
          </a:blip>
          <a:srcRect l="19975" t="8649" r="26808" b="13986"/>
          <a:stretch/>
        </p:blipFill>
        <p:spPr>
          <a:xfrm>
            <a:off x="5076056" y="1916832"/>
            <a:ext cx="3222171" cy="3505200"/>
          </a:xfrm>
          <a:prstGeom prst="rect">
            <a:avLst/>
          </a:prstGeom>
          <a:noFill/>
        </p:spPr>
      </p:pic>
      <p:sp>
        <p:nvSpPr>
          <p:cNvPr id="2" name="Прямоугольник 1"/>
          <p:cNvSpPr/>
          <p:nvPr/>
        </p:nvSpPr>
        <p:spPr>
          <a:xfrm>
            <a:off x="2321604" y="5733256"/>
            <a:ext cx="4494115" cy="400110"/>
          </a:xfrm>
          <a:prstGeom prst="rect">
            <a:avLst/>
          </a:prstGeom>
        </p:spPr>
        <p:txBody>
          <a:bodyPr wrap="none">
            <a:spAutoFit/>
          </a:bodyPr>
          <a:lstStyle/>
          <a:p>
            <a:r>
              <a:rPr lang="en-US" sz="2000" dirty="0">
                <a:solidFill>
                  <a:srgbClr val="FFFF00"/>
                </a:solidFill>
              </a:rPr>
              <a:t>It is used along with  four-tailed bandage.</a:t>
            </a:r>
            <a:endParaRPr lang="ru-RU" sz="2000" dirty="0">
              <a:solidFill>
                <a:srgbClr val="FFFF00"/>
              </a:solidFill>
            </a:endParaRPr>
          </a:p>
        </p:txBody>
      </p:sp>
    </p:spTree>
    <p:extLst>
      <p:ext uri="{BB962C8B-B14F-4D97-AF65-F5344CB8AC3E}">
        <p14:creationId xmlns:p14="http://schemas.microsoft.com/office/powerpoint/2010/main" val="1411767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11760" y="302106"/>
            <a:ext cx="4759636" cy="707886"/>
          </a:xfrm>
          <a:prstGeom prst="rect">
            <a:avLst/>
          </a:prstGeom>
        </p:spPr>
        <p:txBody>
          <a:bodyPr wrap="none">
            <a:spAutoFit/>
          </a:bodyPr>
          <a:lstStyle/>
          <a:p>
            <a:pPr>
              <a:defRPr/>
            </a:pPr>
            <a:r>
              <a:rPr lang="en-US" sz="4000" b="1" dirty="0" smtClean="0">
                <a:solidFill>
                  <a:srgbClr val="FFFF00"/>
                </a:solidFill>
                <a:effectLst>
                  <a:outerShdw blurRad="38100" dist="38100" dir="2700000" algn="tl">
                    <a:srgbClr val="000000"/>
                  </a:outerShdw>
                </a:effectLst>
                <a:latin typeface="Times New Roman" pitchFamily="18" charset="0"/>
              </a:rPr>
              <a:t>Formative </a:t>
            </a:r>
            <a:r>
              <a:rPr lang="en-US" sz="4000" b="1" dirty="0" err="1" smtClean="0">
                <a:solidFill>
                  <a:srgbClr val="FFFF00"/>
                </a:solidFill>
                <a:effectLst>
                  <a:outerShdw blurRad="38100" dist="38100" dir="2700000" algn="tl">
                    <a:srgbClr val="000000"/>
                  </a:outerShdw>
                </a:effectLst>
                <a:latin typeface="Times New Roman" pitchFamily="18" charset="0"/>
              </a:rPr>
              <a:t>apparates</a:t>
            </a:r>
            <a:endParaRPr lang="ru-RU" sz="4000" b="1" dirty="0">
              <a:solidFill>
                <a:srgbClr val="FFFF00"/>
              </a:solidFill>
              <a:latin typeface="Times New Roman" pitchFamily="18" charset="0"/>
            </a:endParaRPr>
          </a:p>
        </p:txBody>
      </p:sp>
      <p:sp>
        <p:nvSpPr>
          <p:cNvPr id="6" name="Прямоугольник 5"/>
          <p:cNvSpPr/>
          <p:nvPr/>
        </p:nvSpPr>
        <p:spPr>
          <a:xfrm>
            <a:off x="666056" y="6237312"/>
            <a:ext cx="7848872" cy="369332"/>
          </a:xfrm>
          <a:prstGeom prst="rect">
            <a:avLst/>
          </a:prstGeom>
        </p:spPr>
        <p:txBody>
          <a:bodyPr wrap="square">
            <a:spAutoFit/>
          </a:bodyPr>
          <a:lstStyle/>
          <a:p>
            <a:r>
              <a:rPr lang="en-US" dirty="0"/>
              <a:t>Instruments (splint), which retain the body parts(e.g. jaw) in a certain position.</a:t>
            </a:r>
            <a:endParaRPr lang="ru-RU" dirty="0"/>
          </a:p>
        </p:txBody>
      </p:sp>
      <p:pic>
        <p:nvPicPr>
          <p:cNvPr id="6146" name="Picture 2" descr="Пластиночная шина А. А. Лимберг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15" y="436239"/>
            <a:ext cx="2182425" cy="2560713"/>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273020" y="3068960"/>
            <a:ext cx="2695161" cy="369332"/>
          </a:xfrm>
          <a:prstGeom prst="rect">
            <a:avLst/>
          </a:prstGeom>
        </p:spPr>
        <p:txBody>
          <a:bodyPr wrap="none">
            <a:spAutoFit/>
          </a:bodyPr>
          <a:lstStyle/>
          <a:p>
            <a:r>
              <a:rPr lang="en-US" dirty="0" smtClean="0"/>
              <a:t>Apparatus by </a:t>
            </a:r>
            <a:r>
              <a:rPr lang="en-US" dirty="0" err="1"/>
              <a:t>Kurlyandskiy</a:t>
            </a:r>
            <a:r>
              <a:rPr lang="en-US" dirty="0"/>
              <a:t>.</a:t>
            </a:r>
            <a:endParaRPr lang="ru-RU" dirty="0"/>
          </a:p>
        </p:txBody>
      </p:sp>
      <p:pic>
        <p:nvPicPr>
          <p:cNvPr id="6148" name="Picture 4" descr="Ортопедические аппараты"/>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124744"/>
            <a:ext cx="2993528"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P1010019"/>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6292979" y="1052736"/>
            <a:ext cx="2093155" cy="1943497"/>
          </a:xfrm>
          <a:prstGeom prst="rect">
            <a:avLst/>
          </a:prstGeom>
        </p:spPr>
      </p:pic>
      <p:sp>
        <p:nvSpPr>
          <p:cNvPr id="8" name="Прямоугольник 7"/>
          <p:cNvSpPr/>
          <p:nvPr/>
        </p:nvSpPr>
        <p:spPr>
          <a:xfrm>
            <a:off x="5364088" y="3068960"/>
            <a:ext cx="1361206" cy="369332"/>
          </a:xfrm>
          <a:prstGeom prst="rect">
            <a:avLst/>
          </a:prstGeom>
        </p:spPr>
        <p:txBody>
          <a:bodyPr wrap="none">
            <a:spAutoFit/>
          </a:bodyPr>
          <a:lstStyle/>
          <a:p>
            <a:r>
              <a:rPr lang="en-US" dirty="0"/>
              <a:t>by </a:t>
            </a:r>
            <a:r>
              <a:rPr lang="en-US" dirty="0" err="1" smtClean="0"/>
              <a:t>Betelman</a:t>
            </a:r>
            <a:endParaRPr lang="ru-RU" dirty="0"/>
          </a:p>
        </p:txBody>
      </p:sp>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648" y="3573016"/>
            <a:ext cx="5398133" cy="203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854587" y="5661248"/>
            <a:ext cx="2062039" cy="369332"/>
          </a:xfrm>
          <a:prstGeom prst="rect">
            <a:avLst/>
          </a:prstGeom>
        </p:spPr>
        <p:txBody>
          <a:bodyPr wrap="none">
            <a:spAutoFit/>
          </a:bodyPr>
          <a:lstStyle/>
          <a:p>
            <a:r>
              <a:rPr lang="en-US" dirty="0"/>
              <a:t>Apparatus by </a:t>
            </a:r>
            <a:r>
              <a:rPr lang="en-US" dirty="0" err="1" smtClean="0"/>
              <a:t>Rudko</a:t>
            </a:r>
            <a:endParaRPr lang="ru-RU" dirty="0"/>
          </a:p>
        </p:txBody>
      </p:sp>
    </p:spTree>
    <p:extLst>
      <p:ext uri="{BB962C8B-B14F-4D97-AF65-F5344CB8AC3E}">
        <p14:creationId xmlns:p14="http://schemas.microsoft.com/office/powerpoint/2010/main" val="3965030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00113" y="260350"/>
            <a:ext cx="7772400" cy="865188"/>
          </a:xfrm>
        </p:spPr>
        <p:txBody>
          <a:bodyPr>
            <a:normAutofit fontScale="90000"/>
          </a:bodyPr>
          <a:lstStyle/>
          <a:p>
            <a:pPr algn="ctr" eaLnBrk="1" hangingPunct="1"/>
            <a:r>
              <a:rPr lang="en-US" sz="4000" dirty="0" smtClean="0">
                <a:solidFill>
                  <a:srgbClr val="FFFF00"/>
                </a:solidFill>
              </a:rPr>
              <a:t>Prosthesis after resection of upper jaw</a:t>
            </a:r>
            <a:endParaRPr lang="ru-RU" sz="4000" dirty="0" smtClean="0">
              <a:solidFill>
                <a:srgbClr val="FFFF00"/>
              </a:solidFill>
            </a:endParaRPr>
          </a:p>
        </p:txBody>
      </p:sp>
      <p:sp>
        <p:nvSpPr>
          <p:cNvPr id="90115" name="Rectangle 3"/>
          <p:cNvSpPr>
            <a:spLocks noGrp="1" noChangeArrowheads="1"/>
          </p:cNvSpPr>
          <p:nvPr>
            <p:ph type="body" sz="half" idx="1"/>
          </p:nvPr>
        </p:nvSpPr>
        <p:spPr>
          <a:xfrm>
            <a:off x="2555875" y="1412875"/>
            <a:ext cx="4881563" cy="676275"/>
          </a:xfrm>
        </p:spPr>
        <p:txBody>
          <a:bodyPr/>
          <a:lstStyle/>
          <a:p>
            <a:pPr eaLnBrk="1" hangingPunct="1">
              <a:buFont typeface="Wingdings" pitchFamily="2" charset="2"/>
              <a:buNone/>
            </a:pPr>
            <a:r>
              <a:rPr lang="en-US" sz="3200" smtClean="0">
                <a:solidFill>
                  <a:srgbClr val="0000FF"/>
                </a:solidFill>
              </a:rPr>
              <a:t>Apparatus of Oksman</a:t>
            </a:r>
            <a:endParaRPr lang="ru-RU" sz="3200" smtClean="0">
              <a:solidFill>
                <a:srgbClr val="0000FF"/>
              </a:solidFill>
            </a:endParaRPr>
          </a:p>
        </p:txBody>
      </p:sp>
      <p:sp>
        <p:nvSpPr>
          <p:cNvPr id="90117" name="Rectangle 5"/>
          <p:cNvSpPr>
            <a:spLocks noChangeArrowheads="1"/>
          </p:cNvSpPr>
          <p:nvPr/>
        </p:nvSpPr>
        <p:spPr bwMode="auto">
          <a:xfrm>
            <a:off x="1214438" y="1857375"/>
            <a:ext cx="3128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a:solidFill>
                  <a:srgbClr val="339933"/>
                </a:solidFill>
              </a:rPr>
              <a:t>Stages of preparation</a:t>
            </a:r>
            <a:endParaRPr lang="ru-RU" sz="2400">
              <a:solidFill>
                <a:srgbClr val="339933"/>
              </a:solidFill>
            </a:endParaRPr>
          </a:p>
        </p:txBody>
      </p:sp>
      <p:pic>
        <p:nvPicPr>
          <p:cNvPr id="90118" name="Picture 6" descr="резекц_протез"/>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725" y="2276475"/>
            <a:ext cx="360045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9" name="Rectangle 7"/>
          <p:cNvSpPr>
            <a:spLocks noChangeArrowheads="1"/>
          </p:cNvSpPr>
          <p:nvPr/>
        </p:nvSpPr>
        <p:spPr bwMode="auto">
          <a:xfrm>
            <a:off x="611188" y="2420938"/>
            <a:ext cx="46085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2400"/>
              <a:t>1 stage: making of fixating lamina.</a:t>
            </a:r>
            <a:endParaRPr lang="ru-RU" sz="2400"/>
          </a:p>
          <a:p>
            <a:endParaRPr lang="en-US" sz="2400"/>
          </a:p>
          <a:p>
            <a:endParaRPr lang="en-US" sz="2400"/>
          </a:p>
          <a:p>
            <a:r>
              <a:rPr lang="en-US" sz="2400"/>
              <a:t>For fixation use lean-hold or double clasps</a:t>
            </a:r>
            <a:endParaRPr lang="ru-RU" sz="2400"/>
          </a:p>
        </p:txBody>
      </p:sp>
      <p:pic>
        <p:nvPicPr>
          <p:cNvPr id="90122" name="Picture 10" descr="резек_подготовк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5963" y="2060575"/>
            <a:ext cx="2779712"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11" descr="ScanImage001"/>
          <p:cNvPicPr>
            <a:picLocks noChangeAspect="1" noChangeArrowheads="1"/>
          </p:cNvPicPr>
          <p:nvPr/>
        </p:nvPicPr>
        <p:blipFill>
          <a:blip r:embed="rId4">
            <a:extLst>
              <a:ext uri="{28A0092B-C50C-407E-A947-70E740481C1C}">
                <a14:useLocalDpi xmlns:a14="http://schemas.microsoft.com/office/drawing/2010/main" val="0"/>
              </a:ext>
            </a:extLst>
          </a:blip>
          <a:srcRect l="13838" t="22635" r="15800" b="34874"/>
          <a:stretch>
            <a:fillRect/>
          </a:stretch>
        </p:blipFill>
        <p:spPr bwMode="auto">
          <a:xfrm>
            <a:off x="5580063" y="2276475"/>
            <a:ext cx="3240087"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684213" y="2781300"/>
            <a:ext cx="43926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2400"/>
              <a:t>2 stage – making post-resection part of prosthesis.</a:t>
            </a:r>
            <a:endParaRPr lang="ru-RU" sz="2400">
              <a:solidFill>
                <a:schemeClr val="bg2"/>
              </a:solidFill>
            </a:endParaRPr>
          </a:p>
        </p:txBody>
      </p:sp>
      <p:sp>
        <p:nvSpPr>
          <p:cNvPr id="10" name="Rectangle 9"/>
          <p:cNvSpPr>
            <a:spLocks noChangeArrowheads="1"/>
          </p:cNvSpPr>
          <p:nvPr/>
        </p:nvSpPr>
        <p:spPr bwMode="auto">
          <a:xfrm>
            <a:off x="642938" y="3071813"/>
            <a:ext cx="48244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2400"/>
              <a:t>3 stage – making obturative part of prostesis</a:t>
            </a:r>
            <a:endParaRPr lang="ru-RU" sz="2400"/>
          </a:p>
        </p:txBody>
      </p:sp>
    </p:spTree>
    <p:extLst>
      <p:ext uri="{BB962C8B-B14F-4D97-AF65-F5344CB8AC3E}">
        <p14:creationId xmlns:p14="http://schemas.microsoft.com/office/powerpoint/2010/main" val="32423575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p:cTn id="7" dur="1000" fill="hold"/>
                                        <p:tgtEl>
                                          <p:spTgt spid="90114"/>
                                        </p:tgtEl>
                                        <p:attrNameLst>
                                          <p:attrName>ppt_x</p:attrName>
                                        </p:attrNameLst>
                                      </p:cBhvr>
                                      <p:tavLst>
                                        <p:tav tm="0">
                                          <p:val>
                                            <p:strVal val="#ppt_x-.2"/>
                                          </p:val>
                                        </p:tav>
                                        <p:tav tm="100000">
                                          <p:val>
                                            <p:strVal val="#ppt_x"/>
                                          </p:val>
                                        </p:tav>
                                      </p:tavLst>
                                    </p:anim>
                                    <p:anim calcmode="lin" valueType="num">
                                      <p:cBhvr>
                                        <p:cTn id="8" dur="1000" fill="hold"/>
                                        <p:tgtEl>
                                          <p:spTgt spid="901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90114"/>
                                        </p:tgtEl>
                                      </p:cBhvr>
                                    </p:animEffect>
                                  </p:childTnLst>
                                </p:cTn>
                              </p:par>
                            </p:childTnLst>
                          </p:cTn>
                        </p:par>
                        <p:par>
                          <p:cTn id="10" fill="hold" nodeType="afterGroup">
                            <p:stCondLst>
                              <p:cond delay="1000"/>
                            </p:stCondLst>
                            <p:childTnLst>
                              <p:par>
                                <p:cTn id="11" presetID="37" presetClass="entr" presetSubtype="0" fill="hold" nodeType="afterEffect">
                                  <p:stCondLst>
                                    <p:cond delay="0"/>
                                  </p:stCondLst>
                                  <p:childTnLst>
                                    <p:set>
                                      <p:cBhvr>
                                        <p:cTn id="12" dur="1" fill="hold">
                                          <p:stCondLst>
                                            <p:cond delay="0"/>
                                          </p:stCondLst>
                                        </p:cTn>
                                        <p:tgtEl>
                                          <p:spTgt spid="90115">
                                            <p:txEl>
                                              <p:pRg st="0" end="0"/>
                                            </p:txEl>
                                          </p:spTgt>
                                        </p:tgtEl>
                                        <p:attrNameLst>
                                          <p:attrName>style.visibility</p:attrName>
                                        </p:attrNameLst>
                                      </p:cBhvr>
                                      <p:to>
                                        <p:strVal val="visible"/>
                                      </p:to>
                                    </p:set>
                                    <p:animEffect transition="in" filter="fade">
                                      <p:cBhvr>
                                        <p:cTn id="13" dur="1000"/>
                                        <p:tgtEl>
                                          <p:spTgt spid="90115">
                                            <p:txEl>
                                              <p:pRg st="0" end="0"/>
                                            </p:txEl>
                                          </p:spTgt>
                                        </p:tgtEl>
                                      </p:cBhvr>
                                    </p:animEffect>
                                    <p:anim calcmode="lin" valueType="num">
                                      <p:cBhvr>
                                        <p:cTn id="14" dur="1000" fill="hold"/>
                                        <p:tgtEl>
                                          <p:spTgt spid="90115">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90115">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0115">
                                            <p:txEl>
                                              <p:pRg st="0" end="0"/>
                                            </p:txEl>
                                          </p:spTgt>
                                        </p:tgtEl>
                                        <p:attrNameLst>
                                          <p:attrName>ppt_y</p:attrName>
                                        </p:attrNameLst>
                                      </p:cBhvr>
                                      <p:tavLst>
                                        <p:tav tm="0">
                                          <p:val>
                                            <p:strVal val="#ppt_y-.03"/>
                                          </p:val>
                                        </p:tav>
                                        <p:tav tm="100000">
                                          <p:val>
                                            <p:strVal val="#ppt_y"/>
                                          </p:val>
                                        </p:tav>
                                      </p:tavLst>
                                    </p:anim>
                                  </p:childTnLst>
                                </p:cTn>
                              </p:par>
                              <p:par>
                                <p:cTn id="17" presetID="9" presetClass="entr" presetSubtype="0" fill="hold" nodeType="withEffect">
                                  <p:stCondLst>
                                    <p:cond delay="0"/>
                                  </p:stCondLst>
                                  <p:childTnLst>
                                    <p:set>
                                      <p:cBhvr>
                                        <p:cTn id="18" dur="1" fill="hold">
                                          <p:stCondLst>
                                            <p:cond delay="0"/>
                                          </p:stCondLst>
                                        </p:cTn>
                                        <p:tgtEl>
                                          <p:spTgt spid="90118"/>
                                        </p:tgtEl>
                                        <p:attrNameLst>
                                          <p:attrName>style.visibility</p:attrName>
                                        </p:attrNameLst>
                                      </p:cBhvr>
                                      <p:to>
                                        <p:strVal val="visible"/>
                                      </p:to>
                                    </p:set>
                                    <p:animEffect transition="in" filter="dissolve">
                                      <p:cBhvr>
                                        <p:cTn id="19" dur="500"/>
                                        <p:tgtEl>
                                          <p:spTgt spid="9011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7" presetClass="entr" presetSubtype="0" fill="hold" grpId="0" nodeType="clickEffect">
                                  <p:stCondLst>
                                    <p:cond delay="0"/>
                                  </p:stCondLst>
                                  <p:childTnLst>
                                    <p:set>
                                      <p:cBhvr>
                                        <p:cTn id="23" dur="1" fill="hold">
                                          <p:stCondLst>
                                            <p:cond delay="0"/>
                                          </p:stCondLst>
                                        </p:cTn>
                                        <p:tgtEl>
                                          <p:spTgt spid="90117"/>
                                        </p:tgtEl>
                                        <p:attrNameLst>
                                          <p:attrName>style.visibility</p:attrName>
                                        </p:attrNameLst>
                                      </p:cBhvr>
                                      <p:to>
                                        <p:strVal val="visible"/>
                                      </p:to>
                                    </p:set>
                                    <p:animEffect transition="in" filter="fade">
                                      <p:cBhvr>
                                        <p:cTn id="24" dur="1000"/>
                                        <p:tgtEl>
                                          <p:spTgt spid="90117"/>
                                        </p:tgtEl>
                                      </p:cBhvr>
                                    </p:animEffect>
                                    <p:anim calcmode="lin" valueType="num">
                                      <p:cBhvr>
                                        <p:cTn id="25" dur="1000" fill="hold"/>
                                        <p:tgtEl>
                                          <p:spTgt spid="90117"/>
                                        </p:tgtEl>
                                        <p:attrNameLst>
                                          <p:attrName>ppt_x</p:attrName>
                                        </p:attrNameLst>
                                      </p:cBhvr>
                                      <p:tavLst>
                                        <p:tav tm="0">
                                          <p:val>
                                            <p:strVal val="#ppt_x"/>
                                          </p:val>
                                        </p:tav>
                                        <p:tav tm="100000">
                                          <p:val>
                                            <p:strVal val="#ppt_x"/>
                                          </p:val>
                                        </p:tav>
                                      </p:tavLst>
                                    </p:anim>
                                    <p:anim calcmode="lin" valueType="num">
                                      <p:cBhvr>
                                        <p:cTn id="26" dur="900" decel="100000" fill="hold"/>
                                        <p:tgtEl>
                                          <p:spTgt spid="9011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90117"/>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1000"/>
                            </p:stCondLst>
                            <p:childTnLst>
                              <p:par>
                                <p:cTn id="29" presetID="17" presetClass="entr" presetSubtype="10" fill="hold" grpId="0" nodeType="afterEffect">
                                  <p:stCondLst>
                                    <p:cond delay="0"/>
                                  </p:stCondLst>
                                  <p:childTnLst>
                                    <p:set>
                                      <p:cBhvr>
                                        <p:cTn id="30" dur="1" fill="hold">
                                          <p:stCondLst>
                                            <p:cond delay="0"/>
                                          </p:stCondLst>
                                        </p:cTn>
                                        <p:tgtEl>
                                          <p:spTgt spid="90119"/>
                                        </p:tgtEl>
                                        <p:attrNameLst>
                                          <p:attrName>style.visibility</p:attrName>
                                        </p:attrNameLst>
                                      </p:cBhvr>
                                      <p:to>
                                        <p:strVal val="visible"/>
                                      </p:to>
                                    </p:set>
                                    <p:anim calcmode="lin" valueType="num">
                                      <p:cBhvr>
                                        <p:cTn id="31" dur="500" fill="hold"/>
                                        <p:tgtEl>
                                          <p:spTgt spid="90119"/>
                                        </p:tgtEl>
                                        <p:attrNameLst>
                                          <p:attrName>ppt_w</p:attrName>
                                        </p:attrNameLst>
                                      </p:cBhvr>
                                      <p:tavLst>
                                        <p:tav tm="0">
                                          <p:val>
                                            <p:fltVal val="0"/>
                                          </p:val>
                                        </p:tav>
                                        <p:tav tm="100000">
                                          <p:val>
                                            <p:strVal val="#ppt_w"/>
                                          </p:val>
                                        </p:tav>
                                      </p:tavLst>
                                    </p:anim>
                                    <p:anim calcmode="lin" valueType="num">
                                      <p:cBhvr>
                                        <p:cTn id="32" dur="500" fill="hold"/>
                                        <p:tgtEl>
                                          <p:spTgt spid="90119"/>
                                        </p:tgtEl>
                                        <p:attrNameLst>
                                          <p:attrName>ppt_h</p:attrName>
                                        </p:attrNameLst>
                                      </p:cBhvr>
                                      <p:tavLst>
                                        <p:tav tm="0">
                                          <p:val>
                                            <p:strVal val="#ppt_h"/>
                                          </p:val>
                                        </p:tav>
                                        <p:tav tm="100000">
                                          <p:val>
                                            <p:strVal val="#ppt_h"/>
                                          </p:val>
                                        </p:tav>
                                      </p:tavLst>
                                    </p:anim>
                                  </p:childTnLst>
                                </p:cTn>
                              </p:par>
                              <p:par>
                                <p:cTn id="33" presetID="4" presetClass="exit" presetSubtype="16" fill="hold" nodeType="withEffect">
                                  <p:stCondLst>
                                    <p:cond delay="0"/>
                                  </p:stCondLst>
                                  <p:childTnLst>
                                    <p:animEffect transition="out" filter="box(in)">
                                      <p:cBhvr>
                                        <p:cTn id="34" dur="500"/>
                                        <p:tgtEl>
                                          <p:spTgt spid="90118"/>
                                        </p:tgtEl>
                                      </p:cBhvr>
                                    </p:animEffect>
                                    <p:set>
                                      <p:cBhvr>
                                        <p:cTn id="35" dur="1" fill="hold">
                                          <p:stCondLst>
                                            <p:cond delay="499"/>
                                          </p:stCondLst>
                                        </p:cTn>
                                        <p:tgtEl>
                                          <p:spTgt spid="90118"/>
                                        </p:tgtEl>
                                        <p:attrNameLst>
                                          <p:attrName>style.visibility</p:attrName>
                                        </p:attrNameLst>
                                      </p:cBhvr>
                                      <p:to>
                                        <p:strVal val="hidden"/>
                                      </p:to>
                                    </p:set>
                                  </p:childTnLst>
                                </p:cTn>
                              </p:par>
                              <p:par>
                                <p:cTn id="36" presetID="4" presetClass="entr" presetSubtype="16" fill="hold" nodeType="withEffect">
                                  <p:stCondLst>
                                    <p:cond delay="0"/>
                                  </p:stCondLst>
                                  <p:childTnLst>
                                    <p:set>
                                      <p:cBhvr>
                                        <p:cTn id="37" dur="1" fill="hold">
                                          <p:stCondLst>
                                            <p:cond delay="0"/>
                                          </p:stCondLst>
                                        </p:cTn>
                                        <p:tgtEl>
                                          <p:spTgt spid="90122"/>
                                        </p:tgtEl>
                                        <p:attrNameLst>
                                          <p:attrName>style.visibility</p:attrName>
                                        </p:attrNameLst>
                                      </p:cBhvr>
                                      <p:to>
                                        <p:strVal val="visible"/>
                                      </p:to>
                                    </p:set>
                                    <p:animEffect transition="in" filter="box(in)">
                                      <p:cBhvr>
                                        <p:cTn id="38" dur="500"/>
                                        <p:tgtEl>
                                          <p:spTgt spid="9012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xit" presetSubtype="10" fill="hold" grpId="1" nodeType="clickEffect">
                                  <p:stCondLst>
                                    <p:cond delay="0"/>
                                  </p:stCondLst>
                                  <p:childTnLst>
                                    <p:anim calcmode="lin" valueType="num">
                                      <p:cBhvr>
                                        <p:cTn id="42" dur="500"/>
                                        <p:tgtEl>
                                          <p:spTgt spid="90119"/>
                                        </p:tgtEl>
                                        <p:attrNameLst>
                                          <p:attrName>ppt_w</p:attrName>
                                        </p:attrNameLst>
                                      </p:cBhvr>
                                      <p:tavLst>
                                        <p:tav tm="0">
                                          <p:val>
                                            <p:strVal val="ppt_w"/>
                                          </p:val>
                                        </p:tav>
                                        <p:tav tm="100000">
                                          <p:val>
                                            <p:fltVal val="0"/>
                                          </p:val>
                                        </p:tav>
                                      </p:tavLst>
                                    </p:anim>
                                    <p:anim calcmode="lin" valueType="num">
                                      <p:cBhvr>
                                        <p:cTn id="43" dur="500"/>
                                        <p:tgtEl>
                                          <p:spTgt spid="90119"/>
                                        </p:tgtEl>
                                        <p:attrNameLst>
                                          <p:attrName>ppt_h</p:attrName>
                                        </p:attrNameLst>
                                      </p:cBhvr>
                                      <p:tavLst>
                                        <p:tav tm="0">
                                          <p:val>
                                            <p:strVal val="ppt_h"/>
                                          </p:val>
                                        </p:tav>
                                        <p:tav tm="100000">
                                          <p:val>
                                            <p:strVal val="ppt_h"/>
                                          </p:val>
                                        </p:tav>
                                      </p:tavLst>
                                    </p:anim>
                                    <p:set>
                                      <p:cBhvr>
                                        <p:cTn id="44" dur="1" fill="hold">
                                          <p:stCondLst>
                                            <p:cond delay="499"/>
                                          </p:stCondLst>
                                        </p:cTn>
                                        <p:tgtEl>
                                          <p:spTgt spid="90119"/>
                                        </p:tgtEl>
                                        <p:attrNameLst>
                                          <p:attrName>style.visibility</p:attrName>
                                        </p:attrNameLst>
                                      </p:cBhvr>
                                      <p:to>
                                        <p:strVal val="hidden"/>
                                      </p:to>
                                    </p:set>
                                  </p:childTnLst>
                                </p:cTn>
                              </p:par>
                              <p:par>
                                <p:cTn id="45" presetID="4" presetClass="exit" presetSubtype="16" fill="hold" nodeType="withEffect">
                                  <p:stCondLst>
                                    <p:cond delay="0"/>
                                  </p:stCondLst>
                                  <p:childTnLst>
                                    <p:animEffect transition="out" filter="box(in)">
                                      <p:cBhvr>
                                        <p:cTn id="46" dur="500"/>
                                        <p:tgtEl>
                                          <p:spTgt spid="90122"/>
                                        </p:tgtEl>
                                      </p:cBhvr>
                                    </p:animEffect>
                                    <p:set>
                                      <p:cBhvr>
                                        <p:cTn id="47" dur="1" fill="hold">
                                          <p:stCondLst>
                                            <p:cond delay="499"/>
                                          </p:stCondLst>
                                        </p:cTn>
                                        <p:tgtEl>
                                          <p:spTgt spid="90122"/>
                                        </p:tgtEl>
                                        <p:attrNameLst>
                                          <p:attrName>style.visibility</p:attrName>
                                        </p:attrNameLst>
                                      </p:cBhvr>
                                      <p:to>
                                        <p:strVal val="hidden"/>
                                      </p:to>
                                    </p:set>
                                  </p:childTnLst>
                                </p:cTn>
                              </p:par>
                              <p:par>
                                <p:cTn id="48" presetID="4" presetClass="entr" presetSubtype="16" fill="hold" nodeType="withEffect">
                                  <p:stCondLst>
                                    <p:cond delay="0"/>
                                  </p:stCondLst>
                                  <p:childTnLst>
                                    <p:set>
                                      <p:cBhvr>
                                        <p:cTn id="49" dur="1" fill="hold">
                                          <p:stCondLst>
                                            <p:cond delay="0"/>
                                          </p:stCondLst>
                                        </p:cTn>
                                        <p:tgtEl>
                                          <p:spTgt spid="90123"/>
                                        </p:tgtEl>
                                        <p:attrNameLst>
                                          <p:attrName>style.visibility</p:attrName>
                                        </p:attrNameLst>
                                      </p:cBhvr>
                                      <p:to>
                                        <p:strVal val="visible"/>
                                      </p:to>
                                    </p:set>
                                    <p:animEffect transition="in" filter="box(in)">
                                      <p:cBhvr>
                                        <p:cTn id="50" dur="500"/>
                                        <p:tgtEl>
                                          <p:spTgt spid="90123"/>
                                        </p:tgtEl>
                                      </p:cBhvr>
                                    </p:animEffect>
                                  </p:childTnLst>
                                </p:cTn>
                              </p:par>
                              <p:par>
                                <p:cTn id="51" presetID="4" presetClass="exit" presetSubtype="16" fill="hold" nodeType="withEffect">
                                  <p:stCondLst>
                                    <p:cond delay="0"/>
                                  </p:stCondLst>
                                  <p:childTnLst>
                                    <p:animEffect transition="out" filter="box(in)">
                                      <p:cBhvr>
                                        <p:cTn id="52" dur="500"/>
                                        <p:tgtEl>
                                          <p:spTgt spid="90123"/>
                                        </p:tgtEl>
                                      </p:cBhvr>
                                    </p:animEffect>
                                    <p:set>
                                      <p:cBhvr>
                                        <p:cTn id="53" dur="1" fill="hold">
                                          <p:stCondLst>
                                            <p:cond delay="499"/>
                                          </p:stCondLst>
                                        </p:cTn>
                                        <p:tgtEl>
                                          <p:spTgt spid="90123"/>
                                        </p:tgtEl>
                                        <p:attrNameLst>
                                          <p:attrName>style.visibility</p:attrName>
                                        </p:attrNameLst>
                                      </p:cBhvr>
                                      <p:to>
                                        <p:strVal val="hidden"/>
                                      </p:to>
                                    </p:set>
                                  </p:childTnLst>
                                </p:cTn>
                              </p:par>
                              <p:par>
                                <p:cTn id="54" presetID="4" presetClass="entr" presetSubtype="16" fill="hold" nodeType="withEffect">
                                  <p:stCondLst>
                                    <p:cond delay="0"/>
                                  </p:stCondLst>
                                  <p:childTnLst>
                                    <p:set>
                                      <p:cBhvr>
                                        <p:cTn id="55" dur="1" fill="hold">
                                          <p:stCondLst>
                                            <p:cond delay="0"/>
                                          </p:stCondLst>
                                        </p:cTn>
                                        <p:tgtEl>
                                          <p:spTgt spid="90118"/>
                                        </p:tgtEl>
                                        <p:attrNameLst>
                                          <p:attrName>style.visibility</p:attrName>
                                        </p:attrNameLst>
                                      </p:cBhvr>
                                      <p:to>
                                        <p:strVal val="visible"/>
                                      </p:to>
                                    </p:set>
                                    <p:animEffect transition="in" filter="box(in)">
                                      <p:cBhvr>
                                        <p:cTn id="56" dur="500"/>
                                        <p:tgtEl>
                                          <p:spTgt spid="90118"/>
                                        </p:tgtEl>
                                      </p:cBhvr>
                                    </p:animEffect>
                                  </p:childTnLst>
                                </p:cTn>
                              </p:par>
                              <p:par>
                                <p:cTn id="57" presetID="17" presetClass="entr" presetSubtype="1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xit" presetSubtype="10" fill="hold" grpId="1" nodeType="clickEffect">
                                  <p:stCondLst>
                                    <p:cond delay="0"/>
                                  </p:stCondLst>
                                  <p:childTnLst>
                                    <p:anim calcmode="lin" valueType="num">
                                      <p:cBhvr>
                                        <p:cTn id="64" dur="500"/>
                                        <p:tgtEl>
                                          <p:spTgt spid="9"/>
                                        </p:tgtEl>
                                        <p:attrNameLst>
                                          <p:attrName>ppt_w</p:attrName>
                                        </p:attrNameLst>
                                      </p:cBhvr>
                                      <p:tavLst>
                                        <p:tav tm="0">
                                          <p:val>
                                            <p:strVal val="ppt_w"/>
                                          </p:val>
                                        </p:tav>
                                        <p:tav tm="100000">
                                          <p:val>
                                            <p:fltVal val="0"/>
                                          </p:val>
                                        </p:tav>
                                      </p:tavLst>
                                    </p:anim>
                                    <p:anim calcmode="lin" valueType="num">
                                      <p:cBhvr>
                                        <p:cTn id="65" dur="500"/>
                                        <p:tgtEl>
                                          <p:spTgt spid="9"/>
                                        </p:tgtEl>
                                        <p:attrNameLst>
                                          <p:attrName>ppt_h</p:attrName>
                                        </p:attrNameLst>
                                      </p:cBhvr>
                                      <p:tavLst>
                                        <p:tav tm="0">
                                          <p:val>
                                            <p:strVal val="ppt_h"/>
                                          </p:val>
                                        </p:tav>
                                        <p:tav tm="100000">
                                          <p:val>
                                            <p:strVal val="ppt_h"/>
                                          </p:val>
                                        </p:tav>
                                      </p:tavLst>
                                    </p:anim>
                                    <p:set>
                                      <p:cBhvr>
                                        <p:cTn id="66" dur="1" fill="hold">
                                          <p:stCondLst>
                                            <p:cond delay="499"/>
                                          </p:stCondLst>
                                        </p:cTn>
                                        <p:tgtEl>
                                          <p:spTgt spid="9"/>
                                        </p:tgtEl>
                                        <p:attrNameLst>
                                          <p:attrName>style.visibility</p:attrName>
                                        </p:attrNameLst>
                                      </p:cBhvr>
                                      <p:to>
                                        <p:strVal val="hidden"/>
                                      </p:to>
                                    </p:set>
                                  </p:childTnLst>
                                </p:cTn>
                              </p:par>
                              <p:par>
                                <p:cTn id="67" presetID="17" presetClass="entr" presetSubtype="1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500" fill="hold"/>
                                        <p:tgtEl>
                                          <p:spTgt spid="10"/>
                                        </p:tgtEl>
                                        <p:attrNameLst>
                                          <p:attrName>ppt_w</p:attrName>
                                        </p:attrNameLst>
                                      </p:cBhvr>
                                      <p:tavLst>
                                        <p:tav tm="0">
                                          <p:val>
                                            <p:fltVal val="0"/>
                                          </p:val>
                                        </p:tav>
                                        <p:tav tm="100000">
                                          <p:val>
                                            <p:strVal val="#ppt_w"/>
                                          </p:val>
                                        </p:tav>
                                      </p:tavLst>
                                    </p:anim>
                                    <p:anim calcmode="lin" valueType="num">
                                      <p:cBhvr>
                                        <p:cTn id="7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p:bldP spid="90117" grpId="0"/>
      <p:bldP spid="90119" grpId="0"/>
      <p:bldP spid="90119" grpId="1"/>
      <p:bldP spid="9" grpId="0"/>
      <p:bldP spid="9" grpId="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67544" y="-26640"/>
            <a:ext cx="8229600" cy="719336"/>
          </a:xfrm>
        </p:spPr>
        <p:txBody>
          <a:bodyPr>
            <a:normAutofit fontScale="90000"/>
          </a:bodyPr>
          <a:lstStyle/>
          <a:p>
            <a:pPr algn="ctr" eaLnBrk="1" hangingPunct="1"/>
            <a:r>
              <a:rPr lang="en-US" dirty="0" smtClean="0">
                <a:solidFill>
                  <a:srgbClr val="FF0000"/>
                </a:solidFill>
              </a:rPr>
              <a:t>Prosthesis </a:t>
            </a:r>
            <a:r>
              <a:rPr lang="en-US" dirty="0" smtClean="0">
                <a:solidFill>
                  <a:srgbClr val="FF0000"/>
                </a:solidFill>
              </a:rPr>
              <a:t>of the face</a:t>
            </a:r>
            <a:endParaRPr lang="ru-RU" dirty="0" smtClean="0">
              <a:solidFill>
                <a:srgbClr val="FF0000"/>
              </a:solidFill>
            </a:endParaRPr>
          </a:p>
        </p:txBody>
      </p:sp>
      <p:pic>
        <p:nvPicPr>
          <p:cNvPr id="60420" name="Picture 4" descr="протезы_лица"/>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67544" y="3717032"/>
            <a:ext cx="3529012" cy="2867025"/>
          </a:xfrm>
          <a:noFill/>
        </p:spPr>
      </p:pic>
      <p:pic>
        <p:nvPicPr>
          <p:cNvPr id="60422" name="Picture 6" descr="протез_нос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5834" y="3933056"/>
            <a:ext cx="4611687"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Содержимое 5" descr="DSCN000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79512" y="620688"/>
            <a:ext cx="2987659" cy="2716053"/>
          </a:xfrm>
          <a:prstGeom prst="rect">
            <a:avLst/>
          </a:prstGeom>
        </p:spPr>
      </p:pic>
      <p:pic>
        <p:nvPicPr>
          <p:cNvPr id="6" name="Содержимое 5" descr="DSCN0843.JPG"/>
          <p:cNvPicPr>
            <a:picLocks noChangeAspect="1"/>
          </p:cNvPicPr>
          <p:nvPr/>
        </p:nvPicPr>
        <p:blipFill rotWithShape="1">
          <a:blip r:embed="rId5" cstate="print">
            <a:extLst>
              <a:ext uri="{28A0092B-C50C-407E-A947-70E740481C1C}">
                <a14:useLocalDpi xmlns:a14="http://schemas.microsoft.com/office/drawing/2010/main" val="0"/>
              </a:ext>
            </a:extLst>
          </a:blip>
          <a:srcRect l="11496" r="19933"/>
          <a:stretch/>
        </p:blipFill>
        <p:spPr>
          <a:xfrm>
            <a:off x="3419872" y="620688"/>
            <a:ext cx="2543068" cy="2685568"/>
          </a:xfrm>
          <a:prstGeom prst="rect">
            <a:avLst/>
          </a:prstGeom>
        </p:spPr>
      </p:pic>
      <p:pic>
        <p:nvPicPr>
          <p:cNvPr id="7" name="Рисунок 4" descr="Bucher.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084168" y="764704"/>
            <a:ext cx="2955760" cy="2216820"/>
          </a:xfrm>
          <a:prstGeom prst="rect">
            <a:avLst/>
          </a:prstGeom>
        </p:spPr>
      </p:pic>
    </p:spTree>
    <p:extLst>
      <p:ext uri="{BB962C8B-B14F-4D97-AF65-F5344CB8AC3E}">
        <p14:creationId xmlns:p14="http://schemas.microsoft.com/office/powerpoint/2010/main" val="931321364"/>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1000" fill="hold"/>
                                        <p:tgtEl>
                                          <p:spTgt spid="60418"/>
                                        </p:tgtEl>
                                        <p:attrNameLst>
                                          <p:attrName>ppt_x</p:attrName>
                                        </p:attrNameLst>
                                      </p:cBhvr>
                                      <p:tavLst>
                                        <p:tav tm="0">
                                          <p:val>
                                            <p:strVal val="#ppt_x-.2"/>
                                          </p:val>
                                        </p:tav>
                                        <p:tav tm="100000">
                                          <p:val>
                                            <p:strVal val="#ppt_x"/>
                                          </p:val>
                                        </p:tav>
                                      </p:tavLst>
                                    </p:anim>
                                    <p:anim calcmode="lin" valueType="num">
                                      <p:cBhvr>
                                        <p:cTn id="8" dur="1000" fill="hold"/>
                                        <p:tgtEl>
                                          <p:spTgt spid="604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60418"/>
                                        </p:tgtEl>
                                      </p:cBhvr>
                                    </p:animEffect>
                                  </p:childTnLst>
                                </p:cTn>
                              </p:par>
                            </p:childTnLst>
                          </p:cTn>
                        </p:par>
                        <p:par>
                          <p:cTn id="10" fill="hold" nodeType="afterGroup">
                            <p:stCondLst>
                              <p:cond delay="1000"/>
                            </p:stCondLst>
                            <p:childTnLst>
                              <p:par>
                                <p:cTn id="11" presetID="23" presetClass="entr" presetSubtype="16" fill="hold" nodeType="afterEffect">
                                  <p:stCondLst>
                                    <p:cond delay="0"/>
                                  </p:stCondLst>
                                  <p:childTnLst>
                                    <p:set>
                                      <p:cBhvr>
                                        <p:cTn id="12" dur="1" fill="hold">
                                          <p:stCondLst>
                                            <p:cond delay="0"/>
                                          </p:stCondLst>
                                        </p:cTn>
                                        <p:tgtEl>
                                          <p:spTgt spid="60420"/>
                                        </p:tgtEl>
                                        <p:attrNameLst>
                                          <p:attrName>style.visibility</p:attrName>
                                        </p:attrNameLst>
                                      </p:cBhvr>
                                      <p:to>
                                        <p:strVal val="visible"/>
                                      </p:to>
                                    </p:set>
                                    <p:anim calcmode="lin" valueType="num">
                                      <p:cBhvr>
                                        <p:cTn id="13" dur="500" fill="hold"/>
                                        <p:tgtEl>
                                          <p:spTgt spid="60420"/>
                                        </p:tgtEl>
                                        <p:attrNameLst>
                                          <p:attrName>ppt_w</p:attrName>
                                        </p:attrNameLst>
                                      </p:cBhvr>
                                      <p:tavLst>
                                        <p:tav tm="0">
                                          <p:val>
                                            <p:fltVal val="0"/>
                                          </p:val>
                                        </p:tav>
                                        <p:tav tm="100000">
                                          <p:val>
                                            <p:strVal val="#ppt_w"/>
                                          </p:val>
                                        </p:tav>
                                      </p:tavLst>
                                    </p:anim>
                                    <p:anim calcmode="lin" valueType="num">
                                      <p:cBhvr>
                                        <p:cTn id="14" dur="500" fill="hold"/>
                                        <p:tgtEl>
                                          <p:spTgt spid="60420"/>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500"/>
                            </p:stCondLst>
                            <p:childTnLst>
                              <p:par>
                                <p:cTn id="16" presetID="23" presetClass="entr" presetSubtype="16" fill="hold" nodeType="afterEffect">
                                  <p:stCondLst>
                                    <p:cond delay="0"/>
                                  </p:stCondLst>
                                  <p:childTnLst>
                                    <p:set>
                                      <p:cBhvr>
                                        <p:cTn id="17" dur="1" fill="hold">
                                          <p:stCondLst>
                                            <p:cond delay="0"/>
                                          </p:stCondLst>
                                        </p:cTn>
                                        <p:tgtEl>
                                          <p:spTgt spid="60422"/>
                                        </p:tgtEl>
                                        <p:attrNameLst>
                                          <p:attrName>style.visibility</p:attrName>
                                        </p:attrNameLst>
                                      </p:cBhvr>
                                      <p:to>
                                        <p:strVal val="visible"/>
                                      </p:to>
                                    </p:set>
                                    <p:anim calcmode="lin" valueType="num">
                                      <p:cBhvr>
                                        <p:cTn id="18" dur="500" fill="hold"/>
                                        <p:tgtEl>
                                          <p:spTgt spid="60422"/>
                                        </p:tgtEl>
                                        <p:attrNameLst>
                                          <p:attrName>ppt_w</p:attrName>
                                        </p:attrNameLst>
                                      </p:cBhvr>
                                      <p:tavLst>
                                        <p:tav tm="0">
                                          <p:val>
                                            <p:fltVal val="0"/>
                                          </p:val>
                                        </p:tav>
                                        <p:tav tm="100000">
                                          <p:val>
                                            <p:strVal val="#ppt_w"/>
                                          </p:val>
                                        </p:tav>
                                      </p:tavLst>
                                    </p:anim>
                                    <p:anim calcmode="lin" valueType="num">
                                      <p:cBhvr>
                                        <p:cTn id="19" dur="500" fill="hold"/>
                                        <p:tgtEl>
                                          <p:spTgt spid="604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http://t0.gstatic.com/images?q=tbn:ANd9GcRctXt65075ytr_QCrtnCMnBP3UjdCBM_zAJq9HzAMWDzqjIE1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7"/>
            <a:ext cx="4176464" cy="259380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openi.nlm.nih.gov/imgs/rescaled512/3201009_CTO-04-18-g-0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548678"/>
            <a:ext cx="3456384" cy="4523003"/>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www.xilloc.com/wp-content/uploads/2012/08/Xilloc_Medical_Customised_Epithesis_Dr_Dr_Henk_Verdonck_Jan_De_Cubbber_Maikel_Beerens_Academic_Hospital_Maastricht_Maastricht_University_Medical_Centre_Additive_Manufacturing_Technology2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3356992"/>
            <a:ext cx="3238500"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3207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eaLnBrk="1" hangingPunct="1"/>
            <a:r>
              <a:rPr lang="en-US" smtClean="0">
                <a:solidFill>
                  <a:srgbClr val="FF0000"/>
                </a:solidFill>
              </a:rPr>
              <a:t>Preparing face mask</a:t>
            </a:r>
            <a:endParaRPr lang="ru-RU" smtClean="0">
              <a:solidFill>
                <a:srgbClr val="FF0000"/>
              </a:solidFill>
            </a:endParaRPr>
          </a:p>
        </p:txBody>
      </p:sp>
      <p:pic>
        <p:nvPicPr>
          <p:cNvPr id="71710" name="Picture 30" descr="P1010006"/>
          <p:cNvPicPr>
            <a:picLocks noChangeAspect="1" noChangeArrowheads="1"/>
          </p:cNvPicPr>
          <p:nvPr/>
        </p:nvPicPr>
        <p:blipFill>
          <a:blip r:embed="rId2">
            <a:extLst>
              <a:ext uri="{28A0092B-C50C-407E-A947-70E740481C1C}">
                <a14:useLocalDpi xmlns:a14="http://schemas.microsoft.com/office/drawing/2010/main" val="0"/>
              </a:ext>
            </a:extLst>
          </a:blip>
          <a:srcRect l="719" t="16414" r="7385" b="28026"/>
          <a:stretch>
            <a:fillRect/>
          </a:stretch>
        </p:blipFill>
        <p:spPr bwMode="auto">
          <a:xfrm>
            <a:off x="684213" y="1484313"/>
            <a:ext cx="2663825"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5" name="Rectangle 35"/>
          <p:cNvSpPr>
            <a:spLocks noChangeArrowheads="1"/>
          </p:cNvSpPr>
          <p:nvPr/>
        </p:nvSpPr>
        <p:spPr bwMode="auto">
          <a:xfrm>
            <a:off x="539750" y="3573463"/>
            <a:ext cx="2339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a:t>Isolation of face</a:t>
            </a:r>
            <a:endParaRPr lang="ru-RU" sz="2400"/>
          </a:p>
        </p:txBody>
      </p:sp>
      <p:pic>
        <p:nvPicPr>
          <p:cNvPr id="71716" name="Picture 36" descr="P1010008"/>
          <p:cNvPicPr>
            <a:picLocks noChangeAspect="1" noChangeArrowheads="1"/>
          </p:cNvPicPr>
          <p:nvPr/>
        </p:nvPicPr>
        <p:blipFill>
          <a:blip r:embed="rId3" cstate="print">
            <a:extLst>
              <a:ext uri="{28A0092B-C50C-407E-A947-70E740481C1C}">
                <a14:useLocalDpi xmlns:a14="http://schemas.microsoft.com/office/drawing/2010/main" val="0"/>
              </a:ext>
            </a:extLst>
          </a:blip>
          <a:srcRect t="34010" r="18962" b="24907"/>
          <a:stretch>
            <a:fillRect/>
          </a:stretch>
        </p:blipFill>
        <p:spPr bwMode="auto">
          <a:xfrm>
            <a:off x="5076825" y="1628775"/>
            <a:ext cx="3024188"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7" name="Rectangle 37"/>
          <p:cNvSpPr>
            <a:spLocks noChangeArrowheads="1"/>
          </p:cNvSpPr>
          <p:nvPr/>
        </p:nvSpPr>
        <p:spPr bwMode="auto">
          <a:xfrm>
            <a:off x="4284663" y="3548063"/>
            <a:ext cx="4479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a:t>Application of gypsum 1.5-2 cm</a:t>
            </a:r>
            <a:endParaRPr lang="ru-RU" sz="2400"/>
          </a:p>
        </p:txBody>
      </p:sp>
      <p:pic>
        <p:nvPicPr>
          <p:cNvPr id="71718" name="Picture 38" descr="P1010013"/>
          <p:cNvPicPr>
            <a:picLocks noChangeAspect="1" noChangeArrowheads="1"/>
          </p:cNvPicPr>
          <p:nvPr/>
        </p:nvPicPr>
        <p:blipFill>
          <a:blip r:embed="rId4">
            <a:extLst>
              <a:ext uri="{28A0092B-C50C-407E-A947-70E740481C1C}">
                <a14:useLocalDpi xmlns:a14="http://schemas.microsoft.com/office/drawing/2010/main" val="0"/>
              </a:ext>
            </a:extLst>
          </a:blip>
          <a:srcRect l="12758" b="6380"/>
          <a:stretch>
            <a:fillRect/>
          </a:stretch>
        </p:blipFill>
        <p:spPr bwMode="auto">
          <a:xfrm>
            <a:off x="684213" y="3933825"/>
            <a:ext cx="2879725"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0" name="Picture 40" descr="P1010025"/>
          <p:cNvPicPr>
            <a:picLocks noChangeAspect="1" noChangeArrowheads="1"/>
          </p:cNvPicPr>
          <p:nvPr/>
        </p:nvPicPr>
        <p:blipFill>
          <a:blip r:embed="rId5" cstate="print">
            <a:extLst>
              <a:ext uri="{28A0092B-C50C-407E-A947-70E740481C1C}">
                <a14:useLocalDpi xmlns:a14="http://schemas.microsoft.com/office/drawing/2010/main" val="0"/>
              </a:ext>
            </a:extLst>
          </a:blip>
          <a:srcRect l="24472" t="21703" r="20422" b="23920"/>
          <a:stretch>
            <a:fillRect/>
          </a:stretch>
        </p:blipFill>
        <p:spPr bwMode="auto">
          <a:xfrm>
            <a:off x="5076825" y="4005263"/>
            <a:ext cx="3024188"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1" name="Rectangle 41"/>
          <p:cNvSpPr>
            <a:spLocks noChangeArrowheads="1"/>
          </p:cNvSpPr>
          <p:nvPr/>
        </p:nvSpPr>
        <p:spPr bwMode="auto">
          <a:xfrm>
            <a:off x="285750" y="6072188"/>
            <a:ext cx="3673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2400"/>
              <a:t>Removal of impression to </a:t>
            </a:r>
          </a:p>
          <a:p>
            <a:r>
              <a:rPr lang="en-US" sz="2400"/>
              <a:t>the front and down ward</a:t>
            </a:r>
            <a:endParaRPr lang="ru-RU" sz="2400"/>
          </a:p>
        </p:txBody>
      </p:sp>
      <p:sp>
        <p:nvSpPr>
          <p:cNvPr id="71722" name="Rectangle 42"/>
          <p:cNvSpPr>
            <a:spLocks noChangeArrowheads="1"/>
          </p:cNvSpPr>
          <p:nvPr/>
        </p:nvSpPr>
        <p:spPr bwMode="auto">
          <a:xfrm>
            <a:off x="4851400" y="6237288"/>
            <a:ext cx="261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a:t>Making the model</a:t>
            </a:r>
            <a:endParaRPr lang="ru-RU" sz="2400"/>
          </a:p>
        </p:txBody>
      </p:sp>
      <p:sp>
        <p:nvSpPr>
          <p:cNvPr id="71723" name="Line 43"/>
          <p:cNvSpPr>
            <a:spLocks noChangeShapeType="1"/>
          </p:cNvSpPr>
          <p:nvPr/>
        </p:nvSpPr>
        <p:spPr bwMode="auto">
          <a:xfrm flipH="1" flipV="1">
            <a:off x="1908175" y="4581525"/>
            <a:ext cx="142875" cy="503238"/>
          </a:xfrm>
          <a:prstGeom prst="line">
            <a:avLst/>
          </a:prstGeom>
          <a:noFill/>
          <a:ln w="63500">
            <a:solidFill>
              <a:schemeClr val="accent2"/>
            </a:solidFill>
            <a:round/>
            <a:headEnd/>
            <a:tailEnd type="stealth" w="med" len="med"/>
          </a:ln>
          <a:extLst>
            <a:ext uri="{909E8E84-426E-40DD-AFC4-6F175D3DCCD1}">
              <a14:hiddenFill xmlns:a14="http://schemas.microsoft.com/office/drawing/2010/main">
                <a:noFill/>
              </a14:hiddenFill>
            </a:ext>
          </a:extLst>
        </p:spPr>
        <p:txBody>
          <a:bodyPr/>
          <a:lstStyle/>
          <a:p>
            <a:endParaRPr lang="ru-RU"/>
          </a:p>
        </p:txBody>
      </p:sp>
      <p:sp>
        <p:nvSpPr>
          <p:cNvPr id="71724" name="Line 44"/>
          <p:cNvSpPr>
            <a:spLocks noChangeShapeType="1"/>
          </p:cNvSpPr>
          <p:nvPr/>
        </p:nvSpPr>
        <p:spPr bwMode="auto">
          <a:xfrm flipH="1" flipV="1">
            <a:off x="1403350" y="4652963"/>
            <a:ext cx="503238" cy="0"/>
          </a:xfrm>
          <a:prstGeom prst="line">
            <a:avLst/>
          </a:prstGeom>
          <a:noFill/>
          <a:ln w="63500">
            <a:solidFill>
              <a:schemeClr val="accent2"/>
            </a:solidFill>
            <a:round/>
            <a:headEnd/>
            <a:tailEnd type="stealth" w="med" len="med"/>
          </a:ln>
          <a:extLst>
            <a:ext uri="{909E8E84-426E-40DD-AFC4-6F175D3DCCD1}">
              <a14:hiddenFill xmlns:a14="http://schemas.microsoft.com/office/drawing/2010/main">
                <a:noFill/>
              </a14:hiddenFill>
            </a:ext>
          </a:extLst>
        </p:spPr>
        <p:txBody>
          <a:bodyPr/>
          <a:lstStyle/>
          <a:p>
            <a:endParaRPr lang="ru-RU"/>
          </a:p>
        </p:txBody>
      </p:sp>
    </p:spTree>
    <p:extLst>
      <p:ext uri="{BB962C8B-B14F-4D97-AF65-F5344CB8AC3E}">
        <p14:creationId xmlns:p14="http://schemas.microsoft.com/office/powerpoint/2010/main" val="2362632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1000" fill="hold"/>
                                        <p:tgtEl>
                                          <p:spTgt spid="71682"/>
                                        </p:tgtEl>
                                        <p:attrNameLst>
                                          <p:attrName>ppt_x</p:attrName>
                                        </p:attrNameLst>
                                      </p:cBhvr>
                                      <p:tavLst>
                                        <p:tav tm="0">
                                          <p:val>
                                            <p:strVal val="#ppt_x-.2"/>
                                          </p:val>
                                        </p:tav>
                                        <p:tav tm="100000">
                                          <p:val>
                                            <p:strVal val="#ppt_x"/>
                                          </p:val>
                                        </p:tav>
                                      </p:tavLst>
                                    </p:anim>
                                    <p:anim calcmode="lin" valueType="num">
                                      <p:cBhvr>
                                        <p:cTn id="8" dur="1000" fill="hold"/>
                                        <p:tgtEl>
                                          <p:spTgt spid="71682"/>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682"/>
                                        </p:tgtEl>
                                      </p:cBhvr>
                                    </p:animEffect>
                                  </p:childTnLst>
                                </p:cTn>
                              </p:par>
                            </p:childTnLst>
                          </p:cTn>
                        </p:par>
                        <p:par>
                          <p:cTn id="10" fill="hold" nodeType="afterGroup">
                            <p:stCondLst>
                              <p:cond delay="1000"/>
                            </p:stCondLst>
                            <p:childTnLst>
                              <p:par>
                                <p:cTn id="11" presetID="23" presetClass="entr" presetSubtype="16" fill="hold" nodeType="afterEffect">
                                  <p:stCondLst>
                                    <p:cond delay="0"/>
                                  </p:stCondLst>
                                  <p:childTnLst>
                                    <p:set>
                                      <p:cBhvr>
                                        <p:cTn id="12" dur="1" fill="hold">
                                          <p:stCondLst>
                                            <p:cond delay="0"/>
                                          </p:stCondLst>
                                        </p:cTn>
                                        <p:tgtEl>
                                          <p:spTgt spid="71710"/>
                                        </p:tgtEl>
                                        <p:attrNameLst>
                                          <p:attrName>style.visibility</p:attrName>
                                        </p:attrNameLst>
                                      </p:cBhvr>
                                      <p:to>
                                        <p:strVal val="visible"/>
                                      </p:to>
                                    </p:set>
                                    <p:anim calcmode="lin" valueType="num">
                                      <p:cBhvr>
                                        <p:cTn id="13" dur="500" fill="hold"/>
                                        <p:tgtEl>
                                          <p:spTgt spid="71710"/>
                                        </p:tgtEl>
                                        <p:attrNameLst>
                                          <p:attrName>ppt_w</p:attrName>
                                        </p:attrNameLst>
                                      </p:cBhvr>
                                      <p:tavLst>
                                        <p:tav tm="0">
                                          <p:val>
                                            <p:fltVal val="0"/>
                                          </p:val>
                                        </p:tav>
                                        <p:tav tm="100000">
                                          <p:val>
                                            <p:strVal val="#ppt_w"/>
                                          </p:val>
                                        </p:tav>
                                      </p:tavLst>
                                    </p:anim>
                                    <p:anim calcmode="lin" valueType="num">
                                      <p:cBhvr>
                                        <p:cTn id="14" dur="500" fill="hold"/>
                                        <p:tgtEl>
                                          <p:spTgt spid="71710"/>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500"/>
                            </p:stCondLst>
                            <p:childTnLst>
                              <p:par>
                                <p:cTn id="16" presetID="29" presetClass="entr" presetSubtype="0" fill="hold" grpId="0" nodeType="afterEffect">
                                  <p:stCondLst>
                                    <p:cond delay="0"/>
                                  </p:stCondLst>
                                  <p:childTnLst>
                                    <p:set>
                                      <p:cBhvr>
                                        <p:cTn id="17" dur="1" fill="hold">
                                          <p:stCondLst>
                                            <p:cond delay="0"/>
                                          </p:stCondLst>
                                        </p:cTn>
                                        <p:tgtEl>
                                          <p:spTgt spid="71715"/>
                                        </p:tgtEl>
                                        <p:attrNameLst>
                                          <p:attrName>style.visibility</p:attrName>
                                        </p:attrNameLst>
                                      </p:cBhvr>
                                      <p:to>
                                        <p:strVal val="visible"/>
                                      </p:to>
                                    </p:set>
                                    <p:anim calcmode="lin" valueType="num">
                                      <p:cBhvr>
                                        <p:cTn id="18" dur="1000" fill="hold"/>
                                        <p:tgtEl>
                                          <p:spTgt spid="71715"/>
                                        </p:tgtEl>
                                        <p:attrNameLst>
                                          <p:attrName>ppt_x</p:attrName>
                                        </p:attrNameLst>
                                      </p:cBhvr>
                                      <p:tavLst>
                                        <p:tav tm="0">
                                          <p:val>
                                            <p:strVal val="#ppt_x-.2"/>
                                          </p:val>
                                        </p:tav>
                                        <p:tav tm="100000">
                                          <p:val>
                                            <p:strVal val="#ppt_x"/>
                                          </p:val>
                                        </p:tav>
                                      </p:tavLst>
                                    </p:anim>
                                    <p:anim calcmode="lin" valueType="num">
                                      <p:cBhvr>
                                        <p:cTn id="19" dur="1000" fill="hold"/>
                                        <p:tgtEl>
                                          <p:spTgt spid="71715"/>
                                        </p:tgtEl>
                                        <p:attrNameLst>
                                          <p:attrName>ppt_y</p:attrName>
                                        </p:attrNameLst>
                                      </p:cBhvr>
                                      <p:tavLst>
                                        <p:tav tm="0">
                                          <p:val>
                                            <p:strVal val="#ppt_y"/>
                                          </p:val>
                                        </p:tav>
                                        <p:tav tm="100000">
                                          <p:val>
                                            <p:strVal val="#ppt_y"/>
                                          </p:val>
                                        </p:tav>
                                      </p:tavLst>
                                    </p:anim>
                                    <p:animEffect transition="in" filter="wipe(right)" prLst="gradientSize: 0.1">
                                      <p:cBhvr>
                                        <p:cTn id="20" dur="1000"/>
                                        <p:tgtEl>
                                          <p:spTgt spid="71715"/>
                                        </p:tgtEl>
                                      </p:cBhvr>
                                    </p:animEffect>
                                  </p:childTnLst>
                                </p:cTn>
                              </p:par>
                            </p:childTnLst>
                          </p:cTn>
                        </p:par>
                        <p:par>
                          <p:cTn id="21" fill="hold" nodeType="afterGroup">
                            <p:stCondLst>
                              <p:cond delay="2500"/>
                            </p:stCondLst>
                            <p:childTnLst>
                              <p:par>
                                <p:cTn id="22" presetID="23" presetClass="entr" presetSubtype="16" fill="hold" nodeType="afterEffect">
                                  <p:stCondLst>
                                    <p:cond delay="0"/>
                                  </p:stCondLst>
                                  <p:childTnLst>
                                    <p:set>
                                      <p:cBhvr>
                                        <p:cTn id="23" dur="1" fill="hold">
                                          <p:stCondLst>
                                            <p:cond delay="0"/>
                                          </p:stCondLst>
                                        </p:cTn>
                                        <p:tgtEl>
                                          <p:spTgt spid="71716"/>
                                        </p:tgtEl>
                                        <p:attrNameLst>
                                          <p:attrName>style.visibility</p:attrName>
                                        </p:attrNameLst>
                                      </p:cBhvr>
                                      <p:to>
                                        <p:strVal val="visible"/>
                                      </p:to>
                                    </p:set>
                                    <p:anim calcmode="lin" valueType="num">
                                      <p:cBhvr>
                                        <p:cTn id="24" dur="500" fill="hold"/>
                                        <p:tgtEl>
                                          <p:spTgt spid="71716"/>
                                        </p:tgtEl>
                                        <p:attrNameLst>
                                          <p:attrName>ppt_w</p:attrName>
                                        </p:attrNameLst>
                                      </p:cBhvr>
                                      <p:tavLst>
                                        <p:tav tm="0">
                                          <p:val>
                                            <p:fltVal val="0"/>
                                          </p:val>
                                        </p:tav>
                                        <p:tav tm="100000">
                                          <p:val>
                                            <p:strVal val="#ppt_w"/>
                                          </p:val>
                                        </p:tav>
                                      </p:tavLst>
                                    </p:anim>
                                    <p:anim calcmode="lin" valueType="num">
                                      <p:cBhvr>
                                        <p:cTn id="25" dur="500" fill="hold"/>
                                        <p:tgtEl>
                                          <p:spTgt spid="71716"/>
                                        </p:tgtEl>
                                        <p:attrNameLst>
                                          <p:attrName>ppt_h</p:attrName>
                                        </p:attrNameLst>
                                      </p:cBhvr>
                                      <p:tavLst>
                                        <p:tav tm="0">
                                          <p:val>
                                            <p:fltVal val="0"/>
                                          </p:val>
                                        </p:tav>
                                        <p:tav tm="100000">
                                          <p:val>
                                            <p:strVal val="#ppt_h"/>
                                          </p:val>
                                        </p:tav>
                                      </p:tavLst>
                                    </p:anim>
                                  </p:childTnLst>
                                </p:cTn>
                              </p:par>
                            </p:childTnLst>
                          </p:cTn>
                        </p:par>
                        <p:par>
                          <p:cTn id="26" fill="hold" nodeType="afterGroup">
                            <p:stCondLst>
                              <p:cond delay="3000"/>
                            </p:stCondLst>
                            <p:childTnLst>
                              <p:par>
                                <p:cTn id="27" presetID="29" presetClass="entr" presetSubtype="0" fill="hold" grpId="0" nodeType="afterEffect">
                                  <p:stCondLst>
                                    <p:cond delay="0"/>
                                  </p:stCondLst>
                                  <p:childTnLst>
                                    <p:set>
                                      <p:cBhvr>
                                        <p:cTn id="28" dur="1" fill="hold">
                                          <p:stCondLst>
                                            <p:cond delay="0"/>
                                          </p:stCondLst>
                                        </p:cTn>
                                        <p:tgtEl>
                                          <p:spTgt spid="71717"/>
                                        </p:tgtEl>
                                        <p:attrNameLst>
                                          <p:attrName>style.visibility</p:attrName>
                                        </p:attrNameLst>
                                      </p:cBhvr>
                                      <p:to>
                                        <p:strVal val="visible"/>
                                      </p:to>
                                    </p:set>
                                    <p:anim calcmode="lin" valueType="num">
                                      <p:cBhvr>
                                        <p:cTn id="29" dur="1000" fill="hold"/>
                                        <p:tgtEl>
                                          <p:spTgt spid="71717"/>
                                        </p:tgtEl>
                                        <p:attrNameLst>
                                          <p:attrName>ppt_x</p:attrName>
                                        </p:attrNameLst>
                                      </p:cBhvr>
                                      <p:tavLst>
                                        <p:tav tm="0">
                                          <p:val>
                                            <p:strVal val="#ppt_x-.2"/>
                                          </p:val>
                                        </p:tav>
                                        <p:tav tm="100000">
                                          <p:val>
                                            <p:strVal val="#ppt_x"/>
                                          </p:val>
                                        </p:tav>
                                      </p:tavLst>
                                    </p:anim>
                                    <p:anim calcmode="lin" valueType="num">
                                      <p:cBhvr>
                                        <p:cTn id="30" dur="1000" fill="hold"/>
                                        <p:tgtEl>
                                          <p:spTgt spid="71717"/>
                                        </p:tgtEl>
                                        <p:attrNameLst>
                                          <p:attrName>ppt_y</p:attrName>
                                        </p:attrNameLst>
                                      </p:cBhvr>
                                      <p:tavLst>
                                        <p:tav tm="0">
                                          <p:val>
                                            <p:strVal val="#ppt_y"/>
                                          </p:val>
                                        </p:tav>
                                        <p:tav tm="100000">
                                          <p:val>
                                            <p:strVal val="#ppt_y"/>
                                          </p:val>
                                        </p:tav>
                                      </p:tavLst>
                                    </p:anim>
                                    <p:animEffect transition="in" filter="wipe(right)" prLst="gradientSize: 0.1">
                                      <p:cBhvr>
                                        <p:cTn id="31" dur="1000"/>
                                        <p:tgtEl>
                                          <p:spTgt spid="71717"/>
                                        </p:tgtEl>
                                      </p:cBhvr>
                                    </p:animEffect>
                                  </p:childTnLst>
                                </p:cTn>
                              </p:par>
                            </p:childTnLst>
                          </p:cTn>
                        </p:par>
                        <p:par>
                          <p:cTn id="32" fill="hold" nodeType="afterGroup">
                            <p:stCondLst>
                              <p:cond delay="4000"/>
                            </p:stCondLst>
                            <p:childTnLst>
                              <p:par>
                                <p:cTn id="33" presetID="23" presetClass="entr" presetSubtype="16" fill="hold" nodeType="afterEffect">
                                  <p:stCondLst>
                                    <p:cond delay="0"/>
                                  </p:stCondLst>
                                  <p:childTnLst>
                                    <p:set>
                                      <p:cBhvr>
                                        <p:cTn id="34" dur="1" fill="hold">
                                          <p:stCondLst>
                                            <p:cond delay="0"/>
                                          </p:stCondLst>
                                        </p:cTn>
                                        <p:tgtEl>
                                          <p:spTgt spid="71718"/>
                                        </p:tgtEl>
                                        <p:attrNameLst>
                                          <p:attrName>style.visibility</p:attrName>
                                        </p:attrNameLst>
                                      </p:cBhvr>
                                      <p:to>
                                        <p:strVal val="visible"/>
                                      </p:to>
                                    </p:set>
                                    <p:anim calcmode="lin" valueType="num">
                                      <p:cBhvr>
                                        <p:cTn id="35" dur="500" fill="hold"/>
                                        <p:tgtEl>
                                          <p:spTgt spid="71718"/>
                                        </p:tgtEl>
                                        <p:attrNameLst>
                                          <p:attrName>ppt_w</p:attrName>
                                        </p:attrNameLst>
                                      </p:cBhvr>
                                      <p:tavLst>
                                        <p:tav tm="0">
                                          <p:val>
                                            <p:fltVal val="0"/>
                                          </p:val>
                                        </p:tav>
                                        <p:tav tm="100000">
                                          <p:val>
                                            <p:strVal val="#ppt_w"/>
                                          </p:val>
                                        </p:tav>
                                      </p:tavLst>
                                    </p:anim>
                                    <p:anim calcmode="lin" valueType="num">
                                      <p:cBhvr>
                                        <p:cTn id="36" dur="500" fill="hold"/>
                                        <p:tgtEl>
                                          <p:spTgt spid="71718"/>
                                        </p:tgtEl>
                                        <p:attrNameLst>
                                          <p:attrName>ppt_h</p:attrName>
                                        </p:attrNameLst>
                                      </p:cBhvr>
                                      <p:tavLst>
                                        <p:tav tm="0">
                                          <p:val>
                                            <p:fltVal val="0"/>
                                          </p:val>
                                        </p:tav>
                                        <p:tav tm="100000">
                                          <p:val>
                                            <p:strVal val="#ppt_h"/>
                                          </p:val>
                                        </p:tav>
                                      </p:tavLst>
                                    </p:anim>
                                  </p:childTnLst>
                                </p:cTn>
                              </p:par>
                            </p:childTnLst>
                          </p:cTn>
                        </p:par>
                        <p:par>
                          <p:cTn id="37" fill="hold" nodeType="afterGroup">
                            <p:stCondLst>
                              <p:cond delay="4500"/>
                            </p:stCondLst>
                            <p:childTnLst>
                              <p:par>
                                <p:cTn id="38" presetID="29" presetClass="entr" presetSubtype="0" fill="hold" grpId="0" nodeType="afterEffect">
                                  <p:stCondLst>
                                    <p:cond delay="0"/>
                                  </p:stCondLst>
                                  <p:childTnLst>
                                    <p:set>
                                      <p:cBhvr>
                                        <p:cTn id="39" dur="1" fill="hold">
                                          <p:stCondLst>
                                            <p:cond delay="0"/>
                                          </p:stCondLst>
                                        </p:cTn>
                                        <p:tgtEl>
                                          <p:spTgt spid="71721"/>
                                        </p:tgtEl>
                                        <p:attrNameLst>
                                          <p:attrName>style.visibility</p:attrName>
                                        </p:attrNameLst>
                                      </p:cBhvr>
                                      <p:to>
                                        <p:strVal val="visible"/>
                                      </p:to>
                                    </p:set>
                                    <p:anim calcmode="lin" valueType="num">
                                      <p:cBhvr>
                                        <p:cTn id="40" dur="1000" fill="hold"/>
                                        <p:tgtEl>
                                          <p:spTgt spid="71721"/>
                                        </p:tgtEl>
                                        <p:attrNameLst>
                                          <p:attrName>ppt_x</p:attrName>
                                        </p:attrNameLst>
                                      </p:cBhvr>
                                      <p:tavLst>
                                        <p:tav tm="0">
                                          <p:val>
                                            <p:strVal val="#ppt_x-.2"/>
                                          </p:val>
                                        </p:tav>
                                        <p:tav tm="100000">
                                          <p:val>
                                            <p:strVal val="#ppt_x"/>
                                          </p:val>
                                        </p:tav>
                                      </p:tavLst>
                                    </p:anim>
                                    <p:anim calcmode="lin" valueType="num">
                                      <p:cBhvr>
                                        <p:cTn id="41" dur="1000" fill="hold"/>
                                        <p:tgtEl>
                                          <p:spTgt spid="71721"/>
                                        </p:tgtEl>
                                        <p:attrNameLst>
                                          <p:attrName>ppt_y</p:attrName>
                                        </p:attrNameLst>
                                      </p:cBhvr>
                                      <p:tavLst>
                                        <p:tav tm="0">
                                          <p:val>
                                            <p:strVal val="#ppt_y"/>
                                          </p:val>
                                        </p:tav>
                                        <p:tav tm="100000">
                                          <p:val>
                                            <p:strVal val="#ppt_y"/>
                                          </p:val>
                                        </p:tav>
                                      </p:tavLst>
                                    </p:anim>
                                    <p:animEffect transition="in" filter="wipe(right)" prLst="gradientSize: 0.1">
                                      <p:cBhvr>
                                        <p:cTn id="42" dur="1000"/>
                                        <p:tgtEl>
                                          <p:spTgt spid="71721"/>
                                        </p:tgtEl>
                                      </p:cBhvr>
                                    </p:animEffect>
                                  </p:childTnLst>
                                </p:cTn>
                              </p:par>
                            </p:childTnLst>
                          </p:cTn>
                        </p:par>
                        <p:par>
                          <p:cTn id="43" fill="hold" nodeType="afterGroup">
                            <p:stCondLst>
                              <p:cond delay="5500"/>
                            </p:stCondLst>
                            <p:childTnLst>
                              <p:par>
                                <p:cTn id="44" presetID="23" presetClass="entr" presetSubtype="16" fill="hold" nodeType="afterEffect">
                                  <p:stCondLst>
                                    <p:cond delay="0"/>
                                  </p:stCondLst>
                                  <p:childTnLst>
                                    <p:set>
                                      <p:cBhvr>
                                        <p:cTn id="45" dur="1" fill="hold">
                                          <p:stCondLst>
                                            <p:cond delay="0"/>
                                          </p:stCondLst>
                                        </p:cTn>
                                        <p:tgtEl>
                                          <p:spTgt spid="71720"/>
                                        </p:tgtEl>
                                        <p:attrNameLst>
                                          <p:attrName>style.visibility</p:attrName>
                                        </p:attrNameLst>
                                      </p:cBhvr>
                                      <p:to>
                                        <p:strVal val="visible"/>
                                      </p:to>
                                    </p:set>
                                    <p:anim calcmode="lin" valueType="num">
                                      <p:cBhvr>
                                        <p:cTn id="46" dur="500" fill="hold"/>
                                        <p:tgtEl>
                                          <p:spTgt spid="71720"/>
                                        </p:tgtEl>
                                        <p:attrNameLst>
                                          <p:attrName>ppt_w</p:attrName>
                                        </p:attrNameLst>
                                      </p:cBhvr>
                                      <p:tavLst>
                                        <p:tav tm="0">
                                          <p:val>
                                            <p:fltVal val="0"/>
                                          </p:val>
                                        </p:tav>
                                        <p:tav tm="100000">
                                          <p:val>
                                            <p:strVal val="#ppt_w"/>
                                          </p:val>
                                        </p:tav>
                                      </p:tavLst>
                                    </p:anim>
                                    <p:anim calcmode="lin" valueType="num">
                                      <p:cBhvr>
                                        <p:cTn id="47" dur="500" fill="hold"/>
                                        <p:tgtEl>
                                          <p:spTgt spid="71720"/>
                                        </p:tgtEl>
                                        <p:attrNameLst>
                                          <p:attrName>ppt_h</p:attrName>
                                        </p:attrNameLst>
                                      </p:cBhvr>
                                      <p:tavLst>
                                        <p:tav tm="0">
                                          <p:val>
                                            <p:fltVal val="0"/>
                                          </p:val>
                                        </p:tav>
                                        <p:tav tm="100000">
                                          <p:val>
                                            <p:strVal val="#ppt_h"/>
                                          </p:val>
                                        </p:tav>
                                      </p:tavLst>
                                    </p:anim>
                                  </p:childTnLst>
                                </p:cTn>
                              </p:par>
                            </p:childTnLst>
                          </p:cTn>
                        </p:par>
                        <p:par>
                          <p:cTn id="48" fill="hold" nodeType="afterGroup">
                            <p:stCondLst>
                              <p:cond delay="6000"/>
                            </p:stCondLst>
                            <p:childTnLst>
                              <p:par>
                                <p:cTn id="49" presetID="29" presetClass="entr" presetSubtype="0" fill="hold" grpId="0" nodeType="afterEffect">
                                  <p:stCondLst>
                                    <p:cond delay="0"/>
                                  </p:stCondLst>
                                  <p:childTnLst>
                                    <p:set>
                                      <p:cBhvr>
                                        <p:cTn id="50" dur="1" fill="hold">
                                          <p:stCondLst>
                                            <p:cond delay="0"/>
                                          </p:stCondLst>
                                        </p:cTn>
                                        <p:tgtEl>
                                          <p:spTgt spid="71722"/>
                                        </p:tgtEl>
                                        <p:attrNameLst>
                                          <p:attrName>style.visibility</p:attrName>
                                        </p:attrNameLst>
                                      </p:cBhvr>
                                      <p:to>
                                        <p:strVal val="visible"/>
                                      </p:to>
                                    </p:set>
                                    <p:anim calcmode="lin" valueType="num">
                                      <p:cBhvr>
                                        <p:cTn id="51" dur="1000" fill="hold"/>
                                        <p:tgtEl>
                                          <p:spTgt spid="71722"/>
                                        </p:tgtEl>
                                        <p:attrNameLst>
                                          <p:attrName>ppt_x</p:attrName>
                                        </p:attrNameLst>
                                      </p:cBhvr>
                                      <p:tavLst>
                                        <p:tav tm="0">
                                          <p:val>
                                            <p:strVal val="#ppt_x-.2"/>
                                          </p:val>
                                        </p:tav>
                                        <p:tav tm="100000">
                                          <p:val>
                                            <p:strVal val="#ppt_x"/>
                                          </p:val>
                                        </p:tav>
                                      </p:tavLst>
                                    </p:anim>
                                    <p:anim calcmode="lin" valueType="num">
                                      <p:cBhvr>
                                        <p:cTn id="52" dur="1000" fill="hold"/>
                                        <p:tgtEl>
                                          <p:spTgt spid="71722"/>
                                        </p:tgtEl>
                                        <p:attrNameLst>
                                          <p:attrName>ppt_y</p:attrName>
                                        </p:attrNameLst>
                                      </p:cBhvr>
                                      <p:tavLst>
                                        <p:tav tm="0">
                                          <p:val>
                                            <p:strVal val="#ppt_y"/>
                                          </p:val>
                                        </p:tav>
                                        <p:tav tm="100000">
                                          <p:val>
                                            <p:strVal val="#ppt_y"/>
                                          </p:val>
                                        </p:tav>
                                      </p:tavLst>
                                    </p:anim>
                                    <p:animEffect transition="in" filter="wipe(right)" prLst="gradientSize: 0.1">
                                      <p:cBhvr>
                                        <p:cTn id="53" dur="1000"/>
                                        <p:tgtEl>
                                          <p:spTgt spid="7172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8" presetClass="entr" presetSubtype="3" fill="hold" grpId="0" nodeType="clickEffect">
                                  <p:stCondLst>
                                    <p:cond delay="0"/>
                                  </p:stCondLst>
                                  <p:childTnLst>
                                    <p:set>
                                      <p:cBhvr>
                                        <p:cTn id="57" dur="1" fill="hold">
                                          <p:stCondLst>
                                            <p:cond delay="0"/>
                                          </p:stCondLst>
                                        </p:cTn>
                                        <p:tgtEl>
                                          <p:spTgt spid="71723"/>
                                        </p:tgtEl>
                                        <p:attrNameLst>
                                          <p:attrName>style.visibility</p:attrName>
                                        </p:attrNameLst>
                                      </p:cBhvr>
                                      <p:to>
                                        <p:strVal val="visible"/>
                                      </p:to>
                                    </p:set>
                                    <p:animEffect transition="in" filter="strips(upRight)">
                                      <p:cBhvr>
                                        <p:cTn id="58" dur="500"/>
                                        <p:tgtEl>
                                          <p:spTgt spid="71723"/>
                                        </p:tgtEl>
                                      </p:cBhvr>
                                    </p:animEffect>
                                  </p:childTnLst>
                                </p:cTn>
                              </p:par>
                            </p:childTnLst>
                          </p:cTn>
                        </p:par>
                        <p:par>
                          <p:cTn id="59" fill="hold" nodeType="afterGroup">
                            <p:stCondLst>
                              <p:cond delay="500"/>
                            </p:stCondLst>
                            <p:childTnLst>
                              <p:par>
                                <p:cTn id="60" presetID="18" presetClass="entr" presetSubtype="12" fill="hold" grpId="0" nodeType="afterEffect">
                                  <p:stCondLst>
                                    <p:cond delay="0"/>
                                  </p:stCondLst>
                                  <p:childTnLst>
                                    <p:set>
                                      <p:cBhvr>
                                        <p:cTn id="61" dur="1" fill="hold">
                                          <p:stCondLst>
                                            <p:cond delay="0"/>
                                          </p:stCondLst>
                                        </p:cTn>
                                        <p:tgtEl>
                                          <p:spTgt spid="71724"/>
                                        </p:tgtEl>
                                        <p:attrNameLst>
                                          <p:attrName>style.visibility</p:attrName>
                                        </p:attrNameLst>
                                      </p:cBhvr>
                                      <p:to>
                                        <p:strVal val="visible"/>
                                      </p:to>
                                    </p:set>
                                    <p:animEffect transition="in" filter="strips(downLeft)">
                                      <p:cBhvr>
                                        <p:cTn id="62" dur="500"/>
                                        <p:tgtEl>
                                          <p:spTgt spid="71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715" grpId="0"/>
      <p:bldP spid="71717" grpId="0"/>
      <p:bldP spid="71721" grpId="0"/>
      <p:bldP spid="71722" grpId="0"/>
      <p:bldP spid="71723" grpId="0" animBg="1"/>
      <p:bldP spid="717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eaLnBrk="1" hangingPunct="1"/>
            <a:r>
              <a:rPr lang="en-US" smtClean="0">
                <a:solidFill>
                  <a:srgbClr val="FF0000"/>
                </a:solidFill>
              </a:rPr>
              <a:t>Preparing face mask</a:t>
            </a:r>
            <a:endParaRPr lang="ru-RU" smtClean="0">
              <a:solidFill>
                <a:srgbClr val="FF0000"/>
              </a:solidFill>
            </a:endParaRPr>
          </a:p>
        </p:txBody>
      </p:sp>
      <p:sp>
        <p:nvSpPr>
          <p:cNvPr id="91144" name="Rectangle 8"/>
          <p:cNvSpPr>
            <a:spLocks noChangeArrowheads="1"/>
          </p:cNvSpPr>
          <p:nvPr/>
        </p:nvSpPr>
        <p:spPr bwMode="auto">
          <a:xfrm>
            <a:off x="3081338" y="5949950"/>
            <a:ext cx="3400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a:t>End result of face mask</a:t>
            </a:r>
            <a:endParaRPr lang="ru-RU" sz="2400"/>
          </a:p>
        </p:txBody>
      </p:sp>
      <p:pic>
        <p:nvPicPr>
          <p:cNvPr id="91145" name="Picture 9" descr="Изображение 001"/>
          <p:cNvPicPr>
            <a:picLocks noChangeAspect="1" noChangeArrowheads="1"/>
          </p:cNvPicPr>
          <p:nvPr/>
        </p:nvPicPr>
        <p:blipFill>
          <a:blip r:embed="rId2" cstate="print">
            <a:extLst>
              <a:ext uri="{28A0092B-C50C-407E-A947-70E740481C1C}">
                <a14:useLocalDpi xmlns:a14="http://schemas.microsoft.com/office/drawing/2010/main" val="0"/>
              </a:ext>
            </a:extLst>
          </a:blip>
          <a:srcRect l="20468" t="24316" r="14557" b="9238"/>
          <a:stretch>
            <a:fillRect/>
          </a:stretch>
        </p:blipFill>
        <p:spPr bwMode="auto">
          <a:xfrm>
            <a:off x="3203575" y="1773238"/>
            <a:ext cx="306387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109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91145"/>
                                        </p:tgtEl>
                                        <p:attrNameLst>
                                          <p:attrName>style.visibility</p:attrName>
                                        </p:attrNameLst>
                                      </p:cBhvr>
                                      <p:to>
                                        <p:strVal val="visible"/>
                                      </p:to>
                                    </p:set>
                                    <p:anim calcmode="lin" valueType="num">
                                      <p:cBhvr>
                                        <p:cTn id="7" dur="500" fill="hold"/>
                                        <p:tgtEl>
                                          <p:spTgt spid="91145"/>
                                        </p:tgtEl>
                                        <p:attrNameLst>
                                          <p:attrName>ppt_w</p:attrName>
                                        </p:attrNameLst>
                                      </p:cBhvr>
                                      <p:tavLst>
                                        <p:tav tm="0">
                                          <p:val>
                                            <p:fltVal val="0"/>
                                          </p:val>
                                        </p:tav>
                                        <p:tav tm="100000">
                                          <p:val>
                                            <p:strVal val="#ppt_w"/>
                                          </p:val>
                                        </p:tav>
                                      </p:tavLst>
                                    </p:anim>
                                    <p:anim calcmode="lin" valueType="num">
                                      <p:cBhvr>
                                        <p:cTn id="8" dur="500" fill="hold"/>
                                        <p:tgtEl>
                                          <p:spTgt spid="91145"/>
                                        </p:tgtEl>
                                        <p:attrNameLst>
                                          <p:attrName>ppt_h</p:attrName>
                                        </p:attrNameLst>
                                      </p:cBhvr>
                                      <p:tavLst>
                                        <p:tav tm="0">
                                          <p:val>
                                            <p:fltVal val="0"/>
                                          </p:val>
                                        </p:tav>
                                        <p:tav tm="100000">
                                          <p:val>
                                            <p:strVal val="#ppt_h"/>
                                          </p:val>
                                        </p:tav>
                                      </p:tavLst>
                                    </p:anim>
                                    <p:animEffect transition="in" filter="fade">
                                      <p:cBhvr>
                                        <p:cTn id="9" dur="500"/>
                                        <p:tgtEl>
                                          <p:spTgt spid="91145"/>
                                        </p:tgtEl>
                                      </p:cBhvr>
                                    </p:animEffect>
                                  </p:childTnLst>
                                </p:cTn>
                              </p:par>
                            </p:childTnLst>
                          </p:cTn>
                        </p:par>
                        <p:par>
                          <p:cTn id="10" fill="hold" nodeType="afterGroup">
                            <p:stCondLst>
                              <p:cond delay="500"/>
                            </p:stCondLst>
                            <p:childTnLst>
                              <p:par>
                                <p:cTn id="11" presetID="29" presetClass="entr" presetSubtype="0" fill="hold" grpId="0" nodeType="afterEffect">
                                  <p:stCondLst>
                                    <p:cond delay="0"/>
                                  </p:stCondLst>
                                  <p:childTnLst>
                                    <p:set>
                                      <p:cBhvr>
                                        <p:cTn id="12" dur="1" fill="hold">
                                          <p:stCondLst>
                                            <p:cond delay="0"/>
                                          </p:stCondLst>
                                        </p:cTn>
                                        <p:tgtEl>
                                          <p:spTgt spid="91144"/>
                                        </p:tgtEl>
                                        <p:attrNameLst>
                                          <p:attrName>style.visibility</p:attrName>
                                        </p:attrNameLst>
                                      </p:cBhvr>
                                      <p:to>
                                        <p:strVal val="visible"/>
                                      </p:to>
                                    </p:set>
                                    <p:anim calcmode="lin" valueType="num">
                                      <p:cBhvr>
                                        <p:cTn id="13" dur="1000" fill="hold"/>
                                        <p:tgtEl>
                                          <p:spTgt spid="91144"/>
                                        </p:tgtEl>
                                        <p:attrNameLst>
                                          <p:attrName>ppt_x</p:attrName>
                                        </p:attrNameLst>
                                      </p:cBhvr>
                                      <p:tavLst>
                                        <p:tav tm="0">
                                          <p:val>
                                            <p:strVal val="#ppt_x-.2"/>
                                          </p:val>
                                        </p:tav>
                                        <p:tav tm="100000">
                                          <p:val>
                                            <p:strVal val="#ppt_x"/>
                                          </p:val>
                                        </p:tav>
                                      </p:tavLst>
                                    </p:anim>
                                    <p:anim calcmode="lin" valueType="num">
                                      <p:cBhvr>
                                        <p:cTn id="14" dur="1000" fill="hold"/>
                                        <p:tgtEl>
                                          <p:spTgt spid="9114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91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smtClean="0">
                <a:solidFill>
                  <a:schemeClr val="accent2"/>
                </a:solidFill>
              </a:rPr>
              <a:t>Tests for KROK - 2</a:t>
            </a:r>
            <a:endParaRPr lang="ru-RU" smtClean="0">
              <a:solidFill>
                <a:schemeClr val="accent2"/>
              </a:solidFill>
            </a:endParaRPr>
          </a:p>
        </p:txBody>
      </p:sp>
      <p:sp>
        <p:nvSpPr>
          <p:cNvPr id="29699" name="Rectangle 5"/>
          <p:cNvSpPr>
            <a:spLocks noChangeArrowheads="1"/>
          </p:cNvSpPr>
          <p:nvPr/>
        </p:nvSpPr>
        <p:spPr bwMode="auto">
          <a:xfrm>
            <a:off x="642938" y="1719263"/>
            <a:ext cx="77152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a:cs typeface="Times New Roman" pitchFamily="18" charset="0"/>
              </a:rPr>
              <a:t>	Patient, 93 years old, is made face mask for preparation of ectoprosthesis. In which direction should the mask be taken off.</a:t>
            </a:r>
            <a:endParaRPr lang="ru-RU"/>
          </a:p>
          <a:p>
            <a:pPr eaLnBrk="0" hangingPunct="0"/>
            <a:r>
              <a:rPr lang="en-US">
                <a:cs typeface="Times New Roman" pitchFamily="18" charset="0"/>
              </a:rPr>
              <a:t>	</a:t>
            </a:r>
          </a:p>
          <a:p>
            <a:pPr eaLnBrk="0" hangingPunct="0"/>
            <a:r>
              <a:rPr lang="en-US">
                <a:cs typeface="Times New Roman" pitchFamily="18" charset="0"/>
              </a:rPr>
              <a:t>	Front and down</a:t>
            </a:r>
            <a:endParaRPr lang="ru-RU"/>
          </a:p>
          <a:p>
            <a:pPr eaLnBrk="0" hangingPunct="0"/>
            <a:r>
              <a:rPr lang="en-US">
                <a:cs typeface="Times New Roman" pitchFamily="18" charset="0"/>
              </a:rPr>
              <a:t>	Front and up</a:t>
            </a:r>
            <a:endParaRPr lang="ru-RU"/>
          </a:p>
          <a:p>
            <a:pPr eaLnBrk="0" hangingPunct="0"/>
            <a:r>
              <a:rPr lang="en-US">
                <a:cs typeface="Times New Roman" pitchFamily="18" charset="0"/>
              </a:rPr>
              <a:t>	Front and right</a:t>
            </a:r>
            <a:endParaRPr lang="ru-RU"/>
          </a:p>
          <a:p>
            <a:pPr eaLnBrk="0" hangingPunct="0"/>
            <a:r>
              <a:rPr lang="en-US">
                <a:cs typeface="Times New Roman" pitchFamily="18" charset="0"/>
              </a:rPr>
              <a:t>	Front and left</a:t>
            </a:r>
            <a:endParaRPr lang="ru-RU"/>
          </a:p>
          <a:p>
            <a:pPr eaLnBrk="0" hangingPunct="0"/>
            <a:r>
              <a:rPr lang="en-US">
                <a:cs typeface="Times New Roman" pitchFamily="18" charset="0"/>
              </a:rPr>
              <a:t>	Front</a:t>
            </a:r>
            <a:endParaRPr lang="en-US"/>
          </a:p>
        </p:txBody>
      </p:sp>
    </p:spTree>
    <p:extLst>
      <p:ext uri="{BB962C8B-B14F-4D97-AF65-F5344CB8AC3E}">
        <p14:creationId xmlns:p14="http://schemas.microsoft.com/office/powerpoint/2010/main" val="1790629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hangingPunct="1"/>
            <a:r>
              <a:rPr lang="en-US" smtClean="0">
                <a:solidFill>
                  <a:schemeClr val="accent2"/>
                </a:solidFill>
              </a:rPr>
              <a:t>Tests for KROK - 2</a:t>
            </a:r>
            <a:endParaRPr lang="ru-RU" smtClean="0">
              <a:solidFill>
                <a:schemeClr val="accent2"/>
              </a:solidFill>
            </a:endParaRPr>
          </a:p>
        </p:txBody>
      </p:sp>
      <p:sp>
        <p:nvSpPr>
          <p:cNvPr id="30723" name="Rectangle 5"/>
          <p:cNvSpPr>
            <a:spLocks noChangeArrowheads="1"/>
          </p:cNvSpPr>
          <p:nvPr/>
        </p:nvSpPr>
        <p:spPr bwMode="auto">
          <a:xfrm>
            <a:off x="642938" y="1673225"/>
            <a:ext cx="771525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a:cs typeface="Times New Roman" pitchFamily="18" charset="0"/>
              </a:rPr>
              <a:t>	Patient, 93 years old, is made face mask for preparation of ectoprosthesis. In which direction should the mask be taken off.</a:t>
            </a:r>
            <a:endParaRPr lang="ru-RU"/>
          </a:p>
          <a:p>
            <a:pPr eaLnBrk="0" hangingPunct="0"/>
            <a:r>
              <a:rPr lang="en-US">
                <a:cs typeface="Times New Roman" pitchFamily="18" charset="0"/>
              </a:rPr>
              <a:t>	</a:t>
            </a:r>
          </a:p>
          <a:p>
            <a:pPr eaLnBrk="0" hangingPunct="0"/>
            <a:r>
              <a:rPr lang="en-US">
                <a:cs typeface="Times New Roman" pitchFamily="18" charset="0"/>
              </a:rPr>
              <a:t>	</a:t>
            </a:r>
            <a:r>
              <a:rPr lang="en-US" sz="2400" b="1">
                <a:solidFill>
                  <a:srgbClr val="339933"/>
                </a:solidFill>
                <a:cs typeface="Times New Roman" pitchFamily="18" charset="0"/>
              </a:rPr>
              <a:t>Front and down</a:t>
            </a:r>
            <a:endParaRPr lang="ru-RU" sz="2400" b="1">
              <a:solidFill>
                <a:srgbClr val="339933"/>
              </a:solidFill>
            </a:endParaRPr>
          </a:p>
          <a:p>
            <a:pPr eaLnBrk="0" hangingPunct="0"/>
            <a:r>
              <a:rPr lang="en-US">
                <a:cs typeface="Times New Roman" pitchFamily="18" charset="0"/>
              </a:rPr>
              <a:t>	Front and up</a:t>
            </a:r>
            <a:endParaRPr lang="ru-RU"/>
          </a:p>
          <a:p>
            <a:pPr eaLnBrk="0" hangingPunct="0"/>
            <a:r>
              <a:rPr lang="en-US">
                <a:cs typeface="Times New Roman" pitchFamily="18" charset="0"/>
              </a:rPr>
              <a:t>	Front and right</a:t>
            </a:r>
            <a:endParaRPr lang="ru-RU"/>
          </a:p>
          <a:p>
            <a:pPr eaLnBrk="0" hangingPunct="0"/>
            <a:r>
              <a:rPr lang="en-US">
                <a:cs typeface="Times New Roman" pitchFamily="18" charset="0"/>
              </a:rPr>
              <a:t>	Front and left</a:t>
            </a:r>
            <a:endParaRPr lang="ru-RU"/>
          </a:p>
          <a:p>
            <a:pPr eaLnBrk="0" hangingPunct="0"/>
            <a:r>
              <a:rPr lang="en-US">
                <a:cs typeface="Times New Roman" pitchFamily="18" charset="0"/>
              </a:rPr>
              <a:t>	Front</a:t>
            </a:r>
            <a:endParaRPr lang="en-US"/>
          </a:p>
        </p:txBody>
      </p:sp>
    </p:spTree>
    <p:extLst>
      <p:ext uri="{BB962C8B-B14F-4D97-AF65-F5344CB8AC3E}">
        <p14:creationId xmlns:p14="http://schemas.microsoft.com/office/powerpoint/2010/main" val="327997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16632"/>
            <a:ext cx="8928992" cy="1200329"/>
          </a:xfrm>
          <a:prstGeom prst="rect">
            <a:avLst/>
          </a:prstGeom>
        </p:spPr>
        <p:txBody>
          <a:bodyPr wrap="square">
            <a:spAutoFit/>
          </a:bodyPr>
          <a:lstStyle/>
          <a:p>
            <a:pPr algn="ctr"/>
            <a:r>
              <a:rPr lang="en-US" sz="2400" dirty="0">
                <a:solidFill>
                  <a:srgbClr val="FFFF00"/>
                </a:solidFill>
              </a:rPr>
              <a:t>Etiology, pathogenesis, clinical contractures of the lower jaw, their classification. Prevention of contractures and methods their prosthodontics treatment.</a:t>
            </a:r>
            <a:endParaRPr lang="ru-RU" sz="2400" dirty="0">
              <a:solidFill>
                <a:srgbClr val="FFFF00"/>
              </a:solidFill>
            </a:endParaRPr>
          </a:p>
        </p:txBody>
      </p:sp>
      <p:sp>
        <p:nvSpPr>
          <p:cNvPr id="5" name="Прямоугольник 4"/>
          <p:cNvSpPr/>
          <p:nvPr/>
        </p:nvSpPr>
        <p:spPr>
          <a:xfrm>
            <a:off x="107504" y="1297261"/>
            <a:ext cx="8856984" cy="3139321"/>
          </a:xfrm>
          <a:prstGeom prst="rect">
            <a:avLst/>
          </a:prstGeom>
        </p:spPr>
        <p:txBody>
          <a:bodyPr wrap="square">
            <a:spAutoFit/>
          </a:bodyPr>
          <a:lstStyle/>
          <a:p>
            <a:r>
              <a:rPr lang="en-US" dirty="0"/>
              <a:t>Contracture jaws - restriction or complete inability to open the mouth due to pathological changes in the soft tissues, functionally related to the </a:t>
            </a:r>
            <a:r>
              <a:rPr lang="en-US" dirty="0" err="1"/>
              <a:t>temporomandibular</a:t>
            </a:r>
            <a:r>
              <a:rPr lang="en-US" dirty="0"/>
              <a:t> joint. </a:t>
            </a:r>
            <a:endParaRPr lang="en-US" dirty="0" smtClean="0"/>
          </a:p>
          <a:p>
            <a:endParaRPr lang="en-US" dirty="0"/>
          </a:p>
          <a:p>
            <a:r>
              <a:rPr lang="en-US" dirty="0" smtClean="0"/>
              <a:t>Reasons</a:t>
            </a:r>
            <a:r>
              <a:rPr lang="en-US" dirty="0"/>
              <a:t>: 1) reflex tonic contraction of masticatory muscles in various pathological conditions. 2) </a:t>
            </a:r>
            <a:r>
              <a:rPr lang="en-US" dirty="0" err="1"/>
              <a:t>ankylosis</a:t>
            </a:r>
            <a:r>
              <a:rPr lang="en-US" dirty="0"/>
              <a:t> of the </a:t>
            </a:r>
            <a:r>
              <a:rPr lang="en-US" dirty="0" err="1"/>
              <a:t>temporomandibular</a:t>
            </a:r>
            <a:r>
              <a:rPr lang="en-US" dirty="0"/>
              <a:t> joint, and 3) scars of </a:t>
            </a:r>
            <a:r>
              <a:rPr lang="en-US" dirty="0" err="1"/>
              <a:t>admaxillary</a:t>
            </a:r>
            <a:r>
              <a:rPr lang="en-US" dirty="0"/>
              <a:t> tissues.</a:t>
            </a:r>
          </a:p>
          <a:p>
            <a:r>
              <a:rPr lang="en-US" dirty="0"/>
              <a:t>Distinguish between unstable and persistent contraction of jaws. </a:t>
            </a:r>
            <a:endParaRPr lang="en-US" dirty="0" smtClean="0"/>
          </a:p>
          <a:p>
            <a:endParaRPr lang="en-US" dirty="0"/>
          </a:p>
          <a:p>
            <a:r>
              <a:rPr lang="en-US" dirty="0" smtClean="0"/>
              <a:t>By </a:t>
            </a:r>
            <a:r>
              <a:rPr lang="en-US" dirty="0"/>
              <a:t>the degree of contraction of the mouth openings are divided on light (2-3 cm), medium (1-2 cm) and heavy (up to 1 cm).</a:t>
            </a:r>
          </a:p>
          <a:p>
            <a:endParaRPr lang="en-US" dirty="0" smtClean="0"/>
          </a:p>
          <a:p>
            <a:r>
              <a:rPr lang="en-US" dirty="0" smtClean="0"/>
              <a:t>Treatment </a:t>
            </a:r>
            <a:r>
              <a:rPr lang="en-US" dirty="0"/>
              <a:t>of contractures - conservative, surgical and combined.</a:t>
            </a:r>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277" y="4499346"/>
            <a:ext cx="2724819" cy="209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4112416"/>
            <a:ext cx="1680195" cy="209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060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16632"/>
            <a:ext cx="8928992" cy="830997"/>
          </a:xfrm>
          <a:prstGeom prst="rect">
            <a:avLst/>
          </a:prstGeom>
        </p:spPr>
        <p:txBody>
          <a:bodyPr wrap="square">
            <a:spAutoFit/>
          </a:bodyPr>
          <a:lstStyle/>
          <a:p>
            <a:pPr algn="ctr"/>
            <a:r>
              <a:rPr lang="en-US" sz="2400" dirty="0">
                <a:solidFill>
                  <a:srgbClr val="FFFF00"/>
                </a:solidFill>
              </a:rPr>
              <a:t>Etiology, pathogenesis, clinical and orthopedic treatment of wrong </a:t>
            </a:r>
            <a:r>
              <a:rPr lang="en-US" sz="2400" dirty="0" err="1" smtClean="0">
                <a:solidFill>
                  <a:srgbClr val="FFFF00"/>
                </a:solidFill>
              </a:rPr>
              <a:t>intergrown</a:t>
            </a:r>
            <a:r>
              <a:rPr lang="en-US" sz="2400" dirty="0" smtClean="0">
                <a:solidFill>
                  <a:srgbClr val="FFFF00"/>
                </a:solidFill>
              </a:rPr>
              <a:t> </a:t>
            </a:r>
            <a:r>
              <a:rPr lang="en-US" sz="2400" dirty="0">
                <a:solidFill>
                  <a:srgbClr val="FFFF00"/>
                </a:solidFill>
              </a:rPr>
              <a:t>fractures.</a:t>
            </a:r>
            <a:endParaRPr lang="ru-RU" sz="2400" dirty="0">
              <a:solidFill>
                <a:srgbClr val="FFFF00"/>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331" y="3736527"/>
            <a:ext cx="5327781" cy="2350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7238" y="3861048"/>
            <a:ext cx="3275211" cy="220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51520" y="1259175"/>
            <a:ext cx="8640960" cy="1754326"/>
          </a:xfrm>
          <a:prstGeom prst="rect">
            <a:avLst/>
          </a:prstGeom>
        </p:spPr>
        <p:txBody>
          <a:bodyPr wrap="square">
            <a:spAutoFit/>
          </a:bodyPr>
          <a:lstStyle/>
          <a:p>
            <a:r>
              <a:rPr lang="en-US" dirty="0" smtClean="0"/>
              <a:t>	Relatively </a:t>
            </a:r>
            <a:r>
              <a:rPr lang="en-US" dirty="0"/>
              <a:t>small occlusive disorders can be corrected by prosthodontics.</a:t>
            </a:r>
          </a:p>
          <a:p>
            <a:r>
              <a:rPr lang="en-US" dirty="0" smtClean="0"/>
              <a:t>	We </a:t>
            </a:r>
            <a:r>
              <a:rPr lang="en-US" dirty="0"/>
              <a:t>can use fixed or removable prostheses: metal crowns, denture with cast </a:t>
            </a:r>
            <a:r>
              <a:rPr lang="en-US" dirty="0" err="1"/>
              <a:t>occlusal</a:t>
            </a:r>
            <a:r>
              <a:rPr lang="en-US" dirty="0"/>
              <a:t> overlay for align vertical disorders. </a:t>
            </a:r>
            <a:endParaRPr lang="en-US" dirty="0" smtClean="0"/>
          </a:p>
          <a:p>
            <a:r>
              <a:rPr lang="en-US" dirty="0"/>
              <a:t>	</a:t>
            </a:r>
            <a:r>
              <a:rPr lang="en-US" dirty="0" smtClean="0"/>
              <a:t>When </a:t>
            </a:r>
            <a:r>
              <a:rPr lang="en-US" dirty="0"/>
              <a:t>violations transversal occlusion and a small number of remaining teeth denture with duplicated dentition apply.</a:t>
            </a:r>
          </a:p>
          <a:p>
            <a:r>
              <a:rPr lang="en-US" dirty="0" smtClean="0"/>
              <a:t>	To </a:t>
            </a:r>
            <a:r>
              <a:rPr lang="en-US" dirty="0"/>
              <a:t>eliminate </a:t>
            </a:r>
            <a:r>
              <a:rPr lang="en-US" dirty="0" err="1"/>
              <a:t>occlusal</a:t>
            </a:r>
            <a:r>
              <a:rPr lang="en-US" dirty="0"/>
              <a:t> disorders surgical and orthodontic techniques can be used.</a:t>
            </a:r>
            <a:endParaRPr lang="ru-RU" dirty="0"/>
          </a:p>
        </p:txBody>
      </p:sp>
    </p:spTree>
    <p:extLst>
      <p:ext uri="{BB962C8B-B14F-4D97-AF65-F5344CB8AC3E}">
        <p14:creationId xmlns:p14="http://schemas.microsoft.com/office/powerpoint/2010/main" val="25295437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88640"/>
            <a:ext cx="8784976" cy="954107"/>
          </a:xfrm>
          <a:prstGeom prst="rect">
            <a:avLst/>
          </a:prstGeom>
        </p:spPr>
        <p:txBody>
          <a:bodyPr wrap="square">
            <a:spAutoFit/>
          </a:bodyPr>
          <a:lstStyle/>
          <a:p>
            <a:pPr algn="ctr"/>
            <a:r>
              <a:rPr lang="en-US" sz="2800" dirty="0" err="1">
                <a:solidFill>
                  <a:srgbClr val="FFFF00"/>
                </a:solidFill>
              </a:rPr>
              <a:t>Microstomy</a:t>
            </a:r>
            <a:r>
              <a:rPr lang="en-US" sz="2800" dirty="0">
                <a:solidFill>
                  <a:srgbClr val="FFFF00"/>
                </a:solidFill>
              </a:rPr>
              <a:t>. Etiology, clinical. Especially dental treatment </a:t>
            </a:r>
            <a:r>
              <a:rPr lang="en-US" sz="2800" dirty="0" err="1">
                <a:solidFill>
                  <a:srgbClr val="FFFF00"/>
                </a:solidFill>
              </a:rPr>
              <a:t>microstomy</a:t>
            </a:r>
            <a:r>
              <a:rPr lang="en-US" sz="2800" dirty="0">
                <a:solidFill>
                  <a:srgbClr val="FFFF00"/>
                </a:solidFill>
              </a:rPr>
              <a:t>. Prosthetics patients with </a:t>
            </a:r>
            <a:r>
              <a:rPr lang="en-US" sz="2800" dirty="0" err="1">
                <a:solidFill>
                  <a:srgbClr val="FFFF00"/>
                </a:solidFill>
              </a:rPr>
              <a:t>microstomy</a:t>
            </a:r>
            <a:r>
              <a:rPr lang="en-US" sz="2800" dirty="0">
                <a:solidFill>
                  <a:srgbClr val="FFFF00"/>
                </a:solidFill>
              </a:rPr>
              <a:t>.</a:t>
            </a:r>
            <a:endParaRPr lang="ru-RU" sz="2800" dirty="0">
              <a:solidFill>
                <a:srgbClr val="FFFF00"/>
              </a:solidFill>
            </a:endParaRPr>
          </a:p>
        </p:txBody>
      </p:sp>
      <p:pic>
        <p:nvPicPr>
          <p:cNvPr id="11266" name="Picture 2" descr="Белоглазов до операции"/>
          <p:cNvPicPr>
            <a:picLocks noChangeAspect="1" noChangeArrowheads="1"/>
          </p:cNvPicPr>
          <p:nvPr/>
        </p:nvPicPr>
        <p:blipFill rotWithShape="1">
          <a:blip r:embed="rId2">
            <a:extLst>
              <a:ext uri="{28A0092B-C50C-407E-A947-70E740481C1C}">
                <a14:useLocalDpi xmlns:a14="http://schemas.microsoft.com/office/drawing/2010/main" val="0"/>
              </a:ext>
            </a:extLst>
          </a:blip>
          <a:srcRect l="8168" t="5618" r="18250" b="20096"/>
          <a:stretch/>
        </p:blipFill>
        <p:spPr bwMode="auto">
          <a:xfrm>
            <a:off x="3491880" y="1366731"/>
            <a:ext cx="1902633" cy="263129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деформация нижней губы и микростом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222" y="1340768"/>
            <a:ext cx="3394285" cy="49499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dentaltechnic.info/Rukovodstvo%20dlja%20zubnyh%20tehnikov_files/Rukovodstvo%20dlja%20zubnyh%20tehnikov-9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295900"/>
            <a:ext cx="3096344" cy="4249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2589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dentaltechnic.info/Kopejkin_Zuboproteznaja%20tehnika_files/Kopejkin_Zuboproteznaja%20tehnika-29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366" y="1268760"/>
            <a:ext cx="4925607" cy="20711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dentaltechnic.info/Ortopedicheskaja_stomatologija_Kopejkina_files/Ortopedicheskaja_stomatologija_Kopejkina-2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274" y="3717032"/>
            <a:ext cx="4715789" cy="237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99451" y="109788"/>
            <a:ext cx="4224618" cy="523220"/>
          </a:xfrm>
          <a:prstGeom prst="rect">
            <a:avLst/>
          </a:prstGeom>
        </p:spPr>
        <p:txBody>
          <a:bodyPr wrap="none">
            <a:spAutoFit/>
          </a:bodyPr>
          <a:lstStyle/>
          <a:p>
            <a:r>
              <a:rPr lang="en-US" sz="2800" dirty="0" smtClean="0">
                <a:solidFill>
                  <a:srgbClr val="FFFF00"/>
                </a:solidFill>
              </a:rPr>
              <a:t>Wrong </a:t>
            </a:r>
            <a:r>
              <a:rPr lang="en-US" sz="2800" dirty="0" err="1">
                <a:solidFill>
                  <a:srgbClr val="FFFF00"/>
                </a:solidFill>
              </a:rPr>
              <a:t>intergrown</a:t>
            </a:r>
            <a:r>
              <a:rPr lang="en-US" sz="2800" dirty="0">
                <a:solidFill>
                  <a:srgbClr val="FFFF00"/>
                </a:solidFill>
              </a:rPr>
              <a:t> fractures</a:t>
            </a:r>
            <a:endParaRPr lang="ru-RU" sz="2800" dirty="0">
              <a:solidFill>
                <a:srgbClr val="FFFF00"/>
              </a:solidFill>
            </a:endParaRPr>
          </a:p>
        </p:txBody>
      </p:sp>
      <p:pic>
        <p:nvPicPr>
          <p:cNvPr id="3078" name="Picture 6" descr="http://hirstom.ru/images/image/%D0%9E%D1%81%D0%BB%D0%BE%D0%B6%D0%B5%D0%BD%D0%B5%D0%BD%D0%B8%D0%B5%20%D0%BF%D1%80%D0%B8%20%D0%BF%D0%B5%D1%80%D0%B5%D0%BB%D0%BE%D0%BC%D0%B0%D1%85%20%D1%87%D0%B5%D0%BB%D1%8E%D1%81%D1%82%D0%B5%D0%B9%20-%20%C2%AB%D0%BB%D0%BE%D0%B6%D0%BD%D1%8B%D0%B9%20%D1%81%D1%83%D1%81%D1%82%D0%B0%D0%B2%C2%BB%20%D0%B2%20%D0%BE%D0%B1%D0%BB%D0%B0%D1%81%D1%82%D0%B8%20%D0%BF%D0%B5%D1%80%D0%B5%D0%BB%D0%BE%D0%BC%D0%B0.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5366" y="371398"/>
            <a:ext cx="2894604" cy="220774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hirstom.ru/images/image/%D0%9E%D1%81%D0%BB%D0%BE%D0%B6%D0%BD%D0%B5%D0%BD%D0%B8%D0%B5%20%D0%BF%D1%80%D0%B8%20%D0%BF%D0%B5%D1%80%D0%B5%D0%BB%D0%BE%D0%BC%D0%B0%D1%85%20%D1%87%D0%B5%D0%BB%D1%8E%D1%81%D1%82%D0%B5%D0%B9%20-%20%D0%A5%D1%80%D0%BE%D0%BD%D0%B8%D1%87%D0%B5%D1%81%D0%BA%D0%B8%D0%B9%20%D1%82%D1%80%D0%B0%D0%B2%D0%BC%D0%B0%D1%82%D0%B8%D1%87%D0%B5%D1%81%D0%BA%D0%B8%D0%B9%20%D0%BE%D1%81%D1%82%D0%B5%D0%BE%D0%BC%D0%B8%D0%B5%D0%BB%D0%B8%D1%8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645" y="2780928"/>
            <a:ext cx="3155473" cy="2296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58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315</Words>
  <Application>Microsoft Office PowerPoint</Application>
  <PresentationFormat>Экран (4:3)</PresentationFormat>
  <Paragraphs>68</Paragraphs>
  <Slides>17</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Презентация PowerPoint</vt:lpstr>
      <vt:lpstr>Презентация PowerPoint</vt:lpstr>
      <vt:lpstr>Veber’s splint for fixing  upper jaw fragments </vt:lpstr>
      <vt:lpstr>Презентация PowerPoint</vt:lpstr>
      <vt:lpstr>Port’s-Gunning’s splint</vt:lpstr>
      <vt:lpstr>Презентация PowerPoint</vt:lpstr>
      <vt:lpstr>Prosthesis after resection of upper jaw</vt:lpstr>
      <vt:lpstr>Prosthesis of the face</vt:lpstr>
      <vt:lpstr>Презентация PowerPoint</vt:lpstr>
      <vt:lpstr>Preparing face mask</vt:lpstr>
      <vt:lpstr>Preparing face mask</vt:lpstr>
      <vt:lpstr>Tests for KROK - 2</vt:lpstr>
      <vt:lpstr>Tests for KROK - 2</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dc:creator>
  <cp:lastModifiedBy>Андрей</cp:lastModifiedBy>
  <cp:revision>20</cp:revision>
  <dcterms:created xsi:type="dcterms:W3CDTF">2013-03-08T20:19:56Z</dcterms:created>
  <dcterms:modified xsi:type="dcterms:W3CDTF">2013-03-11T21:01:33Z</dcterms:modified>
</cp:coreProperties>
</file>