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vi" ContentType="video/avi"/>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56"/>
  </p:notesMasterIdLst>
  <p:handoutMasterIdLst>
    <p:handoutMasterId r:id="rId57"/>
  </p:handoutMasterIdLst>
  <p:sldIdLst>
    <p:sldId id="256" r:id="rId2"/>
    <p:sldId id="293" r:id="rId3"/>
    <p:sldId id="295" r:id="rId4"/>
    <p:sldId id="296" r:id="rId5"/>
    <p:sldId id="297" r:id="rId6"/>
    <p:sldId id="319" r:id="rId7"/>
    <p:sldId id="302" r:id="rId8"/>
    <p:sldId id="368" r:id="rId9"/>
    <p:sldId id="370" r:id="rId10"/>
    <p:sldId id="371" r:id="rId11"/>
    <p:sldId id="372" r:id="rId12"/>
    <p:sldId id="322" r:id="rId13"/>
    <p:sldId id="303" r:id="rId14"/>
    <p:sldId id="304" r:id="rId15"/>
    <p:sldId id="305" r:id="rId16"/>
    <p:sldId id="306" r:id="rId17"/>
    <p:sldId id="307" r:id="rId18"/>
    <p:sldId id="309" r:id="rId19"/>
    <p:sldId id="310" r:id="rId20"/>
    <p:sldId id="311" r:id="rId21"/>
    <p:sldId id="312" r:id="rId22"/>
    <p:sldId id="316" r:id="rId23"/>
    <p:sldId id="315" r:id="rId24"/>
    <p:sldId id="317" r:id="rId25"/>
    <p:sldId id="349" r:id="rId26"/>
    <p:sldId id="350" r:id="rId27"/>
    <p:sldId id="351" r:id="rId28"/>
    <p:sldId id="352" r:id="rId29"/>
    <p:sldId id="353" r:id="rId30"/>
    <p:sldId id="354" r:id="rId31"/>
    <p:sldId id="355" r:id="rId32"/>
    <p:sldId id="356" r:id="rId33"/>
    <p:sldId id="357" r:id="rId34"/>
    <p:sldId id="358" r:id="rId35"/>
    <p:sldId id="359" r:id="rId36"/>
    <p:sldId id="360" r:id="rId37"/>
    <p:sldId id="361" r:id="rId38"/>
    <p:sldId id="362" r:id="rId39"/>
    <p:sldId id="363" r:id="rId40"/>
    <p:sldId id="338" r:id="rId41"/>
    <p:sldId id="339" r:id="rId42"/>
    <p:sldId id="340" r:id="rId43"/>
    <p:sldId id="341" r:id="rId44"/>
    <p:sldId id="342" r:id="rId45"/>
    <p:sldId id="343" r:id="rId46"/>
    <p:sldId id="344" r:id="rId47"/>
    <p:sldId id="345" r:id="rId48"/>
    <p:sldId id="346" r:id="rId49"/>
    <p:sldId id="347" r:id="rId50"/>
    <p:sldId id="348" r:id="rId51"/>
    <p:sldId id="365" r:id="rId52"/>
    <p:sldId id="366" r:id="rId53"/>
    <p:sldId id="367" r:id="rId54"/>
    <p:sldId id="364" r:id="rId55"/>
  </p:sldIdLst>
  <p:sldSz cx="9144000" cy="6858000" type="screen4x3"/>
  <p:notesSz cx="6858000" cy="9144000"/>
  <p:custDataLst>
    <p:tags r:id="rId58"/>
  </p:custDataLst>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01F141DD-372B-4424-88CA-43F6E79C0ACD}">
          <p14:sldIdLst>
            <p14:sldId id="256"/>
            <p14:sldId id="293"/>
            <p14:sldId id="295"/>
            <p14:sldId id="296"/>
            <p14:sldId id="297"/>
            <p14:sldId id="319"/>
          </p14:sldIdLst>
        </p14:section>
        <p14:section name="Раздел без заголовка" id="{FACA372C-D8D6-4A7E-A839-4F369287B16D}">
          <p14:sldIdLst>
            <p14:sldId id="302"/>
            <p14:sldId id="368"/>
            <p14:sldId id="370"/>
            <p14:sldId id="371"/>
            <p14:sldId id="372"/>
            <p14:sldId id="322"/>
            <p14:sldId id="303"/>
            <p14:sldId id="304"/>
            <p14:sldId id="305"/>
            <p14:sldId id="306"/>
            <p14:sldId id="307"/>
            <p14:sldId id="309"/>
            <p14:sldId id="310"/>
            <p14:sldId id="311"/>
            <p14:sldId id="312"/>
            <p14:sldId id="316"/>
            <p14:sldId id="315"/>
            <p14:sldId id="317"/>
            <p14:sldId id="349"/>
            <p14:sldId id="350"/>
            <p14:sldId id="351"/>
            <p14:sldId id="352"/>
            <p14:sldId id="353"/>
            <p14:sldId id="354"/>
            <p14:sldId id="355"/>
            <p14:sldId id="356"/>
            <p14:sldId id="357"/>
            <p14:sldId id="358"/>
            <p14:sldId id="359"/>
            <p14:sldId id="360"/>
            <p14:sldId id="361"/>
            <p14:sldId id="362"/>
            <p14:sldId id="363"/>
            <p14:sldId id="338"/>
            <p14:sldId id="339"/>
            <p14:sldId id="340"/>
            <p14:sldId id="341"/>
            <p14:sldId id="342"/>
            <p14:sldId id="343"/>
            <p14:sldId id="344"/>
            <p14:sldId id="345"/>
            <p14:sldId id="346"/>
            <p14:sldId id="347"/>
            <p14:sldId id="348"/>
            <p14:sldId id="365"/>
            <p14:sldId id="366"/>
            <p14:sldId id="367"/>
            <p14:sldId id="36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B6CD"/>
    <a:srgbClr val="21B2C9"/>
    <a:srgbClr val="C72929"/>
    <a:srgbClr val="FB3B3B"/>
    <a:srgbClr val="009DD9"/>
    <a:srgbClr val="28CE12"/>
    <a:srgbClr val="1EA2B8"/>
    <a:srgbClr val="E10505"/>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7CE84F3-28C3-443E-9E96-99CF82512B78}" styleName="Темный стиль 1 - акцент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5" autoAdjust="0"/>
    <p:restoredTop sz="99823" autoAdjust="0"/>
  </p:normalViewPr>
  <p:slideViewPr>
    <p:cSldViewPr>
      <p:cViewPr>
        <p:scale>
          <a:sx n="80" d="100"/>
          <a:sy n="80" d="100"/>
        </p:scale>
        <p:origin x="-1200" y="-3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62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B6E95D-97AF-4ACA-9A8D-0771CBC9D2F7}" type="datetimeFigureOut">
              <a:rPr lang="ru-RU" smtClean="0"/>
              <a:pPr/>
              <a:t>07.10.2014</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B2ED443-495C-4189-8B3D-E148C50DAC8B}" type="slidenum">
              <a:rPr lang="ru-RU" smtClean="0"/>
              <a:pPr/>
              <a:t>‹#›</a:t>
            </a:fld>
            <a:endParaRPr lang="ru-RU"/>
          </a:p>
        </p:txBody>
      </p:sp>
    </p:spTree>
    <p:extLst>
      <p:ext uri="{BB962C8B-B14F-4D97-AF65-F5344CB8AC3E}">
        <p14:creationId xmlns:p14="http://schemas.microsoft.com/office/powerpoint/2010/main" val="10127900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C540F6-8793-4CFE-9806-EB2B670E5992}" type="datetimeFigureOut">
              <a:rPr lang="ru-RU" smtClean="0"/>
              <a:pPr/>
              <a:t>07.10.2014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6CF81E-8074-4464-9C00-6C3327031C96}" type="slidenum">
              <a:rPr lang="ru-RU" smtClean="0"/>
              <a:pPr/>
              <a:t>‹#›</a:t>
            </a:fld>
            <a:endParaRPr lang="ru-RU"/>
          </a:p>
        </p:txBody>
      </p:sp>
    </p:spTree>
    <p:extLst>
      <p:ext uri="{BB962C8B-B14F-4D97-AF65-F5344CB8AC3E}">
        <p14:creationId xmlns:p14="http://schemas.microsoft.com/office/powerpoint/2010/main" val="27727354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2</a:t>
            </a:fld>
            <a:endParaRPr lang="ru-RU"/>
          </a:p>
        </p:txBody>
      </p:sp>
    </p:spTree>
    <p:extLst>
      <p:ext uri="{BB962C8B-B14F-4D97-AF65-F5344CB8AC3E}">
        <p14:creationId xmlns:p14="http://schemas.microsoft.com/office/powerpoint/2010/main" val="59844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3</a:t>
            </a:fld>
            <a:endParaRPr lang="ru-RU"/>
          </a:p>
        </p:txBody>
      </p:sp>
    </p:spTree>
    <p:extLst>
      <p:ext uri="{BB962C8B-B14F-4D97-AF65-F5344CB8AC3E}">
        <p14:creationId xmlns:p14="http://schemas.microsoft.com/office/powerpoint/2010/main" val="1776369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a:t>
            </a:fld>
            <a:endParaRPr lang="ru-RU"/>
          </a:p>
        </p:txBody>
      </p:sp>
    </p:spTree>
    <p:extLst>
      <p:ext uri="{BB962C8B-B14F-4D97-AF65-F5344CB8AC3E}">
        <p14:creationId xmlns:p14="http://schemas.microsoft.com/office/powerpoint/2010/main" val="903308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5</a:t>
            </a:fld>
            <a:endParaRPr lang="ru-RU"/>
          </a:p>
        </p:txBody>
      </p:sp>
    </p:spTree>
    <p:extLst>
      <p:ext uri="{BB962C8B-B14F-4D97-AF65-F5344CB8AC3E}">
        <p14:creationId xmlns:p14="http://schemas.microsoft.com/office/powerpoint/2010/main" val="2761358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6</a:t>
            </a:fld>
            <a:endParaRPr lang="ru-RU"/>
          </a:p>
        </p:txBody>
      </p:sp>
    </p:spTree>
    <p:extLst>
      <p:ext uri="{BB962C8B-B14F-4D97-AF65-F5344CB8AC3E}">
        <p14:creationId xmlns:p14="http://schemas.microsoft.com/office/powerpoint/2010/main" val="2265504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7</a:t>
            </a:fld>
            <a:endParaRPr lang="ru-RU"/>
          </a:p>
        </p:txBody>
      </p:sp>
    </p:spTree>
    <p:extLst>
      <p:ext uri="{BB962C8B-B14F-4D97-AF65-F5344CB8AC3E}">
        <p14:creationId xmlns:p14="http://schemas.microsoft.com/office/powerpoint/2010/main" val="2761358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12</a:t>
            </a:fld>
            <a:endParaRPr lang="ru-RU"/>
          </a:p>
        </p:txBody>
      </p:sp>
    </p:spTree>
    <p:extLst>
      <p:ext uri="{BB962C8B-B14F-4D97-AF65-F5344CB8AC3E}">
        <p14:creationId xmlns:p14="http://schemas.microsoft.com/office/powerpoint/2010/main" val="2715154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13</a:t>
            </a:fld>
            <a:endParaRPr lang="ru-RU"/>
          </a:p>
        </p:txBody>
      </p:sp>
    </p:spTree>
    <p:extLst>
      <p:ext uri="{BB962C8B-B14F-4D97-AF65-F5344CB8AC3E}">
        <p14:creationId xmlns:p14="http://schemas.microsoft.com/office/powerpoint/2010/main" val="908149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14</a:t>
            </a:fld>
            <a:endParaRPr lang="ru-RU"/>
          </a:p>
        </p:txBody>
      </p:sp>
    </p:spTree>
    <p:extLst>
      <p:ext uri="{BB962C8B-B14F-4D97-AF65-F5344CB8AC3E}">
        <p14:creationId xmlns:p14="http://schemas.microsoft.com/office/powerpoint/2010/main" val="335469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15</a:t>
            </a:fld>
            <a:endParaRPr lang="ru-RU"/>
          </a:p>
        </p:txBody>
      </p:sp>
    </p:spTree>
    <p:extLst>
      <p:ext uri="{BB962C8B-B14F-4D97-AF65-F5344CB8AC3E}">
        <p14:creationId xmlns:p14="http://schemas.microsoft.com/office/powerpoint/2010/main" val="3636587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16</a:t>
            </a:fld>
            <a:endParaRPr lang="ru-RU"/>
          </a:p>
        </p:txBody>
      </p:sp>
    </p:spTree>
    <p:extLst>
      <p:ext uri="{BB962C8B-B14F-4D97-AF65-F5344CB8AC3E}">
        <p14:creationId xmlns:p14="http://schemas.microsoft.com/office/powerpoint/2010/main" val="2686065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17</a:t>
            </a:fld>
            <a:endParaRPr lang="ru-RU"/>
          </a:p>
        </p:txBody>
      </p:sp>
    </p:spTree>
    <p:extLst>
      <p:ext uri="{BB962C8B-B14F-4D97-AF65-F5344CB8AC3E}">
        <p14:creationId xmlns:p14="http://schemas.microsoft.com/office/powerpoint/2010/main" val="2224076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18</a:t>
            </a:fld>
            <a:endParaRPr lang="ru-RU"/>
          </a:p>
        </p:txBody>
      </p:sp>
    </p:spTree>
    <p:extLst>
      <p:ext uri="{BB962C8B-B14F-4D97-AF65-F5344CB8AC3E}">
        <p14:creationId xmlns:p14="http://schemas.microsoft.com/office/powerpoint/2010/main" val="2000942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19</a:t>
            </a:fld>
            <a:endParaRPr lang="ru-RU"/>
          </a:p>
        </p:txBody>
      </p:sp>
    </p:spTree>
    <p:extLst>
      <p:ext uri="{BB962C8B-B14F-4D97-AF65-F5344CB8AC3E}">
        <p14:creationId xmlns:p14="http://schemas.microsoft.com/office/powerpoint/2010/main" val="13809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20</a:t>
            </a:fld>
            <a:endParaRPr lang="ru-RU"/>
          </a:p>
        </p:txBody>
      </p:sp>
    </p:spTree>
    <p:extLst>
      <p:ext uri="{BB962C8B-B14F-4D97-AF65-F5344CB8AC3E}">
        <p14:creationId xmlns:p14="http://schemas.microsoft.com/office/powerpoint/2010/main" val="1484248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21</a:t>
            </a:fld>
            <a:endParaRPr lang="ru-RU"/>
          </a:p>
        </p:txBody>
      </p:sp>
    </p:spTree>
    <p:extLst>
      <p:ext uri="{BB962C8B-B14F-4D97-AF65-F5344CB8AC3E}">
        <p14:creationId xmlns:p14="http://schemas.microsoft.com/office/powerpoint/2010/main" val="3037052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22</a:t>
            </a:fld>
            <a:endParaRPr lang="ru-RU"/>
          </a:p>
        </p:txBody>
      </p:sp>
    </p:spTree>
    <p:extLst>
      <p:ext uri="{BB962C8B-B14F-4D97-AF65-F5344CB8AC3E}">
        <p14:creationId xmlns:p14="http://schemas.microsoft.com/office/powerpoint/2010/main" val="2766285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23</a:t>
            </a:fld>
            <a:endParaRPr lang="ru-RU"/>
          </a:p>
        </p:txBody>
      </p:sp>
    </p:spTree>
    <p:extLst>
      <p:ext uri="{BB962C8B-B14F-4D97-AF65-F5344CB8AC3E}">
        <p14:creationId xmlns:p14="http://schemas.microsoft.com/office/powerpoint/2010/main" val="2449323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24</a:t>
            </a:fld>
            <a:endParaRPr lang="ru-RU"/>
          </a:p>
        </p:txBody>
      </p:sp>
    </p:spTree>
    <p:extLst>
      <p:ext uri="{BB962C8B-B14F-4D97-AF65-F5344CB8AC3E}">
        <p14:creationId xmlns:p14="http://schemas.microsoft.com/office/powerpoint/2010/main" val="675233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25</a:t>
            </a:fld>
            <a:endParaRPr lang="ru-RU">
              <a:solidFill>
                <a:prstClr val="black"/>
              </a:solidFill>
            </a:endParaRPr>
          </a:p>
        </p:txBody>
      </p:sp>
    </p:spTree>
    <p:extLst>
      <p:ext uri="{BB962C8B-B14F-4D97-AF65-F5344CB8AC3E}">
        <p14:creationId xmlns:p14="http://schemas.microsoft.com/office/powerpoint/2010/main" val="3755288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26</a:t>
            </a:fld>
            <a:endParaRPr lang="ru-RU">
              <a:solidFill>
                <a:prstClr val="black"/>
              </a:solidFill>
            </a:endParaRPr>
          </a:p>
        </p:txBody>
      </p:sp>
    </p:spTree>
    <p:extLst>
      <p:ext uri="{BB962C8B-B14F-4D97-AF65-F5344CB8AC3E}">
        <p14:creationId xmlns:p14="http://schemas.microsoft.com/office/powerpoint/2010/main" val="3755288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27</a:t>
            </a:fld>
            <a:endParaRPr lang="ru-RU">
              <a:solidFill>
                <a:prstClr val="black"/>
              </a:solidFill>
            </a:endParaRPr>
          </a:p>
        </p:txBody>
      </p:sp>
    </p:spTree>
    <p:extLst>
      <p:ext uri="{BB962C8B-B14F-4D97-AF65-F5344CB8AC3E}">
        <p14:creationId xmlns:p14="http://schemas.microsoft.com/office/powerpoint/2010/main" val="37552885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28</a:t>
            </a:fld>
            <a:endParaRPr lang="ru-RU">
              <a:solidFill>
                <a:prstClr val="black"/>
              </a:solidFill>
            </a:endParaRPr>
          </a:p>
        </p:txBody>
      </p:sp>
    </p:spTree>
    <p:extLst>
      <p:ext uri="{BB962C8B-B14F-4D97-AF65-F5344CB8AC3E}">
        <p14:creationId xmlns:p14="http://schemas.microsoft.com/office/powerpoint/2010/main" val="3755288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29</a:t>
            </a:fld>
            <a:endParaRPr lang="ru-RU">
              <a:solidFill>
                <a:prstClr val="black"/>
              </a:solidFill>
            </a:endParaRPr>
          </a:p>
        </p:txBody>
      </p:sp>
    </p:spTree>
    <p:extLst>
      <p:ext uri="{BB962C8B-B14F-4D97-AF65-F5344CB8AC3E}">
        <p14:creationId xmlns:p14="http://schemas.microsoft.com/office/powerpoint/2010/main" val="69638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30</a:t>
            </a:fld>
            <a:endParaRPr lang="ru-RU">
              <a:solidFill>
                <a:prstClr val="black"/>
              </a:solidFill>
            </a:endParaRPr>
          </a:p>
        </p:txBody>
      </p:sp>
    </p:spTree>
    <p:extLst>
      <p:ext uri="{BB962C8B-B14F-4D97-AF65-F5344CB8AC3E}">
        <p14:creationId xmlns:p14="http://schemas.microsoft.com/office/powerpoint/2010/main" val="69638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31</a:t>
            </a:fld>
            <a:endParaRPr lang="ru-RU">
              <a:solidFill>
                <a:prstClr val="black"/>
              </a:solidFill>
            </a:endParaRPr>
          </a:p>
        </p:txBody>
      </p:sp>
    </p:spTree>
    <p:extLst>
      <p:ext uri="{BB962C8B-B14F-4D97-AF65-F5344CB8AC3E}">
        <p14:creationId xmlns:p14="http://schemas.microsoft.com/office/powerpoint/2010/main" val="4237403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32</a:t>
            </a:fld>
            <a:endParaRPr lang="ru-RU">
              <a:solidFill>
                <a:prstClr val="black"/>
              </a:solidFill>
            </a:endParaRPr>
          </a:p>
        </p:txBody>
      </p:sp>
    </p:spTree>
    <p:extLst>
      <p:ext uri="{BB962C8B-B14F-4D97-AF65-F5344CB8AC3E}">
        <p14:creationId xmlns:p14="http://schemas.microsoft.com/office/powerpoint/2010/main" val="3473312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33</a:t>
            </a:fld>
            <a:endParaRPr lang="ru-RU">
              <a:solidFill>
                <a:prstClr val="black"/>
              </a:solidFill>
            </a:endParaRPr>
          </a:p>
        </p:txBody>
      </p:sp>
    </p:spTree>
    <p:extLst>
      <p:ext uri="{BB962C8B-B14F-4D97-AF65-F5344CB8AC3E}">
        <p14:creationId xmlns:p14="http://schemas.microsoft.com/office/powerpoint/2010/main" val="3663493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34</a:t>
            </a:fld>
            <a:endParaRPr lang="ru-RU">
              <a:solidFill>
                <a:prstClr val="black"/>
              </a:solidFill>
            </a:endParaRPr>
          </a:p>
        </p:txBody>
      </p:sp>
    </p:spTree>
    <p:extLst>
      <p:ext uri="{BB962C8B-B14F-4D97-AF65-F5344CB8AC3E}">
        <p14:creationId xmlns:p14="http://schemas.microsoft.com/office/powerpoint/2010/main" val="30339041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35</a:t>
            </a:fld>
            <a:endParaRPr lang="ru-RU">
              <a:solidFill>
                <a:prstClr val="black"/>
              </a:solidFill>
            </a:endParaRPr>
          </a:p>
        </p:txBody>
      </p:sp>
    </p:spTree>
    <p:extLst>
      <p:ext uri="{BB962C8B-B14F-4D97-AF65-F5344CB8AC3E}">
        <p14:creationId xmlns:p14="http://schemas.microsoft.com/office/powerpoint/2010/main" val="26587012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36</a:t>
            </a:fld>
            <a:endParaRPr lang="ru-RU">
              <a:solidFill>
                <a:prstClr val="black"/>
              </a:solidFill>
            </a:endParaRPr>
          </a:p>
        </p:txBody>
      </p:sp>
    </p:spTree>
    <p:extLst>
      <p:ext uri="{BB962C8B-B14F-4D97-AF65-F5344CB8AC3E}">
        <p14:creationId xmlns:p14="http://schemas.microsoft.com/office/powerpoint/2010/main" val="26587012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37</a:t>
            </a:fld>
            <a:endParaRPr lang="ru-RU">
              <a:solidFill>
                <a:prstClr val="black"/>
              </a:solidFill>
            </a:endParaRPr>
          </a:p>
        </p:txBody>
      </p:sp>
    </p:spTree>
    <p:extLst>
      <p:ext uri="{BB962C8B-B14F-4D97-AF65-F5344CB8AC3E}">
        <p14:creationId xmlns:p14="http://schemas.microsoft.com/office/powerpoint/2010/main" val="36417164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38</a:t>
            </a:fld>
            <a:endParaRPr lang="ru-RU">
              <a:solidFill>
                <a:prstClr val="black"/>
              </a:solidFill>
            </a:endParaRPr>
          </a:p>
        </p:txBody>
      </p:sp>
    </p:spTree>
    <p:extLst>
      <p:ext uri="{BB962C8B-B14F-4D97-AF65-F5344CB8AC3E}">
        <p14:creationId xmlns:p14="http://schemas.microsoft.com/office/powerpoint/2010/main" val="20533680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solidFill>
                  <a:prstClr val="black"/>
                </a:solidFill>
              </a:rPr>
              <a:pPr/>
              <a:t>39</a:t>
            </a:fld>
            <a:endParaRPr lang="ru-RU">
              <a:solidFill>
                <a:prstClr val="black"/>
              </a:solidFill>
            </a:endParaRPr>
          </a:p>
        </p:txBody>
      </p:sp>
    </p:spTree>
    <p:extLst>
      <p:ext uri="{BB962C8B-B14F-4D97-AF65-F5344CB8AC3E}">
        <p14:creationId xmlns:p14="http://schemas.microsoft.com/office/powerpoint/2010/main" val="2053368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40</a:t>
            </a:fld>
            <a:endParaRPr lang="ru-RU"/>
          </a:p>
        </p:txBody>
      </p:sp>
    </p:spTree>
    <p:extLst>
      <p:ext uri="{BB962C8B-B14F-4D97-AF65-F5344CB8AC3E}">
        <p14:creationId xmlns:p14="http://schemas.microsoft.com/office/powerpoint/2010/main" val="3532137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41</a:t>
            </a:fld>
            <a:endParaRPr lang="ru-RU"/>
          </a:p>
        </p:txBody>
      </p:sp>
    </p:spTree>
    <p:extLst>
      <p:ext uri="{BB962C8B-B14F-4D97-AF65-F5344CB8AC3E}">
        <p14:creationId xmlns:p14="http://schemas.microsoft.com/office/powerpoint/2010/main" val="42449881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42</a:t>
            </a:fld>
            <a:endParaRPr lang="ru-RU"/>
          </a:p>
        </p:txBody>
      </p:sp>
    </p:spTree>
    <p:extLst>
      <p:ext uri="{BB962C8B-B14F-4D97-AF65-F5344CB8AC3E}">
        <p14:creationId xmlns:p14="http://schemas.microsoft.com/office/powerpoint/2010/main" val="28938468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43</a:t>
            </a:fld>
            <a:endParaRPr lang="ru-RU"/>
          </a:p>
        </p:txBody>
      </p:sp>
    </p:spTree>
    <p:extLst>
      <p:ext uri="{BB962C8B-B14F-4D97-AF65-F5344CB8AC3E}">
        <p14:creationId xmlns:p14="http://schemas.microsoft.com/office/powerpoint/2010/main" val="30255699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44</a:t>
            </a:fld>
            <a:endParaRPr lang="ru-RU"/>
          </a:p>
        </p:txBody>
      </p:sp>
    </p:spTree>
    <p:extLst>
      <p:ext uri="{BB962C8B-B14F-4D97-AF65-F5344CB8AC3E}">
        <p14:creationId xmlns:p14="http://schemas.microsoft.com/office/powerpoint/2010/main" val="36166109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45</a:t>
            </a:fld>
            <a:endParaRPr lang="ru-RU"/>
          </a:p>
        </p:txBody>
      </p:sp>
    </p:spTree>
    <p:extLst>
      <p:ext uri="{BB962C8B-B14F-4D97-AF65-F5344CB8AC3E}">
        <p14:creationId xmlns:p14="http://schemas.microsoft.com/office/powerpoint/2010/main" val="23108203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46</a:t>
            </a:fld>
            <a:endParaRPr lang="ru-RU"/>
          </a:p>
        </p:txBody>
      </p:sp>
    </p:spTree>
    <p:extLst>
      <p:ext uri="{BB962C8B-B14F-4D97-AF65-F5344CB8AC3E}">
        <p14:creationId xmlns:p14="http://schemas.microsoft.com/office/powerpoint/2010/main" val="23108203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47</a:t>
            </a:fld>
            <a:endParaRPr lang="ru-RU"/>
          </a:p>
        </p:txBody>
      </p:sp>
    </p:spTree>
    <p:extLst>
      <p:ext uri="{BB962C8B-B14F-4D97-AF65-F5344CB8AC3E}">
        <p14:creationId xmlns:p14="http://schemas.microsoft.com/office/powerpoint/2010/main" val="27573298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48</a:t>
            </a:fld>
            <a:endParaRPr lang="ru-RU"/>
          </a:p>
        </p:txBody>
      </p:sp>
    </p:spTree>
    <p:extLst>
      <p:ext uri="{BB962C8B-B14F-4D97-AF65-F5344CB8AC3E}">
        <p14:creationId xmlns:p14="http://schemas.microsoft.com/office/powerpoint/2010/main" val="38136391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49</a:t>
            </a:fld>
            <a:endParaRPr lang="ru-RU"/>
          </a:p>
        </p:txBody>
      </p:sp>
    </p:spTree>
    <p:extLst>
      <p:ext uri="{BB962C8B-B14F-4D97-AF65-F5344CB8AC3E}">
        <p14:creationId xmlns:p14="http://schemas.microsoft.com/office/powerpoint/2010/main" val="38318292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50</a:t>
            </a:fld>
            <a:endParaRPr lang="ru-RU"/>
          </a:p>
        </p:txBody>
      </p:sp>
    </p:spTree>
    <p:extLst>
      <p:ext uri="{BB962C8B-B14F-4D97-AF65-F5344CB8AC3E}">
        <p14:creationId xmlns:p14="http://schemas.microsoft.com/office/powerpoint/2010/main" val="35103141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51</a:t>
            </a:fld>
            <a:endParaRPr lang="ru-RU"/>
          </a:p>
        </p:txBody>
      </p:sp>
    </p:spTree>
    <p:extLst>
      <p:ext uri="{BB962C8B-B14F-4D97-AF65-F5344CB8AC3E}">
        <p14:creationId xmlns:p14="http://schemas.microsoft.com/office/powerpoint/2010/main" val="35103141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52</a:t>
            </a:fld>
            <a:endParaRPr lang="ru-RU"/>
          </a:p>
        </p:txBody>
      </p:sp>
    </p:spTree>
    <p:extLst>
      <p:ext uri="{BB962C8B-B14F-4D97-AF65-F5344CB8AC3E}">
        <p14:creationId xmlns:p14="http://schemas.microsoft.com/office/powerpoint/2010/main" val="35103141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53</a:t>
            </a:fld>
            <a:endParaRPr lang="ru-RU"/>
          </a:p>
        </p:txBody>
      </p:sp>
    </p:spTree>
    <p:extLst>
      <p:ext uri="{BB962C8B-B14F-4D97-AF65-F5344CB8AC3E}">
        <p14:creationId xmlns:p14="http://schemas.microsoft.com/office/powerpoint/2010/main" val="35103141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86CF81E-8074-4464-9C00-6C3327031C96}" type="slidenum">
              <a:rPr lang="ru-RU" smtClean="0"/>
              <a:pPr/>
              <a:t>54</a:t>
            </a:fld>
            <a:endParaRPr lang="ru-RU"/>
          </a:p>
        </p:txBody>
      </p:sp>
    </p:spTree>
    <p:extLst>
      <p:ext uri="{BB962C8B-B14F-4D97-AF65-F5344CB8AC3E}">
        <p14:creationId xmlns:p14="http://schemas.microsoft.com/office/powerpoint/2010/main" val="265398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pPr>
              <a:defRPr/>
            </a:pPr>
            <a:fld id="{C34E9DBF-5FB6-4C84-8E74-B65F0A054A14}" type="datetime8">
              <a:rPr lang="ru-RU" smtClean="0"/>
              <a:pPr>
                <a:defRPr/>
              </a:pPr>
              <a:t>07.10.2014 18:18</a:t>
            </a:fld>
            <a:endParaRPr lang="ru-RU"/>
          </a:p>
        </p:txBody>
      </p:sp>
      <p:sp>
        <p:nvSpPr>
          <p:cNvPr id="19" name="Нижний колонтитул 18"/>
          <p:cNvSpPr>
            <a:spLocks noGrp="1"/>
          </p:cNvSpPr>
          <p:nvPr>
            <p:ph type="ftr" sz="quarter" idx="11"/>
          </p:nvPr>
        </p:nvSpPr>
        <p:spPr/>
        <p:txBody>
          <a:bodyPr/>
          <a:lstStyle/>
          <a:p>
            <a:pPr>
              <a:defRPr/>
            </a:pPr>
            <a:endParaRPr lang="ru-RU"/>
          </a:p>
        </p:txBody>
      </p:sp>
      <p:sp>
        <p:nvSpPr>
          <p:cNvPr id="27" name="Номер слайда 26"/>
          <p:cNvSpPr>
            <a:spLocks noGrp="1"/>
          </p:cNvSpPr>
          <p:nvPr>
            <p:ph type="sldNum" sz="quarter" idx="12"/>
          </p:nvPr>
        </p:nvSpPr>
        <p:spPr/>
        <p:txBody>
          <a:bodyPr/>
          <a:lstStyle/>
          <a:p>
            <a:pPr>
              <a:defRPr/>
            </a:pPr>
            <a:fld id="{DD091A94-BB5F-4B2D-917A-94CDF0920E1A}"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EB983B98-D8B5-4F10-A7E6-27640845985E}" type="datetime8">
              <a:rPr lang="ru-RU" smtClean="0"/>
              <a:pPr>
                <a:defRPr/>
              </a:pPr>
              <a:t>07.10.2014 18:18</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6601FDFC-4FCC-4544-ABF8-488ED1E33398}"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pPr>
              <a:defRPr/>
            </a:pPr>
            <a:fld id="{E3EBFDCF-E559-44D6-B2F4-7A34E7F9B59D}" type="datetime8">
              <a:rPr lang="ru-RU" smtClean="0"/>
              <a:pPr>
                <a:defRPr/>
              </a:pPr>
              <a:t>07.10.2014 18:18</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368EF6A8-A252-4F4C-9D23-D9199C89D55C}"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fld id="{225E1568-CBE8-4EE6-B97D-0F041B4091ED}" type="datetime8">
              <a:rPr lang="ru-RU" smtClean="0"/>
              <a:pPr>
                <a:defRPr/>
              </a:pPr>
              <a:t>07.10.2014 18:18</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8C691F16-B601-4FFF-B545-E12171136B9F}"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pPr>
              <a:defRPr/>
            </a:pPr>
            <a:fld id="{3B3CFA90-9017-4990-B9DB-F050DA5A3ECA}" type="datetime8">
              <a:rPr lang="ru-RU" smtClean="0"/>
              <a:pPr>
                <a:defRPr/>
              </a:pPr>
              <a:t>07.10.2014 18:18</a:t>
            </a:fld>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BA160594-ED7B-4368-9D2F-19D048F1E94B}"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pPr>
              <a:defRPr/>
            </a:pPr>
            <a:fld id="{90813A74-9B56-4D43-8432-918077DC02A1}" type="datetime8">
              <a:rPr lang="ru-RU" smtClean="0"/>
              <a:pPr>
                <a:defRPr/>
              </a:pPr>
              <a:t>07.10.2014 18:18</a:t>
            </a:fld>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AE641ADF-E2CE-4551-9E5A-16709DD58BA2}"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46AFF137-7F1F-4683-9AE2-333B9F3F9D48}" type="datetime8">
              <a:rPr lang="ru-RU" smtClean="0"/>
              <a:pPr>
                <a:defRPr/>
              </a:pPr>
              <a:t>07.10.2014 18:18</a:t>
            </a:fld>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300301B3-6406-40AF-B698-D4C1DAF37E0B}"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fld id="{C3DFA018-E132-4C9C-9E20-FB6F922B139C}" type="datetime8">
              <a:rPr lang="ru-RU" smtClean="0"/>
              <a:pPr>
                <a:defRPr/>
              </a:pPr>
              <a:t>07.10.2014 18:18</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10947D5F-2279-4583-80CF-9CBC0D864453}"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pPr>
              <a:defRPr/>
            </a:pPr>
            <a:fld id="{5E3026C8-655E-4190-985C-ACB6262AFFB6}" type="datetime8">
              <a:rPr lang="ru-RU" smtClean="0"/>
              <a:pPr>
                <a:defRPr/>
              </a:pPr>
              <a:t>07.10.2014 18:18</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a:xfrm>
            <a:off x="8077200" y="6356350"/>
            <a:ext cx="609600" cy="365125"/>
          </a:xfrm>
        </p:spPr>
        <p:txBody>
          <a:bodyPr/>
          <a:lstStyle/>
          <a:p>
            <a:pPr>
              <a:defRPr/>
            </a:pPr>
            <a:fld id="{7DEA1AE8-A71D-4CFA-953E-00D717F3C671}" type="slidenum">
              <a:rPr lang="ru-RU" smtClean="0"/>
              <a:pPr>
                <a:defRPr/>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774FA7C9-EB92-45F2-BB67-A0318CD9B656}" type="datetime8">
              <a:rPr lang="ru-RU" smtClean="0"/>
              <a:pPr>
                <a:defRPr/>
              </a:pPr>
              <a:t>07.10.2014 18:18</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B2D54987-6388-4518-BDA4-B7B902081CE1}"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6911F8A4-72EE-484D-B587-CE58467850AD}" type="datetime8">
              <a:rPr lang="ru-RU" smtClean="0"/>
              <a:pPr>
                <a:defRPr/>
              </a:pPr>
              <a:t>07.10.2014 18:18</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09261DF2-C325-4692-93B9-6E265B021B03}"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D4A469EE-65FB-4915-B0FF-630D5C0A6D29}" type="datetime8">
              <a:rPr lang="ru-RU" smtClean="0"/>
              <a:pPr>
                <a:defRPr/>
              </a:pPr>
              <a:t>07.10.2014 18:18</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C5CC83FF-C134-43D1-8430-897501340BD8}" type="slidenum">
              <a:rPr lang="ru-RU" smtClean="0"/>
              <a:pPr>
                <a:defRPr/>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png"/><Relationship Id="rId10" Type="http://schemas.openxmlformats.org/officeDocument/2006/relationships/image" Target="../media/image31.jpeg"/><Relationship Id="rId4" Type="http://schemas.openxmlformats.org/officeDocument/2006/relationships/image" Target="../media/image25.png"/><Relationship Id="rId9"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45.png"/><Relationship Id="rId4"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avi"/><Relationship Id="rId1" Type="http://schemas.microsoft.com/office/2007/relationships/media" Target="../media/media2.avi"/><Relationship Id="rId5" Type="http://schemas.openxmlformats.org/officeDocument/2006/relationships/image" Target="../media/image52.png"/><Relationship Id="rId4"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AVI"/><Relationship Id="rId1" Type="http://schemas.microsoft.com/office/2007/relationships/media" Target="../media/media3.AVI"/><Relationship Id="rId5" Type="http://schemas.openxmlformats.org/officeDocument/2006/relationships/image" Target="../media/image61.png"/><Relationship Id="rId4"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5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5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5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5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AVI"/><Relationship Id="rId1" Type="http://schemas.microsoft.com/office/2007/relationships/media" Target="../media/media4.AVI"/><Relationship Id="rId5" Type="http://schemas.openxmlformats.org/officeDocument/2006/relationships/image" Target="../media/image70.png"/><Relationship Id="rId4"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Заголовок 1"/>
          <p:cNvSpPr>
            <a:spLocks noGrp="1"/>
          </p:cNvSpPr>
          <p:nvPr>
            <p:ph type="ctrTitle"/>
          </p:nvPr>
        </p:nvSpPr>
        <p:spPr>
          <a:xfrm>
            <a:off x="642910" y="1643050"/>
            <a:ext cx="7886728" cy="2786082"/>
          </a:xfrm>
        </p:spPr>
        <p:txBody>
          <a:bodyPr>
            <a:normAutofit fontScale="9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600" cap="all" dirty="0" smtClean="0">
                <a:ln/>
                <a:solidFill>
                  <a:schemeClr val="accent1"/>
                </a:solidFill>
                <a:effectLst>
                  <a:outerShdw blurRad="19685" dist="12700" dir="5400000" algn="tl" rotWithShape="0">
                    <a:schemeClr val="accent1">
                      <a:satMod val="130000"/>
                      <a:alpha val="60000"/>
                    </a:schemeClr>
                  </a:outerShdw>
                  <a:reflection blurRad="6350" stA="55000" endA="300" endPos="45500" dir="5400000" sy="-100000" algn="bl" rotWithShape="0"/>
                </a:effectLst>
              </a:rPr>
              <a:t>Methods </a:t>
            </a:r>
            <a:r>
              <a:rPr lang="en-US" sz="3600" cap="all" dirty="0">
                <a:ln/>
                <a:solidFill>
                  <a:schemeClr val="accent1"/>
                </a:solidFill>
                <a:effectLst>
                  <a:outerShdw blurRad="19685" dist="12700" dir="5400000" algn="tl" rotWithShape="0">
                    <a:schemeClr val="accent1">
                      <a:satMod val="130000"/>
                      <a:alpha val="60000"/>
                    </a:schemeClr>
                  </a:outerShdw>
                  <a:reflection blurRad="6350" stA="55000" endA="300" endPos="45500" dir="5400000" sy="-100000" algn="bl" rotWithShape="0"/>
                </a:effectLst>
              </a:rPr>
              <a:t>of manufacturing complete removable denture. Check of complete removable denture structure, fitting of complete removable denture, its correction. An adaptation to complete removable </a:t>
            </a:r>
            <a:r>
              <a:rPr lang="en-US" sz="3600" cap="all" dirty="0" smtClean="0">
                <a:ln/>
                <a:solidFill>
                  <a:schemeClr val="accent1"/>
                </a:solidFill>
                <a:effectLst>
                  <a:outerShdw blurRad="19685" dist="12700" dir="5400000" algn="tl" rotWithShape="0">
                    <a:schemeClr val="accent1">
                      <a:satMod val="130000"/>
                      <a:alpha val="60000"/>
                    </a:schemeClr>
                  </a:outerShdw>
                  <a:reflection blurRad="6350" stA="55000" endA="300" endPos="45500" dir="5400000" sy="-100000" algn="bl" rotWithShape="0"/>
                </a:effectLst>
              </a:rPr>
              <a:t>denture.</a:t>
            </a:r>
            <a:endParaRPr lang="ru-RU" sz="3600" cap="all" dirty="0">
              <a:ln/>
              <a:solidFill>
                <a:schemeClr val="accent1"/>
              </a:solidFill>
              <a:effectLst>
                <a:outerShdw blurRad="19685" dist="12700" dir="5400000" algn="tl" rotWithShape="0">
                  <a:schemeClr val="accent1">
                    <a:satMod val="130000"/>
                    <a:alpha val="60000"/>
                  </a:schemeClr>
                </a:outerShdw>
                <a:reflection blurRad="6350" stA="55000" endA="300" endPos="45500" dir="5400000" sy="-100000" algn="bl" rotWithShape="0"/>
              </a:effectLst>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2000" fill="hold"/>
                                        <p:tgtEl>
                                          <p:spTgt spid="3074"/>
                                        </p:tgtEl>
                                        <p:attrNameLst>
                                          <p:attrName>ppt_x</p:attrName>
                                        </p:attrNameLst>
                                      </p:cBhvr>
                                      <p:tavLst>
                                        <p:tav tm="0">
                                          <p:val>
                                            <p:strVal val="#ppt_x"/>
                                          </p:val>
                                        </p:tav>
                                        <p:tav tm="100000">
                                          <p:val>
                                            <p:strVal val="#ppt_x"/>
                                          </p:val>
                                        </p:tav>
                                      </p:tavLst>
                                    </p:anim>
                                    <p:anim calcmode="lin" valueType="num">
                                      <p:cBhvr additive="base">
                                        <p:cTn id="8" dur="20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611560" y="275164"/>
            <a:ext cx="7848872" cy="1569660"/>
          </a:xfrm>
          <a:prstGeom prst="rect">
            <a:avLst/>
          </a:prstGeom>
        </p:spPr>
        <p:txBody>
          <a:bodyPr wrap="square">
            <a:spAutoFit/>
          </a:bodyPr>
          <a:lstStyle/>
          <a:p>
            <a:r>
              <a:rPr lang="ru-RU" sz="2400" dirty="0" smtClean="0">
                <a:solidFill>
                  <a:schemeClr val="bg2">
                    <a:lumMod val="25000"/>
                  </a:schemeClr>
                </a:solidFill>
                <a:latin typeface="Times New Roman" pitchFamily="18" charset="0"/>
                <a:cs typeface="Times New Roman" pitchFamily="18" charset="0"/>
              </a:rPr>
              <a:t>     </a:t>
            </a:r>
            <a:r>
              <a:rPr lang="en-US" sz="2400" dirty="0" smtClean="0">
                <a:solidFill>
                  <a:schemeClr val="bg2">
                    <a:lumMod val="25000"/>
                  </a:schemeClr>
                </a:solidFill>
                <a:latin typeface="Times New Roman" pitchFamily="18" charset="0"/>
                <a:cs typeface="Times New Roman" pitchFamily="18" charset="0"/>
              </a:rPr>
              <a:t>For </a:t>
            </a:r>
            <a:r>
              <a:rPr lang="en-US" sz="2400" dirty="0">
                <a:solidFill>
                  <a:schemeClr val="bg2">
                    <a:lumMod val="25000"/>
                  </a:schemeClr>
                </a:solidFill>
                <a:latin typeface="Times New Roman" pitchFamily="18" charset="0"/>
                <a:cs typeface="Times New Roman" pitchFamily="18" charset="0"/>
              </a:rPr>
              <a:t>preservation of stability of prosthesis during </a:t>
            </a:r>
            <a:r>
              <a:rPr lang="en-US" sz="2400" dirty="0" smtClean="0">
                <a:solidFill>
                  <a:schemeClr val="bg2">
                    <a:lumMod val="25000"/>
                  </a:schemeClr>
                </a:solidFill>
                <a:latin typeface="Times New Roman" pitchFamily="18" charset="0"/>
                <a:cs typeface="Times New Roman" pitchFamily="18" charset="0"/>
              </a:rPr>
              <a:t>function</a:t>
            </a:r>
            <a:r>
              <a:rPr lang="ru-RU" sz="2400" dirty="0" smtClean="0">
                <a:solidFill>
                  <a:schemeClr val="bg2">
                    <a:lumMod val="25000"/>
                  </a:schemeClr>
                </a:solidFill>
                <a:latin typeface="Times New Roman" pitchFamily="18" charset="0"/>
                <a:cs typeface="Times New Roman" pitchFamily="18" charset="0"/>
              </a:rPr>
              <a:t> </a:t>
            </a:r>
            <a:r>
              <a:rPr lang="en-US" sz="2400" dirty="0" smtClean="0">
                <a:solidFill>
                  <a:schemeClr val="bg2">
                    <a:lumMod val="25000"/>
                  </a:schemeClr>
                </a:solidFill>
                <a:latin typeface="Times New Roman" pitchFamily="18" charset="0"/>
                <a:cs typeface="Times New Roman" pitchFamily="18" charset="0"/>
              </a:rPr>
              <a:t>it </a:t>
            </a:r>
            <a:r>
              <a:rPr lang="en-US" sz="2400" dirty="0">
                <a:solidFill>
                  <a:schemeClr val="bg2">
                    <a:lumMod val="25000"/>
                  </a:schemeClr>
                </a:solidFill>
                <a:latin typeface="Times New Roman" pitchFamily="18" charset="0"/>
                <a:cs typeface="Times New Roman" pitchFamily="18" charset="0"/>
              </a:rPr>
              <a:t>is necessary to achieve the greatest possible fixation of prosthesis on a jaw and to create certain conditions of teeth articulation. Remember, </a:t>
            </a:r>
            <a:endParaRPr lang="ru-RU" sz="2400" dirty="0">
              <a:solidFill>
                <a:schemeClr val="bg2">
                  <a:lumMod val="25000"/>
                </a:schemeClr>
              </a:solidFill>
              <a:latin typeface="Times New Roman" pitchFamily="18" charset="0"/>
              <a:cs typeface="Times New Roman" pitchFamily="18" charset="0"/>
            </a:endParaRPr>
          </a:p>
        </p:txBody>
      </p:sp>
      <p:pic>
        <p:nvPicPr>
          <p:cNvPr id="11" name="Picture 2" descr="E:\Program Files\QIP 2010\Profiles\6500023@qip.ru\RcvdFiles\Барсик_376071664\Р»РµРє 4 Рє 3.files\image0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4318" y="3186182"/>
            <a:ext cx="3673451" cy="3456384"/>
          </a:xfrm>
          <a:prstGeom prst="snip2DiagRect">
            <a:avLst>
              <a:gd name="adj1" fmla="val 4861"/>
              <a:gd name="adj2" fmla="val 16343"/>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8" name="Прямоугольник 7"/>
          <p:cNvSpPr/>
          <p:nvPr/>
        </p:nvSpPr>
        <p:spPr>
          <a:xfrm>
            <a:off x="611560" y="1628800"/>
            <a:ext cx="8280920" cy="1323439"/>
          </a:xfrm>
          <a:prstGeom prst="rect">
            <a:avLst/>
          </a:prstGeom>
        </p:spPr>
        <p:txBody>
          <a:bodyPr wrap="square">
            <a:spAutoFit/>
          </a:bodyPr>
          <a:lstStyle/>
          <a:p>
            <a:pPr algn="ctr"/>
            <a:r>
              <a:rPr lang="en-US" sz="4000" dirty="0">
                <a:solidFill>
                  <a:schemeClr val="bg2">
                    <a:lumMod val="25000"/>
                  </a:schemeClr>
                </a:solidFill>
                <a:effectLst>
                  <a:outerShdw blurRad="38100" dist="38100" dir="2700000" algn="tl">
                    <a:srgbClr val="000000">
                      <a:alpha val="43137"/>
                    </a:srgbClr>
                  </a:outerShdw>
                </a:effectLst>
                <a:latin typeface="Times New Roman" pitchFamily="18" charset="0"/>
                <a:cs typeface="Times New Roman" pitchFamily="18" charset="0"/>
              </a:rPr>
              <a:t>Stabilization </a:t>
            </a:r>
            <a:r>
              <a:rPr lang="en-US" sz="4000" dirty="0">
                <a:solidFill>
                  <a:schemeClr val="bg2">
                    <a:lumMod val="25000"/>
                  </a:schemeClr>
                </a:solidFill>
                <a:latin typeface="Times New Roman" pitchFamily="18" charset="0"/>
                <a:cs typeface="Times New Roman" pitchFamily="18" charset="0"/>
              </a:rPr>
              <a:t>is retention of prosthesis during</a:t>
            </a:r>
            <a:r>
              <a:rPr lang="en-US" sz="4000" dirty="0">
                <a:solidFill>
                  <a:schemeClr val="bg2">
                    <a:lumMod val="25000"/>
                  </a:schemeClr>
                </a:solidFill>
                <a:effectLst>
                  <a:outerShdw blurRad="38100" dist="38100" dir="2700000" algn="tl">
                    <a:srgbClr val="000000">
                      <a:alpha val="43137"/>
                    </a:srgbClr>
                  </a:outerShdw>
                </a:effectLst>
                <a:latin typeface="Times New Roman" pitchFamily="18" charset="0"/>
                <a:cs typeface="Times New Roman" pitchFamily="18" charset="0"/>
              </a:rPr>
              <a:t> non-chewing movements.</a:t>
            </a:r>
            <a:endParaRPr lang="ru-RU" sz="2800" b="1" dirty="0">
              <a:solidFill>
                <a:schemeClr val="bg2">
                  <a:lumMod val="2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Прямоугольник 5"/>
          <p:cNvSpPr/>
          <p:nvPr/>
        </p:nvSpPr>
        <p:spPr>
          <a:xfrm>
            <a:off x="1115616" y="1772816"/>
            <a:ext cx="6840760" cy="1323439"/>
          </a:xfrm>
          <a:prstGeom prst="rect">
            <a:avLst/>
          </a:prstGeom>
        </p:spPr>
        <p:txBody>
          <a:bodyPr wrap="square">
            <a:spAutoFit/>
          </a:bodyPr>
          <a:lstStyle/>
          <a:p>
            <a:pPr algn="ctr"/>
            <a:r>
              <a:rPr lang="en-US" sz="4000" dirty="0">
                <a:solidFill>
                  <a:schemeClr val="bg2">
                    <a:lumMod val="25000"/>
                  </a:schemeClr>
                </a:solidFill>
                <a:effectLst>
                  <a:outerShdw blurRad="38100" dist="38100" dir="2700000" algn="tl">
                    <a:srgbClr val="000000">
                      <a:alpha val="43137"/>
                    </a:srgbClr>
                  </a:outerShdw>
                </a:effectLst>
              </a:rPr>
              <a:t>Fixation </a:t>
            </a:r>
            <a:r>
              <a:rPr lang="en-US" sz="4000" dirty="0">
                <a:solidFill>
                  <a:schemeClr val="bg2">
                    <a:lumMod val="25000"/>
                  </a:schemeClr>
                </a:solidFill>
              </a:rPr>
              <a:t>is the retention of prosthesis at </a:t>
            </a:r>
            <a:r>
              <a:rPr lang="en-US" sz="4000" dirty="0" smtClean="0">
                <a:solidFill>
                  <a:schemeClr val="bg2">
                    <a:lumMod val="25000"/>
                  </a:schemeClr>
                </a:solidFill>
                <a:effectLst>
                  <a:outerShdw blurRad="38100" dist="38100" dir="2700000" algn="tl">
                    <a:srgbClr val="000000">
                      <a:alpha val="43137"/>
                    </a:srgbClr>
                  </a:outerShdw>
                </a:effectLst>
              </a:rPr>
              <a:t>rest.</a:t>
            </a:r>
            <a:endParaRPr lang="ru-RU" sz="2800" dirty="0">
              <a:solidFill>
                <a:schemeClr val="bg2">
                  <a:lumMod val="25000"/>
                </a:schemeClr>
              </a:solidFill>
            </a:endParaRPr>
          </a:p>
        </p:txBody>
      </p:sp>
      <p:sp>
        <p:nvSpPr>
          <p:cNvPr id="10" name="Прямоугольник 9"/>
          <p:cNvSpPr/>
          <p:nvPr/>
        </p:nvSpPr>
        <p:spPr>
          <a:xfrm>
            <a:off x="1345904" y="1844824"/>
            <a:ext cx="6610472" cy="1323439"/>
          </a:xfrm>
          <a:prstGeom prst="rect">
            <a:avLst/>
          </a:prstGeom>
        </p:spPr>
        <p:txBody>
          <a:bodyPr wrap="square">
            <a:spAutoFit/>
          </a:bodyPr>
          <a:lstStyle/>
          <a:p>
            <a:pPr algn="ctr"/>
            <a:r>
              <a:rPr lang="en-US" sz="4000" dirty="0">
                <a:solidFill>
                  <a:schemeClr val="bg2">
                    <a:lumMod val="25000"/>
                  </a:schemeClr>
                </a:solidFill>
                <a:effectLst>
                  <a:outerShdw blurRad="38100" dist="38100" dir="2700000" algn="tl">
                    <a:srgbClr val="000000">
                      <a:alpha val="43137"/>
                    </a:srgbClr>
                  </a:outerShdw>
                </a:effectLst>
                <a:latin typeface="Times New Roman" pitchFamily="18" charset="0"/>
                <a:cs typeface="Times New Roman" pitchFamily="18" charset="0"/>
              </a:rPr>
              <a:t>Balance </a:t>
            </a:r>
            <a:r>
              <a:rPr lang="en-US" sz="4000" dirty="0">
                <a:solidFill>
                  <a:schemeClr val="bg2">
                    <a:lumMod val="25000"/>
                  </a:schemeClr>
                </a:solidFill>
                <a:latin typeface="Times New Roman" pitchFamily="18" charset="0"/>
                <a:cs typeface="Times New Roman" pitchFamily="18" charset="0"/>
              </a:rPr>
              <a:t>is a retention of a prosthesis during </a:t>
            </a:r>
            <a:r>
              <a:rPr lang="en-US" sz="4000" dirty="0">
                <a:solidFill>
                  <a:schemeClr val="bg2">
                    <a:lumMod val="25000"/>
                  </a:schemeClr>
                </a:solidFill>
                <a:effectLst>
                  <a:outerShdw blurRad="38100" dist="38100" dir="2700000" algn="tl">
                    <a:srgbClr val="000000">
                      <a:alpha val="43137"/>
                    </a:srgbClr>
                  </a:outerShdw>
                </a:effectLst>
                <a:latin typeface="Times New Roman" pitchFamily="18" charset="0"/>
                <a:cs typeface="Times New Roman" pitchFamily="18" charset="0"/>
              </a:rPr>
              <a:t>chewing</a:t>
            </a:r>
            <a:r>
              <a:rPr lang="en-US" sz="4000" dirty="0">
                <a:solidFill>
                  <a:schemeClr val="bg2">
                    <a:lumMod val="25000"/>
                  </a:schemeClr>
                </a:solidFill>
                <a:effectLst>
                  <a:outerShdw blurRad="38100" dist="38100" dir="2700000" algn="tl">
                    <a:srgbClr val="000000">
                      <a:alpha val="43137"/>
                    </a:srgbClr>
                  </a:outerShdw>
                </a:effectLst>
              </a:rPr>
              <a:t>.</a:t>
            </a:r>
            <a:endParaRPr lang="ru-RU" sz="2800" b="1" dirty="0">
              <a:solidFill>
                <a:schemeClr val="bg2">
                  <a:lumMod val="25000"/>
                </a:schemeClr>
              </a:solidFill>
              <a:effectLst>
                <a:outerShdw blurRad="38100" dist="38100" dir="2700000" algn="tl">
                  <a:srgbClr val="000000">
                    <a:alpha val="43137"/>
                  </a:srgbClr>
                </a:outerShdw>
              </a:effectLst>
            </a:endParaRPr>
          </a:p>
        </p:txBody>
      </p:sp>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2</a:t>
            </a:fld>
            <a:endParaRPr lang="ru-RU"/>
          </a:p>
        </p:txBody>
      </p:sp>
      <p:pic>
        <p:nvPicPr>
          <p:cNvPr id="7" name="Picture 2" descr="E:\Program Files\QIP 2010\Profiles\6500023@qip.ru\RcvdFiles\Барсик_376071664\Р»РµРє 4 Рє 3.files\image0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848" y="3356992"/>
            <a:ext cx="2664296" cy="27708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3" descr="E:\Program Files\QIP 2010\Profiles\6500023@qip.ru\RcvdFiles\Барсик_376071664\Р»РµРє 4 Рє 3.files\image0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3728" y="3155370"/>
            <a:ext cx="4392488" cy="3513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4020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7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1+#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7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2000" fill="hold"/>
                                        <p:tgtEl>
                                          <p:spTgt spid="7"/>
                                        </p:tgtEl>
                                        <p:attrNameLst>
                                          <p:attrName>ppt_x</p:attrName>
                                        </p:attrNameLst>
                                      </p:cBhvr>
                                      <p:tavLst>
                                        <p:tav tm="0">
                                          <p:val>
                                            <p:strVal val="1+#ppt_w/2"/>
                                          </p:val>
                                        </p:tav>
                                        <p:tav tm="100000">
                                          <p:val>
                                            <p:strVal val="#ppt_x"/>
                                          </p:val>
                                        </p:tav>
                                      </p:tavLst>
                                    </p:anim>
                                    <p:anim calcmode="lin" valueType="num">
                                      <p:cBhvr additive="base">
                                        <p:cTn id="16"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xit" presetSubtype="8" fill="hold" grpId="1" nodeType="clickEffect">
                                  <p:stCondLst>
                                    <p:cond delay="0"/>
                                  </p:stCondLst>
                                  <p:childTnLst>
                                    <p:anim calcmode="lin" valueType="num">
                                      <p:cBhvr additive="base">
                                        <p:cTn id="20" dur="2000"/>
                                        <p:tgtEl>
                                          <p:spTgt spid="6"/>
                                        </p:tgtEl>
                                        <p:attrNameLst>
                                          <p:attrName>ppt_x</p:attrName>
                                        </p:attrNameLst>
                                      </p:cBhvr>
                                      <p:tavLst>
                                        <p:tav tm="0">
                                          <p:val>
                                            <p:strVal val="ppt_x"/>
                                          </p:val>
                                        </p:tav>
                                        <p:tav tm="100000">
                                          <p:val>
                                            <p:strVal val="0-ppt_w/2"/>
                                          </p:val>
                                        </p:tav>
                                      </p:tavLst>
                                    </p:anim>
                                    <p:anim calcmode="lin" valueType="num">
                                      <p:cBhvr additive="base">
                                        <p:cTn id="21" dur="2000"/>
                                        <p:tgtEl>
                                          <p:spTgt spid="6"/>
                                        </p:tgtEl>
                                        <p:attrNameLst>
                                          <p:attrName>ppt_y</p:attrName>
                                        </p:attrNameLst>
                                      </p:cBhvr>
                                      <p:tavLst>
                                        <p:tav tm="0">
                                          <p:val>
                                            <p:strVal val="ppt_y"/>
                                          </p:val>
                                        </p:tav>
                                        <p:tav tm="100000">
                                          <p:val>
                                            <p:strVal val="ppt_y"/>
                                          </p:val>
                                        </p:tav>
                                      </p:tavLst>
                                    </p:anim>
                                    <p:set>
                                      <p:cBhvr>
                                        <p:cTn id="22" dur="1" fill="hold">
                                          <p:stCondLst>
                                            <p:cond delay="1999"/>
                                          </p:stCondLst>
                                        </p:cTn>
                                        <p:tgtEl>
                                          <p:spTgt spid="6"/>
                                        </p:tgtEl>
                                        <p:attrNameLst>
                                          <p:attrName>style.visibility</p:attrName>
                                        </p:attrNameLst>
                                      </p:cBhvr>
                                      <p:to>
                                        <p:strVal val="hidden"/>
                                      </p:to>
                                    </p:set>
                                  </p:childTnLst>
                                </p:cTn>
                              </p:par>
                              <p:par>
                                <p:cTn id="23" presetID="2" presetClass="exit" presetSubtype="8" fill="hold" nodeType="withEffect">
                                  <p:stCondLst>
                                    <p:cond delay="0"/>
                                  </p:stCondLst>
                                  <p:childTnLst>
                                    <p:anim calcmode="lin" valueType="num">
                                      <p:cBhvr additive="base">
                                        <p:cTn id="24" dur="2000"/>
                                        <p:tgtEl>
                                          <p:spTgt spid="7"/>
                                        </p:tgtEl>
                                        <p:attrNameLst>
                                          <p:attrName>ppt_x</p:attrName>
                                        </p:attrNameLst>
                                      </p:cBhvr>
                                      <p:tavLst>
                                        <p:tav tm="0">
                                          <p:val>
                                            <p:strVal val="ppt_x"/>
                                          </p:val>
                                        </p:tav>
                                        <p:tav tm="100000">
                                          <p:val>
                                            <p:strVal val="0-ppt_w/2"/>
                                          </p:val>
                                        </p:tav>
                                      </p:tavLst>
                                    </p:anim>
                                    <p:anim calcmode="lin" valueType="num">
                                      <p:cBhvr additive="base">
                                        <p:cTn id="25" dur="2000"/>
                                        <p:tgtEl>
                                          <p:spTgt spid="7"/>
                                        </p:tgtEl>
                                        <p:attrNameLst>
                                          <p:attrName>ppt_y</p:attrName>
                                        </p:attrNameLst>
                                      </p:cBhvr>
                                      <p:tavLst>
                                        <p:tav tm="0">
                                          <p:val>
                                            <p:strVal val="ppt_y"/>
                                          </p:val>
                                        </p:tav>
                                        <p:tav tm="100000">
                                          <p:val>
                                            <p:strVal val="ppt_y"/>
                                          </p:val>
                                        </p:tav>
                                      </p:tavLst>
                                    </p:anim>
                                    <p:set>
                                      <p:cBhvr>
                                        <p:cTn id="26" dur="1" fill="hold">
                                          <p:stCondLst>
                                            <p:cond delay="1999"/>
                                          </p:stCondLst>
                                        </p:cTn>
                                        <p:tgtEl>
                                          <p:spTgt spid="7"/>
                                        </p:tgtEl>
                                        <p:attrNameLst>
                                          <p:attrName>style.visibility</p:attrName>
                                        </p:attrNameLst>
                                      </p:cBhvr>
                                      <p:to>
                                        <p:strVal val="hidden"/>
                                      </p:to>
                                    </p:set>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2000" fill="hold"/>
                                        <p:tgtEl>
                                          <p:spTgt spid="8"/>
                                        </p:tgtEl>
                                        <p:attrNameLst>
                                          <p:attrName>ppt_x</p:attrName>
                                        </p:attrNameLst>
                                      </p:cBhvr>
                                      <p:tavLst>
                                        <p:tav tm="0">
                                          <p:val>
                                            <p:strVal val="1+#ppt_w/2"/>
                                          </p:val>
                                        </p:tav>
                                        <p:tav tm="100000">
                                          <p:val>
                                            <p:strVal val="#ppt_x"/>
                                          </p:val>
                                        </p:tav>
                                      </p:tavLst>
                                    </p:anim>
                                    <p:anim calcmode="lin" valueType="num">
                                      <p:cBhvr additive="base">
                                        <p:cTn id="31" dur="20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2000" fill="hold"/>
                                        <p:tgtEl>
                                          <p:spTgt spid="9"/>
                                        </p:tgtEl>
                                        <p:attrNameLst>
                                          <p:attrName>ppt_x</p:attrName>
                                        </p:attrNameLst>
                                      </p:cBhvr>
                                      <p:tavLst>
                                        <p:tav tm="0">
                                          <p:val>
                                            <p:strVal val="1+#ppt_w/2"/>
                                          </p:val>
                                        </p:tav>
                                        <p:tav tm="100000">
                                          <p:val>
                                            <p:strVal val="#ppt_x"/>
                                          </p:val>
                                        </p:tav>
                                      </p:tavLst>
                                    </p:anim>
                                    <p:anim calcmode="lin" valueType="num">
                                      <p:cBhvr additive="base">
                                        <p:cTn id="35" dur="2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xit" presetSubtype="8" fill="hold" grpId="1" nodeType="clickEffect">
                                  <p:stCondLst>
                                    <p:cond delay="0"/>
                                  </p:stCondLst>
                                  <p:childTnLst>
                                    <p:anim calcmode="lin" valueType="num">
                                      <p:cBhvr additive="base">
                                        <p:cTn id="39" dur="2000"/>
                                        <p:tgtEl>
                                          <p:spTgt spid="8"/>
                                        </p:tgtEl>
                                        <p:attrNameLst>
                                          <p:attrName>ppt_x</p:attrName>
                                        </p:attrNameLst>
                                      </p:cBhvr>
                                      <p:tavLst>
                                        <p:tav tm="0">
                                          <p:val>
                                            <p:strVal val="ppt_x"/>
                                          </p:val>
                                        </p:tav>
                                        <p:tav tm="100000">
                                          <p:val>
                                            <p:strVal val="0-ppt_w/2"/>
                                          </p:val>
                                        </p:tav>
                                      </p:tavLst>
                                    </p:anim>
                                    <p:anim calcmode="lin" valueType="num">
                                      <p:cBhvr additive="base">
                                        <p:cTn id="40" dur="2000"/>
                                        <p:tgtEl>
                                          <p:spTgt spid="8"/>
                                        </p:tgtEl>
                                        <p:attrNameLst>
                                          <p:attrName>ppt_y</p:attrName>
                                        </p:attrNameLst>
                                      </p:cBhvr>
                                      <p:tavLst>
                                        <p:tav tm="0">
                                          <p:val>
                                            <p:strVal val="ppt_y"/>
                                          </p:val>
                                        </p:tav>
                                        <p:tav tm="100000">
                                          <p:val>
                                            <p:strVal val="ppt_y"/>
                                          </p:val>
                                        </p:tav>
                                      </p:tavLst>
                                    </p:anim>
                                    <p:set>
                                      <p:cBhvr>
                                        <p:cTn id="41" dur="1" fill="hold">
                                          <p:stCondLst>
                                            <p:cond delay="1999"/>
                                          </p:stCondLst>
                                        </p:cTn>
                                        <p:tgtEl>
                                          <p:spTgt spid="8"/>
                                        </p:tgtEl>
                                        <p:attrNameLst>
                                          <p:attrName>style.visibility</p:attrName>
                                        </p:attrNameLst>
                                      </p:cBhvr>
                                      <p:to>
                                        <p:strVal val="hidden"/>
                                      </p:to>
                                    </p:set>
                                  </p:childTnLst>
                                </p:cTn>
                              </p:par>
                              <p:par>
                                <p:cTn id="42" presetID="2" presetClass="exit" presetSubtype="8" fill="hold" nodeType="withEffect">
                                  <p:stCondLst>
                                    <p:cond delay="0"/>
                                  </p:stCondLst>
                                  <p:childTnLst>
                                    <p:anim calcmode="lin" valueType="num">
                                      <p:cBhvr additive="base">
                                        <p:cTn id="43" dur="2000"/>
                                        <p:tgtEl>
                                          <p:spTgt spid="9"/>
                                        </p:tgtEl>
                                        <p:attrNameLst>
                                          <p:attrName>ppt_x</p:attrName>
                                        </p:attrNameLst>
                                      </p:cBhvr>
                                      <p:tavLst>
                                        <p:tav tm="0">
                                          <p:val>
                                            <p:strVal val="ppt_x"/>
                                          </p:val>
                                        </p:tav>
                                        <p:tav tm="100000">
                                          <p:val>
                                            <p:strVal val="0-ppt_w/2"/>
                                          </p:val>
                                        </p:tav>
                                      </p:tavLst>
                                    </p:anim>
                                    <p:anim calcmode="lin" valueType="num">
                                      <p:cBhvr additive="base">
                                        <p:cTn id="44" dur="2000"/>
                                        <p:tgtEl>
                                          <p:spTgt spid="9"/>
                                        </p:tgtEl>
                                        <p:attrNameLst>
                                          <p:attrName>ppt_y</p:attrName>
                                        </p:attrNameLst>
                                      </p:cBhvr>
                                      <p:tavLst>
                                        <p:tav tm="0">
                                          <p:val>
                                            <p:strVal val="ppt_y"/>
                                          </p:val>
                                        </p:tav>
                                        <p:tav tm="100000">
                                          <p:val>
                                            <p:strVal val="ppt_y"/>
                                          </p:val>
                                        </p:tav>
                                      </p:tavLst>
                                    </p:anim>
                                    <p:set>
                                      <p:cBhvr>
                                        <p:cTn id="45" dur="1" fill="hold">
                                          <p:stCondLst>
                                            <p:cond delay="1999"/>
                                          </p:stCondLst>
                                        </p:cTn>
                                        <p:tgtEl>
                                          <p:spTgt spid="9"/>
                                        </p:tgtEl>
                                        <p:attrNameLst>
                                          <p:attrName>style.visibility</p:attrName>
                                        </p:attrNameLst>
                                      </p:cBhvr>
                                      <p:to>
                                        <p:strVal val="hidden"/>
                                      </p:to>
                                    </p:set>
                                  </p:childTnLst>
                                </p:cTn>
                              </p:par>
                            </p:childTnLst>
                          </p:cTn>
                        </p:par>
                        <p:par>
                          <p:cTn id="46" fill="hold">
                            <p:stCondLst>
                              <p:cond delay="2000"/>
                            </p:stCondLst>
                            <p:childTnLst>
                              <p:par>
                                <p:cTn id="47" presetID="2" presetClass="entr" presetSubtype="2"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2000" fill="hold"/>
                                        <p:tgtEl>
                                          <p:spTgt spid="10"/>
                                        </p:tgtEl>
                                        <p:attrNameLst>
                                          <p:attrName>ppt_x</p:attrName>
                                        </p:attrNameLst>
                                      </p:cBhvr>
                                      <p:tavLst>
                                        <p:tav tm="0">
                                          <p:val>
                                            <p:strVal val="1+#ppt_w/2"/>
                                          </p:val>
                                        </p:tav>
                                        <p:tav tm="100000">
                                          <p:val>
                                            <p:strVal val="#ppt_x"/>
                                          </p:val>
                                        </p:tav>
                                      </p:tavLst>
                                    </p:anim>
                                    <p:anim calcmode="lin" valueType="num">
                                      <p:cBhvr additive="base">
                                        <p:cTn id="50" dur="2000" fill="hold"/>
                                        <p:tgtEl>
                                          <p:spTgt spid="10"/>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2000" fill="hold"/>
                                        <p:tgtEl>
                                          <p:spTgt spid="11"/>
                                        </p:tgtEl>
                                        <p:attrNameLst>
                                          <p:attrName>ppt_x</p:attrName>
                                        </p:attrNameLst>
                                      </p:cBhvr>
                                      <p:tavLst>
                                        <p:tav tm="0">
                                          <p:val>
                                            <p:strVal val="1+#ppt_w/2"/>
                                          </p:val>
                                        </p:tav>
                                        <p:tav tm="100000">
                                          <p:val>
                                            <p:strVal val="#ppt_x"/>
                                          </p:val>
                                        </p:tav>
                                      </p:tavLst>
                                    </p:anim>
                                    <p:anim calcmode="lin" valueType="num">
                                      <p:cBhvr additive="base">
                                        <p:cTn id="54"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8" grpId="1"/>
      <p:bldP spid="6" grpId="0"/>
      <p:bldP spid="6" grpId="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3</a:t>
            </a:fld>
            <a:endParaRPr lang="ru-RU"/>
          </a:p>
        </p:txBody>
      </p:sp>
      <p:sp>
        <p:nvSpPr>
          <p:cNvPr id="5" name="Содержимое 2"/>
          <p:cNvSpPr>
            <a:spLocks noGrp="1"/>
          </p:cNvSpPr>
          <p:nvPr>
            <p:ph idx="1"/>
          </p:nvPr>
        </p:nvSpPr>
        <p:spPr>
          <a:xfrm>
            <a:off x="395536" y="1412776"/>
            <a:ext cx="7992888" cy="4104456"/>
          </a:xfrm>
        </p:spPr>
        <p:txBody>
          <a:bodyPr>
            <a:noAutofit/>
          </a:bodyPr>
          <a:lstStyle/>
          <a:p>
            <a:pPr marL="393192" lvl="1" indent="0" algn="just">
              <a:buNone/>
            </a:pPr>
            <a:r>
              <a:rPr lang="uk-UA" sz="2800" dirty="0" smtClean="0">
                <a:solidFill>
                  <a:schemeClr val="bg2">
                    <a:lumMod val="25000"/>
                  </a:schemeClr>
                </a:solidFill>
                <a:latin typeface="Times New Roman" pitchFamily="18" charset="0"/>
                <a:cs typeface="Times New Roman" pitchFamily="18" charset="0"/>
              </a:rPr>
              <a:t>	</a:t>
            </a:r>
            <a:r>
              <a:rPr lang="en-US" sz="2800" dirty="0">
                <a:solidFill>
                  <a:schemeClr val="bg2">
                    <a:lumMod val="25000"/>
                  </a:schemeClr>
                </a:solidFill>
                <a:latin typeface="Times New Roman" pitchFamily="18" charset="0"/>
                <a:cs typeface="Times New Roman" pitchFamily="18" charset="0"/>
              </a:rPr>
              <a:t>Fixation and stabilization of prosthesis are provided with adhesion, cohesion, anatomic retention, functional suction</a:t>
            </a:r>
            <a:r>
              <a:rPr lang="en-US" sz="2800" dirty="0" smtClean="0">
                <a:solidFill>
                  <a:schemeClr val="bg2">
                    <a:lumMod val="25000"/>
                  </a:schemeClr>
                </a:solidFill>
                <a:latin typeface="Times New Roman" pitchFamily="18" charset="0"/>
                <a:cs typeface="Times New Roman" pitchFamily="18" charset="0"/>
              </a:rPr>
              <a:t>.</a:t>
            </a:r>
            <a:endParaRPr lang="ru-RU" sz="2800" dirty="0" smtClean="0">
              <a:solidFill>
                <a:schemeClr val="bg2">
                  <a:lumMod val="25000"/>
                </a:schemeClr>
              </a:solidFill>
              <a:latin typeface="Times New Roman" pitchFamily="18" charset="0"/>
              <a:cs typeface="Times New Roman" pitchFamily="18" charset="0"/>
            </a:endParaRPr>
          </a:p>
          <a:p>
            <a:pPr marL="393192" lvl="1" indent="0" algn="just">
              <a:buNone/>
            </a:pPr>
            <a:endParaRPr lang="en-US" sz="2800" dirty="0">
              <a:solidFill>
                <a:schemeClr val="bg2">
                  <a:lumMod val="25000"/>
                </a:schemeClr>
              </a:solidFill>
              <a:latin typeface="Times New Roman" pitchFamily="18" charset="0"/>
              <a:cs typeface="Times New Roman" pitchFamily="18" charset="0"/>
            </a:endParaRPr>
          </a:p>
          <a:p>
            <a:pPr marL="393192" lvl="1" indent="0" algn="just">
              <a:buNone/>
            </a:pPr>
            <a:r>
              <a:rPr lang="ru-RU" sz="2800" dirty="0" smtClean="0">
                <a:solidFill>
                  <a:schemeClr val="bg2">
                    <a:lumMod val="25000"/>
                  </a:schemeClr>
                </a:solidFill>
                <a:latin typeface="Times New Roman" pitchFamily="18" charset="0"/>
                <a:cs typeface="Times New Roman" pitchFamily="18" charset="0"/>
              </a:rPr>
              <a:t>     </a:t>
            </a:r>
            <a:r>
              <a:rPr lang="en-US" sz="2800" dirty="0" smtClean="0">
                <a:solidFill>
                  <a:schemeClr val="bg2">
                    <a:lumMod val="25000"/>
                  </a:schemeClr>
                </a:solidFill>
                <a:latin typeface="Times New Roman" pitchFamily="18" charset="0"/>
                <a:cs typeface="Times New Roman" pitchFamily="18" charset="0"/>
              </a:rPr>
              <a:t>Qualitative </a:t>
            </a:r>
            <a:r>
              <a:rPr lang="en-US" sz="2800" dirty="0">
                <a:solidFill>
                  <a:schemeClr val="bg2">
                    <a:lumMod val="25000"/>
                  </a:schemeClr>
                </a:solidFill>
                <a:latin typeface="Times New Roman" pitchFamily="18" charset="0"/>
                <a:cs typeface="Times New Roman" pitchFamily="18" charset="0"/>
              </a:rPr>
              <a:t>of balance of prosthesis is also provided with placement and an articulation of artificial teeth. </a:t>
            </a:r>
            <a:r>
              <a:rPr lang="ru-RU" sz="2800" dirty="0" smtClean="0">
                <a:solidFill>
                  <a:schemeClr val="bg2">
                    <a:lumMod val="25000"/>
                  </a:schemeClr>
                </a:solidFill>
                <a:latin typeface="Times New Roman" pitchFamily="18" charset="0"/>
                <a:cs typeface="Times New Roman" pitchFamily="18" charset="0"/>
              </a:rPr>
              <a:t>  </a:t>
            </a:r>
            <a:endParaRPr lang="ru-RU" sz="2800" dirty="0">
              <a:solidFill>
                <a:schemeClr val="bg2">
                  <a:lumMod val="25000"/>
                </a:schemeClr>
              </a:solidFill>
              <a:latin typeface="Times New Roman" pitchFamily="18" charset="0"/>
              <a:cs typeface="Times New Roman" pitchFamily="18" charset="0"/>
            </a:endParaRPr>
          </a:p>
          <a:p>
            <a:pPr marL="393192" lvl="1" indent="0" algn="just">
              <a:buNone/>
            </a:pPr>
            <a:endParaRPr lang="ru-RU" sz="2800"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64234557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Содержимое 2"/>
          <p:cNvSpPr>
            <a:spLocks noGrp="1"/>
          </p:cNvSpPr>
          <p:nvPr>
            <p:ph idx="1"/>
          </p:nvPr>
        </p:nvSpPr>
        <p:spPr>
          <a:xfrm>
            <a:off x="876051" y="1556792"/>
            <a:ext cx="7584381" cy="1152128"/>
          </a:xfrm>
        </p:spPr>
        <p:txBody>
          <a:bodyPr>
            <a:noAutofit/>
          </a:bodyPr>
          <a:lstStyle/>
          <a:p>
            <a:r>
              <a:rPr lang="en-US" sz="3200" dirty="0">
                <a:solidFill>
                  <a:schemeClr val="bg2">
                    <a:lumMod val="25000"/>
                  </a:schemeClr>
                </a:solidFill>
              </a:rPr>
              <a:t>overlapping of the incisors</a:t>
            </a:r>
            <a:endParaRPr lang="ru-RU" sz="3200" dirty="0">
              <a:solidFill>
                <a:schemeClr val="bg2">
                  <a:lumMod val="25000"/>
                </a:schemeClr>
              </a:solidFill>
            </a:endParaRPr>
          </a:p>
        </p:txBody>
      </p:sp>
      <p:sp>
        <p:nvSpPr>
          <p:cNvPr id="9" name="Содержимое 2"/>
          <p:cNvSpPr txBox="1">
            <a:spLocks/>
          </p:cNvSpPr>
          <p:nvPr/>
        </p:nvSpPr>
        <p:spPr>
          <a:xfrm>
            <a:off x="891090" y="1556792"/>
            <a:ext cx="7808028" cy="1152128"/>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3200" dirty="0">
                <a:solidFill>
                  <a:schemeClr val="bg2">
                    <a:lumMod val="25000"/>
                  </a:schemeClr>
                </a:solidFill>
                <a:latin typeface="Times New Roman" pitchFamily="18" charset="0"/>
                <a:cs typeface="Times New Roman" pitchFamily="18" charset="0"/>
              </a:rPr>
              <a:t>sagittal and transversal curves</a:t>
            </a:r>
            <a:endParaRPr lang="ru-RU" sz="3200" dirty="0">
              <a:solidFill>
                <a:schemeClr val="bg2">
                  <a:lumMod val="25000"/>
                </a:schemeClr>
              </a:solidFill>
              <a:latin typeface="Times New Roman" pitchFamily="18" charset="0"/>
              <a:cs typeface="Times New Roman" pitchFamily="18" charset="0"/>
            </a:endParaRPr>
          </a:p>
        </p:txBody>
      </p:sp>
      <p:sp>
        <p:nvSpPr>
          <p:cNvPr id="10" name="Содержимое 2"/>
          <p:cNvSpPr txBox="1">
            <a:spLocks/>
          </p:cNvSpPr>
          <p:nvPr/>
        </p:nvSpPr>
        <p:spPr>
          <a:xfrm>
            <a:off x="899592" y="1556792"/>
            <a:ext cx="7584381" cy="1152128"/>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3200" dirty="0">
                <a:solidFill>
                  <a:schemeClr val="bg2">
                    <a:lumMod val="25000"/>
                  </a:schemeClr>
                </a:solidFill>
                <a:latin typeface="Times New Roman" pitchFamily="18" charset="0"/>
                <a:cs typeface="Times New Roman" pitchFamily="18" charset="0"/>
              </a:rPr>
              <a:t>inclination of an approximate plane</a:t>
            </a:r>
            <a:endParaRPr lang="ru-RU" sz="3200" dirty="0">
              <a:solidFill>
                <a:schemeClr val="bg2">
                  <a:lumMod val="25000"/>
                </a:schemeClr>
              </a:solidFill>
              <a:latin typeface="Times New Roman" pitchFamily="18" charset="0"/>
              <a:cs typeface="Times New Roman" pitchFamily="18" charset="0"/>
            </a:endParaRPr>
          </a:p>
        </p:txBody>
      </p:sp>
      <p:sp>
        <p:nvSpPr>
          <p:cNvPr id="7" name="Содержимое 2"/>
          <p:cNvSpPr txBox="1">
            <a:spLocks/>
          </p:cNvSpPr>
          <p:nvPr/>
        </p:nvSpPr>
        <p:spPr>
          <a:xfrm>
            <a:off x="876051" y="1556792"/>
            <a:ext cx="7584381" cy="1152128"/>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3200" dirty="0">
                <a:solidFill>
                  <a:schemeClr val="bg2">
                    <a:lumMod val="25000"/>
                  </a:schemeClr>
                </a:solidFill>
              </a:rPr>
              <a:t>From an inclination of an articulate way</a:t>
            </a:r>
            <a:endParaRPr lang="ru-RU" sz="3200" dirty="0">
              <a:solidFill>
                <a:schemeClr val="bg2">
                  <a:lumMod val="25000"/>
                </a:schemeClr>
              </a:solidFill>
            </a:endParaRPr>
          </a:p>
        </p:txBody>
      </p:sp>
      <p:sp>
        <p:nvSpPr>
          <p:cNvPr id="11" name="Содержимое 2"/>
          <p:cNvSpPr txBox="1">
            <a:spLocks/>
          </p:cNvSpPr>
          <p:nvPr/>
        </p:nvSpPr>
        <p:spPr>
          <a:xfrm>
            <a:off x="876051" y="1556792"/>
            <a:ext cx="7584381" cy="941471"/>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3200" dirty="0">
                <a:solidFill>
                  <a:schemeClr val="bg2">
                    <a:lumMod val="25000"/>
                  </a:schemeClr>
                </a:solidFill>
              </a:rPr>
              <a:t>heights of </a:t>
            </a:r>
            <a:r>
              <a:rPr lang="en-US" sz="3200" dirty="0" smtClean="0">
                <a:solidFill>
                  <a:schemeClr val="bg2">
                    <a:lumMod val="25000"/>
                  </a:schemeClr>
                </a:solidFill>
              </a:rPr>
              <a:t>cusps</a:t>
            </a:r>
            <a:endParaRPr lang="ru-RU" sz="3200" dirty="0">
              <a:solidFill>
                <a:schemeClr val="bg2">
                  <a:lumMod val="25000"/>
                </a:schemeClr>
              </a:solidFill>
            </a:endParaRPr>
          </a:p>
        </p:txBody>
      </p:sp>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4</a:t>
            </a:fld>
            <a:endParaRPr lang="ru-RU"/>
          </a:p>
        </p:txBody>
      </p:sp>
      <p:sp>
        <p:nvSpPr>
          <p:cNvPr id="2" name="Прямоугольник 1"/>
          <p:cNvSpPr/>
          <p:nvPr/>
        </p:nvSpPr>
        <p:spPr>
          <a:xfrm>
            <a:off x="805295" y="188640"/>
            <a:ext cx="7800405" cy="1077218"/>
          </a:xfrm>
          <a:prstGeom prst="rect">
            <a:avLst/>
          </a:prstGeom>
        </p:spPr>
        <p:txBody>
          <a:bodyPr wrap="square">
            <a:spAutoFit/>
          </a:bodyPr>
          <a:lstStyle/>
          <a:p>
            <a:pPr marL="0" indent="0" algn="ctr">
              <a:buNone/>
            </a:pPr>
            <a:r>
              <a:rPr lang="en-US" sz="3200" dirty="0">
                <a:solidFill>
                  <a:schemeClr val="bg2">
                    <a:lumMod val="25000"/>
                  </a:schemeClr>
                </a:solidFill>
                <a:latin typeface="Times New Roman" pitchFamily="18" charset="0"/>
                <a:ea typeface="Adobe Myungjo Std M" pitchFamily="18" charset="-128"/>
                <a:cs typeface="Times New Roman" pitchFamily="18" charset="0"/>
              </a:rPr>
              <a:t>The articulation of teeth depends on (five signs of </a:t>
            </a:r>
            <a:r>
              <a:rPr lang="en-US" sz="3200" dirty="0" err="1">
                <a:solidFill>
                  <a:schemeClr val="bg2">
                    <a:lumMod val="25000"/>
                  </a:schemeClr>
                </a:solidFill>
                <a:latin typeface="Times New Roman" pitchFamily="18" charset="0"/>
                <a:ea typeface="Adobe Myungjo Std M" pitchFamily="18" charset="-128"/>
                <a:cs typeface="Times New Roman" pitchFamily="18" charset="0"/>
              </a:rPr>
              <a:t>Ganau</a:t>
            </a:r>
            <a:r>
              <a:rPr lang="en-US" sz="3200" dirty="0" smtClean="0">
                <a:solidFill>
                  <a:schemeClr val="bg2">
                    <a:lumMod val="25000"/>
                  </a:schemeClr>
                </a:solidFill>
                <a:latin typeface="Times New Roman" pitchFamily="18" charset="0"/>
                <a:ea typeface="Adobe Myungjo Std M" pitchFamily="18" charset="-128"/>
                <a:cs typeface="Times New Roman" pitchFamily="18" charset="0"/>
              </a:rPr>
              <a:t>):</a:t>
            </a:r>
            <a:endParaRPr lang="ru-RU" dirty="0">
              <a:solidFill>
                <a:schemeClr val="bg1"/>
              </a:solidFill>
              <a:latin typeface="Adobe Myungjo Std M" pitchFamily="18" charset="-128"/>
              <a:ea typeface="Adobe Myungjo Std M" pitchFamily="18" charset="-128"/>
            </a:endParaRPr>
          </a:p>
        </p:txBody>
      </p:sp>
      <p:pic>
        <p:nvPicPr>
          <p:cNvPr id="1028" name="Picture 4" descr="E:\Program Files\QIP 2010\Profiles\6500023@qip.ru\RcvdFiles\Барсик_376071664\Р»РµРє 4 Рє 3.files\image007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9021" y="2900648"/>
            <a:ext cx="3392165" cy="281999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Program Files\QIP 2010\Profiles\6500023@qip.ru\RcvdFiles\Барсик_376071664\Р»РµРє 4 Рє 3.files\image007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6083" y="2173409"/>
            <a:ext cx="3298830" cy="385845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Program Files\QIP 2010\Profiles\6500023@qip.ru\RcvdFiles\Барсик_376071664\Р»РµРє 4 Рє 3.files\image007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883" y="3110181"/>
            <a:ext cx="4221616" cy="18843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9" name="Picture 5" descr="E:\Program Files\QIP 2010\Profiles\6500023@qip.ru\RcvdFiles\Барсик_376071664\Р»РµРє 4 Рє 3.files\image004.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676162" y="4310644"/>
            <a:ext cx="2967666" cy="368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2322" y="2900648"/>
            <a:ext cx="4030158" cy="2602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descr="E:\Program Files\QIP 2010\Profiles\6500023@qip.ru\RcvdFiles\Барсик_376071664\Р»РµРє 4 Рє 3.files\image005.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87979" y="4133224"/>
            <a:ext cx="2972453" cy="44790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p:cNvPicPr>
            <a:picLocks noChangeAspect="1" noChangeArrowheads="1"/>
          </p:cNvPicPr>
          <p:nvPr/>
        </p:nvPicPr>
        <p:blipFill>
          <a:blip r:embed="rId9">
            <a:extLst>
              <a:ext uri="{28A0092B-C50C-407E-A947-70E740481C1C}">
                <a14:useLocalDpi xmlns:a14="http://schemas.microsoft.com/office/drawing/2010/main" val="0"/>
              </a:ext>
            </a:extLst>
          </a:blip>
          <a:srcRect l="47252" t="30229" r="10222" b="34792"/>
          <a:stretch>
            <a:fillRect/>
          </a:stretch>
        </p:blipFill>
        <p:spPr bwMode="auto">
          <a:xfrm>
            <a:off x="2202716" y="2735529"/>
            <a:ext cx="5184775" cy="26654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815825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1+#ppt_w/2"/>
                                          </p:val>
                                        </p:tav>
                                        <p:tav tm="100000">
                                          <p:val>
                                            <p:strVal val="#ppt_x"/>
                                          </p:val>
                                        </p:tav>
                                      </p:tavLst>
                                    </p:anim>
                                    <p:anim calcmode="lin" valueType="num">
                                      <p:cBhvr additive="base">
                                        <p:cTn id="12"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8" fill="hold" grpId="1" nodeType="clickEffect">
                                  <p:stCondLst>
                                    <p:cond delay="0"/>
                                  </p:stCondLst>
                                  <p:childTnLst>
                                    <p:anim calcmode="lin" valueType="num">
                                      <p:cBhvr additive="base">
                                        <p:cTn id="16" dur="500"/>
                                        <p:tgtEl>
                                          <p:spTgt spid="7"/>
                                        </p:tgtEl>
                                        <p:attrNameLst>
                                          <p:attrName>ppt_x</p:attrName>
                                        </p:attrNameLst>
                                      </p:cBhvr>
                                      <p:tavLst>
                                        <p:tav tm="0">
                                          <p:val>
                                            <p:strVal val="ppt_x"/>
                                          </p:val>
                                        </p:tav>
                                        <p:tav tm="100000">
                                          <p:val>
                                            <p:strVal val="0-ppt_w/2"/>
                                          </p:val>
                                        </p:tav>
                                      </p:tavLst>
                                    </p:anim>
                                    <p:anim calcmode="lin" valueType="num">
                                      <p:cBhvr additive="base">
                                        <p:cTn id="17" dur="500"/>
                                        <p:tgtEl>
                                          <p:spTgt spid="7"/>
                                        </p:tgtEl>
                                        <p:attrNameLst>
                                          <p:attrName>ppt_y</p:attrName>
                                        </p:attrNameLst>
                                      </p:cBhvr>
                                      <p:tavLst>
                                        <p:tav tm="0">
                                          <p:val>
                                            <p:strVal val="ppt_y"/>
                                          </p:val>
                                        </p:tav>
                                        <p:tav tm="100000">
                                          <p:val>
                                            <p:strVal val="ppt_y"/>
                                          </p:val>
                                        </p:tav>
                                      </p:tavLst>
                                    </p:anim>
                                    <p:set>
                                      <p:cBhvr>
                                        <p:cTn id="18" dur="1" fill="hold">
                                          <p:stCondLst>
                                            <p:cond delay="499"/>
                                          </p:stCondLst>
                                        </p:cTn>
                                        <p:tgtEl>
                                          <p:spTgt spid="7"/>
                                        </p:tgtEl>
                                        <p:attrNameLst>
                                          <p:attrName>style.visibility</p:attrName>
                                        </p:attrNameLst>
                                      </p:cBhvr>
                                      <p:to>
                                        <p:strVal val="hidden"/>
                                      </p:to>
                                    </p:set>
                                  </p:childTnLst>
                                </p:cTn>
                              </p:par>
                              <p:par>
                                <p:cTn id="19" presetID="2" presetClass="exit" presetSubtype="8" fill="hold" nodeType="withEffect">
                                  <p:stCondLst>
                                    <p:cond delay="0"/>
                                  </p:stCondLst>
                                  <p:childTnLst>
                                    <p:anim calcmode="lin" valueType="num">
                                      <p:cBhvr additive="base">
                                        <p:cTn id="20" dur="500"/>
                                        <p:tgtEl>
                                          <p:spTgt spid="1026"/>
                                        </p:tgtEl>
                                        <p:attrNameLst>
                                          <p:attrName>ppt_x</p:attrName>
                                        </p:attrNameLst>
                                      </p:cBhvr>
                                      <p:tavLst>
                                        <p:tav tm="0">
                                          <p:val>
                                            <p:strVal val="ppt_x"/>
                                          </p:val>
                                        </p:tav>
                                        <p:tav tm="100000">
                                          <p:val>
                                            <p:strVal val="0-ppt_w/2"/>
                                          </p:val>
                                        </p:tav>
                                      </p:tavLst>
                                    </p:anim>
                                    <p:anim calcmode="lin" valueType="num">
                                      <p:cBhvr additive="base">
                                        <p:cTn id="21" dur="500"/>
                                        <p:tgtEl>
                                          <p:spTgt spid="1026"/>
                                        </p:tgtEl>
                                        <p:attrNameLst>
                                          <p:attrName>ppt_y</p:attrName>
                                        </p:attrNameLst>
                                      </p:cBhvr>
                                      <p:tavLst>
                                        <p:tav tm="0">
                                          <p:val>
                                            <p:strVal val="ppt_y"/>
                                          </p:val>
                                        </p:tav>
                                        <p:tav tm="100000">
                                          <p:val>
                                            <p:strVal val="ppt_y"/>
                                          </p:val>
                                        </p:tav>
                                      </p:tavLst>
                                    </p:anim>
                                    <p:set>
                                      <p:cBhvr>
                                        <p:cTn id="22" dur="1" fill="hold">
                                          <p:stCondLst>
                                            <p:cond delay="499"/>
                                          </p:stCondLst>
                                        </p:cTn>
                                        <p:tgtEl>
                                          <p:spTgt spid="1026"/>
                                        </p:tgtEl>
                                        <p:attrNameLst>
                                          <p:attrName>style.visibility</p:attrName>
                                        </p:attrNameLst>
                                      </p:cBhvr>
                                      <p:to>
                                        <p:strVal val="hidden"/>
                                      </p:to>
                                    </p:set>
                                  </p:childTnLst>
                                </p:cTn>
                              </p:par>
                            </p:childTnLst>
                          </p:cTn>
                        </p:par>
                        <p:par>
                          <p:cTn id="23" fill="hold">
                            <p:stCondLst>
                              <p:cond delay="500"/>
                            </p:stCondLst>
                            <p:childTnLst>
                              <p:par>
                                <p:cTn id="24" presetID="2" presetClass="entr" presetSubtype="2" fill="hold" nodeType="afterEffect">
                                  <p:stCondLst>
                                    <p:cond delay="0"/>
                                  </p:stCondLst>
                                  <p:childTnLst>
                                    <p:set>
                                      <p:cBhvr>
                                        <p:cTn id="25" dur="1" fill="hold">
                                          <p:stCondLst>
                                            <p:cond delay="0"/>
                                          </p:stCondLst>
                                        </p:cTn>
                                        <p:tgtEl>
                                          <p:spTgt spid="1027"/>
                                        </p:tgtEl>
                                        <p:attrNameLst>
                                          <p:attrName>style.visibility</p:attrName>
                                        </p:attrNameLst>
                                      </p:cBhvr>
                                      <p:to>
                                        <p:strVal val="visible"/>
                                      </p:to>
                                    </p:set>
                                    <p:anim calcmode="lin" valueType="num">
                                      <p:cBhvr additive="base">
                                        <p:cTn id="26" dur="1000" fill="hold"/>
                                        <p:tgtEl>
                                          <p:spTgt spid="1027"/>
                                        </p:tgtEl>
                                        <p:attrNameLst>
                                          <p:attrName>ppt_x</p:attrName>
                                        </p:attrNameLst>
                                      </p:cBhvr>
                                      <p:tavLst>
                                        <p:tav tm="0">
                                          <p:val>
                                            <p:strVal val="1+#ppt_w/2"/>
                                          </p:val>
                                        </p:tav>
                                        <p:tav tm="100000">
                                          <p:val>
                                            <p:strVal val="#ppt_x"/>
                                          </p:val>
                                        </p:tav>
                                      </p:tavLst>
                                    </p:anim>
                                    <p:anim calcmode="lin" valueType="num">
                                      <p:cBhvr additive="base">
                                        <p:cTn id="27" dur="1000" fill="hold"/>
                                        <p:tgtEl>
                                          <p:spTgt spid="1027"/>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5">
                                            <p:txEl>
                                              <p:pRg st="0" end="0"/>
                                            </p:txEl>
                                          </p:spTgt>
                                        </p:tgtEl>
                                        <p:attrNameLst>
                                          <p:attrName>style.visibility</p:attrName>
                                        </p:attrNameLst>
                                      </p:cBhvr>
                                      <p:to>
                                        <p:strVal val="visible"/>
                                      </p:to>
                                    </p:set>
                                    <p:anim calcmode="lin" valueType="num">
                                      <p:cBhvr additive="base">
                                        <p:cTn id="30"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xit" presetSubtype="8" fill="hold" nodeType="clickEffect">
                                  <p:stCondLst>
                                    <p:cond delay="0"/>
                                  </p:stCondLst>
                                  <p:childTnLst>
                                    <p:anim calcmode="lin" valueType="num">
                                      <p:cBhvr additive="base">
                                        <p:cTn id="35" dur="500"/>
                                        <p:tgtEl>
                                          <p:spTgt spid="1027"/>
                                        </p:tgtEl>
                                        <p:attrNameLst>
                                          <p:attrName>ppt_x</p:attrName>
                                        </p:attrNameLst>
                                      </p:cBhvr>
                                      <p:tavLst>
                                        <p:tav tm="0">
                                          <p:val>
                                            <p:strVal val="ppt_x"/>
                                          </p:val>
                                        </p:tav>
                                        <p:tav tm="100000">
                                          <p:val>
                                            <p:strVal val="0-ppt_w/2"/>
                                          </p:val>
                                        </p:tav>
                                      </p:tavLst>
                                    </p:anim>
                                    <p:anim calcmode="lin" valueType="num">
                                      <p:cBhvr additive="base">
                                        <p:cTn id="36" dur="500"/>
                                        <p:tgtEl>
                                          <p:spTgt spid="1027"/>
                                        </p:tgtEl>
                                        <p:attrNameLst>
                                          <p:attrName>ppt_y</p:attrName>
                                        </p:attrNameLst>
                                      </p:cBhvr>
                                      <p:tavLst>
                                        <p:tav tm="0">
                                          <p:val>
                                            <p:strVal val="ppt_y"/>
                                          </p:val>
                                        </p:tav>
                                        <p:tav tm="100000">
                                          <p:val>
                                            <p:strVal val="ppt_y"/>
                                          </p:val>
                                        </p:tav>
                                      </p:tavLst>
                                    </p:anim>
                                    <p:set>
                                      <p:cBhvr>
                                        <p:cTn id="37" dur="1" fill="hold">
                                          <p:stCondLst>
                                            <p:cond delay="499"/>
                                          </p:stCondLst>
                                        </p:cTn>
                                        <p:tgtEl>
                                          <p:spTgt spid="1027"/>
                                        </p:tgtEl>
                                        <p:attrNameLst>
                                          <p:attrName>style.visibility</p:attrName>
                                        </p:attrNameLst>
                                      </p:cBhvr>
                                      <p:to>
                                        <p:strVal val="hidden"/>
                                      </p:to>
                                    </p:set>
                                  </p:childTnLst>
                                </p:cTn>
                              </p:par>
                              <p:par>
                                <p:cTn id="38" presetID="2" presetClass="exit" presetSubtype="8" fill="hold" grpId="1" nodeType="withEffect">
                                  <p:stCondLst>
                                    <p:cond delay="0"/>
                                  </p:stCondLst>
                                  <p:childTnLst>
                                    <p:anim calcmode="lin" valueType="num">
                                      <p:cBhvr additive="base">
                                        <p:cTn id="39" dur="500"/>
                                        <p:tgtEl>
                                          <p:spTgt spid="5">
                                            <p:txEl>
                                              <p:pRg st="0" end="0"/>
                                            </p:txEl>
                                          </p:spTgt>
                                        </p:tgtEl>
                                        <p:attrNameLst>
                                          <p:attrName>ppt_x</p:attrName>
                                        </p:attrNameLst>
                                      </p:cBhvr>
                                      <p:tavLst>
                                        <p:tav tm="0">
                                          <p:val>
                                            <p:strVal val="ppt_x"/>
                                          </p:val>
                                        </p:tav>
                                        <p:tav tm="100000">
                                          <p:val>
                                            <p:strVal val="0-ppt_w/2"/>
                                          </p:val>
                                        </p:tav>
                                      </p:tavLst>
                                    </p:anim>
                                    <p:anim calcmode="lin" valueType="num">
                                      <p:cBhvr additive="base">
                                        <p:cTn id="40" dur="500"/>
                                        <p:tgtEl>
                                          <p:spTgt spid="5">
                                            <p:txEl>
                                              <p:pRg st="0" end="0"/>
                                            </p:txEl>
                                          </p:spTgt>
                                        </p:tgtEl>
                                        <p:attrNameLst>
                                          <p:attrName>ppt_y</p:attrName>
                                        </p:attrNameLst>
                                      </p:cBhvr>
                                      <p:tavLst>
                                        <p:tav tm="0">
                                          <p:val>
                                            <p:strVal val="ppt_y"/>
                                          </p:val>
                                        </p:tav>
                                        <p:tav tm="100000">
                                          <p:val>
                                            <p:strVal val="ppt_y"/>
                                          </p:val>
                                        </p:tav>
                                      </p:tavLst>
                                    </p:anim>
                                    <p:set>
                                      <p:cBhvr>
                                        <p:cTn id="41" dur="1" fill="hold">
                                          <p:stCondLst>
                                            <p:cond delay="499"/>
                                          </p:stCondLst>
                                        </p:cTn>
                                        <p:tgtEl>
                                          <p:spTgt spid="5">
                                            <p:txEl>
                                              <p:pRg st="0" end="0"/>
                                            </p:txEl>
                                          </p:spTgt>
                                        </p:tgtEl>
                                        <p:attrNameLst>
                                          <p:attrName>style.visibility</p:attrName>
                                        </p:attrNameLst>
                                      </p:cBhvr>
                                      <p:to>
                                        <p:strVal val="hidden"/>
                                      </p:to>
                                    </p:set>
                                  </p:childTnLst>
                                </p:cTn>
                              </p:par>
                            </p:childTnLst>
                          </p:cTn>
                        </p:par>
                        <p:par>
                          <p:cTn id="42" fill="hold">
                            <p:stCondLst>
                              <p:cond delay="500"/>
                            </p:stCondLst>
                            <p:childTnLst>
                              <p:par>
                                <p:cTn id="43" presetID="2" presetClass="entr" presetSubtype="2" fill="hold" nodeType="afterEffect">
                                  <p:stCondLst>
                                    <p:cond delay="1000"/>
                                  </p:stCondLst>
                                  <p:childTnLst>
                                    <p:set>
                                      <p:cBhvr>
                                        <p:cTn id="44" dur="1" fill="hold">
                                          <p:stCondLst>
                                            <p:cond delay="0"/>
                                          </p:stCondLst>
                                        </p:cTn>
                                        <p:tgtEl>
                                          <p:spTgt spid="1026"/>
                                        </p:tgtEl>
                                        <p:attrNameLst>
                                          <p:attrName>style.visibility</p:attrName>
                                        </p:attrNameLst>
                                      </p:cBhvr>
                                      <p:to>
                                        <p:strVal val="visible"/>
                                      </p:to>
                                    </p:set>
                                    <p:anim calcmode="lin" valueType="num">
                                      <p:cBhvr additive="base">
                                        <p:cTn id="45" dur="500" fill="hold"/>
                                        <p:tgtEl>
                                          <p:spTgt spid="1026"/>
                                        </p:tgtEl>
                                        <p:attrNameLst>
                                          <p:attrName>ppt_x</p:attrName>
                                        </p:attrNameLst>
                                      </p:cBhvr>
                                      <p:tavLst>
                                        <p:tav tm="0">
                                          <p:val>
                                            <p:strVal val="1+#ppt_w/2"/>
                                          </p:val>
                                        </p:tav>
                                        <p:tav tm="100000">
                                          <p:val>
                                            <p:strVal val="#ppt_x"/>
                                          </p:val>
                                        </p:tav>
                                      </p:tavLst>
                                    </p:anim>
                                    <p:anim calcmode="lin" valueType="num">
                                      <p:cBhvr additive="base">
                                        <p:cTn id="46" dur="500" fill="hold"/>
                                        <p:tgtEl>
                                          <p:spTgt spid="1026"/>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1000"/>
                                  </p:stCondLst>
                                  <p:childTnLst>
                                    <p:set>
                                      <p:cBhvr>
                                        <p:cTn id="48" dur="1" fill="hold">
                                          <p:stCondLst>
                                            <p:cond delay="0"/>
                                          </p:stCondLst>
                                        </p:cTn>
                                        <p:tgtEl>
                                          <p:spTgt spid="1030"/>
                                        </p:tgtEl>
                                        <p:attrNameLst>
                                          <p:attrName>style.visibility</p:attrName>
                                        </p:attrNameLst>
                                      </p:cBhvr>
                                      <p:to>
                                        <p:strVal val="visible"/>
                                      </p:to>
                                    </p:set>
                                    <p:anim calcmode="lin" valueType="num">
                                      <p:cBhvr additive="base">
                                        <p:cTn id="49" dur="500" fill="hold"/>
                                        <p:tgtEl>
                                          <p:spTgt spid="1030"/>
                                        </p:tgtEl>
                                        <p:attrNameLst>
                                          <p:attrName>ppt_x</p:attrName>
                                        </p:attrNameLst>
                                      </p:cBhvr>
                                      <p:tavLst>
                                        <p:tav tm="0">
                                          <p:val>
                                            <p:strVal val="1+#ppt_w/2"/>
                                          </p:val>
                                        </p:tav>
                                        <p:tav tm="100000">
                                          <p:val>
                                            <p:strVal val="#ppt_x"/>
                                          </p:val>
                                        </p:tav>
                                      </p:tavLst>
                                    </p:anim>
                                    <p:anim calcmode="lin" valueType="num">
                                      <p:cBhvr additive="base">
                                        <p:cTn id="50" dur="500" fill="hold"/>
                                        <p:tgtEl>
                                          <p:spTgt spid="1030"/>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100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childTnLst>
                          </p:cTn>
                        </p:par>
                        <p:par>
                          <p:cTn id="55" fill="hold">
                            <p:stCondLst>
                              <p:cond delay="2000"/>
                            </p:stCondLst>
                            <p:childTnLst>
                              <p:par>
                                <p:cTn id="56" presetID="26" presetClass="entr" presetSubtype="0" fill="hold" nodeType="afterEffect">
                                  <p:stCondLst>
                                    <p:cond delay="0"/>
                                  </p:stCondLst>
                                  <p:childTnLst>
                                    <p:set>
                                      <p:cBhvr>
                                        <p:cTn id="57" dur="1" fill="hold">
                                          <p:stCondLst>
                                            <p:cond delay="0"/>
                                          </p:stCondLst>
                                        </p:cTn>
                                        <p:tgtEl>
                                          <p:spTgt spid="1029"/>
                                        </p:tgtEl>
                                        <p:attrNameLst>
                                          <p:attrName>style.visibility</p:attrName>
                                        </p:attrNameLst>
                                      </p:cBhvr>
                                      <p:to>
                                        <p:strVal val="visible"/>
                                      </p:to>
                                    </p:set>
                                    <p:animEffect transition="in" filter="wipe(down)">
                                      <p:cBhvr>
                                        <p:cTn id="58" dur="580">
                                          <p:stCondLst>
                                            <p:cond delay="0"/>
                                          </p:stCondLst>
                                        </p:cTn>
                                        <p:tgtEl>
                                          <p:spTgt spid="1029"/>
                                        </p:tgtEl>
                                      </p:cBhvr>
                                    </p:animEffect>
                                    <p:anim calcmode="lin" valueType="num">
                                      <p:cBhvr>
                                        <p:cTn id="59" dur="1822" tmFilter="0,0; 0.14,0.36; 0.43,0.73; 0.71,0.91; 1.0,1.0">
                                          <p:stCondLst>
                                            <p:cond delay="0"/>
                                          </p:stCondLst>
                                        </p:cTn>
                                        <p:tgtEl>
                                          <p:spTgt spid="1029"/>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029"/>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029"/>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029"/>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029"/>
                                        </p:tgtEl>
                                        <p:attrNameLst>
                                          <p:attrName>ppt_y</p:attrName>
                                        </p:attrNameLst>
                                      </p:cBhvr>
                                      <p:tavLst>
                                        <p:tav tm="0" fmla="#ppt_y-sin(pi*$)/81">
                                          <p:val>
                                            <p:fltVal val="0"/>
                                          </p:val>
                                        </p:tav>
                                        <p:tav tm="100000">
                                          <p:val>
                                            <p:fltVal val="1"/>
                                          </p:val>
                                        </p:tav>
                                      </p:tavLst>
                                    </p:anim>
                                    <p:animScale>
                                      <p:cBhvr>
                                        <p:cTn id="64" dur="26">
                                          <p:stCondLst>
                                            <p:cond delay="650"/>
                                          </p:stCondLst>
                                        </p:cTn>
                                        <p:tgtEl>
                                          <p:spTgt spid="1029"/>
                                        </p:tgtEl>
                                      </p:cBhvr>
                                      <p:to x="100000" y="60000"/>
                                    </p:animScale>
                                    <p:animScale>
                                      <p:cBhvr>
                                        <p:cTn id="65" dur="166" decel="50000">
                                          <p:stCondLst>
                                            <p:cond delay="676"/>
                                          </p:stCondLst>
                                        </p:cTn>
                                        <p:tgtEl>
                                          <p:spTgt spid="1029"/>
                                        </p:tgtEl>
                                      </p:cBhvr>
                                      <p:to x="100000" y="100000"/>
                                    </p:animScale>
                                    <p:animScale>
                                      <p:cBhvr>
                                        <p:cTn id="66" dur="26">
                                          <p:stCondLst>
                                            <p:cond delay="1312"/>
                                          </p:stCondLst>
                                        </p:cTn>
                                        <p:tgtEl>
                                          <p:spTgt spid="1029"/>
                                        </p:tgtEl>
                                      </p:cBhvr>
                                      <p:to x="100000" y="80000"/>
                                    </p:animScale>
                                    <p:animScale>
                                      <p:cBhvr>
                                        <p:cTn id="67" dur="166" decel="50000">
                                          <p:stCondLst>
                                            <p:cond delay="1338"/>
                                          </p:stCondLst>
                                        </p:cTn>
                                        <p:tgtEl>
                                          <p:spTgt spid="1029"/>
                                        </p:tgtEl>
                                      </p:cBhvr>
                                      <p:to x="100000" y="100000"/>
                                    </p:animScale>
                                    <p:animScale>
                                      <p:cBhvr>
                                        <p:cTn id="68" dur="26">
                                          <p:stCondLst>
                                            <p:cond delay="1642"/>
                                          </p:stCondLst>
                                        </p:cTn>
                                        <p:tgtEl>
                                          <p:spTgt spid="1029"/>
                                        </p:tgtEl>
                                      </p:cBhvr>
                                      <p:to x="100000" y="90000"/>
                                    </p:animScale>
                                    <p:animScale>
                                      <p:cBhvr>
                                        <p:cTn id="69" dur="166" decel="50000">
                                          <p:stCondLst>
                                            <p:cond delay="1668"/>
                                          </p:stCondLst>
                                        </p:cTn>
                                        <p:tgtEl>
                                          <p:spTgt spid="1029"/>
                                        </p:tgtEl>
                                      </p:cBhvr>
                                      <p:to x="100000" y="100000"/>
                                    </p:animScale>
                                    <p:animScale>
                                      <p:cBhvr>
                                        <p:cTn id="70" dur="26">
                                          <p:stCondLst>
                                            <p:cond delay="1808"/>
                                          </p:stCondLst>
                                        </p:cTn>
                                        <p:tgtEl>
                                          <p:spTgt spid="1029"/>
                                        </p:tgtEl>
                                      </p:cBhvr>
                                      <p:to x="100000" y="95000"/>
                                    </p:animScale>
                                    <p:animScale>
                                      <p:cBhvr>
                                        <p:cTn id="71" dur="166" decel="50000">
                                          <p:stCondLst>
                                            <p:cond delay="1834"/>
                                          </p:stCondLst>
                                        </p:cTn>
                                        <p:tgtEl>
                                          <p:spTgt spid="1029"/>
                                        </p:tgtEl>
                                      </p:cBhvr>
                                      <p:to x="100000" y="100000"/>
                                    </p:animScale>
                                  </p:childTnLst>
                                </p:cTn>
                              </p:par>
                            </p:childTnLst>
                          </p:cTn>
                        </p:par>
                        <p:par>
                          <p:cTn id="72" fill="hold">
                            <p:stCondLst>
                              <p:cond delay="4000"/>
                            </p:stCondLst>
                            <p:childTnLst>
                              <p:par>
                                <p:cTn id="73" presetID="26" presetClass="entr" presetSubtype="0" fill="hold" nodeType="afterEffect">
                                  <p:stCondLst>
                                    <p:cond delay="0"/>
                                  </p:stCondLst>
                                  <p:childTnLst>
                                    <p:set>
                                      <p:cBhvr>
                                        <p:cTn id="74" dur="1" fill="hold">
                                          <p:stCondLst>
                                            <p:cond delay="0"/>
                                          </p:stCondLst>
                                        </p:cTn>
                                        <p:tgtEl>
                                          <p:spTgt spid="1031"/>
                                        </p:tgtEl>
                                        <p:attrNameLst>
                                          <p:attrName>style.visibility</p:attrName>
                                        </p:attrNameLst>
                                      </p:cBhvr>
                                      <p:to>
                                        <p:strVal val="visible"/>
                                      </p:to>
                                    </p:set>
                                    <p:animEffect transition="in" filter="wipe(down)">
                                      <p:cBhvr>
                                        <p:cTn id="75" dur="580">
                                          <p:stCondLst>
                                            <p:cond delay="0"/>
                                          </p:stCondLst>
                                        </p:cTn>
                                        <p:tgtEl>
                                          <p:spTgt spid="1031"/>
                                        </p:tgtEl>
                                      </p:cBhvr>
                                    </p:animEffect>
                                    <p:anim calcmode="lin" valueType="num">
                                      <p:cBhvr>
                                        <p:cTn id="76" dur="1822" tmFilter="0,0; 0.14,0.36; 0.43,0.73; 0.71,0.91; 1.0,1.0">
                                          <p:stCondLst>
                                            <p:cond delay="0"/>
                                          </p:stCondLst>
                                        </p:cTn>
                                        <p:tgtEl>
                                          <p:spTgt spid="1031"/>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031"/>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031"/>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031"/>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031"/>
                                        </p:tgtEl>
                                        <p:attrNameLst>
                                          <p:attrName>ppt_y</p:attrName>
                                        </p:attrNameLst>
                                      </p:cBhvr>
                                      <p:tavLst>
                                        <p:tav tm="0" fmla="#ppt_y-sin(pi*$)/81">
                                          <p:val>
                                            <p:fltVal val="0"/>
                                          </p:val>
                                        </p:tav>
                                        <p:tav tm="100000">
                                          <p:val>
                                            <p:fltVal val="1"/>
                                          </p:val>
                                        </p:tav>
                                      </p:tavLst>
                                    </p:anim>
                                    <p:animScale>
                                      <p:cBhvr>
                                        <p:cTn id="81" dur="26">
                                          <p:stCondLst>
                                            <p:cond delay="650"/>
                                          </p:stCondLst>
                                        </p:cTn>
                                        <p:tgtEl>
                                          <p:spTgt spid="1031"/>
                                        </p:tgtEl>
                                      </p:cBhvr>
                                      <p:to x="100000" y="60000"/>
                                    </p:animScale>
                                    <p:animScale>
                                      <p:cBhvr>
                                        <p:cTn id="82" dur="166" decel="50000">
                                          <p:stCondLst>
                                            <p:cond delay="676"/>
                                          </p:stCondLst>
                                        </p:cTn>
                                        <p:tgtEl>
                                          <p:spTgt spid="1031"/>
                                        </p:tgtEl>
                                      </p:cBhvr>
                                      <p:to x="100000" y="100000"/>
                                    </p:animScale>
                                    <p:animScale>
                                      <p:cBhvr>
                                        <p:cTn id="83" dur="26">
                                          <p:stCondLst>
                                            <p:cond delay="1312"/>
                                          </p:stCondLst>
                                        </p:cTn>
                                        <p:tgtEl>
                                          <p:spTgt spid="1031"/>
                                        </p:tgtEl>
                                      </p:cBhvr>
                                      <p:to x="100000" y="80000"/>
                                    </p:animScale>
                                    <p:animScale>
                                      <p:cBhvr>
                                        <p:cTn id="84" dur="166" decel="50000">
                                          <p:stCondLst>
                                            <p:cond delay="1338"/>
                                          </p:stCondLst>
                                        </p:cTn>
                                        <p:tgtEl>
                                          <p:spTgt spid="1031"/>
                                        </p:tgtEl>
                                      </p:cBhvr>
                                      <p:to x="100000" y="100000"/>
                                    </p:animScale>
                                    <p:animScale>
                                      <p:cBhvr>
                                        <p:cTn id="85" dur="26">
                                          <p:stCondLst>
                                            <p:cond delay="1642"/>
                                          </p:stCondLst>
                                        </p:cTn>
                                        <p:tgtEl>
                                          <p:spTgt spid="1031"/>
                                        </p:tgtEl>
                                      </p:cBhvr>
                                      <p:to x="100000" y="90000"/>
                                    </p:animScale>
                                    <p:animScale>
                                      <p:cBhvr>
                                        <p:cTn id="86" dur="166" decel="50000">
                                          <p:stCondLst>
                                            <p:cond delay="1668"/>
                                          </p:stCondLst>
                                        </p:cTn>
                                        <p:tgtEl>
                                          <p:spTgt spid="1031"/>
                                        </p:tgtEl>
                                      </p:cBhvr>
                                      <p:to x="100000" y="100000"/>
                                    </p:animScale>
                                    <p:animScale>
                                      <p:cBhvr>
                                        <p:cTn id="87" dur="26">
                                          <p:stCondLst>
                                            <p:cond delay="1808"/>
                                          </p:stCondLst>
                                        </p:cTn>
                                        <p:tgtEl>
                                          <p:spTgt spid="1031"/>
                                        </p:tgtEl>
                                      </p:cBhvr>
                                      <p:to x="100000" y="95000"/>
                                    </p:animScale>
                                    <p:animScale>
                                      <p:cBhvr>
                                        <p:cTn id="88" dur="166" decel="50000">
                                          <p:stCondLst>
                                            <p:cond delay="1834"/>
                                          </p:stCondLst>
                                        </p:cTn>
                                        <p:tgtEl>
                                          <p:spTgt spid="1031"/>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2" presetClass="exit" presetSubtype="8" fill="hold" nodeType="clickEffect">
                                  <p:stCondLst>
                                    <p:cond delay="0"/>
                                  </p:stCondLst>
                                  <p:childTnLst>
                                    <p:anim calcmode="lin" valueType="num">
                                      <p:cBhvr additive="base">
                                        <p:cTn id="92" dur="500"/>
                                        <p:tgtEl>
                                          <p:spTgt spid="1026"/>
                                        </p:tgtEl>
                                        <p:attrNameLst>
                                          <p:attrName>ppt_x</p:attrName>
                                        </p:attrNameLst>
                                      </p:cBhvr>
                                      <p:tavLst>
                                        <p:tav tm="0">
                                          <p:val>
                                            <p:strVal val="ppt_x"/>
                                          </p:val>
                                        </p:tav>
                                        <p:tav tm="100000">
                                          <p:val>
                                            <p:strVal val="0-ppt_w/2"/>
                                          </p:val>
                                        </p:tav>
                                      </p:tavLst>
                                    </p:anim>
                                    <p:anim calcmode="lin" valueType="num">
                                      <p:cBhvr additive="base">
                                        <p:cTn id="93" dur="500"/>
                                        <p:tgtEl>
                                          <p:spTgt spid="1026"/>
                                        </p:tgtEl>
                                        <p:attrNameLst>
                                          <p:attrName>ppt_y</p:attrName>
                                        </p:attrNameLst>
                                      </p:cBhvr>
                                      <p:tavLst>
                                        <p:tav tm="0">
                                          <p:val>
                                            <p:strVal val="ppt_y"/>
                                          </p:val>
                                        </p:tav>
                                        <p:tav tm="100000">
                                          <p:val>
                                            <p:strVal val="ppt_y"/>
                                          </p:val>
                                        </p:tav>
                                      </p:tavLst>
                                    </p:anim>
                                    <p:set>
                                      <p:cBhvr>
                                        <p:cTn id="94" dur="1" fill="hold">
                                          <p:stCondLst>
                                            <p:cond delay="499"/>
                                          </p:stCondLst>
                                        </p:cTn>
                                        <p:tgtEl>
                                          <p:spTgt spid="1026"/>
                                        </p:tgtEl>
                                        <p:attrNameLst>
                                          <p:attrName>style.visibility</p:attrName>
                                        </p:attrNameLst>
                                      </p:cBhvr>
                                      <p:to>
                                        <p:strVal val="hidden"/>
                                      </p:to>
                                    </p:set>
                                  </p:childTnLst>
                                </p:cTn>
                              </p:par>
                              <p:par>
                                <p:cTn id="95" presetID="2" presetClass="exit" presetSubtype="8" fill="hold" nodeType="withEffect">
                                  <p:stCondLst>
                                    <p:cond delay="0"/>
                                  </p:stCondLst>
                                  <p:childTnLst>
                                    <p:anim calcmode="lin" valueType="num">
                                      <p:cBhvr additive="base">
                                        <p:cTn id="96" dur="500"/>
                                        <p:tgtEl>
                                          <p:spTgt spid="1030"/>
                                        </p:tgtEl>
                                        <p:attrNameLst>
                                          <p:attrName>ppt_x</p:attrName>
                                        </p:attrNameLst>
                                      </p:cBhvr>
                                      <p:tavLst>
                                        <p:tav tm="0">
                                          <p:val>
                                            <p:strVal val="ppt_x"/>
                                          </p:val>
                                        </p:tav>
                                        <p:tav tm="100000">
                                          <p:val>
                                            <p:strVal val="0-ppt_w/2"/>
                                          </p:val>
                                        </p:tav>
                                      </p:tavLst>
                                    </p:anim>
                                    <p:anim calcmode="lin" valueType="num">
                                      <p:cBhvr additive="base">
                                        <p:cTn id="97" dur="500"/>
                                        <p:tgtEl>
                                          <p:spTgt spid="1030"/>
                                        </p:tgtEl>
                                        <p:attrNameLst>
                                          <p:attrName>ppt_y</p:attrName>
                                        </p:attrNameLst>
                                      </p:cBhvr>
                                      <p:tavLst>
                                        <p:tav tm="0">
                                          <p:val>
                                            <p:strVal val="ppt_y"/>
                                          </p:val>
                                        </p:tav>
                                        <p:tav tm="100000">
                                          <p:val>
                                            <p:strVal val="ppt_y"/>
                                          </p:val>
                                        </p:tav>
                                      </p:tavLst>
                                    </p:anim>
                                    <p:set>
                                      <p:cBhvr>
                                        <p:cTn id="98" dur="1" fill="hold">
                                          <p:stCondLst>
                                            <p:cond delay="499"/>
                                          </p:stCondLst>
                                        </p:cTn>
                                        <p:tgtEl>
                                          <p:spTgt spid="1030"/>
                                        </p:tgtEl>
                                        <p:attrNameLst>
                                          <p:attrName>style.visibility</p:attrName>
                                        </p:attrNameLst>
                                      </p:cBhvr>
                                      <p:to>
                                        <p:strVal val="hidden"/>
                                      </p:to>
                                    </p:set>
                                  </p:childTnLst>
                                </p:cTn>
                              </p:par>
                              <p:par>
                                <p:cTn id="99" presetID="2" presetClass="exit" presetSubtype="8" fill="hold" grpId="1" nodeType="withEffect">
                                  <p:stCondLst>
                                    <p:cond delay="0"/>
                                  </p:stCondLst>
                                  <p:childTnLst>
                                    <p:anim calcmode="lin" valueType="num">
                                      <p:cBhvr additive="base">
                                        <p:cTn id="100" dur="500"/>
                                        <p:tgtEl>
                                          <p:spTgt spid="9"/>
                                        </p:tgtEl>
                                        <p:attrNameLst>
                                          <p:attrName>ppt_x</p:attrName>
                                        </p:attrNameLst>
                                      </p:cBhvr>
                                      <p:tavLst>
                                        <p:tav tm="0">
                                          <p:val>
                                            <p:strVal val="ppt_x"/>
                                          </p:val>
                                        </p:tav>
                                        <p:tav tm="100000">
                                          <p:val>
                                            <p:strVal val="0-ppt_w/2"/>
                                          </p:val>
                                        </p:tav>
                                      </p:tavLst>
                                    </p:anim>
                                    <p:anim calcmode="lin" valueType="num">
                                      <p:cBhvr additive="base">
                                        <p:cTn id="101" dur="500"/>
                                        <p:tgtEl>
                                          <p:spTgt spid="9"/>
                                        </p:tgtEl>
                                        <p:attrNameLst>
                                          <p:attrName>ppt_y</p:attrName>
                                        </p:attrNameLst>
                                      </p:cBhvr>
                                      <p:tavLst>
                                        <p:tav tm="0">
                                          <p:val>
                                            <p:strVal val="ppt_y"/>
                                          </p:val>
                                        </p:tav>
                                        <p:tav tm="100000">
                                          <p:val>
                                            <p:strVal val="ppt_y"/>
                                          </p:val>
                                        </p:tav>
                                      </p:tavLst>
                                    </p:anim>
                                    <p:set>
                                      <p:cBhvr>
                                        <p:cTn id="102" dur="1" fill="hold">
                                          <p:stCondLst>
                                            <p:cond delay="499"/>
                                          </p:stCondLst>
                                        </p:cTn>
                                        <p:tgtEl>
                                          <p:spTgt spid="9"/>
                                        </p:tgtEl>
                                        <p:attrNameLst>
                                          <p:attrName>style.visibility</p:attrName>
                                        </p:attrNameLst>
                                      </p:cBhvr>
                                      <p:to>
                                        <p:strVal val="hidden"/>
                                      </p:to>
                                    </p:set>
                                  </p:childTnLst>
                                </p:cTn>
                              </p:par>
                              <p:par>
                                <p:cTn id="103" presetID="2" presetClass="exit" presetSubtype="8" fill="hold" nodeType="withEffect">
                                  <p:stCondLst>
                                    <p:cond delay="0"/>
                                  </p:stCondLst>
                                  <p:childTnLst>
                                    <p:anim calcmode="lin" valueType="num">
                                      <p:cBhvr additive="base">
                                        <p:cTn id="104" dur="500"/>
                                        <p:tgtEl>
                                          <p:spTgt spid="1029"/>
                                        </p:tgtEl>
                                        <p:attrNameLst>
                                          <p:attrName>ppt_x</p:attrName>
                                        </p:attrNameLst>
                                      </p:cBhvr>
                                      <p:tavLst>
                                        <p:tav tm="0">
                                          <p:val>
                                            <p:strVal val="ppt_x"/>
                                          </p:val>
                                        </p:tav>
                                        <p:tav tm="100000">
                                          <p:val>
                                            <p:strVal val="0-ppt_w/2"/>
                                          </p:val>
                                        </p:tav>
                                      </p:tavLst>
                                    </p:anim>
                                    <p:anim calcmode="lin" valueType="num">
                                      <p:cBhvr additive="base">
                                        <p:cTn id="105" dur="500"/>
                                        <p:tgtEl>
                                          <p:spTgt spid="1029"/>
                                        </p:tgtEl>
                                        <p:attrNameLst>
                                          <p:attrName>ppt_y</p:attrName>
                                        </p:attrNameLst>
                                      </p:cBhvr>
                                      <p:tavLst>
                                        <p:tav tm="0">
                                          <p:val>
                                            <p:strVal val="ppt_y"/>
                                          </p:val>
                                        </p:tav>
                                        <p:tav tm="100000">
                                          <p:val>
                                            <p:strVal val="ppt_y"/>
                                          </p:val>
                                        </p:tav>
                                      </p:tavLst>
                                    </p:anim>
                                    <p:set>
                                      <p:cBhvr>
                                        <p:cTn id="106" dur="1" fill="hold">
                                          <p:stCondLst>
                                            <p:cond delay="499"/>
                                          </p:stCondLst>
                                        </p:cTn>
                                        <p:tgtEl>
                                          <p:spTgt spid="1029"/>
                                        </p:tgtEl>
                                        <p:attrNameLst>
                                          <p:attrName>style.visibility</p:attrName>
                                        </p:attrNameLst>
                                      </p:cBhvr>
                                      <p:to>
                                        <p:strVal val="hidden"/>
                                      </p:to>
                                    </p:set>
                                  </p:childTnLst>
                                </p:cTn>
                              </p:par>
                              <p:par>
                                <p:cTn id="107" presetID="2" presetClass="exit" presetSubtype="8" fill="hold" nodeType="withEffect">
                                  <p:stCondLst>
                                    <p:cond delay="0"/>
                                  </p:stCondLst>
                                  <p:childTnLst>
                                    <p:anim calcmode="lin" valueType="num">
                                      <p:cBhvr additive="base">
                                        <p:cTn id="108" dur="500"/>
                                        <p:tgtEl>
                                          <p:spTgt spid="1031"/>
                                        </p:tgtEl>
                                        <p:attrNameLst>
                                          <p:attrName>ppt_x</p:attrName>
                                        </p:attrNameLst>
                                      </p:cBhvr>
                                      <p:tavLst>
                                        <p:tav tm="0">
                                          <p:val>
                                            <p:strVal val="ppt_x"/>
                                          </p:val>
                                        </p:tav>
                                        <p:tav tm="100000">
                                          <p:val>
                                            <p:strVal val="0-ppt_w/2"/>
                                          </p:val>
                                        </p:tav>
                                      </p:tavLst>
                                    </p:anim>
                                    <p:anim calcmode="lin" valueType="num">
                                      <p:cBhvr additive="base">
                                        <p:cTn id="109" dur="500"/>
                                        <p:tgtEl>
                                          <p:spTgt spid="1031"/>
                                        </p:tgtEl>
                                        <p:attrNameLst>
                                          <p:attrName>ppt_y</p:attrName>
                                        </p:attrNameLst>
                                      </p:cBhvr>
                                      <p:tavLst>
                                        <p:tav tm="0">
                                          <p:val>
                                            <p:strVal val="ppt_y"/>
                                          </p:val>
                                        </p:tav>
                                        <p:tav tm="100000">
                                          <p:val>
                                            <p:strVal val="ppt_y"/>
                                          </p:val>
                                        </p:tav>
                                      </p:tavLst>
                                    </p:anim>
                                    <p:set>
                                      <p:cBhvr>
                                        <p:cTn id="110" dur="1" fill="hold">
                                          <p:stCondLst>
                                            <p:cond delay="499"/>
                                          </p:stCondLst>
                                        </p:cTn>
                                        <p:tgtEl>
                                          <p:spTgt spid="1031"/>
                                        </p:tgtEl>
                                        <p:attrNameLst>
                                          <p:attrName>style.visibility</p:attrName>
                                        </p:attrNameLst>
                                      </p:cBhvr>
                                      <p:to>
                                        <p:strVal val="hidden"/>
                                      </p:to>
                                    </p:set>
                                  </p:childTnLst>
                                </p:cTn>
                              </p:par>
                            </p:childTnLst>
                          </p:cTn>
                        </p:par>
                        <p:par>
                          <p:cTn id="111" fill="hold">
                            <p:stCondLst>
                              <p:cond delay="500"/>
                            </p:stCondLst>
                            <p:childTnLst>
                              <p:par>
                                <p:cTn id="112" presetID="2" presetClass="entr" presetSubtype="2" fill="hold" grpId="0" nodeType="afterEffect">
                                  <p:stCondLst>
                                    <p:cond delay="1000"/>
                                  </p:stCondLst>
                                  <p:childTnLst>
                                    <p:set>
                                      <p:cBhvr>
                                        <p:cTn id="113" dur="1" fill="hold">
                                          <p:stCondLst>
                                            <p:cond delay="0"/>
                                          </p:stCondLst>
                                        </p:cTn>
                                        <p:tgtEl>
                                          <p:spTgt spid="10"/>
                                        </p:tgtEl>
                                        <p:attrNameLst>
                                          <p:attrName>style.visibility</p:attrName>
                                        </p:attrNameLst>
                                      </p:cBhvr>
                                      <p:to>
                                        <p:strVal val="visible"/>
                                      </p:to>
                                    </p:set>
                                    <p:anim calcmode="lin" valueType="num">
                                      <p:cBhvr additive="base">
                                        <p:cTn id="114" dur="500" fill="hold"/>
                                        <p:tgtEl>
                                          <p:spTgt spid="10"/>
                                        </p:tgtEl>
                                        <p:attrNameLst>
                                          <p:attrName>ppt_x</p:attrName>
                                        </p:attrNameLst>
                                      </p:cBhvr>
                                      <p:tavLst>
                                        <p:tav tm="0">
                                          <p:val>
                                            <p:strVal val="1+#ppt_w/2"/>
                                          </p:val>
                                        </p:tav>
                                        <p:tav tm="100000">
                                          <p:val>
                                            <p:strVal val="#ppt_x"/>
                                          </p:val>
                                        </p:tav>
                                      </p:tavLst>
                                    </p:anim>
                                    <p:anim calcmode="lin" valueType="num">
                                      <p:cBhvr additive="base">
                                        <p:cTn id="115" dur="500" fill="hold"/>
                                        <p:tgtEl>
                                          <p:spTgt spid="10"/>
                                        </p:tgtEl>
                                        <p:attrNameLst>
                                          <p:attrName>ppt_y</p:attrName>
                                        </p:attrNameLst>
                                      </p:cBhvr>
                                      <p:tavLst>
                                        <p:tav tm="0">
                                          <p:val>
                                            <p:strVal val="#ppt_y"/>
                                          </p:val>
                                        </p:tav>
                                        <p:tav tm="100000">
                                          <p:val>
                                            <p:strVal val="#ppt_y"/>
                                          </p:val>
                                        </p:tav>
                                      </p:tavLst>
                                    </p:anim>
                                  </p:childTnLst>
                                </p:cTn>
                              </p:par>
                              <p:par>
                                <p:cTn id="116" presetID="2" presetClass="entr" presetSubtype="2" fill="hold" nodeType="withEffect">
                                  <p:stCondLst>
                                    <p:cond delay="1000"/>
                                  </p:stCondLst>
                                  <p:childTnLst>
                                    <p:set>
                                      <p:cBhvr>
                                        <p:cTn id="117" dur="1" fill="hold">
                                          <p:stCondLst>
                                            <p:cond delay="0"/>
                                          </p:stCondLst>
                                        </p:cTn>
                                        <p:tgtEl>
                                          <p:spTgt spid="15"/>
                                        </p:tgtEl>
                                        <p:attrNameLst>
                                          <p:attrName>style.visibility</p:attrName>
                                        </p:attrNameLst>
                                      </p:cBhvr>
                                      <p:to>
                                        <p:strVal val="visible"/>
                                      </p:to>
                                    </p:set>
                                    <p:anim calcmode="lin" valueType="num">
                                      <p:cBhvr additive="base">
                                        <p:cTn id="118" dur="500" fill="hold"/>
                                        <p:tgtEl>
                                          <p:spTgt spid="15"/>
                                        </p:tgtEl>
                                        <p:attrNameLst>
                                          <p:attrName>ppt_x</p:attrName>
                                        </p:attrNameLst>
                                      </p:cBhvr>
                                      <p:tavLst>
                                        <p:tav tm="0">
                                          <p:val>
                                            <p:strVal val="1+#ppt_w/2"/>
                                          </p:val>
                                        </p:tav>
                                        <p:tav tm="100000">
                                          <p:val>
                                            <p:strVal val="#ppt_x"/>
                                          </p:val>
                                        </p:tav>
                                      </p:tavLst>
                                    </p:anim>
                                    <p:anim calcmode="lin" valueType="num">
                                      <p:cBhvr additive="base">
                                        <p:cTn id="119"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 presetClass="exit" presetSubtype="8" fill="hold" grpId="1" nodeType="clickEffect">
                                  <p:stCondLst>
                                    <p:cond delay="0"/>
                                  </p:stCondLst>
                                  <p:childTnLst>
                                    <p:anim calcmode="lin" valueType="num">
                                      <p:cBhvr additive="base">
                                        <p:cTn id="123" dur="500"/>
                                        <p:tgtEl>
                                          <p:spTgt spid="10"/>
                                        </p:tgtEl>
                                        <p:attrNameLst>
                                          <p:attrName>ppt_x</p:attrName>
                                        </p:attrNameLst>
                                      </p:cBhvr>
                                      <p:tavLst>
                                        <p:tav tm="0">
                                          <p:val>
                                            <p:strVal val="ppt_x"/>
                                          </p:val>
                                        </p:tav>
                                        <p:tav tm="100000">
                                          <p:val>
                                            <p:strVal val="0-ppt_w/2"/>
                                          </p:val>
                                        </p:tav>
                                      </p:tavLst>
                                    </p:anim>
                                    <p:anim calcmode="lin" valueType="num">
                                      <p:cBhvr additive="base">
                                        <p:cTn id="124" dur="500"/>
                                        <p:tgtEl>
                                          <p:spTgt spid="10"/>
                                        </p:tgtEl>
                                        <p:attrNameLst>
                                          <p:attrName>ppt_y</p:attrName>
                                        </p:attrNameLst>
                                      </p:cBhvr>
                                      <p:tavLst>
                                        <p:tav tm="0">
                                          <p:val>
                                            <p:strVal val="ppt_y"/>
                                          </p:val>
                                        </p:tav>
                                        <p:tav tm="100000">
                                          <p:val>
                                            <p:strVal val="ppt_y"/>
                                          </p:val>
                                        </p:tav>
                                      </p:tavLst>
                                    </p:anim>
                                    <p:set>
                                      <p:cBhvr>
                                        <p:cTn id="125" dur="1" fill="hold">
                                          <p:stCondLst>
                                            <p:cond delay="499"/>
                                          </p:stCondLst>
                                        </p:cTn>
                                        <p:tgtEl>
                                          <p:spTgt spid="10"/>
                                        </p:tgtEl>
                                        <p:attrNameLst>
                                          <p:attrName>style.visibility</p:attrName>
                                        </p:attrNameLst>
                                      </p:cBhvr>
                                      <p:to>
                                        <p:strVal val="hidden"/>
                                      </p:to>
                                    </p:set>
                                  </p:childTnLst>
                                </p:cTn>
                              </p:par>
                              <p:par>
                                <p:cTn id="126" presetID="2" presetClass="exit" presetSubtype="8" fill="hold" nodeType="withEffect">
                                  <p:stCondLst>
                                    <p:cond delay="0"/>
                                  </p:stCondLst>
                                  <p:childTnLst>
                                    <p:anim calcmode="lin" valueType="num">
                                      <p:cBhvr additive="base">
                                        <p:cTn id="127" dur="500"/>
                                        <p:tgtEl>
                                          <p:spTgt spid="15"/>
                                        </p:tgtEl>
                                        <p:attrNameLst>
                                          <p:attrName>ppt_x</p:attrName>
                                        </p:attrNameLst>
                                      </p:cBhvr>
                                      <p:tavLst>
                                        <p:tav tm="0">
                                          <p:val>
                                            <p:strVal val="ppt_x"/>
                                          </p:val>
                                        </p:tav>
                                        <p:tav tm="100000">
                                          <p:val>
                                            <p:strVal val="0-ppt_w/2"/>
                                          </p:val>
                                        </p:tav>
                                      </p:tavLst>
                                    </p:anim>
                                    <p:anim calcmode="lin" valueType="num">
                                      <p:cBhvr additive="base">
                                        <p:cTn id="128" dur="500"/>
                                        <p:tgtEl>
                                          <p:spTgt spid="15"/>
                                        </p:tgtEl>
                                        <p:attrNameLst>
                                          <p:attrName>ppt_y</p:attrName>
                                        </p:attrNameLst>
                                      </p:cBhvr>
                                      <p:tavLst>
                                        <p:tav tm="0">
                                          <p:val>
                                            <p:strVal val="ppt_y"/>
                                          </p:val>
                                        </p:tav>
                                        <p:tav tm="100000">
                                          <p:val>
                                            <p:strVal val="ppt_y"/>
                                          </p:val>
                                        </p:tav>
                                      </p:tavLst>
                                    </p:anim>
                                    <p:set>
                                      <p:cBhvr>
                                        <p:cTn id="129" dur="1" fill="hold">
                                          <p:stCondLst>
                                            <p:cond delay="499"/>
                                          </p:stCondLst>
                                        </p:cTn>
                                        <p:tgtEl>
                                          <p:spTgt spid="15"/>
                                        </p:tgtEl>
                                        <p:attrNameLst>
                                          <p:attrName>style.visibility</p:attrName>
                                        </p:attrNameLst>
                                      </p:cBhvr>
                                      <p:to>
                                        <p:strVal val="hidden"/>
                                      </p:to>
                                    </p:set>
                                  </p:childTnLst>
                                </p:cTn>
                              </p:par>
                            </p:childTnLst>
                          </p:cTn>
                        </p:par>
                        <p:par>
                          <p:cTn id="130" fill="hold">
                            <p:stCondLst>
                              <p:cond delay="500"/>
                            </p:stCondLst>
                            <p:childTnLst>
                              <p:par>
                                <p:cTn id="131" presetID="2" presetClass="entr" presetSubtype="2" fill="hold" grpId="0" nodeType="afterEffect">
                                  <p:stCondLst>
                                    <p:cond delay="0"/>
                                  </p:stCondLst>
                                  <p:childTnLst>
                                    <p:set>
                                      <p:cBhvr>
                                        <p:cTn id="132" dur="1" fill="hold">
                                          <p:stCondLst>
                                            <p:cond delay="0"/>
                                          </p:stCondLst>
                                        </p:cTn>
                                        <p:tgtEl>
                                          <p:spTgt spid="11"/>
                                        </p:tgtEl>
                                        <p:attrNameLst>
                                          <p:attrName>style.visibility</p:attrName>
                                        </p:attrNameLst>
                                      </p:cBhvr>
                                      <p:to>
                                        <p:strVal val="visible"/>
                                      </p:to>
                                    </p:set>
                                    <p:anim calcmode="lin" valueType="num">
                                      <p:cBhvr additive="base">
                                        <p:cTn id="133" dur="500" fill="hold"/>
                                        <p:tgtEl>
                                          <p:spTgt spid="11"/>
                                        </p:tgtEl>
                                        <p:attrNameLst>
                                          <p:attrName>ppt_x</p:attrName>
                                        </p:attrNameLst>
                                      </p:cBhvr>
                                      <p:tavLst>
                                        <p:tav tm="0">
                                          <p:val>
                                            <p:strVal val="1+#ppt_w/2"/>
                                          </p:val>
                                        </p:tav>
                                        <p:tav tm="100000">
                                          <p:val>
                                            <p:strVal val="#ppt_x"/>
                                          </p:val>
                                        </p:tav>
                                      </p:tavLst>
                                    </p:anim>
                                    <p:anim calcmode="lin" valueType="num">
                                      <p:cBhvr additive="base">
                                        <p:cTn id="134" dur="500" fill="hold"/>
                                        <p:tgtEl>
                                          <p:spTgt spid="11"/>
                                        </p:tgtEl>
                                        <p:attrNameLst>
                                          <p:attrName>ppt_y</p:attrName>
                                        </p:attrNameLst>
                                      </p:cBhvr>
                                      <p:tavLst>
                                        <p:tav tm="0">
                                          <p:val>
                                            <p:strVal val="#ppt_y"/>
                                          </p:val>
                                        </p:tav>
                                        <p:tav tm="100000">
                                          <p:val>
                                            <p:strVal val="#ppt_y"/>
                                          </p:val>
                                        </p:tav>
                                      </p:tavLst>
                                    </p:anim>
                                  </p:childTnLst>
                                </p:cTn>
                              </p:par>
                              <p:par>
                                <p:cTn id="135" presetID="2" presetClass="entr" presetSubtype="2" fill="hold" nodeType="withEffect">
                                  <p:stCondLst>
                                    <p:cond delay="0"/>
                                  </p:stCondLst>
                                  <p:childTnLst>
                                    <p:set>
                                      <p:cBhvr>
                                        <p:cTn id="136" dur="1" fill="hold">
                                          <p:stCondLst>
                                            <p:cond delay="0"/>
                                          </p:stCondLst>
                                        </p:cTn>
                                        <p:tgtEl>
                                          <p:spTgt spid="1028"/>
                                        </p:tgtEl>
                                        <p:attrNameLst>
                                          <p:attrName>style.visibility</p:attrName>
                                        </p:attrNameLst>
                                      </p:cBhvr>
                                      <p:to>
                                        <p:strVal val="visible"/>
                                      </p:to>
                                    </p:set>
                                    <p:anim calcmode="lin" valueType="num">
                                      <p:cBhvr additive="base">
                                        <p:cTn id="137" dur="500" fill="hold"/>
                                        <p:tgtEl>
                                          <p:spTgt spid="1028"/>
                                        </p:tgtEl>
                                        <p:attrNameLst>
                                          <p:attrName>ppt_x</p:attrName>
                                        </p:attrNameLst>
                                      </p:cBhvr>
                                      <p:tavLst>
                                        <p:tav tm="0">
                                          <p:val>
                                            <p:strVal val="1+#ppt_w/2"/>
                                          </p:val>
                                        </p:tav>
                                        <p:tav tm="100000">
                                          <p:val>
                                            <p:strVal val="#ppt_x"/>
                                          </p:val>
                                        </p:tav>
                                      </p:tavLst>
                                    </p:anim>
                                    <p:anim calcmode="lin" valueType="num">
                                      <p:cBhvr additive="base">
                                        <p:cTn id="138" dur="500" fill="hold"/>
                                        <p:tgtEl>
                                          <p:spTgt spid="10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p"/>
      <p:bldP spid="9" grpId="0"/>
      <p:bldP spid="9" grpId="1"/>
      <p:bldP spid="10" grpId="0"/>
      <p:bldP spid="10" grpId="1"/>
      <p:bldP spid="7" grpId="0"/>
      <p:bldP spid="7" grpId="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5</a:t>
            </a:fld>
            <a:endParaRPr lang="ru-RU"/>
          </a:p>
        </p:txBody>
      </p:sp>
      <p:sp>
        <p:nvSpPr>
          <p:cNvPr id="5" name="Содержимое 2"/>
          <p:cNvSpPr>
            <a:spLocks noGrp="1"/>
          </p:cNvSpPr>
          <p:nvPr>
            <p:ph idx="1"/>
          </p:nvPr>
        </p:nvSpPr>
        <p:spPr>
          <a:xfrm>
            <a:off x="827584" y="1196752"/>
            <a:ext cx="7488832" cy="3888432"/>
          </a:xfrm>
        </p:spPr>
        <p:txBody>
          <a:bodyPr>
            <a:noAutofit/>
          </a:bodyPr>
          <a:lstStyle/>
          <a:p>
            <a:pPr marL="0" indent="0">
              <a:buNone/>
            </a:pPr>
            <a:r>
              <a:rPr lang="ru-RU" sz="2800" dirty="0" smtClean="0">
                <a:solidFill>
                  <a:schemeClr val="bg2">
                    <a:lumMod val="25000"/>
                  </a:schemeClr>
                </a:solidFill>
                <a:latin typeface="Times New Roman" pitchFamily="18" charset="0"/>
                <a:cs typeface="Times New Roman" pitchFamily="18" charset="0"/>
              </a:rPr>
              <a:t>    </a:t>
            </a:r>
            <a:r>
              <a:rPr lang="en-US" sz="2800" dirty="0">
                <a:solidFill>
                  <a:schemeClr val="bg2">
                    <a:lumMod val="25000"/>
                  </a:schemeClr>
                </a:solidFill>
                <a:latin typeface="Times New Roman" pitchFamily="18" charset="0"/>
                <a:cs typeface="Times New Roman" pitchFamily="18" charset="0"/>
              </a:rPr>
              <a:t>Thus accurate interaction of all five factors is supposed. Placing artificial teeth, multiple contacts during mandible movements in relation to maxilla can be formed in the event that correct correlation values of sagittal articulate way and an angle of sagittal incisor ways with expressive sagittal, transversal occlusion curves and height of cusps.</a:t>
            </a:r>
            <a:endParaRPr lang="ru-RU" sz="2800"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72986536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667105" y="1196752"/>
            <a:ext cx="7848872" cy="3873822"/>
          </a:xfrm>
        </p:spPr>
        <p:txBody>
          <a:bodyPr>
            <a:normAutofit/>
          </a:bodyPr>
          <a:lstStyle/>
          <a:p>
            <a:pPr lvl="0"/>
            <a:r>
              <a:rPr lang="en-US" sz="2000" dirty="0" smtClean="0">
                <a:solidFill>
                  <a:schemeClr val="bg2">
                    <a:lumMod val="25000"/>
                  </a:schemeClr>
                </a:solidFill>
                <a:latin typeface="Times New Roman" pitchFamily="18" charset="0"/>
                <a:cs typeface="Times New Roman" pitchFamily="18" charset="0"/>
              </a:rPr>
              <a:t>during </a:t>
            </a:r>
            <a:r>
              <a:rPr lang="en-US" sz="2000" dirty="0">
                <a:solidFill>
                  <a:schemeClr val="bg2">
                    <a:lumMod val="25000"/>
                  </a:schemeClr>
                </a:solidFill>
                <a:latin typeface="Times New Roman" pitchFamily="18" charset="0"/>
                <a:cs typeface="Times New Roman" pitchFamily="18" charset="0"/>
              </a:rPr>
              <a:t>the formation of dentitions the priority is the conservation of soft and hard tissues of the jaws;</a:t>
            </a:r>
          </a:p>
          <a:p>
            <a:pPr lvl="0"/>
            <a:r>
              <a:rPr lang="en-US" sz="2000" dirty="0" smtClean="0">
                <a:solidFill>
                  <a:schemeClr val="bg2">
                    <a:lumMod val="25000"/>
                  </a:schemeClr>
                </a:solidFill>
                <a:latin typeface="Times New Roman" pitchFamily="18" charset="0"/>
                <a:cs typeface="Times New Roman" pitchFamily="18" charset="0"/>
              </a:rPr>
              <a:t>maintenance </a:t>
            </a:r>
            <a:r>
              <a:rPr lang="en-US" sz="2000" dirty="0">
                <a:solidFill>
                  <a:schemeClr val="bg2">
                    <a:lumMod val="25000"/>
                  </a:schemeClr>
                </a:solidFill>
                <a:latin typeface="Times New Roman" pitchFamily="18" charset="0"/>
                <a:cs typeface="Times New Roman" pitchFamily="18" charset="0"/>
              </a:rPr>
              <a:t>of stabilization of the prosthesis, using an optimum method of placement of the teeth, and normalization of their contact correlation;</a:t>
            </a:r>
          </a:p>
          <a:p>
            <a:r>
              <a:rPr lang="en-US" sz="2000" dirty="0">
                <a:solidFill>
                  <a:schemeClr val="bg2">
                    <a:lumMod val="25000"/>
                  </a:schemeClr>
                </a:solidFill>
                <a:latin typeface="Times New Roman" pitchFamily="18" charset="0"/>
                <a:cs typeface="Times New Roman" pitchFamily="18" charset="0"/>
              </a:rPr>
              <a:t>d</a:t>
            </a:r>
            <a:r>
              <a:rPr lang="en-US" sz="2000" dirty="0" smtClean="0">
                <a:solidFill>
                  <a:schemeClr val="bg2">
                    <a:lumMod val="25000"/>
                  </a:schemeClr>
                </a:solidFill>
                <a:latin typeface="Times New Roman" pitchFamily="18" charset="0"/>
                <a:cs typeface="Times New Roman" pitchFamily="18" charset="0"/>
              </a:rPr>
              <a:t>entitions should </a:t>
            </a:r>
            <a:r>
              <a:rPr lang="en-US" sz="2000" dirty="0">
                <a:solidFill>
                  <a:schemeClr val="bg2">
                    <a:lumMod val="25000"/>
                  </a:schemeClr>
                </a:solidFill>
                <a:latin typeface="Times New Roman" pitchFamily="18" charset="0"/>
                <a:cs typeface="Times New Roman" pitchFamily="18" charset="0"/>
              </a:rPr>
              <a:t>be places in position of the central occlusion without </a:t>
            </a:r>
            <a:r>
              <a:rPr lang="en-US" sz="2000" dirty="0" err="1">
                <a:solidFill>
                  <a:schemeClr val="bg2">
                    <a:lumMod val="25000"/>
                  </a:schemeClr>
                </a:solidFill>
                <a:latin typeface="Times New Roman" pitchFamily="18" charset="0"/>
                <a:cs typeface="Times New Roman" pitchFamily="18" charset="0"/>
              </a:rPr>
              <a:t>supracontacts</a:t>
            </a:r>
            <a:r>
              <a:rPr lang="en-US" sz="2000" dirty="0">
                <a:solidFill>
                  <a:schemeClr val="bg2">
                    <a:lumMod val="25000"/>
                  </a:schemeClr>
                </a:solidFill>
                <a:latin typeface="Times New Roman" pitchFamily="18" charset="0"/>
                <a:cs typeface="Times New Roman" pitchFamily="18" charset="0"/>
              </a:rPr>
              <a:t> and provide small and uniform pressure on basis of the prosthesis upon the supporting tissues with multiple proximal contacts of identical force;</a:t>
            </a:r>
          </a:p>
          <a:p>
            <a:pPr lvl="0"/>
            <a:r>
              <a:rPr lang="en-US" sz="2000" dirty="0" smtClean="0">
                <a:solidFill>
                  <a:schemeClr val="bg2">
                    <a:lumMod val="25000"/>
                  </a:schemeClr>
                </a:solidFill>
                <a:latin typeface="Times New Roman" pitchFamily="18" charset="0"/>
                <a:cs typeface="Times New Roman" pitchFamily="18" charset="0"/>
              </a:rPr>
              <a:t>during </a:t>
            </a:r>
            <a:r>
              <a:rPr lang="en-US" sz="2000" dirty="0">
                <a:solidFill>
                  <a:schemeClr val="bg2">
                    <a:lumMod val="25000"/>
                  </a:schemeClr>
                </a:solidFill>
                <a:latin typeface="Times New Roman" pitchFamily="18" charset="0"/>
                <a:cs typeface="Times New Roman" pitchFamily="18" charset="0"/>
              </a:rPr>
              <a:t>the achievement of balanced articulation correlation it is necessary to achieve whenever possible the most uniform load on alveolar crest and an alveolar part of the jaws. </a:t>
            </a:r>
          </a:p>
          <a:p>
            <a:pPr marL="0" lvl="0" indent="0">
              <a:buNone/>
            </a:pPr>
            <a:endParaRPr lang="ru-RU" sz="2000" dirty="0" smtClean="0">
              <a:solidFill>
                <a:schemeClr val="bg2">
                  <a:lumMod val="25000"/>
                </a:schemeClr>
              </a:solidFill>
              <a:latin typeface="Times New Roman" pitchFamily="18" charset="0"/>
              <a:cs typeface="Times New Roman" pitchFamily="18" charset="0"/>
            </a:endParaRPr>
          </a:p>
          <a:p>
            <a:pPr lvl="0"/>
            <a:endParaRPr lang="ru-RU" sz="2000" dirty="0">
              <a:solidFill>
                <a:schemeClr val="bg2">
                  <a:lumMod val="25000"/>
                </a:schemeClr>
              </a:solidFill>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6601FDFC-4FCC-4544-ABF8-488ED1E33398}" type="slidenum">
              <a:rPr lang="ru-RU" sz="1100" smtClean="0">
                <a:latin typeface="Times New Roman" pitchFamily="18" charset="0"/>
                <a:cs typeface="Times New Roman" pitchFamily="18" charset="0"/>
              </a:rPr>
              <a:pPr>
                <a:defRPr/>
              </a:pPr>
              <a:t>6</a:t>
            </a:fld>
            <a:endParaRPr lang="ru-RU" sz="1100">
              <a:latin typeface="Times New Roman" pitchFamily="18" charset="0"/>
              <a:cs typeface="Times New Roman" pitchFamily="18" charset="0"/>
            </a:endParaRPr>
          </a:p>
        </p:txBody>
      </p:sp>
      <p:sp>
        <p:nvSpPr>
          <p:cNvPr id="5" name="Прямоугольник 4"/>
          <p:cNvSpPr/>
          <p:nvPr/>
        </p:nvSpPr>
        <p:spPr>
          <a:xfrm>
            <a:off x="506627" y="47526"/>
            <a:ext cx="8169829" cy="1015663"/>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marL="0" indent="0" algn="ctr">
              <a:buNone/>
            </a:pPr>
            <a:r>
              <a:rPr lang="ru-RU" sz="2000" dirty="0">
                <a:solidFill>
                  <a:schemeClr val="bg2">
                    <a:lumMod val="10000"/>
                  </a:schemeClr>
                </a:solidFill>
                <a:latin typeface="Times New Roman" pitchFamily="18" charset="0"/>
                <a:cs typeface="Times New Roman" pitchFamily="18" charset="0"/>
              </a:rPr>
              <a:t> </a:t>
            </a:r>
            <a:r>
              <a:rPr lang="en-US" sz="2000" dirty="0">
                <a:solidFill>
                  <a:schemeClr val="bg1"/>
                </a:solidFill>
                <a:latin typeface="Times New Roman" pitchFamily="18" charset="0"/>
                <a:cs typeface="Times New Roman" pitchFamily="18" charset="0"/>
              </a:rPr>
              <a:t>In this connection a number of the basic demands which are necessary </a:t>
            </a:r>
            <a:r>
              <a:rPr lang="en-US" sz="2000" dirty="0" smtClean="0">
                <a:solidFill>
                  <a:schemeClr val="bg1"/>
                </a:solidFill>
                <a:latin typeface="Times New Roman" pitchFamily="18" charset="0"/>
                <a:cs typeface="Times New Roman" pitchFamily="18" charset="0"/>
              </a:rPr>
              <a:t>to </a:t>
            </a:r>
            <a:r>
              <a:rPr lang="en-US" sz="2000" dirty="0">
                <a:solidFill>
                  <a:schemeClr val="bg1"/>
                </a:solidFill>
                <a:latin typeface="Times New Roman" pitchFamily="18" charset="0"/>
                <a:cs typeface="Times New Roman" pitchFamily="18" charset="0"/>
              </a:rPr>
              <a:t>follow when designing the dentitions. They are expressed in following positions:</a:t>
            </a:r>
            <a:endParaRPr lang="ru-RU" sz="2400" dirty="0">
              <a:solidFill>
                <a:schemeClr val="bg1"/>
              </a:solidFill>
            </a:endParaRPr>
          </a:p>
        </p:txBody>
      </p:sp>
      <p:sp>
        <p:nvSpPr>
          <p:cNvPr id="6" name="Прямоугольник 5"/>
          <p:cNvSpPr/>
          <p:nvPr/>
        </p:nvSpPr>
        <p:spPr>
          <a:xfrm>
            <a:off x="611560" y="5038144"/>
            <a:ext cx="7848872" cy="1323439"/>
          </a:xfrm>
          <a:prstGeom prst="rect">
            <a:avLst/>
          </a:prstGeom>
        </p:spPr>
        <p:txBody>
          <a:bodyPr wrap="square">
            <a:spAutoFit/>
          </a:bodyPr>
          <a:lstStyle/>
          <a:p>
            <a:r>
              <a:rPr lang="en-US" sz="2000" dirty="0" smtClean="0">
                <a:solidFill>
                  <a:schemeClr val="bg2">
                    <a:lumMod val="25000"/>
                  </a:schemeClr>
                </a:solidFill>
                <a:latin typeface="Times New Roman" pitchFamily="18" charset="0"/>
                <a:cs typeface="Times New Roman" pitchFamily="18" charset="0"/>
              </a:rPr>
              <a:t>      It </a:t>
            </a:r>
            <a:r>
              <a:rPr lang="en-US" sz="2000" dirty="0">
                <a:solidFill>
                  <a:schemeClr val="bg2">
                    <a:lumMod val="25000"/>
                  </a:schemeClr>
                </a:solidFill>
                <a:latin typeface="Times New Roman" pitchFamily="18" charset="0"/>
                <a:cs typeface="Times New Roman" pitchFamily="18" charset="0"/>
              </a:rPr>
              <a:t>means that during any functional movements of a mandible, dentitions throughout keep uniform contacts. If on the working side occur overturning moments they should be compensated by means of contacts on the balancing side.</a:t>
            </a:r>
            <a:endParaRPr lang="ru-RU" sz="2000"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77669119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7</a:t>
            </a:fld>
            <a:endParaRPr lang="ru-RU"/>
          </a:p>
        </p:txBody>
      </p:sp>
      <p:sp>
        <p:nvSpPr>
          <p:cNvPr id="5" name="Содержимое 2"/>
          <p:cNvSpPr>
            <a:spLocks noGrp="1"/>
          </p:cNvSpPr>
          <p:nvPr>
            <p:ph idx="1"/>
          </p:nvPr>
        </p:nvSpPr>
        <p:spPr>
          <a:xfrm>
            <a:off x="899592" y="1268760"/>
            <a:ext cx="7560840" cy="4392488"/>
          </a:xfrm>
        </p:spPr>
        <p:txBody>
          <a:bodyPr>
            <a:noAutofit/>
          </a:bodyPr>
          <a:lstStyle/>
          <a:p>
            <a:pPr marL="0" indent="0">
              <a:buNone/>
            </a:pPr>
            <a:r>
              <a:rPr lang="en-US" sz="2400" dirty="0">
                <a:solidFill>
                  <a:schemeClr val="bg2">
                    <a:lumMod val="25000"/>
                  </a:schemeClr>
                </a:solidFill>
                <a:latin typeface="Times New Roman" pitchFamily="18" charset="0"/>
                <a:cs typeface="Times New Roman" pitchFamily="18" charset="0"/>
              </a:rPr>
              <a:t>In our country placement of artificial dentitions are usually done in the next ways: </a:t>
            </a:r>
          </a:p>
          <a:p>
            <a:pPr marL="0" indent="0">
              <a:buNone/>
            </a:pPr>
            <a:r>
              <a:rPr lang="en-US" sz="2400" dirty="0">
                <a:solidFill>
                  <a:schemeClr val="bg2">
                    <a:lumMod val="25000"/>
                  </a:schemeClr>
                </a:solidFill>
                <a:latin typeface="Times New Roman" pitchFamily="18" charset="0"/>
                <a:cs typeface="Times New Roman" pitchFamily="18" charset="0"/>
              </a:rPr>
              <a:t>• in a hinged strait-line articulator </a:t>
            </a:r>
            <a:r>
              <a:rPr lang="en-US" sz="2400" dirty="0" smtClean="0">
                <a:solidFill>
                  <a:schemeClr val="bg2">
                    <a:lumMod val="25000"/>
                  </a:schemeClr>
                </a:solidFill>
                <a:latin typeface="Times New Roman" pitchFamily="18" charset="0"/>
                <a:cs typeface="Times New Roman" pitchFamily="18" charset="0"/>
              </a:rPr>
              <a:t>on </a:t>
            </a:r>
            <a:r>
              <a:rPr lang="en-US" sz="2400" dirty="0">
                <a:solidFill>
                  <a:schemeClr val="bg2">
                    <a:lumMod val="25000"/>
                  </a:schemeClr>
                </a:solidFill>
                <a:latin typeface="Times New Roman" pitchFamily="18" charset="0"/>
                <a:cs typeface="Times New Roman" pitchFamily="18" charset="0"/>
              </a:rPr>
              <a:t>glass; </a:t>
            </a:r>
          </a:p>
          <a:p>
            <a:pPr marL="0" indent="0">
              <a:buNone/>
            </a:pPr>
            <a:r>
              <a:rPr lang="en-US" sz="2400" dirty="0">
                <a:solidFill>
                  <a:schemeClr val="bg2">
                    <a:lumMod val="25000"/>
                  </a:schemeClr>
                </a:solidFill>
                <a:latin typeface="Times New Roman" pitchFamily="18" charset="0"/>
                <a:cs typeface="Times New Roman" pitchFamily="18" charset="0"/>
              </a:rPr>
              <a:t>• in a hinged </a:t>
            </a:r>
            <a:r>
              <a:rPr lang="en-US" sz="2400" dirty="0" smtClean="0">
                <a:solidFill>
                  <a:schemeClr val="bg2">
                    <a:lumMod val="25000"/>
                  </a:schemeClr>
                </a:solidFill>
                <a:latin typeface="Times New Roman" pitchFamily="18" charset="0"/>
                <a:cs typeface="Times New Roman" pitchFamily="18" charset="0"/>
              </a:rPr>
              <a:t>articulator on </a:t>
            </a:r>
            <a:r>
              <a:rPr lang="en-US" sz="2400" dirty="0">
                <a:solidFill>
                  <a:schemeClr val="bg2">
                    <a:lumMod val="25000"/>
                  </a:schemeClr>
                </a:solidFill>
                <a:latin typeface="Times New Roman" pitchFamily="18" charset="0"/>
                <a:cs typeface="Times New Roman" pitchFamily="18" charset="0"/>
              </a:rPr>
              <a:t>spherical surfaces; </a:t>
            </a:r>
          </a:p>
          <a:p>
            <a:pPr marL="0" indent="0">
              <a:buNone/>
            </a:pPr>
            <a:r>
              <a:rPr lang="en-US" sz="2400" dirty="0">
                <a:solidFill>
                  <a:schemeClr val="bg2">
                    <a:lumMod val="25000"/>
                  </a:schemeClr>
                </a:solidFill>
                <a:latin typeface="Times New Roman" pitchFamily="18" charset="0"/>
                <a:cs typeface="Times New Roman" pitchFamily="18" charset="0"/>
              </a:rPr>
              <a:t>• in a hinged strait-line articulator on individual occlusion surfaces; </a:t>
            </a:r>
          </a:p>
          <a:p>
            <a:pPr marL="0" indent="0">
              <a:buNone/>
            </a:pPr>
            <a:r>
              <a:rPr lang="en-US" sz="2400" dirty="0">
                <a:solidFill>
                  <a:schemeClr val="bg2">
                    <a:lumMod val="25000"/>
                  </a:schemeClr>
                </a:solidFill>
                <a:latin typeface="Times New Roman" pitchFamily="18" charset="0"/>
                <a:cs typeface="Times New Roman" pitchFamily="18" charset="0"/>
              </a:rPr>
              <a:t>• in articulators after extra oral </a:t>
            </a:r>
            <a:r>
              <a:rPr lang="en-US" sz="2400" dirty="0" smtClean="0">
                <a:solidFill>
                  <a:schemeClr val="bg2">
                    <a:lumMod val="25000"/>
                  </a:schemeClr>
                </a:solidFill>
                <a:latin typeface="Times New Roman" pitchFamily="18" charset="0"/>
                <a:cs typeface="Times New Roman" pitchFamily="18" charset="0"/>
              </a:rPr>
              <a:t>record</a:t>
            </a:r>
            <a:r>
              <a:rPr lang="en-US" sz="2400" dirty="0">
                <a:solidFill>
                  <a:schemeClr val="bg2">
                    <a:lumMod val="25000"/>
                  </a:schemeClr>
                </a:solidFill>
                <a:latin typeface="Times New Roman" pitchFamily="18" charset="0"/>
                <a:cs typeface="Times New Roman" pitchFamily="18" charset="0"/>
              </a:rPr>
              <a:t>s</a:t>
            </a:r>
            <a:r>
              <a:rPr lang="en-US" sz="2400" dirty="0" smtClean="0">
                <a:solidFill>
                  <a:schemeClr val="bg2">
                    <a:lumMod val="25000"/>
                  </a:schemeClr>
                </a:solidFill>
                <a:latin typeface="Times New Roman" pitchFamily="18" charset="0"/>
                <a:cs typeface="Times New Roman" pitchFamily="18" charset="0"/>
              </a:rPr>
              <a:t> movements </a:t>
            </a:r>
            <a:r>
              <a:rPr lang="en-US" sz="2400" dirty="0">
                <a:solidFill>
                  <a:schemeClr val="bg2">
                    <a:lumMod val="25000"/>
                  </a:schemeClr>
                </a:solidFill>
                <a:latin typeface="Times New Roman" pitchFamily="18" charset="0"/>
                <a:cs typeface="Times New Roman" pitchFamily="18" charset="0"/>
              </a:rPr>
              <a:t>of a </a:t>
            </a:r>
            <a:r>
              <a:rPr lang="en-US" sz="2400" dirty="0" smtClean="0">
                <a:solidFill>
                  <a:schemeClr val="bg2">
                    <a:lumMod val="25000"/>
                  </a:schemeClr>
                </a:solidFill>
                <a:latin typeface="Times New Roman" pitchFamily="18" charset="0"/>
                <a:cs typeface="Times New Roman" pitchFamily="18" charset="0"/>
              </a:rPr>
              <a:t>mandible.</a:t>
            </a:r>
          </a:p>
        </p:txBody>
      </p:sp>
    </p:spTree>
    <p:extLst>
      <p:ext uri="{BB962C8B-B14F-4D97-AF65-F5344CB8AC3E}">
        <p14:creationId xmlns:p14="http://schemas.microsoft.com/office/powerpoint/2010/main" val="335905731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ChangeArrowheads="1"/>
          </p:cNvSpPr>
          <p:nvPr/>
        </p:nvSpPr>
        <p:spPr bwMode="auto">
          <a:xfrm>
            <a:off x="550165" y="3187700"/>
            <a:ext cx="7632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r>
              <a:rPr lang="ru-RU" sz="2000" dirty="0">
                <a:solidFill>
                  <a:srgbClr val="FF9900"/>
                </a:solidFill>
                <a:latin typeface="Arial" charset="0"/>
              </a:rPr>
              <a:t>2) </a:t>
            </a:r>
            <a:r>
              <a:rPr lang="en-US" sz="2000" dirty="0">
                <a:solidFill>
                  <a:srgbClr val="FF9900"/>
                </a:solidFill>
                <a:latin typeface="Arial" charset="0"/>
              </a:rPr>
              <a:t>Determination of the height of the occlusion block of upper jaw</a:t>
            </a:r>
            <a:r>
              <a:rPr lang="ru-RU" sz="2400" dirty="0">
                <a:solidFill>
                  <a:srgbClr val="FF9900"/>
                </a:solidFill>
                <a:latin typeface="Arial" charset="0"/>
              </a:rPr>
              <a:t> </a:t>
            </a:r>
          </a:p>
        </p:txBody>
      </p:sp>
      <p:sp>
        <p:nvSpPr>
          <p:cNvPr id="203779" name="Rectangle 3"/>
          <p:cNvSpPr>
            <a:spLocks noChangeArrowheads="1"/>
          </p:cNvSpPr>
          <p:nvPr/>
        </p:nvSpPr>
        <p:spPr bwMode="auto">
          <a:xfrm>
            <a:off x="538931" y="107889"/>
            <a:ext cx="81375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400" b="1" dirty="0">
                <a:solidFill>
                  <a:srgbClr val="FF0000"/>
                </a:solidFill>
                <a:latin typeface="Arial" charset="0"/>
              </a:rPr>
              <a:t>Stages of determination of central occlusion in patients with complete absence of teeth</a:t>
            </a:r>
            <a:r>
              <a:rPr lang="ru-RU" sz="2400" b="1" dirty="0">
                <a:solidFill>
                  <a:srgbClr val="FF0000"/>
                </a:solidFill>
                <a:latin typeface="Arial" charset="0"/>
              </a:rPr>
              <a:t>.</a:t>
            </a:r>
            <a:r>
              <a:rPr lang="ru-RU" sz="2400" dirty="0">
                <a:solidFill>
                  <a:srgbClr val="FF0000"/>
                </a:solidFill>
                <a:latin typeface="Arial" charset="0"/>
              </a:rPr>
              <a:t> </a:t>
            </a:r>
          </a:p>
        </p:txBody>
      </p:sp>
      <p:pic>
        <p:nvPicPr>
          <p:cNvPr id="203780" name="Picture 4"/>
          <p:cNvPicPr>
            <a:picLocks noChangeAspect="1" noChangeArrowheads="1"/>
          </p:cNvPicPr>
          <p:nvPr/>
        </p:nvPicPr>
        <p:blipFill>
          <a:blip r:embed="rId2">
            <a:extLst>
              <a:ext uri="{28A0092B-C50C-407E-A947-70E740481C1C}">
                <a14:useLocalDpi xmlns:a14="http://schemas.microsoft.com/office/drawing/2010/main" val="0"/>
              </a:ext>
            </a:extLst>
          </a:blip>
          <a:srcRect l="47252" t="30229" r="10222" b="34792"/>
          <a:stretch>
            <a:fillRect/>
          </a:stretch>
        </p:blipFill>
        <p:spPr bwMode="auto">
          <a:xfrm>
            <a:off x="1979613" y="4003675"/>
            <a:ext cx="5184775"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3781" name="Rectangle 5"/>
          <p:cNvSpPr>
            <a:spLocks noChangeArrowheads="1"/>
          </p:cNvSpPr>
          <p:nvPr/>
        </p:nvSpPr>
        <p:spPr bwMode="auto">
          <a:xfrm>
            <a:off x="527835" y="915988"/>
            <a:ext cx="8424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ru-RU" sz="2000" dirty="0">
                <a:solidFill>
                  <a:srgbClr val="FF9900"/>
                </a:solidFill>
                <a:latin typeface="Arial" charset="0"/>
              </a:rPr>
              <a:t>1) </a:t>
            </a:r>
            <a:r>
              <a:rPr lang="en-US" sz="2000" dirty="0" err="1">
                <a:solidFill>
                  <a:srgbClr val="FF9900"/>
                </a:solidFill>
                <a:latin typeface="Arial" charset="0"/>
              </a:rPr>
              <a:t>Formantion</a:t>
            </a:r>
            <a:r>
              <a:rPr lang="en-US" sz="2000" dirty="0">
                <a:solidFill>
                  <a:srgbClr val="FF9900"/>
                </a:solidFill>
                <a:latin typeface="Arial" charset="0"/>
              </a:rPr>
              <a:t> of vestibular surface of upper bite block</a:t>
            </a:r>
            <a:r>
              <a:rPr lang="ru-RU" sz="2000" dirty="0">
                <a:solidFill>
                  <a:srgbClr val="FF9900"/>
                </a:solidFill>
                <a:latin typeface="Arial" charset="0"/>
              </a:rPr>
              <a:t>;</a:t>
            </a:r>
            <a:r>
              <a:rPr lang="ru-RU" dirty="0"/>
              <a:t> </a:t>
            </a:r>
          </a:p>
        </p:txBody>
      </p:sp>
      <p:sp>
        <p:nvSpPr>
          <p:cNvPr id="203782" name="Rectangle 6"/>
          <p:cNvSpPr>
            <a:spLocks noChangeArrowheads="1"/>
          </p:cNvSpPr>
          <p:nvPr/>
        </p:nvSpPr>
        <p:spPr bwMode="auto">
          <a:xfrm>
            <a:off x="539552" y="3535363"/>
            <a:ext cx="43322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r>
              <a:rPr lang="ru-RU" sz="2000" dirty="0">
                <a:solidFill>
                  <a:srgbClr val="FF9900"/>
                </a:solidFill>
                <a:latin typeface="Arial" charset="0"/>
              </a:rPr>
              <a:t>3) </a:t>
            </a:r>
            <a:r>
              <a:rPr lang="en-US" sz="2000" dirty="0">
                <a:solidFill>
                  <a:srgbClr val="FF9900"/>
                </a:solidFill>
                <a:latin typeface="Arial" charset="0"/>
              </a:rPr>
              <a:t>Determination of occlusion plane</a:t>
            </a:r>
            <a:endParaRPr lang="ru-RU" dirty="0"/>
          </a:p>
        </p:txBody>
      </p:sp>
      <p:pic>
        <p:nvPicPr>
          <p:cNvPr id="20378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3" y="1336271"/>
            <a:ext cx="2952279" cy="190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02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03779"/>
                                        </p:tgtEl>
                                        <p:attrNameLst>
                                          <p:attrName>style.visibility</p:attrName>
                                        </p:attrNameLst>
                                      </p:cBhvr>
                                      <p:to>
                                        <p:strVal val="visible"/>
                                      </p:to>
                                    </p:set>
                                    <p:animEffect transition="in" filter="dissolve">
                                      <p:cBhvr>
                                        <p:cTn id="7" dur="500"/>
                                        <p:tgtEl>
                                          <p:spTgt spid="203779"/>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03781"/>
                                        </p:tgtEl>
                                        <p:attrNameLst>
                                          <p:attrName>style.visibility</p:attrName>
                                        </p:attrNameLst>
                                      </p:cBhvr>
                                      <p:to>
                                        <p:strVal val="visible"/>
                                      </p:to>
                                    </p:set>
                                    <p:animEffect transition="in" filter="fade">
                                      <p:cBhvr>
                                        <p:cTn id="11" dur="1000"/>
                                        <p:tgtEl>
                                          <p:spTgt spid="203781"/>
                                        </p:tgtEl>
                                      </p:cBhvr>
                                    </p:animEffect>
                                    <p:anim calcmode="lin" valueType="num">
                                      <p:cBhvr>
                                        <p:cTn id="12" dur="1000" fill="hold"/>
                                        <p:tgtEl>
                                          <p:spTgt spid="203781"/>
                                        </p:tgtEl>
                                        <p:attrNameLst>
                                          <p:attrName>ppt_x</p:attrName>
                                        </p:attrNameLst>
                                      </p:cBhvr>
                                      <p:tavLst>
                                        <p:tav tm="0">
                                          <p:val>
                                            <p:strVal val="#ppt_x"/>
                                          </p:val>
                                        </p:tav>
                                        <p:tav tm="100000">
                                          <p:val>
                                            <p:strVal val="#ppt_x"/>
                                          </p:val>
                                        </p:tav>
                                      </p:tavLst>
                                    </p:anim>
                                    <p:anim calcmode="lin" valueType="num">
                                      <p:cBhvr>
                                        <p:cTn id="13" dur="1000" fill="hold"/>
                                        <p:tgtEl>
                                          <p:spTgt spid="203781"/>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9" presetClass="entr" presetSubtype="0" fill="hold" nodeType="afterEffect">
                                  <p:stCondLst>
                                    <p:cond delay="0"/>
                                  </p:stCondLst>
                                  <p:childTnLst>
                                    <p:set>
                                      <p:cBhvr>
                                        <p:cTn id="16" dur="1" fill="hold">
                                          <p:stCondLst>
                                            <p:cond delay="0"/>
                                          </p:stCondLst>
                                        </p:cTn>
                                        <p:tgtEl>
                                          <p:spTgt spid="203783"/>
                                        </p:tgtEl>
                                        <p:attrNameLst>
                                          <p:attrName>style.visibility</p:attrName>
                                        </p:attrNameLst>
                                      </p:cBhvr>
                                      <p:to>
                                        <p:strVal val="visible"/>
                                      </p:to>
                                    </p:set>
                                    <p:animEffect transition="in" filter="dissolve">
                                      <p:cBhvr>
                                        <p:cTn id="17" dur="500"/>
                                        <p:tgtEl>
                                          <p:spTgt spid="203783"/>
                                        </p:tgtEl>
                                      </p:cBhvr>
                                    </p:animEffect>
                                  </p:childTnLst>
                                </p:cTn>
                              </p:par>
                            </p:childTnLst>
                          </p:cTn>
                        </p:par>
                        <p:par>
                          <p:cTn id="18" fill="hold" nodeType="afterGroup">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203778"/>
                                        </p:tgtEl>
                                        <p:attrNameLst>
                                          <p:attrName>style.visibility</p:attrName>
                                        </p:attrNameLst>
                                      </p:cBhvr>
                                      <p:to>
                                        <p:strVal val="visible"/>
                                      </p:to>
                                    </p:set>
                                    <p:animEffect transition="in" filter="fade">
                                      <p:cBhvr>
                                        <p:cTn id="21" dur="1000"/>
                                        <p:tgtEl>
                                          <p:spTgt spid="203778"/>
                                        </p:tgtEl>
                                      </p:cBhvr>
                                    </p:animEffect>
                                    <p:anim calcmode="lin" valueType="num">
                                      <p:cBhvr>
                                        <p:cTn id="22" dur="1000" fill="hold"/>
                                        <p:tgtEl>
                                          <p:spTgt spid="203778"/>
                                        </p:tgtEl>
                                        <p:attrNameLst>
                                          <p:attrName>ppt_x</p:attrName>
                                        </p:attrNameLst>
                                      </p:cBhvr>
                                      <p:tavLst>
                                        <p:tav tm="0">
                                          <p:val>
                                            <p:strVal val="#ppt_x"/>
                                          </p:val>
                                        </p:tav>
                                        <p:tav tm="100000">
                                          <p:val>
                                            <p:strVal val="#ppt_x"/>
                                          </p:val>
                                        </p:tav>
                                      </p:tavLst>
                                    </p:anim>
                                    <p:anim calcmode="lin" valueType="num">
                                      <p:cBhvr>
                                        <p:cTn id="23" dur="1000" fill="hold"/>
                                        <p:tgtEl>
                                          <p:spTgt spid="203778"/>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203782"/>
                                        </p:tgtEl>
                                        <p:attrNameLst>
                                          <p:attrName>style.visibility</p:attrName>
                                        </p:attrNameLst>
                                      </p:cBhvr>
                                      <p:to>
                                        <p:strVal val="visible"/>
                                      </p:to>
                                    </p:set>
                                    <p:animEffect transition="in" filter="fade">
                                      <p:cBhvr>
                                        <p:cTn id="27" dur="1000"/>
                                        <p:tgtEl>
                                          <p:spTgt spid="203782"/>
                                        </p:tgtEl>
                                      </p:cBhvr>
                                    </p:animEffect>
                                    <p:anim calcmode="lin" valueType="num">
                                      <p:cBhvr>
                                        <p:cTn id="28" dur="1000" fill="hold"/>
                                        <p:tgtEl>
                                          <p:spTgt spid="203782"/>
                                        </p:tgtEl>
                                        <p:attrNameLst>
                                          <p:attrName>ppt_x</p:attrName>
                                        </p:attrNameLst>
                                      </p:cBhvr>
                                      <p:tavLst>
                                        <p:tav tm="0">
                                          <p:val>
                                            <p:strVal val="#ppt_x"/>
                                          </p:val>
                                        </p:tav>
                                        <p:tav tm="100000">
                                          <p:val>
                                            <p:strVal val="#ppt_x"/>
                                          </p:val>
                                        </p:tav>
                                      </p:tavLst>
                                    </p:anim>
                                    <p:anim calcmode="lin" valueType="num">
                                      <p:cBhvr>
                                        <p:cTn id="29" dur="1000" fill="hold"/>
                                        <p:tgtEl>
                                          <p:spTgt spid="203782"/>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4000"/>
                            </p:stCondLst>
                            <p:childTnLst>
                              <p:par>
                                <p:cTn id="31" presetID="9" presetClass="entr" presetSubtype="0" fill="hold" nodeType="afterEffect">
                                  <p:stCondLst>
                                    <p:cond delay="0"/>
                                  </p:stCondLst>
                                  <p:childTnLst>
                                    <p:set>
                                      <p:cBhvr>
                                        <p:cTn id="32" dur="1" fill="hold">
                                          <p:stCondLst>
                                            <p:cond delay="0"/>
                                          </p:stCondLst>
                                        </p:cTn>
                                        <p:tgtEl>
                                          <p:spTgt spid="203780"/>
                                        </p:tgtEl>
                                        <p:attrNameLst>
                                          <p:attrName>style.visibility</p:attrName>
                                        </p:attrNameLst>
                                      </p:cBhvr>
                                      <p:to>
                                        <p:strVal val="visible"/>
                                      </p:to>
                                    </p:set>
                                    <p:animEffect transition="in" filter="dissolve">
                                      <p:cBhvr>
                                        <p:cTn id="33" dur="500"/>
                                        <p:tgtEl>
                                          <p:spTgt spid="203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8" grpId="0"/>
      <p:bldP spid="203779" grpId="0"/>
      <p:bldP spid="203781" grpId="0"/>
      <p:bldP spid="20378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980406" y="841375"/>
            <a:ext cx="4926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r>
              <a:rPr lang="ru-RU" sz="2000" dirty="0">
                <a:solidFill>
                  <a:srgbClr val="FF9900"/>
                </a:solidFill>
                <a:latin typeface="Arial" charset="0"/>
              </a:rPr>
              <a:t>4) </a:t>
            </a:r>
            <a:r>
              <a:rPr lang="en-US" sz="2000" dirty="0">
                <a:solidFill>
                  <a:srgbClr val="FF9900"/>
                </a:solidFill>
                <a:latin typeface="Arial" charset="0"/>
              </a:rPr>
              <a:t>Determination of </a:t>
            </a:r>
            <a:r>
              <a:rPr lang="en-US" sz="2000" dirty="0" err="1">
                <a:solidFill>
                  <a:srgbClr val="FF9900"/>
                </a:solidFill>
                <a:latin typeface="Arial" charset="0"/>
              </a:rPr>
              <a:t>intraalveolar</a:t>
            </a:r>
            <a:r>
              <a:rPr lang="en-US" sz="2000" dirty="0">
                <a:solidFill>
                  <a:srgbClr val="FF9900"/>
                </a:solidFill>
                <a:latin typeface="Arial" charset="0"/>
              </a:rPr>
              <a:t> height</a:t>
            </a:r>
            <a:r>
              <a:rPr lang="ru-RU" sz="2000" dirty="0">
                <a:solidFill>
                  <a:srgbClr val="FF9900"/>
                </a:solidFill>
                <a:latin typeface="Arial" charset="0"/>
              </a:rPr>
              <a:t>; </a:t>
            </a:r>
          </a:p>
        </p:txBody>
      </p:sp>
      <p:sp>
        <p:nvSpPr>
          <p:cNvPr id="25603" name="Rectangle 3"/>
          <p:cNvSpPr>
            <a:spLocks noChangeArrowheads="1"/>
          </p:cNvSpPr>
          <p:nvPr/>
        </p:nvSpPr>
        <p:spPr bwMode="auto">
          <a:xfrm>
            <a:off x="539552" y="116632"/>
            <a:ext cx="81375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400" b="1" dirty="0">
                <a:solidFill>
                  <a:srgbClr val="FF0000"/>
                </a:solidFill>
                <a:latin typeface="Arial" charset="0"/>
              </a:rPr>
              <a:t>Stages of determination of central occlusion in patients with complete absence of teeth</a:t>
            </a:r>
            <a:r>
              <a:rPr lang="ru-RU" sz="2400" b="1" dirty="0">
                <a:solidFill>
                  <a:srgbClr val="FF0000"/>
                </a:solidFill>
                <a:latin typeface="Arial" charset="0"/>
              </a:rPr>
              <a:t>.</a:t>
            </a:r>
            <a:r>
              <a:rPr lang="ru-RU" sz="2400" dirty="0">
                <a:solidFill>
                  <a:srgbClr val="FF0000"/>
                </a:solidFill>
                <a:latin typeface="Arial" charset="0"/>
              </a:rPr>
              <a:t> </a:t>
            </a:r>
          </a:p>
        </p:txBody>
      </p:sp>
      <p:sp>
        <p:nvSpPr>
          <p:cNvPr id="210952" name="Rectangle 8"/>
          <p:cNvSpPr>
            <a:spLocks noChangeArrowheads="1"/>
          </p:cNvSpPr>
          <p:nvPr/>
        </p:nvSpPr>
        <p:spPr bwMode="auto">
          <a:xfrm>
            <a:off x="1539876" y="1136799"/>
            <a:ext cx="60642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r>
              <a:rPr lang="en-US" sz="2000" b="1" dirty="0" err="1">
                <a:solidFill>
                  <a:srgbClr val="FF0000"/>
                </a:solidFill>
                <a:latin typeface="Arial" charset="0"/>
              </a:rPr>
              <a:t>Anato</a:t>
            </a:r>
            <a:r>
              <a:rPr lang="en-US" sz="2000" b="1" dirty="0">
                <a:solidFill>
                  <a:srgbClr val="FF0000"/>
                </a:solidFill>
                <a:latin typeface="Arial" charset="0"/>
              </a:rPr>
              <a:t>-physiological</a:t>
            </a:r>
            <a:endParaRPr lang="ru-RU" sz="2000" b="1" dirty="0">
              <a:solidFill>
                <a:srgbClr val="FF0000"/>
              </a:solidFill>
              <a:latin typeface="Arial" charset="0"/>
            </a:endParaRPr>
          </a:p>
          <a:p>
            <a:pPr algn="ctr" eaLnBrk="0" hangingPunct="0"/>
            <a:r>
              <a:rPr lang="en-US" sz="2000" b="1" dirty="0">
                <a:solidFill>
                  <a:srgbClr val="7030A0"/>
                </a:solidFill>
                <a:latin typeface="Arial" charset="0"/>
              </a:rPr>
              <a:t>Method of determination of </a:t>
            </a:r>
            <a:r>
              <a:rPr lang="en-US" sz="2000" b="1" dirty="0" err="1">
                <a:solidFill>
                  <a:srgbClr val="7030A0"/>
                </a:solidFill>
                <a:latin typeface="Arial" charset="0"/>
              </a:rPr>
              <a:t>intraalveolar</a:t>
            </a:r>
            <a:r>
              <a:rPr lang="en-US" sz="2000" b="1" dirty="0">
                <a:solidFill>
                  <a:srgbClr val="7030A0"/>
                </a:solidFill>
                <a:latin typeface="Arial" charset="0"/>
              </a:rPr>
              <a:t> height</a:t>
            </a:r>
            <a:endParaRPr lang="ru-RU" sz="2000" dirty="0">
              <a:solidFill>
                <a:srgbClr val="7030A0"/>
              </a:solidFill>
              <a:latin typeface="Arial" charset="0"/>
            </a:endParaRPr>
          </a:p>
        </p:txBody>
      </p:sp>
      <p:pic>
        <p:nvPicPr>
          <p:cNvPr id="21095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875" y="1844824"/>
            <a:ext cx="4264025"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95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1825" y="1844824"/>
            <a:ext cx="2389188"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55" name="Rectangle 11"/>
          <p:cNvSpPr>
            <a:spLocks noChangeArrowheads="1"/>
          </p:cNvSpPr>
          <p:nvPr/>
        </p:nvSpPr>
        <p:spPr bwMode="auto">
          <a:xfrm>
            <a:off x="539553" y="4509120"/>
            <a:ext cx="8064896"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eaLnBrk="0" hangingPunct="0"/>
            <a:r>
              <a:rPr lang="en-US" sz="2000" dirty="0"/>
              <a:t>Calm, relaxed state of muscle of maxillofacial region called the </a:t>
            </a:r>
            <a:r>
              <a:rPr lang="en-US" sz="2000" dirty="0">
                <a:solidFill>
                  <a:srgbClr val="FF0000"/>
                </a:solidFill>
              </a:rPr>
              <a:t>position of physiological rest. </a:t>
            </a:r>
            <a:r>
              <a:rPr lang="en-US" sz="2000" dirty="0"/>
              <a:t>It is characterized by clearance between the teeth in the range of 2-3 mm.</a:t>
            </a:r>
            <a:endParaRPr lang="ru-RU" sz="2000" dirty="0">
              <a:latin typeface="Arial" charset="0"/>
            </a:endParaRPr>
          </a:p>
        </p:txBody>
      </p:sp>
      <p:sp>
        <p:nvSpPr>
          <p:cNvPr id="210956" name="Rectangle 12"/>
          <p:cNvSpPr>
            <a:spLocks noChangeArrowheads="1"/>
          </p:cNvSpPr>
          <p:nvPr/>
        </p:nvSpPr>
        <p:spPr bwMode="auto">
          <a:xfrm>
            <a:off x="539552" y="5445224"/>
            <a:ext cx="8064897"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eaLnBrk="0" hangingPunct="0"/>
            <a:r>
              <a:rPr lang="en-US" sz="2000" dirty="0">
                <a:solidFill>
                  <a:srgbClr val="FF0000"/>
                </a:solidFill>
              </a:rPr>
              <a:t>Speaking test. </a:t>
            </a:r>
            <a:r>
              <a:rPr lang="en-US" sz="2000" dirty="0"/>
              <a:t>Patient is asked to pronounce a few letters or syllables </a:t>
            </a:r>
            <a:r>
              <a:rPr lang="en-US" sz="2000" dirty="0" smtClean="0"/>
              <a:t>(A, </a:t>
            </a:r>
            <a:r>
              <a:rPr lang="en-US" sz="2000" dirty="0"/>
              <a:t>E, </a:t>
            </a:r>
            <a:r>
              <a:rPr lang="en-US" sz="2000" dirty="0" smtClean="0"/>
              <a:t>S, </a:t>
            </a:r>
            <a:r>
              <a:rPr lang="en-US" sz="2000" dirty="0"/>
              <a:t>etc.) and watch the degree of separation of the bite block. At normal </a:t>
            </a:r>
            <a:r>
              <a:rPr lang="en-US" sz="2000" dirty="0" smtClean="0"/>
              <a:t>amplitude </a:t>
            </a:r>
            <a:r>
              <a:rPr lang="en-US" sz="2000" dirty="0"/>
              <a:t>it reaches a separation of 5-6 mm.</a:t>
            </a:r>
            <a:endParaRPr lang="ru-RU" sz="2000" dirty="0">
              <a:latin typeface="Arial" charset="0"/>
            </a:endParaRPr>
          </a:p>
        </p:txBody>
      </p:sp>
    </p:spTree>
    <p:extLst>
      <p:ext uri="{BB962C8B-B14F-4D97-AF65-F5344CB8AC3E}">
        <p14:creationId xmlns:p14="http://schemas.microsoft.com/office/powerpoint/2010/main" val="274315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10952"/>
                                        </p:tgtEl>
                                        <p:attrNameLst>
                                          <p:attrName>style.visibility</p:attrName>
                                        </p:attrNameLst>
                                      </p:cBhvr>
                                      <p:to>
                                        <p:strVal val="visible"/>
                                      </p:to>
                                    </p:set>
                                    <p:anim calcmode="lin" valueType="num">
                                      <p:cBhvr>
                                        <p:cTn id="7" dur="500" fill="hold"/>
                                        <p:tgtEl>
                                          <p:spTgt spid="210952"/>
                                        </p:tgtEl>
                                        <p:attrNameLst>
                                          <p:attrName>ppt_w</p:attrName>
                                        </p:attrNameLst>
                                      </p:cBhvr>
                                      <p:tavLst>
                                        <p:tav tm="0">
                                          <p:val>
                                            <p:fltVal val="0"/>
                                          </p:val>
                                        </p:tav>
                                        <p:tav tm="100000">
                                          <p:val>
                                            <p:strVal val="#ppt_w"/>
                                          </p:val>
                                        </p:tav>
                                      </p:tavLst>
                                    </p:anim>
                                    <p:anim calcmode="lin" valueType="num">
                                      <p:cBhvr>
                                        <p:cTn id="8" dur="500" fill="hold"/>
                                        <p:tgtEl>
                                          <p:spTgt spid="210952"/>
                                        </p:tgtEl>
                                        <p:attrNameLst>
                                          <p:attrName>ppt_h</p:attrName>
                                        </p:attrNameLst>
                                      </p:cBhvr>
                                      <p:tavLst>
                                        <p:tav tm="0">
                                          <p:val>
                                            <p:fltVal val="0"/>
                                          </p:val>
                                        </p:tav>
                                        <p:tav tm="100000">
                                          <p:val>
                                            <p:strVal val="#ppt_h"/>
                                          </p:val>
                                        </p:tav>
                                      </p:tavLst>
                                    </p:anim>
                                    <p:animEffect transition="in" filter="fade">
                                      <p:cBhvr>
                                        <p:cTn id="9" dur="500"/>
                                        <p:tgtEl>
                                          <p:spTgt spid="210952"/>
                                        </p:tgtEl>
                                      </p:cBhvr>
                                    </p:animEffect>
                                  </p:childTnLst>
                                </p:cTn>
                              </p:par>
                            </p:childTnLst>
                          </p:cTn>
                        </p:par>
                        <p:par>
                          <p:cTn id="10" fill="hold" nodeType="afterGroup">
                            <p:stCondLst>
                              <p:cond delay="500"/>
                            </p:stCondLst>
                            <p:childTnLst>
                              <p:par>
                                <p:cTn id="11" presetID="9" presetClass="entr" presetSubtype="0" fill="hold" nodeType="afterEffect">
                                  <p:stCondLst>
                                    <p:cond delay="0"/>
                                  </p:stCondLst>
                                  <p:childTnLst>
                                    <p:set>
                                      <p:cBhvr>
                                        <p:cTn id="12" dur="1" fill="hold">
                                          <p:stCondLst>
                                            <p:cond delay="0"/>
                                          </p:stCondLst>
                                        </p:cTn>
                                        <p:tgtEl>
                                          <p:spTgt spid="210953"/>
                                        </p:tgtEl>
                                        <p:attrNameLst>
                                          <p:attrName>style.visibility</p:attrName>
                                        </p:attrNameLst>
                                      </p:cBhvr>
                                      <p:to>
                                        <p:strVal val="visible"/>
                                      </p:to>
                                    </p:set>
                                    <p:animEffect transition="in" filter="dissolve">
                                      <p:cBhvr>
                                        <p:cTn id="13" dur="500"/>
                                        <p:tgtEl>
                                          <p:spTgt spid="210953"/>
                                        </p:tgtEl>
                                      </p:cBhvr>
                                    </p:animEffect>
                                  </p:childTnLst>
                                </p:cTn>
                              </p:par>
                              <p:par>
                                <p:cTn id="14" presetID="9" presetClass="entr" presetSubtype="0" fill="hold" nodeType="withEffect">
                                  <p:stCondLst>
                                    <p:cond delay="0"/>
                                  </p:stCondLst>
                                  <p:childTnLst>
                                    <p:set>
                                      <p:cBhvr>
                                        <p:cTn id="15" dur="1" fill="hold">
                                          <p:stCondLst>
                                            <p:cond delay="0"/>
                                          </p:stCondLst>
                                        </p:cTn>
                                        <p:tgtEl>
                                          <p:spTgt spid="210954"/>
                                        </p:tgtEl>
                                        <p:attrNameLst>
                                          <p:attrName>style.visibility</p:attrName>
                                        </p:attrNameLst>
                                      </p:cBhvr>
                                      <p:to>
                                        <p:strVal val="visible"/>
                                      </p:to>
                                    </p:set>
                                    <p:animEffect transition="in" filter="dissolve">
                                      <p:cBhvr>
                                        <p:cTn id="16" dur="500"/>
                                        <p:tgtEl>
                                          <p:spTgt spid="210954"/>
                                        </p:tgtEl>
                                      </p:cBhvr>
                                    </p:animEffect>
                                  </p:childTnLst>
                                </p:cTn>
                              </p:par>
                            </p:childTnLst>
                          </p:cTn>
                        </p:par>
                        <p:par>
                          <p:cTn id="17" fill="hold" nodeType="afterGroup">
                            <p:stCondLst>
                              <p:cond delay="1000"/>
                            </p:stCondLst>
                            <p:childTnLst>
                              <p:par>
                                <p:cTn id="18" presetID="29" presetClass="entr" presetSubtype="0" fill="hold" grpId="0" nodeType="afterEffect">
                                  <p:stCondLst>
                                    <p:cond delay="0"/>
                                  </p:stCondLst>
                                  <p:childTnLst>
                                    <p:set>
                                      <p:cBhvr>
                                        <p:cTn id="19" dur="1" fill="hold">
                                          <p:stCondLst>
                                            <p:cond delay="0"/>
                                          </p:stCondLst>
                                        </p:cTn>
                                        <p:tgtEl>
                                          <p:spTgt spid="210955"/>
                                        </p:tgtEl>
                                        <p:attrNameLst>
                                          <p:attrName>style.visibility</p:attrName>
                                        </p:attrNameLst>
                                      </p:cBhvr>
                                      <p:to>
                                        <p:strVal val="visible"/>
                                      </p:to>
                                    </p:set>
                                    <p:anim calcmode="lin" valueType="num">
                                      <p:cBhvr>
                                        <p:cTn id="20" dur="1000" fill="hold"/>
                                        <p:tgtEl>
                                          <p:spTgt spid="210955"/>
                                        </p:tgtEl>
                                        <p:attrNameLst>
                                          <p:attrName>ppt_x</p:attrName>
                                        </p:attrNameLst>
                                      </p:cBhvr>
                                      <p:tavLst>
                                        <p:tav tm="0">
                                          <p:val>
                                            <p:strVal val="#ppt_x-.2"/>
                                          </p:val>
                                        </p:tav>
                                        <p:tav tm="100000">
                                          <p:val>
                                            <p:strVal val="#ppt_x"/>
                                          </p:val>
                                        </p:tav>
                                      </p:tavLst>
                                    </p:anim>
                                    <p:anim calcmode="lin" valueType="num">
                                      <p:cBhvr>
                                        <p:cTn id="21" dur="1000" fill="hold"/>
                                        <p:tgtEl>
                                          <p:spTgt spid="210955"/>
                                        </p:tgtEl>
                                        <p:attrNameLst>
                                          <p:attrName>ppt_y</p:attrName>
                                        </p:attrNameLst>
                                      </p:cBhvr>
                                      <p:tavLst>
                                        <p:tav tm="0">
                                          <p:val>
                                            <p:strVal val="#ppt_y"/>
                                          </p:val>
                                        </p:tav>
                                        <p:tav tm="100000">
                                          <p:val>
                                            <p:strVal val="#ppt_y"/>
                                          </p:val>
                                        </p:tav>
                                      </p:tavLst>
                                    </p:anim>
                                    <p:animEffect transition="in" filter="wipe(right)" prLst="gradientSize: 0.1">
                                      <p:cBhvr>
                                        <p:cTn id="22" dur="1000"/>
                                        <p:tgtEl>
                                          <p:spTgt spid="210955"/>
                                        </p:tgtEl>
                                      </p:cBhvr>
                                    </p:animEffect>
                                  </p:childTnLst>
                                </p:cTn>
                              </p:par>
                            </p:childTnLst>
                          </p:cTn>
                        </p:par>
                        <p:par>
                          <p:cTn id="23" fill="hold" nodeType="afterGroup">
                            <p:stCondLst>
                              <p:cond delay="2000"/>
                            </p:stCondLst>
                            <p:childTnLst>
                              <p:par>
                                <p:cTn id="24" presetID="29" presetClass="entr" presetSubtype="0" fill="hold" grpId="0" nodeType="afterEffect">
                                  <p:stCondLst>
                                    <p:cond delay="0"/>
                                  </p:stCondLst>
                                  <p:childTnLst>
                                    <p:set>
                                      <p:cBhvr>
                                        <p:cTn id="25" dur="1" fill="hold">
                                          <p:stCondLst>
                                            <p:cond delay="0"/>
                                          </p:stCondLst>
                                        </p:cTn>
                                        <p:tgtEl>
                                          <p:spTgt spid="210956"/>
                                        </p:tgtEl>
                                        <p:attrNameLst>
                                          <p:attrName>style.visibility</p:attrName>
                                        </p:attrNameLst>
                                      </p:cBhvr>
                                      <p:to>
                                        <p:strVal val="visible"/>
                                      </p:to>
                                    </p:set>
                                    <p:anim calcmode="lin" valueType="num">
                                      <p:cBhvr>
                                        <p:cTn id="26" dur="1000" fill="hold"/>
                                        <p:tgtEl>
                                          <p:spTgt spid="210956"/>
                                        </p:tgtEl>
                                        <p:attrNameLst>
                                          <p:attrName>ppt_x</p:attrName>
                                        </p:attrNameLst>
                                      </p:cBhvr>
                                      <p:tavLst>
                                        <p:tav tm="0">
                                          <p:val>
                                            <p:strVal val="#ppt_x-.2"/>
                                          </p:val>
                                        </p:tav>
                                        <p:tav tm="100000">
                                          <p:val>
                                            <p:strVal val="#ppt_x"/>
                                          </p:val>
                                        </p:tav>
                                      </p:tavLst>
                                    </p:anim>
                                    <p:anim calcmode="lin" valueType="num">
                                      <p:cBhvr>
                                        <p:cTn id="27" dur="1000" fill="hold"/>
                                        <p:tgtEl>
                                          <p:spTgt spid="210956"/>
                                        </p:tgtEl>
                                        <p:attrNameLst>
                                          <p:attrName>ppt_y</p:attrName>
                                        </p:attrNameLst>
                                      </p:cBhvr>
                                      <p:tavLst>
                                        <p:tav tm="0">
                                          <p:val>
                                            <p:strVal val="#ppt_y"/>
                                          </p:val>
                                        </p:tav>
                                        <p:tav tm="100000">
                                          <p:val>
                                            <p:strVal val="#ppt_y"/>
                                          </p:val>
                                        </p:tav>
                                      </p:tavLst>
                                    </p:anim>
                                    <p:animEffect transition="in" filter="wipe(right)" prLst="gradientSize: 0.1">
                                      <p:cBhvr>
                                        <p:cTn id="28" dur="1000"/>
                                        <p:tgtEl>
                                          <p:spTgt spid="210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52" grpId="0"/>
      <p:bldP spid="210955" grpId="0"/>
      <p:bldP spid="2109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ChangeArrowheads="1"/>
          </p:cNvSpPr>
          <p:nvPr/>
        </p:nvSpPr>
        <p:spPr bwMode="auto">
          <a:xfrm>
            <a:off x="622300" y="1006475"/>
            <a:ext cx="781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r>
              <a:rPr lang="ru-RU" sz="2000">
                <a:solidFill>
                  <a:srgbClr val="FF9900"/>
                </a:solidFill>
                <a:latin typeface="Arial" charset="0"/>
              </a:rPr>
              <a:t>5) </a:t>
            </a:r>
            <a:r>
              <a:rPr lang="en-US" sz="2000">
                <a:solidFill>
                  <a:srgbClr val="FF9900"/>
                </a:solidFill>
                <a:latin typeface="Arial" charset="0"/>
              </a:rPr>
              <a:t>Determination and fixation of central relation of toothless jaws;</a:t>
            </a:r>
            <a:endParaRPr lang="ru-RU" sz="2000">
              <a:solidFill>
                <a:srgbClr val="FF9900"/>
              </a:solidFill>
              <a:latin typeface="Arial" charset="0"/>
            </a:endParaRPr>
          </a:p>
        </p:txBody>
      </p:sp>
      <p:sp>
        <p:nvSpPr>
          <p:cNvPr id="26627" name="Rectangle 3"/>
          <p:cNvSpPr>
            <a:spLocks noChangeArrowheads="1"/>
          </p:cNvSpPr>
          <p:nvPr/>
        </p:nvSpPr>
        <p:spPr bwMode="auto">
          <a:xfrm>
            <a:off x="539552" y="116632"/>
            <a:ext cx="81375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400" b="1" dirty="0">
                <a:solidFill>
                  <a:srgbClr val="FF0000"/>
                </a:solidFill>
                <a:latin typeface="Arial" charset="0"/>
              </a:rPr>
              <a:t>Stages of determination of central occlusion in patients with complete absence of teeth</a:t>
            </a:r>
            <a:r>
              <a:rPr lang="ru-RU" sz="2400" b="1" dirty="0">
                <a:solidFill>
                  <a:srgbClr val="FF0000"/>
                </a:solidFill>
                <a:latin typeface="Arial" charset="0"/>
              </a:rPr>
              <a:t>.</a:t>
            </a:r>
            <a:r>
              <a:rPr lang="ru-RU" sz="2400" dirty="0">
                <a:solidFill>
                  <a:srgbClr val="FF0000"/>
                </a:solidFill>
                <a:latin typeface="Arial" charset="0"/>
              </a:rPr>
              <a:t> </a:t>
            </a:r>
          </a:p>
        </p:txBody>
      </p:sp>
      <p:pic>
        <p:nvPicPr>
          <p:cNvPr id="2068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3663" y="4221163"/>
            <a:ext cx="2425700"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54" name="Rectangle 6"/>
          <p:cNvSpPr>
            <a:spLocks noChangeArrowheads="1"/>
          </p:cNvSpPr>
          <p:nvPr/>
        </p:nvSpPr>
        <p:spPr bwMode="auto">
          <a:xfrm>
            <a:off x="601672" y="1321589"/>
            <a:ext cx="5832475"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42900" algn="just"/>
            <a:r>
              <a:rPr lang="en-US" sz="2000" dirty="0"/>
              <a:t>1. Ask the patient to swallow saliva. During swallowing jaws reflex is to position themselves to the central occlusion.</a:t>
            </a:r>
          </a:p>
          <a:p>
            <a:pPr indent="342900" algn="just"/>
            <a:r>
              <a:rPr lang="en-US" sz="2000" dirty="0"/>
              <a:t>2. Maximum put back the patient's head. During the closure of dentition in such a position due to tension subcutaneous muscles of the neck, set jaw in a central occlusion.</a:t>
            </a:r>
            <a:r>
              <a:rPr lang="ru-RU" sz="2000" dirty="0">
                <a:latin typeface="Arial" charset="0"/>
              </a:rPr>
              <a:t> </a:t>
            </a:r>
          </a:p>
          <a:p>
            <a:pPr indent="342900" algn="just"/>
            <a:r>
              <a:rPr lang="en-US" sz="2000" dirty="0"/>
              <a:t>3. Ask the patient to reach the soft palate with the tip of the tongue. During the closure of dentition in such position due to tension in the muscles of the </a:t>
            </a:r>
            <a:r>
              <a:rPr lang="en-US" sz="2000" dirty="0" smtClean="0"/>
              <a:t>hyoid, </a:t>
            </a:r>
            <a:r>
              <a:rPr lang="en-US" sz="2000" dirty="0"/>
              <a:t>jaw set in a central occlusion.</a:t>
            </a:r>
          </a:p>
          <a:p>
            <a:pPr indent="342900" algn="just"/>
            <a:r>
              <a:rPr lang="en-US" sz="2000" dirty="0"/>
              <a:t>4. Put index fingers between the side teeth. Ask the patient to bite his fingers. At the time of closing, his fingers go separate ways. Simultaneous bilateral posterior closure is just typical </a:t>
            </a:r>
            <a:r>
              <a:rPr lang="en-US" sz="2000" dirty="0" smtClean="0"/>
              <a:t>for </a:t>
            </a:r>
            <a:r>
              <a:rPr lang="en-US" sz="2000" dirty="0"/>
              <a:t>central occlusion.</a:t>
            </a:r>
            <a:endParaRPr lang="ru-RU" sz="2000" dirty="0">
              <a:latin typeface="Arial" charset="0"/>
            </a:endParaRPr>
          </a:p>
        </p:txBody>
      </p:sp>
      <p:pic>
        <p:nvPicPr>
          <p:cNvPr id="206855" name="Picture 7" descr="1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9388" y="1557338"/>
            <a:ext cx="2219325"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7694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06850"/>
                                        </p:tgtEl>
                                        <p:attrNameLst>
                                          <p:attrName>style.visibility</p:attrName>
                                        </p:attrNameLst>
                                      </p:cBhvr>
                                      <p:to>
                                        <p:strVal val="visible"/>
                                      </p:to>
                                    </p:set>
                                    <p:anim calcmode="lin" valueType="num">
                                      <p:cBhvr>
                                        <p:cTn id="7" dur="500" fill="hold"/>
                                        <p:tgtEl>
                                          <p:spTgt spid="206850"/>
                                        </p:tgtEl>
                                        <p:attrNameLst>
                                          <p:attrName>ppt_w</p:attrName>
                                        </p:attrNameLst>
                                      </p:cBhvr>
                                      <p:tavLst>
                                        <p:tav tm="0">
                                          <p:val>
                                            <p:fltVal val="0"/>
                                          </p:val>
                                        </p:tav>
                                        <p:tav tm="100000">
                                          <p:val>
                                            <p:strVal val="#ppt_w"/>
                                          </p:val>
                                        </p:tav>
                                      </p:tavLst>
                                    </p:anim>
                                    <p:anim calcmode="lin" valueType="num">
                                      <p:cBhvr>
                                        <p:cTn id="8" dur="500" fill="hold"/>
                                        <p:tgtEl>
                                          <p:spTgt spid="206850"/>
                                        </p:tgtEl>
                                        <p:attrNameLst>
                                          <p:attrName>ppt_h</p:attrName>
                                        </p:attrNameLst>
                                      </p:cBhvr>
                                      <p:tavLst>
                                        <p:tav tm="0">
                                          <p:val>
                                            <p:fltVal val="0"/>
                                          </p:val>
                                        </p:tav>
                                        <p:tav tm="100000">
                                          <p:val>
                                            <p:strVal val="#ppt_h"/>
                                          </p:val>
                                        </p:tav>
                                      </p:tavLst>
                                    </p:anim>
                                    <p:animEffect transition="in" filter="fade">
                                      <p:cBhvr>
                                        <p:cTn id="9" dur="500"/>
                                        <p:tgtEl>
                                          <p:spTgt spid="206850"/>
                                        </p:tgtEl>
                                      </p:cBhvr>
                                    </p:animEffect>
                                  </p:childTnLst>
                                </p:cTn>
                              </p:par>
                            </p:childTnLst>
                          </p:cTn>
                        </p:par>
                        <p:par>
                          <p:cTn id="10" fill="hold" nodeType="afterGroup">
                            <p:stCondLst>
                              <p:cond delay="500"/>
                            </p:stCondLst>
                            <p:childTnLst>
                              <p:par>
                                <p:cTn id="11" presetID="18" presetClass="entr" presetSubtype="6" fill="hold" grpId="0" nodeType="afterEffect">
                                  <p:stCondLst>
                                    <p:cond delay="0"/>
                                  </p:stCondLst>
                                  <p:childTnLst>
                                    <p:set>
                                      <p:cBhvr>
                                        <p:cTn id="12" dur="1" fill="hold">
                                          <p:stCondLst>
                                            <p:cond delay="0"/>
                                          </p:stCondLst>
                                        </p:cTn>
                                        <p:tgtEl>
                                          <p:spTgt spid="206854">
                                            <p:txEl>
                                              <p:pRg st="0" end="0"/>
                                            </p:txEl>
                                          </p:spTgt>
                                        </p:tgtEl>
                                        <p:attrNameLst>
                                          <p:attrName>style.visibility</p:attrName>
                                        </p:attrNameLst>
                                      </p:cBhvr>
                                      <p:to>
                                        <p:strVal val="visible"/>
                                      </p:to>
                                    </p:set>
                                    <p:animEffect transition="in" filter="strips(downRight)">
                                      <p:cBhvr>
                                        <p:cTn id="13" dur="500"/>
                                        <p:tgtEl>
                                          <p:spTgt spid="206854">
                                            <p:txEl>
                                              <p:pRg st="0" end="0"/>
                                            </p:txEl>
                                          </p:spTgt>
                                        </p:tgtEl>
                                      </p:cBhvr>
                                    </p:animEffect>
                                  </p:childTnLst>
                                </p:cTn>
                              </p:par>
                            </p:childTnLst>
                          </p:cTn>
                        </p:par>
                        <p:par>
                          <p:cTn id="14" fill="hold" nodeType="afterGroup">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206854">
                                            <p:txEl>
                                              <p:pRg st="1" end="1"/>
                                            </p:txEl>
                                          </p:spTgt>
                                        </p:tgtEl>
                                        <p:attrNameLst>
                                          <p:attrName>style.visibility</p:attrName>
                                        </p:attrNameLst>
                                      </p:cBhvr>
                                      <p:to>
                                        <p:strVal val="visible"/>
                                      </p:to>
                                    </p:set>
                                    <p:animEffect transition="in" filter="strips(downRight)">
                                      <p:cBhvr>
                                        <p:cTn id="17" dur="500"/>
                                        <p:tgtEl>
                                          <p:spTgt spid="206854">
                                            <p:txEl>
                                              <p:pRg st="1" end="1"/>
                                            </p:txEl>
                                          </p:spTgt>
                                        </p:tgtEl>
                                      </p:cBhvr>
                                    </p:animEffect>
                                  </p:childTnLst>
                                </p:cTn>
                              </p:par>
                            </p:childTnLst>
                          </p:cTn>
                        </p:par>
                        <p:par>
                          <p:cTn id="18" fill="hold" nodeType="afterGroup">
                            <p:stCondLst>
                              <p:cond delay="1500"/>
                            </p:stCondLst>
                            <p:childTnLst>
                              <p:par>
                                <p:cTn id="19" presetID="9" presetClass="entr" presetSubtype="0" fill="hold" nodeType="afterEffect">
                                  <p:stCondLst>
                                    <p:cond delay="0"/>
                                  </p:stCondLst>
                                  <p:childTnLst>
                                    <p:set>
                                      <p:cBhvr>
                                        <p:cTn id="20" dur="1" fill="hold">
                                          <p:stCondLst>
                                            <p:cond delay="0"/>
                                          </p:stCondLst>
                                        </p:cTn>
                                        <p:tgtEl>
                                          <p:spTgt spid="206855"/>
                                        </p:tgtEl>
                                        <p:attrNameLst>
                                          <p:attrName>style.visibility</p:attrName>
                                        </p:attrNameLst>
                                      </p:cBhvr>
                                      <p:to>
                                        <p:strVal val="visible"/>
                                      </p:to>
                                    </p:set>
                                    <p:animEffect transition="in" filter="dissolve">
                                      <p:cBhvr>
                                        <p:cTn id="21" dur="500"/>
                                        <p:tgtEl>
                                          <p:spTgt spid="206855"/>
                                        </p:tgtEl>
                                      </p:cBhvr>
                                    </p:animEffect>
                                  </p:childTnLst>
                                </p:cTn>
                              </p:par>
                            </p:childTnLst>
                          </p:cTn>
                        </p:par>
                        <p:par>
                          <p:cTn id="22" fill="hold" nodeType="afterGroup">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206854">
                                            <p:txEl>
                                              <p:pRg st="2" end="2"/>
                                            </p:txEl>
                                          </p:spTgt>
                                        </p:tgtEl>
                                        <p:attrNameLst>
                                          <p:attrName>style.visibility</p:attrName>
                                        </p:attrNameLst>
                                      </p:cBhvr>
                                      <p:to>
                                        <p:strVal val="visible"/>
                                      </p:to>
                                    </p:set>
                                    <p:animEffect transition="in" filter="strips(downRight)">
                                      <p:cBhvr>
                                        <p:cTn id="25" dur="500"/>
                                        <p:tgtEl>
                                          <p:spTgt spid="206854">
                                            <p:txEl>
                                              <p:pRg st="2" end="2"/>
                                            </p:txEl>
                                          </p:spTgt>
                                        </p:tgtEl>
                                      </p:cBhvr>
                                    </p:animEffect>
                                  </p:childTnLst>
                                </p:cTn>
                              </p:par>
                            </p:childTnLst>
                          </p:cTn>
                        </p:par>
                        <p:par>
                          <p:cTn id="26" fill="hold" nodeType="afterGroup">
                            <p:stCondLst>
                              <p:cond delay="2500"/>
                            </p:stCondLst>
                            <p:childTnLst>
                              <p:par>
                                <p:cTn id="27" presetID="18" presetClass="entr" presetSubtype="6" fill="hold" grpId="0" nodeType="afterEffect">
                                  <p:stCondLst>
                                    <p:cond delay="0"/>
                                  </p:stCondLst>
                                  <p:childTnLst>
                                    <p:set>
                                      <p:cBhvr>
                                        <p:cTn id="28" dur="1" fill="hold">
                                          <p:stCondLst>
                                            <p:cond delay="0"/>
                                          </p:stCondLst>
                                        </p:cTn>
                                        <p:tgtEl>
                                          <p:spTgt spid="206854">
                                            <p:txEl>
                                              <p:pRg st="3" end="3"/>
                                            </p:txEl>
                                          </p:spTgt>
                                        </p:tgtEl>
                                        <p:attrNameLst>
                                          <p:attrName>style.visibility</p:attrName>
                                        </p:attrNameLst>
                                      </p:cBhvr>
                                      <p:to>
                                        <p:strVal val="visible"/>
                                      </p:to>
                                    </p:set>
                                    <p:animEffect transition="in" filter="strips(downRight)">
                                      <p:cBhvr>
                                        <p:cTn id="29" dur="500"/>
                                        <p:tgtEl>
                                          <p:spTgt spid="206854">
                                            <p:txEl>
                                              <p:pRg st="3" end="3"/>
                                            </p:txEl>
                                          </p:spTgt>
                                        </p:tgtEl>
                                      </p:cBhvr>
                                    </p:animEffect>
                                  </p:childTnLst>
                                </p:cTn>
                              </p:par>
                            </p:childTnLst>
                          </p:cTn>
                        </p:par>
                        <p:par>
                          <p:cTn id="30" fill="hold" nodeType="afterGroup">
                            <p:stCondLst>
                              <p:cond delay="3000"/>
                            </p:stCondLst>
                            <p:childTnLst>
                              <p:par>
                                <p:cTn id="31" presetID="9" presetClass="entr" presetSubtype="0" fill="hold" nodeType="afterEffect">
                                  <p:stCondLst>
                                    <p:cond delay="0"/>
                                  </p:stCondLst>
                                  <p:childTnLst>
                                    <p:set>
                                      <p:cBhvr>
                                        <p:cTn id="32" dur="1" fill="hold">
                                          <p:stCondLst>
                                            <p:cond delay="0"/>
                                          </p:stCondLst>
                                        </p:cTn>
                                        <p:tgtEl>
                                          <p:spTgt spid="206853"/>
                                        </p:tgtEl>
                                        <p:attrNameLst>
                                          <p:attrName>style.visibility</p:attrName>
                                        </p:attrNameLst>
                                      </p:cBhvr>
                                      <p:to>
                                        <p:strVal val="visible"/>
                                      </p:to>
                                    </p:set>
                                    <p:animEffect transition="in" filter="dissolve">
                                      <p:cBhvr>
                                        <p:cTn id="33" dur="500"/>
                                        <p:tgtEl>
                                          <p:spTgt spid="206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p:bldP spid="20685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ChangeArrowheads="1"/>
          </p:cNvSpPr>
          <p:nvPr/>
        </p:nvSpPr>
        <p:spPr bwMode="auto">
          <a:xfrm>
            <a:off x="622300" y="831850"/>
            <a:ext cx="76866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r>
              <a:rPr lang="ru-RU" sz="2000">
                <a:solidFill>
                  <a:srgbClr val="FF9900"/>
                </a:solidFill>
                <a:latin typeface="Arial" charset="0"/>
              </a:rPr>
              <a:t>6) </a:t>
            </a:r>
            <a:r>
              <a:rPr lang="en-US" sz="2000">
                <a:solidFill>
                  <a:srgbClr val="FF9900"/>
                </a:solidFill>
                <a:latin typeface="Arial" charset="0"/>
              </a:rPr>
              <a:t>Appliance on the vestibular surface of the occlusion blocks, </a:t>
            </a:r>
          </a:p>
          <a:p>
            <a:pPr eaLnBrk="0" hangingPunct="0"/>
            <a:r>
              <a:rPr lang="en-US" sz="2000">
                <a:solidFill>
                  <a:srgbClr val="FF9900"/>
                </a:solidFill>
                <a:latin typeface="Arial" charset="0"/>
              </a:rPr>
              <a:t>anatomic landmarks</a:t>
            </a:r>
            <a:r>
              <a:rPr lang="ru-RU" sz="2000">
                <a:solidFill>
                  <a:srgbClr val="FF9900"/>
                </a:solidFill>
                <a:latin typeface="Arial" charset="0"/>
              </a:rPr>
              <a:t> </a:t>
            </a:r>
            <a:r>
              <a:rPr lang="en-US" sz="2000">
                <a:solidFill>
                  <a:srgbClr val="FF9900"/>
                </a:solidFill>
                <a:latin typeface="Arial" charset="0"/>
              </a:rPr>
              <a:t>for fixation of artificial teeth (central face line, </a:t>
            </a:r>
          </a:p>
          <a:p>
            <a:pPr eaLnBrk="0" hangingPunct="0"/>
            <a:r>
              <a:rPr lang="en-US" sz="2000">
                <a:solidFill>
                  <a:srgbClr val="FF9900"/>
                </a:solidFill>
                <a:latin typeface="Arial" charset="0"/>
              </a:rPr>
              <a:t>Line of canines and line of smile).</a:t>
            </a:r>
            <a:endParaRPr lang="ru-RU" sz="2000">
              <a:solidFill>
                <a:srgbClr val="FF9900"/>
              </a:solidFill>
              <a:latin typeface="Arial" charset="0"/>
            </a:endParaRPr>
          </a:p>
        </p:txBody>
      </p:sp>
      <p:sp>
        <p:nvSpPr>
          <p:cNvPr id="27651" name="Rectangle 3"/>
          <p:cNvSpPr>
            <a:spLocks noChangeArrowheads="1"/>
          </p:cNvSpPr>
          <p:nvPr/>
        </p:nvSpPr>
        <p:spPr bwMode="auto">
          <a:xfrm>
            <a:off x="539552" y="116632"/>
            <a:ext cx="81375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400" b="1" dirty="0">
                <a:solidFill>
                  <a:srgbClr val="FF0000"/>
                </a:solidFill>
                <a:latin typeface="Arial" charset="0"/>
              </a:rPr>
              <a:t>Stages of determination of central occlusion in patients with complete absence of teeth</a:t>
            </a:r>
            <a:r>
              <a:rPr lang="ru-RU" sz="2400" b="1" dirty="0">
                <a:solidFill>
                  <a:srgbClr val="FF0000"/>
                </a:solidFill>
                <a:latin typeface="Arial" charset="0"/>
              </a:rPr>
              <a:t>.</a:t>
            </a:r>
            <a:r>
              <a:rPr lang="ru-RU" sz="2400" dirty="0">
                <a:solidFill>
                  <a:srgbClr val="FF0000"/>
                </a:solidFill>
                <a:latin typeface="Arial" charset="0"/>
              </a:rPr>
              <a:t> </a:t>
            </a:r>
          </a:p>
        </p:txBody>
      </p:sp>
      <p:pic>
        <p:nvPicPr>
          <p:cNvPr id="208900" name="Picture 4"/>
          <p:cNvPicPr>
            <a:picLocks noChangeAspect="1" noChangeArrowheads="1"/>
          </p:cNvPicPr>
          <p:nvPr/>
        </p:nvPicPr>
        <p:blipFill>
          <a:blip r:embed="rId2">
            <a:extLst>
              <a:ext uri="{28A0092B-C50C-407E-A947-70E740481C1C}">
                <a14:useLocalDpi xmlns:a14="http://schemas.microsoft.com/office/drawing/2010/main" val="0"/>
              </a:ext>
            </a:extLst>
          </a:blip>
          <a:srcRect l="28346" t="28354" r="33255" b="33833"/>
          <a:stretch>
            <a:fillRect/>
          </a:stretch>
        </p:blipFill>
        <p:spPr bwMode="auto">
          <a:xfrm>
            <a:off x="2843213" y="1844675"/>
            <a:ext cx="2951162"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0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l="17776" t="41556" r="20029"/>
          <a:stretch>
            <a:fillRect/>
          </a:stretch>
        </p:blipFill>
        <p:spPr bwMode="auto">
          <a:xfrm>
            <a:off x="323850" y="1844675"/>
            <a:ext cx="2160588" cy="1955800"/>
          </a:xfrm>
          <a:prstGeom prst="rect">
            <a:avLst/>
          </a:prstGeom>
          <a:noFill/>
          <a:ln w="254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208902" name="Rectangle 6"/>
          <p:cNvSpPr>
            <a:spLocks noChangeArrowheads="1"/>
          </p:cNvSpPr>
          <p:nvPr/>
        </p:nvSpPr>
        <p:spPr bwMode="auto">
          <a:xfrm>
            <a:off x="539552" y="4039445"/>
            <a:ext cx="8137525"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eaLnBrk="0" hangingPunct="0"/>
            <a:r>
              <a:rPr lang="ru-RU" sz="2000" dirty="0">
                <a:latin typeface="Arial" charset="0"/>
              </a:rPr>
              <a:t>	</a:t>
            </a:r>
            <a:r>
              <a:rPr lang="en-US" sz="1600" dirty="0"/>
              <a:t> </a:t>
            </a:r>
            <a:r>
              <a:rPr lang="en-US" sz="1600" b="1" dirty="0">
                <a:solidFill>
                  <a:srgbClr val="FF0000"/>
                </a:solidFill>
              </a:rPr>
              <a:t>Line clamping teeth </a:t>
            </a:r>
            <a:r>
              <a:rPr lang="en-US" sz="1600" dirty="0"/>
              <a:t>- should in principle match the upper bite block.</a:t>
            </a:r>
            <a:endParaRPr lang="ru-RU" sz="1600" dirty="0"/>
          </a:p>
          <a:p>
            <a:pPr algn="just" eaLnBrk="0" hangingPunct="0"/>
            <a:r>
              <a:rPr lang="ru-RU" sz="1600" b="1" dirty="0">
                <a:solidFill>
                  <a:srgbClr val="FFFF00"/>
                </a:solidFill>
              </a:rPr>
              <a:t>	</a:t>
            </a:r>
            <a:r>
              <a:rPr lang="en-US" sz="1600" dirty="0">
                <a:solidFill>
                  <a:srgbClr val="FF0000"/>
                </a:solidFill>
              </a:rPr>
              <a:t>The median line of face</a:t>
            </a:r>
            <a:r>
              <a:rPr lang="en-US" sz="1600" dirty="0"/>
              <a:t>, is drawn in such a way that it divided under nose groove of the upper lip and “Cupid's bow” in equal parts (upper lip frenulum is better not to be guided, as it is often shifted to the side). The crossing of the median line with prosthetic plane - the location of mesial corners of the central incisors.</a:t>
            </a:r>
            <a:endParaRPr lang="ru-RU" sz="1600" dirty="0"/>
          </a:p>
          <a:p>
            <a:pPr algn="just" eaLnBrk="0" hangingPunct="0"/>
            <a:r>
              <a:rPr lang="ru-RU" sz="1600" dirty="0"/>
              <a:t>	</a:t>
            </a:r>
            <a:r>
              <a:rPr lang="en-US" sz="1600" dirty="0"/>
              <a:t> </a:t>
            </a:r>
            <a:r>
              <a:rPr lang="en-US" sz="1600" dirty="0">
                <a:solidFill>
                  <a:srgbClr val="FF0000"/>
                </a:solidFill>
              </a:rPr>
              <a:t>Line of canines </a:t>
            </a:r>
            <a:r>
              <a:rPr lang="en-US" sz="1600" dirty="0"/>
              <a:t>- perpendicular drawn from the outer wings of the nose, canine divides in half, between the middle and a line of canine on each side is located 2.5 teeth.</a:t>
            </a:r>
          </a:p>
          <a:p>
            <a:pPr algn="just" eaLnBrk="0" hangingPunct="0"/>
            <a:r>
              <a:rPr lang="ru-RU" sz="1600" dirty="0"/>
              <a:t>	</a:t>
            </a:r>
            <a:r>
              <a:rPr lang="en-US" sz="1600" dirty="0">
                <a:solidFill>
                  <a:srgbClr val="FF0000"/>
                </a:solidFill>
              </a:rPr>
              <a:t>Smile line </a:t>
            </a:r>
            <a:r>
              <a:rPr lang="en-US" sz="1600" dirty="0"/>
              <a:t>- is made under the upper lip during maximal smile, a landmark for the location of necks of artificial teeth</a:t>
            </a:r>
            <a:r>
              <a:rPr lang="ru-RU" sz="1600" dirty="0"/>
              <a:t>	</a:t>
            </a:r>
          </a:p>
        </p:txBody>
      </p:sp>
      <p:pic>
        <p:nvPicPr>
          <p:cNvPr id="208903" name="Picture 7" descr="IMG_02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325" y="1862138"/>
            <a:ext cx="2736850"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933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8898"/>
                                        </p:tgtEl>
                                        <p:attrNameLst>
                                          <p:attrName>style.visibility</p:attrName>
                                        </p:attrNameLst>
                                      </p:cBhvr>
                                      <p:to>
                                        <p:strVal val="visible"/>
                                      </p:to>
                                    </p:set>
                                    <p:animEffect transition="in" filter="fade">
                                      <p:cBhvr>
                                        <p:cTn id="7" dur="1000"/>
                                        <p:tgtEl>
                                          <p:spTgt spid="208898"/>
                                        </p:tgtEl>
                                      </p:cBhvr>
                                    </p:animEffect>
                                    <p:anim calcmode="lin" valueType="num">
                                      <p:cBhvr>
                                        <p:cTn id="8" dur="1000" fill="hold"/>
                                        <p:tgtEl>
                                          <p:spTgt spid="208898"/>
                                        </p:tgtEl>
                                        <p:attrNameLst>
                                          <p:attrName>ppt_x</p:attrName>
                                        </p:attrNameLst>
                                      </p:cBhvr>
                                      <p:tavLst>
                                        <p:tav tm="0">
                                          <p:val>
                                            <p:strVal val="#ppt_x"/>
                                          </p:val>
                                        </p:tav>
                                        <p:tav tm="100000">
                                          <p:val>
                                            <p:strVal val="#ppt_x"/>
                                          </p:val>
                                        </p:tav>
                                      </p:tavLst>
                                    </p:anim>
                                    <p:anim calcmode="lin" valueType="num">
                                      <p:cBhvr>
                                        <p:cTn id="9" dur="1000" fill="hold"/>
                                        <p:tgtEl>
                                          <p:spTgt spid="20889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9" presetClass="entr" presetSubtype="0" fill="hold" nodeType="afterEffect">
                                  <p:stCondLst>
                                    <p:cond delay="0"/>
                                  </p:stCondLst>
                                  <p:childTnLst>
                                    <p:set>
                                      <p:cBhvr>
                                        <p:cTn id="12" dur="1" fill="hold">
                                          <p:stCondLst>
                                            <p:cond delay="0"/>
                                          </p:stCondLst>
                                        </p:cTn>
                                        <p:tgtEl>
                                          <p:spTgt spid="208901"/>
                                        </p:tgtEl>
                                        <p:attrNameLst>
                                          <p:attrName>style.visibility</p:attrName>
                                        </p:attrNameLst>
                                      </p:cBhvr>
                                      <p:to>
                                        <p:strVal val="visible"/>
                                      </p:to>
                                    </p:set>
                                    <p:animEffect transition="in" filter="dissolve">
                                      <p:cBhvr>
                                        <p:cTn id="13" dur="500"/>
                                        <p:tgtEl>
                                          <p:spTgt spid="208901"/>
                                        </p:tgtEl>
                                      </p:cBhvr>
                                    </p:animEffect>
                                  </p:childTnLst>
                                </p:cTn>
                              </p:par>
                              <p:par>
                                <p:cTn id="14" presetID="9" presetClass="entr" presetSubtype="0" fill="hold" nodeType="withEffect">
                                  <p:stCondLst>
                                    <p:cond delay="0"/>
                                  </p:stCondLst>
                                  <p:childTnLst>
                                    <p:set>
                                      <p:cBhvr>
                                        <p:cTn id="15" dur="1" fill="hold">
                                          <p:stCondLst>
                                            <p:cond delay="0"/>
                                          </p:stCondLst>
                                        </p:cTn>
                                        <p:tgtEl>
                                          <p:spTgt spid="208900"/>
                                        </p:tgtEl>
                                        <p:attrNameLst>
                                          <p:attrName>style.visibility</p:attrName>
                                        </p:attrNameLst>
                                      </p:cBhvr>
                                      <p:to>
                                        <p:strVal val="visible"/>
                                      </p:to>
                                    </p:set>
                                    <p:animEffect transition="in" filter="dissolve">
                                      <p:cBhvr>
                                        <p:cTn id="16" dur="500"/>
                                        <p:tgtEl>
                                          <p:spTgt spid="208900"/>
                                        </p:tgtEl>
                                      </p:cBhvr>
                                    </p:animEffect>
                                  </p:childTnLst>
                                </p:cTn>
                              </p:par>
                              <p:par>
                                <p:cTn id="17" presetID="9" presetClass="entr" presetSubtype="0" fill="hold" nodeType="withEffect">
                                  <p:stCondLst>
                                    <p:cond delay="0"/>
                                  </p:stCondLst>
                                  <p:childTnLst>
                                    <p:set>
                                      <p:cBhvr>
                                        <p:cTn id="18" dur="1" fill="hold">
                                          <p:stCondLst>
                                            <p:cond delay="0"/>
                                          </p:stCondLst>
                                        </p:cTn>
                                        <p:tgtEl>
                                          <p:spTgt spid="208903"/>
                                        </p:tgtEl>
                                        <p:attrNameLst>
                                          <p:attrName>style.visibility</p:attrName>
                                        </p:attrNameLst>
                                      </p:cBhvr>
                                      <p:to>
                                        <p:strVal val="visible"/>
                                      </p:to>
                                    </p:set>
                                    <p:animEffect transition="in" filter="dissolve">
                                      <p:cBhvr>
                                        <p:cTn id="19" dur="500"/>
                                        <p:tgtEl>
                                          <p:spTgt spid="208903"/>
                                        </p:tgtEl>
                                      </p:cBhvr>
                                    </p:animEffect>
                                  </p:childTnLst>
                                </p:cTn>
                              </p:par>
                            </p:childTnLst>
                          </p:cTn>
                        </p:par>
                        <p:par>
                          <p:cTn id="20" fill="hold" nodeType="afterGroup">
                            <p:stCondLst>
                              <p:cond delay="1500"/>
                            </p:stCondLst>
                            <p:childTnLst>
                              <p:par>
                                <p:cTn id="21" presetID="29" presetClass="entr" presetSubtype="0" fill="hold" grpId="0" nodeType="afterEffect">
                                  <p:stCondLst>
                                    <p:cond delay="0"/>
                                  </p:stCondLst>
                                  <p:childTnLst>
                                    <p:set>
                                      <p:cBhvr>
                                        <p:cTn id="22" dur="1" fill="hold">
                                          <p:stCondLst>
                                            <p:cond delay="0"/>
                                          </p:stCondLst>
                                        </p:cTn>
                                        <p:tgtEl>
                                          <p:spTgt spid="208902">
                                            <p:txEl>
                                              <p:pRg st="0" end="0"/>
                                            </p:txEl>
                                          </p:spTgt>
                                        </p:tgtEl>
                                        <p:attrNameLst>
                                          <p:attrName>style.visibility</p:attrName>
                                        </p:attrNameLst>
                                      </p:cBhvr>
                                      <p:to>
                                        <p:strVal val="visible"/>
                                      </p:to>
                                    </p:set>
                                    <p:anim calcmode="lin" valueType="num">
                                      <p:cBhvr>
                                        <p:cTn id="23" dur="1000" fill="hold"/>
                                        <p:tgtEl>
                                          <p:spTgt spid="208902">
                                            <p:txEl>
                                              <p:pRg st="0" end="0"/>
                                            </p:txEl>
                                          </p:spTgt>
                                        </p:tgtEl>
                                        <p:attrNameLst>
                                          <p:attrName>ppt_x</p:attrName>
                                        </p:attrNameLst>
                                      </p:cBhvr>
                                      <p:tavLst>
                                        <p:tav tm="0">
                                          <p:val>
                                            <p:strVal val="#ppt_x-.2"/>
                                          </p:val>
                                        </p:tav>
                                        <p:tav tm="100000">
                                          <p:val>
                                            <p:strVal val="#ppt_x"/>
                                          </p:val>
                                        </p:tav>
                                      </p:tavLst>
                                    </p:anim>
                                    <p:anim calcmode="lin" valueType="num">
                                      <p:cBhvr>
                                        <p:cTn id="24" dur="1000" fill="hold"/>
                                        <p:tgtEl>
                                          <p:spTgt spid="20890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5" dur="1000"/>
                                        <p:tgtEl>
                                          <p:spTgt spid="208902">
                                            <p:txEl>
                                              <p:pRg st="0" end="0"/>
                                            </p:txEl>
                                          </p:spTgt>
                                        </p:tgtEl>
                                      </p:cBhvr>
                                    </p:animEffect>
                                  </p:childTnLst>
                                </p:cTn>
                              </p:par>
                            </p:childTnLst>
                          </p:cTn>
                        </p:par>
                        <p:par>
                          <p:cTn id="26" fill="hold" nodeType="afterGroup">
                            <p:stCondLst>
                              <p:cond delay="2500"/>
                            </p:stCondLst>
                            <p:childTnLst>
                              <p:par>
                                <p:cTn id="27" presetID="29" presetClass="entr" presetSubtype="0" fill="hold" grpId="0" nodeType="afterEffect">
                                  <p:stCondLst>
                                    <p:cond delay="0"/>
                                  </p:stCondLst>
                                  <p:childTnLst>
                                    <p:set>
                                      <p:cBhvr>
                                        <p:cTn id="28" dur="1" fill="hold">
                                          <p:stCondLst>
                                            <p:cond delay="0"/>
                                          </p:stCondLst>
                                        </p:cTn>
                                        <p:tgtEl>
                                          <p:spTgt spid="208902">
                                            <p:txEl>
                                              <p:pRg st="1" end="1"/>
                                            </p:txEl>
                                          </p:spTgt>
                                        </p:tgtEl>
                                        <p:attrNameLst>
                                          <p:attrName>style.visibility</p:attrName>
                                        </p:attrNameLst>
                                      </p:cBhvr>
                                      <p:to>
                                        <p:strVal val="visible"/>
                                      </p:to>
                                    </p:set>
                                    <p:anim calcmode="lin" valueType="num">
                                      <p:cBhvr>
                                        <p:cTn id="29" dur="1000" fill="hold"/>
                                        <p:tgtEl>
                                          <p:spTgt spid="208902">
                                            <p:txEl>
                                              <p:pRg st="1" end="1"/>
                                            </p:txEl>
                                          </p:spTgt>
                                        </p:tgtEl>
                                        <p:attrNameLst>
                                          <p:attrName>ppt_x</p:attrName>
                                        </p:attrNameLst>
                                      </p:cBhvr>
                                      <p:tavLst>
                                        <p:tav tm="0">
                                          <p:val>
                                            <p:strVal val="#ppt_x-.2"/>
                                          </p:val>
                                        </p:tav>
                                        <p:tav tm="100000">
                                          <p:val>
                                            <p:strVal val="#ppt_x"/>
                                          </p:val>
                                        </p:tav>
                                      </p:tavLst>
                                    </p:anim>
                                    <p:anim calcmode="lin" valueType="num">
                                      <p:cBhvr>
                                        <p:cTn id="30" dur="1000" fill="hold"/>
                                        <p:tgtEl>
                                          <p:spTgt spid="20890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08902">
                                            <p:txEl>
                                              <p:pRg st="1" end="1"/>
                                            </p:txEl>
                                          </p:spTgt>
                                        </p:tgtEl>
                                      </p:cBhvr>
                                    </p:animEffect>
                                  </p:childTnLst>
                                </p:cTn>
                              </p:par>
                            </p:childTnLst>
                          </p:cTn>
                        </p:par>
                        <p:par>
                          <p:cTn id="32" fill="hold" nodeType="afterGroup">
                            <p:stCondLst>
                              <p:cond delay="3500"/>
                            </p:stCondLst>
                            <p:childTnLst>
                              <p:par>
                                <p:cTn id="33" presetID="29" presetClass="entr" presetSubtype="0" fill="hold" grpId="0" nodeType="afterEffect">
                                  <p:stCondLst>
                                    <p:cond delay="0"/>
                                  </p:stCondLst>
                                  <p:childTnLst>
                                    <p:set>
                                      <p:cBhvr>
                                        <p:cTn id="34" dur="1" fill="hold">
                                          <p:stCondLst>
                                            <p:cond delay="0"/>
                                          </p:stCondLst>
                                        </p:cTn>
                                        <p:tgtEl>
                                          <p:spTgt spid="208902">
                                            <p:txEl>
                                              <p:pRg st="2" end="2"/>
                                            </p:txEl>
                                          </p:spTgt>
                                        </p:tgtEl>
                                        <p:attrNameLst>
                                          <p:attrName>style.visibility</p:attrName>
                                        </p:attrNameLst>
                                      </p:cBhvr>
                                      <p:to>
                                        <p:strVal val="visible"/>
                                      </p:to>
                                    </p:set>
                                    <p:anim calcmode="lin" valueType="num">
                                      <p:cBhvr>
                                        <p:cTn id="35" dur="1000" fill="hold"/>
                                        <p:tgtEl>
                                          <p:spTgt spid="208902">
                                            <p:txEl>
                                              <p:pRg st="2" end="2"/>
                                            </p:txEl>
                                          </p:spTgt>
                                        </p:tgtEl>
                                        <p:attrNameLst>
                                          <p:attrName>ppt_x</p:attrName>
                                        </p:attrNameLst>
                                      </p:cBhvr>
                                      <p:tavLst>
                                        <p:tav tm="0">
                                          <p:val>
                                            <p:strVal val="#ppt_x-.2"/>
                                          </p:val>
                                        </p:tav>
                                        <p:tav tm="100000">
                                          <p:val>
                                            <p:strVal val="#ppt_x"/>
                                          </p:val>
                                        </p:tav>
                                      </p:tavLst>
                                    </p:anim>
                                    <p:anim calcmode="lin" valueType="num">
                                      <p:cBhvr>
                                        <p:cTn id="36" dur="1000" fill="hold"/>
                                        <p:tgtEl>
                                          <p:spTgt spid="20890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08902">
                                            <p:txEl>
                                              <p:pRg st="2" end="2"/>
                                            </p:txEl>
                                          </p:spTgt>
                                        </p:tgtEl>
                                      </p:cBhvr>
                                    </p:animEffect>
                                  </p:childTnLst>
                                </p:cTn>
                              </p:par>
                            </p:childTnLst>
                          </p:cTn>
                        </p:par>
                        <p:par>
                          <p:cTn id="38" fill="hold" nodeType="afterGroup">
                            <p:stCondLst>
                              <p:cond delay="4500"/>
                            </p:stCondLst>
                            <p:childTnLst>
                              <p:par>
                                <p:cTn id="39" presetID="29" presetClass="entr" presetSubtype="0" fill="hold" grpId="0" nodeType="afterEffect">
                                  <p:stCondLst>
                                    <p:cond delay="0"/>
                                  </p:stCondLst>
                                  <p:childTnLst>
                                    <p:set>
                                      <p:cBhvr>
                                        <p:cTn id="40" dur="1" fill="hold">
                                          <p:stCondLst>
                                            <p:cond delay="0"/>
                                          </p:stCondLst>
                                        </p:cTn>
                                        <p:tgtEl>
                                          <p:spTgt spid="208902">
                                            <p:txEl>
                                              <p:pRg st="3" end="3"/>
                                            </p:txEl>
                                          </p:spTgt>
                                        </p:tgtEl>
                                        <p:attrNameLst>
                                          <p:attrName>style.visibility</p:attrName>
                                        </p:attrNameLst>
                                      </p:cBhvr>
                                      <p:to>
                                        <p:strVal val="visible"/>
                                      </p:to>
                                    </p:set>
                                    <p:anim calcmode="lin" valueType="num">
                                      <p:cBhvr>
                                        <p:cTn id="41" dur="1000" fill="hold"/>
                                        <p:tgtEl>
                                          <p:spTgt spid="208902">
                                            <p:txEl>
                                              <p:pRg st="3" end="3"/>
                                            </p:txEl>
                                          </p:spTgt>
                                        </p:tgtEl>
                                        <p:attrNameLst>
                                          <p:attrName>ppt_x</p:attrName>
                                        </p:attrNameLst>
                                      </p:cBhvr>
                                      <p:tavLst>
                                        <p:tav tm="0">
                                          <p:val>
                                            <p:strVal val="#ppt_x-.2"/>
                                          </p:val>
                                        </p:tav>
                                        <p:tav tm="100000">
                                          <p:val>
                                            <p:strVal val="#ppt_x"/>
                                          </p:val>
                                        </p:tav>
                                      </p:tavLst>
                                    </p:anim>
                                    <p:anim calcmode="lin" valueType="num">
                                      <p:cBhvr>
                                        <p:cTn id="42" dur="1000" fill="hold"/>
                                        <p:tgtEl>
                                          <p:spTgt spid="20890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43" dur="1000"/>
                                        <p:tgtEl>
                                          <p:spTgt spid="2089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8" grpId="0"/>
      <p:bldP spid="20890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3789040"/>
            <a:ext cx="3686344" cy="294330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12</a:t>
            </a:fld>
            <a:endParaRPr lang="ru-RU"/>
          </a:p>
        </p:txBody>
      </p:sp>
      <p:sp>
        <p:nvSpPr>
          <p:cNvPr id="3" name="Прямоугольник 2"/>
          <p:cNvSpPr/>
          <p:nvPr/>
        </p:nvSpPr>
        <p:spPr>
          <a:xfrm>
            <a:off x="611560" y="260648"/>
            <a:ext cx="7992888" cy="1754326"/>
          </a:xfrm>
          <a:prstGeom prst="rect">
            <a:avLst/>
          </a:prstGeom>
        </p:spPr>
        <p:txBody>
          <a:bodyPr wrap="square">
            <a:spAutoFit/>
          </a:bodyPr>
          <a:lstStyle/>
          <a:p>
            <a:r>
              <a:rPr lang="en-US" b="1" dirty="0" smtClean="0">
                <a:solidFill>
                  <a:schemeClr val="bg2">
                    <a:lumMod val="25000"/>
                  </a:schemeClr>
                </a:solidFill>
                <a:latin typeface="Times New Roman" pitchFamily="18" charset="0"/>
                <a:cs typeface="Times New Roman" pitchFamily="18" charset="0"/>
              </a:rPr>
              <a:t>	Artificial </a:t>
            </a:r>
            <a:r>
              <a:rPr lang="en-US" b="1" dirty="0">
                <a:solidFill>
                  <a:schemeClr val="bg2">
                    <a:lumMod val="25000"/>
                  </a:schemeClr>
                </a:solidFill>
                <a:latin typeface="Times New Roman" pitchFamily="18" charset="0"/>
                <a:cs typeface="Times New Roman" pitchFamily="18" charset="0"/>
              </a:rPr>
              <a:t>teeth </a:t>
            </a:r>
            <a:r>
              <a:rPr lang="en-US" dirty="0">
                <a:solidFill>
                  <a:schemeClr val="bg2">
                    <a:lumMod val="25000"/>
                  </a:schemeClr>
                </a:solidFill>
                <a:latin typeface="Times New Roman" pitchFamily="18" charset="0"/>
                <a:cs typeface="Times New Roman" pitchFamily="18" charset="0"/>
              </a:rPr>
              <a:t>are constructive elements of prosthesis. </a:t>
            </a:r>
          </a:p>
          <a:p>
            <a:r>
              <a:rPr lang="en-US" dirty="0">
                <a:solidFill>
                  <a:schemeClr val="bg2">
                    <a:lumMod val="25000"/>
                  </a:schemeClr>
                </a:solidFill>
                <a:latin typeface="Times New Roman" pitchFamily="18" charset="0"/>
                <a:cs typeface="Times New Roman" pitchFamily="18" charset="0"/>
              </a:rPr>
              <a:t>Their value consists mainly in maintenance of function of the chewing apparatus, in mastication, speech and aesthetics improvement. The basic criterion of quality of artificial teeth is degree of their similarity with natural, both on appearance, and by chewing efficiency. Teeth for laminar prostheses are made from plastic and porcelain.</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3015" y="2268454"/>
            <a:ext cx="6149975" cy="178276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5744" y="3861048"/>
            <a:ext cx="2362200" cy="28575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423081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13</a:t>
            </a:fld>
            <a:endParaRPr lang="ru-RU"/>
          </a:p>
        </p:txBody>
      </p:sp>
      <p:pic>
        <p:nvPicPr>
          <p:cNvPr id="4100" name="Picture 4" descr="E:\Program Files\QIP 2010\Profiles\6500023@qip.ru\RcvdFiles\Барсик_376071664\Р»РµРє 4 Рє 3.files\image01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078" y="4797152"/>
            <a:ext cx="945394" cy="1138939"/>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E:\Program Files\QIP 2010\Profiles\6500023@qip.ru\RcvdFiles\Барсик_376071664\Р»РµРє 4 Рє 3.files\image01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385" y="4726253"/>
            <a:ext cx="934307" cy="128073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E:\Program Files\QIP 2010\Profiles\6500023@qip.ru\RcvdFiles\Барсик_376071664\Р»РµРє 4 Рє 3.files\image01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0272" y="4032327"/>
            <a:ext cx="815428" cy="2204985"/>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E:\Program Files\QIP 2010\Profiles\6500023@qip.ru\RcvdFiles\Барсик_376071664\Р»РµРє 4 Рє 3.files\image015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8421" y="976114"/>
            <a:ext cx="1518271" cy="192901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E:\Program Files\QIP 2010\Profiles\6500023@qip.ru\RcvdFiles\Барсик_376071664\Р»РµРє 4 Рє 3.files\image015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5246" y="1484784"/>
            <a:ext cx="1451389" cy="1967111"/>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E:\Program Files\QIP 2010\Profiles\6500023@qip.ru\RcvdFiles\Барсик_376071664\Р»РµРє 4 Рє 3.files\image015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1221" y="1124744"/>
            <a:ext cx="1554485" cy="197210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E:\Program Files\QIP 2010\Profiles\6500023@qip.ru\RcvdFiles\Барсик_376071664\Р»РµРє 4 Рє 3.files\image02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90377" y="2905125"/>
            <a:ext cx="2038350" cy="1047750"/>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descr="E:\Program Files\QIP 2010\Profiles\6500023@qip.ru\RcvdFiles\Барсик_376071664\Р»РµРє 4 Рє 3.files\image023.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8232" y="3284984"/>
            <a:ext cx="207645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E:\Program Files\QIP 2010\Profiles\6500023@qip.ru\RcvdFiles\Барсик_376071664\Р»РµРє 4 Рє 3.files\image021.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8075" y="3505667"/>
            <a:ext cx="2057400" cy="1085850"/>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927097" y="188640"/>
            <a:ext cx="7173295" cy="1015663"/>
          </a:xfrm>
          <a:prstGeom prst="rect">
            <a:avLst/>
          </a:prstGeom>
        </p:spPr>
        <p:txBody>
          <a:bodyPr wrap="square">
            <a:spAutoFit/>
          </a:bodyPr>
          <a:lstStyle/>
          <a:p>
            <a:pPr algn="just"/>
            <a:r>
              <a:rPr lang="en-US" sz="2000" dirty="0">
                <a:solidFill>
                  <a:schemeClr val="bg2">
                    <a:lumMod val="25000"/>
                  </a:schemeClr>
                </a:solidFill>
                <a:latin typeface="Times New Roman" pitchFamily="18" charset="0"/>
                <a:cs typeface="Times New Roman" pitchFamily="18" charset="0"/>
              </a:rPr>
              <a:t>Williams (1913) has established frequent conformity of the form of the face and the central incisors of the maxilla. These patterns still in use during manufacturing of the artificial teeth.</a:t>
            </a:r>
            <a:endParaRPr lang="ru-RU" sz="2000" dirty="0">
              <a:solidFill>
                <a:schemeClr val="bg2">
                  <a:lumMod val="25000"/>
                </a:schemeClr>
              </a:solidFill>
              <a:latin typeface="Times New Roman" pitchFamily="18" charset="0"/>
              <a:cs typeface="Times New Roman" pitchFamily="18" charset="0"/>
            </a:endParaRPr>
          </a:p>
        </p:txBody>
      </p:sp>
      <p:sp>
        <p:nvSpPr>
          <p:cNvPr id="8" name="Прямоугольник 7"/>
          <p:cNvSpPr/>
          <p:nvPr/>
        </p:nvSpPr>
        <p:spPr>
          <a:xfrm>
            <a:off x="0" y="6237312"/>
            <a:ext cx="8964488" cy="369332"/>
          </a:xfrm>
          <a:prstGeom prst="rect">
            <a:avLst/>
          </a:prstGeom>
        </p:spPr>
        <p:txBody>
          <a:bodyPr wrap="square">
            <a:spAutoFit/>
          </a:bodyPr>
          <a:lstStyle/>
          <a:p>
            <a:r>
              <a:rPr lang="ru-RU" dirty="0"/>
              <a:t> </a:t>
            </a:r>
            <a:r>
              <a:rPr lang="ru-RU" dirty="0" smtClean="0"/>
              <a:t>               </a:t>
            </a:r>
            <a:r>
              <a:rPr lang="ru-RU" dirty="0"/>
              <a:t>а — </a:t>
            </a:r>
            <a:r>
              <a:rPr lang="en-US" dirty="0"/>
              <a:t>square</a:t>
            </a:r>
            <a:r>
              <a:rPr lang="ru-RU" dirty="0" smtClean="0"/>
              <a:t>;                </a:t>
            </a:r>
            <a:r>
              <a:rPr lang="en-US" dirty="0" smtClean="0"/>
              <a:t>           </a:t>
            </a:r>
            <a:r>
              <a:rPr lang="ru-RU" dirty="0" smtClean="0"/>
              <a:t>  б </a:t>
            </a:r>
            <a:r>
              <a:rPr lang="ru-RU" dirty="0"/>
              <a:t>— </a:t>
            </a:r>
            <a:r>
              <a:rPr lang="en-US" dirty="0" smtClean="0"/>
              <a:t>oval                            </a:t>
            </a:r>
            <a:r>
              <a:rPr lang="ru-RU" dirty="0" smtClean="0"/>
              <a:t>в </a:t>
            </a:r>
            <a:r>
              <a:rPr lang="ru-RU" dirty="0"/>
              <a:t>— </a:t>
            </a:r>
            <a:r>
              <a:rPr lang="en-US" dirty="0"/>
              <a:t>triangular</a:t>
            </a:r>
            <a:r>
              <a:rPr lang="ru-RU" dirty="0" smtClean="0"/>
              <a:t>.</a:t>
            </a:r>
            <a:endParaRPr lang="ru-RU" dirty="0"/>
          </a:p>
        </p:txBody>
      </p:sp>
    </p:spTree>
    <p:extLst>
      <p:ext uri="{BB962C8B-B14F-4D97-AF65-F5344CB8AC3E}">
        <p14:creationId xmlns:p14="http://schemas.microsoft.com/office/powerpoint/2010/main" val="391819531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14</a:t>
            </a:fld>
            <a:endParaRPr lang="ru-RU"/>
          </a:p>
        </p:txBody>
      </p:sp>
      <p:sp>
        <p:nvSpPr>
          <p:cNvPr id="5" name="Прямоугольник 4"/>
          <p:cNvSpPr/>
          <p:nvPr/>
        </p:nvSpPr>
        <p:spPr>
          <a:xfrm>
            <a:off x="539552" y="260648"/>
            <a:ext cx="7632848" cy="4093428"/>
          </a:xfrm>
          <a:prstGeom prst="rect">
            <a:avLst/>
          </a:prstGeom>
        </p:spPr>
        <p:txBody>
          <a:bodyPr wrap="square">
            <a:spAutoFit/>
          </a:bodyPr>
          <a:lstStyle/>
          <a:p>
            <a:r>
              <a:rPr lang="en-US" sz="2000" dirty="0">
                <a:solidFill>
                  <a:schemeClr val="bg2">
                    <a:lumMod val="25000"/>
                  </a:schemeClr>
                </a:solidFill>
              </a:rPr>
              <a:t>In our country the most wide spread placement of artificial teeth is «on glass», developed by M.E. </a:t>
            </a:r>
            <a:r>
              <a:rPr lang="en-US" sz="2000" dirty="0" err="1">
                <a:solidFill>
                  <a:schemeClr val="bg2">
                    <a:lumMod val="25000"/>
                  </a:schemeClr>
                </a:solidFill>
              </a:rPr>
              <a:t>Vasilev</a:t>
            </a:r>
            <a:r>
              <a:rPr lang="en-US" sz="2000" dirty="0">
                <a:solidFill>
                  <a:schemeClr val="bg2">
                    <a:lumMod val="25000"/>
                  </a:schemeClr>
                </a:solidFill>
              </a:rPr>
              <a:t>.</a:t>
            </a:r>
          </a:p>
          <a:p>
            <a:endParaRPr lang="en-US" sz="2000" dirty="0">
              <a:solidFill>
                <a:schemeClr val="bg2">
                  <a:lumMod val="25000"/>
                </a:schemeClr>
              </a:solidFill>
            </a:endParaRPr>
          </a:p>
          <a:p>
            <a:r>
              <a:rPr lang="en-US" sz="2000" b="1" dirty="0">
                <a:solidFill>
                  <a:schemeClr val="bg2">
                    <a:lumMod val="25000"/>
                  </a:schemeClr>
                </a:solidFill>
              </a:rPr>
              <a:t>Anatomic placement of artificial teeth on glass (by </a:t>
            </a:r>
            <a:r>
              <a:rPr lang="en-US" sz="2000" b="1" dirty="0" err="1">
                <a:solidFill>
                  <a:schemeClr val="bg2">
                    <a:lumMod val="25000"/>
                  </a:schemeClr>
                </a:solidFill>
              </a:rPr>
              <a:t>Vasilev</a:t>
            </a:r>
            <a:r>
              <a:rPr lang="en-US" sz="2000" b="1" dirty="0" smtClean="0">
                <a:solidFill>
                  <a:schemeClr val="bg2">
                    <a:lumMod val="25000"/>
                  </a:schemeClr>
                </a:solidFill>
              </a:rPr>
              <a:t>)</a:t>
            </a:r>
          </a:p>
          <a:p>
            <a:endParaRPr lang="en-US" sz="2000" b="1" dirty="0">
              <a:solidFill>
                <a:schemeClr val="bg2">
                  <a:lumMod val="25000"/>
                </a:schemeClr>
              </a:solidFill>
            </a:endParaRPr>
          </a:p>
          <a:p>
            <a:pPr marL="342900" indent="-342900">
              <a:buFont typeface="Arial" pitchFamily="34" charset="0"/>
              <a:buChar char="•"/>
            </a:pPr>
            <a:r>
              <a:rPr lang="en-US" sz="2000" dirty="0">
                <a:solidFill>
                  <a:schemeClr val="bg2">
                    <a:lumMod val="25000"/>
                  </a:schemeClr>
                </a:solidFill>
              </a:rPr>
              <a:t>Indications to application of anatomic placement of teeth are following</a:t>
            </a:r>
            <a:r>
              <a:rPr lang="en-US" sz="2000" dirty="0" smtClean="0">
                <a:solidFill>
                  <a:schemeClr val="bg2">
                    <a:lumMod val="25000"/>
                  </a:schemeClr>
                </a:solidFill>
              </a:rPr>
              <a:t>:</a:t>
            </a:r>
          </a:p>
          <a:p>
            <a:pPr marL="342900" indent="-342900">
              <a:buFont typeface="Arial" pitchFamily="34" charset="0"/>
              <a:buChar char="•"/>
            </a:pPr>
            <a:r>
              <a:rPr lang="en-US" sz="2000" dirty="0" smtClean="0">
                <a:solidFill>
                  <a:schemeClr val="bg2">
                    <a:lumMod val="25000"/>
                  </a:schemeClr>
                </a:solidFill>
              </a:rPr>
              <a:t>an </a:t>
            </a:r>
            <a:r>
              <a:rPr lang="en-US" sz="2000" dirty="0" err="1">
                <a:solidFill>
                  <a:schemeClr val="bg2">
                    <a:lumMod val="25000"/>
                  </a:schemeClr>
                </a:solidFill>
              </a:rPr>
              <a:t>orthognathic</a:t>
            </a:r>
            <a:r>
              <a:rPr lang="en-US" sz="2000" dirty="0">
                <a:solidFill>
                  <a:schemeClr val="bg2">
                    <a:lumMod val="25000"/>
                  </a:schemeClr>
                </a:solidFill>
              </a:rPr>
              <a:t> correlation of dentitions;</a:t>
            </a:r>
          </a:p>
          <a:p>
            <a:pPr marL="342900" indent="-342900">
              <a:buFont typeface="Arial" pitchFamily="34" charset="0"/>
              <a:buChar char="•"/>
            </a:pPr>
            <a:r>
              <a:rPr lang="en-US" sz="2000" dirty="0" smtClean="0">
                <a:solidFill>
                  <a:schemeClr val="bg2">
                    <a:lumMod val="25000"/>
                  </a:schemeClr>
                </a:solidFill>
              </a:rPr>
              <a:t>a </a:t>
            </a:r>
            <a:r>
              <a:rPr lang="en-US" sz="2000" dirty="0">
                <a:solidFill>
                  <a:schemeClr val="bg2">
                    <a:lumMod val="25000"/>
                  </a:schemeClr>
                </a:solidFill>
              </a:rPr>
              <a:t>small or moderate atrophy of an alveolar crest and part, as well as favorable </a:t>
            </a:r>
            <a:r>
              <a:rPr lang="en-US" sz="2000" dirty="0" err="1">
                <a:solidFill>
                  <a:schemeClr val="bg2">
                    <a:lumMod val="25000"/>
                  </a:schemeClr>
                </a:solidFill>
              </a:rPr>
              <a:t>intergnathic</a:t>
            </a:r>
            <a:r>
              <a:rPr lang="en-US" sz="2000" dirty="0">
                <a:solidFill>
                  <a:schemeClr val="bg2">
                    <a:lumMod val="25000"/>
                  </a:schemeClr>
                </a:solidFill>
              </a:rPr>
              <a:t> correlations (relative parallelism between an alveolar crest and a part of jaws</a:t>
            </a:r>
            <a:r>
              <a:rPr lang="en-US" sz="2000" dirty="0" smtClean="0">
                <a:solidFill>
                  <a:schemeClr val="bg2">
                    <a:lumMod val="25000"/>
                  </a:schemeClr>
                </a:solidFill>
              </a:rPr>
              <a:t>);</a:t>
            </a:r>
          </a:p>
          <a:p>
            <a:pPr marL="342900" indent="-342900">
              <a:buFont typeface="Arial" pitchFamily="34" charset="0"/>
              <a:buChar char="•"/>
            </a:pPr>
            <a:r>
              <a:rPr lang="en-US" sz="2000" dirty="0">
                <a:solidFill>
                  <a:schemeClr val="bg2">
                    <a:lumMod val="25000"/>
                  </a:schemeClr>
                </a:solidFill>
              </a:rPr>
              <a:t>presence</a:t>
            </a:r>
            <a:r>
              <a:rPr lang="en-US" sz="2000" dirty="0"/>
              <a:t> </a:t>
            </a:r>
            <a:r>
              <a:rPr lang="en-US" sz="2000" dirty="0" smtClean="0">
                <a:solidFill>
                  <a:schemeClr val="bg2">
                    <a:lumMod val="25000"/>
                  </a:schemeClr>
                </a:solidFill>
              </a:rPr>
              <a:t>of </a:t>
            </a:r>
            <a:r>
              <a:rPr lang="en-US" sz="2000" dirty="0">
                <a:solidFill>
                  <a:schemeClr val="bg2">
                    <a:lumMod val="25000"/>
                  </a:schemeClr>
                </a:solidFill>
              </a:rPr>
              <a:t>a steady, easily defined central correlation of jaws;</a:t>
            </a:r>
          </a:p>
          <a:p>
            <a:pPr marL="342900" indent="-342900">
              <a:buFont typeface="Arial" pitchFamily="34" charset="0"/>
              <a:buChar char="•"/>
            </a:pPr>
            <a:r>
              <a:rPr lang="en-US" sz="2000" dirty="0" smtClean="0">
                <a:solidFill>
                  <a:schemeClr val="bg2">
                    <a:lumMod val="25000"/>
                  </a:schemeClr>
                </a:solidFill>
              </a:rPr>
              <a:t>prevalence </a:t>
            </a:r>
            <a:r>
              <a:rPr lang="en-US" sz="2000" dirty="0">
                <a:solidFill>
                  <a:schemeClr val="bg2">
                    <a:lumMod val="25000"/>
                  </a:schemeClr>
                </a:solidFill>
              </a:rPr>
              <a:t>of vertical movements of a mandible.</a:t>
            </a:r>
          </a:p>
        </p:txBody>
      </p:sp>
      <p:pic>
        <p:nvPicPr>
          <p:cNvPr id="6" name="Picture 4" descr="E:\Program Files\QIP 2010\Profiles\6500023@qip.ru\RcvdFiles\Барсик_376071664\Р»РµРє 4 Рє 3.files\image025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437112"/>
            <a:ext cx="3117280"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77090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15</a:t>
            </a:fld>
            <a:endParaRPr lang="ru-RU"/>
          </a:p>
        </p:txBody>
      </p:sp>
      <p:sp>
        <p:nvSpPr>
          <p:cNvPr id="5" name="Прямоугольник 4"/>
          <p:cNvSpPr/>
          <p:nvPr/>
        </p:nvSpPr>
        <p:spPr>
          <a:xfrm>
            <a:off x="755576" y="297230"/>
            <a:ext cx="7416824" cy="2123658"/>
          </a:xfrm>
          <a:prstGeom prst="rect">
            <a:avLst/>
          </a:prstGeom>
        </p:spPr>
        <p:txBody>
          <a:bodyPr wrap="square">
            <a:spAutoFit/>
          </a:bodyPr>
          <a:lstStyle/>
          <a:p>
            <a:r>
              <a:rPr lang="en-US" sz="2200" dirty="0">
                <a:solidFill>
                  <a:schemeClr val="bg2">
                    <a:lumMod val="25000"/>
                  </a:schemeClr>
                </a:solidFill>
                <a:latin typeface="Times New Roman" pitchFamily="18" charset="0"/>
                <a:cs typeface="Times New Roman" pitchFamily="18" charset="0"/>
              </a:rPr>
              <a:t>Anatomic placement on glass perform as follows</a:t>
            </a:r>
            <a:r>
              <a:rPr lang="en-US" sz="2200" dirty="0" smtClean="0">
                <a:solidFill>
                  <a:schemeClr val="bg2">
                    <a:lumMod val="25000"/>
                  </a:schemeClr>
                </a:solidFill>
                <a:latin typeface="Times New Roman" pitchFamily="18" charset="0"/>
                <a:cs typeface="Times New Roman" pitchFamily="18" charset="0"/>
              </a:rPr>
              <a:t>.</a:t>
            </a:r>
          </a:p>
          <a:p>
            <a:endParaRPr lang="en-US" sz="2200" dirty="0">
              <a:solidFill>
                <a:schemeClr val="bg2">
                  <a:lumMod val="25000"/>
                </a:schemeClr>
              </a:solidFill>
              <a:latin typeface="Times New Roman" pitchFamily="18" charset="0"/>
              <a:cs typeface="Times New Roman" pitchFamily="18" charset="0"/>
            </a:endParaRPr>
          </a:p>
          <a:p>
            <a:r>
              <a:rPr lang="en-US" sz="2200" dirty="0" smtClean="0">
                <a:solidFill>
                  <a:schemeClr val="bg2">
                    <a:lumMod val="25000"/>
                  </a:schemeClr>
                </a:solidFill>
                <a:latin typeface="Times New Roman" pitchFamily="18" charset="0"/>
                <a:cs typeface="Times New Roman" pitchFamily="18" charset="0"/>
              </a:rPr>
              <a:t>After making cast of models with occlusion platens in a hinged </a:t>
            </a:r>
            <a:r>
              <a:rPr lang="en-US" sz="2200" dirty="0">
                <a:solidFill>
                  <a:schemeClr val="bg2">
                    <a:lumMod val="25000"/>
                  </a:schemeClr>
                </a:solidFill>
                <a:latin typeface="Times New Roman" pitchFamily="18" charset="0"/>
                <a:cs typeface="Times New Roman" pitchFamily="18" charset="0"/>
              </a:rPr>
              <a:t>articulator </a:t>
            </a:r>
            <a:r>
              <a:rPr lang="en-US" sz="2200" dirty="0" smtClean="0">
                <a:solidFill>
                  <a:schemeClr val="bg2">
                    <a:lumMod val="25000"/>
                  </a:schemeClr>
                </a:solidFill>
                <a:latin typeface="Times New Roman" pitchFamily="18" charset="0"/>
                <a:cs typeface="Times New Roman" pitchFamily="18" charset="0"/>
              </a:rPr>
              <a:t>take glass, and slightly glue it on with hot wax to the top of occlusion platen. Then it is necessary to transfer the glass on to bottom occlusion platen.</a:t>
            </a:r>
          </a:p>
        </p:txBody>
      </p:sp>
      <p:sp>
        <p:nvSpPr>
          <p:cNvPr id="8" name="Прямоугольник 7"/>
          <p:cNvSpPr/>
          <p:nvPr/>
        </p:nvSpPr>
        <p:spPr>
          <a:xfrm>
            <a:off x="755576" y="2402820"/>
            <a:ext cx="4608512" cy="3477875"/>
          </a:xfrm>
          <a:prstGeom prst="rect">
            <a:avLst/>
          </a:prstGeom>
        </p:spPr>
        <p:txBody>
          <a:bodyPr wrap="square">
            <a:spAutoFit/>
          </a:bodyPr>
          <a:lstStyle/>
          <a:p>
            <a:r>
              <a:rPr lang="en-US" sz="2200" dirty="0">
                <a:solidFill>
                  <a:schemeClr val="bg2">
                    <a:lumMod val="25000"/>
                  </a:schemeClr>
                </a:solidFill>
                <a:latin typeface="Times New Roman" pitchFamily="18" charset="0"/>
                <a:cs typeface="Times New Roman" pitchFamily="18" charset="0"/>
              </a:rPr>
              <a:t>After fixing the glass with melted wax to the bottom occlusion platen, on glass mark perimeter of the top occlusion platen, an median line and a line of canines. Remove glass from the top platen and put it aside. On the top model make new wax basis with small </a:t>
            </a:r>
            <a:r>
              <a:rPr lang="en-US" sz="2200" dirty="0" smtClean="0">
                <a:solidFill>
                  <a:schemeClr val="bg2">
                    <a:lumMod val="25000"/>
                  </a:schemeClr>
                </a:solidFill>
                <a:latin typeface="Times New Roman" pitchFamily="18" charset="0"/>
                <a:cs typeface="Times New Roman" pitchFamily="18" charset="0"/>
              </a:rPr>
              <a:t>diameter </a:t>
            </a:r>
            <a:r>
              <a:rPr lang="en-US" sz="2200" dirty="0">
                <a:solidFill>
                  <a:schemeClr val="bg2">
                    <a:lumMod val="25000"/>
                  </a:schemeClr>
                </a:solidFill>
                <a:latin typeface="Times New Roman" pitchFamily="18" charset="0"/>
                <a:cs typeface="Times New Roman" pitchFamily="18" charset="0"/>
              </a:rPr>
              <a:t>(3-4 mm) platen which then glue strictly on top of an alveolar process. </a:t>
            </a:r>
            <a:r>
              <a:rPr lang="en-US" sz="2200" dirty="0" smtClean="0">
                <a:solidFill>
                  <a:schemeClr val="bg2">
                    <a:lumMod val="25000"/>
                  </a:schemeClr>
                </a:solidFill>
                <a:latin typeface="Times New Roman" pitchFamily="18" charset="0"/>
                <a:cs typeface="Times New Roman" pitchFamily="18" charset="0"/>
              </a:rPr>
              <a:t> </a:t>
            </a:r>
            <a:endParaRPr lang="en-US" sz="2200" dirty="0">
              <a:solidFill>
                <a:schemeClr val="bg2">
                  <a:lumMod val="25000"/>
                </a:schemeClr>
              </a:solidFill>
              <a:latin typeface="Times New Roman" pitchFamily="18" charset="0"/>
              <a:cs typeface="Times New Roman" pitchFamily="18" charset="0"/>
            </a:endParaRPr>
          </a:p>
        </p:txBody>
      </p:sp>
      <p:pic>
        <p:nvPicPr>
          <p:cNvPr id="6" name="Picture 4" descr="E:\Program Files\QIP 2010\Profiles\6500023@qip.ru\RcvdFiles\Барсик_376071664\Р»РµРє 4 Рє 3.files\image025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437112"/>
            <a:ext cx="3117280"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04495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z="1400" smtClean="0">
                <a:solidFill>
                  <a:schemeClr val="bg2">
                    <a:lumMod val="10000"/>
                  </a:schemeClr>
                </a:solidFill>
                <a:latin typeface="Times New Roman" pitchFamily="18" charset="0"/>
                <a:cs typeface="Times New Roman" pitchFamily="18" charset="0"/>
              </a:rPr>
              <a:pPr>
                <a:defRPr/>
              </a:pPr>
              <a:t>16</a:t>
            </a:fld>
            <a:endParaRPr lang="ru-RU" sz="1400">
              <a:solidFill>
                <a:schemeClr val="bg2">
                  <a:lumMod val="10000"/>
                </a:schemeClr>
              </a:solidFill>
              <a:latin typeface="Times New Roman" pitchFamily="18" charset="0"/>
              <a:cs typeface="Times New Roman" pitchFamily="18" charset="0"/>
            </a:endParaRPr>
          </a:p>
        </p:txBody>
      </p:sp>
      <p:sp>
        <p:nvSpPr>
          <p:cNvPr id="5" name="Прямоугольник 4"/>
          <p:cNvSpPr/>
          <p:nvPr/>
        </p:nvSpPr>
        <p:spPr>
          <a:xfrm>
            <a:off x="683568" y="638686"/>
            <a:ext cx="7774451" cy="2862322"/>
          </a:xfrm>
          <a:prstGeom prst="rect">
            <a:avLst/>
          </a:prstGeom>
        </p:spPr>
        <p:txBody>
          <a:bodyPr wrap="square">
            <a:spAutoFit/>
          </a:bodyPr>
          <a:lstStyle/>
          <a:p>
            <a:r>
              <a:rPr lang="en-US" sz="2000" dirty="0" smtClean="0">
                <a:solidFill>
                  <a:schemeClr val="bg2">
                    <a:lumMod val="25000"/>
                  </a:schemeClr>
                </a:solidFill>
                <a:latin typeface="Times New Roman" pitchFamily="18" charset="0"/>
                <a:cs typeface="Times New Roman" pitchFamily="18" charset="0"/>
              </a:rPr>
              <a:t>Placement </a:t>
            </a:r>
            <a:r>
              <a:rPr lang="en-US" sz="2000" dirty="0">
                <a:solidFill>
                  <a:schemeClr val="bg2">
                    <a:lumMod val="25000"/>
                  </a:schemeClr>
                </a:solidFill>
                <a:latin typeface="Times New Roman" pitchFamily="18" charset="0"/>
                <a:cs typeface="Times New Roman" pitchFamily="18" charset="0"/>
              </a:rPr>
              <a:t>begin with teeth of the maxilla. Vestibular teeth relation to the top of an alveolar process place so that vertical axes of the </a:t>
            </a:r>
            <a:r>
              <a:rPr lang="en-US" sz="2000" dirty="0" smtClean="0">
                <a:solidFill>
                  <a:schemeClr val="bg2">
                    <a:lumMod val="25000"/>
                  </a:schemeClr>
                </a:solidFill>
                <a:latin typeface="Times New Roman" pitchFamily="18" charset="0"/>
                <a:cs typeface="Times New Roman" pitchFamily="18" charset="0"/>
              </a:rPr>
              <a:t>teeth </a:t>
            </a:r>
            <a:r>
              <a:rPr lang="en-US" sz="2000" dirty="0">
                <a:solidFill>
                  <a:schemeClr val="bg2">
                    <a:lumMod val="25000"/>
                  </a:schemeClr>
                </a:solidFill>
                <a:latin typeface="Times New Roman" pitchFamily="18" charset="0"/>
                <a:cs typeface="Times New Roman" pitchFamily="18" charset="0"/>
              </a:rPr>
              <a:t>are 2/3 of their cervical parts are located ahead of top of an alveolar process, and axes of a lateral teeth passed on </a:t>
            </a:r>
            <a:r>
              <a:rPr lang="en-US" sz="2000" dirty="0" err="1">
                <a:solidFill>
                  <a:schemeClr val="bg2">
                    <a:lumMod val="25000"/>
                  </a:schemeClr>
                </a:solidFill>
                <a:latin typeface="Times New Roman" pitchFamily="18" charset="0"/>
                <a:cs typeface="Times New Roman" pitchFamily="18" charset="0"/>
              </a:rPr>
              <a:t>interalveolar</a:t>
            </a:r>
            <a:r>
              <a:rPr lang="en-US" sz="2000" dirty="0">
                <a:solidFill>
                  <a:schemeClr val="bg2">
                    <a:lumMod val="25000"/>
                  </a:schemeClr>
                </a:solidFill>
                <a:latin typeface="Times New Roman" pitchFamily="18" charset="0"/>
                <a:cs typeface="Times New Roman" pitchFamily="18" charset="0"/>
              </a:rPr>
              <a:t> lines. Such placement provides stability of prostheses during mastication</a:t>
            </a:r>
            <a:r>
              <a:rPr lang="en-US" sz="2000" dirty="0" smtClean="0">
                <a:solidFill>
                  <a:schemeClr val="bg2">
                    <a:lumMod val="25000"/>
                  </a:schemeClr>
                </a:solidFill>
                <a:latin typeface="Times New Roman" pitchFamily="18" charset="0"/>
                <a:cs typeface="Times New Roman" pitchFamily="18" charset="0"/>
              </a:rPr>
              <a:t>.</a:t>
            </a:r>
          </a:p>
          <a:p>
            <a:endParaRPr lang="en-US" sz="2000" dirty="0">
              <a:solidFill>
                <a:schemeClr val="bg2">
                  <a:lumMod val="25000"/>
                </a:schemeClr>
              </a:solidFill>
              <a:latin typeface="Times New Roman" pitchFamily="18" charset="0"/>
              <a:cs typeface="Times New Roman" pitchFamily="18" charset="0"/>
            </a:endParaRPr>
          </a:p>
          <a:p>
            <a:r>
              <a:rPr lang="en-US" sz="2000" dirty="0">
                <a:solidFill>
                  <a:schemeClr val="bg2">
                    <a:lumMod val="25000"/>
                  </a:schemeClr>
                </a:solidFill>
                <a:latin typeface="Times New Roman" pitchFamily="18" charset="0"/>
                <a:cs typeface="Times New Roman" pitchFamily="18" charset="0"/>
              </a:rPr>
              <a:t>The </a:t>
            </a:r>
            <a:r>
              <a:rPr lang="en-US" sz="2000" dirty="0" smtClean="0">
                <a:solidFill>
                  <a:schemeClr val="bg2">
                    <a:lumMod val="25000"/>
                  </a:schemeClr>
                </a:solidFill>
                <a:latin typeface="Times New Roman" pitchFamily="18" charset="0"/>
                <a:cs typeface="Times New Roman" pitchFamily="18" charset="0"/>
              </a:rPr>
              <a:t>upper </a:t>
            </a:r>
            <a:r>
              <a:rPr lang="en-US" sz="2000" dirty="0">
                <a:solidFill>
                  <a:schemeClr val="bg2">
                    <a:lumMod val="25000"/>
                  </a:schemeClr>
                </a:solidFill>
                <a:latin typeface="Times New Roman" pitchFamily="18" charset="0"/>
                <a:cs typeface="Times New Roman" pitchFamily="18" charset="0"/>
              </a:rPr>
              <a:t>dentition design in the form of semi ellipse, bottom - parabola. </a:t>
            </a:r>
          </a:p>
          <a:p>
            <a:endParaRPr lang="en-US" sz="2000" b="1" dirty="0" smtClean="0">
              <a:solidFill>
                <a:schemeClr val="bg2">
                  <a:lumMod val="25000"/>
                </a:schemeClr>
              </a:solidFill>
              <a:latin typeface="Times New Roman" pitchFamily="18" charset="0"/>
              <a:cs typeface="Times New Roman" pitchFamily="18" charset="0"/>
            </a:endParaRPr>
          </a:p>
          <a:p>
            <a:endParaRPr lang="en-US" sz="2000" dirty="0" smtClean="0">
              <a:solidFill>
                <a:schemeClr val="bg2">
                  <a:lumMod val="25000"/>
                </a:schemeClr>
              </a:solidFill>
              <a:latin typeface="Times New Roman" pitchFamily="18" charset="0"/>
              <a:cs typeface="Times New Roman" pitchFamily="18" charset="0"/>
            </a:endParaRPr>
          </a:p>
        </p:txBody>
      </p:sp>
      <p:sp>
        <p:nvSpPr>
          <p:cNvPr id="7" name="Прямоугольник 6"/>
          <p:cNvSpPr/>
          <p:nvPr/>
        </p:nvSpPr>
        <p:spPr>
          <a:xfrm>
            <a:off x="611561" y="3586348"/>
            <a:ext cx="5112567" cy="2862322"/>
          </a:xfrm>
          <a:prstGeom prst="rect">
            <a:avLst/>
          </a:prstGeom>
        </p:spPr>
        <p:txBody>
          <a:bodyPr wrap="square">
            <a:spAutoFit/>
          </a:bodyPr>
          <a:lstStyle/>
          <a:p>
            <a:endParaRPr lang="en-US" sz="2000" dirty="0">
              <a:solidFill>
                <a:schemeClr val="bg2">
                  <a:lumMod val="25000"/>
                </a:schemeClr>
              </a:solidFill>
              <a:latin typeface="Times New Roman" pitchFamily="18" charset="0"/>
              <a:cs typeface="Times New Roman" pitchFamily="18" charset="0"/>
            </a:endParaRPr>
          </a:p>
          <a:p>
            <a:r>
              <a:rPr lang="en-US" sz="2000" b="1" dirty="0" smtClean="0">
                <a:solidFill>
                  <a:schemeClr val="bg2">
                    <a:lumMod val="25000"/>
                  </a:schemeClr>
                </a:solidFill>
                <a:latin typeface="Times New Roman" pitchFamily="18" charset="0"/>
                <a:cs typeface="Times New Roman" pitchFamily="18" charset="0"/>
              </a:rPr>
              <a:t>The </a:t>
            </a:r>
            <a:r>
              <a:rPr lang="en-US" sz="2000" b="1" dirty="0">
                <a:solidFill>
                  <a:schemeClr val="bg2">
                    <a:lumMod val="25000"/>
                  </a:schemeClr>
                </a:solidFill>
                <a:latin typeface="Times New Roman" pitchFamily="18" charset="0"/>
                <a:cs typeface="Times New Roman" pitchFamily="18" charset="0"/>
              </a:rPr>
              <a:t>central </a:t>
            </a:r>
            <a:r>
              <a:rPr lang="en-US" sz="2000" dirty="0">
                <a:solidFill>
                  <a:schemeClr val="bg2">
                    <a:lumMod val="25000"/>
                  </a:schemeClr>
                </a:solidFill>
                <a:latin typeface="Times New Roman" pitchFamily="18" charset="0"/>
                <a:cs typeface="Times New Roman" pitchFamily="18" charset="0"/>
              </a:rPr>
              <a:t>incisors are placed symmetrically to </a:t>
            </a:r>
            <a:r>
              <a:rPr lang="en-US" sz="2000" dirty="0" smtClean="0">
                <a:solidFill>
                  <a:schemeClr val="bg2">
                    <a:lumMod val="25000"/>
                  </a:schemeClr>
                </a:solidFill>
                <a:latin typeface="Times New Roman" pitchFamily="18" charset="0"/>
                <a:cs typeface="Times New Roman" pitchFamily="18" charset="0"/>
              </a:rPr>
              <a:t>a median line </a:t>
            </a:r>
            <a:r>
              <a:rPr lang="en-US" sz="2000" dirty="0">
                <a:solidFill>
                  <a:schemeClr val="bg2">
                    <a:lumMod val="25000"/>
                  </a:schemeClr>
                </a:solidFill>
                <a:latin typeface="Times New Roman" pitchFamily="18" charset="0"/>
                <a:cs typeface="Times New Roman" pitchFamily="18" charset="0"/>
              </a:rPr>
              <a:t>so that cutting edges have contact with the glass. </a:t>
            </a:r>
          </a:p>
          <a:p>
            <a:endParaRPr lang="en-US" sz="2000" dirty="0">
              <a:solidFill>
                <a:schemeClr val="bg2">
                  <a:lumMod val="25000"/>
                </a:schemeClr>
              </a:solidFill>
              <a:latin typeface="Times New Roman" pitchFamily="18" charset="0"/>
              <a:cs typeface="Times New Roman" pitchFamily="18" charset="0"/>
            </a:endParaRPr>
          </a:p>
          <a:p>
            <a:r>
              <a:rPr lang="en-US" sz="2000" b="1" dirty="0">
                <a:solidFill>
                  <a:schemeClr val="bg2">
                    <a:lumMod val="25000"/>
                  </a:schemeClr>
                </a:solidFill>
                <a:latin typeface="Times New Roman" pitchFamily="18" charset="0"/>
                <a:cs typeface="Times New Roman" pitchFamily="18" charset="0"/>
              </a:rPr>
              <a:t>Lateral incisors </a:t>
            </a:r>
            <a:r>
              <a:rPr lang="en-US" sz="2000" dirty="0">
                <a:solidFill>
                  <a:schemeClr val="bg2">
                    <a:lumMod val="25000"/>
                  </a:schemeClr>
                </a:solidFill>
                <a:latin typeface="Times New Roman" pitchFamily="18" charset="0"/>
                <a:cs typeface="Times New Roman" pitchFamily="18" charset="0"/>
              </a:rPr>
              <a:t>are some what tilted from the median line in cervical parts and their cutting edges do not reach glass surface by 0,5 mm. </a:t>
            </a:r>
          </a:p>
          <a:p>
            <a:r>
              <a:rPr lang="en-US" sz="2000" dirty="0" smtClean="0">
                <a:solidFill>
                  <a:schemeClr val="bg2">
                    <a:lumMod val="25000"/>
                  </a:schemeClr>
                </a:solidFill>
                <a:latin typeface="Times New Roman" pitchFamily="18" charset="0"/>
                <a:cs typeface="Times New Roman" pitchFamily="18" charset="0"/>
              </a:rPr>
              <a:t> </a:t>
            </a:r>
            <a:endParaRPr lang="en-US" sz="2000" dirty="0">
              <a:solidFill>
                <a:schemeClr val="bg2">
                  <a:lumMod val="25000"/>
                </a:schemeClr>
              </a:solidFill>
              <a:latin typeface="Times New Roman" pitchFamily="18" charset="0"/>
              <a:cs typeface="Times New Roman" pitchFamily="18" charset="0"/>
            </a:endParaRPr>
          </a:p>
        </p:txBody>
      </p:sp>
      <p:pic>
        <p:nvPicPr>
          <p:cNvPr id="6" name="Picture 4" descr="E:\Program Files\QIP 2010\Profiles\6500023@qip.ru\RcvdFiles\Барсик_376071664\Р»РµРє 4 Рє 3.files\image025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437112"/>
            <a:ext cx="3117280"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2743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17</a:t>
            </a:fld>
            <a:endParaRPr lang="ru-RU"/>
          </a:p>
        </p:txBody>
      </p:sp>
      <p:sp>
        <p:nvSpPr>
          <p:cNvPr id="5" name="Прямоугольник 4"/>
          <p:cNvSpPr/>
          <p:nvPr/>
        </p:nvSpPr>
        <p:spPr>
          <a:xfrm>
            <a:off x="827584" y="188640"/>
            <a:ext cx="7471107" cy="4401205"/>
          </a:xfrm>
          <a:prstGeom prst="rect">
            <a:avLst/>
          </a:prstGeom>
        </p:spPr>
        <p:txBody>
          <a:bodyPr wrap="square">
            <a:spAutoFit/>
          </a:bodyPr>
          <a:lstStyle/>
          <a:p>
            <a:r>
              <a:rPr lang="en-US" sz="2000" b="1" dirty="0">
                <a:solidFill>
                  <a:schemeClr val="bg2">
                    <a:lumMod val="25000"/>
                  </a:schemeClr>
                </a:solidFill>
                <a:latin typeface="Times New Roman" pitchFamily="18" charset="0"/>
                <a:cs typeface="Times New Roman" pitchFamily="18" charset="0"/>
              </a:rPr>
              <a:t>Canines </a:t>
            </a:r>
            <a:r>
              <a:rPr lang="en-US" sz="2000" dirty="0">
                <a:solidFill>
                  <a:schemeClr val="bg2">
                    <a:lumMod val="25000"/>
                  </a:schemeClr>
                </a:solidFill>
                <a:latin typeface="Times New Roman" pitchFamily="18" charset="0"/>
                <a:cs typeface="Times New Roman" pitchFamily="18" charset="0"/>
              </a:rPr>
              <a:t>touch the glass with their tearing cusps and form turning points of a tooth arch, and the forward part of a facing of a canine should be continuation of an arch of a forward teeth, and back - refer an arch in the field of a lateral teeth. </a:t>
            </a:r>
            <a:endParaRPr lang="ru-RU" sz="2000" dirty="0" smtClean="0">
              <a:solidFill>
                <a:schemeClr val="bg2">
                  <a:lumMod val="25000"/>
                </a:schemeClr>
              </a:solidFill>
              <a:latin typeface="Times New Roman" pitchFamily="18" charset="0"/>
              <a:cs typeface="Times New Roman" pitchFamily="18" charset="0"/>
            </a:endParaRPr>
          </a:p>
          <a:p>
            <a:endParaRPr lang="en-US" sz="2000" dirty="0" smtClean="0">
              <a:solidFill>
                <a:schemeClr val="bg2">
                  <a:lumMod val="25000"/>
                </a:schemeClr>
              </a:solidFill>
              <a:latin typeface="Times New Roman" pitchFamily="18" charset="0"/>
              <a:cs typeface="Times New Roman" pitchFamily="18" charset="0"/>
            </a:endParaRPr>
          </a:p>
          <a:p>
            <a:r>
              <a:rPr lang="en-US" sz="2000" b="1" dirty="0" smtClean="0">
                <a:solidFill>
                  <a:schemeClr val="bg2">
                    <a:lumMod val="25000"/>
                  </a:schemeClr>
                </a:solidFill>
                <a:latin typeface="Times New Roman" pitchFamily="18" charset="0"/>
                <a:cs typeface="Times New Roman" pitchFamily="18" charset="0"/>
              </a:rPr>
              <a:t>The </a:t>
            </a:r>
            <a:r>
              <a:rPr lang="en-US" sz="2000" b="1" dirty="0">
                <a:solidFill>
                  <a:schemeClr val="bg2">
                    <a:lumMod val="25000"/>
                  </a:schemeClr>
                </a:solidFill>
                <a:latin typeface="Times New Roman" pitchFamily="18" charset="0"/>
                <a:cs typeface="Times New Roman" pitchFamily="18" charset="0"/>
              </a:rPr>
              <a:t>first premolar </a:t>
            </a:r>
            <a:r>
              <a:rPr lang="en-US" sz="2000" dirty="0">
                <a:solidFill>
                  <a:schemeClr val="bg2">
                    <a:lumMod val="25000"/>
                  </a:schemeClr>
                </a:solidFill>
                <a:latin typeface="Times New Roman" pitchFamily="18" charset="0"/>
                <a:cs typeface="Times New Roman" pitchFamily="18" charset="0"/>
              </a:rPr>
              <a:t>tooth is placed so that it touches the glass only with </a:t>
            </a:r>
            <a:r>
              <a:rPr lang="en-US" sz="2000" dirty="0" err="1">
                <a:solidFill>
                  <a:schemeClr val="bg2">
                    <a:lumMod val="25000"/>
                  </a:schemeClr>
                </a:solidFill>
                <a:latin typeface="Times New Roman" pitchFamily="18" charset="0"/>
                <a:cs typeface="Times New Roman" pitchFamily="18" charset="0"/>
              </a:rPr>
              <a:t>buccal</a:t>
            </a:r>
            <a:r>
              <a:rPr lang="en-US" sz="2000" dirty="0">
                <a:solidFill>
                  <a:schemeClr val="bg2">
                    <a:lumMod val="25000"/>
                  </a:schemeClr>
                </a:solidFill>
                <a:latin typeface="Times New Roman" pitchFamily="18" charset="0"/>
                <a:cs typeface="Times New Roman" pitchFamily="18" charset="0"/>
              </a:rPr>
              <a:t> cusp, and palatal cusp does not reach the glass by 1 mm. </a:t>
            </a:r>
          </a:p>
          <a:p>
            <a:r>
              <a:rPr lang="en-US" sz="2000" b="1" dirty="0">
                <a:solidFill>
                  <a:schemeClr val="bg2">
                    <a:lumMod val="25000"/>
                  </a:schemeClr>
                </a:solidFill>
                <a:latin typeface="Times New Roman" pitchFamily="18" charset="0"/>
                <a:cs typeface="Times New Roman" pitchFamily="18" charset="0"/>
              </a:rPr>
              <a:t>The second premolar </a:t>
            </a:r>
            <a:r>
              <a:rPr lang="en-US" sz="2000" dirty="0">
                <a:solidFill>
                  <a:schemeClr val="bg2">
                    <a:lumMod val="25000"/>
                  </a:schemeClr>
                </a:solidFill>
                <a:latin typeface="Times New Roman" pitchFamily="18" charset="0"/>
                <a:cs typeface="Times New Roman" pitchFamily="18" charset="0"/>
              </a:rPr>
              <a:t>tooth touches the glass with both cusps. </a:t>
            </a:r>
          </a:p>
          <a:p>
            <a:r>
              <a:rPr lang="en-US" sz="2000" b="1" dirty="0">
                <a:solidFill>
                  <a:schemeClr val="bg2">
                    <a:lumMod val="25000"/>
                  </a:schemeClr>
                </a:solidFill>
                <a:latin typeface="Times New Roman" pitchFamily="18" charset="0"/>
                <a:cs typeface="Times New Roman" pitchFamily="18" charset="0"/>
              </a:rPr>
              <a:t>The first molar </a:t>
            </a:r>
            <a:r>
              <a:rPr lang="en-US" sz="2000" dirty="0">
                <a:solidFill>
                  <a:schemeClr val="bg2">
                    <a:lumMod val="25000"/>
                  </a:schemeClr>
                </a:solidFill>
                <a:latin typeface="Times New Roman" pitchFamily="18" charset="0"/>
                <a:cs typeface="Times New Roman" pitchFamily="18" charset="0"/>
              </a:rPr>
              <a:t>tooth touches the glass only with its </a:t>
            </a:r>
            <a:r>
              <a:rPr lang="en-US" sz="2000" dirty="0" err="1">
                <a:solidFill>
                  <a:schemeClr val="bg2">
                    <a:lumMod val="25000"/>
                  </a:schemeClr>
                </a:solidFill>
                <a:latin typeface="Times New Roman" pitchFamily="18" charset="0"/>
                <a:cs typeface="Times New Roman" pitchFamily="18" charset="0"/>
              </a:rPr>
              <a:t>mesio</a:t>
            </a:r>
            <a:r>
              <a:rPr lang="en-US" sz="2000" dirty="0">
                <a:solidFill>
                  <a:schemeClr val="bg2">
                    <a:lumMod val="25000"/>
                  </a:schemeClr>
                </a:solidFill>
                <a:latin typeface="Times New Roman" pitchFamily="18" charset="0"/>
                <a:cs typeface="Times New Roman" pitchFamily="18" charset="0"/>
              </a:rPr>
              <a:t>-palatal cusp. </a:t>
            </a:r>
            <a:r>
              <a:rPr lang="en-US" sz="2000" dirty="0" err="1">
                <a:solidFill>
                  <a:schemeClr val="bg2">
                    <a:lumMod val="25000"/>
                  </a:schemeClr>
                </a:solidFill>
                <a:latin typeface="Times New Roman" pitchFamily="18" charset="0"/>
                <a:cs typeface="Times New Roman" pitchFamily="18" charset="0"/>
              </a:rPr>
              <a:t>Mesio-buccal</a:t>
            </a:r>
            <a:r>
              <a:rPr lang="en-US" sz="2000" dirty="0">
                <a:solidFill>
                  <a:schemeClr val="bg2">
                    <a:lumMod val="25000"/>
                  </a:schemeClr>
                </a:solidFill>
                <a:latin typeface="Times New Roman" pitchFamily="18" charset="0"/>
                <a:cs typeface="Times New Roman" pitchFamily="18" charset="0"/>
              </a:rPr>
              <a:t> cusp does not reach glass by 0,5 mm, </a:t>
            </a:r>
            <a:r>
              <a:rPr lang="en-US" sz="2000" dirty="0" err="1">
                <a:solidFill>
                  <a:schemeClr val="bg2">
                    <a:lumMod val="25000"/>
                  </a:schemeClr>
                </a:solidFill>
                <a:latin typeface="Times New Roman" pitchFamily="18" charset="0"/>
                <a:cs typeface="Times New Roman" pitchFamily="18" charset="0"/>
              </a:rPr>
              <a:t>disto</a:t>
            </a:r>
            <a:r>
              <a:rPr lang="en-US" sz="2000" dirty="0">
                <a:solidFill>
                  <a:schemeClr val="bg2">
                    <a:lumMod val="25000"/>
                  </a:schemeClr>
                </a:solidFill>
                <a:latin typeface="Times New Roman" pitchFamily="18" charset="0"/>
                <a:cs typeface="Times New Roman" pitchFamily="18" charset="0"/>
              </a:rPr>
              <a:t>-palatal - by 1 mm, </a:t>
            </a:r>
            <a:r>
              <a:rPr lang="en-US" sz="2000" dirty="0" err="1">
                <a:solidFill>
                  <a:schemeClr val="bg2">
                    <a:lumMod val="25000"/>
                  </a:schemeClr>
                </a:solidFill>
                <a:latin typeface="Times New Roman" pitchFamily="18" charset="0"/>
                <a:cs typeface="Times New Roman" pitchFamily="18" charset="0"/>
              </a:rPr>
              <a:t>disto-buccal</a:t>
            </a:r>
            <a:r>
              <a:rPr lang="en-US" sz="2000" dirty="0">
                <a:solidFill>
                  <a:schemeClr val="bg2">
                    <a:lumMod val="25000"/>
                  </a:schemeClr>
                </a:solidFill>
                <a:latin typeface="Times New Roman" pitchFamily="18" charset="0"/>
                <a:cs typeface="Times New Roman" pitchFamily="18" charset="0"/>
              </a:rPr>
              <a:t> - by 1,5 mm. </a:t>
            </a:r>
            <a:endParaRPr lang="ru-RU" sz="2000" dirty="0" smtClean="0">
              <a:solidFill>
                <a:schemeClr val="bg2">
                  <a:lumMod val="25000"/>
                </a:schemeClr>
              </a:solidFill>
              <a:latin typeface="Times New Roman" pitchFamily="18" charset="0"/>
              <a:cs typeface="Times New Roman" pitchFamily="18" charset="0"/>
            </a:endParaRPr>
          </a:p>
          <a:p>
            <a:r>
              <a:rPr lang="en-US" sz="2000" b="1" dirty="0" smtClean="0">
                <a:solidFill>
                  <a:schemeClr val="bg2">
                    <a:lumMod val="25000"/>
                  </a:schemeClr>
                </a:solidFill>
                <a:latin typeface="Times New Roman" pitchFamily="18" charset="0"/>
                <a:cs typeface="Times New Roman" pitchFamily="18" charset="0"/>
              </a:rPr>
              <a:t>The </a:t>
            </a:r>
            <a:r>
              <a:rPr lang="en-US" sz="2000" b="1" dirty="0">
                <a:solidFill>
                  <a:schemeClr val="bg2">
                    <a:lumMod val="25000"/>
                  </a:schemeClr>
                </a:solidFill>
                <a:latin typeface="Times New Roman" pitchFamily="18" charset="0"/>
                <a:cs typeface="Times New Roman" pitchFamily="18" charset="0"/>
              </a:rPr>
              <a:t>second molar </a:t>
            </a:r>
            <a:r>
              <a:rPr lang="en-US" sz="2000" dirty="0">
                <a:solidFill>
                  <a:schemeClr val="bg2">
                    <a:lumMod val="25000"/>
                  </a:schemeClr>
                </a:solidFill>
                <a:latin typeface="Times New Roman" pitchFamily="18" charset="0"/>
                <a:cs typeface="Times New Roman" pitchFamily="18" charset="0"/>
              </a:rPr>
              <a:t>tooth does not touch the glass with the cusps and continues a line of the first molar tooth.</a:t>
            </a:r>
          </a:p>
          <a:p>
            <a:endParaRPr lang="ru-RU" sz="2000" dirty="0">
              <a:solidFill>
                <a:schemeClr val="bg2">
                  <a:lumMod val="10000"/>
                </a:schemeClr>
              </a:solidFill>
              <a:latin typeface="Times New Roman" pitchFamily="18" charset="0"/>
              <a:cs typeface="Times New Roman" pitchFamily="18" charset="0"/>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841" y="4509120"/>
            <a:ext cx="7051293" cy="20660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710170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18</a:t>
            </a:fld>
            <a:endParaRPr lang="ru-RU"/>
          </a:p>
        </p:txBody>
      </p:sp>
      <p:sp>
        <p:nvSpPr>
          <p:cNvPr id="5" name="Прямоугольник 4"/>
          <p:cNvSpPr/>
          <p:nvPr/>
        </p:nvSpPr>
        <p:spPr>
          <a:xfrm>
            <a:off x="683568" y="692696"/>
            <a:ext cx="7560840" cy="2246769"/>
          </a:xfrm>
          <a:prstGeom prst="rect">
            <a:avLst/>
          </a:prstGeom>
        </p:spPr>
        <p:txBody>
          <a:bodyPr wrap="square">
            <a:spAutoFit/>
          </a:bodyPr>
          <a:lstStyle/>
          <a:p>
            <a:r>
              <a:rPr lang="en-US" sz="2000" dirty="0">
                <a:solidFill>
                  <a:schemeClr val="bg2">
                    <a:lumMod val="25000"/>
                  </a:schemeClr>
                </a:solidFill>
                <a:latin typeface="Times New Roman" pitchFamily="18" charset="0"/>
                <a:cs typeface="Times New Roman" pitchFamily="18" charset="0"/>
              </a:rPr>
              <a:t>After placement of teeth of the maxilla, place teeth of mandible referring to maxilla. </a:t>
            </a:r>
            <a:endParaRPr lang="en-US" sz="2000" dirty="0" smtClean="0">
              <a:solidFill>
                <a:schemeClr val="bg2">
                  <a:lumMod val="25000"/>
                </a:schemeClr>
              </a:solidFill>
              <a:latin typeface="Times New Roman" pitchFamily="18" charset="0"/>
              <a:cs typeface="Times New Roman" pitchFamily="18" charset="0"/>
            </a:endParaRPr>
          </a:p>
          <a:p>
            <a:endParaRPr lang="en-US" sz="2000" dirty="0">
              <a:solidFill>
                <a:schemeClr val="bg2">
                  <a:lumMod val="25000"/>
                </a:schemeClr>
              </a:solidFill>
              <a:latin typeface="Times New Roman" pitchFamily="18" charset="0"/>
              <a:cs typeface="Times New Roman" pitchFamily="18" charset="0"/>
            </a:endParaRPr>
          </a:p>
          <a:p>
            <a:r>
              <a:rPr lang="en-US" sz="2000" dirty="0">
                <a:solidFill>
                  <a:schemeClr val="bg2">
                    <a:lumMod val="25000"/>
                  </a:schemeClr>
                </a:solidFill>
                <a:latin typeface="Times New Roman" pitchFamily="18" charset="0"/>
                <a:cs typeface="Times New Roman" pitchFamily="18" charset="0"/>
              </a:rPr>
              <a:t>Placement begin with the </a:t>
            </a:r>
            <a:r>
              <a:rPr lang="en-US" sz="2000" b="1" dirty="0">
                <a:solidFill>
                  <a:schemeClr val="bg2">
                    <a:lumMod val="25000"/>
                  </a:schemeClr>
                </a:solidFill>
                <a:latin typeface="Times New Roman" pitchFamily="18" charset="0"/>
                <a:cs typeface="Times New Roman" pitchFamily="18" charset="0"/>
              </a:rPr>
              <a:t>second premolar </a:t>
            </a:r>
            <a:r>
              <a:rPr lang="en-US" sz="2000" dirty="0">
                <a:solidFill>
                  <a:schemeClr val="bg2">
                    <a:lumMod val="25000"/>
                  </a:schemeClr>
                </a:solidFill>
                <a:latin typeface="Times New Roman" pitchFamily="18" charset="0"/>
                <a:cs typeface="Times New Roman" pitchFamily="18" charset="0"/>
              </a:rPr>
              <a:t>teeth as they are well placed between the first and the second premolar teeth of the maxilla. </a:t>
            </a:r>
            <a:endParaRPr lang="en-US" sz="2000" dirty="0" smtClean="0">
              <a:solidFill>
                <a:schemeClr val="bg2">
                  <a:lumMod val="25000"/>
                </a:schemeClr>
              </a:solidFill>
              <a:latin typeface="Times New Roman" pitchFamily="18" charset="0"/>
              <a:cs typeface="Times New Roman" pitchFamily="18" charset="0"/>
            </a:endParaRPr>
          </a:p>
          <a:p>
            <a:endParaRPr lang="en-US" sz="2000" dirty="0" smtClean="0">
              <a:solidFill>
                <a:schemeClr val="bg2">
                  <a:lumMod val="25000"/>
                </a:schemeClr>
              </a:solidFill>
              <a:latin typeface="Times New Roman" pitchFamily="18" charset="0"/>
              <a:cs typeface="Times New Roman" pitchFamily="18" charset="0"/>
            </a:endParaRPr>
          </a:p>
          <a:p>
            <a:r>
              <a:rPr lang="en-US" sz="2000" dirty="0" smtClean="0">
                <a:solidFill>
                  <a:schemeClr val="bg2">
                    <a:lumMod val="25000"/>
                  </a:schemeClr>
                </a:solidFill>
                <a:latin typeface="Times New Roman" pitchFamily="18" charset="0"/>
                <a:cs typeface="Times New Roman" pitchFamily="18" charset="0"/>
              </a:rPr>
              <a:t>Then </a:t>
            </a:r>
            <a:r>
              <a:rPr lang="en-US" sz="2000" dirty="0">
                <a:solidFill>
                  <a:schemeClr val="bg2">
                    <a:lumMod val="25000"/>
                  </a:schemeClr>
                </a:solidFill>
                <a:latin typeface="Times New Roman" pitchFamily="18" charset="0"/>
                <a:cs typeface="Times New Roman" pitchFamily="18" charset="0"/>
              </a:rPr>
              <a:t>place the </a:t>
            </a:r>
            <a:r>
              <a:rPr lang="en-US" sz="2000" b="1" dirty="0">
                <a:solidFill>
                  <a:schemeClr val="bg2">
                    <a:lumMod val="25000"/>
                  </a:schemeClr>
                </a:solidFill>
                <a:latin typeface="Times New Roman" pitchFamily="18" charset="0"/>
                <a:cs typeface="Times New Roman" pitchFamily="18" charset="0"/>
              </a:rPr>
              <a:t>molar</a:t>
            </a:r>
            <a:r>
              <a:rPr lang="en-US" sz="2000" dirty="0">
                <a:solidFill>
                  <a:schemeClr val="bg2">
                    <a:lumMod val="25000"/>
                  </a:schemeClr>
                </a:solidFill>
                <a:latin typeface="Times New Roman" pitchFamily="18" charset="0"/>
                <a:cs typeface="Times New Roman" pitchFamily="18" charset="0"/>
              </a:rPr>
              <a:t> teeth and last - </a:t>
            </a:r>
            <a:r>
              <a:rPr lang="en-US" sz="2000" b="1" dirty="0">
                <a:solidFill>
                  <a:schemeClr val="bg2">
                    <a:lumMod val="25000"/>
                  </a:schemeClr>
                </a:solidFill>
                <a:latin typeface="Times New Roman" pitchFamily="18" charset="0"/>
                <a:cs typeface="Times New Roman" pitchFamily="18" charset="0"/>
              </a:rPr>
              <a:t>vestibular</a:t>
            </a:r>
            <a:r>
              <a:rPr lang="en-US" sz="2000" dirty="0">
                <a:solidFill>
                  <a:schemeClr val="bg2">
                    <a:lumMod val="25000"/>
                  </a:schemeClr>
                </a:solidFill>
                <a:latin typeface="Times New Roman" pitchFamily="18" charset="0"/>
                <a:cs typeface="Times New Roman" pitchFamily="18" charset="0"/>
              </a:rPr>
              <a:t> </a:t>
            </a:r>
            <a:r>
              <a:rPr lang="en-US" sz="2000" b="1" dirty="0">
                <a:solidFill>
                  <a:schemeClr val="bg2">
                    <a:lumMod val="25000"/>
                  </a:schemeClr>
                </a:solidFill>
                <a:latin typeface="Times New Roman" pitchFamily="18" charset="0"/>
                <a:cs typeface="Times New Roman" pitchFamily="18" charset="0"/>
              </a:rPr>
              <a:t>teeth</a:t>
            </a:r>
            <a:r>
              <a:rPr lang="en-US" sz="2000" dirty="0">
                <a:solidFill>
                  <a:schemeClr val="bg2">
                    <a:lumMod val="25000"/>
                  </a:schemeClr>
                </a:solidFill>
                <a:latin typeface="Times New Roman" pitchFamily="18" charset="0"/>
                <a:cs typeface="Times New Roman" pitchFamily="18" charset="0"/>
              </a:rPr>
              <a: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3782728"/>
            <a:ext cx="6768752" cy="23825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544711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solidFill>
                  <a:schemeClr val="bg2">
                    <a:lumMod val="10000"/>
                  </a:schemeClr>
                </a:solidFill>
                <a:latin typeface="Times New Roman" pitchFamily="18" charset="0"/>
                <a:cs typeface="Times New Roman" pitchFamily="18" charset="0"/>
              </a:rPr>
              <a:pPr>
                <a:defRPr/>
              </a:pPr>
              <a:t>19</a:t>
            </a:fld>
            <a:endParaRPr lang="ru-RU">
              <a:solidFill>
                <a:schemeClr val="bg2">
                  <a:lumMod val="10000"/>
                </a:schemeClr>
              </a:solidFill>
              <a:latin typeface="Times New Roman" pitchFamily="18" charset="0"/>
              <a:cs typeface="Times New Roman" pitchFamily="18" charset="0"/>
            </a:endParaRPr>
          </a:p>
        </p:txBody>
      </p:sp>
      <p:sp>
        <p:nvSpPr>
          <p:cNvPr id="5" name="Прямоугольник 4"/>
          <p:cNvSpPr/>
          <p:nvPr/>
        </p:nvSpPr>
        <p:spPr>
          <a:xfrm>
            <a:off x="755576" y="260648"/>
            <a:ext cx="7344816" cy="4062651"/>
          </a:xfrm>
          <a:prstGeom prst="rect">
            <a:avLst/>
          </a:prstGeom>
        </p:spPr>
        <p:txBody>
          <a:bodyPr wrap="square">
            <a:spAutoFit/>
          </a:bodyPr>
          <a:lstStyle/>
          <a:p>
            <a:r>
              <a:rPr lang="en-US" sz="2000" dirty="0">
                <a:solidFill>
                  <a:schemeClr val="bg2">
                    <a:lumMod val="25000"/>
                  </a:schemeClr>
                </a:solidFill>
                <a:latin typeface="Times New Roman" pitchFamily="18" charset="0"/>
                <a:cs typeface="Times New Roman" pitchFamily="18" charset="0"/>
              </a:rPr>
              <a:t>During placement of artificial teeth on wax basis during any correlation of toothless jaws pay attention to</a:t>
            </a:r>
            <a:r>
              <a:rPr lang="en-US" sz="2000" dirty="0" smtClean="0">
                <a:solidFill>
                  <a:schemeClr val="bg2">
                    <a:lumMod val="25000"/>
                  </a:schemeClr>
                </a:solidFill>
                <a:latin typeface="Times New Roman" pitchFamily="18" charset="0"/>
                <a:cs typeface="Times New Roman" pitchFamily="18" charset="0"/>
              </a:rPr>
              <a:t>:</a:t>
            </a:r>
          </a:p>
          <a:p>
            <a:endParaRPr lang="en-US" sz="2000" dirty="0">
              <a:solidFill>
                <a:schemeClr val="bg2">
                  <a:lumMod val="25000"/>
                </a:schemeClr>
              </a:solidFill>
              <a:latin typeface="Times New Roman" pitchFamily="18" charset="0"/>
              <a:cs typeface="Times New Roman" pitchFamily="18" charset="0"/>
            </a:endParaRPr>
          </a:p>
          <a:p>
            <a:pPr marL="342900" indent="-342900">
              <a:buFont typeface="+mj-lt"/>
              <a:buAutoNum type="arabicPeriod"/>
            </a:pPr>
            <a:r>
              <a:rPr lang="en-US" sz="2000" dirty="0" smtClean="0">
                <a:solidFill>
                  <a:schemeClr val="bg2">
                    <a:lumMod val="25000"/>
                  </a:schemeClr>
                </a:solidFill>
                <a:latin typeface="Times New Roman" pitchFamily="18" charset="0"/>
                <a:cs typeface="Times New Roman" pitchFamily="18" charset="0"/>
              </a:rPr>
              <a:t>relationship </a:t>
            </a:r>
            <a:r>
              <a:rPr lang="en-US" sz="2000" dirty="0">
                <a:solidFill>
                  <a:schemeClr val="bg2">
                    <a:lumMod val="25000"/>
                  </a:schemeClr>
                </a:solidFill>
                <a:latin typeface="Times New Roman" pitchFamily="18" charset="0"/>
                <a:cs typeface="Times New Roman" pitchFamily="18" charset="0"/>
              </a:rPr>
              <a:t>of axes of artificial teeth with top of an alveolar crest and an alveolar part of jaws</a:t>
            </a:r>
            <a:r>
              <a:rPr lang="en-US" sz="2000" dirty="0" smtClean="0">
                <a:solidFill>
                  <a:schemeClr val="bg2">
                    <a:lumMod val="25000"/>
                  </a:schemeClr>
                </a:solidFill>
                <a:latin typeface="Times New Roman" pitchFamily="18" charset="0"/>
                <a:cs typeface="Times New Roman" pitchFamily="18" charset="0"/>
              </a:rPr>
              <a:t>;</a:t>
            </a:r>
          </a:p>
          <a:p>
            <a:pPr marL="342900" indent="-342900">
              <a:buFont typeface="+mj-lt"/>
              <a:buAutoNum type="arabicPeriod"/>
            </a:pPr>
            <a:r>
              <a:rPr lang="en-US" sz="2000" dirty="0" smtClean="0">
                <a:solidFill>
                  <a:schemeClr val="bg2">
                    <a:lumMod val="25000"/>
                  </a:schemeClr>
                </a:solidFill>
                <a:latin typeface="Times New Roman" pitchFamily="18" charset="0"/>
                <a:cs typeface="Times New Roman" pitchFamily="18" charset="0"/>
              </a:rPr>
              <a:t>relationship </a:t>
            </a:r>
            <a:r>
              <a:rPr lang="en-US" sz="2000" dirty="0">
                <a:solidFill>
                  <a:schemeClr val="bg2">
                    <a:lumMod val="25000"/>
                  </a:schemeClr>
                </a:solidFill>
                <a:latin typeface="Times New Roman" pitchFamily="18" charset="0"/>
                <a:cs typeface="Times New Roman" pitchFamily="18" charset="0"/>
              </a:rPr>
              <a:t>of axes of artificial teeth among themselves and in relation to a horizontal plane</a:t>
            </a:r>
            <a:r>
              <a:rPr lang="en-US" sz="2000" dirty="0" smtClean="0">
                <a:solidFill>
                  <a:schemeClr val="bg2">
                    <a:lumMod val="25000"/>
                  </a:schemeClr>
                </a:solidFill>
                <a:latin typeface="Times New Roman" pitchFamily="18" charset="0"/>
                <a:cs typeface="Times New Roman" pitchFamily="18" charset="0"/>
              </a:rPr>
              <a:t>;</a:t>
            </a:r>
          </a:p>
          <a:p>
            <a:pPr marL="342900" indent="-342900">
              <a:buFont typeface="+mj-lt"/>
              <a:buAutoNum type="arabicPeriod"/>
            </a:pPr>
            <a:r>
              <a:rPr lang="en-US" sz="2000" dirty="0" smtClean="0">
                <a:solidFill>
                  <a:schemeClr val="bg2">
                    <a:lumMod val="25000"/>
                  </a:schemeClr>
                </a:solidFill>
                <a:latin typeface="Times New Roman" pitchFamily="18" charset="0"/>
                <a:cs typeface="Times New Roman" pitchFamily="18" charset="0"/>
              </a:rPr>
              <a:t>relationship </a:t>
            </a:r>
            <a:r>
              <a:rPr lang="en-US" sz="2000" dirty="0">
                <a:solidFill>
                  <a:schemeClr val="bg2">
                    <a:lumMod val="25000"/>
                  </a:schemeClr>
                </a:solidFill>
                <a:latin typeface="Times New Roman" pitchFamily="18" charset="0"/>
                <a:cs typeface="Times New Roman" pitchFamily="18" charset="0"/>
              </a:rPr>
              <a:t>of cutting edges and occlusion surfaces of an artificial teeth with a horizontal </a:t>
            </a:r>
            <a:r>
              <a:rPr lang="en-US" sz="2000" dirty="0" smtClean="0">
                <a:solidFill>
                  <a:schemeClr val="bg2">
                    <a:lumMod val="25000"/>
                  </a:schemeClr>
                </a:solidFill>
                <a:latin typeface="Times New Roman" pitchFamily="18" charset="0"/>
                <a:cs typeface="Times New Roman" pitchFamily="18" charset="0"/>
              </a:rPr>
              <a:t>plane;</a:t>
            </a:r>
          </a:p>
          <a:p>
            <a:pPr marL="342900" indent="-342900">
              <a:buFont typeface="+mj-lt"/>
              <a:buAutoNum type="arabicPeriod"/>
            </a:pPr>
            <a:r>
              <a:rPr lang="en-US" sz="2000" dirty="0" smtClean="0">
                <a:solidFill>
                  <a:schemeClr val="bg2">
                    <a:lumMod val="25000"/>
                  </a:schemeClr>
                </a:solidFill>
                <a:latin typeface="Times New Roman" pitchFamily="18" charset="0"/>
                <a:cs typeface="Times New Roman" pitchFamily="18" charset="0"/>
              </a:rPr>
              <a:t> </a:t>
            </a:r>
            <a:r>
              <a:rPr lang="en-US" sz="2000" dirty="0">
                <a:solidFill>
                  <a:schemeClr val="bg2">
                    <a:lumMod val="25000"/>
                  </a:schemeClr>
                </a:solidFill>
                <a:latin typeface="Times New Roman" pitchFamily="18" charset="0"/>
                <a:cs typeface="Times New Roman" pitchFamily="18" charset="0"/>
              </a:rPr>
              <a:t>correlation of cervical part of artificial teeth among </a:t>
            </a:r>
            <a:r>
              <a:rPr lang="en-US" sz="2000" dirty="0" smtClean="0">
                <a:solidFill>
                  <a:schemeClr val="bg2">
                    <a:lumMod val="25000"/>
                  </a:schemeClr>
                </a:solidFill>
                <a:latin typeface="Times New Roman" pitchFamily="18" charset="0"/>
                <a:cs typeface="Times New Roman" pitchFamily="18" charset="0"/>
              </a:rPr>
              <a:t>themselves;</a:t>
            </a:r>
          </a:p>
          <a:p>
            <a:pPr marL="342900" indent="-342900">
              <a:buFont typeface="+mj-lt"/>
              <a:buAutoNum type="arabicPeriod"/>
            </a:pPr>
            <a:r>
              <a:rPr lang="en-US" sz="2000" dirty="0" smtClean="0">
                <a:solidFill>
                  <a:schemeClr val="bg2">
                    <a:lumMod val="25000"/>
                  </a:schemeClr>
                </a:solidFill>
                <a:latin typeface="Times New Roman" pitchFamily="18" charset="0"/>
                <a:cs typeface="Times New Roman" pitchFamily="18" charset="0"/>
              </a:rPr>
              <a:t>position </a:t>
            </a:r>
            <a:r>
              <a:rPr lang="en-US" sz="2000" dirty="0">
                <a:solidFill>
                  <a:schemeClr val="bg2">
                    <a:lumMod val="25000"/>
                  </a:schemeClr>
                </a:solidFill>
                <a:latin typeface="Times New Roman" pitchFamily="18" charset="0"/>
                <a:cs typeface="Times New Roman" pitchFamily="18" charset="0"/>
              </a:rPr>
              <a:t>of artificial teeth in a tooth </a:t>
            </a:r>
            <a:r>
              <a:rPr lang="en-US" sz="2000" dirty="0" smtClean="0">
                <a:solidFill>
                  <a:schemeClr val="bg2">
                    <a:lumMod val="25000"/>
                  </a:schemeClr>
                </a:solidFill>
                <a:latin typeface="Times New Roman" pitchFamily="18" charset="0"/>
                <a:cs typeface="Times New Roman" pitchFamily="18" charset="0"/>
              </a:rPr>
              <a:t>arch;</a:t>
            </a:r>
          </a:p>
          <a:p>
            <a:pPr marL="342900" indent="-342900">
              <a:buFont typeface="+mj-lt"/>
              <a:buAutoNum type="arabicPeriod"/>
            </a:pPr>
            <a:r>
              <a:rPr lang="en-US" sz="2000" dirty="0" smtClean="0">
                <a:solidFill>
                  <a:schemeClr val="bg2">
                    <a:lumMod val="25000"/>
                  </a:schemeClr>
                </a:solidFill>
                <a:latin typeface="Times New Roman" pitchFamily="18" charset="0"/>
                <a:cs typeface="Times New Roman" pitchFamily="18" charset="0"/>
              </a:rPr>
              <a:t>correlation </a:t>
            </a:r>
            <a:r>
              <a:rPr lang="en-US" sz="2000" dirty="0">
                <a:solidFill>
                  <a:schemeClr val="bg2">
                    <a:lumMod val="25000"/>
                  </a:schemeClr>
                </a:solidFill>
                <a:latin typeface="Times New Roman" pitchFamily="18" charset="0"/>
                <a:cs typeface="Times New Roman" pitchFamily="18" charset="0"/>
              </a:rPr>
              <a:t>of artificial teeth with a teeth antagonists.</a:t>
            </a:r>
          </a:p>
          <a:p>
            <a:endParaRPr lang="en-US" dirty="0">
              <a:solidFill>
                <a:schemeClr val="bg2">
                  <a:lumMod val="25000"/>
                </a:schemeClr>
              </a:solidFill>
              <a:latin typeface="Times New Roman" pitchFamily="18" charset="0"/>
              <a:cs typeface="Times New Roman" pitchFamily="18"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221088"/>
            <a:ext cx="6768752" cy="23825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138392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Прямоугольник 7"/>
          <p:cNvSpPr/>
          <p:nvPr/>
        </p:nvSpPr>
        <p:spPr>
          <a:xfrm>
            <a:off x="323528" y="47526"/>
            <a:ext cx="8352928" cy="707886"/>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marL="457200" indent="-457200" algn="ctr">
              <a:buAutoNum type="arabicPeriod"/>
            </a:pPr>
            <a:r>
              <a:rPr lang="en-US" sz="2000" b="1" dirty="0">
                <a:solidFill>
                  <a:schemeClr val="bg2"/>
                </a:solidFill>
                <a:latin typeface="Times New Roman" pitchFamily="18" charset="0"/>
                <a:cs typeface="Times New Roman" pitchFamily="18" charset="0"/>
              </a:rPr>
              <a:t>Relationship of axes of artificial teeth with top of an alveolar crest and an alveolar part of jaws.</a:t>
            </a:r>
            <a:endParaRPr lang="ru-RU" sz="2000" b="1" dirty="0">
              <a:solidFill>
                <a:schemeClr val="bg2"/>
              </a:solidFill>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20</a:t>
            </a:fld>
            <a:endParaRPr lang="ru-RU"/>
          </a:p>
        </p:txBody>
      </p:sp>
      <p:sp>
        <p:nvSpPr>
          <p:cNvPr id="5" name="Прямоугольник 4"/>
          <p:cNvSpPr/>
          <p:nvPr/>
        </p:nvSpPr>
        <p:spPr>
          <a:xfrm>
            <a:off x="899592" y="923816"/>
            <a:ext cx="3646085" cy="3229096"/>
          </a:xfrm>
          <a:prstGeom prst="rect">
            <a:avLst/>
          </a:prstGeom>
        </p:spPr>
        <p:txBody>
          <a:bodyPr wrap="square">
            <a:spAutoFit/>
          </a:bodyPr>
          <a:lstStyle/>
          <a:p>
            <a:r>
              <a:rPr lang="en-US" sz="2200" dirty="0">
                <a:solidFill>
                  <a:schemeClr val="bg2">
                    <a:lumMod val="25000"/>
                  </a:schemeClr>
                </a:solidFill>
                <a:latin typeface="Times New Roman" pitchFamily="18" charset="0"/>
                <a:cs typeface="Times New Roman" pitchFamily="18" charset="0"/>
              </a:rPr>
              <a:t>Artificial teeth located at the top of an alveolar crest and copy its inclination. It is necessary to watch that the axis of each tooth coincided with the </a:t>
            </a:r>
            <a:r>
              <a:rPr lang="en-US" sz="2200" dirty="0" err="1">
                <a:solidFill>
                  <a:schemeClr val="bg2">
                    <a:lumMod val="25000"/>
                  </a:schemeClr>
                </a:solidFill>
                <a:latin typeface="Times New Roman" pitchFamily="18" charset="0"/>
                <a:cs typeface="Times New Roman" pitchFamily="18" charset="0"/>
              </a:rPr>
              <a:t>interalveolar</a:t>
            </a:r>
            <a:r>
              <a:rPr lang="en-US" sz="2200" dirty="0">
                <a:solidFill>
                  <a:schemeClr val="bg2">
                    <a:lumMod val="25000"/>
                  </a:schemeClr>
                </a:solidFill>
                <a:latin typeface="Times New Roman" pitchFamily="18" charset="0"/>
                <a:cs typeface="Times New Roman" pitchFamily="18" charset="0"/>
              </a:rPr>
              <a:t> line crossing tops of an alveolar crest and an alveolar part of both jaws.</a:t>
            </a:r>
            <a:endParaRPr lang="ru-RU" sz="2200" dirty="0">
              <a:solidFill>
                <a:schemeClr val="bg2">
                  <a:lumMod val="25000"/>
                </a:schemeClr>
              </a:solidFill>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5677" y="915595"/>
            <a:ext cx="3970946" cy="323731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827584" y="4581128"/>
            <a:ext cx="7972328" cy="1446550"/>
          </a:xfrm>
          <a:prstGeom prst="rect">
            <a:avLst/>
          </a:prstGeom>
        </p:spPr>
        <p:txBody>
          <a:bodyPr wrap="square">
            <a:spAutoFit/>
          </a:bodyPr>
          <a:lstStyle/>
          <a:p>
            <a:r>
              <a:rPr lang="en-US" sz="2200" dirty="0">
                <a:solidFill>
                  <a:schemeClr val="bg2">
                    <a:lumMod val="25000"/>
                  </a:schemeClr>
                </a:solidFill>
                <a:latin typeface="Times New Roman" pitchFamily="18" charset="0"/>
                <a:cs typeface="Times New Roman" pitchFamily="18" charset="0"/>
              </a:rPr>
              <a:t>This condition provides stability of prostheses during function as chewing pressure on a tooth axis is transferred to the middle of an alveolar crest and an alveolar part of jaws and does not displace the prosthesis.</a:t>
            </a:r>
            <a:endParaRPr lang="ru-RU" sz="2200"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50356106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21</a:t>
            </a:fld>
            <a:endParaRPr lang="ru-RU"/>
          </a:p>
        </p:txBody>
      </p:sp>
      <p:sp>
        <p:nvSpPr>
          <p:cNvPr id="8" name="Прямоугольник 7"/>
          <p:cNvSpPr/>
          <p:nvPr/>
        </p:nvSpPr>
        <p:spPr>
          <a:xfrm>
            <a:off x="299465" y="-15190"/>
            <a:ext cx="8352928" cy="707886"/>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ru-RU" sz="2000" b="1" dirty="0">
                <a:solidFill>
                  <a:schemeClr val="bg2"/>
                </a:solidFill>
                <a:latin typeface="Times New Roman" pitchFamily="18" charset="0"/>
                <a:cs typeface="Times New Roman" pitchFamily="18" charset="0"/>
              </a:rPr>
              <a:t>2. </a:t>
            </a:r>
            <a:r>
              <a:rPr lang="en-US" sz="2000" b="1" dirty="0">
                <a:solidFill>
                  <a:schemeClr val="bg2"/>
                </a:solidFill>
                <a:latin typeface="Times New Roman" pitchFamily="18" charset="0"/>
                <a:cs typeface="Times New Roman" pitchFamily="18" charset="0"/>
              </a:rPr>
              <a:t>Relationship of axes of artificial teeth among themselves and in relation to a horizontal plane.</a:t>
            </a:r>
            <a:endParaRPr lang="ru-RU" sz="2000" dirty="0">
              <a:solidFill>
                <a:schemeClr val="bg2"/>
              </a:solidFill>
              <a:latin typeface="Times New Roman" pitchFamily="18" charset="0"/>
              <a:cs typeface="Times New Roman" pitchFamily="18" charset="0"/>
            </a:endParaRP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2852936"/>
            <a:ext cx="3331109" cy="20882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344" y="4581128"/>
            <a:ext cx="3541114" cy="215092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0" y="4653136"/>
            <a:ext cx="3770056" cy="205153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39551" y="710694"/>
            <a:ext cx="8112841" cy="2308324"/>
          </a:xfrm>
          <a:prstGeom prst="rect">
            <a:avLst/>
          </a:prstGeom>
        </p:spPr>
        <p:txBody>
          <a:bodyPr wrap="square">
            <a:spAutoFit/>
          </a:bodyPr>
          <a:lstStyle/>
          <a:p>
            <a:r>
              <a:rPr lang="en-US" dirty="0">
                <a:solidFill>
                  <a:schemeClr val="bg2">
                    <a:lumMod val="25000"/>
                  </a:schemeClr>
                </a:solidFill>
                <a:latin typeface="Times New Roman" pitchFamily="18" charset="0"/>
                <a:cs typeface="Times New Roman" pitchFamily="18" charset="0"/>
              </a:rPr>
              <a:t>The </a:t>
            </a:r>
            <a:r>
              <a:rPr lang="en-US" b="1" dirty="0">
                <a:solidFill>
                  <a:schemeClr val="bg2">
                    <a:lumMod val="25000"/>
                  </a:schemeClr>
                </a:solidFill>
                <a:latin typeface="Times New Roman" pitchFamily="18" charset="0"/>
                <a:cs typeface="Times New Roman" pitchFamily="18" charset="0"/>
              </a:rPr>
              <a:t>central incisor, lateral incisor and canine </a:t>
            </a:r>
            <a:r>
              <a:rPr lang="en-US" dirty="0">
                <a:solidFill>
                  <a:schemeClr val="bg2">
                    <a:lumMod val="25000"/>
                  </a:schemeClr>
                </a:solidFill>
                <a:latin typeface="Times New Roman" pitchFamily="18" charset="0"/>
                <a:cs typeface="Times New Roman" pitchFamily="18" charset="0"/>
              </a:rPr>
              <a:t>of the maxilla placed under an angle of 5-10 ° to the cosmetic </a:t>
            </a:r>
            <a:r>
              <a:rPr lang="en-US" dirty="0" smtClean="0">
                <a:solidFill>
                  <a:schemeClr val="bg2">
                    <a:lumMod val="25000"/>
                  </a:schemeClr>
                </a:solidFill>
                <a:latin typeface="Times New Roman" pitchFamily="18" charset="0"/>
                <a:cs typeface="Times New Roman" pitchFamily="18" charset="0"/>
              </a:rPr>
              <a:t>center </a:t>
            </a:r>
            <a:r>
              <a:rPr lang="en-US" dirty="0">
                <a:solidFill>
                  <a:schemeClr val="bg2">
                    <a:lumMod val="25000"/>
                  </a:schemeClr>
                </a:solidFill>
                <a:latin typeface="Times New Roman" pitchFamily="18" charset="0"/>
                <a:cs typeface="Times New Roman" pitchFamily="18" charset="0"/>
              </a:rPr>
              <a:t>and among themselves.</a:t>
            </a:r>
          </a:p>
          <a:p>
            <a:r>
              <a:rPr lang="en-US" dirty="0">
                <a:solidFill>
                  <a:schemeClr val="bg2">
                    <a:lumMod val="25000"/>
                  </a:schemeClr>
                </a:solidFill>
                <a:latin typeface="Times New Roman" pitchFamily="18" charset="0"/>
                <a:cs typeface="Times New Roman" pitchFamily="18" charset="0"/>
              </a:rPr>
              <a:t>The </a:t>
            </a:r>
            <a:r>
              <a:rPr lang="en-US" b="1" dirty="0">
                <a:solidFill>
                  <a:schemeClr val="bg2">
                    <a:lumMod val="25000"/>
                  </a:schemeClr>
                </a:solidFill>
                <a:latin typeface="Times New Roman" pitchFamily="18" charset="0"/>
                <a:cs typeface="Times New Roman" pitchFamily="18" charset="0"/>
              </a:rPr>
              <a:t>first and second premolar </a:t>
            </a:r>
            <a:r>
              <a:rPr lang="en-US" dirty="0">
                <a:solidFill>
                  <a:schemeClr val="bg2">
                    <a:lumMod val="25000"/>
                  </a:schemeClr>
                </a:solidFill>
                <a:latin typeface="Times New Roman" pitchFamily="18" charset="0"/>
                <a:cs typeface="Times New Roman" pitchFamily="18" charset="0"/>
              </a:rPr>
              <a:t>teeth stand parallel and perpendicularly to prosthetic plane (glass).</a:t>
            </a:r>
          </a:p>
          <a:p>
            <a:r>
              <a:rPr lang="en-US" dirty="0">
                <a:solidFill>
                  <a:schemeClr val="bg2">
                    <a:lumMod val="25000"/>
                  </a:schemeClr>
                </a:solidFill>
                <a:latin typeface="Times New Roman" pitchFamily="18" charset="0"/>
                <a:cs typeface="Times New Roman" pitchFamily="18" charset="0"/>
              </a:rPr>
              <a:t>The </a:t>
            </a:r>
            <a:r>
              <a:rPr lang="en-US" b="1" dirty="0">
                <a:solidFill>
                  <a:schemeClr val="bg2">
                    <a:lumMod val="25000"/>
                  </a:schemeClr>
                </a:solidFill>
                <a:latin typeface="Times New Roman" pitchFamily="18" charset="0"/>
                <a:cs typeface="Times New Roman" pitchFamily="18" charset="0"/>
              </a:rPr>
              <a:t>first and second molar </a:t>
            </a:r>
            <a:r>
              <a:rPr lang="en-US" dirty="0">
                <a:solidFill>
                  <a:schemeClr val="bg2">
                    <a:lumMod val="25000"/>
                  </a:schemeClr>
                </a:solidFill>
                <a:latin typeface="Times New Roman" pitchFamily="18" charset="0"/>
                <a:cs typeface="Times New Roman" pitchFamily="18" charset="0"/>
              </a:rPr>
              <a:t>teeth are inclined by the axis to the cosmetic </a:t>
            </a:r>
            <a:r>
              <a:rPr lang="en-US" dirty="0" smtClean="0">
                <a:solidFill>
                  <a:schemeClr val="bg2">
                    <a:lumMod val="25000"/>
                  </a:schemeClr>
                </a:solidFill>
                <a:latin typeface="Times New Roman" pitchFamily="18" charset="0"/>
                <a:cs typeface="Times New Roman" pitchFamily="18" charset="0"/>
              </a:rPr>
              <a:t>center.</a:t>
            </a:r>
            <a:endParaRPr lang="en-US" dirty="0">
              <a:solidFill>
                <a:schemeClr val="bg2">
                  <a:lumMod val="25000"/>
                </a:schemeClr>
              </a:solidFill>
              <a:latin typeface="Times New Roman" pitchFamily="18" charset="0"/>
              <a:cs typeface="Times New Roman" pitchFamily="18" charset="0"/>
            </a:endParaRPr>
          </a:p>
          <a:p>
            <a:r>
              <a:rPr lang="en-US" dirty="0">
                <a:solidFill>
                  <a:schemeClr val="bg2">
                    <a:lumMod val="25000"/>
                  </a:schemeClr>
                </a:solidFill>
                <a:latin typeface="Times New Roman" pitchFamily="18" charset="0"/>
                <a:cs typeface="Times New Roman" pitchFamily="18" charset="0"/>
              </a:rPr>
              <a:t>The </a:t>
            </a:r>
            <a:r>
              <a:rPr lang="en-US" b="1" dirty="0">
                <a:solidFill>
                  <a:schemeClr val="bg2">
                    <a:lumMod val="25000"/>
                  </a:schemeClr>
                </a:solidFill>
                <a:latin typeface="Times New Roman" pitchFamily="18" charset="0"/>
                <a:cs typeface="Times New Roman" pitchFamily="18" charset="0"/>
              </a:rPr>
              <a:t>first and second bottom incisors </a:t>
            </a:r>
            <a:r>
              <a:rPr lang="en-US" dirty="0">
                <a:solidFill>
                  <a:schemeClr val="bg2">
                    <a:lumMod val="25000"/>
                  </a:schemeClr>
                </a:solidFill>
                <a:latin typeface="Times New Roman" pitchFamily="18" charset="0"/>
                <a:cs typeface="Times New Roman" pitchFamily="18" charset="0"/>
              </a:rPr>
              <a:t>stand parallel among themselves. </a:t>
            </a:r>
            <a:r>
              <a:rPr lang="en-US" b="1" dirty="0">
                <a:solidFill>
                  <a:schemeClr val="bg2">
                    <a:lumMod val="25000"/>
                  </a:schemeClr>
                </a:solidFill>
                <a:latin typeface="Times New Roman" pitchFamily="18" charset="0"/>
                <a:cs typeface="Times New Roman" pitchFamily="18" charset="0"/>
              </a:rPr>
              <a:t>Canines</a:t>
            </a:r>
            <a:r>
              <a:rPr lang="en-US" dirty="0">
                <a:solidFill>
                  <a:schemeClr val="bg2">
                    <a:lumMod val="25000"/>
                  </a:schemeClr>
                </a:solidFill>
                <a:latin typeface="Times New Roman" pitchFamily="18" charset="0"/>
                <a:cs typeface="Times New Roman" pitchFamily="18" charset="0"/>
              </a:rPr>
              <a:t> are inclined by the axis to the cosmetic </a:t>
            </a:r>
            <a:r>
              <a:rPr lang="en-US" dirty="0" smtClean="0">
                <a:solidFill>
                  <a:schemeClr val="bg2">
                    <a:lumMod val="25000"/>
                  </a:schemeClr>
                </a:solidFill>
                <a:latin typeface="Times New Roman" pitchFamily="18" charset="0"/>
                <a:cs typeface="Times New Roman" pitchFamily="18" charset="0"/>
              </a:rPr>
              <a:t>center. </a:t>
            </a:r>
            <a:r>
              <a:rPr lang="en-US" b="1" dirty="0">
                <a:solidFill>
                  <a:schemeClr val="bg2">
                    <a:lumMod val="25000"/>
                  </a:schemeClr>
                </a:solidFill>
                <a:latin typeface="Times New Roman" pitchFamily="18" charset="0"/>
                <a:cs typeface="Times New Roman" pitchFamily="18" charset="0"/>
              </a:rPr>
              <a:t>The bottom molar </a:t>
            </a:r>
            <a:r>
              <a:rPr lang="en-US" dirty="0">
                <a:solidFill>
                  <a:schemeClr val="bg2">
                    <a:lumMod val="25000"/>
                  </a:schemeClr>
                </a:solidFill>
                <a:latin typeface="Times New Roman" pitchFamily="18" charset="0"/>
                <a:cs typeface="Times New Roman" pitchFamily="18" charset="0"/>
              </a:rPr>
              <a:t>teeth also are inclined towards the cosmetic </a:t>
            </a:r>
            <a:r>
              <a:rPr lang="en-US" dirty="0" smtClean="0">
                <a:solidFill>
                  <a:schemeClr val="bg2">
                    <a:lumMod val="25000"/>
                  </a:schemeClr>
                </a:solidFill>
                <a:latin typeface="Times New Roman" pitchFamily="18" charset="0"/>
                <a:cs typeface="Times New Roman" pitchFamily="18" charset="0"/>
              </a:rPr>
              <a:t>center.</a:t>
            </a:r>
            <a:endParaRPr lang="en-US"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91798682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fade">
                                      <p:cBhvr>
                                        <p:cTn id="7" dur="500"/>
                                        <p:tgtEl>
                                          <p:spTgt spid="92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500"/>
                                        <p:tgtEl>
                                          <p:spTgt spid="92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220"/>
                                        </p:tgtEl>
                                        <p:attrNameLst>
                                          <p:attrName>style.visibility</p:attrName>
                                        </p:attrNameLst>
                                      </p:cBhvr>
                                      <p:to>
                                        <p:strVal val="visible"/>
                                      </p:to>
                                    </p:set>
                                    <p:animEffect transition="in" filter="fade">
                                      <p:cBhvr>
                                        <p:cTn id="15"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01FDFC-4FCC-4544-ABF8-488ED1E33398}" type="slidenum">
              <a:rPr lang="ru-RU" smtClean="0"/>
              <a:pPr>
                <a:defRPr/>
              </a:pPr>
              <a:t>22</a:t>
            </a:fld>
            <a:endParaRPr lang="ru-RU"/>
          </a:p>
        </p:txBody>
      </p:sp>
      <p:sp>
        <p:nvSpPr>
          <p:cNvPr id="9" name="Прямоугольник 8"/>
          <p:cNvSpPr/>
          <p:nvPr/>
        </p:nvSpPr>
        <p:spPr>
          <a:xfrm>
            <a:off x="611560" y="692696"/>
            <a:ext cx="7992888" cy="2339102"/>
          </a:xfrm>
          <a:prstGeom prst="rect">
            <a:avLst/>
          </a:prstGeom>
        </p:spPr>
        <p:txBody>
          <a:bodyPr wrap="square">
            <a:spAutoFit/>
          </a:bodyPr>
          <a:lstStyle/>
          <a:p>
            <a:r>
              <a:rPr lang="en-US" dirty="0">
                <a:solidFill>
                  <a:schemeClr val="bg2">
                    <a:lumMod val="25000"/>
                  </a:schemeClr>
                </a:solidFill>
                <a:latin typeface="Times New Roman" pitchFamily="18" charset="0"/>
                <a:cs typeface="Times New Roman" pitchFamily="18" charset="0"/>
              </a:rPr>
              <a:t>The cutting edge of the central incisors touch glass. The cutting edge of lateral incisors is raised over glass by 0,5 mm. Canines touch glass with the tearing angles. Cutting edges of the bottom central incisors stand on one straight line. The tearing angle of a canine should be raised by 0,5 mm. The first premolar teeth touch glass with </a:t>
            </a:r>
            <a:r>
              <a:rPr lang="en-US" dirty="0" err="1">
                <a:solidFill>
                  <a:schemeClr val="bg2">
                    <a:lumMod val="25000"/>
                  </a:schemeClr>
                </a:solidFill>
                <a:latin typeface="Times New Roman" pitchFamily="18" charset="0"/>
                <a:cs typeface="Times New Roman" pitchFamily="18" charset="0"/>
              </a:rPr>
              <a:t>buccal</a:t>
            </a:r>
            <a:r>
              <a:rPr lang="en-US" dirty="0">
                <a:solidFill>
                  <a:schemeClr val="bg2">
                    <a:lumMod val="25000"/>
                  </a:schemeClr>
                </a:solidFill>
                <a:latin typeface="Times New Roman" pitchFamily="18" charset="0"/>
                <a:cs typeface="Times New Roman" pitchFamily="18" charset="0"/>
              </a:rPr>
              <a:t> cusps. Palatal cusps are raised by 1 mm. The second premolar teeth touch glass with both cusps. The first molar teeth touch glass with </a:t>
            </a:r>
            <a:r>
              <a:rPr lang="en-US" dirty="0" err="1">
                <a:solidFill>
                  <a:schemeClr val="bg2">
                    <a:lumMod val="25000"/>
                  </a:schemeClr>
                </a:solidFill>
                <a:latin typeface="Times New Roman" pitchFamily="18" charset="0"/>
                <a:cs typeface="Times New Roman" pitchFamily="18" charset="0"/>
              </a:rPr>
              <a:t>mesio</a:t>
            </a:r>
            <a:r>
              <a:rPr lang="en-US" dirty="0">
                <a:solidFill>
                  <a:schemeClr val="bg2">
                    <a:lumMod val="25000"/>
                  </a:schemeClr>
                </a:solidFill>
                <a:latin typeface="Times New Roman" pitchFamily="18" charset="0"/>
                <a:cs typeface="Times New Roman" pitchFamily="18" charset="0"/>
              </a:rPr>
              <a:t>-palatal cusps, the others are raised - </a:t>
            </a:r>
            <a:r>
              <a:rPr lang="en-US" dirty="0" err="1">
                <a:solidFill>
                  <a:schemeClr val="bg2">
                    <a:lumMod val="25000"/>
                  </a:schemeClr>
                </a:solidFill>
                <a:latin typeface="Times New Roman" pitchFamily="18" charset="0"/>
                <a:cs typeface="Times New Roman" pitchFamily="18" charset="0"/>
              </a:rPr>
              <a:t>mesio-buccal</a:t>
            </a:r>
            <a:r>
              <a:rPr lang="en-US" dirty="0">
                <a:solidFill>
                  <a:schemeClr val="bg2">
                    <a:lumMod val="25000"/>
                  </a:schemeClr>
                </a:solidFill>
                <a:latin typeface="Times New Roman" pitchFamily="18" charset="0"/>
                <a:cs typeface="Times New Roman" pitchFamily="18" charset="0"/>
              </a:rPr>
              <a:t> - by 0,5 mm; </a:t>
            </a:r>
            <a:r>
              <a:rPr lang="en-US" dirty="0" err="1">
                <a:solidFill>
                  <a:schemeClr val="bg2">
                    <a:lumMod val="25000"/>
                  </a:schemeClr>
                </a:solidFill>
                <a:latin typeface="Times New Roman" pitchFamily="18" charset="0"/>
                <a:cs typeface="Times New Roman" pitchFamily="18" charset="0"/>
              </a:rPr>
              <a:t>disto-buccal</a:t>
            </a:r>
            <a:r>
              <a:rPr lang="en-US" dirty="0">
                <a:solidFill>
                  <a:schemeClr val="bg2">
                    <a:lumMod val="25000"/>
                  </a:schemeClr>
                </a:solidFill>
                <a:latin typeface="Times New Roman" pitchFamily="18" charset="0"/>
                <a:cs typeface="Times New Roman" pitchFamily="18" charset="0"/>
              </a:rPr>
              <a:t> - by 1,5 mm; </a:t>
            </a:r>
            <a:r>
              <a:rPr lang="en-US" dirty="0" err="1">
                <a:solidFill>
                  <a:schemeClr val="bg2">
                    <a:lumMod val="25000"/>
                  </a:schemeClr>
                </a:solidFill>
                <a:latin typeface="Times New Roman" pitchFamily="18" charset="0"/>
                <a:cs typeface="Times New Roman" pitchFamily="18" charset="0"/>
              </a:rPr>
              <a:t>disto</a:t>
            </a:r>
            <a:r>
              <a:rPr lang="en-US" dirty="0">
                <a:solidFill>
                  <a:schemeClr val="bg2">
                    <a:lumMod val="25000"/>
                  </a:schemeClr>
                </a:solidFill>
                <a:latin typeface="Times New Roman" pitchFamily="18" charset="0"/>
                <a:cs typeface="Times New Roman" pitchFamily="18" charset="0"/>
              </a:rPr>
              <a:t>-palatal - by 1 mm.</a:t>
            </a:r>
            <a:endParaRPr lang="ru-RU" sz="2000" dirty="0">
              <a:solidFill>
                <a:schemeClr val="bg2">
                  <a:lumMod val="25000"/>
                </a:schemeClr>
              </a:solidFill>
              <a:latin typeface="Times New Roman" pitchFamily="18" charset="0"/>
              <a:cs typeface="Times New Roman" pitchFamily="18"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987" y="5373216"/>
            <a:ext cx="2955925" cy="952500"/>
          </a:xfrm>
          <a:prstGeom prst="rect">
            <a:avLst/>
          </a:prstGeom>
          <a:ln w="127000" cap="rnd">
            <a:solidFill>
              <a:srgbClr val="FFFFFF"/>
            </a:solidFill>
          </a:ln>
          <a:effectLst>
            <a:outerShdw dist="35921" dir="2700000" algn="ctr" rotWithShape="0">
              <a:schemeClr val="bg2"/>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3336592"/>
            <a:ext cx="4110250" cy="282871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10" name="Прямоугольник 9"/>
          <p:cNvSpPr/>
          <p:nvPr/>
        </p:nvSpPr>
        <p:spPr>
          <a:xfrm>
            <a:off x="326171" y="56818"/>
            <a:ext cx="8352928" cy="707886"/>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ru-RU" sz="2000" b="1" dirty="0">
                <a:solidFill>
                  <a:schemeClr val="bg2"/>
                </a:solidFill>
                <a:latin typeface="Times New Roman" pitchFamily="18" charset="0"/>
                <a:cs typeface="Times New Roman" pitchFamily="18" charset="0"/>
              </a:rPr>
              <a:t>3. </a:t>
            </a:r>
            <a:r>
              <a:rPr lang="en-US" sz="2000" b="1" dirty="0">
                <a:solidFill>
                  <a:schemeClr val="bg2"/>
                </a:solidFill>
                <a:latin typeface="Times New Roman" pitchFamily="18" charset="0"/>
                <a:cs typeface="Times New Roman" pitchFamily="18" charset="0"/>
              </a:rPr>
              <a:t>Relationship of cutting edges and occlusion planes of an artificial teeth with a horizontal plane.</a:t>
            </a:r>
            <a:endParaRPr lang="ru-RU" sz="2000" dirty="0">
              <a:solidFill>
                <a:schemeClr val="bg2"/>
              </a:solidFill>
              <a:latin typeface="Times New Roman" pitchFamily="18" charset="0"/>
              <a:cs typeface="Times New Roman" pitchFamily="18" charset="0"/>
            </a:endParaRPr>
          </a:p>
        </p:txBody>
      </p:sp>
      <p:sp>
        <p:nvSpPr>
          <p:cNvPr id="3" name="Прямоугольник 2"/>
          <p:cNvSpPr/>
          <p:nvPr/>
        </p:nvSpPr>
        <p:spPr>
          <a:xfrm>
            <a:off x="611559" y="3212976"/>
            <a:ext cx="3891075" cy="1754326"/>
          </a:xfrm>
          <a:prstGeom prst="rect">
            <a:avLst/>
          </a:prstGeom>
        </p:spPr>
        <p:txBody>
          <a:bodyPr wrap="square">
            <a:spAutoFit/>
          </a:bodyPr>
          <a:lstStyle/>
          <a:p>
            <a:r>
              <a:rPr lang="en-US" dirty="0">
                <a:solidFill>
                  <a:schemeClr val="bg2">
                    <a:lumMod val="25000"/>
                  </a:schemeClr>
                </a:solidFill>
                <a:latin typeface="Times New Roman" pitchFamily="18" charset="0"/>
                <a:cs typeface="Times New Roman" pitchFamily="18" charset="0"/>
              </a:rPr>
              <a:t>Thanks to such orientation of the masticatory teeth, forms sagittal and transversal curve convex toward the bottom form, providing multiple contacts of teeth during various movements of the mandible.</a:t>
            </a:r>
            <a:endParaRPr lang="ru-RU" dirty="0">
              <a:solidFill>
                <a:schemeClr val="bg2">
                  <a:lumMod val="25000"/>
                </a:schemeClr>
              </a:solidFill>
            </a:endParaRPr>
          </a:p>
        </p:txBody>
      </p:sp>
    </p:spTree>
    <p:extLst>
      <p:ext uri="{BB962C8B-B14F-4D97-AF65-F5344CB8AC3E}">
        <p14:creationId xmlns:p14="http://schemas.microsoft.com/office/powerpoint/2010/main" val="35695574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fade">
                                      <p:cBhvr>
                                        <p:cTn id="7" dur="500"/>
                                        <p:tgtEl>
                                          <p:spTgt spid="1024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fade">
                                      <p:cBhvr>
                                        <p:cTn id="11"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7877656" y="6229373"/>
            <a:ext cx="850231" cy="365125"/>
          </a:xfrm>
        </p:spPr>
        <p:txBody>
          <a:bodyPr/>
          <a:lstStyle/>
          <a:p>
            <a:pPr>
              <a:defRPr/>
            </a:pPr>
            <a:fld id="{300301B3-6406-40AF-B698-D4C1DAF37E0B}" type="slidenum">
              <a:rPr lang="ru-RU" sz="2200" smtClean="0"/>
              <a:pPr>
                <a:defRPr/>
              </a:pPr>
              <a:t>23</a:t>
            </a:fld>
            <a:endParaRPr lang="ru-RU" sz="2200"/>
          </a:p>
        </p:txBody>
      </p:sp>
      <p:sp>
        <p:nvSpPr>
          <p:cNvPr id="4" name="Прямоугольник 3"/>
          <p:cNvSpPr/>
          <p:nvPr/>
        </p:nvSpPr>
        <p:spPr>
          <a:xfrm>
            <a:off x="611560" y="692696"/>
            <a:ext cx="7992888" cy="3477875"/>
          </a:xfrm>
          <a:prstGeom prst="rect">
            <a:avLst/>
          </a:prstGeom>
        </p:spPr>
        <p:txBody>
          <a:bodyPr wrap="square">
            <a:spAutoFit/>
          </a:bodyPr>
          <a:lstStyle/>
          <a:p>
            <a:r>
              <a:rPr lang="en-US" sz="2000" dirty="0">
                <a:solidFill>
                  <a:schemeClr val="bg2">
                    <a:lumMod val="25000"/>
                  </a:schemeClr>
                </a:solidFill>
                <a:latin typeface="Times New Roman" pitchFamily="18" charset="0"/>
                <a:cs typeface="Times New Roman" pitchFamily="18" charset="0"/>
              </a:rPr>
              <a:t>Cervical part of the central incisors and canines are at one level. Cervical part of lateral incisors little lower (≈ 0,5 mm). Cervical part of premolar teeth are located at one level. Cervical part of molar teeth are raised with respect to prosthetic plane and are parallel to curve of </a:t>
            </a:r>
            <a:r>
              <a:rPr lang="en-US" sz="2000" dirty="0" err="1">
                <a:solidFill>
                  <a:schemeClr val="bg2">
                    <a:lumMod val="25000"/>
                  </a:schemeClr>
                </a:solidFill>
                <a:latin typeface="Times New Roman" pitchFamily="18" charset="0"/>
                <a:cs typeface="Times New Roman" pitchFamily="18" charset="0"/>
              </a:rPr>
              <a:t>Spee</a:t>
            </a:r>
            <a:r>
              <a:rPr lang="en-US" sz="2000" dirty="0">
                <a:solidFill>
                  <a:schemeClr val="bg2">
                    <a:lumMod val="25000"/>
                  </a:schemeClr>
                </a:solidFill>
                <a:latin typeface="Times New Roman" pitchFamily="18" charset="0"/>
                <a:cs typeface="Times New Roman" pitchFamily="18" charset="0"/>
              </a:rPr>
              <a:t>. Cervical part of lateral bottom teeth also located parallel to the curve of </a:t>
            </a:r>
            <a:r>
              <a:rPr lang="en-US" sz="2000" dirty="0" err="1">
                <a:solidFill>
                  <a:schemeClr val="bg2">
                    <a:lumMod val="25000"/>
                  </a:schemeClr>
                </a:solidFill>
                <a:latin typeface="Times New Roman" pitchFamily="18" charset="0"/>
                <a:cs typeface="Times New Roman" pitchFamily="18" charset="0"/>
              </a:rPr>
              <a:t>Spee</a:t>
            </a:r>
            <a:r>
              <a:rPr lang="en-US" sz="2000" dirty="0">
                <a:solidFill>
                  <a:schemeClr val="bg2">
                    <a:lumMod val="25000"/>
                  </a:schemeClr>
                </a:solidFill>
                <a:latin typeface="Times New Roman" pitchFamily="18" charset="0"/>
                <a:cs typeface="Times New Roman" pitchFamily="18" charset="0"/>
              </a:rPr>
              <a:t>, thus the distance to the glass decreases. From vestibular bottom teeth the lowest locating of the cervical part of canine</a:t>
            </a:r>
            <a:r>
              <a:rPr lang="en-US" sz="2000" dirty="0" smtClean="0">
                <a:solidFill>
                  <a:schemeClr val="bg2">
                    <a:lumMod val="25000"/>
                  </a:schemeClr>
                </a:solidFill>
                <a:latin typeface="Times New Roman" pitchFamily="18" charset="0"/>
                <a:cs typeface="Times New Roman" pitchFamily="18" charset="0"/>
              </a:rPr>
              <a:t>.</a:t>
            </a:r>
          </a:p>
          <a:p>
            <a:endParaRPr lang="en-US" sz="2000" dirty="0">
              <a:solidFill>
                <a:schemeClr val="bg2">
                  <a:lumMod val="25000"/>
                </a:schemeClr>
              </a:solidFill>
              <a:latin typeface="Times New Roman" pitchFamily="18" charset="0"/>
              <a:cs typeface="Times New Roman" pitchFamily="18" charset="0"/>
            </a:endParaRPr>
          </a:p>
          <a:p>
            <a:r>
              <a:rPr lang="en-US" sz="2000" dirty="0">
                <a:solidFill>
                  <a:schemeClr val="bg2">
                    <a:lumMod val="25000"/>
                  </a:schemeClr>
                </a:solidFill>
                <a:latin typeface="Times New Roman" pitchFamily="18" charset="0"/>
                <a:cs typeface="Times New Roman" pitchFamily="18" charset="0"/>
              </a:rPr>
              <a:t>The bottom lateral incisor position of a cervical part of a tooth is above the cervical part of a canine by ≈ 0,5-1 mm; even higher - at the central incisor ≈ 1-2 mm, depending on size of an artificial teeth.</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7879" y="4221088"/>
            <a:ext cx="4140249" cy="225298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326171" y="188640"/>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ru-RU" sz="2000" b="1" dirty="0">
                <a:solidFill>
                  <a:schemeClr val="bg2"/>
                </a:solidFill>
                <a:latin typeface="Times New Roman" pitchFamily="18" charset="0"/>
                <a:cs typeface="Times New Roman" pitchFamily="18" charset="0"/>
              </a:rPr>
              <a:t>4. </a:t>
            </a:r>
            <a:r>
              <a:rPr lang="en-US" sz="2000" b="1" dirty="0">
                <a:solidFill>
                  <a:schemeClr val="bg2"/>
                </a:solidFill>
                <a:latin typeface="Times New Roman" pitchFamily="18" charset="0"/>
                <a:cs typeface="Times New Roman" pitchFamily="18" charset="0"/>
              </a:rPr>
              <a:t>Correlation of cervical part of an artificial teeth among themselves.</a:t>
            </a:r>
            <a:endParaRPr lang="ru-RU" sz="2000" dirty="0">
              <a:solidFill>
                <a:schemeClr val="bg2"/>
              </a:solidFill>
              <a:latin typeface="Times New Roman" pitchFamily="18" charset="0"/>
              <a:cs typeface="Times New Roman" pitchFamily="18" charset="0"/>
            </a:endParaRPr>
          </a:p>
        </p:txBody>
      </p:sp>
    </p:spTree>
    <p:extLst>
      <p:ext uri="{BB962C8B-B14F-4D97-AF65-F5344CB8AC3E}">
        <p14:creationId xmlns:p14="http://schemas.microsoft.com/office/powerpoint/2010/main" val="209693565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683" y="864096"/>
            <a:ext cx="3619285" cy="270892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p:txBody>
          <a:bodyPr/>
          <a:lstStyle/>
          <a:p>
            <a:pPr>
              <a:defRPr/>
            </a:pPr>
            <a:fld id="{300301B3-6406-40AF-B698-D4C1DAF37E0B}" type="slidenum">
              <a:rPr lang="ru-RU" smtClean="0">
                <a:latin typeface="Times New Roman" pitchFamily="18" charset="0"/>
                <a:cs typeface="Times New Roman" pitchFamily="18" charset="0"/>
              </a:rPr>
              <a:pPr>
                <a:defRPr/>
              </a:pPr>
              <a:t>24</a:t>
            </a:fld>
            <a:endParaRPr lang="ru-RU">
              <a:latin typeface="Times New Roman" pitchFamily="18" charset="0"/>
              <a:cs typeface="Times New Roman" pitchFamily="18" charset="0"/>
            </a:endParaRPr>
          </a:p>
        </p:txBody>
      </p:sp>
      <p:sp>
        <p:nvSpPr>
          <p:cNvPr id="4" name="Прямоугольник 3"/>
          <p:cNvSpPr/>
          <p:nvPr/>
        </p:nvSpPr>
        <p:spPr>
          <a:xfrm>
            <a:off x="4211960" y="692696"/>
            <a:ext cx="4392488" cy="5909310"/>
          </a:xfrm>
          <a:prstGeom prst="rect">
            <a:avLst/>
          </a:prstGeom>
        </p:spPr>
        <p:txBody>
          <a:bodyPr wrap="square">
            <a:spAutoFit/>
          </a:bodyPr>
          <a:lstStyle/>
          <a:p>
            <a:pPr algn="just"/>
            <a:r>
              <a:rPr lang="en-US" dirty="0">
                <a:solidFill>
                  <a:schemeClr val="bg2">
                    <a:lumMod val="25000"/>
                  </a:schemeClr>
                </a:solidFill>
                <a:latin typeface="Times New Roman" pitchFamily="18" charset="0"/>
                <a:cs typeface="Times New Roman" pitchFamily="18" charset="0"/>
              </a:rPr>
              <a:t>The </a:t>
            </a:r>
            <a:r>
              <a:rPr lang="en-US" dirty="0" smtClean="0">
                <a:solidFill>
                  <a:schemeClr val="bg2">
                    <a:lumMod val="25000"/>
                  </a:schemeClr>
                </a:solidFill>
                <a:latin typeface="Times New Roman" pitchFamily="18" charset="0"/>
                <a:cs typeface="Times New Roman" pitchFamily="18" charset="0"/>
              </a:rPr>
              <a:t>upper </a:t>
            </a:r>
            <a:r>
              <a:rPr lang="en-US" dirty="0">
                <a:solidFill>
                  <a:schemeClr val="bg2">
                    <a:lumMod val="25000"/>
                  </a:schemeClr>
                </a:solidFill>
                <a:latin typeface="Times New Roman" pitchFamily="18" charset="0"/>
                <a:cs typeface="Times New Roman" pitchFamily="18" charset="0"/>
              </a:rPr>
              <a:t>dentition during placement should form a semi ellipse, and bottom - a parabola. Placement of teeth begin with the top central incisors, lateral incisors, canines,  then continue with placement of masticatory group of a teeth</a:t>
            </a:r>
            <a:r>
              <a:rPr lang="en-US" dirty="0" smtClean="0">
                <a:solidFill>
                  <a:schemeClr val="bg2">
                    <a:lumMod val="25000"/>
                  </a:schemeClr>
                </a:solidFill>
                <a:latin typeface="Times New Roman" pitchFamily="18" charset="0"/>
                <a:cs typeface="Times New Roman" pitchFamily="18" charset="0"/>
              </a:rPr>
              <a:t>.</a:t>
            </a:r>
          </a:p>
          <a:p>
            <a:pPr algn="just"/>
            <a:endParaRPr lang="en-US" dirty="0">
              <a:solidFill>
                <a:schemeClr val="bg2">
                  <a:lumMod val="25000"/>
                </a:schemeClr>
              </a:solidFill>
              <a:latin typeface="Times New Roman" pitchFamily="18" charset="0"/>
              <a:cs typeface="Times New Roman" pitchFamily="18" charset="0"/>
            </a:endParaRPr>
          </a:p>
          <a:p>
            <a:pPr algn="just"/>
            <a:r>
              <a:rPr lang="en-US" dirty="0">
                <a:solidFill>
                  <a:schemeClr val="bg2">
                    <a:lumMod val="25000"/>
                  </a:schemeClr>
                </a:solidFill>
                <a:latin typeface="Times New Roman" pitchFamily="18" charset="0"/>
                <a:cs typeface="Times New Roman" pitchFamily="18" charset="0"/>
              </a:rPr>
              <a:t>It is better to put group of a posterior teeth on one side, and then on the other. Symmetry of placement of the top vestibular teeth can be checked by means of compasses. Compasses leg put on sagittal lines behind line "A" and form an arch on cutting edges of teeth. During correct placement of the top vestibular teeth, cutting edges form a semicircle. Masticatory teeth are placed according to marking of the model so that their fissures stand on one straight line. The inclination of axes of masticatory group of teeth should correspond to an inclination of </a:t>
            </a:r>
            <a:r>
              <a:rPr lang="en-US" dirty="0" err="1">
                <a:solidFill>
                  <a:schemeClr val="bg2">
                    <a:lumMod val="25000"/>
                  </a:schemeClr>
                </a:solidFill>
                <a:latin typeface="Times New Roman" pitchFamily="18" charset="0"/>
                <a:cs typeface="Times New Roman" pitchFamily="18" charset="0"/>
              </a:rPr>
              <a:t>interalveolar</a:t>
            </a:r>
            <a:r>
              <a:rPr lang="en-US" dirty="0">
                <a:solidFill>
                  <a:schemeClr val="bg2">
                    <a:lumMod val="25000"/>
                  </a:schemeClr>
                </a:solidFill>
                <a:latin typeface="Times New Roman" pitchFamily="18" charset="0"/>
                <a:cs typeface="Times New Roman" pitchFamily="18" charset="0"/>
              </a:rPr>
              <a:t> lines.</a:t>
            </a:r>
          </a:p>
        </p:txBody>
      </p:sp>
      <p:sp>
        <p:nvSpPr>
          <p:cNvPr id="6" name="Прямоугольник 5"/>
          <p:cNvSpPr/>
          <p:nvPr/>
        </p:nvSpPr>
        <p:spPr>
          <a:xfrm>
            <a:off x="454292" y="-15190"/>
            <a:ext cx="8352928" cy="707886"/>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endParaRPr lang="ru-RU" sz="2000" b="1" dirty="0" smtClean="0">
              <a:solidFill>
                <a:schemeClr val="bg2"/>
              </a:solidFill>
              <a:latin typeface="Times New Roman" pitchFamily="18" charset="0"/>
              <a:cs typeface="Times New Roman" pitchFamily="18" charset="0"/>
            </a:endParaRPr>
          </a:p>
          <a:p>
            <a:pPr algn="ctr"/>
            <a:r>
              <a:rPr lang="ru-RU" sz="2000" b="1" dirty="0" smtClean="0">
                <a:solidFill>
                  <a:schemeClr val="bg2"/>
                </a:solidFill>
                <a:latin typeface="Times New Roman" pitchFamily="18" charset="0"/>
                <a:cs typeface="Times New Roman" pitchFamily="18" charset="0"/>
              </a:rPr>
              <a:t>5</a:t>
            </a:r>
            <a:r>
              <a:rPr lang="ru-RU" sz="2000" b="1" dirty="0">
                <a:solidFill>
                  <a:schemeClr val="bg2"/>
                </a:solidFill>
                <a:latin typeface="Times New Roman" pitchFamily="18" charset="0"/>
                <a:cs typeface="Times New Roman" pitchFamily="18" charset="0"/>
              </a:rPr>
              <a:t>. </a:t>
            </a:r>
            <a:r>
              <a:rPr lang="en-US" sz="2000" b="1" dirty="0">
                <a:solidFill>
                  <a:schemeClr val="bg2"/>
                </a:solidFill>
                <a:latin typeface="Times New Roman" pitchFamily="18" charset="0"/>
                <a:cs typeface="Times New Roman" pitchFamily="18" charset="0"/>
              </a:rPr>
              <a:t>Position of an artificial teeth in a tooth arch.</a:t>
            </a:r>
            <a:endParaRPr lang="ru-RU" sz="2000" b="1" dirty="0" smtClean="0">
              <a:solidFill>
                <a:schemeClr val="bg2"/>
              </a:solidFill>
              <a:latin typeface="Times New Roman" pitchFamily="18" charset="0"/>
              <a:cs typeface="Times New Roman" pitchFamily="18" charset="0"/>
            </a:endParaRP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149" y="3588948"/>
            <a:ext cx="3769723" cy="278952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Дуга 30"/>
          <p:cNvSpPr/>
          <p:nvPr/>
        </p:nvSpPr>
        <p:spPr>
          <a:xfrm rot="16200000">
            <a:off x="129477" y="1797372"/>
            <a:ext cx="4604356" cy="2840528"/>
          </a:xfrm>
          <a:prstGeom prst="arc">
            <a:avLst>
              <a:gd name="adj1" fmla="val 16159997"/>
              <a:gd name="adj2" fmla="val 5301129"/>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8" name="Полилиния 7"/>
          <p:cNvSpPr/>
          <p:nvPr/>
        </p:nvSpPr>
        <p:spPr>
          <a:xfrm>
            <a:off x="755576" y="3645024"/>
            <a:ext cx="3312368" cy="2664296"/>
          </a:xfrm>
          <a:custGeom>
            <a:avLst/>
            <a:gdLst>
              <a:gd name="connsiteX0" fmla="*/ 0 w 3004457"/>
              <a:gd name="connsiteY0" fmla="*/ 0 h 2470172"/>
              <a:gd name="connsiteX1" fmla="*/ 1531917 w 3004457"/>
              <a:gd name="connsiteY1" fmla="*/ 2470067 h 2470172"/>
              <a:gd name="connsiteX2" fmla="*/ 3004457 w 3004457"/>
              <a:gd name="connsiteY2" fmla="*/ 83127 h 2470172"/>
            </a:gdLst>
            <a:ahLst/>
            <a:cxnLst>
              <a:cxn ang="0">
                <a:pos x="connsiteX0" y="connsiteY0"/>
              </a:cxn>
              <a:cxn ang="0">
                <a:pos x="connsiteX1" y="connsiteY1"/>
              </a:cxn>
              <a:cxn ang="0">
                <a:pos x="connsiteX2" y="connsiteY2"/>
              </a:cxn>
            </a:cxnLst>
            <a:rect l="l" t="t" r="r" b="b"/>
            <a:pathLst>
              <a:path w="3004457" h="2470172">
                <a:moveTo>
                  <a:pt x="0" y="0"/>
                </a:moveTo>
                <a:cubicBezTo>
                  <a:pt x="515587" y="1228106"/>
                  <a:pt x="1031174" y="2456213"/>
                  <a:pt x="1531917" y="2470067"/>
                </a:cubicBezTo>
                <a:cubicBezTo>
                  <a:pt x="2032660" y="2483921"/>
                  <a:pt x="2598717" y="1128155"/>
                  <a:pt x="3004457" y="83127"/>
                </a:cubicBezTo>
              </a:path>
            </a:pathLst>
          </a:cu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extLst>
      <p:ext uri="{BB962C8B-B14F-4D97-AF65-F5344CB8AC3E}">
        <p14:creationId xmlns:p14="http://schemas.microsoft.com/office/powerpoint/2010/main" val="76227309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80">
                                          <p:stCondLst>
                                            <p:cond delay="0"/>
                                          </p:stCondLst>
                                        </p:cTn>
                                        <p:tgtEl>
                                          <p:spTgt spid="31"/>
                                        </p:tgtEl>
                                      </p:cBhvr>
                                    </p:animEffect>
                                    <p:anim calcmode="lin" valueType="num">
                                      <p:cBhvr>
                                        <p:cTn id="8"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13" dur="26">
                                          <p:stCondLst>
                                            <p:cond delay="650"/>
                                          </p:stCondLst>
                                        </p:cTn>
                                        <p:tgtEl>
                                          <p:spTgt spid="31"/>
                                        </p:tgtEl>
                                      </p:cBhvr>
                                      <p:to x="100000" y="60000"/>
                                    </p:animScale>
                                    <p:animScale>
                                      <p:cBhvr>
                                        <p:cTn id="14" dur="166" decel="50000">
                                          <p:stCondLst>
                                            <p:cond delay="676"/>
                                          </p:stCondLst>
                                        </p:cTn>
                                        <p:tgtEl>
                                          <p:spTgt spid="31"/>
                                        </p:tgtEl>
                                      </p:cBhvr>
                                      <p:to x="100000" y="100000"/>
                                    </p:animScale>
                                    <p:animScale>
                                      <p:cBhvr>
                                        <p:cTn id="15" dur="26">
                                          <p:stCondLst>
                                            <p:cond delay="1312"/>
                                          </p:stCondLst>
                                        </p:cTn>
                                        <p:tgtEl>
                                          <p:spTgt spid="31"/>
                                        </p:tgtEl>
                                      </p:cBhvr>
                                      <p:to x="100000" y="80000"/>
                                    </p:animScale>
                                    <p:animScale>
                                      <p:cBhvr>
                                        <p:cTn id="16" dur="166" decel="50000">
                                          <p:stCondLst>
                                            <p:cond delay="1338"/>
                                          </p:stCondLst>
                                        </p:cTn>
                                        <p:tgtEl>
                                          <p:spTgt spid="31"/>
                                        </p:tgtEl>
                                      </p:cBhvr>
                                      <p:to x="100000" y="100000"/>
                                    </p:animScale>
                                    <p:animScale>
                                      <p:cBhvr>
                                        <p:cTn id="17" dur="26">
                                          <p:stCondLst>
                                            <p:cond delay="1642"/>
                                          </p:stCondLst>
                                        </p:cTn>
                                        <p:tgtEl>
                                          <p:spTgt spid="31"/>
                                        </p:tgtEl>
                                      </p:cBhvr>
                                      <p:to x="100000" y="90000"/>
                                    </p:animScale>
                                    <p:animScale>
                                      <p:cBhvr>
                                        <p:cTn id="18" dur="166" decel="50000">
                                          <p:stCondLst>
                                            <p:cond delay="1668"/>
                                          </p:stCondLst>
                                        </p:cTn>
                                        <p:tgtEl>
                                          <p:spTgt spid="31"/>
                                        </p:tgtEl>
                                      </p:cBhvr>
                                      <p:to x="100000" y="100000"/>
                                    </p:animScale>
                                    <p:animScale>
                                      <p:cBhvr>
                                        <p:cTn id="19" dur="26">
                                          <p:stCondLst>
                                            <p:cond delay="1808"/>
                                          </p:stCondLst>
                                        </p:cTn>
                                        <p:tgtEl>
                                          <p:spTgt spid="31"/>
                                        </p:tgtEl>
                                      </p:cBhvr>
                                      <p:to x="100000" y="95000"/>
                                    </p:animScale>
                                    <p:animScale>
                                      <p:cBhvr>
                                        <p:cTn id="20" dur="166" decel="50000">
                                          <p:stCondLst>
                                            <p:cond delay="1834"/>
                                          </p:stCondLst>
                                        </p:cTn>
                                        <p:tgtEl>
                                          <p:spTgt spid="31"/>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80">
                                          <p:stCondLst>
                                            <p:cond delay="0"/>
                                          </p:stCondLst>
                                        </p:cTn>
                                        <p:tgtEl>
                                          <p:spTgt spid="8"/>
                                        </p:tgtEl>
                                      </p:cBhvr>
                                    </p:animEffect>
                                    <p:anim calcmode="lin" valueType="num">
                                      <p:cBhvr>
                                        <p:cTn id="2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0" dur="26">
                                          <p:stCondLst>
                                            <p:cond delay="650"/>
                                          </p:stCondLst>
                                        </p:cTn>
                                        <p:tgtEl>
                                          <p:spTgt spid="8"/>
                                        </p:tgtEl>
                                      </p:cBhvr>
                                      <p:to x="100000" y="60000"/>
                                    </p:animScale>
                                    <p:animScale>
                                      <p:cBhvr>
                                        <p:cTn id="31" dur="166" decel="50000">
                                          <p:stCondLst>
                                            <p:cond delay="676"/>
                                          </p:stCondLst>
                                        </p:cTn>
                                        <p:tgtEl>
                                          <p:spTgt spid="8"/>
                                        </p:tgtEl>
                                      </p:cBhvr>
                                      <p:to x="100000" y="100000"/>
                                    </p:animScale>
                                    <p:animScale>
                                      <p:cBhvr>
                                        <p:cTn id="32" dur="26">
                                          <p:stCondLst>
                                            <p:cond delay="1312"/>
                                          </p:stCondLst>
                                        </p:cTn>
                                        <p:tgtEl>
                                          <p:spTgt spid="8"/>
                                        </p:tgtEl>
                                      </p:cBhvr>
                                      <p:to x="100000" y="80000"/>
                                    </p:animScale>
                                    <p:animScale>
                                      <p:cBhvr>
                                        <p:cTn id="33" dur="166" decel="50000">
                                          <p:stCondLst>
                                            <p:cond delay="1338"/>
                                          </p:stCondLst>
                                        </p:cTn>
                                        <p:tgtEl>
                                          <p:spTgt spid="8"/>
                                        </p:tgtEl>
                                      </p:cBhvr>
                                      <p:to x="100000" y="100000"/>
                                    </p:animScale>
                                    <p:animScale>
                                      <p:cBhvr>
                                        <p:cTn id="34" dur="26">
                                          <p:stCondLst>
                                            <p:cond delay="1642"/>
                                          </p:stCondLst>
                                        </p:cTn>
                                        <p:tgtEl>
                                          <p:spTgt spid="8"/>
                                        </p:tgtEl>
                                      </p:cBhvr>
                                      <p:to x="100000" y="90000"/>
                                    </p:animScale>
                                    <p:animScale>
                                      <p:cBhvr>
                                        <p:cTn id="35" dur="166" decel="50000">
                                          <p:stCondLst>
                                            <p:cond delay="1668"/>
                                          </p:stCondLst>
                                        </p:cTn>
                                        <p:tgtEl>
                                          <p:spTgt spid="8"/>
                                        </p:tgtEl>
                                      </p:cBhvr>
                                      <p:to x="100000" y="100000"/>
                                    </p:animScale>
                                    <p:animScale>
                                      <p:cBhvr>
                                        <p:cTn id="36" dur="26">
                                          <p:stCondLst>
                                            <p:cond delay="1808"/>
                                          </p:stCondLst>
                                        </p:cTn>
                                        <p:tgtEl>
                                          <p:spTgt spid="8"/>
                                        </p:tgtEl>
                                      </p:cBhvr>
                                      <p:to x="100000" y="95000"/>
                                    </p:animScale>
                                    <p:animScale>
                                      <p:cBhvr>
                                        <p:cTn id="37"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25</a:t>
            </a:fld>
            <a:endParaRPr lang="ru-RU">
              <a:solidFill>
                <a:srgbClr val="04617B">
                  <a:shade val="90000"/>
                </a:srgbClr>
              </a:solidFill>
            </a:endParaRPr>
          </a:p>
        </p:txBody>
      </p:sp>
      <p:sp>
        <p:nvSpPr>
          <p:cNvPr id="3" name="Прямоугольник 2"/>
          <p:cNvSpPr/>
          <p:nvPr/>
        </p:nvSpPr>
        <p:spPr>
          <a:xfrm>
            <a:off x="454292" y="116632"/>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ru-RU" sz="2000" b="1" dirty="0">
                <a:solidFill>
                  <a:prstClr val="white"/>
                </a:solidFill>
                <a:latin typeface="Times New Roman" pitchFamily="18" charset="0"/>
                <a:cs typeface="Times New Roman" pitchFamily="18" charset="0"/>
              </a:rPr>
              <a:t>6. </a:t>
            </a:r>
            <a:r>
              <a:rPr lang="en-US" sz="2000" b="1" dirty="0">
                <a:solidFill>
                  <a:prstClr val="white"/>
                </a:solidFill>
                <a:latin typeface="Times New Roman" pitchFamily="18" charset="0"/>
                <a:cs typeface="Times New Roman" pitchFamily="18" charset="0"/>
              </a:rPr>
              <a:t>Correlation of teeth-antagonists.</a:t>
            </a:r>
            <a:endParaRPr lang="ru-RU" sz="2000" dirty="0">
              <a:solidFill>
                <a:prstClr val="white"/>
              </a:solidFill>
              <a:latin typeface="Times New Roman" pitchFamily="18" charset="0"/>
              <a:cs typeface="Times New Roman" pitchFamily="18" charset="0"/>
            </a:endParaRPr>
          </a:p>
        </p:txBody>
      </p:sp>
      <p:sp>
        <p:nvSpPr>
          <p:cNvPr id="4" name="Прямоугольник 3"/>
          <p:cNvSpPr/>
          <p:nvPr/>
        </p:nvSpPr>
        <p:spPr>
          <a:xfrm>
            <a:off x="696820" y="1124744"/>
            <a:ext cx="3947188" cy="1846659"/>
          </a:xfrm>
          <a:prstGeom prst="rect">
            <a:avLst/>
          </a:prstGeom>
        </p:spPr>
        <p:txBody>
          <a:bodyPr wrap="square">
            <a:spAutoFit/>
          </a:bodyPr>
          <a:lstStyle/>
          <a:p>
            <a:r>
              <a:rPr lang="en-US" sz="1900" dirty="0">
                <a:solidFill>
                  <a:srgbClr val="DBF5F9">
                    <a:lumMod val="25000"/>
                  </a:srgbClr>
                </a:solidFill>
                <a:latin typeface="Times New Roman" pitchFamily="18" charset="0"/>
                <a:cs typeface="Times New Roman" pitchFamily="18" charset="0"/>
              </a:rPr>
              <a:t>During placement of vestibular teeth it is necessary to form a lumen in 0,5-1 mm which is called as functional clearance. It can be formed at the expense of the placement or fitting off the cutting edges.</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742076"/>
            <a:ext cx="4125121" cy="305251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584" y="503821"/>
            <a:ext cx="4100636" cy="30691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987" y="4149080"/>
            <a:ext cx="4174428" cy="2541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21090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26</a:t>
            </a:fld>
            <a:endParaRPr lang="ru-RU">
              <a:solidFill>
                <a:srgbClr val="04617B">
                  <a:shade val="90000"/>
                </a:srgbClr>
              </a:solidFill>
            </a:endParaRPr>
          </a:p>
        </p:txBody>
      </p:sp>
      <p:sp>
        <p:nvSpPr>
          <p:cNvPr id="3" name="Прямоугольник 2"/>
          <p:cNvSpPr/>
          <p:nvPr/>
        </p:nvSpPr>
        <p:spPr>
          <a:xfrm>
            <a:off x="454292" y="116632"/>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ru-RU" sz="2000" b="1" dirty="0">
                <a:solidFill>
                  <a:prstClr val="white"/>
                </a:solidFill>
                <a:latin typeface="Times New Roman" pitchFamily="18" charset="0"/>
                <a:cs typeface="Times New Roman" pitchFamily="18" charset="0"/>
              </a:rPr>
              <a:t>6. </a:t>
            </a:r>
            <a:r>
              <a:rPr lang="en-US" sz="2000" b="1" dirty="0">
                <a:solidFill>
                  <a:prstClr val="white"/>
                </a:solidFill>
                <a:latin typeface="Times New Roman" pitchFamily="18" charset="0"/>
                <a:cs typeface="Times New Roman" pitchFamily="18" charset="0"/>
              </a:rPr>
              <a:t>Correlation of teeth-antagonists.</a:t>
            </a:r>
            <a:endParaRPr lang="ru-RU" sz="2000" dirty="0">
              <a:solidFill>
                <a:prstClr val="white"/>
              </a:solidFill>
              <a:latin typeface="Times New Roman" pitchFamily="18" charset="0"/>
              <a:cs typeface="Times New Roman" pitchFamily="18" charset="0"/>
            </a:endParaRPr>
          </a:p>
        </p:txBody>
      </p:sp>
      <p:sp>
        <p:nvSpPr>
          <p:cNvPr id="4" name="Прямоугольник 3"/>
          <p:cNvSpPr/>
          <p:nvPr/>
        </p:nvSpPr>
        <p:spPr>
          <a:xfrm>
            <a:off x="696820" y="1124744"/>
            <a:ext cx="3947188" cy="2139047"/>
          </a:xfrm>
          <a:prstGeom prst="rect">
            <a:avLst/>
          </a:prstGeom>
        </p:spPr>
        <p:txBody>
          <a:bodyPr wrap="square">
            <a:spAutoFit/>
          </a:bodyPr>
          <a:lstStyle/>
          <a:p>
            <a:pPr fontAlgn="base">
              <a:spcBef>
                <a:spcPct val="0"/>
              </a:spcBef>
              <a:spcAft>
                <a:spcPct val="0"/>
              </a:spcAft>
            </a:pPr>
            <a:r>
              <a:rPr lang="en-US" sz="1900" dirty="0">
                <a:solidFill>
                  <a:srgbClr val="DBF5F9">
                    <a:lumMod val="25000"/>
                  </a:srgbClr>
                </a:solidFill>
                <a:latin typeface="Times New Roman" pitchFamily="18" charset="0"/>
                <a:cs typeface="Times New Roman" pitchFamily="18" charset="0"/>
              </a:rPr>
              <a:t>The </a:t>
            </a:r>
            <a:r>
              <a:rPr lang="en-US" sz="1900" dirty="0" smtClean="0">
                <a:solidFill>
                  <a:srgbClr val="DBF5F9">
                    <a:lumMod val="25000"/>
                  </a:srgbClr>
                </a:solidFill>
                <a:latin typeface="Times New Roman" pitchFamily="18" charset="0"/>
                <a:cs typeface="Times New Roman" pitchFamily="18" charset="0"/>
              </a:rPr>
              <a:t>upper </a:t>
            </a:r>
            <a:r>
              <a:rPr lang="en-US" sz="1900" dirty="0">
                <a:solidFill>
                  <a:srgbClr val="DBF5F9">
                    <a:lumMod val="25000"/>
                  </a:srgbClr>
                </a:solidFill>
                <a:latin typeface="Times New Roman" pitchFamily="18" charset="0"/>
                <a:cs typeface="Times New Roman" pitchFamily="18" charset="0"/>
              </a:rPr>
              <a:t>vestibular teeth are established so that their vestibular surfaces could serve as support for an upper lip, and for a lower lip - vestibular surfaces of the bottom vestibular teeth.</a:t>
            </a:r>
          </a:p>
          <a:p>
            <a:pPr fontAlgn="base">
              <a:spcBef>
                <a:spcPct val="0"/>
              </a:spcBef>
              <a:spcAft>
                <a:spcPct val="0"/>
              </a:spcAft>
            </a:pPr>
            <a:endParaRPr lang="en-US" sz="1900" dirty="0">
              <a:solidFill>
                <a:srgbClr val="DBF5F9">
                  <a:lumMod val="25000"/>
                </a:srgbClr>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742076"/>
            <a:ext cx="4125121" cy="305251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584" y="503821"/>
            <a:ext cx="4100636" cy="30691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987" y="4149080"/>
            <a:ext cx="4174428" cy="2541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844259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27</a:t>
            </a:fld>
            <a:endParaRPr lang="ru-RU">
              <a:solidFill>
                <a:srgbClr val="04617B">
                  <a:shade val="90000"/>
                </a:srgbClr>
              </a:solidFill>
            </a:endParaRPr>
          </a:p>
        </p:txBody>
      </p:sp>
      <p:sp>
        <p:nvSpPr>
          <p:cNvPr id="3" name="Прямоугольник 2"/>
          <p:cNvSpPr/>
          <p:nvPr/>
        </p:nvSpPr>
        <p:spPr>
          <a:xfrm>
            <a:off x="454292" y="116632"/>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ru-RU" sz="2000" b="1" dirty="0">
                <a:solidFill>
                  <a:prstClr val="white"/>
                </a:solidFill>
                <a:latin typeface="Times New Roman" pitchFamily="18" charset="0"/>
                <a:cs typeface="Times New Roman" pitchFamily="18" charset="0"/>
              </a:rPr>
              <a:t>6. </a:t>
            </a:r>
            <a:r>
              <a:rPr lang="en-US" sz="2000" b="1" dirty="0">
                <a:solidFill>
                  <a:prstClr val="white"/>
                </a:solidFill>
                <a:latin typeface="Times New Roman" pitchFamily="18" charset="0"/>
                <a:cs typeface="Times New Roman" pitchFamily="18" charset="0"/>
              </a:rPr>
              <a:t>Correlation of teeth-antagonists.</a:t>
            </a:r>
            <a:endParaRPr lang="ru-RU" sz="2000" dirty="0">
              <a:solidFill>
                <a:prstClr val="white"/>
              </a:solidFill>
              <a:latin typeface="Times New Roman" pitchFamily="18" charset="0"/>
              <a:cs typeface="Times New Roman" pitchFamily="18" charset="0"/>
            </a:endParaRPr>
          </a:p>
        </p:txBody>
      </p:sp>
      <p:sp>
        <p:nvSpPr>
          <p:cNvPr id="4" name="Прямоугольник 3"/>
          <p:cNvSpPr/>
          <p:nvPr/>
        </p:nvSpPr>
        <p:spPr>
          <a:xfrm>
            <a:off x="678140" y="568433"/>
            <a:ext cx="3947188" cy="3600986"/>
          </a:xfrm>
          <a:prstGeom prst="rect">
            <a:avLst/>
          </a:prstGeom>
        </p:spPr>
        <p:txBody>
          <a:bodyPr wrap="square">
            <a:spAutoFit/>
          </a:bodyPr>
          <a:lstStyle/>
          <a:p>
            <a:pPr fontAlgn="base">
              <a:spcBef>
                <a:spcPct val="0"/>
              </a:spcBef>
              <a:spcAft>
                <a:spcPct val="0"/>
              </a:spcAft>
            </a:pPr>
            <a:r>
              <a:rPr lang="en-US" sz="1900" dirty="0">
                <a:solidFill>
                  <a:srgbClr val="DBF5F9">
                    <a:lumMod val="25000"/>
                  </a:srgbClr>
                </a:solidFill>
                <a:latin typeface="Times New Roman" pitchFamily="18" charset="0"/>
                <a:cs typeface="Times New Roman" pitchFamily="18" charset="0"/>
              </a:rPr>
              <a:t>Upon finishing placement of the top group of teeth continue to placement of the bottom, starting with the second premolar teeth as they are easily placed between the first and the second premolar teeth of the top jaw.</a:t>
            </a:r>
          </a:p>
          <a:p>
            <a:pPr fontAlgn="base">
              <a:spcBef>
                <a:spcPct val="0"/>
              </a:spcBef>
              <a:spcAft>
                <a:spcPct val="0"/>
              </a:spcAft>
            </a:pPr>
            <a:r>
              <a:rPr lang="en-US" sz="1900" dirty="0">
                <a:solidFill>
                  <a:srgbClr val="DBF5F9">
                    <a:lumMod val="25000"/>
                  </a:srgbClr>
                </a:solidFill>
                <a:latin typeface="Times New Roman" pitchFamily="18" charset="0"/>
                <a:cs typeface="Times New Roman" pitchFamily="18" charset="0"/>
              </a:rPr>
              <a:t>Then place molar teeth of one side, then another, and last the </a:t>
            </a:r>
            <a:r>
              <a:rPr lang="en-US" sz="1900" dirty="0" err="1">
                <a:solidFill>
                  <a:srgbClr val="DBF5F9">
                    <a:lumMod val="25000"/>
                  </a:srgbClr>
                </a:solidFill>
                <a:latin typeface="Times New Roman" pitchFamily="18" charset="0"/>
                <a:cs typeface="Times New Roman" pitchFamily="18" charset="0"/>
              </a:rPr>
              <a:t>vestibullar</a:t>
            </a:r>
            <a:r>
              <a:rPr lang="en-US" sz="1900" dirty="0">
                <a:solidFill>
                  <a:srgbClr val="DBF5F9">
                    <a:lumMod val="25000"/>
                  </a:srgbClr>
                </a:solidFill>
                <a:latin typeface="Times New Roman" pitchFamily="18" charset="0"/>
                <a:cs typeface="Times New Roman" pitchFamily="18" charset="0"/>
              </a:rPr>
              <a:t> group of teeth is put. Also on posterior teeth need to achieve multiple contact of occlusion surfaces. </a:t>
            </a:r>
          </a:p>
          <a:p>
            <a:pPr fontAlgn="base">
              <a:spcBef>
                <a:spcPct val="0"/>
              </a:spcBef>
              <a:spcAft>
                <a:spcPct val="0"/>
              </a:spcAft>
            </a:pPr>
            <a:endParaRPr lang="en-US" sz="1900" dirty="0">
              <a:solidFill>
                <a:srgbClr val="DBF5F9">
                  <a:lumMod val="25000"/>
                </a:srgbClr>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742076"/>
            <a:ext cx="4125121" cy="305251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584" y="503821"/>
            <a:ext cx="4100636" cy="30691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987" y="4149080"/>
            <a:ext cx="4174428" cy="2541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63604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28</a:t>
            </a:fld>
            <a:endParaRPr lang="ru-RU">
              <a:solidFill>
                <a:srgbClr val="04617B">
                  <a:shade val="90000"/>
                </a:srgbClr>
              </a:solidFill>
            </a:endParaRPr>
          </a:p>
        </p:txBody>
      </p:sp>
      <p:sp>
        <p:nvSpPr>
          <p:cNvPr id="3" name="Прямоугольник 2"/>
          <p:cNvSpPr/>
          <p:nvPr/>
        </p:nvSpPr>
        <p:spPr>
          <a:xfrm>
            <a:off x="454292" y="116632"/>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ru-RU" sz="2000" b="1" dirty="0">
                <a:solidFill>
                  <a:prstClr val="white"/>
                </a:solidFill>
                <a:latin typeface="Times New Roman" pitchFamily="18" charset="0"/>
                <a:cs typeface="Times New Roman" pitchFamily="18" charset="0"/>
              </a:rPr>
              <a:t>6. </a:t>
            </a:r>
            <a:r>
              <a:rPr lang="en-US" sz="2000" b="1" dirty="0">
                <a:solidFill>
                  <a:prstClr val="white"/>
                </a:solidFill>
                <a:latin typeface="Times New Roman" pitchFamily="18" charset="0"/>
                <a:cs typeface="Times New Roman" pitchFamily="18" charset="0"/>
              </a:rPr>
              <a:t>Correlation of teeth-antagonists.</a:t>
            </a:r>
            <a:endParaRPr lang="ru-RU" sz="2000" dirty="0">
              <a:solidFill>
                <a:prstClr val="white"/>
              </a:solidFill>
              <a:latin typeface="Times New Roman" pitchFamily="18" charset="0"/>
              <a:cs typeface="Times New Roman" pitchFamily="18" charset="0"/>
            </a:endParaRPr>
          </a:p>
        </p:txBody>
      </p:sp>
      <p:sp>
        <p:nvSpPr>
          <p:cNvPr id="4" name="Прямоугольник 3"/>
          <p:cNvSpPr/>
          <p:nvPr/>
        </p:nvSpPr>
        <p:spPr>
          <a:xfrm>
            <a:off x="678140" y="568433"/>
            <a:ext cx="3947188" cy="3308598"/>
          </a:xfrm>
          <a:prstGeom prst="rect">
            <a:avLst/>
          </a:prstGeom>
        </p:spPr>
        <p:txBody>
          <a:bodyPr wrap="square">
            <a:spAutoFit/>
          </a:bodyPr>
          <a:lstStyle/>
          <a:p>
            <a:pPr fontAlgn="base">
              <a:spcBef>
                <a:spcPct val="0"/>
              </a:spcBef>
              <a:spcAft>
                <a:spcPct val="0"/>
              </a:spcAft>
            </a:pPr>
            <a:r>
              <a:rPr lang="en-US" sz="1900" dirty="0">
                <a:solidFill>
                  <a:srgbClr val="DBF5F9">
                    <a:lumMod val="25000"/>
                  </a:srgbClr>
                </a:solidFill>
                <a:latin typeface="Times New Roman" pitchFamily="18" charset="0"/>
                <a:cs typeface="Times New Roman" pitchFamily="18" charset="0"/>
              </a:rPr>
              <a:t>Having finished the placement of teeth, between dentitions put a transfer paper and with an easy taping of the top dentitions on bottom dentitions receive black points, which file off. Thus make filling off of teeth in a vertical direction. During lateral movements filling off of teeth make in an oral cavity of the patient during trying on of prostheses.</a:t>
            </a:r>
          </a:p>
          <a:p>
            <a:pPr fontAlgn="base">
              <a:spcBef>
                <a:spcPct val="0"/>
              </a:spcBef>
              <a:spcAft>
                <a:spcPct val="0"/>
              </a:spcAft>
            </a:pPr>
            <a:endParaRPr lang="en-US" sz="1900" dirty="0">
              <a:solidFill>
                <a:srgbClr val="DBF5F9">
                  <a:lumMod val="25000"/>
                </a:srgbClr>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742076"/>
            <a:ext cx="4125121" cy="305251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584" y="503821"/>
            <a:ext cx="4100636" cy="30691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987" y="4149080"/>
            <a:ext cx="4174428" cy="2541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087749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29</a:t>
            </a:fld>
            <a:endParaRPr lang="ru-RU">
              <a:solidFill>
                <a:srgbClr val="04617B">
                  <a:shade val="90000"/>
                </a:srgbClr>
              </a:solidFill>
            </a:endParaRPr>
          </a:p>
        </p:txBody>
      </p:sp>
      <p:sp>
        <p:nvSpPr>
          <p:cNvPr id="3" name="Прямоугольник 2"/>
          <p:cNvSpPr/>
          <p:nvPr/>
        </p:nvSpPr>
        <p:spPr>
          <a:xfrm>
            <a:off x="441715" y="85732"/>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ru-RU" sz="2000" dirty="0" err="1">
                <a:solidFill>
                  <a:prstClr val="white"/>
                </a:solidFill>
                <a:latin typeface="Times New Roman" pitchFamily="18" charset="0"/>
                <a:cs typeface="Times New Roman" pitchFamily="18" charset="0"/>
              </a:rPr>
              <a:t>Placement</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of</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an</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artificial</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teeth</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on</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spherical</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occlusal</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surfaces</a:t>
            </a:r>
            <a:endParaRPr lang="ru-RU" sz="2000" dirty="0">
              <a:solidFill>
                <a:prstClr val="white"/>
              </a:solidFill>
              <a:latin typeface="Times New Roman" pitchFamily="18" charset="0"/>
              <a:cs typeface="Times New Roman" pitchFamily="18" charset="0"/>
            </a:endParaRPr>
          </a:p>
        </p:txBody>
      </p:sp>
      <p:sp>
        <p:nvSpPr>
          <p:cNvPr id="4" name="Прямоугольник 3"/>
          <p:cNvSpPr/>
          <p:nvPr/>
        </p:nvSpPr>
        <p:spPr>
          <a:xfrm>
            <a:off x="827584" y="404664"/>
            <a:ext cx="7488832" cy="2246769"/>
          </a:xfrm>
          <a:prstGeom prst="rect">
            <a:avLst/>
          </a:prstGeom>
        </p:spPr>
        <p:txBody>
          <a:bodyPr wrap="square">
            <a:spAutoFit/>
          </a:bodyPr>
          <a:lstStyle/>
          <a:p>
            <a:pPr fontAlgn="base">
              <a:spcBef>
                <a:spcPct val="0"/>
              </a:spcBef>
              <a:spcAft>
                <a:spcPct val="0"/>
              </a:spcAft>
            </a:pPr>
            <a:endParaRPr lang="en-US" sz="2000" dirty="0">
              <a:solidFill>
                <a:srgbClr val="DBF5F9">
                  <a:lumMod val="25000"/>
                </a:srgbClr>
              </a:solidFill>
              <a:latin typeface="Times New Roman" pitchFamily="18" charset="0"/>
              <a:cs typeface="Times New Roman" pitchFamily="18" charset="0"/>
            </a:endParaRPr>
          </a:p>
          <a:p>
            <a:pPr fontAlgn="base">
              <a:spcBef>
                <a:spcPct val="0"/>
              </a:spcBef>
              <a:spcAft>
                <a:spcPct val="0"/>
              </a:spcAft>
            </a:pPr>
            <a:r>
              <a:rPr lang="en-US" sz="2000" b="1" dirty="0">
                <a:solidFill>
                  <a:srgbClr val="DBF5F9">
                    <a:lumMod val="25000"/>
                  </a:srgbClr>
                </a:solidFill>
                <a:latin typeface="Times New Roman" pitchFamily="18" charset="0"/>
                <a:cs typeface="Times New Roman" pitchFamily="18" charset="0"/>
              </a:rPr>
              <a:t>Placement of an artificial teeth </a:t>
            </a:r>
            <a:r>
              <a:rPr lang="en-US" sz="2000" dirty="0">
                <a:solidFill>
                  <a:srgbClr val="DBF5F9">
                    <a:lumMod val="25000"/>
                  </a:srgbClr>
                </a:solidFill>
                <a:latin typeface="Times New Roman" pitchFamily="18" charset="0"/>
                <a:cs typeface="Times New Roman" pitchFamily="18" charset="0"/>
              </a:rPr>
              <a:t>on spherical </a:t>
            </a:r>
            <a:r>
              <a:rPr lang="en-US" sz="2000" dirty="0" err="1">
                <a:solidFill>
                  <a:srgbClr val="DBF5F9">
                    <a:lumMod val="25000"/>
                  </a:srgbClr>
                </a:solidFill>
                <a:latin typeface="Times New Roman" pitchFamily="18" charset="0"/>
                <a:cs typeface="Times New Roman" pitchFamily="18" charset="0"/>
              </a:rPr>
              <a:t>occlusal</a:t>
            </a:r>
            <a:r>
              <a:rPr lang="en-US" sz="2000" dirty="0">
                <a:solidFill>
                  <a:srgbClr val="DBF5F9">
                    <a:lumMod val="25000"/>
                  </a:srgbClr>
                </a:solidFill>
                <a:latin typeface="Times New Roman" pitchFamily="18" charset="0"/>
                <a:cs typeface="Times New Roman" pitchFamily="18" charset="0"/>
              </a:rPr>
              <a:t> surfaces</a:t>
            </a:r>
          </a:p>
          <a:p>
            <a:pPr fontAlgn="base">
              <a:spcBef>
                <a:spcPct val="0"/>
              </a:spcBef>
              <a:spcAft>
                <a:spcPct val="0"/>
              </a:spcAft>
            </a:pPr>
            <a:r>
              <a:rPr lang="en-US" sz="2000" dirty="0">
                <a:solidFill>
                  <a:srgbClr val="DBF5F9">
                    <a:lumMod val="25000"/>
                  </a:srgbClr>
                </a:solidFill>
                <a:latin typeface="Times New Roman" pitchFamily="18" charset="0"/>
                <a:cs typeface="Times New Roman" pitchFamily="18" charset="0"/>
              </a:rPr>
              <a:t>The spherical theory of articulation Monson (1918) assumes movement of mandible round the general </a:t>
            </a:r>
            <a:r>
              <a:rPr lang="en-US" sz="2000" dirty="0" smtClean="0">
                <a:solidFill>
                  <a:srgbClr val="DBF5F9">
                    <a:lumMod val="25000"/>
                  </a:srgbClr>
                </a:solidFill>
                <a:latin typeface="Times New Roman" pitchFamily="18" charset="0"/>
                <a:cs typeface="Times New Roman" pitchFamily="18" charset="0"/>
              </a:rPr>
              <a:t>center. </a:t>
            </a:r>
            <a:r>
              <a:rPr lang="en-US" sz="2000" dirty="0">
                <a:solidFill>
                  <a:srgbClr val="DBF5F9">
                    <a:lumMod val="25000"/>
                  </a:srgbClr>
                </a:solidFill>
                <a:latin typeface="Times New Roman" pitchFamily="18" charset="0"/>
                <a:cs typeface="Times New Roman" pitchFamily="18" charset="0"/>
              </a:rPr>
              <a:t>Consider, that there are more contacts between teeth happens at radius of the sphere, equal to 9 cm. Monson developed articulators with the average placement occlusion curves.  </a:t>
            </a:r>
          </a:p>
        </p:txBody>
      </p:sp>
      <p:pic>
        <p:nvPicPr>
          <p:cNvPr id="5" name="monson.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95736" y="2348880"/>
            <a:ext cx="5544616" cy="4158462"/>
          </a:xfrm>
          <a:prstGeom prst="rect">
            <a:avLst/>
          </a:prstGeom>
        </p:spPr>
      </p:pic>
    </p:spTree>
    <p:extLst>
      <p:ext uri="{BB962C8B-B14F-4D97-AF65-F5344CB8AC3E}">
        <p14:creationId xmlns:p14="http://schemas.microsoft.com/office/powerpoint/2010/main" val="64287139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par>
                          <p:cTn id="8" fill="hold">
                            <p:stCondLst>
                              <p:cond delay="2000"/>
                            </p:stCondLst>
                            <p:childTnLst>
                              <p:par>
                                <p:cTn id="9" presetID="1" presetClass="mediacall" presetSubtype="0" fill="hold" nodeType="afterEffect">
                                  <p:stCondLst>
                                    <p:cond delay="0"/>
                                  </p:stCondLst>
                                  <p:childTnLst>
                                    <p:cmd type="call" cmd="playFrom(0.0)">
                                      <p:cBhvr>
                                        <p:cTn id="10" dur="320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30</a:t>
            </a:fld>
            <a:endParaRPr lang="ru-RU">
              <a:solidFill>
                <a:srgbClr val="04617B">
                  <a:shade val="90000"/>
                </a:srgbClr>
              </a:solidFill>
            </a:endParaRPr>
          </a:p>
        </p:txBody>
      </p:sp>
      <p:sp>
        <p:nvSpPr>
          <p:cNvPr id="3" name="Прямоугольник 2"/>
          <p:cNvSpPr/>
          <p:nvPr/>
        </p:nvSpPr>
        <p:spPr>
          <a:xfrm>
            <a:off x="441715" y="85732"/>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ru-RU" sz="2000" dirty="0" err="1">
                <a:solidFill>
                  <a:prstClr val="white"/>
                </a:solidFill>
                <a:latin typeface="Times New Roman" pitchFamily="18" charset="0"/>
                <a:cs typeface="Times New Roman" pitchFamily="18" charset="0"/>
              </a:rPr>
              <a:t>Placement</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of</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an</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artificial</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teeth</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on</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spherical</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occlusal</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surfaces</a:t>
            </a:r>
            <a:endParaRPr lang="ru-RU" sz="2000" dirty="0">
              <a:solidFill>
                <a:prstClr val="white"/>
              </a:solidFill>
              <a:latin typeface="Times New Roman" pitchFamily="18" charset="0"/>
              <a:cs typeface="Times New Roman" pitchFamily="18" charset="0"/>
            </a:endParaRPr>
          </a:p>
        </p:txBody>
      </p:sp>
      <p:sp>
        <p:nvSpPr>
          <p:cNvPr id="4" name="Прямоугольник 3"/>
          <p:cNvSpPr/>
          <p:nvPr/>
        </p:nvSpPr>
        <p:spPr>
          <a:xfrm>
            <a:off x="683568" y="474870"/>
            <a:ext cx="7488832" cy="3170099"/>
          </a:xfrm>
          <a:prstGeom prst="rect">
            <a:avLst/>
          </a:prstGeom>
        </p:spPr>
        <p:txBody>
          <a:bodyPr wrap="square">
            <a:spAutoFit/>
          </a:bodyPr>
          <a:lstStyle/>
          <a:p>
            <a:pPr fontAlgn="base">
              <a:spcBef>
                <a:spcPct val="0"/>
              </a:spcBef>
              <a:spcAft>
                <a:spcPct val="0"/>
              </a:spcAft>
            </a:pPr>
            <a:r>
              <a:rPr lang="ru-RU" sz="2000" dirty="0">
                <a:solidFill>
                  <a:srgbClr val="DBF5F9">
                    <a:lumMod val="25000"/>
                  </a:srgbClr>
                </a:solidFill>
                <a:latin typeface="Times New Roman" pitchFamily="18" charset="0"/>
                <a:cs typeface="Times New Roman" pitchFamily="18" charset="0"/>
              </a:rPr>
              <a:t>	</a:t>
            </a:r>
            <a:r>
              <a:rPr lang="en-US" sz="2000" dirty="0">
                <a:solidFill>
                  <a:srgbClr val="DBF5F9">
                    <a:lumMod val="25000"/>
                  </a:srgbClr>
                </a:solidFill>
                <a:latin typeface="Times New Roman" pitchFamily="18" charset="0"/>
                <a:cs typeface="Times New Roman" pitchFamily="18" charset="0"/>
              </a:rPr>
              <a:t>For the purpose of reception of the best results take the artificial teeth which masticatory surfaces are made in the form of the small cusps bordered with a boarder on periphery. </a:t>
            </a:r>
            <a:r>
              <a:rPr lang="en-US" sz="2000" dirty="0" err="1">
                <a:solidFill>
                  <a:srgbClr val="DBF5F9">
                    <a:lumMod val="25000"/>
                  </a:srgbClr>
                </a:solidFill>
                <a:latin typeface="Times New Roman" pitchFamily="18" charset="0"/>
                <a:cs typeface="Times New Roman" pitchFamily="18" charset="0"/>
              </a:rPr>
              <a:t>Occlusal</a:t>
            </a:r>
            <a:r>
              <a:rPr lang="en-US" sz="2000" dirty="0">
                <a:solidFill>
                  <a:srgbClr val="DBF5F9">
                    <a:lumMod val="25000"/>
                  </a:srgbClr>
                </a:solidFill>
                <a:latin typeface="Times New Roman" pitchFamily="18" charset="0"/>
                <a:cs typeface="Times New Roman" pitchFamily="18" charset="0"/>
              </a:rPr>
              <a:t> surfaces of such teeth are done by spherical surface with radius 9 </a:t>
            </a:r>
            <a:r>
              <a:rPr lang="en-US" sz="2000" dirty="0" err="1">
                <a:solidFill>
                  <a:srgbClr val="DBF5F9">
                    <a:lumMod val="25000"/>
                  </a:srgbClr>
                </a:solidFill>
                <a:latin typeface="Times New Roman" pitchFamily="18" charset="0"/>
                <a:cs typeface="Times New Roman" pitchFamily="18" charset="0"/>
              </a:rPr>
              <a:t>sm</a:t>
            </a:r>
            <a:r>
              <a:rPr lang="en-US" sz="2000" dirty="0">
                <a:solidFill>
                  <a:srgbClr val="DBF5F9">
                    <a:lumMod val="25000"/>
                  </a:srgbClr>
                </a:solidFill>
                <a:latin typeface="Times New Roman" pitchFamily="18" charset="0"/>
                <a:cs typeface="Times New Roman" pitchFamily="18" charset="0"/>
              </a:rPr>
              <a:t> and practically do not demand </a:t>
            </a:r>
            <a:r>
              <a:rPr lang="en-US" sz="2000" dirty="0" smtClean="0">
                <a:solidFill>
                  <a:srgbClr val="DBF5F9">
                    <a:lumMod val="25000"/>
                  </a:srgbClr>
                </a:solidFill>
                <a:latin typeface="Times New Roman" pitchFamily="18" charset="0"/>
                <a:cs typeface="Times New Roman" pitchFamily="18" charset="0"/>
              </a:rPr>
              <a:t>fitting </a:t>
            </a:r>
            <a:r>
              <a:rPr lang="en-US" sz="2000" dirty="0">
                <a:solidFill>
                  <a:srgbClr val="DBF5F9">
                    <a:lumMod val="25000"/>
                  </a:srgbClr>
                </a:solidFill>
                <a:latin typeface="Times New Roman" pitchFamily="18" charset="0"/>
                <a:cs typeface="Times New Roman" pitchFamily="18" charset="0"/>
              </a:rPr>
              <a:t>off. </a:t>
            </a:r>
          </a:p>
          <a:p>
            <a:pPr fontAlgn="base">
              <a:spcBef>
                <a:spcPct val="0"/>
              </a:spcBef>
              <a:spcAft>
                <a:spcPct val="0"/>
              </a:spcAft>
            </a:pPr>
            <a:r>
              <a:rPr lang="ru-RU" sz="2000" dirty="0">
                <a:solidFill>
                  <a:srgbClr val="DBF5F9">
                    <a:lumMod val="25000"/>
                  </a:srgbClr>
                </a:solidFill>
                <a:latin typeface="Times New Roman" pitchFamily="18" charset="0"/>
                <a:cs typeface="Times New Roman" pitchFamily="18" charset="0"/>
              </a:rPr>
              <a:t>	</a:t>
            </a:r>
            <a:r>
              <a:rPr lang="en-US" sz="2000" dirty="0">
                <a:solidFill>
                  <a:srgbClr val="DBF5F9">
                    <a:lumMod val="25000"/>
                  </a:srgbClr>
                </a:solidFill>
                <a:latin typeface="Times New Roman" pitchFamily="18" charset="0"/>
                <a:cs typeface="Times New Roman" pitchFamily="18" charset="0"/>
              </a:rPr>
              <a:t>Placement of a teeth on spherical surfaces improves fixation of prostheses, provides freedom of chewing movements, slows down atrophic processes in tissues of a prosthetic bed. </a:t>
            </a:r>
          </a:p>
          <a:p>
            <a:pPr fontAlgn="base">
              <a:spcBef>
                <a:spcPct val="0"/>
              </a:spcBef>
              <a:spcAft>
                <a:spcPct val="0"/>
              </a:spcAft>
            </a:pPr>
            <a:r>
              <a:rPr lang="en-US" sz="2000" dirty="0">
                <a:solidFill>
                  <a:srgbClr val="DBF5F9">
                    <a:lumMod val="25000"/>
                  </a:srgbClr>
                </a:solidFill>
                <a:latin typeface="Times New Roman" pitchFamily="18" charset="0"/>
                <a:cs typeface="Times New Roman" pitchFamily="18" charset="0"/>
              </a:rPr>
              <a:t>However, this theory does not consider anatomy and physiology TMJ data and features of movement of a mandible.</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3618471"/>
            <a:ext cx="5040560" cy="2779204"/>
          </a:xfrm>
          <a:prstGeom prst="rect">
            <a:avLst/>
          </a:prstGeom>
          <a:ln w="127000" cap="rnd">
            <a:solidFill>
              <a:srgbClr val="FFFFFF"/>
            </a:solidFill>
          </a:ln>
          <a:effectLst>
            <a:outerShdw dist="35921" dir="2700000" algn="ctr" rotWithShape="0">
              <a:schemeClr val="bg2"/>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4140453"/>
            <a:ext cx="2448272" cy="1872955"/>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8734988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31</a:t>
            </a:fld>
            <a:endParaRPr lang="ru-RU">
              <a:solidFill>
                <a:srgbClr val="04617B">
                  <a:shade val="90000"/>
                </a:srgbClr>
              </a:solidFill>
            </a:endParaRPr>
          </a:p>
        </p:txBody>
      </p:sp>
      <p:sp>
        <p:nvSpPr>
          <p:cNvPr id="6" name="Прямоугольник 5"/>
          <p:cNvSpPr/>
          <p:nvPr/>
        </p:nvSpPr>
        <p:spPr>
          <a:xfrm>
            <a:off x="441715" y="85732"/>
            <a:ext cx="8352928" cy="707886"/>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ru-RU" sz="2000" dirty="0" err="1">
                <a:solidFill>
                  <a:prstClr val="white"/>
                </a:solidFill>
                <a:latin typeface="Times New Roman" pitchFamily="18" charset="0"/>
                <a:cs typeface="Times New Roman" pitchFamily="18" charset="0"/>
              </a:rPr>
              <a:t>Placement</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of</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teeth</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on</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individual</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occlusal</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spherical</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surfaces</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M.A.Napadov</a:t>
            </a:r>
            <a:r>
              <a:rPr lang="ru-RU" sz="2000" dirty="0">
                <a:solidFill>
                  <a:prstClr val="white"/>
                </a:solidFill>
                <a:latin typeface="Times New Roman" pitchFamily="18" charset="0"/>
                <a:cs typeface="Times New Roman" pitchFamily="18" charset="0"/>
              </a:rPr>
              <a:t> </a:t>
            </a:r>
            <a:r>
              <a:rPr lang="ru-RU" sz="2000" dirty="0" err="1">
                <a:solidFill>
                  <a:prstClr val="white"/>
                </a:solidFill>
                <a:latin typeface="Times New Roman" pitchFamily="18" charset="0"/>
                <a:cs typeface="Times New Roman" pitchFamily="18" charset="0"/>
              </a:rPr>
              <a:t>and</a:t>
            </a:r>
            <a:r>
              <a:rPr lang="ru-RU" sz="2000" dirty="0">
                <a:solidFill>
                  <a:prstClr val="white"/>
                </a:solidFill>
                <a:latin typeface="Times New Roman" pitchFamily="18" charset="0"/>
                <a:cs typeface="Times New Roman" pitchFamily="18" charset="0"/>
              </a:rPr>
              <a:t> А.L. </a:t>
            </a:r>
            <a:r>
              <a:rPr lang="ru-RU" sz="2000" dirty="0" err="1">
                <a:solidFill>
                  <a:prstClr val="white"/>
                </a:solidFill>
                <a:latin typeface="Times New Roman" pitchFamily="18" charset="0"/>
                <a:cs typeface="Times New Roman" pitchFamily="18" charset="0"/>
              </a:rPr>
              <a:t>Sapojnikov</a:t>
            </a:r>
            <a:r>
              <a:rPr lang="ru-RU" sz="2000" dirty="0">
                <a:solidFill>
                  <a:prstClr val="white"/>
                </a:solidFill>
                <a:latin typeface="Times New Roman" pitchFamily="18" charset="0"/>
                <a:cs typeface="Times New Roman" pitchFamily="18" charset="0"/>
              </a:rPr>
              <a:t> (1972))</a:t>
            </a:r>
          </a:p>
        </p:txBody>
      </p:sp>
      <p:sp>
        <p:nvSpPr>
          <p:cNvPr id="9" name="Прямоугольник 8"/>
          <p:cNvSpPr/>
          <p:nvPr/>
        </p:nvSpPr>
        <p:spPr>
          <a:xfrm>
            <a:off x="611560" y="797984"/>
            <a:ext cx="7344816" cy="3416320"/>
          </a:xfrm>
          <a:prstGeom prst="rect">
            <a:avLst/>
          </a:prstGeom>
        </p:spPr>
        <p:txBody>
          <a:bodyPr wrap="square">
            <a:spAutoFit/>
          </a:bodyPr>
          <a:lstStyle/>
          <a:p>
            <a:r>
              <a:rPr lang="en-US" dirty="0">
                <a:solidFill>
                  <a:srgbClr val="DBF5F9">
                    <a:lumMod val="25000"/>
                  </a:srgbClr>
                </a:solidFill>
                <a:latin typeface="Times New Roman" pitchFamily="18" charset="0"/>
                <a:cs typeface="Times New Roman" pitchFamily="18" charset="0"/>
              </a:rPr>
              <a:t>From functional impressions make cast models on which from </a:t>
            </a:r>
            <a:r>
              <a:rPr lang="en-US" dirty="0" err="1">
                <a:solidFill>
                  <a:srgbClr val="DBF5F9">
                    <a:lumMod val="25000"/>
                  </a:srgbClr>
                </a:solidFill>
                <a:latin typeface="Times New Roman" pitchFamily="18" charset="0"/>
                <a:cs typeface="Times New Roman" pitchFamily="18" charset="0"/>
              </a:rPr>
              <a:t>autopolymer</a:t>
            </a:r>
            <a:r>
              <a:rPr lang="en-US" dirty="0">
                <a:solidFill>
                  <a:srgbClr val="DBF5F9">
                    <a:lumMod val="25000"/>
                  </a:srgbClr>
                </a:solidFill>
                <a:latin typeface="Times New Roman" pitchFamily="18" charset="0"/>
                <a:cs typeface="Times New Roman" pitchFamily="18" charset="0"/>
              </a:rPr>
              <a:t> plastic prepare dental try </a:t>
            </a:r>
            <a:r>
              <a:rPr lang="en-US" dirty="0" smtClean="0">
                <a:solidFill>
                  <a:srgbClr val="DBF5F9">
                    <a:lumMod val="25000"/>
                  </a:srgbClr>
                </a:solidFill>
                <a:latin typeface="Times New Roman" pitchFamily="18" charset="0"/>
                <a:cs typeface="Times New Roman" pitchFamily="18" charset="0"/>
              </a:rPr>
              <a:t>with </a:t>
            </a:r>
            <a:r>
              <a:rPr lang="en-US" dirty="0">
                <a:solidFill>
                  <a:srgbClr val="DBF5F9">
                    <a:lumMod val="25000"/>
                  </a:srgbClr>
                </a:solidFill>
                <a:latin typeface="Times New Roman" pitchFamily="18" charset="0"/>
                <a:cs typeface="Times New Roman" pitchFamily="18" charset="0"/>
              </a:rPr>
              <a:t>special wax abrasive platens. </a:t>
            </a:r>
          </a:p>
          <a:p>
            <a:r>
              <a:rPr lang="en-US" dirty="0">
                <a:solidFill>
                  <a:srgbClr val="DBF5F9">
                    <a:lumMod val="25000"/>
                  </a:srgbClr>
                </a:solidFill>
                <a:latin typeface="Times New Roman" pitchFamily="18" charset="0"/>
                <a:cs typeface="Times New Roman" pitchFamily="18" charset="0"/>
              </a:rPr>
              <a:t>Wax abrasive </a:t>
            </a:r>
            <a:r>
              <a:rPr lang="en-US" dirty="0" err="1">
                <a:solidFill>
                  <a:srgbClr val="DBF5F9">
                    <a:lumMod val="25000"/>
                  </a:srgbClr>
                </a:solidFill>
                <a:latin typeface="Times New Roman" pitchFamily="18" charset="0"/>
                <a:cs typeface="Times New Roman" pitchFamily="18" charset="0"/>
              </a:rPr>
              <a:t>occlusal</a:t>
            </a:r>
            <a:r>
              <a:rPr lang="en-US" dirty="0">
                <a:solidFill>
                  <a:srgbClr val="DBF5F9">
                    <a:lumMod val="25000"/>
                  </a:srgbClr>
                </a:solidFill>
                <a:latin typeface="Times New Roman" pitchFamily="18" charset="0"/>
                <a:cs typeface="Times New Roman" pitchFamily="18" charset="0"/>
              </a:rPr>
              <a:t> platens </a:t>
            </a:r>
            <a:r>
              <a:rPr lang="en-US" dirty="0" smtClean="0">
                <a:solidFill>
                  <a:srgbClr val="DBF5F9">
                    <a:lumMod val="25000"/>
                  </a:srgbClr>
                </a:solidFill>
                <a:latin typeface="Times New Roman" pitchFamily="18" charset="0"/>
                <a:cs typeface="Times New Roman" pitchFamily="18" charset="0"/>
              </a:rPr>
              <a:t>attach </a:t>
            </a:r>
            <a:r>
              <a:rPr lang="en-US" dirty="0">
                <a:solidFill>
                  <a:srgbClr val="DBF5F9">
                    <a:lumMod val="25000"/>
                  </a:srgbClr>
                </a:solidFill>
                <a:latin typeface="Times New Roman" pitchFamily="18" charset="0"/>
                <a:cs typeface="Times New Roman" pitchFamily="18" charset="0"/>
              </a:rPr>
              <a:t>to dental try  so that they corresponded to direction of </a:t>
            </a:r>
            <a:r>
              <a:rPr lang="en-US" dirty="0" err="1">
                <a:solidFill>
                  <a:srgbClr val="DBF5F9">
                    <a:lumMod val="25000"/>
                  </a:srgbClr>
                </a:solidFill>
                <a:latin typeface="Times New Roman" pitchFamily="18" charset="0"/>
                <a:cs typeface="Times New Roman" pitchFamily="18" charset="0"/>
              </a:rPr>
              <a:t>interalveolar</a:t>
            </a:r>
            <a:r>
              <a:rPr lang="en-US" dirty="0">
                <a:solidFill>
                  <a:srgbClr val="DBF5F9">
                    <a:lumMod val="25000"/>
                  </a:srgbClr>
                </a:solidFill>
                <a:latin typeface="Times New Roman" pitchFamily="18" charset="0"/>
                <a:cs typeface="Times New Roman" pitchFamily="18" charset="0"/>
              </a:rPr>
              <a:t> lines, and so that the occlusion height is more by 2 mm on each platen. This overestimate by 4 mm is necessary so that when </a:t>
            </a:r>
            <a:r>
              <a:rPr lang="en-US" dirty="0" smtClean="0">
                <a:solidFill>
                  <a:srgbClr val="DBF5F9">
                    <a:lumMod val="25000"/>
                  </a:srgbClr>
                </a:solidFill>
                <a:latin typeface="Times New Roman" pitchFamily="18" charset="0"/>
                <a:cs typeface="Times New Roman" pitchFamily="18" charset="0"/>
              </a:rPr>
              <a:t>receiving </a:t>
            </a:r>
            <a:r>
              <a:rPr lang="en-US" dirty="0">
                <a:solidFill>
                  <a:srgbClr val="DBF5F9">
                    <a:lumMod val="25000"/>
                  </a:srgbClr>
                </a:solidFill>
                <a:latin typeface="Times New Roman" pitchFamily="18" charset="0"/>
                <a:cs typeface="Times New Roman" pitchFamily="18" charset="0"/>
              </a:rPr>
              <a:t>of intraoral record there was no </a:t>
            </a:r>
            <a:r>
              <a:rPr lang="en-US" dirty="0" smtClean="0">
                <a:solidFill>
                  <a:srgbClr val="DBF5F9">
                    <a:lumMod val="25000"/>
                  </a:srgbClr>
                </a:solidFill>
                <a:latin typeface="Times New Roman" pitchFamily="18" charset="0"/>
                <a:cs typeface="Times New Roman" pitchFamily="18" charset="0"/>
              </a:rPr>
              <a:t>diminishing </a:t>
            </a:r>
            <a:r>
              <a:rPr lang="en-US" dirty="0">
                <a:solidFill>
                  <a:srgbClr val="DBF5F9">
                    <a:lumMod val="25000"/>
                  </a:srgbClr>
                </a:solidFill>
                <a:latin typeface="Times New Roman" pitchFamily="18" charset="0"/>
                <a:cs typeface="Times New Roman" pitchFamily="18" charset="0"/>
              </a:rPr>
              <a:t>of height of the bottom part of the face. </a:t>
            </a:r>
          </a:p>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Spoons with platens enter into a mouth, and the patient grinds on them, making various chewing movements by a mandible. As a result the structure of an </a:t>
            </a:r>
            <a:r>
              <a:rPr lang="en-US" dirty="0" err="1">
                <a:solidFill>
                  <a:srgbClr val="DBF5F9">
                    <a:lumMod val="25000"/>
                  </a:srgbClr>
                </a:solidFill>
                <a:latin typeface="Times New Roman" pitchFamily="18" charset="0"/>
                <a:cs typeface="Times New Roman" pitchFamily="18" charset="0"/>
              </a:rPr>
              <a:t>occlusal</a:t>
            </a:r>
            <a:r>
              <a:rPr lang="en-US" dirty="0">
                <a:solidFill>
                  <a:srgbClr val="DBF5F9">
                    <a:lumMod val="25000"/>
                  </a:srgbClr>
                </a:solidFill>
                <a:latin typeface="Times New Roman" pitchFamily="18" charset="0"/>
                <a:cs typeface="Times New Roman" pitchFamily="18" charset="0"/>
              </a:rPr>
              <a:t> surface comes to conformity with character of movements of a mandible. Thus, the contacting surfaces corresponding to various movements of a mandible are formed. </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129" y="4214304"/>
            <a:ext cx="5328592" cy="152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20979"/>
          <a:stretch/>
        </p:blipFill>
        <p:spPr bwMode="auto">
          <a:xfrm>
            <a:off x="6242770" y="3861048"/>
            <a:ext cx="2022055"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65551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32</a:t>
            </a:fld>
            <a:endParaRPr lang="ru-RU">
              <a:solidFill>
                <a:srgbClr val="04617B">
                  <a:shade val="90000"/>
                </a:srgbClr>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5803" y="4005064"/>
            <a:ext cx="5832648" cy="244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83568" y="710694"/>
            <a:ext cx="7920880" cy="2862322"/>
          </a:xfrm>
          <a:prstGeom prst="rect">
            <a:avLst/>
          </a:prstGeom>
        </p:spPr>
        <p:txBody>
          <a:bodyPr wrap="square">
            <a:spAutoFit/>
          </a:bodyPr>
          <a:lstStyle/>
          <a:p>
            <a:r>
              <a:rPr lang="en-US" sz="2000" dirty="0">
                <a:solidFill>
                  <a:srgbClr val="DBF5F9">
                    <a:lumMod val="25000"/>
                  </a:srgbClr>
                </a:solidFill>
                <a:latin typeface="Times New Roman" pitchFamily="18" charset="0"/>
                <a:cs typeface="Times New Roman" pitchFamily="18" charset="0"/>
              </a:rPr>
              <a:t>After formation of individual </a:t>
            </a:r>
            <a:r>
              <a:rPr lang="en-US" sz="2000" dirty="0" err="1">
                <a:solidFill>
                  <a:srgbClr val="DBF5F9">
                    <a:lumMod val="25000"/>
                  </a:srgbClr>
                </a:solidFill>
                <a:latin typeface="Times New Roman" pitchFamily="18" charset="0"/>
                <a:cs typeface="Times New Roman" pitchFamily="18" charset="0"/>
              </a:rPr>
              <a:t>occlusal</a:t>
            </a:r>
            <a:r>
              <a:rPr lang="en-US" sz="2000" dirty="0">
                <a:solidFill>
                  <a:srgbClr val="DBF5F9">
                    <a:lumMod val="25000"/>
                  </a:srgbClr>
                </a:solidFill>
                <a:latin typeface="Times New Roman" pitchFamily="18" charset="0"/>
                <a:cs typeface="Times New Roman" pitchFamily="18" charset="0"/>
              </a:rPr>
              <a:t> surfaces the central correlation of jaws is very easily defined. Then receive functionally-suction </a:t>
            </a:r>
            <a:r>
              <a:rPr lang="en-US" sz="2000" dirty="0" smtClean="0">
                <a:solidFill>
                  <a:srgbClr val="DBF5F9">
                    <a:lumMod val="25000"/>
                  </a:srgbClr>
                </a:solidFill>
                <a:latin typeface="Times New Roman" pitchFamily="18" charset="0"/>
                <a:cs typeface="Times New Roman" pitchFamily="18" charset="0"/>
              </a:rPr>
              <a:t>impressions in </a:t>
            </a:r>
            <a:r>
              <a:rPr lang="en-US" sz="2000" dirty="0">
                <a:solidFill>
                  <a:srgbClr val="DBF5F9">
                    <a:lumMod val="25000"/>
                  </a:srgbClr>
                </a:solidFill>
                <a:latin typeface="Times New Roman" pitchFamily="18" charset="0"/>
                <a:cs typeface="Times New Roman" pitchFamily="18" charset="0"/>
              </a:rPr>
              <a:t>the conditions closely related to formed during functioning of prostheses. </a:t>
            </a:r>
          </a:p>
          <a:p>
            <a:pPr fontAlgn="base">
              <a:spcBef>
                <a:spcPct val="0"/>
              </a:spcBef>
              <a:spcAft>
                <a:spcPct val="0"/>
              </a:spcAft>
            </a:pPr>
            <a:endParaRPr lang="en-US" sz="2000" dirty="0">
              <a:solidFill>
                <a:srgbClr val="DBF5F9">
                  <a:lumMod val="25000"/>
                </a:srgbClr>
              </a:solidFill>
              <a:latin typeface="Times New Roman" pitchFamily="18" charset="0"/>
              <a:cs typeface="Times New Roman" pitchFamily="18" charset="0"/>
            </a:endParaRPr>
          </a:p>
          <a:p>
            <a:pPr fontAlgn="base">
              <a:spcBef>
                <a:spcPct val="0"/>
              </a:spcBef>
              <a:spcAft>
                <a:spcPct val="0"/>
              </a:spcAft>
            </a:pPr>
            <a:r>
              <a:rPr lang="en-US" sz="2000" dirty="0">
                <a:solidFill>
                  <a:srgbClr val="DBF5F9">
                    <a:lumMod val="25000"/>
                  </a:srgbClr>
                </a:solidFill>
                <a:latin typeface="Times New Roman" pitchFamily="18" charset="0"/>
                <a:cs typeface="Times New Roman" pitchFamily="18" charset="0"/>
              </a:rPr>
              <a:t>During designing of artificial dentitions on individual </a:t>
            </a:r>
            <a:r>
              <a:rPr lang="en-US" sz="2000" dirty="0" err="1">
                <a:solidFill>
                  <a:srgbClr val="DBF5F9">
                    <a:lumMod val="25000"/>
                  </a:srgbClr>
                </a:solidFill>
                <a:latin typeface="Times New Roman" pitchFamily="18" charset="0"/>
                <a:cs typeface="Times New Roman" pitchFamily="18" charset="0"/>
              </a:rPr>
              <a:t>occlusal</a:t>
            </a:r>
            <a:r>
              <a:rPr lang="en-US" sz="2000" dirty="0">
                <a:solidFill>
                  <a:srgbClr val="DBF5F9">
                    <a:lumMod val="25000"/>
                  </a:srgbClr>
                </a:solidFill>
                <a:latin typeface="Times New Roman" pitchFamily="18" charset="0"/>
                <a:cs typeface="Times New Roman" pitchFamily="18" charset="0"/>
              </a:rPr>
              <a:t> surfaces it is not necessary to use articulators and placement of artificial dentitions can be made in an ordinary hinged articulator. All teeth, except for the second incisors, touch with cutting edges and cusps of an </a:t>
            </a:r>
            <a:r>
              <a:rPr lang="en-US" sz="2000" dirty="0" err="1">
                <a:solidFill>
                  <a:srgbClr val="DBF5F9">
                    <a:lumMod val="25000"/>
                  </a:srgbClr>
                </a:solidFill>
                <a:latin typeface="Times New Roman" pitchFamily="18" charset="0"/>
                <a:cs typeface="Times New Roman" pitchFamily="18" charset="0"/>
              </a:rPr>
              <a:t>occlusal</a:t>
            </a:r>
            <a:r>
              <a:rPr lang="en-US" sz="2000" dirty="0">
                <a:solidFill>
                  <a:srgbClr val="DBF5F9">
                    <a:lumMod val="25000"/>
                  </a:srgbClr>
                </a:solidFill>
                <a:latin typeface="Times New Roman" pitchFamily="18" charset="0"/>
                <a:cs typeface="Times New Roman" pitchFamily="18" charset="0"/>
              </a:rPr>
              <a:t> surface the bottom platen. The bottom dentition is put in relationship to the top.</a:t>
            </a:r>
          </a:p>
        </p:txBody>
      </p:sp>
    </p:spTree>
    <p:extLst>
      <p:ext uri="{BB962C8B-B14F-4D97-AF65-F5344CB8AC3E}">
        <p14:creationId xmlns:p14="http://schemas.microsoft.com/office/powerpoint/2010/main" val="46981071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33</a:t>
            </a:fld>
            <a:endParaRPr lang="ru-RU">
              <a:solidFill>
                <a:srgbClr val="04617B">
                  <a:shade val="90000"/>
                </a:srgbClr>
              </a:solidFill>
            </a:endParaRPr>
          </a:p>
        </p:txBody>
      </p:sp>
      <p:sp>
        <p:nvSpPr>
          <p:cNvPr id="3" name="Прямоугольник 2"/>
          <p:cNvSpPr/>
          <p:nvPr/>
        </p:nvSpPr>
        <p:spPr>
          <a:xfrm>
            <a:off x="441715" y="-27384"/>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en-US" sz="2000" b="1" dirty="0">
                <a:solidFill>
                  <a:prstClr val="white"/>
                </a:solidFill>
                <a:latin typeface="Times New Roman" pitchFamily="18" charset="0"/>
                <a:cs typeface="Times New Roman" pitchFamily="18" charset="0"/>
              </a:rPr>
              <a:t>Placement of an artificial teeth by Gerber</a:t>
            </a:r>
            <a:endParaRPr lang="ru-RU" sz="2000" dirty="0">
              <a:solidFill>
                <a:prstClr val="white"/>
              </a:solidFill>
              <a:latin typeface="Times New Roman" pitchFamily="18" charset="0"/>
              <a:cs typeface="Times New Roman" pitchFamily="18" charset="0"/>
            </a:endParaRPr>
          </a:p>
        </p:txBody>
      </p:sp>
      <p:sp>
        <p:nvSpPr>
          <p:cNvPr id="4" name="Прямоугольник 3"/>
          <p:cNvSpPr/>
          <p:nvPr/>
        </p:nvSpPr>
        <p:spPr>
          <a:xfrm>
            <a:off x="755576" y="605581"/>
            <a:ext cx="7560840" cy="5509200"/>
          </a:xfrm>
          <a:prstGeom prst="rect">
            <a:avLst/>
          </a:prstGeom>
        </p:spPr>
        <p:txBody>
          <a:bodyPr wrap="square">
            <a:spAutoFit/>
          </a:bodyPr>
          <a:lstStyle/>
          <a:p>
            <a:r>
              <a:rPr lang="en-US" sz="2200" dirty="0">
                <a:solidFill>
                  <a:srgbClr val="DBF5F9">
                    <a:lumMod val="25000"/>
                  </a:srgbClr>
                </a:solidFill>
                <a:latin typeface="Times New Roman" pitchFamily="18" charset="0"/>
                <a:cs typeface="Times New Roman" pitchFamily="18" charset="0"/>
              </a:rPr>
              <a:t>     The best effect of the balanced articulation relationship (at various movements observed contacts in all areas of a dentition) can be received only in that case when the complex of articulate movements is compensated by corresponding formation of contacts of chewing surfaces by means of a </a:t>
            </a:r>
            <a:r>
              <a:rPr lang="en-US" sz="2200" dirty="0" err="1">
                <a:solidFill>
                  <a:srgbClr val="DBF5F9">
                    <a:lumMod val="25000"/>
                  </a:srgbClr>
                </a:solidFill>
                <a:latin typeface="Times New Roman" pitchFamily="18" charset="0"/>
                <a:cs typeface="Times New Roman" pitchFamily="18" charset="0"/>
              </a:rPr>
              <a:t>minisegment</a:t>
            </a:r>
            <a:r>
              <a:rPr lang="en-US" sz="2200" dirty="0">
                <a:solidFill>
                  <a:srgbClr val="DBF5F9">
                    <a:lumMod val="25000"/>
                  </a:srgbClr>
                </a:solidFill>
                <a:latin typeface="Times New Roman" pitchFamily="18" charset="0"/>
                <a:cs typeface="Times New Roman" pitchFamily="18" charset="0"/>
              </a:rPr>
              <a:t> in each separate chewing surface. For this purpose there is a method of placement and the form of an artificial teeth by Gerber, </a:t>
            </a:r>
            <a:r>
              <a:rPr lang="en-US" sz="2200" dirty="0" err="1">
                <a:solidFill>
                  <a:srgbClr val="DBF5F9">
                    <a:lumMod val="25000"/>
                  </a:srgbClr>
                </a:solidFill>
                <a:latin typeface="Times New Roman" pitchFamily="18" charset="0"/>
                <a:cs typeface="Times New Roman" pitchFamily="18" charset="0"/>
              </a:rPr>
              <a:t>Shreder</a:t>
            </a:r>
            <a:r>
              <a:rPr lang="en-US" sz="2200" dirty="0">
                <a:solidFill>
                  <a:srgbClr val="DBF5F9">
                    <a:lumMod val="25000"/>
                  </a:srgbClr>
                </a:solidFill>
                <a:latin typeface="Times New Roman" pitchFamily="18" charset="0"/>
                <a:cs typeface="Times New Roman" pitchFamily="18" charset="0"/>
              </a:rPr>
              <a:t>. </a:t>
            </a:r>
          </a:p>
          <a:p>
            <a:pPr fontAlgn="base">
              <a:spcBef>
                <a:spcPct val="0"/>
              </a:spcBef>
              <a:spcAft>
                <a:spcPct val="0"/>
              </a:spcAft>
            </a:pPr>
            <a:endParaRPr lang="en-US" sz="2200" dirty="0">
              <a:solidFill>
                <a:srgbClr val="DBF5F9">
                  <a:lumMod val="25000"/>
                </a:srgbClr>
              </a:solidFill>
              <a:latin typeface="Times New Roman" pitchFamily="18" charset="0"/>
              <a:cs typeface="Times New Roman" pitchFamily="18" charset="0"/>
            </a:endParaRPr>
          </a:p>
          <a:p>
            <a:r>
              <a:rPr lang="en-US" sz="2200" dirty="0">
                <a:solidFill>
                  <a:srgbClr val="DBF5F9">
                    <a:lumMod val="25000"/>
                  </a:srgbClr>
                </a:solidFill>
                <a:latin typeface="Times New Roman" pitchFamily="18" charset="0"/>
                <a:cs typeface="Times New Roman" pitchFamily="18" charset="0"/>
              </a:rPr>
              <a:t>     The artificial teeth offered by Gerber, have a number of specific criteria which distinguish them from a natural teeth. These features bring the essential contribution to improvement of stabilization of prostheses of full dentition, providing in certain degree a uniform load to mucous and bone tissues of a prosthetic bed. Gerber has transferred communication of the form and function of mandibular joint on chewing surfaces of an artificial posterior teeth.</a:t>
            </a:r>
          </a:p>
        </p:txBody>
      </p:sp>
    </p:spTree>
    <p:extLst>
      <p:ext uri="{BB962C8B-B14F-4D97-AF65-F5344CB8AC3E}">
        <p14:creationId xmlns:p14="http://schemas.microsoft.com/office/powerpoint/2010/main" val="34055532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34</a:t>
            </a:fld>
            <a:endParaRPr lang="ru-RU">
              <a:solidFill>
                <a:srgbClr val="04617B">
                  <a:shade val="90000"/>
                </a:srgbClr>
              </a:solidFill>
            </a:endParaRPr>
          </a:p>
        </p:txBody>
      </p:sp>
      <p:sp>
        <p:nvSpPr>
          <p:cNvPr id="4" name="Прямоугольник 3"/>
          <p:cNvSpPr/>
          <p:nvPr/>
        </p:nvSpPr>
        <p:spPr>
          <a:xfrm>
            <a:off x="1043608" y="1057960"/>
            <a:ext cx="7128792" cy="1631216"/>
          </a:xfrm>
          <a:prstGeom prst="rect">
            <a:avLst/>
          </a:prstGeom>
        </p:spPr>
        <p:txBody>
          <a:bodyPr wrap="square">
            <a:spAutoFit/>
          </a:bodyPr>
          <a:lstStyle/>
          <a:p>
            <a:r>
              <a:rPr lang="en-US" sz="2000" dirty="0">
                <a:solidFill>
                  <a:srgbClr val="DBF5F9">
                    <a:lumMod val="25000"/>
                  </a:srgbClr>
                </a:solidFill>
                <a:latin typeface="Times New Roman" pitchFamily="18" charset="0"/>
                <a:cs typeface="Times New Roman" pitchFamily="18" charset="0"/>
              </a:rPr>
              <a:t>Chewing groups of teeth of the upper jaw have accurately formed palatal cusps("pestle").</a:t>
            </a:r>
          </a:p>
          <a:p>
            <a:pPr fontAlgn="base">
              <a:spcBef>
                <a:spcPct val="0"/>
              </a:spcBef>
              <a:spcAft>
                <a:spcPct val="0"/>
              </a:spcAft>
            </a:pPr>
            <a:endParaRPr lang="en-US" sz="2000" dirty="0">
              <a:solidFill>
                <a:srgbClr val="DBF5F9">
                  <a:lumMod val="25000"/>
                </a:srgbClr>
              </a:solidFill>
              <a:latin typeface="Times New Roman" pitchFamily="18" charset="0"/>
              <a:cs typeface="Times New Roman" pitchFamily="18" charset="0"/>
            </a:endParaRPr>
          </a:p>
          <a:p>
            <a:pPr fontAlgn="base">
              <a:spcBef>
                <a:spcPct val="0"/>
              </a:spcBef>
              <a:spcAft>
                <a:spcPct val="0"/>
              </a:spcAft>
            </a:pPr>
            <a:r>
              <a:rPr lang="en-US" sz="2000" dirty="0">
                <a:solidFill>
                  <a:srgbClr val="DBF5F9">
                    <a:lumMod val="25000"/>
                  </a:srgbClr>
                </a:solidFill>
                <a:latin typeface="Times New Roman" pitchFamily="18" charset="0"/>
                <a:cs typeface="Times New Roman" pitchFamily="18" charset="0"/>
              </a:rPr>
              <a:t>Mandible teeth characterized «by the expressed chewing flute - a </a:t>
            </a:r>
            <a:r>
              <a:rPr lang="en-US" sz="2000" dirty="0" err="1">
                <a:solidFill>
                  <a:srgbClr val="DBF5F9">
                    <a:lumMod val="25000"/>
                  </a:srgbClr>
                </a:solidFill>
                <a:latin typeface="Times New Roman" pitchFamily="18" charset="0"/>
                <a:cs typeface="Times New Roman" pitchFamily="18" charset="0"/>
              </a:rPr>
              <a:t>minisegment</a:t>
            </a:r>
            <a:r>
              <a:rPr lang="en-US" sz="2000" dirty="0">
                <a:solidFill>
                  <a:srgbClr val="DBF5F9">
                    <a:lumMod val="25000"/>
                  </a:srgbClr>
                </a:solidFill>
                <a:latin typeface="Times New Roman" pitchFamily="18" charset="0"/>
                <a:cs typeface="Times New Roman" pitchFamily="18" charset="0"/>
              </a:rPr>
              <a:t>» ("mortar").</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73" y="3501008"/>
            <a:ext cx="7744559" cy="2921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041124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z="1400" smtClean="0">
                <a:solidFill>
                  <a:srgbClr val="DBF5F9">
                    <a:lumMod val="25000"/>
                  </a:srgbClr>
                </a:solidFill>
                <a:latin typeface="Times New Roman" pitchFamily="18" charset="0"/>
                <a:cs typeface="Times New Roman" pitchFamily="18" charset="0"/>
              </a:rPr>
              <a:pPr>
                <a:defRPr/>
              </a:pPr>
              <a:t>35</a:t>
            </a:fld>
            <a:endParaRPr lang="ru-RU" sz="1400">
              <a:solidFill>
                <a:srgbClr val="DBF5F9">
                  <a:lumMod val="25000"/>
                </a:srgbClr>
              </a:solidFill>
              <a:latin typeface="Times New Roman" pitchFamily="18" charset="0"/>
              <a:cs typeface="Times New Roman" pitchFamily="18" charset="0"/>
            </a:endParaRPr>
          </a:p>
        </p:txBody>
      </p:sp>
      <p:sp>
        <p:nvSpPr>
          <p:cNvPr id="3" name="Прямоугольник 2"/>
          <p:cNvSpPr/>
          <p:nvPr/>
        </p:nvSpPr>
        <p:spPr>
          <a:xfrm>
            <a:off x="441715" y="-27384"/>
            <a:ext cx="8352928" cy="461665"/>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en-US" sz="2400" b="1" dirty="0">
                <a:solidFill>
                  <a:srgbClr val="DBF5F9"/>
                </a:solidFill>
                <a:latin typeface="Times New Roman" pitchFamily="18" charset="0"/>
                <a:cs typeface="Times New Roman" pitchFamily="18" charset="0"/>
              </a:rPr>
              <a:t>Placement of teeth on model of jaws in an articulator </a:t>
            </a:r>
            <a:endParaRPr lang="ru-RU" sz="2400" dirty="0">
              <a:solidFill>
                <a:srgbClr val="DBF5F9"/>
              </a:solidFill>
              <a:latin typeface="Times New Roman" pitchFamily="18" charset="0"/>
              <a:cs typeface="Times New Roman" pitchFamily="18" charset="0"/>
            </a:endParaRPr>
          </a:p>
        </p:txBody>
      </p:sp>
      <p:sp>
        <p:nvSpPr>
          <p:cNvPr id="4" name="Прямоугольник 3"/>
          <p:cNvSpPr/>
          <p:nvPr/>
        </p:nvSpPr>
        <p:spPr>
          <a:xfrm>
            <a:off x="729870" y="548680"/>
            <a:ext cx="7704856" cy="1323439"/>
          </a:xfrm>
          <a:prstGeom prst="rect">
            <a:avLst/>
          </a:prstGeom>
        </p:spPr>
        <p:txBody>
          <a:bodyPr wrap="square">
            <a:spAutoFit/>
          </a:bodyPr>
          <a:lstStyle/>
          <a:p>
            <a:pPr fontAlgn="base">
              <a:spcBef>
                <a:spcPct val="0"/>
              </a:spcBef>
              <a:spcAft>
                <a:spcPct val="0"/>
              </a:spcAft>
            </a:pPr>
            <a:r>
              <a:rPr lang="en-US" sz="2000" dirty="0">
                <a:solidFill>
                  <a:srgbClr val="DBF5F9">
                    <a:lumMod val="25000"/>
                  </a:srgbClr>
                </a:solidFill>
                <a:latin typeface="Times New Roman" pitchFamily="18" charset="0"/>
                <a:cs typeface="Times New Roman" pitchFamily="18" charset="0"/>
              </a:rPr>
              <a:t>Provides the balanced occlusion, during which in the region of posterior teeth formed their bilateral contacts both on the </a:t>
            </a:r>
            <a:r>
              <a:rPr lang="en-US" sz="2000" dirty="0" smtClean="0">
                <a:solidFill>
                  <a:srgbClr val="DBF5F9">
                    <a:lumMod val="25000"/>
                  </a:srgbClr>
                </a:solidFill>
                <a:latin typeface="Times New Roman" pitchFamily="18" charset="0"/>
                <a:cs typeface="Times New Roman" pitchFamily="18" charset="0"/>
              </a:rPr>
              <a:t>working, </a:t>
            </a:r>
            <a:r>
              <a:rPr lang="en-US" sz="2000" dirty="0">
                <a:solidFill>
                  <a:srgbClr val="DBF5F9">
                    <a:lumMod val="25000"/>
                  </a:srgbClr>
                </a:solidFill>
                <a:latin typeface="Times New Roman" pitchFamily="18" charset="0"/>
                <a:cs typeface="Times New Roman" pitchFamily="18" charset="0"/>
              </a:rPr>
              <a:t>and on balancing sides, which provides stabilization of prostheses on toothless jaws during chewing, a uniform load on toothless alveolar processes.</a:t>
            </a:r>
          </a:p>
        </p:txBody>
      </p:sp>
      <p:pic>
        <p:nvPicPr>
          <p:cNvPr id="6" name="hanau.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59632" y="1872119"/>
            <a:ext cx="6480720" cy="45905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793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1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z="1400" smtClean="0">
                <a:solidFill>
                  <a:srgbClr val="DBF5F9">
                    <a:lumMod val="25000"/>
                  </a:srgbClr>
                </a:solidFill>
                <a:latin typeface="Times New Roman" pitchFamily="18" charset="0"/>
                <a:cs typeface="Times New Roman" pitchFamily="18" charset="0"/>
              </a:rPr>
              <a:pPr>
                <a:defRPr/>
              </a:pPr>
              <a:t>36</a:t>
            </a:fld>
            <a:endParaRPr lang="ru-RU" sz="1400">
              <a:solidFill>
                <a:srgbClr val="DBF5F9">
                  <a:lumMod val="25000"/>
                </a:srgbClr>
              </a:solidFill>
              <a:latin typeface="Times New Roman" pitchFamily="18" charset="0"/>
              <a:cs typeface="Times New Roman" pitchFamily="18" charset="0"/>
            </a:endParaRPr>
          </a:p>
        </p:txBody>
      </p:sp>
      <p:sp>
        <p:nvSpPr>
          <p:cNvPr id="3" name="Прямоугольник 2"/>
          <p:cNvSpPr/>
          <p:nvPr/>
        </p:nvSpPr>
        <p:spPr>
          <a:xfrm>
            <a:off x="441715" y="-27384"/>
            <a:ext cx="8352928" cy="461665"/>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fontAlgn="base">
              <a:spcBef>
                <a:spcPct val="0"/>
              </a:spcBef>
              <a:spcAft>
                <a:spcPct val="0"/>
              </a:spcAft>
            </a:pPr>
            <a:r>
              <a:rPr lang="en-US" sz="2400" b="1" dirty="0">
                <a:solidFill>
                  <a:srgbClr val="DBF5F9"/>
                </a:solidFill>
                <a:latin typeface="Times New Roman" pitchFamily="18" charset="0"/>
                <a:cs typeface="Times New Roman" pitchFamily="18" charset="0"/>
              </a:rPr>
              <a:t>Placement of teeth on model of jaws in an articulator </a:t>
            </a:r>
            <a:endParaRPr lang="ru-RU" sz="2400" dirty="0">
              <a:solidFill>
                <a:srgbClr val="DBF5F9"/>
              </a:solidFill>
              <a:latin typeface="Times New Roman" pitchFamily="18" charset="0"/>
              <a:cs typeface="Times New Roman" pitchFamily="18" charset="0"/>
            </a:endParaRPr>
          </a:p>
        </p:txBody>
      </p:sp>
      <p:sp>
        <p:nvSpPr>
          <p:cNvPr id="4" name="Прямоугольник 3"/>
          <p:cNvSpPr/>
          <p:nvPr/>
        </p:nvSpPr>
        <p:spPr>
          <a:xfrm>
            <a:off x="755576" y="913944"/>
            <a:ext cx="7704856" cy="707886"/>
          </a:xfrm>
          <a:prstGeom prst="rect">
            <a:avLst/>
          </a:prstGeom>
        </p:spPr>
        <p:txBody>
          <a:bodyPr wrap="square">
            <a:spAutoFit/>
          </a:bodyPr>
          <a:lstStyle/>
          <a:p>
            <a:r>
              <a:rPr lang="en-US" sz="2000" dirty="0">
                <a:solidFill>
                  <a:srgbClr val="DBF5F9">
                    <a:lumMod val="25000"/>
                  </a:srgbClr>
                </a:solidFill>
                <a:latin typeface="Times New Roman" pitchFamily="18" charset="0"/>
                <a:cs typeface="Times New Roman" pitchFamily="18" charset="0"/>
              </a:rPr>
              <a:t>Models of toothless jaws should be oriented between bows of articulator by means of a </a:t>
            </a:r>
            <a:r>
              <a:rPr lang="en-US" sz="2000" dirty="0" err="1">
                <a:solidFill>
                  <a:srgbClr val="DBF5F9">
                    <a:lumMod val="25000"/>
                  </a:srgbClr>
                </a:solidFill>
                <a:latin typeface="Times New Roman" pitchFamily="18" charset="0"/>
                <a:cs typeface="Times New Roman" pitchFamily="18" charset="0"/>
              </a:rPr>
              <a:t>facebow</a:t>
            </a:r>
            <a:r>
              <a:rPr lang="en-US" sz="2000" dirty="0">
                <a:solidFill>
                  <a:srgbClr val="DBF5F9">
                    <a:lumMod val="25000"/>
                  </a:srgbClr>
                </a:solidFill>
                <a:latin typeface="Times New Roman" pitchFamily="18" charset="0"/>
                <a:cs typeface="Times New Roman" pitchFamily="18" charset="0"/>
              </a:rPr>
              <a: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636912"/>
            <a:ext cx="7535016"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5895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37</a:t>
            </a:fld>
            <a:endParaRPr lang="ru-RU">
              <a:solidFill>
                <a:srgbClr val="04617B">
                  <a:shade val="90000"/>
                </a:srgbClr>
              </a:solidFill>
            </a:endParaRPr>
          </a:p>
        </p:txBody>
      </p:sp>
      <p:sp>
        <p:nvSpPr>
          <p:cNvPr id="3" name="Прямоугольник 2"/>
          <p:cNvSpPr/>
          <p:nvPr/>
        </p:nvSpPr>
        <p:spPr>
          <a:xfrm>
            <a:off x="827584" y="481896"/>
            <a:ext cx="7272808" cy="1938992"/>
          </a:xfrm>
          <a:prstGeom prst="rect">
            <a:avLst/>
          </a:prstGeom>
        </p:spPr>
        <p:txBody>
          <a:bodyPr wrap="square">
            <a:spAutoFit/>
          </a:bodyPr>
          <a:lstStyle/>
          <a:p>
            <a:r>
              <a:rPr lang="en-US" sz="2000" dirty="0">
                <a:solidFill>
                  <a:srgbClr val="DBF5F9">
                    <a:lumMod val="25000"/>
                  </a:srgbClr>
                </a:solidFill>
                <a:latin typeface="Times New Roman" pitchFamily="18" charset="0"/>
                <a:cs typeface="Times New Roman" pitchFamily="18" charset="0"/>
              </a:rPr>
              <a:t>Before placing of teeth on models of toothless jaws make a marking of anatomic reference points. On model of the upper jaw outline incisor papilla, maxilla tuber, the big palatal folds, a palatal seam, the middle of an alveolar process; on mandible model mark its median-sagittal line, a line of the middle of an alveolar process and designate a retro molar triangle.</a:t>
            </a:r>
            <a:endParaRPr lang="ru-RU" sz="2000" dirty="0">
              <a:solidFill>
                <a:srgbClr val="DBF5F9">
                  <a:lumMod val="25000"/>
                </a:srgbClr>
              </a:solidFill>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8267" y="2426014"/>
            <a:ext cx="2825741" cy="187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2662" y="4575469"/>
            <a:ext cx="2831346" cy="1948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0" y="2204864"/>
            <a:ext cx="1927849" cy="4338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0181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38</a:t>
            </a:fld>
            <a:endParaRPr lang="ru-RU">
              <a:solidFill>
                <a:srgbClr val="04617B">
                  <a:shade val="90000"/>
                </a:srgbClr>
              </a:solidFill>
            </a:endParaRPr>
          </a:p>
        </p:txBody>
      </p:sp>
      <p:sp>
        <p:nvSpPr>
          <p:cNvPr id="3" name="Прямоугольник 2"/>
          <p:cNvSpPr/>
          <p:nvPr/>
        </p:nvSpPr>
        <p:spPr>
          <a:xfrm>
            <a:off x="683568" y="422076"/>
            <a:ext cx="3024336" cy="5632311"/>
          </a:xfrm>
          <a:prstGeom prst="rect">
            <a:avLst/>
          </a:prstGeom>
        </p:spPr>
        <p:txBody>
          <a:bodyPr wrap="square">
            <a:spAutoFit/>
          </a:bodyPr>
          <a:lstStyle/>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	Further fix plaster models of jaws in an articulator.</a:t>
            </a:r>
          </a:p>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In the place of the bottom model put spherical </a:t>
            </a:r>
            <a:r>
              <a:rPr lang="en-US" dirty="0" err="1">
                <a:solidFill>
                  <a:srgbClr val="DBF5F9">
                    <a:lumMod val="25000"/>
                  </a:srgbClr>
                </a:solidFill>
                <a:latin typeface="Times New Roman" pitchFamily="18" charset="0"/>
                <a:cs typeface="Times New Roman" pitchFamily="18" charset="0"/>
              </a:rPr>
              <a:t>callote</a:t>
            </a:r>
            <a:r>
              <a:rPr lang="en-US" dirty="0">
                <a:solidFill>
                  <a:srgbClr val="DBF5F9">
                    <a:lumMod val="25000"/>
                  </a:srgbClr>
                </a:solidFill>
                <a:latin typeface="Times New Roman" pitchFamily="18" charset="0"/>
                <a:cs typeface="Times New Roman" pitchFamily="18" charset="0"/>
              </a:rPr>
              <a:t>.</a:t>
            </a:r>
          </a:p>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	Placement of teeth begin with two central incisors of the top jaw, using thus marks on calotte and anatomic reference points.</a:t>
            </a:r>
          </a:p>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A - placement of the top central incisors (a), cutting edges of incisors are tilted towards a transitive fold of a mandible (b);</a:t>
            </a:r>
          </a:p>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B - placement of canines and lateral incisors with orientation to the ends of the big palatal folds (a) and on edge calotte (b); </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827276"/>
            <a:ext cx="4824535" cy="519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699631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solidFill>
                  <a:srgbClr val="04617B">
                    <a:shade val="90000"/>
                  </a:srgbClr>
                </a:solidFill>
              </a:rPr>
              <a:pPr>
                <a:defRPr/>
              </a:pPr>
              <a:t>39</a:t>
            </a:fld>
            <a:endParaRPr lang="ru-RU">
              <a:solidFill>
                <a:srgbClr val="04617B">
                  <a:shade val="90000"/>
                </a:srgbClr>
              </a:solidFill>
            </a:endParaRPr>
          </a:p>
        </p:txBody>
      </p:sp>
      <p:sp>
        <p:nvSpPr>
          <p:cNvPr id="3" name="Прямоугольник 2"/>
          <p:cNvSpPr/>
          <p:nvPr/>
        </p:nvSpPr>
        <p:spPr>
          <a:xfrm>
            <a:off x="683568" y="692696"/>
            <a:ext cx="5328592" cy="4801314"/>
          </a:xfrm>
          <a:prstGeom prst="rect">
            <a:avLst/>
          </a:prstGeom>
        </p:spPr>
        <p:txBody>
          <a:bodyPr wrap="square">
            <a:spAutoFit/>
          </a:bodyPr>
          <a:lstStyle/>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C - the bottom canines are placed between the top canines and lateral incisors (a).</a:t>
            </a:r>
          </a:p>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D - the bottom posterior teeth are established toward outside from line </a:t>
            </a:r>
            <a:r>
              <a:rPr lang="en-US" dirty="0" err="1">
                <a:solidFill>
                  <a:srgbClr val="DBF5F9">
                    <a:lumMod val="25000"/>
                  </a:srgbClr>
                </a:solidFill>
                <a:latin typeface="Times New Roman" pitchFamily="18" charset="0"/>
                <a:cs typeface="Times New Roman" pitchFamily="18" charset="0"/>
              </a:rPr>
              <a:t>Paunda</a:t>
            </a:r>
            <a:r>
              <a:rPr lang="en-US" dirty="0">
                <a:solidFill>
                  <a:srgbClr val="DBF5F9">
                    <a:lumMod val="25000"/>
                  </a:srgbClr>
                </a:solidFill>
                <a:latin typeface="Times New Roman" pitchFamily="18" charset="0"/>
                <a:cs typeface="Times New Roman" pitchFamily="18" charset="0"/>
              </a:rPr>
              <a:t> (a) and in contact with calotte (b); (LINE PAUNDA - an imagined line from medial edge of the bottom canine to internal edge mandibular tuber. An artificial teeth should not cross this line.)</a:t>
            </a:r>
          </a:p>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E - the bilateral balanced occlusion on demountable prostheses during full absence of a teeth: a - the working side - contact of canines and </a:t>
            </a:r>
            <a:r>
              <a:rPr lang="en-US" dirty="0" err="1">
                <a:solidFill>
                  <a:srgbClr val="DBF5F9">
                    <a:lumMod val="25000"/>
                  </a:srgbClr>
                </a:solidFill>
                <a:latin typeface="Times New Roman" pitchFamily="18" charset="0"/>
                <a:cs typeface="Times New Roman" pitchFamily="18" charset="0"/>
              </a:rPr>
              <a:t>buccal</a:t>
            </a:r>
            <a:r>
              <a:rPr lang="en-US" dirty="0">
                <a:solidFill>
                  <a:srgbClr val="DBF5F9">
                    <a:lumMod val="25000"/>
                  </a:srgbClr>
                </a:solidFill>
                <a:latin typeface="Times New Roman" pitchFamily="18" charset="0"/>
                <a:cs typeface="Times New Roman" pitchFamily="18" charset="0"/>
              </a:rPr>
              <a:t> cusps of premolar teeth; b - the balancing side - contact of </a:t>
            </a:r>
            <a:r>
              <a:rPr lang="en-US" dirty="0" err="1">
                <a:solidFill>
                  <a:srgbClr val="DBF5F9">
                    <a:lumMod val="25000"/>
                  </a:srgbClr>
                </a:solidFill>
                <a:latin typeface="Times New Roman" pitchFamily="18" charset="0"/>
                <a:cs typeface="Times New Roman" pitchFamily="18" charset="0"/>
              </a:rPr>
              <a:t>buccal</a:t>
            </a:r>
            <a:r>
              <a:rPr lang="en-US" dirty="0">
                <a:solidFill>
                  <a:srgbClr val="DBF5F9">
                    <a:lumMod val="25000"/>
                  </a:srgbClr>
                </a:solidFill>
                <a:latin typeface="Times New Roman" pitchFamily="18" charset="0"/>
                <a:cs typeface="Times New Roman" pitchFamily="18" charset="0"/>
              </a:rPr>
              <a:t> cusps of the lower molar teeth and palatal cusps of the upper molar teeth.</a:t>
            </a:r>
          </a:p>
          <a:p>
            <a:pPr fontAlgn="base">
              <a:spcBef>
                <a:spcPct val="0"/>
              </a:spcBef>
              <a:spcAft>
                <a:spcPct val="0"/>
              </a:spcAft>
            </a:pPr>
            <a:r>
              <a:rPr lang="en-US" dirty="0">
                <a:solidFill>
                  <a:srgbClr val="DBF5F9">
                    <a:lumMod val="25000"/>
                  </a:srgbClr>
                </a:solidFill>
                <a:latin typeface="Times New Roman" pitchFamily="18" charset="0"/>
                <a:cs typeface="Times New Roman" pitchFamily="18" charset="0"/>
              </a:rPr>
              <a:t>	It is necessary to notice, that </a:t>
            </a:r>
            <a:r>
              <a:rPr lang="en-US" dirty="0" err="1">
                <a:solidFill>
                  <a:srgbClr val="DBF5F9">
                    <a:lumMod val="25000"/>
                  </a:srgbClr>
                </a:solidFill>
                <a:latin typeface="Times New Roman" pitchFamily="18" charset="0"/>
                <a:cs typeface="Times New Roman" pitchFamily="18" charset="0"/>
              </a:rPr>
              <a:t>occlusal</a:t>
            </a:r>
            <a:r>
              <a:rPr lang="en-US" dirty="0">
                <a:solidFill>
                  <a:srgbClr val="DBF5F9">
                    <a:lumMod val="25000"/>
                  </a:srgbClr>
                </a:solidFill>
                <a:latin typeface="Times New Roman" pitchFamily="18" charset="0"/>
                <a:cs typeface="Times New Roman" pitchFamily="18" charset="0"/>
              </a:rPr>
              <a:t> contacts of full demountable prostheses in the field of a posterior teeth essentially differ from those at intact dentitions (9-10 points on each half of each jaw).</a:t>
            </a: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a:stretch/>
        </p:blipFill>
        <p:spPr bwMode="auto">
          <a:xfrm>
            <a:off x="6156176" y="256079"/>
            <a:ext cx="2229143" cy="3176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6156176" y="3424886"/>
            <a:ext cx="2229143" cy="3176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24638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40</a:t>
            </a:fld>
            <a:endParaRPr lang="ru-RU"/>
          </a:p>
        </p:txBody>
      </p:sp>
      <p:sp>
        <p:nvSpPr>
          <p:cNvPr id="3" name="Прямоугольник 2"/>
          <p:cNvSpPr/>
          <p:nvPr/>
        </p:nvSpPr>
        <p:spPr>
          <a:xfrm>
            <a:off x="899592" y="476672"/>
            <a:ext cx="4320480" cy="6001643"/>
          </a:xfrm>
          <a:prstGeom prst="rect">
            <a:avLst/>
          </a:prstGeom>
        </p:spPr>
        <p:txBody>
          <a:bodyPr wrap="square">
            <a:spAutoFit/>
          </a:bodyPr>
          <a:lstStyle/>
          <a:p>
            <a:r>
              <a:rPr lang="en-US" sz="2000" b="1" dirty="0">
                <a:solidFill>
                  <a:schemeClr val="bg2">
                    <a:lumMod val="25000"/>
                  </a:schemeClr>
                </a:solidFill>
                <a:latin typeface="Times New Roman" pitchFamily="18" charset="0"/>
                <a:cs typeface="Times New Roman" pitchFamily="18" charset="0"/>
              </a:rPr>
              <a:t>Checking the design of prosthesis</a:t>
            </a:r>
            <a:r>
              <a:rPr lang="en-US" sz="2000" b="1" dirty="0" smtClean="0">
                <a:solidFill>
                  <a:schemeClr val="bg2">
                    <a:lumMod val="25000"/>
                  </a:schemeClr>
                </a:solidFill>
                <a:latin typeface="Times New Roman" pitchFamily="18" charset="0"/>
                <a:cs typeface="Times New Roman" pitchFamily="18" charset="0"/>
              </a:rPr>
              <a:t>.</a:t>
            </a:r>
          </a:p>
          <a:p>
            <a:endParaRPr lang="en-US" sz="2000" b="1" dirty="0">
              <a:solidFill>
                <a:schemeClr val="bg2">
                  <a:lumMod val="25000"/>
                </a:schemeClr>
              </a:solidFill>
              <a:latin typeface="Times New Roman" pitchFamily="18" charset="0"/>
              <a:cs typeface="Times New Roman" pitchFamily="18" charset="0"/>
            </a:endParaRPr>
          </a:p>
          <a:p>
            <a:r>
              <a:rPr lang="en-US" sz="2000" b="1" dirty="0">
                <a:solidFill>
                  <a:schemeClr val="bg2">
                    <a:lumMod val="25000"/>
                  </a:schemeClr>
                </a:solidFill>
                <a:latin typeface="Times New Roman" pitchFamily="18" charset="0"/>
                <a:cs typeface="Times New Roman" pitchFamily="18" charset="0"/>
              </a:rPr>
              <a:t>1. An estimation of quality of gauges with an artificial teeth on models in an articulator</a:t>
            </a:r>
          </a:p>
          <a:p>
            <a:r>
              <a:rPr lang="en-US" sz="2000" b="1" dirty="0">
                <a:solidFill>
                  <a:schemeClr val="bg2">
                    <a:lumMod val="25000"/>
                  </a:schemeClr>
                </a:solidFill>
                <a:latin typeface="Times New Roman" pitchFamily="18" charset="0"/>
                <a:cs typeface="Times New Roman" pitchFamily="18" charset="0"/>
              </a:rPr>
              <a:t>2. Check prosthesis borders</a:t>
            </a:r>
          </a:p>
          <a:p>
            <a:r>
              <a:rPr lang="en-US" sz="2000" b="1" dirty="0">
                <a:solidFill>
                  <a:schemeClr val="bg2">
                    <a:lumMod val="25000"/>
                  </a:schemeClr>
                </a:solidFill>
                <a:latin typeface="Times New Roman" pitchFamily="18" charset="0"/>
                <a:cs typeface="Times New Roman" pitchFamily="18" charset="0"/>
              </a:rPr>
              <a:t>3. Check height of an occlusion </a:t>
            </a:r>
            <a:endParaRPr lang="en-US" sz="2000" b="1" dirty="0" smtClean="0">
              <a:solidFill>
                <a:schemeClr val="bg2">
                  <a:lumMod val="25000"/>
                </a:schemeClr>
              </a:solidFill>
              <a:latin typeface="Times New Roman" pitchFamily="18" charset="0"/>
              <a:cs typeface="Times New Roman" pitchFamily="18" charset="0"/>
            </a:endParaRPr>
          </a:p>
          <a:p>
            <a:r>
              <a:rPr lang="en-US" sz="1600" dirty="0" smtClean="0">
                <a:solidFill>
                  <a:schemeClr val="bg2">
                    <a:lumMod val="25000"/>
                  </a:schemeClr>
                </a:solidFill>
                <a:latin typeface="Times New Roman" pitchFamily="18" charset="0"/>
                <a:cs typeface="Times New Roman" pitchFamily="18" charset="0"/>
              </a:rPr>
              <a:t>Inserting </a:t>
            </a:r>
            <a:r>
              <a:rPr lang="en-US" sz="1600" dirty="0">
                <a:solidFill>
                  <a:schemeClr val="bg2">
                    <a:lumMod val="25000"/>
                  </a:schemeClr>
                </a:solidFill>
                <a:latin typeface="Times New Roman" pitchFamily="18" charset="0"/>
                <a:cs typeface="Times New Roman" pitchFamily="18" charset="0"/>
              </a:rPr>
              <a:t>gauges with an artificial teeth into a mouth and suggest to close teeth and judge correctness of height of the central occlusion by closing of the lips, by depth of wrinkles in the field of mouth angles, by the form </a:t>
            </a:r>
            <a:r>
              <a:rPr lang="en-US" sz="1600" dirty="0" err="1">
                <a:solidFill>
                  <a:schemeClr val="bg2">
                    <a:lumMod val="25000"/>
                  </a:schemeClr>
                </a:solidFill>
                <a:latin typeface="Times New Roman" pitchFamily="18" charset="0"/>
                <a:cs typeface="Times New Roman" pitchFamily="18" charset="0"/>
              </a:rPr>
              <a:t>nasolabial</a:t>
            </a:r>
            <a:r>
              <a:rPr lang="en-US" sz="1600" dirty="0">
                <a:solidFill>
                  <a:schemeClr val="bg2">
                    <a:lumMod val="25000"/>
                  </a:schemeClr>
                </a:solidFill>
                <a:latin typeface="Times New Roman" pitchFamily="18" charset="0"/>
                <a:cs typeface="Times New Roman" pitchFamily="18" charset="0"/>
              </a:rPr>
              <a:t> and chin-lip folds, and also on the general configuration of the face, especially the bottom third.</a:t>
            </a:r>
          </a:p>
          <a:p>
            <a:r>
              <a:rPr lang="en-US" sz="1600" dirty="0">
                <a:solidFill>
                  <a:schemeClr val="bg2">
                    <a:lumMod val="25000"/>
                  </a:schemeClr>
                </a:solidFill>
                <a:latin typeface="Times New Roman" pitchFamily="18" charset="0"/>
                <a:cs typeface="Times New Roman" pitchFamily="18" charset="0"/>
              </a:rPr>
              <a:t>Suggest to the patient to say some words in which thee are many labial sounds. Simultaneously watch an interval formed between the top and bottom incisors during conversation. It should be equal on the average 5-6 mm. </a:t>
            </a:r>
          </a:p>
          <a:p>
            <a:r>
              <a:rPr lang="en-US" sz="1600" dirty="0">
                <a:solidFill>
                  <a:schemeClr val="bg2">
                    <a:lumMod val="25000"/>
                  </a:schemeClr>
                </a:solidFill>
                <a:latin typeface="Times New Roman" pitchFamily="18" charset="0"/>
                <a:cs typeface="Times New Roman" pitchFamily="18" charset="0"/>
              </a:rPr>
              <a:t>If these anatomic signs are satisfactory - the occlusion height is correct.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836712"/>
            <a:ext cx="288032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3789040"/>
            <a:ext cx="30099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067037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41</a:t>
            </a:fld>
            <a:endParaRPr lang="ru-RU"/>
          </a:p>
        </p:txBody>
      </p:sp>
      <p:sp>
        <p:nvSpPr>
          <p:cNvPr id="3" name="Прямоугольник 2"/>
          <p:cNvSpPr/>
          <p:nvPr/>
        </p:nvSpPr>
        <p:spPr>
          <a:xfrm>
            <a:off x="539552" y="188640"/>
            <a:ext cx="4536504" cy="6494085"/>
          </a:xfrm>
          <a:prstGeom prst="rect">
            <a:avLst/>
          </a:prstGeom>
        </p:spPr>
        <p:txBody>
          <a:bodyPr wrap="square">
            <a:spAutoFit/>
          </a:bodyPr>
          <a:lstStyle/>
          <a:p>
            <a:r>
              <a:rPr lang="en-US" b="1" dirty="0" smtClean="0">
                <a:solidFill>
                  <a:schemeClr val="bg2">
                    <a:lumMod val="25000"/>
                  </a:schemeClr>
                </a:solidFill>
                <a:latin typeface="Times New Roman" pitchFamily="18" charset="0"/>
                <a:cs typeface="Times New Roman" pitchFamily="18" charset="0"/>
              </a:rPr>
              <a:t>4</a:t>
            </a:r>
            <a:r>
              <a:rPr lang="en-US" b="1" dirty="0">
                <a:solidFill>
                  <a:schemeClr val="bg2">
                    <a:lumMod val="25000"/>
                  </a:schemeClr>
                </a:solidFill>
                <a:latin typeface="Times New Roman" pitchFamily="18" charset="0"/>
                <a:cs typeface="Times New Roman" pitchFamily="18" charset="0"/>
              </a:rPr>
              <a:t>. Check the </a:t>
            </a:r>
            <a:r>
              <a:rPr lang="en-US" b="1" dirty="0" err="1">
                <a:solidFill>
                  <a:schemeClr val="bg2">
                    <a:lumMod val="25000"/>
                  </a:schemeClr>
                </a:solidFill>
                <a:latin typeface="Times New Roman" pitchFamily="18" charset="0"/>
                <a:cs typeface="Times New Roman" pitchFamily="18" charset="0"/>
              </a:rPr>
              <a:t>mesio</a:t>
            </a:r>
            <a:r>
              <a:rPr lang="en-US" b="1" dirty="0">
                <a:solidFill>
                  <a:schemeClr val="bg2">
                    <a:lumMod val="25000"/>
                  </a:schemeClr>
                </a:solidFill>
                <a:latin typeface="Times New Roman" pitchFamily="18" charset="0"/>
                <a:cs typeface="Times New Roman" pitchFamily="18" charset="0"/>
              </a:rPr>
              <a:t>-distal correlation of dentitions. </a:t>
            </a:r>
          </a:p>
          <a:p>
            <a:r>
              <a:rPr lang="en-US" dirty="0">
                <a:solidFill>
                  <a:schemeClr val="bg2">
                    <a:lumMod val="25000"/>
                  </a:schemeClr>
                </a:solidFill>
                <a:latin typeface="Times New Roman" pitchFamily="18" charset="0"/>
                <a:cs typeface="Times New Roman" pitchFamily="18" charset="0"/>
              </a:rPr>
              <a:t>There could be errors caused by movement of the mandible forward or aside. Therefore during the check of a horizontal placement of teeth resort to the same receptions, as when defining the central occlusion, i.e. Suggest to lift tongue up and backward, and then to close teeth or to swallow saliva. </a:t>
            </a:r>
          </a:p>
          <a:p>
            <a:r>
              <a:rPr lang="en-US" dirty="0">
                <a:solidFill>
                  <a:schemeClr val="bg2">
                    <a:lumMod val="25000"/>
                  </a:schemeClr>
                </a:solidFill>
                <a:latin typeface="Times New Roman" pitchFamily="18" charset="0"/>
                <a:cs typeface="Times New Roman" pitchFamily="18" charset="0"/>
              </a:rPr>
              <a:t>If the mutual relation between the top and bottom teeth at check remains same as on model, means, the central occlusion has been defined correctly</a:t>
            </a:r>
            <a:r>
              <a:rPr lang="en-US" dirty="0" smtClean="0">
                <a:solidFill>
                  <a:schemeClr val="bg2">
                    <a:lumMod val="25000"/>
                  </a:schemeClr>
                </a:solidFill>
                <a:latin typeface="Times New Roman" pitchFamily="18" charset="0"/>
                <a:cs typeface="Times New Roman" pitchFamily="18" charset="0"/>
              </a:rPr>
              <a:t>.</a:t>
            </a:r>
          </a:p>
          <a:p>
            <a:r>
              <a:rPr lang="en-US" dirty="0" smtClean="0">
                <a:solidFill>
                  <a:schemeClr val="bg2">
                    <a:lumMod val="25000"/>
                  </a:schemeClr>
                </a:solidFill>
                <a:latin typeface="Times New Roman" pitchFamily="18" charset="0"/>
                <a:cs typeface="Times New Roman" pitchFamily="18" charset="0"/>
              </a:rPr>
              <a:t> </a:t>
            </a:r>
            <a:r>
              <a:rPr lang="en-US" b="1" dirty="0" smtClean="0">
                <a:solidFill>
                  <a:schemeClr val="bg2">
                    <a:lumMod val="25000"/>
                  </a:schemeClr>
                </a:solidFill>
                <a:latin typeface="Times New Roman" pitchFamily="18" charset="0"/>
                <a:cs typeface="Times New Roman" pitchFamily="18" charset="0"/>
              </a:rPr>
              <a:t>5</a:t>
            </a:r>
            <a:r>
              <a:rPr lang="en-US" b="1" dirty="0">
                <a:solidFill>
                  <a:schemeClr val="bg2">
                    <a:lumMod val="25000"/>
                  </a:schemeClr>
                </a:solidFill>
                <a:latin typeface="Times New Roman" pitchFamily="18" charset="0"/>
                <a:cs typeface="Times New Roman" pitchFamily="18" charset="0"/>
              </a:rPr>
              <a:t>. Check balance of an occlusion</a:t>
            </a:r>
          </a:p>
          <a:p>
            <a:r>
              <a:rPr lang="en-US" dirty="0">
                <a:solidFill>
                  <a:schemeClr val="bg2">
                    <a:lumMod val="25000"/>
                  </a:schemeClr>
                </a:solidFill>
                <a:latin typeface="Times New Roman" pitchFamily="18" charset="0"/>
                <a:cs typeface="Times New Roman" pitchFamily="18" charset="0"/>
              </a:rPr>
              <a:t>During correct placement of an artificial teeth three-point contact of </a:t>
            </a:r>
            <a:r>
              <a:rPr lang="en-US" dirty="0" err="1">
                <a:solidFill>
                  <a:schemeClr val="bg2">
                    <a:lumMod val="25000"/>
                  </a:schemeClr>
                </a:solidFill>
                <a:latin typeface="Times New Roman" pitchFamily="18" charset="0"/>
                <a:cs typeface="Times New Roman" pitchFamily="18" charset="0"/>
              </a:rPr>
              <a:t>Bonville</a:t>
            </a:r>
            <a:r>
              <a:rPr lang="en-US" dirty="0">
                <a:solidFill>
                  <a:schemeClr val="bg2">
                    <a:lumMod val="25000"/>
                  </a:schemeClr>
                </a:solidFill>
                <a:latin typeface="Times New Roman" pitchFamily="18" charset="0"/>
                <a:cs typeface="Times New Roman" pitchFamily="18" charset="0"/>
              </a:rPr>
              <a:t> in  vestibular and posterior occlusions should be observed</a:t>
            </a:r>
            <a:r>
              <a:rPr lang="en-US" dirty="0" smtClean="0">
                <a:solidFill>
                  <a:schemeClr val="bg2">
                    <a:lumMod val="25000"/>
                  </a:schemeClr>
                </a:solidFill>
                <a:latin typeface="Times New Roman" pitchFamily="18" charset="0"/>
                <a:cs typeface="Times New Roman" pitchFamily="18" charset="0"/>
              </a:rPr>
              <a:t>.</a:t>
            </a:r>
          </a:p>
          <a:p>
            <a:r>
              <a:rPr lang="en-US" b="1" dirty="0" smtClean="0">
                <a:solidFill>
                  <a:schemeClr val="bg2">
                    <a:lumMod val="25000"/>
                  </a:schemeClr>
                </a:solidFill>
                <a:latin typeface="Times New Roman" pitchFamily="18" charset="0"/>
                <a:cs typeface="Times New Roman" pitchFamily="18" charset="0"/>
              </a:rPr>
              <a:t>6</a:t>
            </a:r>
            <a:r>
              <a:rPr lang="en-US" b="1" dirty="0">
                <a:solidFill>
                  <a:schemeClr val="bg2">
                    <a:lumMod val="25000"/>
                  </a:schemeClr>
                </a:solidFill>
                <a:latin typeface="Times New Roman" pitchFamily="18" charset="0"/>
                <a:cs typeface="Times New Roman" pitchFamily="18" charset="0"/>
              </a:rPr>
              <a:t>. Check aesthetics of a prosthesis</a:t>
            </a:r>
          </a:p>
          <a:p>
            <a:r>
              <a:rPr lang="en-US" dirty="0">
                <a:solidFill>
                  <a:schemeClr val="bg2">
                    <a:lumMod val="25000"/>
                  </a:schemeClr>
                </a:solidFill>
                <a:latin typeface="Times New Roman" pitchFamily="18" charset="0"/>
                <a:cs typeface="Times New Roman" pitchFamily="18" charset="0"/>
              </a:rPr>
              <a:t>Pay attention to an external configuration of the face, a line of closing of teeth, a median line, a smile line, </a:t>
            </a:r>
            <a:r>
              <a:rPr lang="en-US" dirty="0" err="1">
                <a:solidFill>
                  <a:schemeClr val="bg2">
                    <a:lumMod val="25000"/>
                  </a:schemeClr>
                </a:solidFill>
                <a:latin typeface="Times New Roman" pitchFamily="18" charset="0"/>
                <a:cs typeface="Times New Roman" pitchFamily="18" charset="0"/>
              </a:rPr>
              <a:t>colour</a:t>
            </a:r>
            <a:r>
              <a:rPr lang="en-US" dirty="0">
                <a:solidFill>
                  <a:schemeClr val="bg2">
                    <a:lumMod val="25000"/>
                  </a:schemeClr>
                </a:solidFill>
                <a:latin typeface="Times New Roman" pitchFamily="18" charset="0"/>
                <a:cs typeface="Times New Roman" pitchFamily="18" charset="0"/>
              </a:rPr>
              <a:t>, the form, the size of teeth, consider wishes of the patient.</a:t>
            </a:r>
          </a:p>
          <a:p>
            <a:endParaRPr lang="ru-RU" sz="2000" dirty="0">
              <a:solidFill>
                <a:schemeClr val="bg2">
                  <a:lumMod val="25000"/>
                </a:schemeClr>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836712"/>
            <a:ext cx="288032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3789040"/>
            <a:ext cx="30099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58890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42</a:t>
            </a:fld>
            <a:endParaRPr lang="ru-RU"/>
          </a:p>
        </p:txBody>
      </p:sp>
      <p:sp>
        <p:nvSpPr>
          <p:cNvPr id="3" name="Прямоугольник 2"/>
          <p:cNvSpPr/>
          <p:nvPr/>
        </p:nvSpPr>
        <p:spPr>
          <a:xfrm>
            <a:off x="441715" y="-27384"/>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000" b="1" dirty="0">
                <a:latin typeface="Times New Roman" pitchFamily="18" charset="0"/>
                <a:cs typeface="Times New Roman" pitchFamily="18" charset="0"/>
              </a:rPr>
              <a:t>Final fitting and surrendering the prosthesis to the patient</a:t>
            </a:r>
            <a:endParaRPr lang="ru-RU" sz="2000" dirty="0">
              <a:latin typeface="Times New Roman" pitchFamily="18" charset="0"/>
              <a:cs typeface="Times New Roman" pitchFamily="18" charset="0"/>
            </a:endParaRPr>
          </a:p>
        </p:txBody>
      </p:sp>
      <p:sp>
        <p:nvSpPr>
          <p:cNvPr id="4" name="Прямоугольник 3"/>
          <p:cNvSpPr/>
          <p:nvPr/>
        </p:nvSpPr>
        <p:spPr>
          <a:xfrm>
            <a:off x="657739" y="372726"/>
            <a:ext cx="3698237" cy="1477328"/>
          </a:xfrm>
          <a:prstGeom prst="rect">
            <a:avLst/>
          </a:prstGeom>
        </p:spPr>
        <p:txBody>
          <a:bodyPr wrap="square">
            <a:spAutoFit/>
          </a:bodyPr>
          <a:lstStyle/>
          <a:p>
            <a:r>
              <a:rPr lang="en-US" dirty="0">
                <a:solidFill>
                  <a:schemeClr val="bg2">
                    <a:lumMod val="25000"/>
                  </a:schemeClr>
                </a:solidFill>
                <a:latin typeface="Times New Roman" pitchFamily="18" charset="0"/>
                <a:cs typeface="Times New Roman" pitchFamily="18" charset="0"/>
              </a:rPr>
              <a:t>Surrendering the prosthesis is rather responsible </a:t>
            </a:r>
            <a:r>
              <a:rPr lang="en-US" b="1" dirty="0">
                <a:solidFill>
                  <a:schemeClr val="bg2">
                    <a:lumMod val="25000"/>
                  </a:schemeClr>
                </a:solidFill>
                <a:latin typeface="Times New Roman" pitchFamily="18" charset="0"/>
                <a:cs typeface="Times New Roman" pitchFamily="18" charset="0"/>
              </a:rPr>
              <a:t>moment in prosthetics </a:t>
            </a:r>
            <a:r>
              <a:rPr lang="en-US" dirty="0">
                <a:solidFill>
                  <a:schemeClr val="bg2">
                    <a:lumMod val="25000"/>
                  </a:schemeClr>
                </a:solidFill>
                <a:latin typeface="Times New Roman" pitchFamily="18" charset="0"/>
                <a:cs typeface="Times New Roman" pitchFamily="18" charset="0"/>
              </a:rPr>
              <a:t>and demands a lot of attention from the doctor. </a:t>
            </a:r>
          </a:p>
          <a:p>
            <a:endParaRPr lang="en-US" dirty="0">
              <a:solidFill>
                <a:schemeClr val="bg2">
                  <a:lumMod val="25000"/>
                </a:schemeClr>
              </a:solidFill>
              <a:latin typeface="Times New Roman" pitchFamily="18" charset="0"/>
              <a:cs typeface="Times New Roman" pitchFamily="18" charset="0"/>
            </a:endParaRPr>
          </a:p>
        </p:txBody>
      </p:sp>
      <p:sp>
        <p:nvSpPr>
          <p:cNvPr id="6" name="Прямоугольник 5"/>
          <p:cNvSpPr/>
          <p:nvPr/>
        </p:nvSpPr>
        <p:spPr>
          <a:xfrm>
            <a:off x="4211021" y="372726"/>
            <a:ext cx="4393427" cy="7017306"/>
          </a:xfrm>
          <a:prstGeom prst="rect">
            <a:avLst/>
          </a:prstGeom>
        </p:spPr>
        <p:txBody>
          <a:bodyPr wrap="square">
            <a:spAutoFit/>
          </a:bodyPr>
          <a:lstStyle/>
          <a:p>
            <a:pPr lvl="0"/>
            <a:r>
              <a:rPr lang="en-US" b="1" dirty="0">
                <a:solidFill>
                  <a:srgbClr val="DBF5F9">
                    <a:lumMod val="25000"/>
                  </a:srgbClr>
                </a:solidFill>
                <a:latin typeface="Times New Roman" pitchFamily="18" charset="0"/>
                <a:cs typeface="Times New Roman" pitchFamily="18" charset="0"/>
              </a:rPr>
              <a:t>1. An estimation of quality of prosthesis.</a:t>
            </a:r>
          </a:p>
          <a:p>
            <a:pPr lvl="0"/>
            <a:r>
              <a:rPr lang="en-US" dirty="0">
                <a:solidFill>
                  <a:srgbClr val="DBF5F9">
                    <a:lumMod val="25000"/>
                  </a:srgbClr>
                </a:solidFill>
                <a:latin typeface="Times New Roman" pitchFamily="18" charset="0"/>
                <a:cs typeface="Times New Roman" pitchFamily="18" charset="0"/>
              </a:rPr>
              <a:t>Pay attention to quality of plastic of the basis: presence of defects (a pore, </a:t>
            </a:r>
            <a:r>
              <a:rPr lang="en-US" dirty="0" err="1">
                <a:solidFill>
                  <a:srgbClr val="DBF5F9">
                    <a:lumMod val="25000"/>
                  </a:srgbClr>
                </a:solidFill>
                <a:latin typeface="Times New Roman" pitchFamily="18" charset="0"/>
                <a:cs typeface="Times New Roman" pitchFamily="18" charset="0"/>
              </a:rPr>
              <a:t>moire</a:t>
            </a:r>
            <a:r>
              <a:rPr lang="en-US" dirty="0">
                <a:solidFill>
                  <a:srgbClr val="DBF5F9">
                    <a:lumMod val="25000"/>
                  </a:srgbClr>
                </a:solidFill>
                <a:latin typeface="Times New Roman" pitchFamily="18" charset="0"/>
                <a:cs typeface="Times New Roman" pitchFamily="18" charset="0"/>
              </a:rPr>
              <a:t>, etc.), quality of polishing. Edges should be roundish, equal, smooth, not sharp.</a:t>
            </a:r>
          </a:p>
          <a:p>
            <a:pPr lvl="0"/>
            <a:r>
              <a:rPr lang="en-US" b="1" dirty="0">
                <a:solidFill>
                  <a:srgbClr val="DBF5F9">
                    <a:lumMod val="25000"/>
                  </a:srgbClr>
                </a:solidFill>
                <a:latin typeface="Times New Roman" pitchFamily="18" charset="0"/>
                <a:cs typeface="Times New Roman" pitchFamily="18" charset="0"/>
              </a:rPr>
              <a:t>2. Check borders of prosthesis</a:t>
            </a:r>
          </a:p>
          <a:p>
            <a:pPr lvl="0"/>
            <a:r>
              <a:rPr lang="en-US" dirty="0">
                <a:solidFill>
                  <a:srgbClr val="DBF5F9">
                    <a:lumMod val="25000"/>
                  </a:srgbClr>
                </a:solidFill>
                <a:latin typeface="Times New Roman" pitchFamily="18" charset="0"/>
                <a:cs typeface="Times New Roman" pitchFamily="18" charset="0"/>
              </a:rPr>
              <a:t>Enter gauges with an artificial teeth into a mouth and check fixation and prosthesis stabilization.</a:t>
            </a:r>
          </a:p>
          <a:p>
            <a:pPr lvl="0"/>
            <a:r>
              <a:rPr lang="en-US" b="1" dirty="0">
                <a:solidFill>
                  <a:srgbClr val="DBF5F9">
                    <a:lumMod val="25000"/>
                  </a:srgbClr>
                </a:solidFill>
                <a:latin typeface="Times New Roman" pitchFamily="18" charset="0"/>
                <a:cs typeface="Times New Roman" pitchFamily="18" charset="0"/>
              </a:rPr>
              <a:t>3. Check height of an occlusion and a </a:t>
            </a:r>
            <a:r>
              <a:rPr lang="en-US" b="1" dirty="0" err="1">
                <a:solidFill>
                  <a:srgbClr val="DBF5F9">
                    <a:lumMod val="25000"/>
                  </a:srgbClr>
                </a:solidFill>
                <a:latin typeface="Times New Roman" pitchFamily="18" charset="0"/>
                <a:cs typeface="Times New Roman" pitchFamily="18" charset="0"/>
              </a:rPr>
              <a:t>mesio</a:t>
            </a:r>
            <a:r>
              <a:rPr lang="en-US" b="1" dirty="0">
                <a:solidFill>
                  <a:srgbClr val="DBF5F9">
                    <a:lumMod val="25000"/>
                  </a:srgbClr>
                </a:solidFill>
                <a:latin typeface="Times New Roman" pitchFamily="18" charset="0"/>
                <a:cs typeface="Times New Roman" pitchFamily="18" charset="0"/>
              </a:rPr>
              <a:t>-distal correlation of dentitions.</a:t>
            </a:r>
          </a:p>
          <a:p>
            <a:pPr lvl="0"/>
            <a:r>
              <a:rPr lang="en-US" b="1" dirty="0">
                <a:solidFill>
                  <a:srgbClr val="DBF5F9">
                    <a:lumMod val="25000"/>
                  </a:srgbClr>
                </a:solidFill>
                <a:latin typeface="Times New Roman" pitchFamily="18" charset="0"/>
                <a:cs typeface="Times New Roman" pitchFamily="18" charset="0"/>
              </a:rPr>
              <a:t>4. Check balance of an occlusion</a:t>
            </a:r>
          </a:p>
          <a:p>
            <a:pPr lvl="0"/>
            <a:r>
              <a:rPr lang="en-US" b="1" dirty="0">
                <a:solidFill>
                  <a:srgbClr val="DBF5F9">
                    <a:lumMod val="25000"/>
                  </a:srgbClr>
                </a:solidFill>
                <a:latin typeface="Times New Roman" pitchFamily="18" charset="0"/>
                <a:cs typeface="Times New Roman" pitchFamily="18" charset="0"/>
              </a:rPr>
              <a:t>5. Check aesthetics of prosthesis</a:t>
            </a:r>
          </a:p>
          <a:p>
            <a:pPr lvl="0"/>
            <a:r>
              <a:rPr lang="en-US" b="1" dirty="0">
                <a:solidFill>
                  <a:srgbClr val="DBF5F9">
                    <a:lumMod val="25000"/>
                  </a:srgbClr>
                </a:solidFill>
                <a:latin typeface="Times New Roman" pitchFamily="18" charset="0"/>
                <a:cs typeface="Times New Roman" pitchFamily="18" charset="0"/>
              </a:rPr>
              <a:t>6. References on care of removable prostheses</a:t>
            </a:r>
          </a:p>
          <a:p>
            <a:pPr marL="342900" lvl="0" indent="-342900">
              <a:buFont typeface="Arial" pitchFamily="34" charset="0"/>
              <a:buChar char="•"/>
            </a:pPr>
            <a:r>
              <a:rPr lang="en-US" dirty="0">
                <a:solidFill>
                  <a:srgbClr val="DBF5F9">
                    <a:lumMod val="25000"/>
                  </a:srgbClr>
                </a:solidFill>
                <a:latin typeface="Times New Roman" pitchFamily="18" charset="0"/>
                <a:cs typeface="Times New Roman" pitchFamily="18" charset="0"/>
              </a:rPr>
              <a:t>After each food intake with removable prostheses it is necessary to take them out from an oral cavity and carefully wash out with water. The prosthesis should be clean.</a:t>
            </a:r>
          </a:p>
          <a:p>
            <a:pPr marL="342900" lvl="0" indent="-342900">
              <a:buFont typeface="Arial" pitchFamily="34" charset="0"/>
              <a:buChar char="•"/>
            </a:pPr>
            <a:r>
              <a:rPr lang="en-US" dirty="0">
                <a:solidFill>
                  <a:srgbClr val="DBF5F9">
                    <a:lumMod val="25000"/>
                  </a:srgbClr>
                </a:solidFill>
                <a:latin typeface="Times New Roman" pitchFamily="18" charset="0"/>
                <a:cs typeface="Times New Roman" pitchFamily="18" charset="0"/>
              </a:rPr>
              <a:t>Twice a day (in the morning and in the evening) clean the prosthesis with pasta or a denture powder (without fluorine) and a rigid brush (HARD). Could use cleaning  tablets.</a:t>
            </a:r>
            <a:endParaRPr lang="ru-RU" dirty="0"/>
          </a:p>
        </p:txBody>
      </p:sp>
      <p:sp>
        <p:nvSpPr>
          <p:cNvPr id="7" name="Прямоугольник 6"/>
          <p:cNvSpPr/>
          <p:nvPr/>
        </p:nvSpPr>
        <p:spPr>
          <a:xfrm>
            <a:off x="543000" y="1700808"/>
            <a:ext cx="3668960" cy="4247317"/>
          </a:xfrm>
          <a:prstGeom prst="rect">
            <a:avLst/>
          </a:prstGeom>
        </p:spPr>
        <p:txBody>
          <a:bodyPr wrap="square">
            <a:spAutoFit/>
          </a:bodyPr>
          <a:lstStyle/>
          <a:p>
            <a:pPr marL="342900" lvl="0" indent="-342900">
              <a:buAutoNum type="arabicPeriod"/>
            </a:pPr>
            <a:r>
              <a:rPr lang="en-US" b="1" dirty="0" smtClean="0">
                <a:solidFill>
                  <a:srgbClr val="DBF5F9">
                    <a:lumMod val="25000"/>
                  </a:srgbClr>
                </a:solidFill>
                <a:latin typeface="Times New Roman" pitchFamily="18" charset="0"/>
                <a:cs typeface="Times New Roman" pitchFamily="18" charset="0"/>
              </a:rPr>
              <a:t>An </a:t>
            </a:r>
            <a:r>
              <a:rPr lang="en-US" b="1" dirty="0">
                <a:solidFill>
                  <a:srgbClr val="DBF5F9">
                    <a:lumMod val="25000"/>
                  </a:srgbClr>
                </a:solidFill>
                <a:latin typeface="Times New Roman" pitchFamily="18" charset="0"/>
                <a:cs typeface="Times New Roman" pitchFamily="18" charset="0"/>
              </a:rPr>
              <a:t>estimation of quality of prosthesis</a:t>
            </a:r>
            <a:r>
              <a:rPr lang="en-US" b="1" dirty="0" smtClean="0">
                <a:solidFill>
                  <a:srgbClr val="DBF5F9">
                    <a:lumMod val="25000"/>
                  </a:srgbClr>
                </a:solidFill>
                <a:latin typeface="Times New Roman" pitchFamily="18" charset="0"/>
                <a:cs typeface="Times New Roman" pitchFamily="18" charset="0"/>
              </a:rPr>
              <a:t>.</a:t>
            </a:r>
          </a:p>
          <a:p>
            <a:pPr lvl="0"/>
            <a:endParaRPr lang="en-US" b="1" dirty="0">
              <a:solidFill>
                <a:srgbClr val="DBF5F9">
                  <a:lumMod val="25000"/>
                </a:srgbClr>
              </a:solidFill>
              <a:latin typeface="Times New Roman" pitchFamily="18" charset="0"/>
              <a:cs typeface="Times New Roman" pitchFamily="18" charset="0"/>
            </a:endParaRPr>
          </a:p>
          <a:p>
            <a:pPr lvl="0"/>
            <a:r>
              <a:rPr lang="en-US" b="1" dirty="0" smtClean="0">
                <a:solidFill>
                  <a:srgbClr val="DBF5F9">
                    <a:lumMod val="25000"/>
                  </a:srgbClr>
                </a:solidFill>
                <a:latin typeface="Times New Roman" pitchFamily="18" charset="0"/>
                <a:cs typeface="Times New Roman" pitchFamily="18" charset="0"/>
              </a:rPr>
              <a:t>2</a:t>
            </a:r>
            <a:r>
              <a:rPr lang="en-US" b="1" dirty="0">
                <a:solidFill>
                  <a:srgbClr val="DBF5F9">
                    <a:lumMod val="25000"/>
                  </a:srgbClr>
                </a:solidFill>
                <a:latin typeface="Times New Roman" pitchFamily="18" charset="0"/>
                <a:cs typeface="Times New Roman" pitchFamily="18" charset="0"/>
              </a:rPr>
              <a:t>. Check borders of </a:t>
            </a:r>
            <a:r>
              <a:rPr lang="en-US" b="1" dirty="0" smtClean="0">
                <a:solidFill>
                  <a:srgbClr val="DBF5F9">
                    <a:lumMod val="25000"/>
                  </a:srgbClr>
                </a:solidFill>
                <a:latin typeface="Times New Roman" pitchFamily="18" charset="0"/>
                <a:cs typeface="Times New Roman" pitchFamily="18" charset="0"/>
              </a:rPr>
              <a:t>prosthesis</a:t>
            </a:r>
          </a:p>
          <a:p>
            <a:pPr lvl="0"/>
            <a:endParaRPr lang="en-US" b="1" dirty="0">
              <a:solidFill>
                <a:srgbClr val="DBF5F9">
                  <a:lumMod val="25000"/>
                </a:srgbClr>
              </a:solidFill>
              <a:latin typeface="Times New Roman" pitchFamily="18" charset="0"/>
              <a:cs typeface="Times New Roman" pitchFamily="18" charset="0"/>
            </a:endParaRPr>
          </a:p>
          <a:p>
            <a:pPr lvl="0"/>
            <a:r>
              <a:rPr lang="en-US" b="1" dirty="0" smtClean="0">
                <a:solidFill>
                  <a:srgbClr val="DBF5F9">
                    <a:lumMod val="25000"/>
                  </a:srgbClr>
                </a:solidFill>
                <a:latin typeface="Times New Roman" pitchFamily="18" charset="0"/>
                <a:cs typeface="Times New Roman" pitchFamily="18" charset="0"/>
              </a:rPr>
              <a:t>3</a:t>
            </a:r>
            <a:r>
              <a:rPr lang="en-US" b="1" dirty="0">
                <a:solidFill>
                  <a:srgbClr val="DBF5F9">
                    <a:lumMod val="25000"/>
                  </a:srgbClr>
                </a:solidFill>
                <a:latin typeface="Times New Roman" pitchFamily="18" charset="0"/>
                <a:cs typeface="Times New Roman" pitchFamily="18" charset="0"/>
              </a:rPr>
              <a:t>. Check height of an occlusion and a </a:t>
            </a:r>
            <a:r>
              <a:rPr lang="en-US" b="1" dirty="0" err="1">
                <a:solidFill>
                  <a:srgbClr val="DBF5F9">
                    <a:lumMod val="25000"/>
                  </a:srgbClr>
                </a:solidFill>
                <a:latin typeface="Times New Roman" pitchFamily="18" charset="0"/>
                <a:cs typeface="Times New Roman" pitchFamily="18" charset="0"/>
              </a:rPr>
              <a:t>mesio</a:t>
            </a:r>
            <a:r>
              <a:rPr lang="en-US" b="1" dirty="0">
                <a:solidFill>
                  <a:srgbClr val="DBF5F9">
                    <a:lumMod val="25000"/>
                  </a:srgbClr>
                </a:solidFill>
                <a:latin typeface="Times New Roman" pitchFamily="18" charset="0"/>
                <a:cs typeface="Times New Roman" pitchFamily="18" charset="0"/>
              </a:rPr>
              <a:t>-distal correlation of dentitions</a:t>
            </a:r>
            <a:r>
              <a:rPr lang="en-US" b="1" dirty="0" smtClean="0">
                <a:solidFill>
                  <a:srgbClr val="DBF5F9">
                    <a:lumMod val="25000"/>
                  </a:srgbClr>
                </a:solidFill>
                <a:latin typeface="Times New Roman" pitchFamily="18" charset="0"/>
                <a:cs typeface="Times New Roman" pitchFamily="18" charset="0"/>
              </a:rPr>
              <a:t>.</a:t>
            </a:r>
          </a:p>
          <a:p>
            <a:pPr lvl="0"/>
            <a:endParaRPr lang="en-US" b="1" dirty="0">
              <a:solidFill>
                <a:srgbClr val="DBF5F9">
                  <a:lumMod val="25000"/>
                </a:srgbClr>
              </a:solidFill>
              <a:latin typeface="Times New Roman" pitchFamily="18" charset="0"/>
              <a:cs typeface="Times New Roman" pitchFamily="18" charset="0"/>
            </a:endParaRPr>
          </a:p>
          <a:p>
            <a:pPr lvl="0"/>
            <a:r>
              <a:rPr lang="en-US" b="1" dirty="0">
                <a:solidFill>
                  <a:srgbClr val="DBF5F9">
                    <a:lumMod val="25000"/>
                  </a:srgbClr>
                </a:solidFill>
                <a:latin typeface="Times New Roman" pitchFamily="18" charset="0"/>
                <a:cs typeface="Times New Roman" pitchFamily="18" charset="0"/>
              </a:rPr>
              <a:t>4. Check balance of an </a:t>
            </a:r>
            <a:r>
              <a:rPr lang="en-US" b="1" dirty="0" smtClean="0">
                <a:solidFill>
                  <a:srgbClr val="DBF5F9">
                    <a:lumMod val="25000"/>
                  </a:srgbClr>
                </a:solidFill>
                <a:latin typeface="Times New Roman" pitchFamily="18" charset="0"/>
                <a:cs typeface="Times New Roman" pitchFamily="18" charset="0"/>
              </a:rPr>
              <a:t>occlusion</a:t>
            </a:r>
          </a:p>
          <a:p>
            <a:pPr lvl="0"/>
            <a:endParaRPr lang="en-US" b="1" dirty="0">
              <a:solidFill>
                <a:srgbClr val="DBF5F9">
                  <a:lumMod val="25000"/>
                </a:srgbClr>
              </a:solidFill>
              <a:latin typeface="Times New Roman" pitchFamily="18" charset="0"/>
              <a:cs typeface="Times New Roman" pitchFamily="18" charset="0"/>
            </a:endParaRPr>
          </a:p>
          <a:p>
            <a:pPr lvl="0"/>
            <a:r>
              <a:rPr lang="en-US" b="1" dirty="0">
                <a:solidFill>
                  <a:srgbClr val="DBF5F9">
                    <a:lumMod val="25000"/>
                  </a:srgbClr>
                </a:solidFill>
                <a:latin typeface="Times New Roman" pitchFamily="18" charset="0"/>
                <a:cs typeface="Times New Roman" pitchFamily="18" charset="0"/>
              </a:rPr>
              <a:t>5. Check aesthetics of </a:t>
            </a:r>
            <a:r>
              <a:rPr lang="en-US" b="1" dirty="0" smtClean="0">
                <a:solidFill>
                  <a:srgbClr val="DBF5F9">
                    <a:lumMod val="25000"/>
                  </a:srgbClr>
                </a:solidFill>
                <a:latin typeface="Times New Roman" pitchFamily="18" charset="0"/>
                <a:cs typeface="Times New Roman" pitchFamily="18" charset="0"/>
              </a:rPr>
              <a:t>prosthesis</a:t>
            </a:r>
          </a:p>
          <a:p>
            <a:pPr lvl="0"/>
            <a:endParaRPr lang="en-US" b="1" dirty="0">
              <a:solidFill>
                <a:srgbClr val="DBF5F9">
                  <a:lumMod val="25000"/>
                </a:srgbClr>
              </a:solidFill>
              <a:latin typeface="Times New Roman" pitchFamily="18" charset="0"/>
              <a:cs typeface="Times New Roman" pitchFamily="18" charset="0"/>
            </a:endParaRPr>
          </a:p>
          <a:p>
            <a:pPr lvl="0"/>
            <a:r>
              <a:rPr lang="en-US" b="1" dirty="0">
                <a:solidFill>
                  <a:srgbClr val="DBF5F9">
                    <a:lumMod val="25000"/>
                  </a:srgbClr>
                </a:solidFill>
                <a:latin typeface="Times New Roman" pitchFamily="18" charset="0"/>
                <a:cs typeface="Times New Roman" pitchFamily="18" charset="0"/>
              </a:rPr>
              <a:t>6. References on care of removable </a:t>
            </a:r>
            <a:r>
              <a:rPr lang="en-US" b="1" dirty="0" smtClean="0">
                <a:solidFill>
                  <a:srgbClr val="DBF5F9">
                    <a:lumMod val="25000"/>
                  </a:srgbClr>
                </a:solidFill>
                <a:latin typeface="Times New Roman" pitchFamily="18" charset="0"/>
                <a:cs typeface="Times New Roman" pitchFamily="18" charset="0"/>
              </a:rPr>
              <a:t>prostheses</a:t>
            </a:r>
            <a:endParaRPr lang="ru-RU" dirty="0"/>
          </a:p>
        </p:txBody>
      </p:sp>
      <p:pic>
        <p:nvPicPr>
          <p:cNvPr id="9" name="Untitled.avi.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60629" y="372726"/>
            <a:ext cx="4371811" cy="2980780"/>
          </a:xfrm>
          <a:prstGeom prst="rect">
            <a:avLst/>
          </a:prstGeom>
        </p:spPr>
      </p:pic>
    </p:spTree>
    <p:extLst>
      <p:ext uri="{BB962C8B-B14F-4D97-AF65-F5344CB8AC3E}">
        <p14:creationId xmlns:p14="http://schemas.microsoft.com/office/powerpoint/2010/main" val="11008281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9000" fill="hold"/>
                                        <p:tgtEl>
                                          <p:spTgt spid="6"/>
                                        </p:tgtEl>
                                        <p:attrNameLst>
                                          <p:attrName>ppt_x</p:attrName>
                                        </p:attrNameLst>
                                      </p:cBhvr>
                                      <p:tavLst>
                                        <p:tav tm="0">
                                          <p:val>
                                            <p:strVal val="#ppt_x"/>
                                          </p:val>
                                        </p:tav>
                                        <p:tav tm="100000">
                                          <p:val>
                                            <p:strVal val="#ppt_x"/>
                                          </p:val>
                                        </p:tav>
                                      </p:tavLst>
                                    </p:anim>
                                    <p:anim calcmode="lin" valueType="num">
                                      <p:cBhvr>
                                        <p:cTn id="8" dur="59000" fill="hold"/>
                                        <p:tgtEl>
                                          <p:spTgt spid="6"/>
                                        </p:tgtEl>
                                        <p:attrNameLst>
                                          <p:attrName>ppt_y</p:attrName>
                                        </p:attrNameLst>
                                      </p:cBhvr>
                                      <p:tavLst>
                                        <p:tav tm="0">
                                          <p:val>
                                            <p:strVal val="#ppt_y+1"/>
                                          </p:val>
                                        </p:tav>
                                        <p:tav tm="100000">
                                          <p:val>
                                            <p:strVal val="#ppt_y-1"/>
                                          </p:val>
                                        </p:tav>
                                      </p:tavLst>
                                    </p:anim>
                                  </p:childTnLst>
                                </p:cTn>
                              </p:par>
                              <p:par>
                                <p:cTn id="9" presetID="1" presetClass="exit" presetSubtype="0" fill="hold" grpId="1" nodeType="withEffect">
                                  <p:stCondLst>
                                    <p:cond delay="5900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mediacall" presetSubtype="0" fill="hold" nodeType="withEffect">
                                  <p:stCondLst>
                                    <p:cond delay="0"/>
                                  </p:stCondLst>
                                  <p:childTnLst>
                                    <p:cmd type="call" cmd="playFrom(0.0)">
                                      <p:cBhvr>
                                        <p:cTn id="12" dur="96906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9"/>
                </p:tgtEl>
              </p:cMediaNode>
            </p:video>
          </p:childTnLst>
        </p:cTn>
      </p:par>
    </p:tnLst>
    <p:bldLst>
      <p:bldP spid="6" grpId="0"/>
      <p:bldP spid="6"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43</a:t>
            </a:fld>
            <a:endParaRPr lang="ru-RU"/>
          </a:p>
        </p:txBody>
      </p:sp>
      <p:sp>
        <p:nvSpPr>
          <p:cNvPr id="3" name="Прямоугольник 2"/>
          <p:cNvSpPr/>
          <p:nvPr/>
        </p:nvSpPr>
        <p:spPr>
          <a:xfrm>
            <a:off x="1595713" y="323364"/>
            <a:ext cx="5832943" cy="400110"/>
          </a:xfrm>
          <a:prstGeom prst="rect">
            <a:avLst/>
          </a:prstGeom>
        </p:spPr>
        <p:txBody>
          <a:bodyPr wrap="none">
            <a:spAutoFit/>
          </a:bodyPr>
          <a:lstStyle/>
          <a:p>
            <a:r>
              <a:rPr lang="en-US" sz="2000" b="1" dirty="0">
                <a:solidFill>
                  <a:schemeClr val="bg2">
                    <a:lumMod val="25000"/>
                  </a:schemeClr>
                </a:solidFill>
                <a:latin typeface="Times New Roman" pitchFamily="18" charset="0"/>
                <a:cs typeface="Times New Roman" pitchFamily="18" charset="0"/>
              </a:rPr>
              <a:t>Tablets (</a:t>
            </a:r>
            <a:r>
              <a:rPr lang="en-US" sz="2000" b="1" dirty="0" err="1">
                <a:solidFill>
                  <a:schemeClr val="bg2">
                    <a:lumMod val="25000"/>
                  </a:schemeClr>
                </a:solidFill>
                <a:latin typeface="Times New Roman" pitchFamily="18" charset="0"/>
                <a:cs typeface="Times New Roman" pitchFamily="18" charset="0"/>
              </a:rPr>
              <a:t>Protefix</a:t>
            </a:r>
            <a:r>
              <a:rPr lang="en-US" sz="2000" b="1" dirty="0" smtClean="0">
                <a:solidFill>
                  <a:schemeClr val="bg2">
                    <a:lumMod val="25000"/>
                  </a:schemeClr>
                </a:solidFill>
                <a:latin typeface="Times New Roman" pitchFamily="18" charset="0"/>
                <a:cs typeface="Times New Roman" pitchFamily="18" charset="0"/>
              </a:rPr>
              <a:t>®)                                   </a:t>
            </a:r>
            <a:r>
              <a:rPr lang="ru-RU" sz="2000" b="1" dirty="0" err="1" smtClean="0">
                <a:solidFill>
                  <a:schemeClr val="bg2">
                    <a:lumMod val="25000"/>
                  </a:schemeClr>
                </a:solidFill>
                <a:latin typeface="Times New Roman" pitchFamily="18" charset="0"/>
                <a:cs typeface="Times New Roman" pitchFamily="18" charset="0"/>
              </a:rPr>
              <a:t>Corega</a:t>
            </a:r>
            <a:r>
              <a:rPr lang="ru-RU" sz="2000" b="1" dirty="0" smtClean="0">
                <a:solidFill>
                  <a:schemeClr val="bg2">
                    <a:lumMod val="25000"/>
                  </a:schemeClr>
                </a:solidFill>
                <a:latin typeface="Times New Roman" pitchFamily="18" charset="0"/>
                <a:cs typeface="Times New Roman" pitchFamily="18" charset="0"/>
              </a:rPr>
              <a:t> </a:t>
            </a:r>
            <a:r>
              <a:rPr lang="ru-RU" sz="2000" b="1" dirty="0" err="1" smtClean="0">
                <a:solidFill>
                  <a:schemeClr val="bg2">
                    <a:lumMod val="25000"/>
                  </a:schemeClr>
                </a:solidFill>
                <a:latin typeface="Times New Roman" pitchFamily="18" charset="0"/>
                <a:cs typeface="Times New Roman" pitchFamily="18" charset="0"/>
              </a:rPr>
              <a:t>tabs</a:t>
            </a:r>
            <a:endParaRPr lang="ru-RU" sz="2000" dirty="0">
              <a:solidFill>
                <a:schemeClr val="bg2">
                  <a:lumMod val="25000"/>
                </a:schemeClr>
              </a:solidFill>
              <a:latin typeface="Times New Roman" pitchFamily="18" charset="0"/>
              <a:cs typeface="Times New Roman" pitchFamily="18"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6236" y="764704"/>
            <a:ext cx="2893716"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913" y="739120"/>
            <a:ext cx="2689557" cy="2689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043608" y="3846527"/>
            <a:ext cx="7128792" cy="2246769"/>
          </a:xfrm>
          <a:prstGeom prst="rect">
            <a:avLst/>
          </a:prstGeom>
        </p:spPr>
        <p:txBody>
          <a:bodyPr wrap="square">
            <a:spAutoFit/>
          </a:bodyPr>
          <a:lstStyle/>
          <a:p>
            <a:pPr marL="342900" lvl="0" indent="-342900">
              <a:buFont typeface="Arial" pitchFamily="34" charset="0"/>
              <a:buChar char="•"/>
            </a:pPr>
            <a:r>
              <a:rPr lang="en-US" sz="2000" dirty="0" smtClean="0">
                <a:solidFill>
                  <a:schemeClr val="bg2">
                    <a:lumMod val="25000"/>
                  </a:schemeClr>
                </a:solidFill>
                <a:latin typeface="Times New Roman" pitchFamily="18" charset="0"/>
                <a:cs typeface="Times New Roman" pitchFamily="18" charset="0"/>
              </a:rPr>
              <a:t>When </a:t>
            </a:r>
            <a:r>
              <a:rPr lang="en-US" sz="2000" dirty="0">
                <a:solidFill>
                  <a:schemeClr val="bg2">
                    <a:lumMod val="25000"/>
                  </a:schemeClr>
                </a:solidFill>
                <a:latin typeface="Times New Roman" pitchFamily="18" charset="0"/>
                <a:cs typeface="Times New Roman" pitchFamily="18" charset="0"/>
              </a:rPr>
              <a:t>using removable prosthesis it is necessary to visit dentist 2 times per year</a:t>
            </a:r>
            <a:r>
              <a:rPr lang="en-US" sz="2000" dirty="0" smtClean="0">
                <a:solidFill>
                  <a:schemeClr val="bg2">
                    <a:lumMod val="25000"/>
                  </a:schemeClr>
                </a:solidFill>
                <a:latin typeface="Times New Roman" pitchFamily="18" charset="0"/>
                <a:cs typeface="Times New Roman" pitchFamily="18" charset="0"/>
              </a:rPr>
              <a:t>.</a:t>
            </a:r>
          </a:p>
          <a:p>
            <a:pPr lvl="0"/>
            <a:endParaRPr lang="en-US" sz="2000" dirty="0">
              <a:solidFill>
                <a:schemeClr val="bg2">
                  <a:lumMod val="25000"/>
                </a:schemeClr>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schemeClr val="bg2">
                    <a:lumMod val="25000"/>
                  </a:schemeClr>
                </a:solidFill>
                <a:latin typeface="Times New Roman" pitchFamily="18" charset="0"/>
                <a:cs typeface="Times New Roman" pitchFamily="18" charset="0"/>
              </a:rPr>
              <a:t>In </a:t>
            </a:r>
            <a:r>
              <a:rPr lang="en-US" sz="2000" dirty="0">
                <a:solidFill>
                  <a:schemeClr val="bg2">
                    <a:lumMod val="25000"/>
                  </a:schemeClr>
                </a:solidFill>
                <a:latin typeface="Times New Roman" pitchFamily="18" charset="0"/>
                <a:cs typeface="Times New Roman" pitchFamily="18" charset="0"/>
              </a:rPr>
              <a:t>order to avoid prosthesis breakage, and also damage of mucosa of an oral cavity it is not recommended to eat and chew very rigid food (for example, crackers) to bite off big pieces (for example, from the whole apple).</a:t>
            </a:r>
          </a:p>
        </p:txBody>
      </p:sp>
      <p:sp>
        <p:nvSpPr>
          <p:cNvPr id="8" name="Прямоугольник 7"/>
          <p:cNvSpPr/>
          <p:nvPr/>
        </p:nvSpPr>
        <p:spPr>
          <a:xfrm>
            <a:off x="441715" y="-27384"/>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000" dirty="0"/>
              <a:t>References on care of removable prostheses</a:t>
            </a:r>
          </a:p>
        </p:txBody>
      </p:sp>
    </p:spTree>
    <p:extLst>
      <p:ext uri="{BB962C8B-B14F-4D97-AF65-F5344CB8AC3E}">
        <p14:creationId xmlns:p14="http://schemas.microsoft.com/office/powerpoint/2010/main" val="125903484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z="2000" smtClean="0">
                <a:solidFill>
                  <a:schemeClr val="bg2">
                    <a:lumMod val="25000"/>
                  </a:schemeClr>
                </a:solidFill>
                <a:latin typeface="Times New Roman" pitchFamily="18" charset="0"/>
                <a:cs typeface="Times New Roman" pitchFamily="18" charset="0"/>
              </a:rPr>
              <a:pPr>
                <a:defRPr/>
              </a:pPr>
              <a:t>44</a:t>
            </a:fld>
            <a:endParaRPr lang="ru-RU" sz="2000">
              <a:solidFill>
                <a:schemeClr val="bg2">
                  <a:lumMod val="25000"/>
                </a:schemeClr>
              </a:solidFill>
              <a:latin typeface="Times New Roman" pitchFamily="18" charset="0"/>
              <a:cs typeface="Times New Roman" pitchFamily="18" charset="0"/>
            </a:endParaRPr>
          </a:p>
        </p:txBody>
      </p:sp>
      <p:sp>
        <p:nvSpPr>
          <p:cNvPr id="3" name="Прямоугольник 2"/>
          <p:cNvSpPr/>
          <p:nvPr/>
        </p:nvSpPr>
        <p:spPr>
          <a:xfrm>
            <a:off x="899592" y="441240"/>
            <a:ext cx="7488832" cy="5940088"/>
          </a:xfrm>
          <a:prstGeom prst="rect">
            <a:avLst/>
          </a:prstGeom>
        </p:spPr>
        <p:txBody>
          <a:bodyPr wrap="square">
            <a:spAutoFit/>
          </a:bodyPr>
          <a:lstStyle/>
          <a:p>
            <a:pPr marL="342900" lvl="0" indent="-342900">
              <a:buFont typeface="Arial" pitchFamily="34" charset="0"/>
              <a:buChar char="•"/>
            </a:pPr>
            <a:r>
              <a:rPr lang="en-US" sz="2000" dirty="0" smtClean="0">
                <a:solidFill>
                  <a:schemeClr val="bg2">
                    <a:lumMod val="25000"/>
                  </a:schemeClr>
                </a:solidFill>
                <a:latin typeface="Times New Roman" pitchFamily="18" charset="0"/>
                <a:cs typeface="Times New Roman" pitchFamily="18" charset="0"/>
              </a:rPr>
              <a:t>In </a:t>
            </a:r>
            <a:r>
              <a:rPr lang="en-US" sz="2000" dirty="0">
                <a:solidFill>
                  <a:schemeClr val="bg2">
                    <a:lumMod val="25000"/>
                  </a:schemeClr>
                </a:solidFill>
                <a:latin typeface="Times New Roman" pitchFamily="18" charset="0"/>
                <a:cs typeface="Times New Roman" pitchFamily="18" charset="0"/>
              </a:rPr>
              <a:t>order to avoid breakage of prosthesis do not allow them to fall on a tiled floor, in a sink and on other firm surfaces.</a:t>
            </a:r>
          </a:p>
          <a:p>
            <a:pPr marL="342900" lvl="0" indent="-342900">
              <a:buFont typeface="Arial" pitchFamily="34" charset="0"/>
              <a:buChar char="•"/>
            </a:pPr>
            <a:endParaRPr lang="en-US" sz="2000" dirty="0" smtClean="0">
              <a:solidFill>
                <a:schemeClr val="bg2">
                  <a:lumMod val="25000"/>
                </a:schemeClr>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schemeClr val="bg2">
                    <a:lumMod val="25000"/>
                  </a:schemeClr>
                </a:solidFill>
                <a:latin typeface="Times New Roman" pitchFamily="18" charset="0"/>
                <a:cs typeface="Times New Roman" pitchFamily="18" charset="0"/>
              </a:rPr>
              <a:t>At </a:t>
            </a:r>
            <a:r>
              <a:rPr lang="en-US" sz="2000" dirty="0">
                <a:solidFill>
                  <a:schemeClr val="bg2">
                    <a:lumMod val="25000"/>
                  </a:schemeClr>
                </a:solidFill>
                <a:latin typeface="Times New Roman" pitchFamily="18" charset="0"/>
                <a:cs typeface="Times New Roman" pitchFamily="18" charset="0"/>
              </a:rPr>
              <a:t>night if the patient takes out prostheses, it is necessary for putting them in wet medium (after cleaning, place the prostheses in a wet napkin) or in a vessel with water. It is possible to sleep in prostheses.</a:t>
            </a:r>
          </a:p>
          <a:p>
            <a:pPr marL="342900" lvl="0" indent="-342900">
              <a:buFont typeface="Arial" pitchFamily="34" charset="0"/>
              <a:buChar char="•"/>
            </a:pPr>
            <a:endParaRPr lang="en-US" sz="2000" dirty="0" smtClean="0">
              <a:solidFill>
                <a:schemeClr val="bg2">
                  <a:lumMod val="25000"/>
                </a:schemeClr>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schemeClr val="bg2">
                    <a:lumMod val="25000"/>
                  </a:schemeClr>
                </a:solidFill>
                <a:latin typeface="Times New Roman" pitchFamily="18" charset="0"/>
                <a:cs typeface="Times New Roman" pitchFamily="18" charset="0"/>
              </a:rPr>
              <a:t>During </a:t>
            </a:r>
            <a:r>
              <a:rPr lang="en-US" sz="2000" dirty="0">
                <a:solidFill>
                  <a:schemeClr val="bg2">
                    <a:lumMod val="25000"/>
                  </a:schemeClr>
                </a:solidFill>
                <a:latin typeface="Times New Roman" pitchFamily="18" charset="0"/>
                <a:cs typeface="Times New Roman" pitchFamily="18" charset="0"/>
              </a:rPr>
              <a:t>disturbance of fixation of the prosthesis it is necessary to come in to the clinic of orthopedic stomatology</a:t>
            </a:r>
          </a:p>
          <a:p>
            <a:pPr marL="342900" lvl="0" indent="-342900">
              <a:buFont typeface="Arial" pitchFamily="34" charset="0"/>
              <a:buChar char="•"/>
            </a:pPr>
            <a:endParaRPr lang="en-US" sz="2000" dirty="0" smtClean="0">
              <a:solidFill>
                <a:schemeClr val="bg2">
                  <a:lumMod val="25000"/>
                </a:schemeClr>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schemeClr val="bg2">
                    <a:lumMod val="25000"/>
                  </a:schemeClr>
                </a:solidFill>
                <a:latin typeface="Times New Roman" pitchFamily="18" charset="0"/>
                <a:cs typeface="Times New Roman" pitchFamily="18" charset="0"/>
              </a:rPr>
              <a:t>In </a:t>
            </a:r>
            <a:r>
              <a:rPr lang="en-US" sz="2000" dirty="0">
                <a:solidFill>
                  <a:schemeClr val="bg2">
                    <a:lumMod val="25000"/>
                  </a:schemeClr>
                </a:solidFill>
                <a:latin typeface="Times New Roman" pitchFamily="18" charset="0"/>
                <a:cs typeface="Times New Roman" pitchFamily="18" charset="0"/>
              </a:rPr>
              <a:t>no event, under no circumstances try to correct, repair or make other influences on prosthesis.</a:t>
            </a:r>
          </a:p>
          <a:p>
            <a:pPr marL="342900" lvl="0" indent="-342900">
              <a:buFont typeface="Arial" pitchFamily="34" charset="0"/>
              <a:buChar char="•"/>
            </a:pPr>
            <a:endParaRPr lang="en-US" sz="2000" dirty="0" smtClean="0">
              <a:solidFill>
                <a:schemeClr val="bg2">
                  <a:lumMod val="25000"/>
                </a:schemeClr>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schemeClr val="bg2">
                    <a:lumMod val="25000"/>
                  </a:schemeClr>
                </a:solidFill>
                <a:latin typeface="Times New Roman" pitchFamily="18" charset="0"/>
                <a:cs typeface="Times New Roman" pitchFamily="18" charset="0"/>
              </a:rPr>
              <a:t>In </a:t>
            </a:r>
            <a:r>
              <a:rPr lang="en-US" sz="2000" dirty="0">
                <a:solidFill>
                  <a:schemeClr val="bg2">
                    <a:lumMod val="25000"/>
                  </a:schemeClr>
                </a:solidFill>
                <a:latin typeface="Times New Roman" pitchFamily="18" charset="0"/>
                <a:cs typeface="Times New Roman" pitchFamily="18" charset="0"/>
              </a:rPr>
              <a:t>case of breakage or crack occurrence in basis of a removable prosthesis it is necessary for patient to come it urgently in to clinic of prosthodontics dentistry for prosthesis repairing.</a:t>
            </a:r>
          </a:p>
          <a:p>
            <a:pPr marL="342900" lvl="0" indent="-342900">
              <a:buFont typeface="Arial" pitchFamily="34" charset="0"/>
              <a:buChar char="•"/>
            </a:pPr>
            <a:endParaRPr lang="en-US" sz="2000" dirty="0" smtClean="0">
              <a:solidFill>
                <a:schemeClr val="bg2">
                  <a:lumMod val="25000"/>
                </a:schemeClr>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schemeClr val="bg2">
                    <a:lumMod val="25000"/>
                  </a:schemeClr>
                </a:solidFill>
                <a:latin typeface="Times New Roman" pitchFamily="18" charset="0"/>
                <a:cs typeface="Times New Roman" pitchFamily="18" charset="0"/>
              </a:rPr>
              <a:t>Service </a:t>
            </a:r>
            <a:r>
              <a:rPr lang="en-US" sz="2000" dirty="0">
                <a:solidFill>
                  <a:schemeClr val="bg2">
                    <a:lumMod val="25000"/>
                  </a:schemeClr>
                </a:solidFill>
                <a:latin typeface="Times New Roman" pitchFamily="18" charset="0"/>
                <a:cs typeface="Times New Roman" pitchFamily="18" charset="0"/>
              </a:rPr>
              <a:t>life of the removable prosthesis is 3 - 4 years.</a:t>
            </a:r>
          </a:p>
        </p:txBody>
      </p:sp>
      <p:sp>
        <p:nvSpPr>
          <p:cNvPr id="4" name="Прямоугольник 3"/>
          <p:cNvSpPr/>
          <p:nvPr/>
        </p:nvSpPr>
        <p:spPr>
          <a:xfrm>
            <a:off x="441715" y="-27384"/>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000" dirty="0"/>
              <a:t>References on care of removable </a:t>
            </a:r>
            <a:r>
              <a:rPr lang="en-US" sz="2000" dirty="0" smtClean="0"/>
              <a:t>prostheses</a:t>
            </a:r>
            <a:endParaRPr lang="en-US" sz="2000" dirty="0"/>
          </a:p>
        </p:txBody>
      </p:sp>
    </p:spTree>
    <p:extLst>
      <p:ext uri="{BB962C8B-B14F-4D97-AF65-F5344CB8AC3E}">
        <p14:creationId xmlns:p14="http://schemas.microsoft.com/office/powerpoint/2010/main" val="16230236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z="2400" smtClean="0"/>
              <a:pPr>
                <a:defRPr/>
              </a:pPr>
              <a:t>45</a:t>
            </a:fld>
            <a:endParaRPr lang="ru-RU" sz="2400"/>
          </a:p>
        </p:txBody>
      </p:sp>
      <p:sp>
        <p:nvSpPr>
          <p:cNvPr id="3" name="Прямоугольник 2"/>
          <p:cNvSpPr/>
          <p:nvPr/>
        </p:nvSpPr>
        <p:spPr>
          <a:xfrm>
            <a:off x="441715" y="-27384"/>
            <a:ext cx="8352928" cy="461665"/>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400" b="1" dirty="0">
                <a:latin typeface="Times New Roman" pitchFamily="18" charset="0"/>
                <a:cs typeface="Times New Roman" pitchFamily="18" charset="0"/>
              </a:rPr>
              <a:t>Correction of prosthesis </a:t>
            </a:r>
            <a:endParaRPr lang="ru-RU" sz="2400" dirty="0">
              <a:latin typeface="Times New Roman" pitchFamily="18" charset="0"/>
              <a:cs typeface="Times New Roman" pitchFamily="18" charset="0"/>
            </a:endParaRPr>
          </a:p>
        </p:txBody>
      </p:sp>
      <p:sp>
        <p:nvSpPr>
          <p:cNvPr id="4" name="Прямоугольник 3"/>
          <p:cNvSpPr/>
          <p:nvPr/>
        </p:nvSpPr>
        <p:spPr>
          <a:xfrm>
            <a:off x="755576" y="544026"/>
            <a:ext cx="5112568" cy="5909310"/>
          </a:xfrm>
          <a:prstGeom prst="rect">
            <a:avLst/>
          </a:prstGeom>
        </p:spPr>
        <p:txBody>
          <a:bodyPr wrap="square">
            <a:spAutoFit/>
          </a:bodyPr>
          <a:lstStyle/>
          <a:p>
            <a:r>
              <a:rPr lang="en-US" dirty="0">
                <a:solidFill>
                  <a:schemeClr val="bg2">
                    <a:lumMod val="25000"/>
                  </a:schemeClr>
                </a:solidFill>
                <a:latin typeface="Times New Roman" pitchFamily="18" charset="0"/>
                <a:cs typeface="Times New Roman" pitchFamily="18" charset="0"/>
              </a:rPr>
              <a:t>The first correction of prosthesis should be done the next day.</a:t>
            </a:r>
          </a:p>
          <a:p>
            <a:r>
              <a:rPr lang="en-US" dirty="0">
                <a:solidFill>
                  <a:schemeClr val="bg2">
                    <a:lumMod val="25000"/>
                  </a:schemeClr>
                </a:solidFill>
                <a:latin typeface="Times New Roman" pitchFamily="18" charset="0"/>
                <a:cs typeface="Times New Roman" pitchFamily="18" charset="0"/>
              </a:rPr>
              <a:t>Having placed prostheses in an oral cavity, check closing of dentitions and fixation of bases</a:t>
            </a:r>
            <a:r>
              <a:rPr lang="en-US" dirty="0" smtClean="0">
                <a:solidFill>
                  <a:schemeClr val="bg2">
                    <a:lumMod val="25000"/>
                  </a:schemeClr>
                </a:solidFill>
                <a:latin typeface="Times New Roman" pitchFamily="18" charset="0"/>
                <a:cs typeface="Times New Roman" pitchFamily="18" charset="0"/>
              </a:rPr>
              <a:t>.</a:t>
            </a:r>
          </a:p>
          <a:p>
            <a:r>
              <a:rPr lang="en-US" dirty="0" smtClean="0">
                <a:solidFill>
                  <a:schemeClr val="bg2">
                    <a:lumMod val="25000"/>
                  </a:schemeClr>
                </a:solidFill>
                <a:latin typeface="Times New Roman" pitchFamily="18" charset="0"/>
                <a:cs typeface="Times New Roman" pitchFamily="18" charset="0"/>
              </a:rPr>
              <a:t> </a:t>
            </a:r>
            <a:endParaRPr lang="en-US" dirty="0">
              <a:solidFill>
                <a:schemeClr val="bg2">
                  <a:lumMod val="25000"/>
                </a:schemeClr>
              </a:solidFill>
              <a:latin typeface="Times New Roman" pitchFamily="18" charset="0"/>
              <a:cs typeface="Times New Roman" pitchFamily="18" charset="0"/>
            </a:endParaRPr>
          </a:p>
          <a:p>
            <a:r>
              <a:rPr lang="en-US" dirty="0">
                <a:solidFill>
                  <a:schemeClr val="bg2">
                    <a:lumMod val="25000"/>
                  </a:schemeClr>
                </a:solidFill>
                <a:latin typeface="Times New Roman" pitchFamily="18" charset="0"/>
                <a:cs typeface="Times New Roman" pitchFamily="18" charset="0"/>
              </a:rPr>
              <a:t>For the purpose of check of fixation of the top prosthesis in the beginning try to take it out, having clasped big and index fingers in the field of premolar teeth, and presence of the back valve check by pressing on cutting edges of vestibular teeth in a vertical direction. </a:t>
            </a:r>
            <a:endParaRPr lang="en-US" dirty="0" smtClean="0">
              <a:solidFill>
                <a:schemeClr val="bg2">
                  <a:lumMod val="25000"/>
                </a:schemeClr>
              </a:solidFill>
              <a:latin typeface="Times New Roman" pitchFamily="18" charset="0"/>
              <a:cs typeface="Times New Roman" pitchFamily="18" charset="0"/>
            </a:endParaRPr>
          </a:p>
          <a:p>
            <a:endParaRPr lang="en-US" dirty="0">
              <a:solidFill>
                <a:schemeClr val="bg2">
                  <a:lumMod val="25000"/>
                </a:schemeClr>
              </a:solidFill>
              <a:latin typeface="Times New Roman" pitchFamily="18" charset="0"/>
              <a:cs typeface="Times New Roman" pitchFamily="18" charset="0"/>
            </a:endParaRPr>
          </a:p>
          <a:p>
            <a:r>
              <a:rPr lang="en-US" dirty="0">
                <a:solidFill>
                  <a:schemeClr val="bg2">
                    <a:lumMod val="25000"/>
                  </a:schemeClr>
                </a:solidFill>
                <a:latin typeface="Times New Roman" pitchFamily="18" charset="0"/>
                <a:cs typeface="Times New Roman" pitchFamily="18" charset="0"/>
              </a:rPr>
              <a:t>Balance of the bottom prosthesis define by pressing from one and other sides in the field of a lateral teeth, and suction, trying to take out it - holding the cutting edges of the bottom vestibular teeth, in up and </a:t>
            </a:r>
            <a:r>
              <a:rPr lang="en-US" dirty="0" smtClean="0">
                <a:solidFill>
                  <a:schemeClr val="bg2">
                    <a:lumMod val="25000"/>
                  </a:schemeClr>
                </a:solidFill>
                <a:latin typeface="Times New Roman" pitchFamily="18" charset="0"/>
                <a:cs typeface="Times New Roman" pitchFamily="18" charset="0"/>
              </a:rPr>
              <a:t>backward </a:t>
            </a:r>
            <a:r>
              <a:rPr lang="en-US" dirty="0">
                <a:solidFill>
                  <a:schemeClr val="bg2">
                    <a:lumMod val="25000"/>
                  </a:schemeClr>
                </a:solidFill>
                <a:latin typeface="Times New Roman" pitchFamily="18" charset="0"/>
                <a:cs typeface="Times New Roman" pitchFamily="18" charset="0"/>
              </a:rPr>
              <a:t>direction. </a:t>
            </a:r>
            <a:endParaRPr lang="en-US" dirty="0" smtClean="0">
              <a:solidFill>
                <a:schemeClr val="bg2">
                  <a:lumMod val="25000"/>
                </a:schemeClr>
              </a:solidFill>
              <a:latin typeface="Times New Roman" pitchFamily="18" charset="0"/>
              <a:cs typeface="Times New Roman" pitchFamily="18" charset="0"/>
            </a:endParaRPr>
          </a:p>
          <a:p>
            <a:endParaRPr lang="en-US" dirty="0">
              <a:solidFill>
                <a:schemeClr val="bg2">
                  <a:lumMod val="25000"/>
                </a:schemeClr>
              </a:solidFill>
              <a:latin typeface="Times New Roman" pitchFamily="18" charset="0"/>
              <a:cs typeface="Times New Roman" pitchFamily="18" charset="0"/>
            </a:endParaRPr>
          </a:p>
          <a:p>
            <a:r>
              <a:rPr lang="en-US" dirty="0">
                <a:solidFill>
                  <a:schemeClr val="bg2">
                    <a:lumMod val="25000"/>
                  </a:schemeClr>
                </a:solidFill>
                <a:latin typeface="Times New Roman" pitchFamily="18" charset="0"/>
                <a:cs typeface="Times New Roman" pitchFamily="18" charset="0"/>
              </a:rPr>
              <a:t>The sites of prosthesis causing pain, are noted on mucosa with special marker, a plaster powder or a tooth-paste, and then transfer on a prosthesis.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3554" y="434281"/>
            <a:ext cx="2961089" cy="222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941796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z="2400" smtClean="0"/>
              <a:pPr>
                <a:defRPr/>
              </a:pPr>
              <a:t>46</a:t>
            </a:fld>
            <a:endParaRPr lang="ru-RU" sz="2400"/>
          </a:p>
        </p:txBody>
      </p:sp>
      <p:sp>
        <p:nvSpPr>
          <p:cNvPr id="3" name="Прямоугольник 2"/>
          <p:cNvSpPr/>
          <p:nvPr/>
        </p:nvSpPr>
        <p:spPr>
          <a:xfrm>
            <a:off x="441715" y="-27384"/>
            <a:ext cx="8352928" cy="461665"/>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400" b="1" dirty="0">
                <a:latin typeface="Times New Roman" pitchFamily="18" charset="0"/>
                <a:cs typeface="Times New Roman" pitchFamily="18" charset="0"/>
              </a:rPr>
              <a:t>Correction of prosthesis </a:t>
            </a:r>
            <a:endParaRPr lang="ru-RU" sz="2400" dirty="0">
              <a:latin typeface="Times New Roman" pitchFamily="18" charset="0"/>
              <a:cs typeface="Times New Roman" pitchFamily="18" charset="0"/>
            </a:endParaRPr>
          </a:p>
        </p:txBody>
      </p:sp>
      <p:sp>
        <p:nvSpPr>
          <p:cNvPr id="4" name="Прямоугольник 3"/>
          <p:cNvSpPr/>
          <p:nvPr/>
        </p:nvSpPr>
        <p:spPr>
          <a:xfrm>
            <a:off x="755576" y="404664"/>
            <a:ext cx="5077978" cy="6186309"/>
          </a:xfrm>
          <a:prstGeom prst="rect">
            <a:avLst/>
          </a:prstGeom>
        </p:spPr>
        <p:txBody>
          <a:bodyPr wrap="square">
            <a:spAutoFit/>
          </a:bodyPr>
          <a:lstStyle/>
          <a:p>
            <a:r>
              <a:rPr lang="en-US" dirty="0" smtClean="0">
                <a:solidFill>
                  <a:schemeClr val="bg2">
                    <a:lumMod val="25000"/>
                  </a:schemeClr>
                </a:solidFill>
                <a:latin typeface="Times New Roman" pitchFamily="18" charset="0"/>
                <a:cs typeface="Times New Roman" pitchFamily="18" charset="0"/>
              </a:rPr>
              <a:t>	Also </a:t>
            </a:r>
            <a:r>
              <a:rPr lang="en-US" dirty="0">
                <a:solidFill>
                  <a:schemeClr val="bg2">
                    <a:lumMod val="25000"/>
                  </a:schemeClr>
                </a:solidFill>
                <a:latin typeface="Times New Roman" pitchFamily="18" charset="0"/>
                <a:cs typeface="Times New Roman" pitchFamily="18" charset="0"/>
              </a:rPr>
              <a:t>carefully verify articulation contacts of teeth, eliminate dumping moments. </a:t>
            </a:r>
            <a:endParaRPr lang="en-US" dirty="0" smtClean="0">
              <a:solidFill>
                <a:schemeClr val="bg2">
                  <a:lumMod val="25000"/>
                </a:schemeClr>
              </a:solidFill>
              <a:latin typeface="Times New Roman" pitchFamily="18" charset="0"/>
              <a:cs typeface="Times New Roman" pitchFamily="18" charset="0"/>
            </a:endParaRPr>
          </a:p>
          <a:p>
            <a:r>
              <a:rPr lang="en-US" dirty="0" smtClean="0">
                <a:solidFill>
                  <a:schemeClr val="bg2">
                    <a:lumMod val="25000"/>
                  </a:schemeClr>
                </a:solidFill>
                <a:latin typeface="Times New Roman" pitchFamily="18" charset="0"/>
                <a:cs typeface="Times New Roman" pitchFamily="18" charset="0"/>
              </a:rPr>
              <a:t>	Between </a:t>
            </a:r>
            <a:r>
              <a:rPr lang="en-US" dirty="0">
                <a:solidFill>
                  <a:schemeClr val="bg2">
                    <a:lumMod val="25000"/>
                  </a:schemeClr>
                </a:solidFill>
                <a:latin typeface="Times New Roman" pitchFamily="18" charset="0"/>
                <a:cs typeface="Times New Roman" pitchFamily="18" charset="0"/>
              </a:rPr>
              <a:t>dentitions place a transfer paper and suggest to the patient to close the teeth, and then consistently to make movements by a mandible forward and to the sides. This leaves on the teeth black points, which slightly file off, accomplishing more tighter closing of dentitions. </a:t>
            </a:r>
            <a:endParaRPr lang="en-US" dirty="0" smtClean="0">
              <a:solidFill>
                <a:schemeClr val="bg2">
                  <a:lumMod val="25000"/>
                </a:schemeClr>
              </a:solidFill>
              <a:latin typeface="Times New Roman" pitchFamily="18" charset="0"/>
              <a:cs typeface="Times New Roman" pitchFamily="18" charset="0"/>
            </a:endParaRPr>
          </a:p>
          <a:p>
            <a:r>
              <a:rPr lang="en-US" dirty="0" smtClean="0">
                <a:solidFill>
                  <a:schemeClr val="bg2">
                    <a:lumMod val="25000"/>
                  </a:schemeClr>
                </a:solidFill>
                <a:latin typeface="Times New Roman" pitchFamily="18" charset="0"/>
                <a:cs typeface="Times New Roman" pitchFamily="18" charset="0"/>
              </a:rPr>
              <a:t>	In </a:t>
            </a:r>
            <a:r>
              <a:rPr lang="en-US" dirty="0">
                <a:solidFill>
                  <a:schemeClr val="bg2">
                    <a:lumMod val="25000"/>
                  </a:schemeClr>
                </a:solidFill>
                <a:latin typeface="Times New Roman" pitchFamily="18" charset="0"/>
                <a:cs typeface="Times New Roman" pitchFamily="18" charset="0"/>
              </a:rPr>
              <a:t>the event that the patient complains of tongue or cheek biting, it is necessary to grind off slightly (to "tip") palatal cusps of the top teeth or </a:t>
            </a:r>
            <a:r>
              <a:rPr lang="en-US" dirty="0" err="1">
                <a:solidFill>
                  <a:schemeClr val="bg2">
                    <a:lumMod val="25000"/>
                  </a:schemeClr>
                </a:solidFill>
                <a:latin typeface="Times New Roman" pitchFamily="18" charset="0"/>
                <a:cs typeface="Times New Roman" pitchFamily="18" charset="0"/>
              </a:rPr>
              <a:t>buccal</a:t>
            </a:r>
            <a:r>
              <a:rPr lang="en-US" dirty="0">
                <a:solidFill>
                  <a:schemeClr val="bg2">
                    <a:lumMod val="25000"/>
                  </a:schemeClr>
                </a:solidFill>
                <a:latin typeface="Times New Roman" pitchFamily="18" charset="0"/>
                <a:cs typeface="Times New Roman" pitchFamily="18" charset="0"/>
              </a:rPr>
              <a:t> cusps of the bottom chewing teeth and give it a good </a:t>
            </a:r>
            <a:r>
              <a:rPr lang="en-US" dirty="0" smtClean="0">
                <a:solidFill>
                  <a:schemeClr val="bg2">
                    <a:lumMod val="25000"/>
                  </a:schemeClr>
                </a:solidFill>
                <a:latin typeface="Times New Roman" pitchFamily="18" charset="0"/>
                <a:cs typeface="Times New Roman" pitchFamily="18" charset="0"/>
              </a:rPr>
              <a:t>polish.</a:t>
            </a:r>
          </a:p>
          <a:p>
            <a:r>
              <a:rPr lang="en-US" dirty="0" smtClean="0">
                <a:solidFill>
                  <a:schemeClr val="bg2">
                    <a:lumMod val="25000"/>
                  </a:schemeClr>
                </a:solidFill>
                <a:latin typeface="Times New Roman" pitchFamily="18" charset="0"/>
                <a:cs typeface="Times New Roman" pitchFamily="18" charset="0"/>
              </a:rPr>
              <a:t>	By </a:t>
            </a:r>
            <a:r>
              <a:rPr lang="en-US" dirty="0">
                <a:solidFill>
                  <a:schemeClr val="bg2">
                    <a:lumMod val="25000"/>
                  </a:schemeClr>
                </a:solidFill>
                <a:latin typeface="Times New Roman" pitchFamily="18" charset="0"/>
                <a:cs typeface="Times New Roman" pitchFamily="18" charset="0"/>
              </a:rPr>
              <a:t>"Tipping" the cusps, we give the chance to for cusps of a teeth-antagonists to constrain soft tissues of tongue or a cheek, owing to which they do not get to lumen between teeth and are not bitten.</a:t>
            </a:r>
          </a:p>
          <a:p>
            <a:r>
              <a:rPr lang="en-US" dirty="0" smtClean="0">
                <a:solidFill>
                  <a:schemeClr val="bg2">
                    <a:lumMod val="25000"/>
                  </a:schemeClr>
                </a:solidFill>
                <a:latin typeface="Times New Roman" pitchFamily="18" charset="0"/>
                <a:cs typeface="Times New Roman" pitchFamily="18" charset="0"/>
              </a:rPr>
              <a:t>	After </a:t>
            </a:r>
            <a:r>
              <a:rPr lang="en-US" dirty="0">
                <a:solidFill>
                  <a:schemeClr val="bg2">
                    <a:lumMod val="25000"/>
                  </a:schemeClr>
                </a:solidFill>
                <a:latin typeface="Times New Roman" pitchFamily="18" charset="0"/>
                <a:cs typeface="Times New Roman" pitchFamily="18" charset="0"/>
              </a:rPr>
              <a:t>correction it is necessary to make filling and polishing. </a:t>
            </a:r>
          </a:p>
          <a:p>
            <a:r>
              <a:rPr lang="en-US" dirty="0">
                <a:solidFill>
                  <a:schemeClr val="bg2">
                    <a:lumMod val="25000"/>
                  </a:schemeClr>
                </a:solidFill>
                <a:latin typeface="Times New Roman" pitchFamily="18" charset="0"/>
                <a:cs typeface="Times New Roman" pitchFamily="18" charset="0"/>
              </a:rPr>
              <a:t>The subsequent corrections are done at first once in 3 days, then in a week.</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3554" y="434281"/>
            <a:ext cx="2961089" cy="222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104797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z="2000" smtClean="0">
                <a:solidFill>
                  <a:schemeClr val="bg2">
                    <a:lumMod val="25000"/>
                  </a:schemeClr>
                </a:solidFill>
                <a:latin typeface="Times New Roman" pitchFamily="18" charset="0"/>
                <a:cs typeface="Times New Roman" pitchFamily="18" charset="0"/>
              </a:rPr>
              <a:pPr>
                <a:defRPr/>
              </a:pPr>
              <a:t>47</a:t>
            </a:fld>
            <a:endParaRPr lang="ru-RU" sz="2000">
              <a:solidFill>
                <a:schemeClr val="bg2">
                  <a:lumMod val="25000"/>
                </a:schemeClr>
              </a:solidFill>
              <a:latin typeface="Times New Roman" pitchFamily="18" charset="0"/>
              <a:cs typeface="Times New Roman" pitchFamily="18" charset="0"/>
            </a:endParaRPr>
          </a:p>
        </p:txBody>
      </p:sp>
      <p:sp>
        <p:nvSpPr>
          <p:cNvPr id="4" name="Прямоугольник 3"/>
          <p:cNvSpPr/>
          <p:nvPr/>
        </p:nvSpPr>
        <p:spPr>
          <a:xfrm>
            <a:off x="441715" y="4554"/>
            <a:ext cx="8352928" cy="400110"/>
          </a:xfrm>
          <a:prstGeom prst="rect">
            <a:avLst/>
          </a:prstGeom>
          <a:solidFill>
            <a:srgbClr val="66B6CD"/>
          </a:solidFill>
          <a:ln>
            <a:noFill/>
          </a:ln>
          <a:effectLst/>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000" b="1" dirty="0">
                <a:solidFill>
                  <a:schemeClr val="bg2"/>
                </a:solidFill>
                <a:latin typeface="Times New Roman" pitchFamily="18" charset="0"/>
                <a:cs typeface="Times New Roman" pitchFamily="18" charset="0"/>
              </a:rPr>
              <a:t>Adaptation to removable prosthesis</a:t>
            </a:r>
            <a:endParaRPr lang="ru-RU" sz="2000" dirty="0">
              <a:solidFill>
                <a:schemeClr val="bg2"/>
              </a:solidFill>
              <a:latin typeface="Times New Roman" pitchFamily="18" charset="0"/>
              <a:cs typeface="Times New Roman" pitchFamily="18" charset="0"/>
            </a:endParaRPr>
          </a:p>
        </p:txBody>
      </p:sp>
      <p:sp>
        <p:nvSpPr>
          <p:cNvPr id="5" name="Прямоугольник 4"/>
          <p:cNvSpPr/>
          <p:nvPr/>
        </p:nvSpPr>
        <p:spPr>
          <a:xfrm>
            <a:off x="683568" y="404664"/>
            <a:ext cx="7920880" cy="6232475"/>
          </a:xfrm>
          <a:prstGeom prst="rect">
            <a:avLst/>
          </a:prstGeom>
        </p:spPr>
        <p:txBody>
          <a:bodyPr wrap="square">
            <a:spAutoFit/>
          </a:bodyPr>
          <a:lstStyle/>
          <a:p>
            <a:r>
              <a:rPr lang="en-US" sz="1900" dirty="0">
                <a:solidFill>
                  <a:schemeClr val="bg2">
                    <a:lumMod val="25000"/>
                  </a:schemeClr>
                </a:solidFill>
                <a:latin typeface="Times New Roman" pitchFamily="18" charset="0"/>
                <a:cs typeface="Times New Roman" pitchFamily="18" charset="0"/>
              </a:rPr>
              <a:t>In prosthodontics dentistry the concept of adaptation has rather narrow value - accustoming of the patient to a tooth prosthesis. However this problem is one of cardinal in </a:t>
            </a:r>
            <a:r>
              <a:rPr lang="en-US" sz="1900" dirty="0" smtClean="0">
                <a:solidFill>
                  <a:schemeClr val="bg2">
                    <a:lumMod val="25000"/>
                  </a:schemeClr>
                </a:solidFill>
                <a:latin typeface="Times New Roman" pitchFamily="18" charset="0"/>
                <a:cs typeface="Times New Roman" pitchFamily="18" charset="0"/>
              </a:rPr>
              <a:t>dentistry. </a:t>
            </a:r>
            <a:endParaRPr lang="en-US" sz="1900" dirty="0">
              <a:solidFill>
                <a:schemeClr val="bg2">
                  <a:lumMod val="25000"/>
                </a:schemeClr>
              </a:solidFill>
              <a:latin typeface="Times New Roman" pitchFamily="18" charset="0"/>
              <a:cs typeface="Times New Roman" pitchFamily="18" charset="0"/>
            </a:endParaRPr>
          </a:p>
          <a:p>
            <a:r>
              <a:rPr lang="en-US" sz="1900" dirty="0">
                <a:solidFill>
                  <a:schemeClr val="bg2">
                    <a:lumMod val="25000"/>
                  </a:schemeClr>
                </a:solidFill>
                <a:latin typeface="Times New Roman" pitchFamily="18" charset="0"/>
                <a:cs typeface="Times New Roman" pitchFamily="18" charset="0"/>
              </a:rPr>
              <a:t>Prostheses are perceived by tissues of a prosthetic bed as an alien body, being an irritant for the nerve ends of mucosa of an oral cavity. From sensitive receptors of an oral cavity the irritation is transferred on a reflex arch to the centers of salivation, speech etc. therefore appear the increased </a:t>
            </a:r>
            <a:r>
              <a:rPr lang="en-US" sz="1900" dirty="0" err="1">
                <a:solidFill>
                  <a:schemeClr val="bg2">
                    <a:lumMod val="25000"/>
                  </a:schemeClr>
                </a:solidFill>
                <a:latin typeface="Times New Roman" pitchFamily="18" charset="0"/>
                <a:cs typeface="Times New Roman" pitchFamily="18" charset="0"/>
              </a:rPr>
              <a:t>sialosis</a:t>
            </a:r>
            <a:r>
              <a:rPr lang="en-US" sz="1900" dirty="0">
                <a:solidFill>
                  <a:schemeClr val="bg2">
                    <a:lumMod val="25000"/>
                  </a:schemeClr>
                </a:solidFill>
                <a:latin typeface="Times New Roman" pitchFamily="18" charset="0"/>
                <a:cs typeface="Times New Roman" pitchFamily="18" charset="0"/>
              </a:rPr>
              <a:t>, desires to vomit, speech, swallowing and mastication dysfunction. </a:t>
            </a:r>
          </a:p>
          <a:p>
            <a:r>
              <a:rPr lang="en-US" sz="1900" dirty="0">
                <a:solidFill>
                  <a:schemeClr val="bg2">
                    <a:lumMod val="25000"/>
                  </a:schemeClr>
                </a:solidFill>
                <a:latin typeface="Times New Roman" pitchFamily="18" charset="0"/>
                <a:cs typeface="Times New Roman" pitchFamily="18" charset="0"/>
              </a:rPr>
              <a:t>Distinguish three phases of adaptation to prostheses. </a:t>
            </a:r>
            <a:endParaRPr lang="en-US" sz="1900" dirty="0" smtClean="0">
              <a:solidFill>
                <a:schemeClr val="bg2">
                  <a:lumMod val="25000"/>
                </a:schemeClr>
              </a:solidFill>
              <a:latin typeface="Times New Roman" pitchFamily="18" charset="0"/>
              <a:cs typeface="Times New Roman" pitchFamily="18" charset="0"/>
            </a:endParaRPr>
          </a:p>
          <a:p>
            <a:endParaRPr lang="en-US" sz="1900" dirty="0">
              <a:solidFill>
                <a:schemeClr val="bg2">
                  <a:lumMod val="25000"/>
                </a:schemeClr>
              </a:solidFill>
              <a:latin typeface="Times New Roman" pitchFamily="18" charset="0"/>
              <a:cs typeface="Times New Roman" pitchFamily="18" charset="0"/>
            </a:endParaRPr>
          </a:p>
          <a:p>
            <a:r>
              <a:rPr lang="en-US" sz="1900" b="1" dirty="0">
                <a:solidFill>
                  <a:schemeClr val="bg2">
                    <a:lumMod val="25000"/>
                  </a:schemeClr>
                </a:solidFill>
                <a:latin typeface="Times New Roman" pitchFamily="18" charset="0"/>
                <a:cs typeface="Times New Roman" pitchFamily="18" charset="0"/>
              </a:rPr>
              <a:t>The first </a:t>
            </a:r>
            <a:r>
              <a:rPr lang="en-US" sz="1900" dirty="0">
                <a:solidFill>
                  <a:schemeClr val="bg2">
                    <a:lumMod val="25000"/>
                  </a:schemeClr>
                </a:solidFill>
                <a:latin typeface="Times New Roman" pitchFamily="18" charset="0"/>
                <a:cs typeface="Times New Roman" pitchFamily="18" charset="0"/>
              </a:rPr>
              <a:t>- irritation phase - is observed in day of applying of prosthesis and shown in the form of the increased </a:t>
            </a:r>
            <a:r>
              <a:rPr lang="en-US" sz="1900" dirty="0" err="1">
                <a:solidFill>
                  <a:schemeClr val="bg2">
                    <a:lumMod val="25000"/>
                  </a:schemeClr>
                </a:solidFill>
                <a:latin typeface="Times New Roman" pitchFamily="18" charset="0"/>
                <a:cs typeface="Times New Roman" pitchFamily="18" charset="0"/>
              </a:rPr>
              <a:t>sialosis</a:t>
            </a:r>
            <a:r>
              <a:rPr lang="en-US" sz="1900" dirty="0">
                <a:solidFill>
                  <a:schemeClr val="bg2">
                    <a:lumMod val="25000"/>
                  </a:schemeClr>
                </a:solidFill>
                <a:latin typeface="Times New Roman" pitchFamily="18" charset="0"/>
                <a:cs typeface="Times New Roman" pitchFamily="18" charset="0"/>
              </a:rPr>
              <a:t>, the changed diction, weak chewing power, a vomiting reflex. </a:t>
            </a:r>
            <a:endParaRPr lang="en-US" sz="1900" dirty="0" smtClean="0">
              <a:solidFill>
                <a:schemeClr val="bg2">
                  <a:lumMod val="25000"/>
                </a:schemeClr>
              </a:solidFill>
              <a:latin typeface="Times New Roman" pitchFamily="18" charset="0"/>
              <a:cs typeface="Times New Roman" pitchFamily="18" charset="0"/>
            </a:endParaRPr>
          </a:p>
          <a:p>
            <a:endParaRPr lang="en-US" sz="1900" dirty="0">
              <a:solidFill>
                <a:schemeClr val="bg2">
                  <a:lumMod val="25000"/>
                </a:schemeClr>
              </a:solidFill>
              <a:latin typeface="Times New Roman" pitchFamily="18" charset="0"/>
              <a:cs typeface="Times New Roman" pitchFamily="18" charset="0"/>
            </a:endParaRPr>
          </a:p>
          <a:p>
            <a:r>
              <a:rPr lang="en-US" sz="1900" b="1" dirty="0">
                <a:solidFill>
                  <a:schemeClr val="bg2">
                    <a:lumMod val="25000"/>
                  </a:schemeClr>
                </a:solidFill>
                <a:latin typeface="Times New Roman" pitchFamily="18" charset="0"/>
                <a:cs typeface="Times New Roman" pitchFamily="18" charset="0"/>
              </a:rPr>
              <a:t>The second </a:t>
            </a:r>
            <a:r>
              <a:rPr lang="en-US" sz="1900" dirty="0">
                <a:solidFill>
                  <a:schemeClr val="bg2">
                    <a:lumMod val="25000"/>
                  </a:schemeClr>
                </a:solidFill>
                <a:latin typeface="Times New Roman" pitchFamily="18" charset="0"/>
                <a:cs typeface="Times New Roman" pitchFamily="18" charset="0"/>
              </a:rPr>
              <a:t>- partial inhibition phase - comes during the period of 1st till 5th day after applying of prostheses. During this period speech, chewing power are restored, the </a:t>
            </a:r>
            <a:r>
              <a:rPr lang="en-US" sz="1900" dirty="0" err="1">
                <a:solidFill>
                  <a:schemeClr val="bg2">
                    <a:lumMod val="25000"/>
                  </a:schemeClr>
                </a:solidFill>
                <a:latin typeface="Times New Roman" pitchFamily="18" charset="0"/>
                <a:cs typeface="Times New Roman" pitchFamily="18" charset="0"/>
              </a:rPr>
              <a:t>sialosis</a:t>
            </a:r>
            <a:r>
              <a:rPr lang="en-US" sz="1900" dirty="0">
                <a:solidFill>
                  <a:schemeClr val="bg2">
                    <a:lumMod val="25000"/>
                  </a:schemeClr>
                </a:solidFill>
                <a:latin typeface="Times New Roman" pitchFamily="18" charset="0"/>
                <a:cs typeface="Times New Roman" pitchFamily="18" charset="0"/>
              </a:rPr>
              <a:t> decreases and the vomiting reflex dies away. </a:t>
            </a:r>
            <a:endParaRPr lang="en-US" sz="1900" dirty="0" smtClean="0">
              <a:solidFill>
                <a:schemeClr val="bg2">
                  <a:lumMod val="25000"/>
                </a:schemeClr>
              </a:solidFill>
              <a:latin typeface="Times New Roman" pitchFamily="18" charset="0"/>
              <a:cs typeface="Times New Roman" pitchFamily="18" charset="0"/>
            </a:endParaRPr>
          </a:p>
          <a:p>
            <a:endParaRPr lang="en-US" sz="1900" dirty="0" smtClean="0">
              <a:solidFill>
                <a:schemeClr val="bg2">
                  <a:lumMod val="25000"/>
                </a:schemeClr>
              </a:solidFill>
              <a:latin typeface="Times New Roman" pitchFamily="18" charset="0"/>
              <a:cs typeface="Times New Roman" pitchFamily="18" charset="0"/>
            </a:endParaRPr>
          </a:p>
          <a:p>
            <a:r>
              <a:rPr lang="en-US" sz="1900" b="1" dirty="0" smtClean="0">
                <a:solidFill>
                  <a:schemeClr val="bg2">
                    <a:lumMod val="25000"/>
                  </a:schemeClr>
                </a:solidFill>
                <a:latin typeface="Times New Roman" pitchFamily="18" charset="0"/>
                <a:cs typeface="Times New Roman" pitchFamily="18" charset="0"/>
              </a:rPr>
              <a:t>The </a:t>
            </a:r>
            <a:r>
              <a:rPr lang="en-US" sz="1900" b="1" dirty="0">
                <a:solidFill>
                  <a:schemeClr val="bg2">
                    <a:lumMod val="25000"/>
                  </a:schemeClr>
                </a:solidFill>
                <a:latin typeface="Times New Roman" pitchFamily="18" charset="0"/>
                <a:cs typeface="Times New Roman" pitchFamily="18" charset="0"/>
              </a:rPr>
              <a:t>third </a:t>
            </a:r>
            <a:r>
              <a:rPr lang="en-US" sz="1900" dirty="0">
                <a:solidFill>
                  <a:schemeClr val="bg2">
                    <a:lumMod val="25000"/>
                  </a:schemeClr>
                </a:solidFill>
                <a:latin typeface="Times New Roman" pitchFamily="18" charset="0"/>
                <a:cs typeface="Times New Roman" pitchFamily="18" charset="0"/>
              </a:rPr>
              <a:t>- full inhibition phase - comes during the period of 5th till 33rd day after applying the prosthesis. During this period the patient does not feel the prosthesis as an alien body, and, on the contrary, feels discomfort without them. </a:t>
            </a:r>
          </a:p>
        </p:txBody>
      </p:sp>
    </p:spTree>
    <p:extLst>
      <p:ext uri="{BB962C8B-B14F-4D97-AF65-F5344CB8AC3E}">
        <p14:creationId xmlns:p14="http://schemas.microsoft.com/office/powerpoint/2010/main" val="204925171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48</a:t>
            </a:fld>
            <a:endParaRPr lang="ru-RU"/>
          </a:p>
        </p:txBody>
      </p:sp>
      <p:sp>
        <p:nvSpPr>
          <p:cNvPr id="3" name="Прямоугольник 2"/>
          <p:cNvSpPr/>
          <p:nvPr/>
        </p:nvSpPr>
        <p:spPr>
          <a:xfrm>
            <a:off x="755576" y="692696"/>
            <a:ext cx="7776864" cy="5324535"/>
          </a:xfrm>
          <a:prstGeom prst="rect">
            <a:avLst/>
          </a:prstGeom>
        </p:spPr>
        <p:txBody>
          <a:bodyPr wrap="square">
            <a:spAutoFit/>
          </a:bodyPr>
          <a:lstStyle/>
          <a:p>
            <a:r>
              <a:rPr lang="en-US" sz="2000" dirty="0">
                <a:solidFill>
                  <a:schemeClr val="bg2">
                    <a:lumMod val="25000"/>
                  </a:schemeClr>
                </a:solidFill>
                <a:latin typeface="Times New Roman" pitchFamily="18" charset="0"/>
                <a:cs typeface="Times New Roman" pitchFamily="18" charset="0"/>
              </a:rPr>
              <a:t>Patients for whom prostheses are made for the second time and so on, adapt to them much faster - 5-7 days. </a:t>
            </a:r>
          </a:p>
          <a:p>
            <a:r>
              <a:rPr lang="en-US" sz="2000" dirty="0">
                <a:solidFill>
                  <a:schemeClr val="bg2">
                    <a:lumMod val="25000"/>
                  </a:schemeClr>
                </a:solidFill>
                <a:latin typeface="Times New Roman" pitchFamily="18" charset="0"/>
                <a:cs typeface="Times New Roman" pitchFamily="18" charset="0"/>
              </a:rPr>
              <a:t>Duration of the period of adaptation is influenced by fixation, stability of prostheses and absence of painful sensations.</a:t>
            </a:r>
          </a:p>
          <a:p>
            <a:endParaRPr lang="en-US" sz="2000" dirty="0">
              <a:solidFill>
                <a:schemeClr val="bg2">
                  <a:lumMod val="25000"/>
                </a:schemeClr>
              </a:solidFill>
              <a:latin typeface="Times New Roman" pitchFamily="18" charset="0"/>
              <a:cs typeface="Times New Roman" pitchFamily="18" charset="0"/>
            </a:endParaRPr>
          </a:p>
          <a:p>
            <a:r>
              <a:rPr lang="en-US" sz="2000" dirty="0">
                <a:solidFill>
                  <a:schemeClr val="bg2">
                    <a:lumMod val="25000"/>
                  </a:schemeClr>
                </a:solidFill>
                <a:latin typeface="Times New Roman" pitchFamily="18" charset="0"/>
                <a:cs typeface="Times New Roman" pitchFamily="18" charset="0"/>
              </a:rPr>
              <a:t>It is important for dentist to know, by what motivation the patient is guided, deciding to wear prostheses or not to wear</a:t>
            </a:r>
            <a:r>
              <a:rPr lang="en-US" sz="2000" dirty="0" smtClean="0">
                <a:solidFill>
                  <a:schemeClr val="bg2">
                    <a:lumMod val="25000"/>
                  </a:schemeClr>
                </a:solidFill>
                <a:latin typeface="Times New Roman" pitchFamily="18" charset="0"/>
                <a:cs typeface="Times New Roman" pitchFamily="18" charset="0"/>
              </a:rPr>
              <a:t>.</a:t>
            </a:r>
          </a:p>
          <a:p>
            <a:endParaRPr lang="en-US" sz="2000" dirty="0">
              <a:solidFill>
                <a:schemeClr val="bg2">
                  <a:lumMod val="25000"/>
                </a:schemeClr>
              </a:solidFill>
              <a:latin typeface="Times New Roman" pitchFamily="18" charset="0"/>
              <a:cs typeface="Times New Roman" pitchFamily="18" charset="0"/>
            </a:endParaRPr>
          </a:p>
          <a:p>
            <a:r>
              <a:rPr lang="en-US" sz="2000" dirty="0">
                <a:solidFill>
                  <a:schemeClr val="bg2">
                    <a:lumMod val="25000"/>
                  </a:schemeClr>
                </a:solidFill>
                <a:latin typeface="Times New Roman" pitchFamily="18" charset="0"/>
                <a:cs typeface="Times New Roman" pitchFamily="18" charset="0"/>
              </a:rPr>
              <a:t>According to the theory of persons behavior, is developed on the basis of requirements and situation. People with partial or full loss of teeth have a requirement for their compensation which is in direct dependence on a </a:t>
            </a:r>
            <a:r>
              <a:rPr lang="en-US" sz="2000" dirty="0" smtClean="0">
                <a:solidFill>
                  <a:schemeClr val="bg2">
                    <a:lumMod val="25000"/>
                  </a:schemeClr>
                </a:solidFill>
                <a:latin typeface="Times New Roman" pitchFamily="18" charset="0"/>
                <a:cs typeface="Times New Roman" pitchFamily="18" charset="0"/>
              </a:rPr>
              <a:t>situation.</a:t>
            </a:r>
          </a:p>
          <a:p>
            <a:endParaRPr lang="en-US" sz="2000" dirty="0">
              <a:solidFill>
                <a:schemeClr val="bg2">
                  <a:lumMod val="25000"/>
                </a:schemeClr>
              </a:solidFill>
              <a:latin typeface="Times New Roman" pitchFamily="18" charset="0"/>
              <a:cs typeface="Times New Roman" pitchFamily="18" charset="0"/>
            </a:endParaRPr>
          </a:p>
          <a:p>
            <a:r>
              <a:rPr lang="en-US" sz="2000" dirty="0">
                <a:solidFill>
                  <a:schemeClr val="bg2">
                    <a:lumMod val="25000"/>
                  </a:schemeClr>
                </a:solidFill>
                <a:latin typeface="Times New Roman" pitchFamily="18" charset="0"/>
                <a:cs typeface="Times New Roman" pitchFamily="18" charset="0"/>
              </a:rPr>
              <a:t>The desire to use prostheses is influenced by different factors: psychosomatic, social, age and others. Consider, that if removable prostheses view as medical help and there is a conscious relation to them, this positive motivations provide favorable result.</a:t>
            </a:r>
          </a:p>
        </p:txBody>
      </p:sp>
    </p:spTree>
    <p:extLst>
      <p:ext uri="{BB962C8B-B14F-4D97-AF65-F5344CB8AC3E}">
        <p14:creationId xmlns:p14="http://schemas.microsoft.com/office/powerpoint/2010/main" val="245973776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0002" y="1772816"/>
            <a:ext cx="2106041" cy="2551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49</a:t>
            </a:fld>
            <a:endParaRPr lang="ru-RU"/>
          </a:p>
        </p:txBody>
      </p:sp>
      <p:sp>
        <p:nvSpPr>
          <p:cNvPr id="3" name="Прямоугольник 2"/>
          <p:cNvSpPr/>
          <p:nvPr/>
        </p:nvSpPr>
        <p:spPr>
          <a:xfrm>
            <a:off x="798331" y="284455"/>
            <a:ext cx="7590093" cy="1015663"/>
          </a:xfrm>
          <a:prstGeom prst="rect">
            <a:avLst/>
          </a:prstGeom>
        </p:spPr>
        <p:txBody>
          <a:bodyPr wrap="square">
            <a:spAutoFit/>
          </a:bodyPr>
          <a:lstStyle/>
          <a:p>
            <a:r>
              <a:rPr lang="en-US" sz="2000" dirty="0">
                <a:solidFill>
                  <a:schemeClr val="bg2">
                    <a:lumMod val="25000"/>
                  </a:schemeClr>
                </a:solidFill>
                <a:latin typeface="Times New Roman" pitchFamily="18" charset="0"/>
                <a:cs typeface="Times New Roman" pitchFamily="18" charset="0"/>
              </a:rPr>
              <a:t>According to classification of temperament </a:t>
            </a:r>
            <a:r>
              <a:rPr lang="en-US" sz="2000" dirty="0" smtClean="0">
                <a:solidFill>
                  <a:schemeClr val="bg2">
                    <a:lumMod val="25000"/>
                  </a:schemeClr>
                </a:solidFill>
                <a:latin typeface="Times New Roman" pitchFamily="18" charset="0"/>
                <a:cs typeface="Times New Roman" pitchFamily="18" charset="0"/>
              </a:rPr>
              <a:t>Hypocrite-Galen </a:t>
            </a:r>
            <a:r>
              <a:rPr lang="en-US" sz="2000" dirty="0">
                <a:solidFill>
                  <a:schemeClr val="bg2">
                    <a:lumMod val="25000"/>
                  </a:schemeClr>
                </a:solidFill>
                <a:latin typeface="Times New Roman" pitchFamily="18" charset="0"/>
                <a:cs typeface="Times New Roman" pitchFamily="18" charset="0"/>
              </a:rPr>
              <a:t>distinguish four types of higher nervous activity, or as they are usually named, temperament</a:t>
            </a:r>
            <a:r>
              <a:rPr lang="en-US" sz="2000" dirty="0" smtClean="0">
                <a:solidFill>
                  <a:schemeClr val="bg2">
                    <a:lumMod val="25000"/>
                  </a:schemeClr>
                </a:solidFill>
                <a:latin typeface="Times New Roman" pitchFamily="18" charset="0"/>
                <a:cs typeface="Times New Roman" pitchFamily="18" charset="0"/>
              </a:rPr>
              <a:t>:</a:t>
            </a:r>
            <a:r>
              <a:rPr lang="ru-RU" sz="2000" dirty="0" smtClean="0">
                <a:solidFill>
                  <a:schemeClr val="bg2">
                    <a:lumMod val="25000"/>
                  </a:schemeClr>
                </a:solidFill>
                <a:latin typeface="Times New Roman" pitchFamily="18" charset="0"/>
                <a:cs typeface="Times New Roman" pitchFamily="18" charset="0"/>
              </a:rPr>
              <a:t> </a:t>
            </a:r>
            <a:endParaRPr lang="ru-RU" sz="2000" dirty="0">
              <a:solidFill>
                <a:schemeClr val="bg2">
                  <a:lumMod val="25000"/>
                </a:schemeClr>
              </a:solidFill>
              <a:latin typeface="Times New Roman" pitchFamily="18" charset="0"/>
              <a:cs typeface="Times New Roman" pitchFamily="18" charset="0"/>
            </a:endParaRPr>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725" y="1300118"/>
            <a:ext cx="1737067" cy="5297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4653136"/>
            <a:ext cx="2154354" cy="1997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4208" y="3573016"/>
            <a:ext cx="2143143" cy="151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0002" y="908720"/>
            <a:ext cx="2106041"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771800" y="1242040"/>
            <a:ext cx="3698202" cy="5355312"/>
          </a:xfrm>
          <a:prstGeom prst="rect">
            <a:avLst/>
          </a:prstGeom>
        </p:spPr>
        <p:txBody>
          <a:bodyPr wrap="square">
            <a:spAutoFit/>
          </a:bodyPr>
          <a:lstStyle/>
          <a:p>
            <a:r>
              <a:rPr lang="en-US" dirty="0" smtClean="0">
                <a:solidFill>
                  <a:schemeClr val="bg2">
                    <a:lumMod val="25000"/>
                  </a:schemeClr>
                </a:solidFill>
                <a:latin typeface="Times New Roman" pitchFamily="18" charset="0"/>
                <a:cs typeface="Times New Roman" pitchFamily="18" charset="0"/>
              </a:rPr>
              <a:t>1) </a:t>
            </a:r>
            <a:r>
              <a:rPr lang="en-US" b="1" dirty="0" smtClean="0">
                <a:solidFill>
                  <a:schemeClr val="bg2">
                    <a:lumMod val="25000"/>
                  </a:schemeClr>
                </a:solidFill>
                <a:latin typeface="Times New Roman" pitchFamily="18" charset="0"/>
                <a:cs typeface="Times New Roman" pitchFamily="18" charset="0"/>
              </a:rPr>
              <a:t>choleric</a:t>
            </a:r>
            <a:r>
              <a:rPr lang="en-US" dirty="0">
                <a:solidFill>
                  <a:schemeClr val="bg2">
                    <a:lumMod val="25000"/>
                  </a:schemeClr>
                </a:solidFill>
                <a:latin typeface="Times New Roman" pitchFamily="18" charset="0"/>
                <a:cs typeface="Times New Roman" pitchFamily="18" charset="0"/>
              </a:rPr>
              <a:t>, characterized by strong unbalanced nervous processes with prevalence of excitation</a:t>
            </a:r>
            <a:r>
              <a:rPr lang="en-US" dirty="0" smtClean="0">
                <a:solidFill>
                  <a:schemeClr val="bg2">
                    <a:lumMod val="25000"/>
                  </a:schemeClr>
                </a:solidFill>
                <a:latin typeface="Times New Roman" pitchFamily="18" charset="0"/>
                <a:cs typeface="Times New Roman" pitchFamily="18" charset="0"/>
              </a:rPr>
              <a:t>;</a:t>
            </a:r>
          </a:p>
          <a:p>
            <a:endParaRPr lang="en-US" dirty="0" smtClean="0">
              <a:solidFill>
                <a:schemeClr val="bg2">
                  <a:lumMod val="25000"/>
                </a:schemeClr>
              </a:solidFill>
              <a:latin typeface="Times New Roman" pitchFamily="18" charset="0"/>
              <a:cs typeface="Times New Roman" pitchFamily="18" charset="0"/>
            </a:endParaRPr>
          </a:p>
          <a:p>
            <a:r>
              <a:rPr lang="ru-RU" dirty="0" smtClean="0">
                <a:solidFill>
                  <a:schemeClr val="bg2">
                    <a:lumMod val="25000"/>
                  </a:schemeClr>
                </a:solidFill>
                <a:latin typeface="Times New Roman" pitchFamily="18" charset="0"/>
                <a:cs typeface="Times New Roman" pitchFamily="18" charset="0"/>
              </a:rPr>
              <a:t> 2) </a:t>
            </a:r>
            <a:r>
              <a:rPr lang="en-US" b="1" dirty="0">
                <a:solidFill>
                  <a:schemeClr val="bg2">
                    <a:lumMod val="25000"/>
                  </a:schemeClr>
                </a:solidFill>
                <a:latin typeface="Times New Roman" pitchFamily="18" charset="0"/>
                <a:cs typeface="Times New Roman" pitchFamily="18" charset="0"/>
              </a:rPr>
              <a:t>phlegmatic</a:t>
            </a:r>
            <a:r>
              <a:rPr lang="en-US" dirty="0">
                <a:solidFill>
                  <a:schemeClr val="bg2">
                    <a:lumMod val="25000"/>
                  </a:schemeClr>
                </a:solidFill>
                <a:latin typeface="Times New Roman" pitchFamily="18" charset="0"/>
                <a:cs typeface="Times New Roman" pitchFamily="18" charset="0"/>
              </a:rPr>
              <a:t>, to which inherent strong counterbalanced, but inert nervous processes</a:t>
            </a:r>
            <a:r>
              <a:rPr lang="en-US" dirty="0" smtClean="0">
                <a:solidFill>
                  <a:schemeClr val="bg2">
                    <a:lumMod val="25000"/>
                  </a:schemeClr>
                </a:solidFill>
                <a:latin typeface="Times New Roman" pitchFamily="18" charset="0"/>
                <a:cs typeface="Times New Roman" pitchFamily="18" charset="0"/>
              </a:rPr>
              <a:t>;</a:t>
            </a:r>
          </a:p>
          <a:p>
            <a:endParaRPr lang="en-US" dirty="0" smtClean="0">
              <a:solidFill>
                <a:schemeClr val="bg2">
                  <a:lumMod val="25000"/>
                </a:schemeClr>
              </a:solidFill>
              <a:latin typeface="Times New Roman" pitchFamily="18" charset="0"/>
              <a:cs typeface="Times New Roman" pitchFamily="18" charset="0"/>
            </a:endParaRPr>
          </a:p>
          <a:p>
            <a:endParaRPr lang="en-US" dirty="0" smtClean="0">
              <a:solidFill>
                <a:schemeClr val="bg2">
                  <a:lumMod val="25000"/>
                </a:schemeClr>
              </a:solidFill>
              <a:latin typeface="Times New Roman" pitchFamily="18" charset="0"/>
              <a:cs typeface="Times New Roman" pitchFamily="18" charset="0"/>
            </a:endParaRPr>
          </a:p>
          <a:p>
            <a:r>
              <a:rPr lang="ru-RU" dirty="0" smtClean="0">
                <a:solidFill>
                  <a:schemeClr val="bg2">
                    <a:lumMod val="25000"/>
                  </a:schemeClr>
                </a:solidFill>
                <a:latin typeface="Times New Roman" pitchFamily="18" charset="0"/>
                <a:cs typeface="Times New Roman" pitchFamily="18" charset="0"/>
              </a:rPr>
              <a:t>3) </a:t>
            </a:r>
            <a:r>
              <a:rPr lang="en-US" b="1" dirty="0" smtClean="0">
                <a:solidFill>
                  <a:schemeClr val="bg2">
                    <a:lumMod val="25000"/>
                  </a:schemeClr>
                </a:solidFill>
                <a:latin typeface="Times New Roman" pitchFamily="18" charset="0"/>
                <a:cs typeface="Times New Roman" pitchFamily="18" charset="0"/>
              </a:rPr>
              <a:t>sanguine</a:t>
            </a:r>
            <a:r>
              <a:rPr lang="en-US" dirty="0" smtClean="0">
                <a:solidFill>
                  <a:schemeClr val="bg2">
                    <a:lumMod val="25000"/>
                  </a:schemeClr>
                </a:solidFill>
                <a:latin typeface="Times New Roman" pitchFamily="18" charset="0"/>
                <a:cs typeface="Times New Roman" pitchFamily="18" charset="0"/>
              </a:rPr>
              <a:t>, characterized by the strong counterbalanced and mobile nervous processes of excitation and inhibition;</a:t>
            </a:r>
          </a:p>
          <a:p>
            <a:endParaRPr lang="en-US" dirty="0" smtClean="0">
              <a:solidFill>
                <a:schemeClr val="bg2">
                  <a:lumMod val="25000"/>
                </a:schemeClr>
              </a:solidFill>
              <a:latin typeface="Times New Roman" pitchFamily="18" charset="0"/>
              <a:cs typeface="Times New Roman" pitchFamily="18" charset="0"/>
            </a:endParaRPr>
          </a:p>
          <a:p>
            <a:r>
              <a:rPr lang="ru-RU" dirty="0">
                <a:solidFill>
                  <a:schemeClr val="bg2">
                    <a:lumMod val="25000"/>
                  </a:schemeClr>
                </a:solidFill>
                <a:latin typeface="Times New Roman" pitchFamily="18" charset="0"/>
                <a:cs typeface="Times New Roman" pitchFamily="18" charset="0"/>
              </a:rPr>
              <a:t> </a:t>
            </a:r>
            <a:r>
              <a:rPr lang="ru-RU" dirty="0" smtClean="0">
                <a:solidFill>
                  <a:schemeClr val="bg2">
                    <a:lumMod val="25000"/>
                  </a:schemeClr>
                </a:solidFill>
                <a:latin typeface="Times New Roman" pitchFamily="18" charset="0"/>
                <a:cs typeface="Times New Roman" pitchFamily="18" charset="0"/>
              </a:rPr>
              <a:t>4</a:t>
            </a:r>
            <a:r>
              <a:rPr lang="ru-RU" dirty="0">
                <a:solidFill>
                  <a:schemeClr val="bg2">
                    <a:lumMod val="25000"/>
                  </a:schemeClr>
                </a:solidFill>
                <a:latin typeface="Times New Roman" pitchFamily="18" charset="0"/>
                <a:cs typeface="Times New Roman" pitchFamily="18" charset="0"/>
              </a:rPr>
              <a:t>) </a:t>
            </a:r>
            <a:r>
              <a:rPr lang="en-US" b="1" dirty="0">
                <a:solidFill>
                  <a:schemeClr val="bg2">
                    <a:lumMod val="25000"/>
                  </a:schemeClr>
                </a:solidFill>
                <a:latin typeface="Times New Roman" pitchFamily="18" charset="0"/>
                <a:cs typeface="Times New Roman" pitchFamily="18" charset="0"/>
              </a:rPr>
              <a:t>melancholic</a:t>
            </a:r>
            <a:r>
              <a:rPr lang="en-US" dirty="0">
                <a:solidFill>
                  <a:schemeClr val="bg2">
                    <a:lumMod val="25000"/>
                  </a:schemeClr>
                </a:solidFill>
                <a:latin typeface="Times New Roman" pitchFamily="18" charset="0"/>
                <a:cs typeface="Times New Roman" pitchFamily="18" charset="0"/>
              </a:rPr>
              <a:t>, characterized by weak nervous processes with prevalence of brake, arising under the influence of irritation of the increased force.</a:t>
            </a:r>
            <a:endParaRPr lang="ru-RU"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24313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269"/>
                                        </p:tgtEl>
                                        <p:attrNameLst>
                                          <p:attrName>style.visibility</p:attrName>
                                        </p:attrNameLst>
                                      </p:cBhvr>
                                      <p:to>
                                        <p:strVal val="visible"/>
                                      </p:to>
                                    </p:set>
                                    <p:anim calcmode="lin" valueType="num">
                                      <p:cBhvr additive="base">
                                        <p:cTn id="7" dur="500" fill="hold"/>
                                        <p:tgtEl>
                                          <p:spTgt spid="11269"/>
                                        </p:tgtEl>
                                        <p:attrNameLst>
                                          <p:attrName>ppt_x</p:attrName>
                                        </p:attrNameLst>
                                      </p:cBhvr>
                                      <p:tavLst>
                                        <p:tav tm="0">
                                          <p:val>
                                            <p:strVal val="#ppt_x"/>
                                          </p:val>
                                        </p:tav>
                                        <p:tav tm="100000">
                                          <p:val>
                                            <p:strVal val="#ppt_x"/>
                                          </p:val>
                                        </p:tav>
                                      </p:tavLst>
                                    </p:anim>
                                    <p:anim calcmode="lin" valueType="num">
                                      <p:cBhvr additive="base">
                                        <p:cTn id="8" dur="500" fill="hold"/>
                                        <p:tgtEl>
                                          <p:spTgt spid="1126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271"/>
                                        </p:tgtEl>
                                        <p:attrNameLst>
                                          <p:attrName>style.visibility</p:attrName>
                                        </p:attrNameLst>
                                      </p:cBhvr>
                                      <p:to>
                                        <p:strVal val="visible"/>
                                      </p:to>
                                    </p:set>
                                    <p:anim calcmode="lin" valueType="num">
                                      <p:cBhvr additive="base">
                                        <p:cTn id="12" dur="500" fill="hold"/>
                                        <p:tgtEl>
                                          <p:spTgt spid="11271"/>
                                        </p:tgtEl>
                                        <p:attrNameLst>
                                          <p:attrName>ppt_x</p:attrName>
                                        </p:attrNameLst>
                                      </p:cBhvr>
                                      <p:tavLst>
                                        <p:tav tm="0">
                                          <p:val>
                                            <p:strVal val="#ppt_x"/>
                                          </p:val>
                                        </p:tav>
                                        <p:tav tm="100000">
                                          <p:val>
                                            <p:strVal val="#ppt_x"/>
                                          </p:val>
                                        </p:tav>
                                      </p:tavLst>
                                    </p:anim>
                                    <p:anim calcmode="lin" valueType="num">
                                      <p:cBhvr additive="base">
                                        <p:cTn id="13" dur="500" fill="hold"/>
                                        <p:tgtEl>
                                          <p:spTgt spid="1127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1268"/>
                                        </p:tgtEl>
                                        <p:attrNameLst>
                                          <p:attrName>style.visibility</p:attrName>
                                        </p:attrNameLst>
                                      </p:cBhvr>
                                      <p:to>
                                        <p:strVal val="visible"/>
                                      </p:to>
                                    </p:set>
                                    <p:anim calcmode="lin" valueType="num">
                                      <p:cBhvr additive="base">
                                        <p:cTn id="17" dur="500" fill="hold"/>
                                        <p:tgtEl>
                                          <p:spTgt spid="11268"/>
                                        </p:tgtEl>
                                        <p:attrNameLst>
                                          <p:attrName>ppt_x</p:attrName>
                                        </p:attrNameLst>
                                      </p:cBhvr>
                                      <p:tavLst>
                                        <p:tav tm="0">
                                          <p:val>
                                            <p:strVal val="#ppt_x"/>
                                          </p:val>
                                        </p:tav>
                                        <p:tav tm="100000">
                                          <p:val>
                                            <p:strVal val="#ppt_x"/>
                                          </p:val>
                                        </p:tav>
                                      </p:tavLst>
                                    </p:anim>
                                    <p:anim calcmode="lin" valueType="num">
                                      <p:cBhvr additive="base">
                                        <p:cTn id="18" dur="500" fill="hold"/>
                                        <p:tgtEl>
                                          <p:spTgt spid="1126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1267"/>
                                        </p:tgtEl>
                                        <p:attrNameLst>
                                          <p:attrName>style.visibility</p:attrName>
                                        </p:attrNameLst>
                                      </p:cBhvr>
                                      <p:to>
                                        <p:strVal val="visible"/>
                                      </p:to>
                                    </p:set>
                                    <p:anim calcmode="lin" valueType="num">
                                      <p:cBhvr additive="base">
                                        <p:cTn id="22" dur="500" fill="hold"/>
                                        <p:tgtEl>
                                          <p:spTgt spid="11267"/>
                                        </p:tgtEl>
                                        <p:attrNameLst>
                                          <p:attrName>ppt_x</p:attrName>
                                        </p:attrNameLst>
                                      </p:cBhvr>
                                      <p:tavLst>
                                        <p:tav tm="0">
                                          <p:val>
                                            <p:strVal val="#ppt_x"/>
                                          </p:val>
                                        </p:tav>
                                        <p:tav tm="100000">
                                          <p:val>
                                            <p:strVal val="#ppt_x"/>
                                          </p:val>
                                        </p:tav>
                                      </p:tavLst>
                                    </p:anim>
                                    <p:anim calcmode="lin" valueType="num">
                                      <p:cBhvr additive="base">
                                        <p:cTn id="23" dur="500" fill="hold"/>
                                        <p:tgtEl>
                                          <p:spTgt spid="112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50</a:t>
            </a:fld>
            <a:endParaRPr lang="ru-RU"/>
          </a:p>
        </p:txBody>
      </p:sp>
      <p:sp>
        <p:nvSpPr>
          <p:cNvPr id="3" name="Прямоугольник 2"/>
          <p:cNvSpPr/>
          <p:nvPr/>
        </p:nvSpPr>
        <p:spPr>
          <a:xfrm>
            <a:off x="971600" y="1916832"/>
            <a:ext cx="6912768" cy="1200329"/>
          </a:xfrm>
          <a:prstGeom prst="rect">
            <a:avLst/>
          </a:prstGeom>
        </p:spPr>
        <p:txBody>
          <a:bodyPr wrap="square">
            <a:spAutoFit/>
          </a:bodyPr>
          <a:lstStyle/>
          <a:p>
            <a:r>
              <a:rPr lang="en-US" b="1" dirty="0">
                <a:solidFill>
                  <a:schemeClr val="bg2">
                    <a:lumMod val="25000"/>
                  </a:schemeClr>
                </a:solidFill>
                <a:latin typeface="Times New Roman" pitchFamily="18" charset="0"/>
                <a:cs typeface="Times New Roman" pitchFamily="18" charset="0"/>
              </a:rPr>
              <a:t>Sanguine</a:t>
            </a:r>
            <a:r>
              <a:rPr lang="en-US" dirty="0">
                <a:solidFill>
                  <a:schemeClr val="bg2">
                    <a:lumMod val="25000"/>
                  </a:schemeClr>
                </a:solidFill>
                <a:latin typeface="Times New Roman" pitchFamily="18" charset="0"/>
                <a:cs typeface="Times New Roman" pitchFamily="18" charset="0"/>
              </a:rPr>
              <a:t> </a:t>
            </a:r>
            <a:r>
              <a:rPr lang="en-US" b="1" dirty="0">
                <a:solidFill>
                  <a:schemeClr val="bg2">
                    <a:lumMod val="25000"/>
                  </a:schemeClr>
                </a:solidFill>
                <a:latin typeface="Times New Roman" pitchFamily="18" charset="0"/>
                <a:cs typeface="Times New Roman" pitchFamily="18" charset="0"/>
              </a:rPr>
              <a:t>persons</a:t>
            </a:r>
            <a:r>
              <a:rPr lang="en-US" dirty="0">
                <a:solidFill>
                  <a:schemeClr val="bg2">
                    <a:lumMod val="25000"/>
                  </a:schemeClr>
                </a:solidFill>
                <a:latin typeface="Times New Roman" pitchFamily="18" charset="0"/>
                <a:cs typeface="Times New Roman" pitchFamily="18" charset="0"/>
              </a:rPr>
              <a:t>, being counterbalanced people, full of optimism, as a rule, co-operate with the doctor, </a:t>
            </a:r>
            <a:r>
              <a:rPr lang="en-US" dirty="0" smtClean="0">
                <a:solidFill>
                  <a:schemeClr val="bg2">
                    <a:lumMod val="25000"/>
                  </a:schemeClr>
                </a:solidFill>
                <a:latin typeface="Times New Roman" pitchFamily="18" charset="0"/>
                <a:cs typeface="Times New Roman" pitchFamily="18" charset="0"/>
              </a:rPr>
              <a:t>fulfill </a:t>
            </a:r>
            <a:r>
              <a:rPr lang="en-US" dirty="0">
                <a:solidFill>
                  <a:schemeClr val="bg2">
                    <a:lumMod val="25000"/>
                  </a:schemeClr>
                </a:solidFill>
                <a:latin typeface="Times New Roman" pitchFamily="18" charset="0"/>
                <a:cs typeface="Times New Roman" pitchFamily="18" charset="0"/>
              </a:rPr>
              <a:t>their demands, but sometimes can have thoughtless concern for their own health. Accustom to tooth prostheses usually comes quickly, without complications</a:t>
            </a:r>
            <a:r>
              <a:rPr lang="en-US" dirty="0" smtClean="0">
                <a:solidFill>
                  <a:schemeClr val="bg2">
                    <a:lumMod val="25000"/>
                  </a:schemeClr>
                </a:solidFill>
                <a:latin typeface="Times New Roman" pitchFamily="18" charset="0"/>
                <a:cs typeface="Times New Roman" pitchFamily="18" charset="0"/>
              </a:rPr>
              <a:t>.</a:t>
            </a:r>
            <a:endParaRPr lang="en-US" dirty="0">
              <a:solidFill>
                <a:schemeClr val="bg2">
                  <a:lumMod val="25000"/>
                </a:schemeClr>
              </a:solidFill>
              <a:latin typeface="Times New Roman" pitchFamily="18" charset="0"/>
              <a:cs typeface="Times New Roman" pitchFamily="18" charset="0"/>
            </a:endParaRP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8377" b="28533"/>
          <a:stretch/>
        </p:blipFill>
        <p:spPr bwMode="auto">
          <a:xfrm>
            <a:off x="568687" y="240977"/>
            <a:ext cx="1987089" cy="1399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149080"/>
            <a:ext cx="2143143" cy="151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885860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51</a:t>
            </a:fld>
            <a:endParaRPr lang="ru-RU"/>
          </a:p>
        </p:txBody>
      </p:sp>
      <p:sp>
        <p:nvSpPr>
          <p:cNvPr id="3" name="Прямоугольник 2"/>
          <p:cNvSpPr/>
          <p:nvPr/>
        </p:nvSpPr>
        <p:spPr>
          <a:xfrm>
            <a:off x="539552" y="1844824"/>
            <a:ext cx="8102531" cy="1477328"/>
          </a:xfrm>
          <a:prstGeom prst="rect">
            <a:avLst/>
          </a:prstGeom>
        </p:spPr>
        <p:txBody>
          <a:bodyPr wrap="square">
            <a:spAutoFit/>
          </a:bodyPr>
          <a:lstStyle/>
          <a:p>
            <a:r>
              <a:rPr lang="en-US" b="1" dirty="0" smtClean="0">
                <a:solidFill>
                  <a:schemeClr val="bg2">
                    <a:lumMod val="25000"/>
                  </a:schemeClr>
                </a:solidFill>
                <a:latin typeface="Times New Roman" pitchFamily="18" charset="0"/>
                <a:cs typeface="Times New Roman" pitchFamily="18" charset="0"/>
              </a:rPr>
              <a:t>Phlegmatic</a:t>
            </a:r>
            <a:r>
              <a:rPr lang="en-US" dirty="0" smtClean="0">
                <a:solidFill>
                  <a:schemeClr val="bg2">
                    <a:lumMod val="25000"/>
                  </a:schemeClr>
                </a:solidFill>
                <a:latin typeface="Times New Roman" pitchFamily="18" charset="0"/>
                <a:cs typeface="Times New Roman" pitchFamily="18" charset="0"/>
              </a:rPr>
              <a:t> </a:t>
            </a:r>
            <a:r>
              <a:rPr lang="en-US" b="1" dirty="0">
                <a:solidFill>
                  <a:schemeClr val="bg2">
                    <a:lumMod val="25000"/>
                  </a:schemeClr>
                </a:solidFill>
                <a:latin typeface="Times New Roman" pitchFamily="18" charset="0"/>
                <a:cs typeface="Times New Roman" pitchFamily="18" charset="0"/>
              </a:rPr>
              <a:t>persons</a:t>
            </a:r>
            <a:r>
              <a:rPr lang="en-US" dirty="0">
                <a:solidFill>
                  <a:schemeClr val="bg2">
                    <a:lumMod val="25000"/>
                  </a:schemeClr>
                </a:solidFill>
                <a:latin typeface="Times New Roman" pitchFamily="18" charset="0"/>
                <a:cs typeface="Times New Roman" pitchFamily="18" charset="0"/>
              </a:rPr>
              <a:t> - sluggish, disciplined, sometimes mistrustful, difficultly contacting with the doctor. Usually take well the inconveniences bound to adaptation to tooth prostheses. Characteristic for them stability of mood allows slowly enough, but favorably to finish the accustoming period. It is essentially </a:t>
            </a:r>
            <a:r>
              <a:rPr lang="en-US" dirty="0" smtClean="0">
                <a:solidFill>
                  <a:schemeClr val="bg2">
                    <a:lumMod val="25000"/>
                  </a:schemeClr>
                </a:solidFill>
                <a:latin typeface="Times New Roman" pitchFamily="18" charset="0"/>
                <a:cs typeface="Times New Roman" pitchFamily="18" charset="0"/>
              </a:rPr>
              <a:t>help </a:t>
            </a:r>
            <a:r>
              <a:rPr lang="en-US" dirty="0">
                <a:solidFill>
                  <a:schemeClr val="bg2">
                    <a:lumMod val="25000"/>
                  </a:schemeClr>
                </a:solidFill>
                <a:latin typeface="Times New Roman" pitchFamily="18" charset="0"/>
                <a:cs typeface="Times New Roman" pitchFamily="18" charset="0"/>
              </a:rPr>
              <a:t>for the doctor to have patience and ability to convince. </a:t>
            </a: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7690" b="50788"/>
          <a:stretch/>
        </p:blipFill>
        <p:spPr bwMode="auto">
          <a:xfrm>
            <a:off x="565761" y="260648"/>
            <a:ext cx="2194372"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3501008"/>
            <a:ext cx="2106041" cy="2551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222694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52</a:t>
            </a:fld>
            <a:endParaRPr lang="ru-RU"/>
          </a:p>
        </p:txBody>
      </p:sp>
      <p:sp>
        <p:nvSpPr>
          <p:cNvPr id="3" name="Прямоугольник 2"/>
          <p:cNvSpPr/>
          <p:nvPr/>
        </p:nvSpPr>
        <p:spPr>
          <a:xfrm>
            <a:off x="539552" y="2276872"/>
            <a:ext cx="8102531" cy="1477328"/>
          </a:xfrm>
          <a:prstGeom prst="rect">
            <a:avLst/>
          </a:prstGeom>
        </p:spPr>
        <p:txBody>
          <a:bodyPr wrap="square">
            <a:spAutoFit/>
          </a:bodyPr>
          <a:lstStyle/>
          <a:p>
            <a:r>
              <a:rPr lang="en-US" b="1" dirty="0" smtClean="0">
                <a:solidFill>
                  <a:schemeClr val="bg2">
                    <a:lumMod val="25000"/>
                  </a:schemeClr>
                </a:solidFill>
                <a:latin typeface="Times New Roman" pitchFamily="18" charset="0"/>
                <a:cs typeface="Times New Roman" pitchFamily="18" charset="0"/>
              </a:rPr>
              <a:t>Choleric</a:t>
            </a:r>
            <a:r>
              <a:rPr lang="en-US" dirty="0" smtClean="0">
                <a:solidFill>
                  <a:schemeClr val="bg2">
                    <a:lumMod val="25000"/>
                  </a:schemeClr>
                </a:solidFill>
                <a:latin typeface="Times New Roman" pitchFamily="18" charset="0"/>
                <a:cs typeface="Times New Roman" pitchFamily="18" charset="0"/>
              </a:rPr>
              <a:t> </a:t>
            </a:r>
            <a:r>
              <a:rPr lang="en-US" b="1" dirty="0">
                <a:solidFill>
                  <a:schemeClr val="bg2">
                    <a:lumMod val="25000"/>
                  </a:schemeClr>
                </a:solidFill>
                <a:latin typeface="Times New Roman" pitchFamily="18" charset="0"/>
                <a:cs typeface="Times New Roman" pitchFamily="18" charset="0"/>
              </a:rPr>
              <a:t>persons</a:t>
            </a:r>
            <a:r>
              <a:rPr lang="en-US" dirty="0">
                <a:solidFill>
                  <a:schemeClr val="bg2">
                    <a:lumMod val="25000"/>
                  </a:schemeClr>
                </a:solidFill>
                <a:latin typeface="Times New Roman" pitchFamily="18" charset="0"/>
                <a:cs typeface="Times New Roman" pitchFamily="18" charset="0"/>
              </a:rPr>
              <a:t> - active, thoughtless, undisciplined and unbalanced, easily contact with the doctor, but at the first difficulties with prosthesis, ready to refuse all of it. If the doctor manages to explain in advance to the patient forthcoming difficulties and inconveniences of the period of adaptation the patient perceives them as self-evident understood, and the adaptation period occurs very quickly. </a:t>
            </a:r>
            <a:endParaRPr lang="en-US" dirty="0" smtClean="0">
              <a:solidFill>
                <a:schemeClr val="bg2">
                  <a:lumMod val="25000"/>
                </a:schemeClr>
              </a:solidFill>
              <a:latin typeface="Times New Roman" pitchFamily="18" charset="0"/>
              <a:cs typeface="Times New Roman" pitchFamily="18" charset="0"/>
            </a:endParaRP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2309"/>
          <a:stretch/>
        </p:blipFill>
        <p:spPr bwMode="auto">
          <a:xfrm>
            <a:off x="683568" y="332656"/>
            <a:ext cx="1872208" cy="158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4221088"/>
            <a:ext cx="2106041"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222694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53</a:t>
            </a:fld>
            <a:endParaRPr lang="ru-RU"/>
          </a:p>
        </p:txBody>
      </p:sp>
      <p:sp>
        <p:nvSpPr>
          <p:cNvPr id="3" name="Прямоугольник 2"/>
          <p:cNvSpPr/>
          <p:nvPr/>
        </p:nvSpPr>
        <p:spPr>
          <a:xfrm>
            <a:off x="539552" y="2060848"/>
            <a:ext cx="8102531" cy="2308324"/>
          </a:xfrm>
          <a:prstGeom prst="rect">
            <a:avLst/>
          </a:prstGeom>
        </p:spPr>
        <p:txBody>
          <a:bodyPr wrap="square">
            <a:spAutoFit/>
          </a:bodyPr>
          <a:lstStyle/>
          <a:p>
            <a:endParaRPr lang="en-US" dirty="0">
              <a:solidFill>
                <a:schemeClr val="bg2">
                  <a:lumMod val="25000"/>
                </a:schemeClr>
              </a:solidFill>
              <a:latin typeface="Times New Roman" pitchFamily="18" charset="0"/>
              <a:cs typeface="Times New Roman" pitchFamily="18" charset="0"/>
            </a:endParaRPr>
          </a:p>
          <a:p>
            <a:r>
              <a:rPr lang="en-US" dirty="0" smtClean="0">
                <a:solidFill>
                  <a:schemeClr val="bg2">
                    <a:lumMod val="25000"/>
                  </a:schemeClr>
                </a:solidFill>
                <a:latin typeface="Times New Roman" pitchFamily="18" charset="0"/>
                <a:cs typeface="Times New Roman" pitchFamily="18" charset="0"/>
              </a:rPr>
              <a:t>It </a:t>
            </a:r>
            <a:r>
              <a:rPr lang="en-US" dirty="0">
                <a:solidFill>
                  <a:schemeClr val="bg2">
                    <a:lumMod val="25000"/>
                  </a:schemeClr>
                </a:solidFill>
                <a:latin typeface="Times New Roman" pitchFamily="18" charset="0"/>
                <a:cs typeface="Times New Roman" pitchFamily="18" charset="0"/>
              </a:rPr>
              <a:t>is necessary to notice, that the most adverse forecast and complexities in accustoming to tooth prostheses are noted at </a:t>
            </a:r>
            <a:r>
              <a:rPr lang="en-US" b="1" dirty="0" err="1" smtClean="0">
                <a:solidFill>
                  <a:schemeClr val="bg2">
                    <a:lumMod val="25000"/>
                  </a:schemeClr>
                </a:solidFill>
                <a:latin typeface="Times New Roman" pitchFamily="18" charset="0"/>
                <a:cs typeface="Times New Roman" pitchFamily="18" charset="0"/>
              </a:rPr>
              <a:t>melancholics</a:t>
            </a:r>
            <a:r>
              <a:rPr lang="en-US" dirty="0" smtClean="0">
                <a:solidFill>
                  <a:schemeClr val="bg2">
                    <a:lumMod val="25000"/>
                  </a:schemeClr>
                </a:solidFill>
                <a:latin typeface="Times New Roman" pitchFamily="18" charset="0"/>
                <a:cs typeface="Times New Roman" pitchFamily="18" charset="0"/>
              </a:rPr>
              <a:t> </a:t>
            </a:r>
            <a:r>
              <a:rPr lang="en-US" dirty="0">
                <a:solidFill>
                  <a:schemeClr val="bg2">
                    <a:lumMod val="25000"/>
                  </a:schemeClr>
                </a:solidFill>
                <a:latin typeface="Times New Roman" pitchFamily="18" charset="0"/>
                <a:cs typeface="Times New Roman" pitchFamily="18" charset="0"/>
              </a:rPr>
              <a:t>as they </a:t>
            </a:r>
            <a:r>
              <a:rPr lang="en-US" dirty="0" smtClean="0">
                <a:solidFill>
                  <a:schemeClr val="bg2">
                    <a:lumMod val="25000"/>
                  </a:schemeClr>
                </a:solidFill>
                <a:latin typeface="Times New Roman" pitchFamily="18" charset="0"/>
                <a:cs typeface="Times New Roman" pitchFamily="18" charset="0"/>
              </a:rPr>
              <a:t>easily </a:t>
            </a:r>
            <a:r>
              <a:rPr lang="en-US" dirty="0">
                <a:solidFill>
                  <a:schemeClr val="bg2">
                    <a:lumMod val="25000"/>
                  </a:schemeClr>
                </a:solidFill>
                <a:latin typeface="Times New Roman" pitchFamily="18" charset="0"/>
                <a:cs typeface="Times New Roman" pitchFamily="18" charset="0"/>
              </a:rPr>
              <a:t>hurt, process of adaptation in them can become complicated absence of the incentive reasons to accustoming. </a:t>
            </a:r>
            <a:r>
              <a:rPr lang="en-US" dirty="0" err="1" smtClean="0">
                <a:solidFill>
                  <a:schemeClr val="bg2">
                    <a:lumMod val="25000"/>
                  </a:schemeClr>
                </a:solidFill>
                <a:latin typeface="Times New Roman" pitchFamily="18" charset="0"/>
                <a:cs typeface="Times New Roman" pitchFamily="18" charset="0"/>
              </a:rPr>
              <a:t>Melancholics</a:t>
            </a:r>
            <a:r>
              <a:rPr lang="en-US" dirty="0" smtClean="0">
                <a:solidFill>
                  <a:schemeClr val="bg2">
                    <a:lumMod val="25000"/>
                  </a:schemeClr>
                </a:solidFill>
                <a:latin typeface="Times New Roman" pitchFamily="18" charset="0"/>
                <a:cs typeface="Times New Roman" pitchFamily="18" charset="0"/>
              </a:rPr>
              <a:t> </a:t>
            </a:r>
            <a:r>
              <a:rPr lang="en-US" dirty="0">
                <a:solidFill>
                  <a:schemeClr val="bg2">
                    <a:lumMod val="25000"/>
                  </a:schemeClr>
                </a:solidFill>
                <a:latin typeface="Times New Roman" pitchFamily="18" charset="0"/>
                <a:cs typeface="Times New Roman" pitchFamily="18" charset="0"/>
              </a:rPr>
              <a:t>easily give in to suggestion, and the doctor should take advantage of that. However it is necessary to track, that the same positive influence was rendered on the patient by not only the doctor, but also by someone from relatives of the patient.</a:t>
            </a: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9388"/>
          <a:stretch/>
        </p:blipFill>
        <p:spPr bwMode="auto">
          <a:xfrm>
            <a:off x="683568" y="332656"/>
            <a:ext cx="1737067" cy="1621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4399248"/>
            <a:ext cx="2154354" cy="1997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222694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5085184"/>
            <a:ext cx="8064896" cy="1754326"/>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ctr"/>
            <a:endParaRPr lang="en-US" sz="3600" b="1" dirty="0" smtClean="0"/>
          </a:p>
          <a:p>
            <a:pPr algn="ctr"/>
            <a:r>
              <a:rPr lang="en-US" sz="3600" b="1" dirty="0" smtClean="0"/>
              <a:t>Thank </a:t>
            </a:r>
            <a:r>
              <a:rPr lang="en-US" sz="3600" b="1" dirty="0"/>
              <a:t>you for your </a:t>
            </a:r>
            <a:r>
              <a:rPr lang="en-US" sz="3600" b="1" dirty="0" smtClean="0"/>
              <a:t>time</a:t>
            </a:r>
            <a:endParaRPr lang="en-US" b="1" dirty="0"/>
          </a:p>
          <a:p>
            <a:pPr algn="ctr"/>
            <a:endParaRPr lang="en-US" sz="3600" b="1" dirty="0" smtClean="0"/>
          </a:p>
        </p:txBody>
      </p:sp>
      <p:sp>
        <p:nvSpPr>
          <p:cNvPr id="2" name="Номер слайда 1"/>
          <p:cNvSpPr>
            <a:spLocks noGrp="1"/>
          </p:cNvSpPr>
          <p:nvPr>
            <p:ph type="sldNum" sz="quarter" idx="12"/>
          </p:nvPr>
        </p:nvSpPr>
        <p:spPr/>
        <p:txBody>
          <a:bodyPr/>
          <a:lstStyle/>
          <a:p>
            <a:pPr>
              <a:defRPr/>
            </a:pPr>
            <a:fld id="{300301B3-6406-40AF-B698-D4C1DAF37E0B}" type="slidenum">
              <a:rPr lang="ru-RU" smtClean="0"/>
              <a:pPr>
                <a:defRPr/>
              </a:pPr>
              <a:t>54</a:t>
            </a:fld>
            <a:endParaRPr lang="ru-RU"/>
          </a:p>
        </p:txBody>
      </p:sp>
      <p:pic>
        <p:nvPicPr>
          <p:cNvPr id="4" name="would you believe those beauties are dentures54654.avi.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67544" y="-243408"/>
            <a:ext cx="8064896" cy="5376597"/>
          </a:xfrm>
          <a:prstGeom prst="rect">
            <a:avLst/>
          </a:prstGeom>
        </p:spPr>
      </p:pic>
    </p:spTree>
    <p:extLst>
      <p:ext uri="{BB962C8B-B14F-4D97-AF65-F5344CB8AC3E}">
        <p14:creationId xmlns:p14="http://schemas.microsoft.com/office/powerpoint/2010/main" val="420397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9"/>
  <p:tag name="ISPRING_ULTRA_SCORM_DURATION" val="3600"/>
  <p:tag name="GENSWF_OUTPUT_FILE_NAME" val="полипропилен"/>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3777</TotalTime>
  <Words>4957</Words>
  <Application>Microsoft Office PowerPoint</Application>
  <PresentationFormat>Экран (4:3)</PresentationFormat>
  <Paragraphs>363</Paragraphs>
  <Slides>54</Slides>
  <Notes>50</Notes>
  <HiddenSlides>0</HiddenSlides>
  <MMClips>4</MMClips>
  <ScaleCrop>false</ScaleCrop>
  <HeadingPairs>
    <vt:vector size="4" baseType="variant">
      <vt:variant>
        <vt:lpstr>Тема</vt:lpstr>
      </vt:variant>
      <vt:variant>
        <vt:i4>1</vt:i4>
      </vt:variant>
      <vt:variant>
        <vt:lpstr>Заголовки слайдов</vt:lpstr>
      </vt:variant>
      <vt:variant>
        <vt:i4>54</vt:i4>
      </vt:variant>
    </vt:vector>
  </HeadingPairs>
  <TitlesOfParts>
    <vt:vector size="55" baseType="lpstr">
      <vt:lpstr>Поток</vt:lpstr>
      <vt:lpstr>Methods of manufacturing complete removable denture. Check of complete removable denture structure, fitting of complete removable denture, its correction. An adaptation to complete removable denture.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 презентации</dc:title>
  <dc:creator>RECEPTOR</dc:creator>
  <cp:keywords>Шаблон оформления</cp:keywords>
  <dc:description>Шаблон оформления</dc:description>
  <cp:lastModifiedBy>Андрей</cp:lastModifiedBy>
  <cp:revision>340</cp:revision>
  <dcterms:created xsi:type="dcterms:W3CDTF">2010-02-28T14:50:00Z</dcterms:created>
  <dcterms:modified xsi:type="dcterms:W3CDTF">2014-10-07T15:26:17Z</dcterms:modified>
  <cp:category>Шаблон оформления</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TC300077471049</vt:lpwstr>
  </property>
</Properties>
</file>