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3" r:id="rId3"/>
    <p:sldId id="295" r:id="rId4"/>
    <p:sldId id="370" r:id="rId5"/>
    <p:sldId id="365" r:id="rId6"/>
    <p:sldId id="371" r:id="rId7"/>
    <p:sldId id="368" r:id="rId8"/>
    <p:sldId id="369" r:id="rId9"/>
    <p:sldId id="373" r:id="rId10"/>
    <p:sldId id="372" r:id="rId11"/>
    <p:sldId id="376" r:id="rId12"/>
    <p:sldId id="380" r:id="rId13"/>
    <p:sldId id="374" r:id="rId14"/>
    <p:sldId id="377" r:id="rId15"/>
    <p:sldId id="378" r:id="rId16"/>
    <p:sldId id="375" r:id="rId17"/>
    <p:sldId id="364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1F141DD-372B-4424-88CA-43F6E79C0ACD}">
          <p14:sldIdLst>
            <p14:sldId id="256"/>
            <p14:sldId id="293"/>
            <p14:sldId id="295"/>
            <p14:sldId id="370"/>
            <p14:sldId id="365"/>
            <p14:sldId id="371"/>
            <p14:sldId id="368"/>
            <p14:sldId id="369"/>
            <p14:sldId id="373"/>
            <p14:sldId id="372"/>
            <p14:sldId id="376"/>
            <p14:sldId id="380"/>
            <p14:sldId id="374"/>
            <p14:sldId id="377"/>
            <p14:sldId id="378"/>
            <p14:sldId id="375"/>
          </p14:sldIdLst>
        </p14:section>
        <p14:section name="Раздел без заголовка" id="{FACA372C-D8D6-4A7E-A839-4F369287B16D}">
          <p14:sldIdLst>
            <p14:sldId id="3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6CD"/>
    <a:srgbClr val="21B2C9"/>
    <a:srgbClr val="C72929"/>
    <a:srgbClr val="FB3B3B"/>
    <a:srgbClr val="009DD9"/>
    <a:srgbClr val="28CE12"/>
    <a:srgbClr val="1EA2B8"/>
    <a:srgbClr val="E10505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9823" autoAdjust="0"/>
  </p:normalViewPr>
  <p:slideViewPr>
    <p:cSldViewPr>
      <p:cViewPr varScale="1">
        <p:scale>
          <a:sx n="92" d="100"/>
          <a:sy n="92" d="100"/>
        </p:scale>
        <p:origin x="-8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2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6E95D-97AF-4ACA-9A8D-0771CBC9D2F7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ED443-495C-4189-8B3D-E148C50DA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790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540F6-8793-4CFE-9806-EB2B670E5992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CF81E-8074-4464-9C00-6C3327031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7354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69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4E9DBF-5FB6-4C84-8E74-B65F0A054A14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91A94-BB5F-4B2D-917A-94CDF0920E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83B98-D8B5-4F10-A7E6-27640845985E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EBFDCF-E559-44D6-B2F4-7A34E7F9B59D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EF6A8-A252-4F4C-9D23-D9199C89D5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E1568-CBE8-4EE6-B97D-0F041B4091ED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91F16-B601-4FFF-B545-E12171136B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CFA90-9017-4990-B9DB-F050DA5A3ECA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160594-ED7B-4368-9D2F-19D048F1E9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813A74-9B56-4D43-8432-918077DC02A1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41ADF-E2CE-4551-9E5A-16709DD58B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FF137-7F1F-4683-9AE2-333B9F3F9D48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DFA018-E132-4C9C-9E20-FB6F922B139C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47D5F-2279-4583-80CF-9CBC0D8644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3026C8-655E-4190-985C-ACB6262AFFB6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DEA1AE8-A71D-4CFA-953E-00D717F3C6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4FA7C9-EB92-45F2-BB67-A0318CD9B656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54987-6388-4518-BDA4-B7B902081C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11F8A4-72EE-484D-B587-CE58467850AD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1DF2-C325-4692-93B9-6E265B021B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4A469EE-65FB-4915-B0FF-630D5C0A6D29}" type="datetime8">
              <a:rPr lang="ru-RU" smtClean="0"/>
              <a:pPr>
                <a:defRPr/>
              </a:pPr>
              <a:t>09.02.2014 20:11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5CC83FF-C134-43D1-8430-897501340B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886728" cy="252028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Pathological</a:t>
            </a: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erase</a:t>
            </a: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of </a:t>
            </a:r>
            <a:r>
              <a:rPr lang="en-US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hard tissue of teeth. Prosthodontical methods of </a:t>
            </a:r>
            <a:r>
              <a:rPr lang="en-US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treatment</a:t>
            </a: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.</a:t>
            </a:r>
            <a:endParaRPr lang="ru-RU" sz="3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5013176"/>
            <a:ext cx="4590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Department of Prosthodontics</a:t>
            </a:r>
          </a:p>
          <a:p>
            <a:pPr algn="ctr"/>
            <a:r>
              <a:rPr lang="en-US" sz="2000" dirty="0">
                <a:solidFill>
                  <a:srgbClr val="0070C0"/>
                </a:solidFill>
              </a:rPr>
              <a:t>Odessa National Medical University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40948" y="57210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Associate Professor 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Bas </a:t>
            </a:r>
            <a:r>
              <a:rPr lang="en-US" b="1" dirty="0">
                <a:solidFill>
                  <a:srgbClr val="0070C0"/>
                </a:solidFill>
              </a:rPr>
              <a:t>Andrei </a:t>
            </a:r>
            <a:r>
              <a:rPr lang="en-US" b="1" dirty="0" err="1">
                <a:solidFill>
                  <a:srgbClr val="0070C0"/>
                </a:solidFill>
              </a:rPr>
              <a:t>Alekseyevich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27038" y="2384492"/>
            <a:ext cx="4644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en-US" b="1" dirty="0">
                <a:solidFill>
                  <a:srgbClr val="002060"/>
                </a:solidFill>
              </a:rPr>
              <a:t>Tooth enamel </a:t>
            </a:r>
            <a:r>
              <a:rPr lang="en-US" dirty="0">
                <a:solidFill>
                  <a:srgbClr val="002060"/>
                </a:solidFill>
              </a:rPr>
              <a:t>is the hardest tissue produced by </a:t>
            </a:r>
            <a:r>
              <a:rPr lang="en-US" dirty="0" smtClean="0">
                <a:solidFill>
                  <a:srgbClr val="002060"/>
                </a:solidFill>
              </a:rPr>
              <a:t>the</a:t>
            </a:r>
            <a:r>
              <a:rPr lang="en-US" dirty="0">
                <a:solidFill>
                  <a:srgbClr val="002060"/>
                </a:solidFill>
              </a:rPr>
              <a:t> human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body.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08" y="571787"/>
            <a:ext cx="3068660" cy="30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3913829" y="980728"/>
            <a:ext cx="4670425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en-US" b="1" dirty="0">
                <a:solidFill>
                  <a:srgbClr val="002060"/>
                </a:solidFill>
              </a:rPr>
              <a:t>The tooth </a:t>
            </a:r>
            <a:r>
              <a:rPr lang="en-US" dirty="0">
                <a:solidFill>
                  <a:srgbClr val="002060"/>
                </a:solidFill>
              </a:rPr>
              <a:t>is the alone part of the human body, which is unable to repair itself.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4326201"/>
            <a:ext cx="698477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en-US" b="1" dirty="0">
                <a:solidFill>
                  <a:srgbClr val="002060"/>
                </a:solidFill>
              </a:rPr>
              <a:t>The physiological </a:t>
            </a:r>
            <a:r>
              <a:rPr lang="en-US" b="1" dirty="0" smtClean="0">
                <a:solidFill>
                  <a:srgbClr val="002060"/>
                </a:solidFill>
              </a:rPr>
              <a:t>erase </a:t>
            </a:r>
            <a:r>
              <a:rPr lang="en-US" dirty="0">
                <a:solidFill>
                  <a:srgbClr val="002060"/>
                </a:solidFill>
              </a:rPr>
              <a:t>is developing during the grinding of food during chewing movements and </a:t>
            </a:r>
            <a:r>
              <a:rPr lang="en-US" dirty="0" err="1">
                <a:solidFill>
                  <a:srgbClr val="002060"/>
                </a:solidFill>
              </a:rPr>
              <a:t>unchewing</a:t>
            </a:r>
            <a:r>
              <a:rPr lang="en-US" dirty="0">
                <a:solidFill>
                  <a:srgbClr val="002060"/>
                </a:solidFill>
              </a:rPr>
              <a:t> contacts of jaws.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40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491405"/>
            <a:ext cx="44644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en-US" dirty="0">
                <a:solidFill>
                  <a:srgbClr val="002060"/>
                </a:solidFill>
              </a:rPr>
              <a:t>Chewing cusps and proximal surfaces of the teeth are subjected to physiological </a:t>
            </a:r>
            <a:r>
              <a:rPr lang="en-US" dirty="0" smtClean="0">
                <a:solidFill>
                  <a:srgbClr val="002060"/>
                </a:solidFill>
              </a:rPr>
              <a:t>erase. </a:t>
            </a:r>
            <a:r>
              <a:rPr lang="en-US" dirty="0">
                <a:solidFill>
                  <a:srgbClr val="002060"/>
                </a:solidFill>
              </a:rPr>
              <a:t>Result of that is the formation of facets and pads, and dental arch is shortened at 1 </a:t>
            </a:r>
            <a:r>
              <a:rPr lang="en-US" dirty="0" smtClean="0">
                <a:solidFill>
                  <a:srgbClr val="002060"/>
                </a:solidFill>
              </a:rPr>
              <a:t>centimeter.</a:t>
            </a:r>
            <a:endParaRPr lang="en-US" dirty="0">
              <a:solidFill>
                <a:srgbClr val="002060"/>
              </a:solidFill>
            </a:endParaRPr>
          </a:p>
          <a:p>
            <a:pPr algn="just"/>
            <a:r>
              <a:rPr lang="en-US" dirty="0" smtClean="0">
                <a:solidFill>
                  <a:srgbClr val="002060"/>
                </a:solidFill>
              </a:rPr>
              <a:t>	</a:t>
            </a:r>
            <a:r>
              <a:rPr lang="en-US" dirty="0" smtClean="0">
                <a:solidFill>
                  <a:srgbClr val="002060"/>
                </a:solidFill>
              </a:rPr>
              <a:t>erase </a:t>
            </a:r>
            <a:r>
              <a:rPr lang="en-US" dirty="0">
                <a:solidFill>
                  <a:srgbClr val="002060"/>
                </a:solidFill>
              </a:rPr>
              <a:t>teeth often changes the curve of </a:t>
            </a:r>
            <a:r>
              <a:rPr lang="en-US" dirty="0" err="1">
                <a:solidFill>
                  <a:srgbClr val="002060"/>
                </a:solidFill>
              </a:rPr>
              <a:t>Spee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5" t="18815"/>
          <a:stretch/>
        </p:blipFill>
        <p:spPr>
          <a:xfrm>
            <a:off x="813509" y="476672"/>
            <a:ext cx="2588218" cy="2758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1" t="19809" r="11678"/>
          <a:stretch/>
        </p:blipFill>
        <p:spPr>
          <a:xfrm>
            <a:off x="827583" y="476672"/>
            <a:ext cx="2534047" cy="27386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t="18844" r="10328"/>
          <a:stretch/>
        </p:blipFill>
        <p:spPr>
          <a:xfrm>
            <a:off x="827584" y="476672"/>
            <a:ext cx="2580574" cy="27386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4" t="19430" r="10911"/>
          <a:stretch/>
        </p:blipFill>
        <p:spPr>
          <a:xfrm>
            <a:off x="827584" y="476672"/>
            <a:ext cx="2592288" cy="27585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75630" y="3726324"/>
            <a:ext cx="7096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>
                <a:solidFill>
                  <a:srgbClr val="002060"/>
                </a:solidFill>
              </a:rPr>
              <a:t>supports convergence the teeth and keeps contact between them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27784" y="333260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Physiological </a:t>
            </a:r>
            <a:r>
              <a:rPr lang="en-US" b="1" dirty="0" smtClean="0">
                <a:solidFill>
                  <a:srgbClr val="002060"/>
                </a:solidFill>
              </a:rPr>
              <a:t>erase </a:t>
            </a:r>
            <a:r>
              <a:rPr lang="en-US" b="1" dirty="0">
                <a:solidFill>
                  <a:srgbClr val="002060"/>
                </a:solidFill>
              </a:rPr>
              <a:t>teeth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630" y="4293096"/>
            <a:ext cx="7024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 smtClean="0">
                <a:solidFill>
                  <a:srgbClr val="002060"/>
                </a:solidFill>
              </a:rPr>
              <a:t>prevents entering the food into the interdental space, injury and the gap tissue between the teeth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5630" y="5018986"/>
            <a:ext cx="7312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>
                <a:solidFill>
                  <a:srgbClr val="002060"/>
                </a:solidFill>
              </a:rPr>
              <a:t>also supports to a more free and smooth running of the dentitions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4751" y="5517232"/>
            <a:ext cx="6966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>
                <a:solidFill>
                  <a:srgbClr val="002060"/>
                </a:solidFill>
              </a:rPr>
              <a:t>eliminates overloading separate groups of teeth and improves the function of mastication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3094044" y="1846003"/>
            <a:ext cx="792088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3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491405"/>
            <a:ext cx="44644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en-US" dirty="0">
                <a:solidFill>
                  <a:srgbClr val="002060"/>
                </a:solidFill>
              </a:rPr>
              <a:t>Chewing cusps and proximal surfaces of the teeth are subjected to physiological </a:t>
            </a:r>
            <a:r>
              <a:rPr lang="en-US" dirty="0" smtClean="0">
                <a:solidFill>
                  <a:srgbClr val="002060"/>
                </a:solidFill>
              </a:rPr>
              <a:t>erase. </a:t>
            </a:r>
            <a:r>
              <a:rPr lang="en-US" dirty="0">
                <a:solidFill>
                  <a:srgbClr val="002060"/>
                </a:solidFill>
              </a:rPr>
              <a:t>Result of that is the formation of facets and pads, and dental arch is shortened at 1 centimeter.</a:t>
            </a:r>
          </a:p>
          <a:p>
            <a:pPr algn="just"/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smtClean="0">
                <a:solidFill>
                  <a:srgbClr val="002060"/>
                </a:solidFill>
              </a:rPr>
              <a:t>erase </a:t>
            </a:r>
            <a:r>
              <a:rPr lang="en-US" dirty="0">
                <a:solidFill>
                  <a:srgbClr val="002060"/>
                </a:solidFill>
              </a:rPr>
              <a:t>teeth often changes the curve of </a:t>
            </a:r>
            <a:r>
              <a:rPr lang="en-US" dirty="0" err="1">
                <a:solidFill>
                  <a:srgbClr val="002060"/>
                </a:solidFill>
              </a:rPr>
              <a:t>Spee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5" t="18815"/>
          <a:stretch/>
        </p:blipFill>
        <p:spPr>
          <a:xfrm>
            <a:off x="813509" y="476672"/>
            <a:ext cx="2588218" cy="2758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1" t="19809" r="11678"/>
          <a:stretch/>
        </p:blipFill>
        <p:spPr>
          <a:xfrm>
            <a:off x="827583" y="476672"/>
            <a:ext cx="2534047" cy="27386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t="18844" r="10328"/>
          <a:stretch/>
        </p:blipFill>
        <p:spPr>
          <a:xfrm>
            <a:off x="827584" y="476672"/>
            <a:ext cx="2580574" cy="27386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4" t="19430" r="10911"/>
          <a:stretch/>
        </p:blipFill>
        <p:spPr>
          <a:xfrm>
            <a:off x="827584" y="476672"/>
            <a:ext cx="2592288" cy="27585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60028" y="4019019"/>
            <a:ext cx="7096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 smtClean="0">
                <a:solidFill>
                  <a:srgbClr val="002060"/>
                </a:solidFill>
              </a:rPr>
              <a:t>typical </a:t>
            </a:r>
            <a:r>
              <a:rPr lang="en-US" dirty="0">
                <a:solidFill>
                  <a:srgbClr val="002060"/>
                </a:solidFill>
              </a:rPr>
              <a:t>for adults and older persons.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630" y="4581128"/>
            <a:ext cx="7024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>
                <a:solidFill>
                  <a:srgbClr val="002060"/>
                </a:solidFill>
              </a:rPr>
              <a:t>within the teeth's enamel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4783" y="5157192"/>
            <a:ext cx="7024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en-US" dirty="0">
                <a:solidFill>
                  <a:srgbClr val="002060"/>
                </a:solidFill>
              </a:rPr>
              <a:t>does not reduce the height of the bite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27784" y="333260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Physiological </a:t>
            </a:r>
            <a:r>
              <a:rPr lang="en-US" b="1" dirty="0" smtClean="0">
                <a:solidFill>
                  <a:srgbClr val="002060"/>
                </a:solidFill>
              </a:rPr>
              <a:t>erase </a:t>
            </a:r>
            <a:r>
              <a:rPr lang="en-US" b="1" dirty="0">
                <a:solidFill>
                  <a:srgbClr val="002060"/>
                </a:solidFill>
              </a:rPr>
              <a:t>teeth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4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04664"/>
            <a:ext cx="3894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Pathological dental </a:t>
            </a:r>
            <a:r>
              <a:rPr lang="en-US" sz="2400" b="1" dirty="0" smtClean="0">
                <a:solidFill>
                  <a:srgbClr val="FF0000"/>
                </a:solidFill>
              </a:rPr>
              <a:t>erase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95790" y="856358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Signs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of </a:t>
            </a:r>
            <a:r>
              <a:rPr lang="en-US" b="1" dirty="0">
                <a:solidFill>
                  <a:srgbClr val="002060"/>
                </a:solidFill>
              </a:rPr>
              <a:t>pathological dental </a:t>
            </a:r>
            <a:r>
              <a:rPr lang="en-US" b="1" dirty="0" smtClean="0">
                <a:solidFill>
                  <a:srgbClr val="002060"/>
                </a:solidFill>
              </a:rPr>
              <a:t>erase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116104"/>
            <a:ext cx="2304255" cy="1520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12976"/>
            <a:ext cx="2016223" cy="201622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779912" y="1620089"/>
            <a:ext cx="4390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en-US" sz="1600" dirty="0">
                <a:solidFill>
                  <a:srgbClr val="002060"/>
                </a:solidFill>
              </a:rPr>
              <a:t>typical for younger persons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9912" y="2132856"/>
            <a:ext cx="4390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en-US" sz="1600" dirty="0">
                <a:solidFill>
                  <a:srgbClr val="002060"/>
                </a:solidFill>
              </a:rPr>
              <a:t>exposed dentine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3810526"/>
            <a:ext cx="4390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en-US" sz="1600" dirty="0">
                <a:solidFill>
                  <a:srgbClr val="002060"/>
                </a:solidFill>
              </a:rPr>
              <a:t>it's possible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</a:rPr>
              <a:t>reduce the height of the bite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3204265"/>
            <a:ext cx="4628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en-US" sz="1600" dirty="0">
                <a:solidFill>
                  <a:srgbClr val="002060"/>
                </a:solidFill>
              </a:rPr>
              <a:t>it's possible </a:t>
            </a:r>
            <a:r>
              <a:rPr lang="en-US" sz="1600" dirty="0" smtClean="0">
                <a:solidFill>
                  <a:srgbClr val="002060"/>
                </a:solidFill>
              </a:rPr>
              <a:t>appearance </a:t>
            </a:r>
            <a:r>
              <a:rPr lang="en-US" sz="1600" dirty="0">
                <a:solidFill>
                  <a:srgbClr val="002060"/>
                </a:solidFill>
              </a:rPr>
              <a:t>of hypersensitive teeth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43729"/>
            <a:ext cx="3096344" cy="162558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779912" y="2564904"/>
            <a:ext cx="4390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en-US" sz="1600" dirty="0">
                <a:solidFill>
                  <a:srgbClr val="002060"/>
                </a:solidFill>
              </a:rPr>
              <a:t>it's possible sharp edges of enamel injure mucosa 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04664"/>
            <a:ext cx="3894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Pathological dental </a:t>
            </a:r>
            <a:r>
              <a:rPr lang="en-US" sz="2400" b="1" dirty="0" smtClean="0">
                <a:solidFill>
                  <a:srgbClr val="FF0000"/>
                </a:solidFill>
              </a:rPr>
              <a:t>erase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84550" y="1221885"/>
            <a:ext cx="19960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The types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of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</a:rPr>
              <a:t>dental </a:t>
            </a:r>
            <a:r>
              <a:rPr lang="en-US" sz="2400" b="1" dirty="0" smtClean="0">
                <a:solidFill>
                  <a:srgbClr val="002060"/>
                </a:solidFill>
              </a:rPr>
              <a:t>erase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871755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2"/>
                </a:solidFill>
              </a:rPr>
              <a:t>the horizontal</a:t>
            </a:r>
            <a:r>
              <a:rPr lang="ru-RU" dirty="0" smtClean="0">
                <a:solidFill>
                  <a:schemeClr val="bg2"/>
                </a:solidFill>
              </a:rPr>
              <a:t>;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t="18844" r="10328"/>
          <a:stretch/>
        </p:blipFill>
        <p:spPr>
          <a:xfrm>
            <a:off x="6109180" y="1809229"/>
            <a:ext cx="1800200" cy="191048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1" t="19809" r="11678"/>
          <a:stretch/>
        </p:blipFill>
        <p:spPr>
          <a:xfrm>
            <a:off x="1097311" y="3719711"/>
            <a:ext cx="1699072" cy="18362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5" t="18815"/>
          <a:stretch/>
        </p:blipFill>
        <p:spPr>
          <a:xfrm>
            <a:off x="948744" y="1196752"/>
            <a:ext cx="1847639" cy="196922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65355" y="5871755"/>
            <a:ext cx="2672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2"/>
                </a:solidFill>
              </a:rPr>
              <a:t>the vertical</a:t>
            </a:r>
            <a:r>
              <a:rPr lang="ru-RU" dirty="0" smtClean="0">
                <a:solidFill>
                  <a:schemeClr val="bg2"/>
                </a:solidFill>
              </a:rPr>
              <a:t>; 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4" t="19430" r="10911"/>
          <a:stretch/>
        </p:blipFill>
        <p:spPr>
          <a:xfrm>
            <a:off x="6111437" y="3753222"/>
            <a:ext cx="1793000" cy="190798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99863" y="5836432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- </a:t>
            </a:r>
            <a:r>
              <a:rPr lang="en-US" dirty="0" smtClean="0">
                <a:solidFill>
                  <a:schemeClr val="bg2"/>
                </a:solidFill>
              </a:rPr>
              <a:t>the combined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9636"/>
          <a:stretch/>
        </p:blipFill>
        <p:spPr>
          <a:xfrm>
            <a:off x="3647315" y="3733323"/>
            <a:ext cx="1748395" cy="185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7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48834" y="188640"/>
            <a:ext cx="295465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The </a:t>
            </a:r>
            <a:r>
              <a:rPr lang="en-US" sz="2400" b="1" dirty="0" smtClean="0">
                <a:solidFill>
                  <a:srgbClr val="0070C0"/>
                </a:solidFill>
              </a:rPr>
              <a:t>etiology of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pathological </a:t>
            </a:r>
            <a:r>
              <a:rPr lang="en-US" b="1" dirty="0">
                <a:solidFill>
                  <a:srgbClr val="FF0000"/>
                </a:solidFill>
              </a:rPr>
              <a:t>dental </a:t>
            </a:r>
            <a:r>
              <a:rPr lang="en-US" b="1" dirty="0" smtClean="0">
                <a:solidFill>
                  <a:srgbClr val="FF0000"/>
                </a:solidFill>
              </a:rPr>
              <a:t>erase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40162" y="105638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metabolic disorders,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defective structure of the hard tissues of the tooth,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err="1"/>
              <a:t>neurodystrophic</a:t>
            </a:r>
            <a:r>
              <a:rPr lang="en-US" dirty="0"/>
              <a:t> processes in them,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violation of mineralization of dental hard tissues,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dysfunction of the endocrine glands,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influence of acids.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features of bite, particularly incisive overlap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nervous system disorders (bruxism, teeth grinding)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occupational hazards,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bad habits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diseases of the gastrointestinal tract,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smtClean="0"/>
              <a:t>localization </a:t>
            </a:r>
            <a:r>
              <a:rPr lang="en-US" dirty="0"/>
              <a:t>of traumatic occlusion nodes,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functional overload of teeth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0" y="1916832"/>
            <a:ext cx="1345979" cy="1340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22" y="2071642"/>
            <a:ext cx="1048735" cy="16646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49"/>
          <a:stretch/>
        </p:blipFill>
        <p:spPr>
          <a:xfrm>
            <a:off x="1385821" y="764704"/>
            <a:ext cx="1584176" cy="10132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1930" y="3430502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shoemaker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84743" y="3820422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tailor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0" y="4653136"/>
            <a:ext cx="2822028" cy="14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404664"/>
            <a:ext cx="40719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The functional overload of </a:t>
            </a:r>
            <a:r>
              <a:rPr lang="en-US" sz="2000" b="1" dirty="0" smtClean="0">
                <a:solidFill>
                  <a:srgbClr val="FF0000"/>
                </a:solidFill>
              </a:rPr>
              <a:t>teeth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32013" y="1412776"/>
            <a:ext cx="3995936" cy="3867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dirty="0" smtClean="0"/>
              <a:t>	</a:t>
            </a:r>
            <a:r>
              <a:rPr lang="en-US" dirty="0"/>
              <a:t> There are primary and secondary traumatic occlusion.</a:t>
            </a:r>
          </a:p>
          <a:p>
            <a:pPr algn="just">
              <a:lnSpc>
                <a:spcPct val="125000"/>
              </a:lnSpc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The primary </a:t>
            </a:r>
            <a:r>
              <a:rPr lang="en-US" dirty="0"/>
              <a:t>is then large load acts on a healthy </a:t>
            </a:r>
            <a:r>
              <a:rPr lang="en-US" dirty="0" err="1"/>
              <a:t>periodontium</a:t>
            </a:r>
            <a:r>
              <a:rPr lang="en-US" dirty="0"/>
              <a:t> due to various reasons. Most often, this is an increase the height of the bite on single crowns and loss of lateral teeth.</a:t>
            </a:r>
          </a:p>
          <a:p>
            <a:pPr algn="just">
              <a:lnSpc>
                <a:spcPct val="125000"/>
              </a:lnSpc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The </a:t>
            </a:r>
            <a:r>
              <a:rPr lang="en-US" dirty="0">
                <a:solidFill>
                  <a:srgbClr val="0070C0"/>
                </a:solidFill>
              </a:rPr>
              <a:t>secondary </a:t>
            </a:r>
            <a:r>
              <a:rPr lang="en-US" dirty="0"/>
              <a:t>is, if there is periodontal </a:t>
            </a:r>
            <a:r>
              <a:rPr lang="en-US" dirty="0" smtClean="0"/>
              <a:t>weakening, </a:t>
            </a:r>
            <a:r>
              <a:rPr lang="en-US" dirty="0"/>
              <a:t>and then the normal load is too much for it.</a:t>
            </a:r>
            <a:endParaRPr lang="ru-RU" dirty="0"/>
          </a:p>
        </p:txBody>
      </p:sp>
      <p:pic>
        <p:nvPicPr>
          <p:cNvPr id="1026" name="Picture 2" descr="http://www.mysurgeon.ru/res/ctg/brctrg3mpncc844004cwco00w/4_i/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t="26152" r="10796" b="14588"/>
          <a:stretch/>
        </p:blipFill>
        <p:spPr bwMode="auto">
          <a:xfrm>
            <a:off x="755576" y="1412776"/>
            <a:ext cx="3418925" cy="156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004.radikal.ru/i207/1009/22/5c273205678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" t="11605" r="10838" b="8277"/>
          <a:stretch/>
        </p:blipFill>
        <p:spPr bwMode="auto">
          <a:xfrm>
            <a:off x="995508" y="3593212"/>
            <a:ext cx="3240360" cy="236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65738" y="1026602"/>
            <a:ext cx="4139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chemeClr val="accent2"/>
                </a:solidFill>
              </a:rPr>
              <a:t>Functional </a:t>
            </a:r>
            <a:r>
              <a:rPr lang="en-US" dirty="0">
                <a:solidFill>
                  <a:schemeClr val="accent2"/>
                </a:solidFill>
              </a:rPr>
              <a:t>overload depends on: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/>
              <a:t>condition of the remaining teeth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/>
              <a:t>number of opposite  teeth,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/>
              <a:t>kind of bite,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/>
              <a:t>general condition of a patient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/>
              <a:t>etc.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3257" y="3424932"/>
            <a:ext cx="4355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smtClean="0"/>
              <a:t>	</a:t>
            </a:r>
            <a:r>
              <a:rPr lang="en-US" dirty="0">
                <a:solidFill>
                  <a:schemeClr val="accent2"/>
                </a:solidFill>
              </a:rPr>
              <a:t>Morphological expression of the overload is </a:t>
            </a:r>
          </a:p>
          <a:p>
            <a:pPr algn="just"/>
            <a:r>
              <a:rPr lang="en-US" dirty="0"/>
              <a:t>the defeat of the pulp of teeth,</a:t>
            </a:r>
          </a:p>
          <a:p>
            <a:pPr algn="just"/>
            <a:r>
              <a:rPr lang="en-US" dirty="0"/>
              <a:t> </a:t>
            </a:r>
            <a:r>
              <a:rPr lang="en-US" dirty="0" err="1"/>
              <a:t>resorption</a:t>
            </a:r>
            <a:r>
              <a:rPr lang="en-US" dirty="0"/>
              <a:t> of a cement and а dentin</a:t>
            </a:r>
          </a:p>
          <a:p>
            <a:pPr algn="just"/>
            <a:r>
              <a:rPr lang="en-US" dirty="0"/>
              <a:t>and in some cases - </a:t>
            </a:r>
            <a:r>
              <a:rPr lang="en-US" dirty="0" err="1"/>
              <a:t>hypercementosis</a:t>
            </a:r>
            <a:r>
              <a:rPr lang="en-US" dirty="0"/>
              <a:t>,</a:t>
            </a:r>
          </a:p>
          <a:p>
            <a:pPr algn="just"/>
            <a:r>
              <a:rPr lang="en-US" dirty="0"/>
              <a:t>damage to nerve fibers,</a:t>
            </a:r>
          </a:p>
          <a:p>
            <a:pPr algn="just"/>
            <a:r>
              <a:rPr lang="en-US" dirty="0"/>
              <a:t>damage to </a:t>
            </a:r>
            <a:r>
              <a:rPr lang="en-US" dirty="0" err="1"/>
              <a:t>periodontium</a:t>
            </a:r>
            <a:endParaRPr lang="en-US" dirty="0"/>
          </a:p>
          <a:p>
            <a:pPr algn="just"/>
            <a:r>
              <a:rPr lang="en-US" dirty="0"/>
              <a:t>and </a:t>
            </a:r>
            <a:r>
              <a:rPr lang="en-US" dirty="0" smtClean="0"/>
              <a:t>erase </a:t>
            </a:r>
            <a:r>
              <a:rPr lang="en-US" dirty="0"/>
              <a:t>of hard dental tissues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404664"/>
            <a:ext cx="40719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The functional overload of teeth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43"/>
          <a:stretch/>
        </p:blipFill>
        <p:spPr>
          <a:xfrm>
            <a:off x="581763" y="883747"/>
            <a:ext cx="3858104" cy="2480210"/>
          </a:xfrm>
          <a:prstGeom prst="rect">
            <a:avLst/>
          </a:prstGeom>
        </p:spPr>
      </p:pic>
      <p:pic>
        <p:nvPicPr>
          <p:cNvPr id="16" name="Picture 38" descr="Parodotitisverlauf_1"/>
          <p:cNvPicPr>
            <a:picLocks noChangeAspect="1" noChangeArrowheads="1"/>
          </p:cNvPicPr>
          <p:nvPr/>
        </p:nvPicPr>
        <p:blipFill>
          <a:blip r:embed="rId4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4248"/>
          <a:stretch>
            <a:fillRect/>
          </a:stretch>
        </p:blipFill>
        <p:spPr bwMode="auto">
          <a:xfrm flipH="1">
            <a:off x="2484572" y="3861048"/>
            <a:ext cx="1593707" cy="224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0" descr="Parodotitisverlauf_1"/>
          <p:cNvPicPr>
            <a:picLocks noChangeAspect="1" noChangeArrowheads="1"/>
          </p:cNvPicPr>
          <p:nvPr/>
        </p:nvPicPr>
        <p:blipFill>
          <a:blip r:embed="rId4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52"/>
          <a:stretch>
            <a:fillRect/>
          </a:stretch>
        </p:blipFill>
        <p:spPr bwMode="auto">
          <a:xfrm>
            <a:off x="755576" y="3861048"/>
            <a:ext cx="1500689" cy="224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3326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en-US" dirty="0"/>
              <a:t>Pathological </a:t>
            </a:r>
            <a:r>
              <a:rPr lang="en-US" dirty="0" smtClean="0"/>
              <a:t>erase, </a:t>
            </a:r>
            <a:r>
              <a:rPr lang="en-US" dirty="0"/>
              <a:t>loss of teeth, reducing height of bite significantly affect the health of 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2"/>
                </a:solidFill>
              </a:rPr>
              <a:t>the </a:t>
            </a:r>
            <a:r>
              <a:rPr lang="en-US" b="1" dirty="0" err="1">
                <a:solidFill>
                  <a:schemeClr val="accent2"/>
                </a:solidFill>
              </a:rPr>
              <a:t>temporo</a:t>
            </a:r>
            <a:r>
              <a:rPr lang="en-US" b="1" dirty="0">
                <a:solidFill>
                  <a:schemeClr val="accent2"/>
                </a:solidFill>
              </a:rPr>
              <a:t>-mandibular joints</a:t>
            </a:r>
            <a:r>
              <a:rPr lang="en-US" dirty="0"/>
              <a:t>.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7" name="Picture 5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1"/>
          <a:stretch>
            <a:fillRect/>
          </a:stretch>
        </p:blipFill>
        <p:spPr bwMode="auto">
          <a:xfrm>
            <a:off x="1619672" y="1286222"/>
            <a:ext cx="5763551" cy="338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Рисунок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1"/>
          <a:stretch>
            <a:fillRect/>
          </a:stretch>
        </p:blipFill>
        <p:spPr bwMode="auto">
          <a:xfrm>
            <a:off x="1635548" y="1268760"/>
            <a:ext cx="5744294" cy="338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75656" y="4694898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articular tuber is erased.</a:t>
            </a:r>
          </a:p>
          <a:p>
            <a:r>
              <a:rPr lang="en-US" dirty="0"/>
              <a:t>The articular slope becomes  sloppy.</a:t>
            </a:r>
          </a:p>
          <a:p>
            <a:r>
              <a:rPr lang="en-US" dirty="0" smtClean="0"/>
              <a:t>The articular </a:t>
            </a:r>
            <a:r>
              <a:rPr lang="en-US" dirty="0"/>
              <a:t>disc is deformed, shifted.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5662989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en-US" dirty="0"/>
              <a:t>This may cause a breach of the articulation and development of arthritis of </a:t>
            </a:r>
            <a:r>
              <a:rPr lang="en-US" dirty="0" err="1"/>
              <a:t>temporomandibular</a:t>
            </a:r>
            <a:r>
              <a:rPr lang="en-US" dirty="0"/>
              <a:t> joint.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321979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Stages of development of tooth </a:t>
            </a:r>
            <a:r>
              <a:rPr lang="en-US" b="1" dirty="0" smtClean="0">
                <a:solidFill>
                  <a:srgbClr val="0070C0"/>
                </a:solidFill>
              </a:rPr>
              <a:t>erase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48472" y="692630"/>
            <a:ext cx="4572000" cy="56020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sz="1600" dirty="0">
                <a:solidFill>
                  <a:schemeClr val="accent1"/>
                </a:solidFill>
              </a:rPr>
              <a:t>I. Physiological </a:t>
            </a:r>
            <a:r>
              <a:rPr lang="en-US" sz="1600" dirty="0"/>
              <a:t>- within the enamel.</a:t>
            </a:r>
            <a:br>
              <a:rPr lang="en-US" sz="1600" dirty="0"/>
            </a:br>
            <a:r>
              <a:rPr lang="en-US" sz="1600" dirty="0">
                <a:solidFill>
                  <a:schemeClr val="accent1"/>
                </a:solidFill>
              </a:rPr>
              <a:t>II. Transition </a:t>
            </a:r>
            <a:r>
              <a:rPr lang="en-US" sz="1600" dirty="0"/>
              <a:t>- in the enamel and dentin in part.</a:t>
            </a:r>
            <a:br>
              <a:rPr lang="en-US" sz="1600" dirty="0"/>
            </a:br>
            <a:r>
              <a:rPr lang="en-US" sz="1600" dirty="0">
                <a:solidFill>
                  <a:schemeClr val="accent1"/>
                </a:solidFill>
              </a:rPr>
              <a:t>III. Pathological </a:t>
            </a:r>
            <a:r>
              <a:rPr lang="en-US" sz="1600" dirty="0"/>
              <a:t>- within the dentin.</a:t>
            </a:r>
            <a:br>
              <a:rPr lang="en-US" sz="1600" dirty="0"/>
            </a:br>
            <a:r>
              <a:rPr lang="en-US" sz="1600" dirty="0"/>
              <a:t>   </a:t>
            </a:r>
            <a:br>
              <a:rPr lang="en-US" sz="1600" dirty="0"/>
            </a:br>
            <a:r>
              <a:rPr lang="en-US" sz="1600" dirty="0"/>
              <a:t>   </a:t>
            </a:r>
            <a:r>
              <a:rPr lang="en-US" sz="1600" dirty="0">
                <a:solidFill>
                  <a:schemeClr val="accent1"/>
                </a:solidFill>
              </a:rPr>
              <a:t> 1) Depth of defeat:</a:t>
            </a: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1600" dirty="0"/>
              <a:t>       a) up to 1/3 of the crown;</a:t>
            </a:r>
            <a:br>
              <a:rPr lang="en-US" sz="1600" dirty="0"/>
            </a:br>
            <a:r>
              <a:rPr lang="en-US" sz="1600" dirty="0"/>
              <a:t>       b) from 1/3 to 2/3 of the crown;</a:t>
            </a:r>
            <a:br>
              <a:rPr lang="en-US" sz="1600" dirty="0"/>
            </a:br>
            <a:r>
              <a:rPr lang="en-US" sz="1600" dirty="0"/>
              <a:t>       c) from 2/3 to the gums.</a:t>
            </a:r>
            <a:br>
              <a:rPr lang="en-US" sz="1600" dirty="0"/>
            </a:br>
            <a:r>
              <a:rPr lang="en-US" sz="1600" dirty="0"/>
              <a:t>  </a:t>
            </a:r>
            <a:r>
              <a:rPr lang="en-US" sz="1600" dirty="0">
                <a:solidFill>
                  <a:schemeClr val="accent1"/>
                </a:solidFill>
              </a:rPr>
              <a:t>  2) The plane of the lesion:</a:t>
            </a: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1600" dirty="0"/>
              <a:t>       a) horizontal;</a:t>
            </a:r>
            <a:br>
              <a:rPr lang="en-US" sz="1600" dirty="0"/>
            </a:br>
            <a:r>
              <a:rPr lang="en-US" sz="1600" dirty="0"/>
              <a:t>       b) vertical;</a:t>
            </a:r>
            <a:br>
              <a:rPr lang="en-US" sz="1600" dirty="0"/>
            </a:br>
            <a:r>
              <a:rPr lang="en-US" sz="1600" dirty="0"/>
              <a:t>       c) </a:t>
            </a:r>
            <a:r>
              <a:rPr lang="en-US" sz="1600" dirty="0" smtClean="0"/>
              <a:t>combined;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    </a:t>
            </a:r>
            <a:r>
              <a:rPr lang="en-US" sz="1600" dirty="0">
                <a:solidFill>
                  <a:schemeClr val="accent1"/>
                </a:solidFill>
              </a:rPr>
              <a:t>3) The length of the lesion:</a:t>
            </a: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1600" dirty="0"/>
              <a:t>       a) </a:t>
            </a:r>
            <a:r>
              <a:rPr lang="en-US" sz="1600" dirty="0" smtClean="0"/>
              <a:t>limited</a:t>
            </a:r>
            <a:r>
              <a:rPr lang="en-US" sz="1600" dirty="0"/>
              <a:t>;</a:t>
            </a:r>
            <a:br>
              <a:rPr lang="en-US" sz="1600" dirty="0"/>
            </a:br>
            <a:r>
              <a:rPr lang="en-US" sz="1600" dirty="0"/>
              <a:t>       b) generalized.</a:t>
            </a:r>
            <a:br>
              <a:rPr lang="en-US" sz="1600" dirty="0"/>
            </a:br>
            <a:r>
              <a:rPr lang="en-US" sz="1600" dirty="0"/>
              <a:t>    </a:t>
            </a:r>
            <a:r>
              <a:rPr lang="en-US" sz="1600" dirty="0">
                <a:solidFill>
                  <a:schemeClr val="accent1"/>
                </a:solidFill>
              </a:rPr>
              <a:t>4) The sensitivity of dentin:</a:t>
            </a: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1600" dirty="0"/>
              <a:t>       a) in the normal range;</a:t>
            </a:r>
            <a:br>
              <a:rPr lang="en-US" sz="1600" dirty="0"/>
            </a:br>
            <a:r>
              <a:rPr lang="en-US" sz="1600" dirty="0"/>
              <a:t>       b) with hyperesthesia.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49"/>
          <a:stretch/>
        </p:blipFill>
        <p:spPr>
          <a:xfrm>
            <a:off x="1187624" y="764705"/>
            <a:ext cx="1872208" cy="11974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1" t="18185"/>
          <a:stretch/>
        </p:blipFill>
        <p:spPr>
          <a:xfrm>
            <a:off x="1233115" y="2143309"/>
            <a:ext cx="1826717" cy="1334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7"/>
          <a:stretch/>
        </p:blipFill>
        <p:spPr>
          <a:xfrm>
            <a:off x="1181175" y="3645024"/>
            <a:ext cx="1976620" cy="953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1" t="10558" r="14300" b="31195"/>
          <a:stretch/>
        </p:blipFill>
        <p:spPr>
          <a:xfrm>
            <a:off x="1142811" y="4847034"/>
            <a:ext cx="2014984" cy="135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5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60648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reducing bite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20688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en-US" sz="1600" dirty="0"/>
              <a:t> The clinical manifestation of complications pathological </a:t>
            </a:r>
            <a:r>
              <a:rPr lang="en-US" sz="1600" dirty="0" smtClean="0"/>
              <a:t>erase </a:t>
            </a:r>
            <a:r>
              <a:rPr lang="en-US" sz="1600" dirty="0"/>
              <a:t>of teeth is the reducing bite</a:t>
            </a:r>
            <a:r>
              <a:rPr lang="en-US" sz="1600" dirty="0" smtClean="0"/>
              <a:t>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2321932" cy="15479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19232" r="27396" b="18119"/>
          <a:stretch/>
        </p:blipFill>
        <p:spPr>
          <a:xfrm>
            <a:off x="5509289" y="1196753"/>
            <a:ext cx="2130561" cy="1525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13485" r="26251" b="27574"/>
          <a:stretch/>
        </p:blipFill>
        <p:spPr>
          <a:xfrm>
            <a:off x="5473285" y="2924944"/>
            <a:ext cx="2195059" cy="1442209"/>
          </a:xfrm>
          <a:prstGeom prst="rect">
            <a:avLst/>
          </a:prstGeom>
        </p:spPr>
      </p:pic>
      <p:pic>
        <p:nvPicPr>
          <p:cNvPr id="2050" name="Picture 2" descr="http://www.stomport.ru/res/data/fckeditor/user_197/4%282%2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0"/>
          <a:stretch/>
        </p:blipFill>
        <p:spPr bwMode="auto">
          <a:xfrm>
            <a:off x="1547664" y="2996953"/>
            <a:ext cx="2450929" cy="140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63688" y="4361036"/>
            <a:ext cx="6048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The clinical signs: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/>
              <a:t>pain </a:t>
            </a:r>
            <a:r>
              <a:rPr lang="en-US" sz="1400" b="1" dirty="0"/>
              <a:t>or crunch in the </a:t>
            </a:r>
            <a:r>
              <a:rPr lang="en-US" sz="1400" b="1" dirty="0" err="1"/>
              <a:t>temporomandibular</a:t>
            </a:r>
            <a:r>
              <a:rPr lang="en-US" sz="1400" b="1" dirty="0"/>
              <a:t> joint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facial pain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fatigue of masticatory muscles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pain in the masticatory muscles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feeling of fullness in the ear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hearing loss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headaches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dry mouth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err="1"/>
              <a:t>glossodinia</a:t>
            </a:r>
            <a:r>
              <a:rPr lang="en-US" sz="1400" b="1" dirty="0"/>
              <a:t>, </a:t>
            </a:r>
            <a:r>
              <a:rPr lang="en-US" sz="1400" b="1" dirty="0" err="1"/>
              <a:t>glossalgia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96543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60648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reducing bite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20688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en-US" sz="1600" dirty="0"/>
              <a:t> The clinical manifestation of complications pathological </a:t>
            </a:r>
            <a:r>
              <a:rPr lang="en-US" sz="1600" dirty="0" smtClean="0"/>
              <a:t>erase </a:t>
            </a:r>
            <a:r>
              <a:rPr lang="en-US" sz="1600" dirty="0"/>
              <a:t>of teeth is the reducing bite.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165" y="4781470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	</a:t>
            </a:r>
            <a:r>
              <a:rPr lang="en-US" sz="1600" dirty="0"/>
              <a:t>In addition to pathological </a:t>
            </a:r>
            <a:r>
              <a:rPr lang="en-US" sz="1600" dirty="0" smtClean="0"/>
              <a:t>erase </a:t>
            </a:r>
            <a:r>
              <a:rPr lang="en-US" sz="1600" dirty="0"/>
              <a:t>of hard dental tissues </a:t>
            </a:r>
            <a:r>
              <a:rPr lang="en-US" sz="1600" dirty="0">
                <a:solidFill>
                  <a:schemeClr val="accent1"/>
                </a:solidFill>
              </a:rPr>
              <a:t>causes of the reducing bite </a:t>
            </a:r>
            <a:r>
              <a:rPr lang="en-US" sz="1600" dirty="0"/>
              <a:t>are varied: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early loss of posterior teeth,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functional overload of some groups of teeth,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changes in the </a:t>
            </a:r>
            <a:r>
              <a:rPr lang="en-US" sz="1600" dirty="0" err="1"/>
              <a:t>periodontium</a:t>
            </a:r>
            <a:r>
              <a:rPr lang="en-US" sz="1600" dirty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pathological conditions of the neuromuscular system,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irrational prosthesis.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2321932" cy="15479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19232" r="27396" b="18119"/>
          <a:stretch/>
        </p:blipFill>
        <p:spPr>
          <a:xfrm>
            <a:off x="5509289" y="1196753"/>
            <a:ext cx="2130561" cy="1525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13485" r="26251" b="27574"/>
          <a:stretch/>
        </p:blipFill>
        <p:spPr>
          <a:xfrm>
            <a:off x="5473285" y="2924944"/>
            <a:ext cx="2195059" cy="1442209"/>
          </a:xfrm>
          <a:prstGeom prst="rect">
            <a:avLst/>
          </a:prstGeom>
        </p:spPr>
      </p:pic>
      <p:pic>
        <p:nvPicPr>
          <p:cNvPr id="2050" name="Picture 2" descr="http://www.stomport.ru/res/data/fckeditor/user_197/4%282%2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0"/>
          <a:stretch/>
        </p:blipFill>
        <p:spPr bwMode="auto">
          <a:xfrm>
            <a:off x="1547664" y="2996953"/>
            <a:ext cx="2450929" cy="140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60648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reducing bite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36074"/>
              </p:ext>
            </p:extLst>
          </p:nvPr>
        </p:nvGraphicFramePr>
        <p:xfrm>
          <a:off x="755576" y="1628800"/>
          <a:ext cx="7560839" cy="307636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3910"/>
                <a:gridCol w="1652353"/>
                <a:gridCol w="1656184"/>
                <a:gridCol w="1800200"/>
                <a:gridCol w="1728192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The first stage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The second stage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The third stage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741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initial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developed with predominant localization of the pathological process in the dental system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with predominant localization of the pathological process in the dental system</a:t>
                      </a:r>
                      <a:endParaRPr lang="ru-RU" sz="1200" dirty="0" smtClean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and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temporomandibular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joints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1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а)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without significant deformation of dental and alveolar arches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with the deformation of tooth and alveolar arches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а)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without significant deformation of dental and alveolar arches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 smtClean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with the deformation of tooth and alveolar arches</a:t>
                      </a:r>
                      <a:endParaRPr lang="ru-RU" sz="1200" dirty="0" smtClean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19672" y="1231823"/>
            <a:ext cx="64807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/>
            <a:r>
              <a:rPr lang="en-US" sz="1400" b="1" i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Classification the reducing bite </a:t>
            </a:r>
            <a:r>
              <a:rPr lang="en-US" sz="14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(by M.G. </a:t>
            </a:r>
            <a:r>
              <a:rPr lang="en-US" sz="1400" b="1" i="1" dirty="0" err="1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Bushan</a:t>
            </a:r>
            <a:r>
              <a:rPr lang="en-US" sz="14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20688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en-US" sz="1600" dirty="0"/>
              <a:t> The clinical manifestation of complications pathological </a:t>
            </a:r>
            <a:r>
              <a:rPr lang="en-US" sz="1600" dirty="0" smtClean="0"/>
              <a:t>erase </a:t>
            </a:r>
            <a:r>
              <a:rPr lang="en-US" sz="1600" dirty="0"/>
              <a:t>of teeth is the reducing bite.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781470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	</a:t>
            </a:r>
            <a:r>
              <a:rPr lang="en-US" sz="1600" dirty="0"/>
              <a:t>In addition to pathological </a:t>
            </a:r>
            <a:r>
              <a:rPr lang="en-US" sz="1600" dirty="0" smtClean="0"/>
              <a:t>erase </a:t>
            </a:r>
            <a:r>
              <a:rPr lang="en-US" sz="1600" dirty="0"/>
              <a:t>of hard dental tissues </a:t>
            </a:r>
            <a:r>
              <a:rPr lang="en-US" sz="1600" dirty="0">
                <a:solidFill>
                  <a:schemeClr val="accent1"/>
                </a:solidFill>
              </a:rPr>
              <a:t>causes of the reducing bite </a:t>
            </a:r>
            <a:r>
              <a:rPr lang="en-US" sz="1600" dirty="0"/>
              <a:t>are varied</a:t>
            </a:r>
            <a:r>
              <a:rPr lang="en-US" sz="1600" dirty="0" smtClean="0"/>
              <a:t>:</a:t>
            </a:r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early loss of posterior teeth,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functional overload of some groups of teeth,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changes in the </a:t>
            </a:r>
            <a:r>
              <a:rPr lang="en-US" sz="1600" dirty="0" err="1"/>
              <a:t>periodontium</a:t>
            </a:r>
            <a:r>
              <a:rPr lang="en-US" sz="1600" dirty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pathological conditions of the neuromuscular system,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irrational prosthesis.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5736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48110" y="935599"/>
            <a:ext cx="326384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 err="1">
                <a:solidFill>
                  <a:schemeClr val="accent1"/>
                </a:solidFill>
              </a:rPr>
              <a:t>Medicamentous</a:t>
            </a:r>
            <a:r>
              <a:rPr lang="en-US" sz="1400" b="1" i="1" dirty="0">
                <a:solidFill>
                  <a:schemeClr val="accent1"/>
                </a:solidFill>
              </a:rPr>
              <a:t> methods </a:t>
            </a:r>
            <a:endParaRPr lang="ru-RU" sz="1400" b="1" i="1" dirty="0" smtClean="0">
              <a:solidFill>
                <a:schemeClr val="accent1"/>
              </a:solidFill>
            </a:endParaRPr>
          </a:p>
          <a:p>
            <a:pPr algn="ctr"/>
            <a:r>
              <a:rPr lang="en-US" sz="1400" dirty="0" smtClean="0"/>
              <a:t>apply </a:t>
            </a:r>
            <a:r>
              <a:rPr lang="en-US" sz="1400" dirty="0"/>
              <a:t>in initial </a:t>
            </a:r>
            <a:r>
              <a:rPr lang="en-US" sz="1400" dirty="0" smtClean="0"/>
              <a:t>stages</a:t>
            </a:r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r>
              <a:rPr lang="en-US" sz="1400" i="1" dirty="0">
                <a:solidFill>
                  <a:schemeClr val="accent1"/>
                </a:solidFill>
              </a:rPr>
              <a:t>Local treatment: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/>
              <a:t>remineralization</a:t>
            </a:r>
            <a:r>
              <a:rPr lang="en-US" sz="1400" dirty="0"/>
              <a:t> of the surface layers of enamel and dentin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calcification formed secondary dentin of the teeth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sz="1400" dirty="0"/>
          </a:p>
          <a:p>
            <a:pPr algn="ctr"/>
            <a:r>
              <a:rPr lang="en-US" sz="1400" i="1" dirty="0">
                <a:solidFill>
                  <a:schemeClr val="accent1"/>
                </a:solidFill>
              </a:rPr>
              <a:t>complex of the general treatment:</a:t>
            </a:r>
          </a:p>
          <a:p>
            <a:r>
              <a:rPr lang="en-US" sz="1400" dirty="0"/>
              <a:t>I. Calcium </a:t>
            </a:r>
            <a:r>
              <a:rPr lang="en-US" sz="1400" dirty="0" smtClean="0"/>
              <a:t>medicines</a:t>
            </a:r>
            <a:r>
              <a:rPr lang="en-US" sz="1400" dirty="0"/>
              <a:t>:</a:t>
            </a:r>
          </a:p>
          <a:p>
            <a:r>
              <a:rPr lang="en-US" sz="1400" dirty="0"/>
              <a:t>II. Complex of </a:t>
            </a:r>
            <a:r>
              <a:rPr lang="en-US" sz="1400" dirty="0" err="1"/>
              <a:t>polyvitamins</a:t>
            </a:r>
            <a:r>
              <a:rPr lang="en-US" sz="1400" dirty="0"/>
              <a:t> and </a:t>
            </a:r>
            <a:r>
              <a:rPr lang="en-US" sz="1400" dirty="0" err="1"/>
              <a:t>polyminerals</a:t>
            </a:r>
            <a:r>
              <a:rPr lang="en-US" sz="1400" dirty="0"/>
              <a:t>:</a:t>
            </a:r>
          </a:p>
          <a:p>
            <a:r>
              <a:rPr lang="en-US" sz="1400" dirty="0"/>
              <a:t>III. At the raised tone of chewing muscles, a </a:t>
            </a:r>
            <a:r>
              <a:rPr lang="en-US" sz="1400" dirty="0" err="1"/>
              <a:t>bruksizm</a:t>
            </a:r>
            <a:r>
              <a:rPr lang="en-US" sz="1400" dirty="0"/>
              <a:t> - sedative </a:t>
            </a:r>
            <a:r>
              <a:rPr lang="en-US" sz="1400" dirty="0" smtClean="0"/>
              <a:t>medicines.</a:t>
            </a:r>
            <a:endParaRPr lang="en-US" sz="1400" dirty="0"/>
          </a:p>
          <a:p>
            <a:r>
              <a:rPr lang="en-US" sz="1400" dirty="0"/>
              <a:t>IV. </a:t>
            </a:r>
            <a:r>
              <a:rPr lang="en-US" sz="1400" dirty="0" err="1"/>
              <a:t>Dietotherapy</a:t>
            </a:r>
            <a:r>
              <a:rPr lang="en-US" sz="1400" dirty="0"/>
              <a:t>.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347112"/>
            <a:ext cx="5928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treatment </a:t>
            </a:r>
            <a:r>
              <a:rPr lang="en-US" sz="2400" b="1" dirty="0">
                <a:solidFill>
                  <a:srgbClr val="FF0000"/>
                </a:solidFill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</a:rPr>
              <a:t>the pathological </a:t>
            </a:r>
            <a:r>
              <a:rPr lang="en-US" sz="2400" b="1" dirty="0" smtClean="0">
                <a:solidFill>
                  <a:srgbClr val="FF0000"/>
                </a:solidFill>
              </a:rPr>
              <a:t>erase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901111"/>
            <a:ext cx="381642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Prosthodontics </a:t>
            </a:r>
            <a:r>
              <a:rPr lang="en-US" sz="1400" b="1" i="1" dirty="0" smtClean="0">
                <a:solidFill>
                  <a:schemeClr val="accent1"/>
                </a:solidFill>
              </a:rPr>
              <a:t>treatment</a:t>
            </a:r>
          </a:p>
          <a:p>
            <a:endParaRPr lang="en-US" sz="1400" b="1" i="1" dirty="0">
              <a:solidFill>
                <a:schemeClr val="accent1"/>
              </a:solidFill>
            </a:endParaRPr>
          </a:p>
          <a:p>
            <a:r>
              <a:rPr lang="en-US" sz="1400" dirty="0"/>
              <a:t>1. Small violations of occlusion and very sharped edges of the teeth as a result of pathological </a:t>
            </a:r>
            <a:r>
              <a:rPr lang="en-US" sz="1400" dirty="0" smtClean="0"/>
              <a:t>erase </a:t>
            </a:r>
            <a:r>
              <a:rPr lang="en-US" sz="1400" dirty="0"/>
              <a:t>we may eliminate with help of polishing teeth.</a:t>
            </a:r>
          </a:p>
          <a:p>
            <a:endParaRPr lang="en-US" sz="1400" dirty="0"/>
          </a:p>
          <a:p>
            <a:r>
              <a:rPr lang="en-US" sz="1400" dirty="0"/>
              <a:t>2. Filling cavity of teeth is possible when they are in small numbers.</a:t>
            </a:r>
          </a:p>
          <a:p>
            <a:endParaRPr lang="en-US" sz="1400" dirty="0"/>
          </a:p>
          <a:p>
            <a:r>
              <a:rPr lang="en-US" sz="1400" dirty="0"/>
              <a:t>3. We create 2-3 points of contact between opposite teeth at patients with the first degree of pathological </a:t>
            </a:r>
            <a:r>
              <a:rPr lang="en-US" sz="1400" dirty="0" smtClean="0"/>
              <a:t>erase </a:t>
            </a:r>
            <a:r>
              <a:rPr lang="en-US" sz="1400" dirty="0"/>
              <a:t>and 4-6  points of contact at patients with the second degree of pathological </a:t>
            </a:r>
            <a:r>
              <a:rPr lang="en-US" sz="1400" dirty="0" smtClean="0"/>
              <a:t>erase. 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4. Treatment of patients with advanced stage of reducing bite and localization of the pathological process in the dental system and </a:t>
            </a:r>
            <a:r>
              <a:rPr lang="en-US" sz="1400" dirty="0" err="1"/>
              <a:t>temporo</a:t>
            </a:r>
            <a:r>
              <a:rPr lang="en-US" sz="1400" dirty="0"/>
              <a:t>-mandibular joint is two-step:</a:t>
            </a:r>
          </a:p>
          <a:p>
            <a:r>
              <a:rPr lang="en-US" sz="1400" dirty="0"/>
              <a:t>I - identify and restore the height of the bite of the teeth-gum cap;</a:t>
            </a:r>
          </a:p>
          <a:p>
            <a:r>
              <a:rPr lang="en-US" sz="1400" dirty="0"/>
              <a:t>II - fixing that height with help of prostheses.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21891"/>
            <a:ext cx="23812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8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2656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The prevention </a:t>
            </a:r>
            <a:r>
              <a:rPr lang="en-US" sz="2000" b="1" dirty="0">
                <a:solidFill>
                  <a:srgbClr val="FF0000"/>
                </a:solidFill>
              </a:rPr>
              <a:t>of </a:t>
            </a:r>
            <a:r>
              <a:rPr lang="en-US" sz="2000" b="1" dirty="0" smtClean="0">
                <a:solidFill>
                  <a:srgbClr val="FF0000"/>
                </a:solidFill>
              </a:rPr>
              <a:t>the pathological </a:t>
            </a:r>
            <a:r>
              <a:rPr lang="en-US" sz="2000" b="1" dirty="0" smtClean="0">
                <a:solidFill>
                  <a:srgbClr val="FF0000"/>
                </a:solidFill>
              </a:rPr>
              <a:t>erase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and </a:t>
            </a:r>
            <a:r>
              <a:rPr lang="en-US" sz="2000" b="1" dirty="0">
                <a:solidFill>
                  <a:srgbClr val="FF0000"/>
                </a:solidFill>
              </a:rPr>
              <a:t>its complications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4543" y="1268760"/>
            <a:ext cx="72008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Timely removal of defects of dentition.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Treatment of </a:t>
            </a:r>
            <a:r>
              <a:rPr lang="en-US" dirty="0" err="1"/>
              <a:t>dentofacial</a:t>
            </a:r>
            <a:r>
              <a:rPr lang="en-US" dirty="0"/>
              <a:t> anomalies.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Combating harmful </a:t>
            </a:r>
            <a:r>
              <a:rPr lang="en-US" dirty="0" smtClean="0"/>
              <a:t>habits.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Control </a:t>
            </a:r>
            <a:r>
              <a:rPr lang="en-US" dirty="0"/>
              <a:t>of occupational hazards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Treatment of diseases of organs and systems, which have a </a:t>
            </a:r>
            <a:r>
              <a:rPr lang="en-US" dirty="0" err="1"/>
              <a:t>pathogenetic</a:t>
            </a:r>
            <a:r>
              <a:rPr lang="en-US" dirty="0"/>
              <a:t> link with increased </a:t>
            </a:r>
            <a:r>
              <a:rPr lang="en-US" dirty="0" smtClean="0"/>
              <a:t>erase </a:t>
            </a:r>
            <a:r>
              <a:rPr lang="en-US" dirty="0"/>
              <a:t>of teeth (bruxism in violation of the central nervous system, endocrine pathology, disturbance of calcium-phosphorus metabolism in the body, etc.).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Prevention of acid necrosis.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4797152"/>
            <a:ext cx="8064896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sz="3600" b="1" dirty="0" smtClean="0"/>
          </a:p>
          <a:p>
            <a:pPr algn="ctr"/>
            <a:r>
              <a:rPr lang="en-US" sz="3600" b="1" dirty="0" smtClean="0"/>
              <a:t>Thank </a:t>
            </a:r>
            <a:r>
              <a:rPr lang="en-US" sz="3600" b="1" dirty="0"/>
              <a:t>you for your </a:t>
            </a:r>
            <a:r>
              <a:rPr lang="en-US" sz="3600" b="1" dirty="0" smtClean="0"/>
              <a:t>time</a:t>
            </a:r>
            <a:endParaRPr lang="en-US" b="1" dirty="0"/>
          </a:p>
          <a:p>
            <a:pPr algn="ctr"/>
            <a:endParaRPr lang="en-US" sz="36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416" y="476672"/>
            <a:ext cx="4687168" cy="419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7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9"/>
  <p:tag name="ISPRING_ULTRA_SCORM_DURATION" val="3600"/>
  <p:tag name="GENSWF_OUTPUT_FILE_NAME" val="полипропилен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4719</TotalTime>
  <Words>768</Words>
  <Application>Microsoft Office PowerPoint</Application>
  <PresentationFormat>Экран (4:3)</PresentationFormat>
  <Paragraphs>187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Pathological  erase of hard tissue of teeth. Prosthodontical methods of treatment.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RECEPTOR</dc:creator>
  <cp:keywords>Шаблон оформления</cp:keywords>
  <dc:description>Шаблон оформления</dc:description>
  <cp:lastModifiedBy>Андрей</cp:lastModifiedBy>
  <cp:revision>412</cp:revision>
  <dcterms:created xsi:type="dcterms:W3CDTF">2010-02-28T14:50:00Z</dcterms:created>
  <dcterms:modified xsi:type="dcterms:W3CDTF">2014-02-09T18:20:41Z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TC300077471049</vt:lpwstr>
  </property>
</Properties>
</file>