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308" r:id="rId4"/>
    <p:sldId id="307" r:id="rId5"/>
    <p:sldId id="259" r:id="rId6"/>
    <p:sldId id="257" r:id="rId7"/>
    <p:sldId id="286" r:id="rId8"/>
    <p:sldId id="304" r:id="rId9"/>
    <p:sldId id="258" r:id="rId10"/>
    <p:sldId id="283" r:id="rId11"/>
    <p:sldId id="293" r:id="rId12"/>
    <p:sldId id="294" r:id="rId13"/>
    <p:sldId id="295" r:id="rId14"/>
    <p:sldId id="285" r:id="rId15"/>
    <p:sldId id="261" r:id="rId16"/>
    <p:sldId id="262" r:id="rId17"/>
    <p:sldId id="284" r:id="rId18"/>
    <p:sldId id="266" r:id="rId19"/>
    <p:sldId id="263" r:id="rId20"/>
    <p:sldId id="281" r:id="rId21"/>
    <p:sldId id="305" r:id="rId22"/>
    <p:sldId id="282" r:id="rId23"/>
    <p:sldId id="264" r:id="rId24"/>
    <p:sldId id="265" r:id="rId25"/>
    <p:sldId id="290" r:id="rId26"/>
    <p:sldId id="296" r:id="rId27"/>
    <p:sldId id="297" r:id="rId28"/>
    <p:sldId id="298" r:id="rId29"/>
    <p:sldId id="289" r:id="rId30"/>
    <p:sldId id="267" r:id="rId31"/>
    <p:sldId id="268" r:id="rId32"/>
    <p:sldId id="270" r:id="rId33"/>
    <p:sldId id="306" r:id="rId34"/>
    <p:sldId id="269" r:id="rId35"/>
    <p:sldId id="287" r:id="rId36"/>
    <p:sldId id="299" r:id="rId37"/>
    <p:sldId id="300" r:id="rId38"/>
    <p:sldId id="301" r:id="rId39"/>
    <p:sldId id="288" r:id="rId40"/>
    <p:sldId id="303" r:id="rId41"/>
    <p:sldId id="271" r:id="rId42"/>
    <p:sldId id="272" r:id="rId43"/>
    <p:sldId id="273" r:id="rId44"/>
    <p:sldId id="274" r:id="rId45"/>
    <p:sldId id="276" r:id="rId46"/>
    <p:sldId id="275" r:id="rId47"/>
    <p:sldId id="277" r:id="rId48"/>
    <p:sldId id="302" r:id="rId49"/>
    <p:sldId id="278" r:id="rId5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993" autoAdjust="0"/>
  </p:normalViewPr>
  <p:slideViewPr>
    <p:cSldViewPr>
      <p:cViewPr>
        <p:scale>
          <a:sx n="66" d="100"/>
          <a:sy n="66" d="100"/>
        </p:scale>
        <p:origin x="-1506" y="2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05.02.2015</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05.02.2015</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05.02.2015</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pPr/>
              <a:t>05.02.2015</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pPr/>
              <a:t>05.02.2015</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pPr/>
              <a:t>05.02.2015</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05.02.2015</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05.02.2015</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05.02.2015</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05.02.2015</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05.02.2015</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B4C71EC6-210F-42DE-9C53-41977AD35B3D}" type="datetimeFigureOut">
              <a:rPr lang="ru-RU" smtClean="0"/>
              <a:pPr/>
              <a:t>05.02.2015</a:t>
            </a:fld>
            <a:endParaRPr lang="ru-RU" dirty="0"/>
          </a:p>
        </p:txBody>
      </p:sp>
      <p:sp>
        <p:nvSpPr>
          <p:cNvPr id="17" name="Нижний колонтитул 16"/>
          <p:cNvSpPr>
            <a:spLocks noGrp="1"/>
          </p:cNvSpPr>
          <p:nvPr>
            <p:ph type="ftr" sz="quarter" idx="11"/>
          </p:nvPr>
        </p:nvSpPr>
        <p:spPr/>
        <p:txBody>
          <a:bodyPr/>
          <a:lstStyle/>
          <a:p>
            <a:endParaRPr lang="ru-RU" dirty="0"/>
          </a:p>
        </p:txBody>
      </p:sp>
      <p:sp>
        <p:nvSpPr>
          <p:cNvPr id="29" name="Номер слайда 28"/>
          <p:cNvSpPr>
            <a:spLocks noGrp="1"/>
          </p:cNvSpPr>
          <p:nvPr>
            <p:ph type="sldNum" sz="quarter" idx="12"/>
          </p:nvPr>
        </p:nvSpPr>
        <p:spPr/>
        <p:txBody>
          <a:bodyPr/>
          <a:lstStyle/>
          <a:p>
            <a:fld id="{B19B0651-EE4F-4900-A07F-96A6BFA9D0F0}" type="slidenum">
              <a:rPr lang="ru-RU" smtClean="0"/>
              <a:pPr/>
              <a:t>‹#›</a:t>
            </a:fld>
            <a:endParaRPr lang="ru-RU" dirty="0"/>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05.02.2015</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05.02.2015</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a:xfrm>
            <a:off x="7924800" y="6416675"/>
            <a:ext cx="762000" cy="365125"/>
          </a:xfrm>
        </p:spPr>
        <p:txBody>
          <a:bodyPr/>
          <a:lstStyle/>
          <a:p>
            <a:fld id="{B19B0651-EE4F-4900-A07F-96A6BFA9D0F0}" type="slidenum">
              <a:rPr lang="ru-RU" smtClean="0"/>
              <a:pPr/>
              <a:t>‹#›</a:t>
            </a:fld>
            <a:endParaRPr lang="ru-RU" dirty="0"/>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pPr/>
              <a:t>05.02.2015</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B4C71EC6-210F-42DE-9C53-41977AD35B3D}" type="datetimeFigureOut">
              <a:rPr lang="ru-RU" smtClean="0"/>
              <a:pPr/>
              <a:t>05.02.2015</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B4C71EC6-210F-42DE-9C53-41977AD35B3D}" type="datetimeFigureOut">
              <a:rPr lang="ru-RU" smtClean="0"/>
              <a:pPr/>
              <a:t>05.02.2015</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05.02.2015</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Объект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pPr/>
              <a:t>05.02.2015</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05.02.2015</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05.02.2015</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05.02.2015</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05.02.2015</a:t>
            </a:fld>
            <a:endParaRPr lang="ru-RU"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B4C71EC6-210F-42DE-9C53-41977AD35B3D}" type="datetimeFigureOut">
              <a:rPr lang="ru-RU" smtClean="0"/>
              <a:pPr/>
              <a:t>05.02.2015</a:t>
            </a:fld>
            <a:endParaRPr lang="ru-RU" dirty="0"/>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dirty="0"/>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19B0651-EE4F-4900-A07F-96A6BFA9D0F0}" type="slidenum">
              <a:rPr lang="ru-RU" smtClean="0"/>
              <a:pPr/>
              <a:t>‹#›</a:t>
            </a:fld>
            <a:endParaRPr lang="ru-RU"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onlinelibrary.wiley.com/doi/10.1111/j.1834-7819.2010.01196.x/full"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476672"/>
            <a:ext cx="7772400" cy="5184576"/>
          </a:xfrm>
        </p:spPr>
        <p:txBody>
          <a:bodyPr>
            <a:noAutofit/>
          </a:bodyPr>
          <a:lstStyle/>
          <a:p>
            <a:r>
              <a:rPr lang="en-US" dirty="0" smtClean="0"/>
              <a:t>Modern </a:t>
            </a:r>
            <a:r>
              <a:rPr lang="en-US" dirty="0"/>
              <a:t>technologies in the treatment and prevention of recurrence of the </a:t>
            </a:r>
            <a:r>
              <a:rPr lang="en-US" dirty="0" smtClean="0"/>
              <a:t>disease of the oral mucous membrane</a:t>
            </a:r>
            <a:endParaRPr lang="ru-RU" dirty="0"/>
          </a:p>
        </p:txBody>
      </p:sp>
    </p:spTree>
    <p:extLst>
      <p:ext uri="{BB962C8B-B14F-4D97-AF65-F5344CB8AC3E}">
        <p14:creationId xmlns:p14="http://schemas.microsoft.com/office/powerpoint/2010/main" xmlns="" val="4233192721"/>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274638"/>
            <a:ext cx="8784976" cy="1143000"/>
          </a:xfrm>
        </p:spPr>
        <p:txBody>
          <a:bodyPr>
            <a:normAutofit fontScale="90000"/>
          </a:bodyPr>
          <a:lstStyle/>
          <a:p>
            <a:r>
              <a:rPr lang="en-US" dirty="0" smtClean="0"/>
              <a:t>Please turn off </a:t>
            </a:r>
            <a:r>
              <a:rPr lang="en-US" dirty="0" smtClean="0"/>
              <a:t>your </a:t>
            </a:r>
            <a:r>
              <a:rPr lang="en-US" dirty="0" err="1" smtClean="0"/>
              <a:t>smartphones</a:t>
            </a:r>
            <a:endParaRPr lang="ru-RU" dirty="0"/>
          </a:p>
        </p:txBody>
      </p:sp>
      <p:pic>
        <p:nvPicPr>
          <p:cNvPr id="71682" name="Picture 2" descr="C:\Users\Admin\Desktop\!!!\1080651.jpg"/>
          <p:cNvPicPr>
            <a:picLocks noChangeAspect="1" noChangeArrowheads="1"/>
          </p:cNvPicPr>
          <p:nvPr/>
        </p:nvPicPr>
        <p:blipFill>
          <a:blip r:embed="rId2" cstate="print"/>
          <a:srcRect/>
          <a:stretch>
            <a:fillRect/>
          </a:stretch>
        </p:blipFill>
        <p:spPr bwMode="auto">
          <a:xfrm>
            <a:off x="2123728" y="1556792"/>
            <a:ext cx="4968552" cy="4757389"/>
          </a:xfrm>
          <a:prstGeom prst="rect">
            <a:avLst/>
          </a:prstGeom>
          <a:noFill/>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2564904"/>
            <a:ext cx="9144000" cy="4647426"/>
          </a:xfrm>
          <a:prstGeom prst="rect">
            <a:avLst/>
          </a:prstGeom>
          <a:noFill/>
        </p:spPr>
        <p:txBody>
          <a:bodyPr wrap="square" rtlCol="0">
            <a:spAutoFit/>
          </a:bodyPr>
          <a:lstStyle/>
          <a:p>
            <a:pPr>
              <a:buFont typeface="Arial" pitchFamily="34" charset="0"/>
              <a:buChar char="•"/>
            </a:pPr>
            <a:r>
              <a:rPr lang="en-US" sz="3600" b="1" i="1" spc="50" dirty="0" err="1" smtClean="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rPr>
              <a:t>Erythema</a:t>
            </a:r>
            <a:r>
              <a:rPr lang="en-US" sz="3600" b="1" i="1" spc="50" dirty="0" smtClean="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rPr>
              <a:t> </a:t>
            </a:r>
            <a:r>
              <a:rPr lang="en-US" sz="3600" b="1" i="1" spc="50" dirty="0" err="1" smtClean="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rPr>
              <a:t>multiforme</a:t>
            </a:r>
            <a:endParaRPr lang="en-US" sz="3600" b="1" i="1" spc="50" dirty="0" smtClean="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endParaRPr>
          </a:p>
          <a:p>
            <a:pPr>
              <a:buFont typeface="Arial" pitchFamily="34" charset="0"/>
              <a:buChar char="•"/>
            </a:pPr>
            <a:r>
              <a:rPr lang="en-US" sz="3600" b="1" i="1" spc="50" dirty="0" smtClean="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rPr>
              <a:t>Secondary</a:t>
            </a:r>
            <a:r>
              <a:rPr lang="en-US" sz="3600" b="1" i="1" spc="50" dirty="0" smtClean="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rPr>
              <a:t>, or Recurrent, Herpes Simplex </a:t>
            </a:r>
            <a:r>
              <a:rPr lang="en-US" sz="3600" b="1" i="1" spc="50" dirty="0" smtClean="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rPr>
              <a:t>	Infections</a:t>
            </a:r>
          </a:p>
          <a:p>
            <a:pPr>
              <a:buFont typeface="Arial" pitchFamily="34" charset="0"/>
              <a:buChar char="•"/>
            </a:pPr>
            <a:r>
              <a:rPr lang="en-US" sz="3600" b="1" i="1" spc="50" dirty="0" err="1" smtClean="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rPr>
              <a:t>Candidiosis</a:t>
            </a:r>
            <a:endParaRPr lang="en-US" sz="3600" b="1" i="1" spc="50" dirty="0" smtClean="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endParaRPr>
          </a:p>
          <a:p>
            <a:pPr>
              <a:buFont typeface="Arial" pitchFamily="34" charset="0"/>
              <a:buChar char="•"/>
            </a:pPr>
            <a:r>
              <a:rPr lang="en-US" sz="3600" b="1" i="1" spc="50" dirty="0" smtClean="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rPr>
              <a:t>Lichen </a:t>
            </a:r>
            <a:r>
              <a:rPr lang="en-US" sz="3600" b="1" i="1" spc="50" dirty="0" err="1" smtClean="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rPr>
              <a:t>planus</a:t>
            </a:r>
            <a:endParaRPr lang="en-US" sz="3600" b="1" i="1" spc="50" dirty="0" smtClean="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endParaRPr>
          </a:p>
          <a:p>
            <a:pPr>
              <a:buFont typeface="Arial" pitchFamily="34" charset="0"/>
              <a:buChar char="•"/>
            </a:pPr>
            <a:r>
              <a:rPr lang="en-US" sz="3600" b="1" i="1" spc="50" dirty="0" smtClean="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rPr>
              <a:t>Recurrent </a:t>
            </a:r>
            <a:r>
              <a:rPr lang="en-US" sz="3600" b="1" i="1" spc="50" dirty="0" err="1" smtClean="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rPr>
              <a:t>Aphthous</a:t>
            </a:r>
            <a:r>
              <a:rPr lang="en-US" sz="3600" b="1" i="1" spc="50" dirty="0" smtClean="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rPr>
              <a:t> </a:t>
            </a:r>
            <a:r>
              <a:rPr lang="en-US" sz="3600" b="1" i="1" spc="50" dirty="0" err="1" smtClean="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rPr>
              <a:t>stomatitis</a:t>
            </a:r>
            <a:endParaRPr lang="ru-RU" sz="3600" b="1" i="1" spc="50" dirty="0" smtClean="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endParaRPr>
          </a:p>
          <a:p>
            <a:endParaRPr lang="ru-RU" sz="4000" b="1" i="1" spc="50" dirty="0" smtClean="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endParaRPr>
          </a:p>
          <a:p>
            <a:endParaRPr lang="ru-RU" sz="4000" b="1" i="1" dirty="0">
              <a:effectLst>
                <a:outerShdw blurRad="38100" dist="38100" dir="2700000" algn="tl">
                  <a:srgbClr val="000000">
                    <a:alpha val="43137"/>
                  </a:srgbClr>
                </a:outerShdw>
              </a:effectLst>
            </a:endParaRPr>
          </a:p>
        </p:txBody>
      </p:sp>
      <p:sp>
        <p:nvSpPr>
          <p:cNvPr id="6" name="TextBox 5"/>
          <p:cNvSpPr txBox="1"/>
          <p:nvPr/>
        </p:nvSpPr>
        <p:spPr>
          <a:xfrm>
            <a:off x="323528" y="620688"/>
            <a:ext cx="8172400" cy="1446550"/>
          </a:xfrm>
          <a:prstGeom prst="rect">
            <a:avLst/>
          </a:prstGeom>
          <a:noFill/>
        </p:spPr>
        <p:txBody>
          <a:bodyPr wrap="square" rtlCol="0">
            <a:spAutoFit/>
          </a:bodyPr>
          <a:lstStyle/>
          <a:p>
            <a:pPr algn="ctr"/>
            <a:r>
              <a:rPr lang="en-US" sz="4400" b="1" i="1" spc="50" dirty="0" err="1" smtClean="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rPr>
              <a:t>Desiases</a:t>
            </a:r>
            <a:r>
              <a:rPr lang="en-US" sz="4400" b="1" i="1" spc="50" dirty="0" smtClean="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rPr>
              <a:t> which can become recurrent: </a:t>
            </a:r>
            <a:r>
              <a:rPr lang="en-US" sz="4400" b="1" i="1" dirty="0" smtClean="0">
                <a:effectLst>
                  <a:outerShdw blurRad="38100" dist="38100" dir="2700000" algn="tl">
                    <a:srgbClr val="000000">
                      <a:alpha val="43137"/>
                    </a:srgbClr>
                  </a:outerShdw>
                </a:effectLst>
              </a:rPr>
              <a:t> </a:t>
            </a:r>
            <a:endParaRPr lang="ru-RU" sz="4400" b="1"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4233192721"/>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C:\Users\Это Я-)\Desktop\!!!!!!!\2.PN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76064" y="870082"/>
            <a:ext cx="4067944" cy="5987918"/>
          </a:xfrm>
          <a:prstGeom prst="rect">
            <a:avLst/>
          </a:prstGeom>
          <a:noFill/>
          <a:ln>
            <a:noFill/>
          </a:ln>
        </p:spPr>
      </p:pic>
      <p:pic>
        <p:nvPicPr>
          <p:cNvPr id="6" name="Рисунок 5" descr="C:\Users\Это Я-)\Desktop\!!!!!!!\Снимок.PN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644008" y="870081"/>
            <a:ext cx="3960440" cy="5964234"/>
          </a:xfrm>
          <a:prstGeom prst="rect">
            <a:avLst/>
          </a:prstGeom>
          <a:noFill/>
          <a:ln>
            <a:noFill/>
          </a:ln>
        </p:spPr>
      </p:pic>
      <p:sp>
        <p:nvSpPr>
          <p:cNvPr id="9" name="Прямоугольник 8"/>
          <p:cNvSpPr/>
          <p:nvPr/>
        </p:nvSpPr>
        <p:spPr>
          <a:xfrm>
            <a:off x="1115616" y="1"/>
            <a:ext cx="7190110" cy="1015663"/>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60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Erythema</a:t>
            </a:r>
            <a:r>
              <a:rPr lang="en-US" sz="6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en-US" sz="60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multiforme</a:t>
            </a:r>
            <a:endParaRPr lang="ru-RU"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xmlns="" val="3007027829"/>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descr="C:\Users\Это Я-)\Desktop\!!!!!!!\4.PNG"/>
          <p:cNvPicPr>
            <a:picLocks/>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66799" y="212701"/>
            <a:ext cx="4511926" cy="6447555"/>
          </a:xfrm>
          <a:prstGeom prst="rect">
            <a:avLst/>
          </a:prstGeom>
          <a:noFill/>
          <a:ln>
            <a:noFill/>
          </a:ln>
          <a:effectLst>
            <a:glow>
              <a:schemeClr val="accent1"/>
            </a:glow>
            <a:reflection stA="93000" endPos="0" dist="50800" dir="5400000" sy="-100000" algn="bl" rotWithShape="0"/>
            <a:softEdge rad="0"/>
          </a:effectLst>
        </p:spPr>
      </p:pic>
      <p:sp>
        <p:nvSpPr>
          <p:cNvPr id="2" name="Заголовок 1"/>
          <p:cNvSpPr>
            <a:spLocks noGrp="1"/>
          </p:cNvSpPr>
          <p:nvPr>
            <p:ph type="title"/>
          </p:nvPr>
        </p:nvSpPr>
        <p:spPr>
          <a:xfrm>
            <a:off x="-180528" y="168227"/>
            <a:ext cx="6068144" cy="868958"/>
          </a:xfrm>
        </p:spPr>
        <p:txBody>
          <a:bodyPr>
            <a:normAutofit fontScale="90000"/>
          </a:bodyPr>
          <a:lstStyle/>
          <a:p>
            <a:r>
              <a:rPr lang="en-US" b="1" dirty="0"/>
              <a:t>Erythema multiforme (EM) </a:t>
            </a:r>
            <a:endParaRPr lang="ru-RU" b="1" dirty="0"/>
          </a:p>
        </p:txBody>
      </p:sp>
      <p:sp>
        <p:nvSpPr>
          <p:cNvPr id="3" name="Объект 2"/>
          <p:cNvSpPr>
            <a:spLocks noGrp="1"/>
          </p:cNvSpPr>
          <p:nvPr>
            <p:ph idx="1"/>
          </p:nvPr>
        </p:nvSpPr>
        <p:spPr>
          <a:xfrm>
            <a:off x="0" y="1173496"/>
            <a:ext cx="5004048" cy="5639880"/>
          </a:xfrm>
        </p:spPr>
        <p:txBody>
          <a:bodyPr>
            <a:normAutofit fontScale="92500" lnSpcReduction="10000"/>
          </a:bodyPr>
          <a:lstStyle/>
          <a:p>
            <a:pPr marL="0" indent="0">
              <a:buNone/>
            </a:pPr>
            <a:r>
              <a:rPr lang="en-US" b="1" dirty="0" smtClean="0"/>
              <a:t>Erythema </a:t>
            </a:r>
            <a:r>
              <a:rPr lang="en-US" b="1" dirty="0"/>
              <a:t>multiforme </a:t>
            </a:r>
            <a:r>
              <a:rPr lang="en-US" dirty="0"/>
              <a:t>(EM) </a:t>
            </a:r>
            <a:r>
              <a:rPr lang="en-US" dirty="0" smtClean="0"/>
              <a:t>is </a:t>
            </a:r>
            <a:r>
              <a:rPr lang="en-US" dirty="0"/>
              <a:t>a self-limiting </a:t>
            </a:r>
            <a:r>
              <a:rPr lang="en-US" dirty="0" smtClean="0"/>
              <a:t>hypersensitivity</a:t>
            </a:r>
            <a:r>
              <a:rPr lang="en-US" dirty="0"/>
              <a:t> </a:t>
            </a:r>
            <a:r>
              <a:rPr lang="en-US" dirty="0" smtClean="0"/>
              <a:t>reaction </a:t>
            </a:r>
            <a:r>
              <a:rPr lang="en-US" dirty="0"/>
              <a:t>characterized by target skin </a:t>
            </a:r>
            <a:r>
              <a:rPr lang="en-US" dirty="0" smtClean="0"/>
              <a:t>lesions</a:t>
            </a:r>
            <a:r>
              <a:rPr lang="en-US" dirty="0"/>
              <a:t> </a:t>
            </a:r>
            <a:r>
              <a:rPr lang="en-US" dirty="0" smtClean="0"/>
              <a:t>and </a:t>
            </a:r>
            <a:r>
              <a:rPr lang="en-US" dirty="0"/>
              <a:t>ulcerative oral lesions. It has been divided </a:t>
            </a:r>
            <a:r>
              <a:rPr lang="en-US" dirty="0" smtClean="0"/>
              <a:t>into</a:t>
            </a:r>
            <a:r>
              <a:rPr lang="en-US" dirty="0"/>
              <a:t> </a:t>
            </a:r>
            <a:r>
              <a:rPr lang="en-US" dirty="0" smtClean="0"/>
              <a:t>two </a:t>
            </a:r>
            <a:r>
              <a:rPr lang="en-US" dirty="0"/>
              <a:t>subtypes: </a:t>
            </a:r>
            <a:endParaRPr lang="en-US" dirty="0" smtClean="0"/>
          </a:p>
          <a:p>
            <a:pPr>
              <a:buFont typeface="Wingdings" pitchFamily="2" charset="2"/>
              <a:buChar char="Ø"/>
            </a:pPr>
            <a:r>
              <a:rPr lang="en-US" dirty="0" smtClean="0"/>
              <a:t>a </a:t>
            </a:r>
            <a:r>
              <a:rPr lang="en-US" dirty="0"/>
              <a:t>minor form, usually associated with </a:t>
            </a:r>
            <a:r>
              <a:rPr lang="en-US" dirty="0" smtClean="0"/>
              <a:t>an</a:t>
            </a:r>
            <a:r>
              <a:rPr lang="en-US" dirty="0"/>
              <a:t> </a:t>
            </a:r>
            <a:r>
              <a:rPr lang="en-US" dirty="0" smtClean="0"/>
              <a:t>HSV trigger</a:t>
            </a:r>
            <a:r>
              <a:rPr lang="en-US" dirty="0"/>
              <a:t>.</a:t>
            </a:r>
            <a:endParaRPr lang="en-US" dirty="0" smtClean="0"/>
          </a:p>
          <a:p>
            <a:pPr>
              <a:buFont typeface="Wingdings" pitchFamily="2" charset="2"/>
              <a:buChar char="Ø"/>
            </a:pPr>
            <a:r>
              <a:rPr lang="en-US" dirty="0" smtClean="0"/>
              <a:t>a </a:t>
            </a:r>
            <a:r>
              <a:rPr lang="en-US" dirty="0"/>
              <a:t>major severe form, triggered </a:t>
            </a:r>
            <a:r>
              <a:rPr lang="en-US" dirty="0" smtClean="0"/>
              <a:t>by</a:t>
            </a:r>
            <a:r>
              <a:rPr lang="en-US" dirty="0"/>
              <a:t> </a:t>
            </a:r>
            <a:r>
              <a:rPr lang="en-US" dirty="0" smtClean="0"/>
              <a:t>certain </a:t>
            </a:r>
            <a:r>
              <a:rPr lang="en-US" dirty="0"/>
              <a:t>systemic drugs.</a:t>
            </a:r>
            <a:endParaRPr lang="ru-RU" dirty="0"/>
          </a:p>
          <a:p>
            <a:endParaRPr lang="ru-RU" dirty="0"/>
          </a:p>
        </p:txBody>
      </p:sp>
    </p:spTree>
    <p:extLst>
      <p:ext uri="{BB962C8B-B14F-4D97-AF65-F5344CB8AC3E}">
        <p14:creationId xmlns:p14="http://schemas.microsoft.com/office/powerpoint/2010/main" xmlns="" val="2974456912"/>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60648"/>
            <a:ext cx="8229600" cy="706090"/>
          </a:xfrm>
        </p:spPr>
        <p:txBody>
          <a:bodyPr>
            <a:normAutofit fontScale="90000"/>
          </a:bodyPr>
          <a:lstStyle/>
          <a:p>
            <a:r>
              <a:rPr lang="en-US" dirty="0"/>
              <a:t>Clinical </a:t>
            </a:r>
            <a:r>
              <a:rPr lang="en-US" dirty="0" smtClean="0"/>
              <a:t>Features</a:t>
            </a:r>
            <a:endParaRPr lang="ru-RU" dirty="0"/>
          </a:p>
        </p:txBody>
      </p:sp>
      <p:sp>
        <p:nvSpPr>
          <p:cNvPr id="3" name="Объект 2"/>
          <p:cNvSpPr>
            <a:spLocks noGrp="1"/>
          </p:cNvSpPr>
          <p:nvPr>
            <p:ph idx="1"/>
          </p:nvPr>
        </p:nvSpPr>
        <p:spPr>
          <a:xfrm>
            <a:off x="251520" y="1052736"/>
            <a:ext cx="8686800" cy="5400600"/>
          </a:xfrm>
        </p:spPr>
        <p:txBody>
          <a:bodyPr>
            <a:normAutofit fontScale="85000" lnSpcReduction="10000"/>
          </a:bodyPr>
          <a:lstStyle/>
          <a:p>
            <a:pPr marL="0" indent="0">
              <a:buNone/>
            </a:pPr>
            <a:r>
              <a:rPr lang="en-US" dirty="0" smtClean="0"/>
              <a:t>  EM </a:t>
            </a:r>
            <a:r>
              <a:rPr lang="en-US" dirty="0"/>
              <a:t>is usually an acute, </a:t>
            </a:r>
            <a:r>
              <a:rPr lang="en-US" dirty="0" smtClean="0"/>
              <a:t>self-limited process </a:t>
            </a:r>
            <a:r>
              <a:rPr lang="en-US" dirty="0"/>
              <a:t>that affects the skin or mucous membranes </a:t>
            </a:r>
            <a:r>
              <a:rPr lang="en-US" dirty="0" smtClean="0"/>
              <a:t>or both. It </a:t>
            </a:r>
            <a:r>
              <a:rPr lang="en-US" dirty="0"/>
              <a:t>may on occasion </a:t>
            </a:r>
            <a:r>
              <a:rPr lang="en-US" dirty="0" smtClean="0"/>
              <a:t>be chronic</a:t>
            </a:r>
            <a:r>
              <a:rPr lang="en-US" dirty="0"/>
              <a:t>, or it may be a recurring acute problem</a:t>
            </a:r>
            <a:r>
              <a:rPr lang="en-US" dirty="0" smtClean="0"/>
              <a:t>. Young </a:t>
            </a:r>
            <a:r>
              <a:rPr lang="en-US" dirty="0"/>
              <a:t>adults are </a:t>
            </a:r>
            <a:r>
              <a:rPr lang="en-US" dirty="0" smtClean="0"/>
              <a:t>most commonly </a:t>
            </a:r>
            <a:r>
              <a:rPr lang="en-US" dirty="0"/>
              <a:t>affected. Individuals often develop EM </a:t>
            </a:r>
            <a:r>
              <a:rPr lang="en-US" dirty="0" smtClean="0"/>
              <a:t>in the </a:t>
            </a:r>
            <a:r>
              <a:rPr lang="en-US" dirty="0"/>
              <a:t>spring or fall and may have such </a:t>
            </a:r>
            <a:r>
              <a:rPr lang="en-US" dirty="0" smtClean="0"/>
              <a:t>recrudescences chronically</a:t>
            </a:r>
            <a:r>
              <a:rPr lang="en-US" dirty="0"/>
              <a:t>.  It consists of concentric </a:t>
            </a:r>
            <a:r>
              <a:rPr lang="en-US" dirty="0" err="1"/>
              <a:t>erybiotics</a:t>
            </a:r>
            <a:r>
              <a:rPr lang="en-US" dirty="0"/>
              <a:t> </a:t>
            </a:r>
            <a:r>
              <a:rPr lang="en-US" dirty="0" err="1"/>
              <a:t>thematous</a:t>
            </a:r>
            <a:r>
              <a:rPr lang="en-US" dirty="0"/>
              <a:t> rings separated by rings of </a:t>
            </a:r>
            <a:r>
              <a:rPr lang="en-US" dirty="0" smtClean="0"/>
              <a:t>near-normal color</a:t>
            </a:r>
            <a:r>
              <a:rPr lang="en-US" dirty="0"/>
              <a:t>. Typically, the extremities are involved, </a:t>
            </a:r>
            <a:r>
              <a:rPr lang="en-US" dirty="0" smtClean="0"/>
              <a:t>usually in </a:t>
            </a:r>
            <a:r>
              <a:rPr lang="en-US" dirty="0"/>
              <a:t>a symmetric </a:t>
            </a:r>
            <a:r>
              <a:rPr lang="en-US" dirty="0" smtClean="0"/>
              <a:t>distribution. </a:t>
            </a:r>
          </a:p>
          <a:p>
            <a:pPr marL="0" indent="0">
              <a:buNone/>
            </a:pPr>
            <a:r>
              <a:rPr lang="en-US" dirty="0" smtClean="0"/>
              <a:t>  Other types of </a:t>
            </a:r>
            <a:r>
              <a:rPr lang="en-US" dirty="0"/>
              <a:t>skin manifestations of EM include macules, </a:t>
            </a:r>
            <a:r>
              <a:rPr lang="en-US" dirty="0" smtClean="0"/>
              <a:t>papules, vesicles</a:t>
            </a:r>
            <a:r>
              <a:rPr lang="en-US" dirty="0"/>
              <a:t>, bullae, and urticarial </a:t>
            </a:r>
            <a:r>
              <a:rPr lang="en-US" dirty="0" smtClean="0"/>
              <a:t>plaques. Orally</a:t>
            </a:r>
            <a:r>
              <a:rPr lang="en-US" dirty="0"/>
              <a:t>, EM characteristically presents as </a:t>
            </a:r>
            <a:r>
              <a:rPr lang="en-US" dirty="0" smtClean="0"/>
              <a:t>an ulcerative </a:t>
            </a:r>
            <a:r>
              <a:rPr lang="en-US" dirty="0"/>
              <a:t>disease, varying from a few </a:t>
            </a:r>
            <a:r>
              <a:rPr lang="en-US" dirty="0" err="1" smtClean="0"/>
              <a:t>aphthous</a:t>
            </a:r>
            <a:r>
              <a:rPr lang="en-US" dirty="0" smtClean="0"/>
              <a:t>-type lesions </a:t>
            </a:r>
            <a:r>
              <a:rPr lang="en-US" dirty="0"/>
              <a:t>to multiple superficial, widespread ulcers </a:t>
            </a:r>
            <a:r>
              <a:rPr lang="en-US" dirty="0" smtClean="0"/>
              <a:t>in EM </a:t>
            </a:r>
            <a:r>
              <a:rPr lang="en-US" dirty="0"/>
              <a:t>major. </a:t>
            </a:r>
            <a:endParaRPr lang="en-US" dirty="0" smtClean="0"/>
          </a:p>
          <a:p>
            <a:endParaRPr lang="ru-RU" dirty="0"/>
          </a:p>
        </p:txBody>
      </p:sp>
    </p:spTree>
    <p:extLst>
      <p:ext uri="{BB962C8B-B14F-4D97-AF65-F5344CB8AC3E}">
        <p14:creationId xmlns:p14="http://schemas.microsoft.com/office/powerpoint/2010/main" xmlns="" val="1638769060"/>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7544" y="1268760"/>
            <a:ext cx="8352928" cy="5184576"/>
          </a:xfrm>
        </p:spPr>
        <p:txBody>
          <a:bodyPr>
            <a:normAutofit fontScale="85000" lnSpcReduction="10000"/>
          </a:bodyPr>
          <a:lstStyle/>
          <a:p>
            <a:pPr marL="0" indent="0">
              <a:buNone/>
            </a:pPr>
            <a:r>
              <a:rPr lang="en-US" dirty="0" smtClean="0"/>
              <a:t> Any area of the mouth may be involved, with the lips, </a:t>
            </a:r>
            <a:r>
              <a:rPr lang="en-US" dirty="0" err="1" smtClean="0"/>
              <a:t>buccal</a:t>
            </a:r>
            <a:r>
              <a:rPr lang="en-US" dirty="0" smtClean="0"/>
              <a:t> mucosa, palate, and tongue being most frequently affected. Recurrent oral lesions may appear as multiple painful ulcers similar to those of the initial episode or as less symptomatic </a:t>
            </a:r>
            <a:r>
              <a:rPr lang="en-US" dirty="0" err="1" smtClean="0"/>
              <a:t>erylhematous</a:t>
            </a:r>
            <a:r>
              <a:rPr lang="en-US" dirty="0" smtClean="0"/>
              <a:t> patches with limited ulceration. </a:t>
            </a:r>
          </a:p>
          <a:p>
            <a:pPr marL="0" indent="0">
              <a:buNone/>
            </a:pPr>
            <a:r>
              <a:rPr lang="en-US" dirty="0" smtClean="0"/>
              <a:t>  Symptoms range from mild discomfort to severe pain. Systemic signs and symptoms of headache, slightly elevated temperature, and </a:t>
            </a:r>
            <a:r>
              <a:rPr lang="en-US" dirty="0" err="1" smtClean="0"/>
              <a:t>lymphadenopathy</a:t>
            </a:r>
            <a:r>
              <a:rPr lang="en-US" dirty="0" smtClean="0"/>
              <a:t>. At the severe end of the EM spectrum {EM major). intense involvement of the mouth, eyes, skin, genitalia, and occasionally the esophagus and respiratory tract may be seen concurrently.</a:t>
            </a:r>
            <a:endParaRPr lang="ru-RU" dirty="0"/>
          </a:p>
        </p:txBody>
      </p:sp>
      <p:sp>
        <p:nvSpPr>
          <p:cNvPr id="4" name="Заголовок 1"/>
          <p:cNvSpPr txBox="1">
            <a:spLocks/>
          </p:cNvSpPr>
          <p:nvPr/>
        </p:nvSpPr>
        <p:spPr>
          <a:xfrm>
            <a:off x="395536" y="260648"/>
            <a:ext cx="8229600" cy="706090"/>
          </a:xfrm>
          <a:prstGeom prst="rect">
            <a:avLst/>
          </a:prstGeom>
        </p:spPr>
        <p:txBody>
          <a:bodyPr vert="horz" lIns="91440" tIns="45720" rIns="91440" bIns="45720" rtlCol="0" anchor="ctr">
            <a:normAutofit fontScale="97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Clinical Features</a:t>
            </a:r>
            <a:endParaRPr kumimoji="0" lang="ru-RU"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t>Treatment</a:t>
            </a:r>
            <a:endParaRPr lang="ru-RU" dirty="0"/>
          </a:p>
        </p:txBody>
      </p:sp>
      <p:sp>
        <p:nvSpPr>
          <p:cNvPr id="3" name="Объект 2"/>
          <p:cNvSpPr>
            <a:spLocks noGrp="1"/>
          </p:cNvSpPr>
          <p:nvPr>
            <p:ph idx="1"/>
          </p:nvPr>
        </p:nvSpPr>
        <p:spPr>
          <a:xfrm>
            <a:off x="395536" y="1600200"/>
            <a:ext cx="8424936" cy="4525963"/>
          </a:xfrm>
        </p:spPr>
        <p:txBody>
          <a:bodyPr>
            <a:normAutofit fontScale="77500" lnSpcReduction="20000"/>
          </a:bodyPr>
          <a:lstStyle/>
          <a:p>
            <a:pPr marL="0" indent="0">
              <a:buNone/>
            </a:pPr>
            <a:r>
              <a:rPr lang="en-US" b="1" dirty="0" smtClean="0"/>
              <a:t>In </a:t>
            </a:r>
            <a:r>
              <a:rPr lang="en-US" b="1" dirty="0"/>
              <a:t>EM </a:t>
            </a:r>
            <a:r>
              <a:rPr lang="en-US" b="1" dirty="0" smtClean="0"/>
              <a:t>minor:</a:t>
            </a:r>
          </a:p>
          <a:p>
            <a:pPr marL="0" indent="0">
              <a:buNone/>
            </a:pPr>
            <a:r>
              <a:rPr lang="en-US" dirty="0" smtClean="0"/>
              <a:t>  symptomatic treatment</a:t>
            </a:r>
          </a:p>
          <a:p>
            <a:pPr marL="0" indent="0">
              <a:buNone/>
            </a:pPr>
            <a:r>
              <a:rPr lang="en-US" dirty="0" smtClean="0"/>
              <a:t> keeping </a:t>
            </a:r>
            <a:r>
              <a:rPr lang="en-US" dirty="0"/>
              <a:t>the mouth clean with bland </a:t>
            </a:r>
            <a:r>
              <a:rPr lang="en-US" dirty="0" err="1"/>
              <a:t>mouthrinses</a:t>
            </a:r>
            <a:r>
              <a:rPr lang="en-US" dirty="0" smtClean="0"/>
              <a:t>, is necessary</a:t>
            </a:r>
            <a:r>
              <a:rPr lang="en-US" dirty="0"/>
              <a:t>. </a:t>
            </a:r>
            <a:endParaRPr lang="en-US" dirty="0" smtClean="0"/>
          </a:p>
          <a:p>
            <a:pPr marL="0" indent="0">
              <a:buNone/>
            </a:pPr>
            <a:r>
              <a:rPr lang="en-US" b="1" dirty="0" smtClean="0"/>
              <a:t>In </a:t>
            </a:r>
            <a:r>
              <a:rPr lang="en-US" b="1" dirty="0"/>
              <a:t>EM </a:t>
            </a:r>
            <a:r>
              <a:rPr lang="en-US" b="1" dirty="0" smtClean="0"/>
              <a:t>major:</a:t>
            </a:r>
            <a:endParaRPr lang="en-US" dirty="0" smtClean="0"/>
          </a:p>
          <a:p>
            <a:pPr marL="0" indent="0">
              <a:buNone/>
            </a:pPr>
            <a:r>
              <a:rPr lang="en-US" dirty="0" smtClean="0"/>
              <a:t>  topical corticosteroids</a:t>
            </a:r>
            <a:r>
              <a:rPr lang="en-US" dirty="0"/>
              <a:t> </a:t>
            </a:r>
            <a:r>
              <a:rPr lang="en-US" dirty="0" smtClean="0"/>
              <a:t>with </a:t>
            </a:r>
            <a:r>
              <a:rPr lang="en-US" dirty="0"/>
              <a:t>antifungals may help control </a:t>
            </a:r>
            <a:r>
              <a:rPr lang="en-US" dirty="0" smtClean="0"/>
              <a:t>disease.</a:t>
            </a:r>
            <a:r>
              <a:rPr lang="en-US" dirty="0"/>
              <a:t> </a:t>
            </a:r>
            <a:r>
              <a:rPr lang="en-US" dirty="0" smtClean="0"/>
              <a:t>The </a:t>
            </a:r>
            <a:r>
              <a:rPr lang="en-US" dirty="0"/>
              <a:t>use of systemic corticosteroids is controversial </a:t>
            </a:r>
            <a:r>
              <a:rPr lang="en-US" dirty="0" smtClean="0"/>
              <a:t>and</a:t>
            </a:r>
            <a:r>
              <a:rPr lang="en-US" dirty="0"/>
              <a:t> </a:t>
            </a:r>
            <a:r>
              <a:rPr lang="en-US" dirty="0" smtClean="0"/>
              <a:t>is </a:t>
            </a:r>
            <a:r>
              <a:rPr lang="en-US" dirty="0"/>
              <a:t>believed by some to be contraindicated. </a:t>
            </a:r>
            <a:endParaRPr lang="en-US" dirty="0" smtClean="0"/>
          </a:p>
          <a:p>
            <a:pPr marL="0" indent="0">
              <a:buNone/>
            </a:pPr>
            <a:r>
              <a:rPr lang="en-US" b="1" dirty="0" smtClean="0"/>
              <a:t>Acyclovir</a:t>
            </a:r>
            <a:r>
              <a:rPr lang="en-US" dirty="0" smtClean="0"/>
              <a:t> at </a:t>
            </a:r>
            <a:r>
              <a:rPr lang="en-US" dirty="0"/>
              <a:t>400 to 600 mg daily may be effective in </a:t>
            </a:r>
            <a:r>
              <a:rPr lang="en-US" dirty="0" smtClean="0"/>
              <a:t>preventing</a:t>
            </a:r>
            <a:r>
              <a:rPr lang="en-US" dirty="0"/>
              <a:t> </a:t>
            </a:r>
            <a:r>
              <a:rPr lang="en-US" dirty="0" smtClean="0"/>
              <a:t>recurrences </a:t>
            </a:r>
            <a:r>
              <a:rPr lang="en-US" dirty="0"/>
              <a:t>in patients who have an </a:t>
            </a:r>
            <a:r>
              <a:rPr lang="en-US" dirty="0" smtClean="0"/>
              <a:t>HSV-triggered</a:t>
            </a:r>
            <a:r>
              <a:rPr lang="en-US" dirty="0"/>
              <a:t> </a:t>
            </a:r>
            <a:r>
              <a:rPr lang="en-US" dirty="0" smtClean="0"/>
              <a:t>disease</a:t>
            </a:r>
            <a:r>
              <a:rPr lang="en-US" dirty="0"/>
              <a:t>, although the efficacy is not clear. </a:t>
            </a:r>
            <a:r>
              <a:rPr lang="en-US" dirty="0" smtClean="0"/>
              <a:t>Supportive</a:t>
            </a:r>
            <a:r>
              <a:rPr lang="en-US" dirty="0"/>
              <a:t> </a:t>
            </a:r>
            <a:r>
              <a:rPr lang="en-US" dirty="0" smtClean="0"/>
              <a:t>measures</a:t>
            </a:r>
            <a:r>
              <a:rPr lang="en-US" dirty="0"/>
              <a:t>, such as oral irrigation, adequate </a:t>
            </a:r>
            <a:r>
              <a:rPr lang="en-US" dirty="0" smtClean="0"/>
              <a:t>fluid</a:t>
            </a:r>
            <a:r>
              <a:rPr lang="en-US" dirty="0"/>
              <a:t> </a:t>
            </a:r>
            <a:r>
              <a:rPr lang="en-US" dirty="0" smtClean="0"/>
              <a:t>intake</a:t>
            </a:r>
            <a:r>
              <a:rPr lang="en-US" dirty="0"/>
              <a:t>, and use of antipyretics, may provide </a:t>
            </a:r>
            <a:r>
              <a:rPr lang="en-US" dirty="0" smtClean="0"/>
              <a:t>patients</a:t>
            </a:r>
            <a:r>
              <a:rPr lang="en-US" dirty="0"/>
              <a:t> </a:t>
            </a:r>
            <a:r>
              <a:rPr lang="ru-RU" dirty="0" err="1" smtClean="0"/>
              <a:t>with</a:t>
            </a:r>
            <a:r>
              <a:rPr lang="ru-RU" dirty="0" smtClean="0"/>
              <a:t> </a:t>
            </a:r>
            <a:r>
              <a:rPr lang="ru-RU" dirty="0" err="1" smtClean="0"/>
              <a:t>substanti</a:t>
            </a:r>
            <a:r>
              <a:rPr lang="en-US" dirty="0" smtClean="0"/>
              <a:t>al </a:t>
            </a:r>
            <a:r>
              <a:rPr lang="ru-RU" dirty="0" err="1" smtClean="0"/>
              <a:t>benefit</a:t>
            </a:r>
            <a:r>
              <a:rPr lang="ru-RU" dirty="0"/>
              <a:t>.</a:t>
            </a:r>
          </a:p>
          <a:p>
            <a:pPr marL="0" indent="0">
              <a:buNone/>
            </a:pPr>
            <a:endParaRPr lang="ru-RU" dirty="0"/>
          </a:p>
        </p:txBody>
      </p:sp>
    </p:spTree>
    <p:extLst>
      <p:ext uri="{BB962C8B-B14F-4D97-AF65-F5344CB8AC3E}">
        <p14:creationId xmlns:p14="http://schemas.microsoft.com/office/powerpoint/2010/main" xmlns="" val="1249205702"/>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Это Я-)\Desktop\!!!!!!!\1\Снимок.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7712" y="260648"/>
            <a:ext cx="6611938" cy="601186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121706598"/>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_f290471_13971d20d34__8000_00000050.png"/>
          <p:cNvPicPr>
            <a:picLocks noChangeAspect="1" noChangeArrowheads="1"/>
          </p:cNvPicPr>
          <p:nvPr/>
        </p:nvPicPr>
        <p:blipFill>
          <a:blip r:embed="rId2" cstate="print"/>
          <a:srcRect/>
          <a:stretch>
            <a:fillRect/>
          </a:stretch>
        </p:blipFill>
        <p:spPr bwMode="auto">
          <a:xfrm>
            <a:off x="323528" y="764704"/>
            <a:ext cx="8496944" cy="5877272"/>
          </a:xfrm>
          <a:prstGeom prst="rect">
            <a:avLst/>
          </a:prstGeom>
          <a:noFill/>
        </p:spPr>
      </p:pic>
      <p:sp>
        <p:nvSpPr>
          <p:cNvPr id="7" name="Прямоугольник 6"/>
          <p:cNvSpPr/>
          <p:nvPr/>
        </p:nvSpPr>
        <p:spPr>
          <a:xfrm>
            <a:off x="1835696" y="0"/>
            <a:ext cx="5976664" cy="707886"/>
          </a:xfrm>
          <a:prstGeom prst="rect">
            <a:avLst/>
          </a:prstGeom>
        </p:spPr>
        <p:txBody>
          <a:bodyPr wrap="square">
            <a:spAutoFit/>
          </a:bodyPr>
          <a:lstStyle/>
          <a:p>
            <a:r>
              <a:rPr lang="en-US" sz="4000" b="1" dirty="0" err="1" smtClean="0"/>
              <a:t>Erythema</a:t>
            </a:r>
            <a:r>
              <a:rPr lang="en-US" sz="4000" b="1" dirty="0" smtClean="0"/>
              <a:t> </a:t>
            </a:r>
            <a:r>
              <a:rPr lang="en-US" sz="4000" b="1" dirty="0" err="1" smtClean="0"/>
              <a:t>multiforme</a:t>
            </a:r>
            <a:r>
              <a:rPr lang="en-US" sz="4000" b="1" dirty="0" smtClean="0"/>
              <a:t> </a:t>
            </a:r>
            <a:endParaRPr lang="ru-RU" sz="4000" dirty="0"/>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Admin\Desktop\!!!\erythema-multiforme13-10.jpg"/>
          <p:cNvPicPr>
            <a:picLocks noChangeAspect="1" noChangeArrowheads="1"/>
          </p:cNvPicPr>
          <p:nvPr/>
        </p:nvPicPr>
        <p:blipFill>
          <a:blip r:embed="rId2" cstate="print"/>
          <a:srcRect/>
          <a:stretch>
            <a:fillRect/>
          </a:stretch>
        </p:blipFill>
        <p:spPr bwMode="auto">
          <a:xfrm>
            <a:off x="251520" y="692696"/>
            <a:ext cx="8532440" cy="5976664"/>
          </a:xfrm>
          <a:prstGeom prst="rect">
            <a:avLst/>
          </a:prstGeom>
          <a:noFill/>
        </p:spPr>
      </p:pic>
      <p:sp>
        <p:nvSpPr>
          <p:cNvPr id="5" name="Прямоугольник 4"/>
          <p:cNvSpPr/>
          <p:nvPr/>
        </p:nvSpPr>
        <p:spPr>
          <a:xfrm>
            <a:off x="1835696" y="0"/>
            <a:ext cx="5976664" cy="707886"/>
          </a:xfrm>
          <a:prstGeom prst="rect">
            <a:avLst/>
          </a:prstGeom>
        </p:spPr>
        <p:txBody>
          <a:bodyPr wrap="square">
            <a:spAutoFit/>
          </a:bodyPr>
          <a:lstStyle/>
          <a:p>
            <a:r>
              <a:rPr lang="en-US" sz="4000" b="1" dirty="0" err="1" smtClean="0"/>
              <a:t>Erythema</a:t>
            </a:r>
            <a:r>
              <a:rPr lang="en-US" sz="4000" b="1" dirty="0" smtClean="0"/>
              <a:t> </a:t>
            </a:r>
            <a:r>
              <a:rPr lang="en-US" sz="4000" b="1" dirty="0" err="1" smtClean="0"/>
              <a:t>multiforme</a:t>
            </a:r>
            <a:r>
              <a:rPr lang="en-US" sz="4000" b="1" dirty="0" smtClean="0"/>
              <a:t> </a:t>
            </a:r>
            <a:endParaRPr lang="ru-RU" sz="4000" dirty="0"/>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endParaRPr lang="ru-RU"/>
          </a:p>
        </p:txBody>
      </p:sp>
      <p:pic>
        <p:nvPicPr>
          <p:cNvPr id="4" name="Picture 3" descr="C:\Users\Admin\Desktop\!!!\erythema_multiforme157.jpg"/>
          <p:cNvPicPr>
            <a:picLocks noChangeAspect="1" noChangeArrowheads="1"/>
          </p:cNvPicPr>
          <p:nvPr/>
        </p:nvPicPr>
        <p:blipFill>
          <a:blip r:embed="rId2" cstate="print"/>
          <a:srcRect/>
          <a:stretch>
            <a:fillRect/>
          </a:stretch>
        </p:blipFill>
        <p:spPr bwMode="auto">
          <a:xfrm>
            <a:off x="179512" y="908720"/>
            <a:ext cx="8712968" cy="5688632"/>
          </a:xfrm>
          <a:prstGeom prst="rect">
            <a:avLst/>
          </a:prstGeom>
          <a:noFill/>
        </p:spPr>
      </p:pic>
      <p:sp>
        <p:nvSpPr>
          <p:cNvPr id="5" name="Прямоугольник 4"/>
          <p:cNvSpPr/>
          <p:nvPr/>
        </p:nvSpPr>
        <p:spPr>
          <a:xfrm>
            <a:off x="1835696" y="0"/>
            <a:ext cx="5976664" cy="707886"/>
          </a:xfrm>
          <a:prstGeom prst="rect">
            <a:avLst/>
          </a:prstGeom>
        </p:spPr>
        <p:txBody>
          <a:bodyPr wrap="square">
            <a:spAutoFit/>
          </a:bodyPr>
          <a:lstStyle/>
          <a:p>
            <a:r>
              <a:rPr lang="en-US" sz="4000" b="1" dirty="0" err="1" smtClean="0"/>
              <a:t>Erythema</a:t>
            </a:r>
            <a:r>
              <a:rPr lang="en-US" sz="4000" b="1" dirty="0" smtClean="0"/>
              <a:t> </a:t>
            </a:r>
            <a:r>
              <a:rPr lang="en-US" sz="4000" b="1" dirty="0" err="1" smtClean="0"/>
              <a:t>multiforme</a:t>
            </a:r>
            <a:r>
              <a:rPr lang="en-US" sz="4000" b="1" dirty="0" smtClean="0"/>
              <a:t> </a:t>
            </a:r>
            <a:endParaRPr lang="ru-RU" sz="4000" dirty="0"/>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Это Я-)\Desktop\!!!!!!!\3\3(2).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3568" y="1700808"/>
            <a:ext cx="7632848" cy="5157192"/>
          </a:xfrm>
          <a:prstGeom prst="rect">
            <a:avLst/>
          </a:prstGeom>
          <a:noFill/>
          <a:extLst>
            <a:ext uri="{909E8E84-426E-40DD-AFC4-6F175D3DCCD1}">
              <a14:hiddenFill xmlns:a14="http://schemas.microsoft.com/office/drawing/2010/main" xmlns="">
                <a:solidFill>
                  <a:srgbClr val="FFFFFF"/>
                </a:solidFill>
              </a14:hiddenFill>
            </a:ext>
          </a:extLst>
        </p:spPr>
      </p:pic>
      <p:sp>
        <p:nvSpPr>
          <p:cNvPr id="4" name="Прямоугольник 3"/>
          <p:cNvSpPr/>
          <p:nvPr/>
        </p:nvSpPr>
        <p:spPr>
          <a:xfrm>
            <a:off x="675426" y="0"/>
            <a:ext cx="7683514" cy="1754326"/>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Secondary, or Recurrent, </a:t>
            </a:r>
            <a:endParaRPr lang="en-US" sz="5400"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r>
              <a:rPr lang="en-US" sz="5400"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Herpes </a:t>
            </a:r>
            <a:r>
              <a:rPr lang="en-US" sz="5400"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Simplex Infections</a:t>
            </a:r>
            <a:endParaRPr lang="ru-RU"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xmlns="" val="647218735"/>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844824"/>
            <a:ext cx="9144000" cy="4608512"/>
          </a:xfrm>
        </p:spPr>
        <p:txBody>
          <a:bodyPr>
            <a:normAutofit fontScale="70000" lnSpcReduction="20000"/>
          </a:bodyPr>
          <a:lstStyle/>
          <a:p>
            <a:pPr marL="0" indent="0">
              <a:buNone/>
            </a:pPr>
            <a:r>
              <a:rPr lang="en-US" b="1" dirty="0" smtClean="0"/>
              <a:t>Secondary </a:t>
            </a:r>
            <a:r>
              <a:rPr lang="en-US" b="1" dirty="0"/>
              <a:t>herpes </a:t>
            </a:r>
            <a:r>
              <a:rPr lang="en-US" dirty="0"/>
              <a:t>represents the reactivation of </a:t>
            </a:r>
            <a:r>
              <a:rPr lang="en-US" dirty="0" smtClean="0"/>
              <a:t>latent</a:t>
            </a:r>
            <a:r>
              <a:rPr lang="en-US" dirty="0"/>
              <a:t> </a:t>
            </a:r>
            <a:r>
              <a:rPr lang="en-US" dirty="0" smtClean="0"/>
              <a:t>virus</a:t>
            </a:r>
            <a:r>
              <a:rPr lang="en-US" dirty="0"/>
              <a:t>. It is believed that only rarely does </a:t>
            </a:r>
            <a:r>
              <a:rPr lang="en-US" dirty="0" smtClean="0"/>
              <a:t>reinfection</a:t>
            </a:r>
            <a:r>
              <a:rPr lang="en-US" dirty="0"/>
              <a:t> </a:t>
            </a:r>
            <a:r>
              <a:rPr lang="en-US" dirty="0" smtClean="0"/>
              <a:t>from </a:t>
            </a:r>
            <a:r>
              <a:rPr lang="en-US" dirty="0"/>
              <a:t>an exogenous source occur in seropositive </a:t>
            </a:r>
            <a:r>
              <a:rPr lang="en-US" dirty="0" smtClean="0"/>
              <a:t>individuals.</a:t>
            </a:r>
            <a:r>
              <a:rPr lang="en-US" dirty="0"/>
              <a:t> </a:t>
            </a:r>
            <a:endParaRPr lang="en-US" dirty="0" smtClean="0"/>
          </a:p>
          <a:p>
            <a:pPr marL="0" indent="0" algn="ctr">
              <a:buNone/>
            </a:pPr>
            <a:r>
              <a:rPr lang="en-US" sz="5100" b="1" dirty="0" smtClean="0"/>
              <a:t>CLINICAL FEATURES:</a:t>
            </a:r>
          </a:p>
          <a:p>
            <a:pPr marL="0" indent="0">
              <a:buNone/>
            </a:pPr>
            <a:r>
              <a:rPr lang="en-US" dirty="0" smtClean="0"/>
              <a:t>Patients </a:t>
            </a:r>
            <a:r>
              <a:rPr lang="en-US" dirty="0"/>
              <a:t>usually have prodromal symptoms </a:t>
            </a:r>
            <a:r>
              <a:rPr lang="en-US" dirty="0" smtClean="0"/>
              <a:t>of</a:t>
            </a:r>
            <a:r>
              <a:rPr lang="en-US" dirty="0"/>
              <a:t> </a:t>
            </a:r>
            <a:r>
              <a:rPr lang="en-US" dirty="0" smtClean="0"/>
              <a:t>tingling</a:t>
            </a:r>
            <a:r>
              <a:rPr lang="en-US" dirty="0"/>
              <a:t>, burning, or pain in the site in which </a:t>
            </a:r>
            <a:r>
              <a:rPr lang="en-US" dirty="0" smtClean="0"/>
              <a:t>lesions</a:t>
            </a:r>
            <a:r>
              <a:rPr lang="en-US" dirty="0"/>
              <a:t> </a:t>
            </a:r>
            <a:r>
              <a:rPr lang="en-US" dirty="0" smtClean="0"/>
              <a:t>will </a:t>
            </a:r>
            <a:r>
              <a:rPr lang="en-US" dirty="0"/>
              <a:t>appear. Within a matter of hours, multiple </a:t>
            </a:r>
            <a:r>
              <a:rPr lang="en-US" dirty="0" smtClean="0"/>
              <a:t>fragile</a:t>
            </a:r>
            <a:r>
              <a:rPr lang="en-US" dirty="0"/>
              <a:t> </a:t>
            </a:r>
            <a:r>
              <a:rPr lang="en-US" dirty="0" smtClean="0"/>
              <a:t>and </a:t>
            </a:r>
            <a:r>
              <a:rPr lang="en-US" dirty="0"/>
              <a:t>short-lived vesicles appear. These </a:t>
            </a:r>
            <a:r>
              <a:rPr lang="en-US" dirty="0" smtClean="0"/>
              <a:t>become</a:t>
            </a:r>
            <a:r>
              <a:rPr lang="en-US" dirty="0"/>
              <a:t> </a:t>
            </a:r>
            <a:r>
              <a:rPr lang="en-US" dirty="0" smtClean="0"/>
              <a:t>unroofed </a:t>
            </a:r>
            <a:r>
              <a:rPr lang="en-US" dirty="0"/>
              <a:t>and coalesce to form </a:t>
            </a:r>
            <a:r>
              <a:rPr lang="en-US" dirty="0" smtClean="0"/>
              <a:t>map-like superficial</a:t>
            </a:r>
            <a:r>
              <a:rPr lang="en-US" dirty="0"/>
              <a:t> </a:t>
            </a:r>
            <a:r>
              <a:rPr lang="en-US" dirty="0" smtClean="0"/>
              <a:t>ulcers</a:t>
            </a:r>
            <a:r>
              <a:rPr lang="en-US" dirty="0"/>
              <a:t>. The lesions heal without scarring in 1 to 2 </a:t>
            </a:r>
            <a:r>
              <a:rPr lang="en-US" dirty="0" smtClean="0"/>
              <a:t>weeks</a:t>
            </a:r>
            <a:r>
              <a:rPr lang="en-US" dirty="0"/>
              <a:t> </a:t>
            </a:r>
            <a:r>
              <a:rPr lang="en-US" dirty="0" smtClean="0"/>
              <a:t>and </a:t>
            </a:r>
            <a:r>
              <a:rPr lang="en-US" dirty="0"/>
              <a:t>rarely become secondarily </a:t>
            </a:r>
            <a:r>
              <a:rPr lang="en-US" dirty="0" smtClean="0"/>
              <a:t>infected. </a:t>
            </a:r>
            <a:r>
              <a:rPr lang="en-US" dirty="0"/>
              <a:t>The number of recurrences is </a:t>
            </a:r>
            <a:r>
              <a:rPr lang="en-US" dirty="0" smtClean="0"/>
              <a:t>variable</a:t>
            </a:r>
            <a:r>
              <a:rPr lang="en-US" dirty="0"/>
              <a:t> </a:t>
            </a:r>
            <a:r>
              <a:rPr lang="en-US" dirty="0" smtClean="0"/>
              <a:t>and </a:t>
            </a:r>
            <a:r>
              <a:rPr lang="en-US" dirty="0"/>
              <a:t>ranges from one per year to as many as </a:t>
            </a:r>
            <a:r>
              <a:rPr lang="en-US" dirty="0" smtClean="0"/>
              <a:t>one</a:t>
            </a:r>
            <a:r>
              <a:rPr lang="en-US" dirty="0"/>
              <a:t> </a:t>
            </a:r>
            <a:r>
              <a:rPr lang="en-US" dirty="0" smtClean="0"/>
              <a:t>per </a:t>
            </a:r>
            <a:r>
              <a:rPr lang="en-US" dirty="0"/>
              <a:t>month. The recurrence rate appears to </a:t>
            </a:r>
            <a:r>
              <a:rPr lang="en-US" dirty="0" smtClean="0"/>
              <a:t>decline</a:t>
            </a:r>
            <a:r>
              <a:rPr lang="en-US" dirty="0"/>
              <a:t> </a:t>
            </a:r>
            <a:r>
              <a:rPr lang="en-US" dirty="0" smtClean="0"/>
              <a:t>with </a:t>
            </a:r>
            <a:r>
              <a:rPr lang="en-US" dirty="0"/>
              <a:t>age with each individual. The secondary </a:t>
            </a:r>
            <a:r>
              <a:rPr lang="en-US" dirty="0" smtClean="0"/>
              <a:t>lesions</a:t>
            </a:r>
            <a:r>
              <a:rPr lang="en-US" dirty="0"/>
              <a:t> </a:t>
            </a:r>
            <a:r>
              <a:rPr lang="en-US" dirty="0" smtClean="0"/>
              <a:t>typically </a:t>
            </a:r>
            <a:r>
              <a:rPr lang="en-US" dirty="0"/>
              <a:t>occur at or near the same site with each </a:t>
            </a:r>
            <a:r>
              <a:rPr lang="en-US" dirty="0" smtClean="0"/>
              <a:t>recurrence.</a:t>
            </a:r>
            <a:r>
              <a:rPr lang="en-US" dirty="0"/>
              <a:t> </a:t>
            </a:r>
            <a:r>
              <a:rPr lang="en-US" dirty="0" smtClean="0"/>
              <a:t>Regionally</a:t>
            </a:r>
            <a:r>
              <a:rPr lang="en-US" dirty="0"/>
              <a:t>, most secondary lesions appear </a:t>
            </a:r>
            <a:r>
              <a:rPr lang="en-US" dirty="0" smtClean="0"/>
              <a:t>on</a:t>
            </a:r>
            <a:r>
              <a:rPr lang="en-US" dirty="0"/>
              <a:t> </a:t>
            </a:r>
            <a:r>
              <a:rPr lang="en-US" dirty="0" smtClean="0"/>
              <a:t>the </a:t>
            </a:r>
            <a:r>
              <a:rPr lang="en-US" dirty="0"/>
              <a:t>vermilion and surrounding skin. This type </a:t>
            </a:r>
            <a:r>
              <a:rPr lang="en-US" dirty="0" smtClean="0"/>
              <a:t>of</a:t>
            </a:r>
            <a:r>
              <a:rPr lang="en-US" dirty="0"/>
              <a:t> </a:t>
            </a:r>
            <a:r>
              <a:rPr lang="en-US" dirty="0" smtClean="0"/>
              <a:t>disease </a:t>
            </a:r>
            <a:r>
              <a:rPr lang="en-US" dirty="0"/>
              <a:t>is usually referred to as </a:t>
            </a:r>
            <a:r>
              <a:rPr lang="en-US" i="1" dirty="0"/>
              <a:t>herpes </a:t>
            </a:r>
            <a:r>
              <a:rPr lang="en-US" i="1" dirty="0" err="1"/>
              <a:t>labialis</a:t>
            </a:r>
            <a:r>
              <a:rPr lang="en-US" dirty="0"/>
              <a:t>. </a:t>
            </a:r>
            <a:r>
              <a:rPr lang="en-US" dirty="0" smtClean="0"/>
              <a:t>Intraoral</a:t>
            </a:r>
            <a:r>
              <a:rPr lang="en-US" dirty="0"/>
              <a:t> </a:t>
            </a:r>
            <a:r>
              <a:rPr lang="en-US" dirty="0" smtClean="0"/>
              <a:t>recurrences </a:t>
            </a:r>
            <a:r>
              <a:rPr lang="en-US" dirty="0"/>
              <a:t>are almost always restricted to </a:t>
            </a:r>
            <a:r>
              <a:rPr lang="en-US" dirty="0" smtClean="0"/>
              <a:t>the</a:t>
            </a:r>
            <a:r>
              <a:rPr lang="en-US" dirty="0"/>
              <a:t> </a:t>
            </a:r>
            <a:r>
              <a:rPr lang="en-US" dirty="0" smtClean="0"/>
              <a:t>hard </a:t>
            </a:r>
            <a:r>
              <a:rPr lang="en-US" dirty="0"/>
              <a:t>palate or gingiva</a:t>
            </a:r>
            <a:r>
              <a:rPr lang="en-US" dirty="0" smtClean="0"/>
              <a:t>.</a:t>
            </a:r>
            <a:endParaRPr lang="ru-RU" dirty="0"/>
          </a:p>
        </p:txBody>
      </p:sp>
      <p:sp>
        <p:nvSpPr>
          <p:cNvPr id="4" name="Прямоугольник 3"/>
          <p:cNvSpPr/>
          <p:nvPr/>
        </p:nvSpPr>
        <p:spPr>
          <a:xfrm>
            <a:off x="675426" y="0"/>
            <a:ext cx="7683514" cy="1754326"/>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Secondary, or Recurrent, </a:t>
            </a:r>
            <a:endParaRPr lang="en-US" sz="5400"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r>
              <a:rPr lang="en-US" sz="5400"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Herpes </a:t>
            </a:r>
            <a:r>
              <a:rPr lang="en-US" sz="5400"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Simplex Infections</a:t>
            </a:r>
            <a:endParaRPr lang="ru-RU"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xmlns="" val="3007027829"/>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1124744"/>
            <a:ext cx="8784976" cy="5472608"/>
          </a:xfrm>
        </p:spPr>
        <p:txBody>
          <a:bodyPr>
            <a:normAutofit fontScale="70000" lnSpcReduction="20000"/>
          </a:bodyPr>
          <a:lstStyle/>
          <a:p>
            <a:r>
              <a:rPr lang="en-US" dirty="0" smtClean="0"/>
              <a:t> </a:t>
            </a:r>
            <a:r>
              <a:rPr lang="en-US" dirty="0"/>
              <a:t>Acyclovir </a:t>
            </a:r>
            <a:r>
              <a:rPr lang="en-US" dirty="0" smtClean="0"/>
              <a:t> in </a:t>
            </a:r>
            <a:r>
              <a:rPr lang="en-US" dirty="0"/>
              <a:t>the treatment of </a:t>
            </a:r>
            <a:r>
              <a:rPr lang="en-US" dirty="0" smtClean="0"/>
              <a:t>mucocutaneous</a:t>
            </a:r>
            <a:r>
              <a:rPr lang="en-US" dirty="0"/>
              <a:t> </a:t>
            </a:r>
            <a:r>
              <a:rPr lang="en-US" dirty="0" smtClean="0"/>
              <a:t>infections.</a:t>
            </a:r>
            <a:r>
              <a:rPr lang="en-US" dirty="0"/>
              <a:t> </a:t>
            </a:r>
            <a:r>
              <a:rPr lang="en-US" dirty="0" smtClean="0"/>
              <a:t>Systemic </a:t>
            </a:r>
            <a:r>
              <a:rPr lang="en-US" dirty="0"/>
              <a:t>acyclovir (200- to 400-mg tablets five </a:t>
            </a:r>
            <a:r>
              <a:rPr lang="en-US" dirty="0" smtClean="0"/>
              <a:t>times</a:t>
            </a:r>
            <a:r>
              <a:rPr lang="en-US" dirty="0"/>
              <a:t> </a:t>
            </a:r>
            <a:r>
              <a:rPr lang="en-US" dirty="0" smtClean="0"/>
              <a:t>per </a:t>
            </a:r>
            <a:r>
              <a:rPr lang="en-US" dirty="0"/>
              <a:t>day) is effective in the control of primary </a:t>
            </a:r>
            <a:r>
              <a:rPr lang="en-US" dirty="0" smtClean="0"/>
              <a:t>genital</a:t>
            </a:r>
            <a:r>
              <a:rPr lang="en-US" dirty="0"/>
              <a:t> </a:t>
            </a:r>
            <a:r>
              <a:rPr lang="en-US" dirty="0" smtClean="0"/>
              <a:t>herpes </a:t>
            </a:r>
            <a:r>
              <a:rPr lang="en-US" dirty="0"/>
              <a:t>and, to a lesser degree, primary oral herpes.</a:t>
            </a:r>
            <a:endParaRPr lang="ru-RU" dirty="0"/>
          </a:p>
          <a:p>
            <a:r>
              <a:rPr lang="en-US" dirty="0"/>
              <a:t>Supportive therapy (fluids, rest, oral lavage, </a:t>
            </a:r>
            <a:r>
              <a:rPr lang="en-US" dirty="0" smtClean="0"/>
              <a:t>analgesics,</a:t>
            </a:r>
            <a:r>
              <a:rPr lang="en-US" dirty="0"/>
              <a:t> </a:t>
            </a:r>
            <a:r>
              <a:rPr lang="en-US" dirty="0" smtClean="0"/>
              <a:t>and </a:t>
            </a:r>
            <a:r>
              <a:rPr lang="en-US" dirty="0"/>
              <a:t>antipyretics) is an essential component of </a:t>
            </a:r>
            <a:r>
              <a:rPr lang="en-US" dirty="0" smtClean="0"/>
              <a:t>any</a:t>
            </a:r>
            <a:r>
              <a:rPr lang="en-US" dirty="0"/>
              <a:t> </a:t>
            </a:r>
            <a:r>
              <a:rPr lang="en-US" dirty="0" smtClean="0"/>
              <a:t>primary </a:t>
            </a:r>
            <a:r>
              <a:rPr lang="en-US" dirty="0"/>
              <a:t>herpes simplex regimen.</a:t>
            </a:r>
            <a:endParaRPr lang="ru-RU" dirty="0"/>
          </a:p>
          <a:p>
            <a:r>
              <a:rPr lang="en-US" dirty="0"/>
              <a:t>Secondary herpes can be controlled to some </a:t>
            </a:r>
            <a:r>
              <a:rPr lang="en-US" dirty="0" smtClean="0"/>
              <a:t>degree</a:t>
            </a:r>
            <a:r>
              <a:rPr lang="en-US" dirty="0"/>
              <a:t> </a:t>
            </a:r>
            <a:r>
              <a:rPr lang="en-US" dirty="0" smtClean="0"/>
              <a:t>with </a:t>
            </a:r>
            <a:r>
              <a:rPr lang="en-US" dirty="0"/>
              <a:t>systemic acyclovir. Recurrences are not </a:t>
            </a:r>
            <a:r>
              <a:rPr lang="en-US" dirty="0" smtClean="0"/>
              <a:t>prevented,</a:t>
            </a:r>
            <a:r>
              <a:rPr lang="en-US" dirty="0"/>
              <a:t> </a:t>
            </a:r>
            <a:r>
              <a:rPr lang="en-US" dirty="0" smtClean="0"/>
              <a:t>but </a:t>
            </a:r>
            <a:r>
              <a:rPr lang="en-US" dirty="0"/>
              <a:t>the course and severity of the disease are </a:t>
            </a:r>
            <a:r>
              <a:rPr lang="en-US" dirty="0" smtClean="0"/>
              <a:t>favorably</a:t>
            </a:r>
            <a:r>
              <a:rPr lang="en-US" dirty="0"/>
              <a:t> </a:t>
            </a:r>
            <a:r>
              <a:rPr lang="en-US" dirty="0" smtClean="0"/>
              <a:t>affected</a:t>
            </a:r>
            <a:r>
              <a:rPr lang="en-US" dirty="0"/>
              <a:t>. Prophylactic systemic acyclovir is </a:t>
            </a:r>
            <a:r>
              <a:rPr lang="en-US" dirty="0" smtClean="0"/>
              <a:t>effective</a:t>
            </a:r>
            <a:r>
              <a:rPr lang="en-US" dirty="0"/>
              <a:t> </a:t>
            </a:r>
            <a:r>
              <a:rPr lang="en-US" dirty="0" smtClean="0"/>
              <a:t>in </a:t>
            </a:r>
            <a:r>
              <a:rPr lang="en-US" dirty="0"/>
              <a:t>problematic cases and in </a:t>
            </a:r>
            <a:r>
              <a:rPr lang="en-US" dirty="0" smtClean="0"/>
              <a:t>immunosuppressed</a:t>
            </a:r>
            <a:r>
              <a:rPr lang="en-US" dirty="0"/>
              <a:t> </a:t>
            </a:r>
            <a:r>
              <a:rPr lang="en-US" dirty="0" smtClean="0"/>
              <a:t>patients</a:t>
            </a:r>
            <a:r>
              <a:rPr lang="en-US" dirty="0"/>
              <a:t>. In HIV-positive patients with severe </a:t>
            </a:r>
            <a:r>
              <a:rPr lang="en-US" dirty="0" smtClean="0"/>
              <a:t>disease,</a:t>
            </a:r>
            <a:r>
              <a:rPr lang="en-US" dirty="0"/>
              <a:t> </a:t>
            </a:r>
            <a:r>
              <a:rPr lang="en-US" dirty="0" smtClean="0"/>
              <a:t>aggressive </a:t>
            </a:r>
            <a:r>
              <a:rPr lang="en-US" dirty="0"/>
              <a:t>therapy that may include intravenous </a:t>
            </a:r>
            <a:r>
              <a:rPr lang="en-US" dirty="0" smtClean="0"/>
              <a:t>acyclovir</a:t>
            </a:r>
            <a:r>
              <a:rPr lang="en-US" dirty="0"/>
              <a:t> </a:t>
            </a:r>
            <a:r>
              <a:rPr lang="en-US" dirty="0" smtClean="0"/>
              <a:t>or </a:t>
            </a:r>
            <a:r>
              <a:rPr lang="en-US" dirty="0" err="1"/>
              <a:t>ganciclovir</a:t>
            </a:r>
            <a:r>
              <a:rPr lang="en-US" dirty="0"/>
              <a:t> may be </a:t>
            </a:r>
            <a:r>
              <a:rPr lang="en-US" dirty="0" smtClean="0"/>
              <a:t>necessary.</a:t>
            </a:r>
            <a:r>
              <a:rPr lang="en-US" dirty="0"/>
              <a:t> </a:t>
            </a:r>
            <a:r>
              <a:rPr lang="en-US" dirty="0" smtClean="0"/>
              <a:t>Topical </a:t>
            </a:r>
            <a:r>
              <a:rPr lang="en-US" dirty="0"/>
              <a:t>acyclovir, although it is only somewhat </a:t>
            </a:r>
            <a:r>
              <a:rPr lang="en-US" dirty="0" smtClean="0"/>
              <a:t>effective,</a:t>
            </a:r>
            <a:r>
              <a:rPr lang="en-US" dirty="0"/>
              <a:t> </a:t>
            </a:r>
            <a:r>
              <a:rPr lang="en-US" dirty="0" smtClean="0"/>
              <a:t>has </a:t>
            </a:r>
            <a:r>
              <a:rPr lang="en-US" dirty="0"/>
              <a:t>been advocated by some for the treatment </a:t>
            </a:r>
            <a:r>
              <a:rPr lang="en-US" dirty="0" smtClean="0"/>
              <a:t>of</a:t>
            </a:r>
            <a:r>
              <a:rPr lang="en-US" dirty="0"/>
              <a:t> </a:t>
            </a:r>
            <a:r>
              <a:rPr lang="en-US" dirty="0" smtClean="0"/>
              <a:t>secondary </a:t>
            </a:r>
            <a:r>
              <a:rPr lang="en-US" dirty="0"/>
              <a:t>herpes. A 5% acyclovir (or analog) ointment applied five times per day when symptoms </a:t>
            </a:r>
            <a:r>
              <a:rPr lang="en-US" dirty="0" smtClean="0"/>
              <a:t>first</a:t>
            </a:r>
            <a:r>
              <a:rPr lang="en-US" dirty="0"/>
              <a:t> </a:t>
            </a:r>
            <a:r>
              <a:rPr lang="en-US" dirty="0" smtClean="0"/>
              <a:t>appear </a:t>
            </a:r>
            <a:r>
              <a:rPr lang="en-US" dirty="0"/>
              <a:t>slightly reduces the duration of herpes </a:t>
            </a:r>
            <a:r>
              <a:rPr lang="en-US" dirty="0" smtClean="0"/>
              <a:t>lesions</a:t>
            </a:r>
            <a:r>
              <a:rPr lang="en-US" dirty="0"/>
              <a:t> </a:t>
            </a:r>
            <a:r>
              <a:rPr lang="en-US" dirty="0" smtClean="0"/>
              <a:t>and </a:t>
            </a:r>
            <a:r>
              <a:rPr lang="en-US" dirty="0"/>
              <a:t>may abort some lesions. </a:t>
            </a:r>
            <a:endParaRPr lang="ru-RU" dirty="0"/>
          </a:p>
        </p:txBody>
      </p:sp>
      <p:sp>
        <p:nvSpPr>
          <p:cNvPr id="4" name="Заголовок 1"/>
          <p:cNvSpPr>
            <a:spLocks noGrp="1"/>
          </p:cNvSpPr>
          <p:nvPr>
            <p:ph type="title"/>
          </p:nvPr>
        </p:nvSpPr>
        <p:spPr>
          <a:xfrm>
            <a:off x="457200" y="274638"/>
            <a:ext cx="8229600" cy="922114"/>
          </a:xfrm>
        </p:spPr>
        <p:txBody>
          <a:bodyPr/>
          <a:lstStyle/>
          <a:p>
            <a:r>
              <a:rPr lang="en-US" b="1" dirty="0" smtClean="0"/>
              <a:t>Treatment</a:t>
            </a:r>
            <a:endParaRPr lang="ru-RU" dirty="0"/>
          </a:p>
        </p:txBody>
      </p:sp>
    </p:spTree>
    <p:extLst>
      <p:ext uri="{BB962C8B-B14F-4D97-AF65-F5344CB8AC3E}">
        <p14:creationId xmlns:p14="http://schemas.microsoft.com/office/powerpoint/2010/main" xmlns="" val="1743763742"/>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C:\Users\Это Я-)\Desktop\!!!!!!!\1\2.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3568" y="0"/>
            <a:ext cx="7524328" cy="686407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542479246"/>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C:\Users\Это Я-)\Desktop\!!!!!!!\4\3.PN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55576" y="1124744"/>
            <a:ext cx="7735344" cy="5733256"/>
          </a:xfrm>
          <a:prstGeom prst="rect">
            <a:avLst/>
          </a:prstGeom>
          <a:noFill/>
          <a:ln>
            <a:noFill/>
          </a:ln>
        </p:spPr>
      </p:pic>
      <p:sp>
        <p:nvSpPr>
          <p:cNvPr id="4" name="Прямоугольник 3"/>
          <p:cNvSpPr/>
          <p:nvPr/>
        </p:nvSpPr>
        <p:spPr>
          <a:xfrm>
            <a:off x="2627784" y="188640"/>
            <a:ext cx="3876382" cy="1015663"/>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60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Candidiosis</a:t>
            </a:r>
            <a:endParaRPr lang="ru-RU"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xmlns="" val="1743763742"/>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85000" lnSpcReduction="20000"/>
          </a:bodyPr>
          <a:lstStyle/>
          <a:p>
            <a:r>
              <a:rPr lang="en-US" b="1" dirty="0" smtClean="0"/>
              <a:t>Definition </a:t>
            </a:r>
            <a:r>
              <a:rPr lang="en-US" dirty="0" err="1" smtClean="0"/>
              <a:t>Candidiosis</a:t>
            </a:r>
            <a:r>
              <a:rPr lang="en-US" dirty="0" smtClean="0"/>
              <a:t> </a:t>
            </a:r>
            <a:r>
              <a:rPr lang="en-US" dirty="0"/>
              <a:t>is the most common oral fungal </a:t>
            </a:r>
            <a:r>
              <a:rPr lang="en-US" dirty="0" smtClean="0"/>
              <a:t>infection. Over the </a:t>
            </a:r>
            <a:r>
              <a:rPr lang="en-US" dirty="0"/>
              <a:t>last two decades, the disease has taken on major importance.</a:t>
            </a:r>
            <a:endParaRPr lang="ru-RU" dirty="0"/>
          </a:p>
          <a:p>
            <a:r>
              <a:rPr lang="en-US" b="1" dirty="0"/>
              <a:t>Etiology </a:t>
            </a:r>
            <a:r>
              <a:rPr lang="en-US" dirty="0"/>
              <a:t>It is usually caused by </a:t>
            </a:r>
            <a:r>
              <a:rPr lang="en-US" i="1" dirty="0"/>
              <a:t>Candida </a:t>
            </a:r>
            <a:r>
              <a:rPr lang="en-US" i="1" dirty="0" err="1"/>
              <a:t>albicans</a:t>
            </a:r>
            <a:r>
              <a:rPr lang="en-US" dirty="0"/>
              <a:t>, and less frequently </a:t>
            </a:r>
            <a:r>
              <a:rPr lang="en-US" dirty="0" smtClean="0"/>
              <a:t>by</a:t>
            </a:r>
            <a:r>
              <a:rPr lang="en-US" dirty="0"/>
              <a:t> </a:t>
            </a:r>
            <a:r>
              <a:rPr lang="en-US" dirty="0" smtClean="0"/>
              <a:t>other </a:t>
            </a:r>
            <a:r>
              <a:rPr lang="en-US" dirty="0"/>
              <a:t>fungal species (</a:t>
            </a:r>
            <a:r>
              <a:rPr lang="en-US" i="1" dirty="0"/>
              <a:t>C</a:t>
            </a:r>
            <a:r>
              <a:rPr lang="en-US" dirty="0"/>
              <a:t>. </a:t>
            </a:r>
            <a:r>
              <a:rPr lang="en-US" i="1" dirty="0" err="1"/>
              <a:t>glabrata</a:t>
            </a:r>
            <a:r>
              <a:rPr lang="en-US" dirty="0"/>
              <a:t>, </a:t>
            </a:r>
            <a:r>
              <a:rPr lang="en-US" i="1" dirty="0"/>
              <a:t>C</a:t>
            </a:r>
            <a:r>
              <a:rPr lang="en-US" dirty="0"/>
              <a:t>. </a:t>
            </a:r>
            <a:r>
              <a:rPr lang="en-US" i="1" dirty="0" err="1"/>
              <a:t>krusei</a:t>
            </a:r>
            <a:r>
              <a:rPr lang="en-US" dirty="0"/>
              <a:t>, </a:t>
            </a:r>
            <a:r>
              <a:rPr lang="en-US" i="1" dirty="0"/>
              <a:t>C</a:t>
            </a:r>
            <a:r>
              <a:rPr lang="en-US" dirty="0"/>
              <a:t>. </a:t>
            </a:r>
            <a:r>
              <a:rPr lang="en-US" i="1" dirty="0" err="1"/>
              <a:t>tropicalis</a:t>
            </a:r>
            <a:r>
              <a:rPr lang="en-US" dirty="0"/>
              <a:t>, </a:t>
            </a:r>
            <a:r>
              <a:rPr lang="en-US" i="1" dirty="0"/>
              <a:t>C</a:t>
            </a:r>
            <a:r>
              <a:rPr lang="en-US" dirty="0"/>
              <a:t>. </a:t>
            </a:r>
            <a:r>
              <a:rPr lang="en-US" i="1" dirty="0" err="1"/>
              <a:t>parapsilosis</a:t>
            </a:r>
            <a:r>
              <a:rPr lang="en-US" dirty="0" smtClean="0"/>
              <a:t>).</a:t>
            </a:r>
            <a:r>
              <a:rPr lang="en-US" dirty="0"/>
              <a:t> </a:t>
            </a:r>
            <a:r>
              <a:rPr lang="en-US" dirty="0" smtClean="0"/>
              <a:t>Predisposing </a:t>
            </a:r>
            <a:r>
              <a:rPr lang="en-US" dirty="0"/>
              <a:t>factors are </a:t>
            </a:r>
            <a:r>
              <a:rPr lang="en-US" i="1" dirty="0"/>
              <a:t>local </a:t>
            </a:r>
            <a:r>
              <a:rPr lang="en-US" dirty="0"/>
              <a:t>(poor oral hygiene, </a:t>
            </a:r>
            <a:r>
              <a:rPr lang="en-US" dirty="0" err="1"/>
              <a:t>xerostomia</a:t>
            </a:r>
            <a:r>
              <a:rPr lang="en-US" dirty="0"/>
              <a:t>, </a:t>
            </a:r>
            <a:r>
              <a:rPr lang="en-US" dirty="0" smtClean="0"/>
              <a:t>mucosal</a:t>
            </a:r>
            <a:r>
              <a:rPr lang="en-US" dirty="0"/>
              <a:t> </a:t>
            </a:r>
            <a:r>
              <a:rPr lang="en-US" dirty="0" smtClean="0"/>
              <a:t>damage</a:t>
            </a:r>
            <a:r>
              <a:rPr lang="en-US" dirty="0"/>
              <a:t>, dentures, antibiotic mouthwashes) and </a:t>
            </a:r>
            <a:r>
              <a:rPr lang="en-US" i="1" dirty="0"/>
              <a:t>systemic </a:t>
            </a:r>
            <a:r>
              <a:rPr lang="en-US" dirty="0"/>
              <a:t>(</a:t>
            </a:r>
            <a:r>
              <a:rPr lang="en-US" dirty="0" smtClean="0"/>
              <a:t>broad-spectrum</a:t>
            </a:r>
            <a:r>
              <a:rPr lang="en-US" dirty="0"/>
              <a:t> </a:t>
            </a:r>
            <a:r>
              <a:rPr lang="en-US" dirty="0" smtClean="0"/>
              <a:t>antibiotics</a:t>
            </a:r>
            <a:r>
              <a:rPr lang="en-US" dirty="0"/>
              <a:t>, steroids, immunosuppressive drugs, radiation, HIV </a:t>
            </a:r>
            <a:r>
              <a:rPr lang="en-US" dirty="0" smtClean="0"/>
              <a:t>infection,</a:t>
            </a:r>
            <a:r>
              <a:rPr lang="en-US" dirty="0"/>
              <a:t> </a:t>
            </a:r>
            <a:r>
              <a:rPr lang="en-US" dirty="0" smtClean="0"/>
              <a:t>hematological </a:t>
            </a:r>
            <a:r>
              <a:rPr lang="en-US" dirty="0"/>
              <a:t>malignancies, neutropenia, iron-deficiency </a:t>
            </a:r>
            <a:r>
              <a:rPr lang="en-US" dirty="0" smtClean="0"/>
              <a:t>anemia,</a:t>
            </a:r>
            <a:r>
              <a:rPr lang="en-US" dirty="0"/>
              <a:t> </a:t>
            </a:r>
            <a:r>
              <a:rPr lang="en-US" dirty="0" smtClean="0"/>
              <a:t>cellular </a:t>
            </a:r>
            <a:r>
              <a:rPr lang="en-US" dirty="0"/>
              <a:t>immunodeficiency, endocrine disorders).</a:t>
            </a:r>
            <a:endParaRPr lang="ru-RU" dirty="0"/>
          </a:p>
          <a:p>
            <a:endParaRPr lang="ru-RU" dirty="0"/>
          </a:p>
        </p:txBody>
      </p:sp>
      <p:sp>
        <p:nvSpPr>
          <p:cNvPr id="6" name="Прямоугольник 5"/>
          <p:cNvSpPr/>
          <p:nvPr/>
        </p:nvSpPr>
        <p:spPr>
          <a:xfrm>
            <a:off x="3275856" y="260648"/>
            <a:ext cx="3528392" cy="864096"/>
          </a:xfrm>
          <a:prstGeom prst="rect">
            <a:avLst/>
          </a:prstGeom>
        </p:spPr>
        <p:txBody>
          <a:bodyPr wrap="square">
            <a:spAutoFit/>
          </a:bodyPr>
          <a:lstStyle/>
          <a:p>
            <a:r>
              <a:rPr lang="en-US" sz="4800" b="1" dirty="0" err="1" smtClean="0"/>
              <a:t>Candidiosis</a:t>
            </a:r>
            <a:endParaRPr lang="ru-RU" sz="4800" dirty="0"/>
          </a:p>
        </p:txBody>
      </p:sp>
    </p:spTree>
    <p:extLst>
      <p:ext uri="{BB962C8B-B14F-4D97-AF65-F5344CB8AC3E}">
        <p14:creationId xmlns:p14="http://schemas.microsoft.com/office/powerpoint/2010/main" xmlns="" val="3007027829"/>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692696"/>
            <a:ext cx="8640960" cy="7056784"/>
          </a:xfrm>
        </p:spPr>
        <p:txBody>
          <a:bodyPr>
            <a:normAutofit/>
          </a:bodyPr>
          <a:lstStyle/>
          <a:p>
            <a:pPr marL="0" indent="0">
              <a:buNone/>
            </a:pPr>
            <a:r>
              <a:rPr lang="en-US" dirty="0"/>
              <a:t>Chronic erythematous candidiasis is a commonly </a:t>
            </a:r>
            <a:r>
              <a:rPr lang="en-US" dirty="0" smtClean="0"/>
              <a:t>seen form </a:t>
            </a:r>
            <a:r>
              <a:rPr lang="en-US" dirty="0"/>
              <a:t>occurring  </a:t>
            </a:r>
            <a:r>
              <a:rPr lang="en-US" dirty="0" smtClean="0"/>
              <a:t>in people </a:t>
            </a:r>
            <a:r>
              <a:rPr lang="en-US" dirty="0"/>
              <a:t>who wear complete maxillary </a:t>
            </a:r>
            <a:r>
              <a:rPr lang="en-US" dirty="0" smtClean="0"/>
              <a:t>dentures (denture </a:t>
            </a:r>
            <a:r>
              <a:rPr lang="en-US" dirty="0"/>
              <a:t>sore mouth</a:t>
            </a:r>
            <a:r>
              <a:rPr lang="en-US" dirty="0" smtClean="0"/>
              <a:t>).it affects the maxillary mucosa more.</a:t>
            </a:r>
          </a:p>
          <a:p>
            <a:pPr marL="0" indent="0">
              <a:buNone/>
            </a:pPr>
            <a:r>
              <a:rPr lang="en-US" dirty="0" smtClean="0"/>
              <a:t>The </a:t>
            </a:r>
            <a:r>
              <a:rPr lang="en-US" dirty="0"/>
              <a:t>clinical appearance is that of a </a:t>
            </a:r>
            <a:r>
              <a:rPr lang="en-US" dirty="0" smtClean="0"/>
              <a:t>bright red</a:t>
            </a:r>
            <a:r>
              <a:rPr lang="en-US" dirty="0"/>
              <a:t>, somewhat velvety to pebbly surface, with </a:t>
            </a:r>
            <a:r>
              <a:rPr lang="en-US" dirty="0" smtClean="0"/>
              <a:t>relatively little keratinization. Also </a:t>
            </a:r>
            <a:r>
              <a:rPr lang="en-US" dirty="0"/>
              <a:t>seen in individuals </a:t>
            </a:r>
            <a:r>
              <a:rPr lang="en-US" dirty="0" smtClean="0"/>
              <a:t>with </a:t>
            </a:r>
            <a:r>
              <a:rPr lang="en-US" dirty="0"/>
              <a:t>angular </a:t>
            </a:r>
            <a:r>
              <a:rPr lang="en-US" dirty="0" err="1"/>
              <a:t>cheilitis</a:t>
            </a:r>
            <a:r>
              <a:rPr lang="en-US" dirty="0" smtClean="0"/>
              <a:t>.. </a:t>
            </a:r>
            <a:r>
              <a:rPr lang="en-US" dirty="0"/>
              <a:t>Clinically, the </a:t>
            </a:r>
            <a:r>
              <a:rPr lang="en-US" dirty="0" smtClean="0"/>
              <a:t>lesions are </a:t>
            </a:r>
            <a:r>
              <a:rPr lang="en-US" dirty="0"/>
              <a:t>moderately painful, fissured, eroded, </a:t>
            </a:r>
            <a:r>
              <a:rPr lang="en-US" dirty="0" smtClean="0"/>
              <a:t>and encrusted</a:t>
            </a:r>
            <a:r>
              <a:rPr lang="en-US" dirty="0"/>
              <a:t>. </a:t>
            </a:r>
            <a:endParaRPr lang="ru-RU" dirty="0"/>
          </a:p>
        </p:txBody>
      </p:sp>
      <p:sp>
        <p:nvSpPr>
          <p:cNvPr id="4" name="Прямоугольник 3"/>
          <p:cNvSpPr/>
          <p:nvPr/>
        </p:nvSpPr>
        <p:spPr>
          <a:xfrm>
            <a:off x="5004048" y="188640"/>
            <a:ext cx="3888432" cy="584775"/>
          </a:xfrm>
          <a:prstGeom prst="rect">
            <a:avLst/>
          </a:prstGeom>
        </p:spPr>
        <p:txBody>
          <a:bodyPr wrap="square">
            <a:spAutoFit/>
          </a:bodyPr>
          <a:lstStyle/>
          <a:p>
            <a:r>
              <a:rPr lang="en-US" sz="3200" b="1" dirty="0" err="1" smtClean="0"/>
              <a:t>Candidiosis</a:t>
            </a:r>
            <a:r>
              <a:rPr lang="en-US" sz="3200" b="1" dirty="0" smtClean="0"/>
              <a:t> etiology </a:t>
            </a:r>
            <a:endParaRPr lang="ru-RU" sz="3200" dirty="0"/>
          </a:p>
        </p:txBody>
      </p:sp>
    </p:spTree>
    <p:extLst>
      <p:ext uri="{BB962C8B-B14F-4D97-AF65-F5344CB8AC3E}">
        <p14:creationId xmlns:p14="http://schemas.microsoft.com/office/powerpoint/2010/main" xmlns="" val="1747863508"/>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692696"/>
            <a:ext cx="8640960" cy="7056784"/>
          </a:xfrm>
        </p:spPr>
        <p:txBody>
          <a:bodyPr>
            <a:normAutofit/>
          </a:bodyPr>
          <a:lstStyle/>
          <a:p>
            <a:pPr marL="0" indent="0">
              <a:buNone/>
            </a:pPr>
            <a:r>
              <a:rPr lang="en-US" dirty="0" smtClean="0"/>
              <a:t>Angular </a:t>
            </a:r>
            <a:r>
              <a:rPr lang="en-US" dirty="0" err="1" smtClean="0"/>
              <a:t>cheilitis</a:t>
            </a:r>
            <a:r>
              <a:rPr lang="en-US" dirty="0" smtClean="0"/>
              <a:t> may also occur in individuals who habitually lick their lips and deposit small amounts of saliva in the commissural </a:t>
            </a:r>
            <a:r>
              <a:rPr lang="en-US" dirty="0" err="1" smtClean="0"/>
              <a:t>angles.The</a:t>
            </a:r>
            <a:r>
              <a:rPr lang="en-US" dirty="0" smtClean="0"/>
              <a:t> skin is fissured and demonstrates a degree of brown discoloration on a slightly </a:t>
            </a:r>
            <a:r>
              <a:rPr lang="en-US" dirty="0" err="1" smtClean="0"/>
              <a:t>erythematous</a:t>
            </a:r>
            <a:r>
              <a:rPr lang="en-US" dirty="0" smtClean="0"/>
              <a:t> base. Chronic </a:t>
            </a:r>
            <a:r>
              <a:rPr lang="en-US" dirty="0" err="1" smtClean="0"/>
              <a:t>candida</a:t>
            </a:r>
            <a:r>
              <a:rPr lang="en-US" dirty="0" smtClean="0"/>
              <a:t> infections are also capable of producing a </a:t>
            </a:r>
            <a:r>
              <a:rPr lang="en-US" dirty="0" err="1" smtClean="0"/>
              <a:t>hyperplastic</a:t>
            </a:r>
            <a:r>
              <a:rPr lang="en-US" dirty="0" smtClean="0"/>
              <a:t> tissue response (chronic </a:t>
            </a:r>
            <a:r>
              <a:rPr lang="en-US" dirty="0" err="1" smtClean="0"/>
              <a:t>hyperplastic</a:t>
            </a:r>
            <a:r>
              <a:rPr lang="en-US" dirty="0" smtClean="0"/>
              <a:t> </a:t>
            </a:r>
            <a:r>
              <a:rPr lang="en-US" dirty="0" err="1" smtClean="0"/>
              <a:t>candidiasis</a:t>
            </a:r>
            <a:r>
              <a:rPr lang="en-US" dirty="0" smtClean="0"/>
              <a:t>). When occurring in the retro commissural area, the lesion resembles speckled </a:t>
            </a:r>
            <a:r>
              <a:rPr lang="en-US" dirty="0" err="1" smtClean="0"/>
              <a:t>leukoplakia</a:t>
            </a:r>
            <a:r>
              <a:rPr lang="en-US" dirty="0" smtClean="0"/>
              <a:t> and, in some classifications, is known as </a:t>
            </a:r>
            <a:r>
              <a:rPr lang="en-US" dirty="0" err="1" smtClean="0"/>
              <a:t>candidal</a:t>
            </a:r>
            <a:r>
              <a:rPr lang="en-US" dirty="0" smtClean="0"/>
              <a:t> </a:t>
            </a:r>
            <a:r>
              <a:rPr lang="en-US" dirty="0" err="1" smtClean="0"/>
              <a:t>leukoplakia</a:t>
            </a:r>
            <a:r>
              <a:rPr lang="en-US" dirty="0" smtClean="0"/>
              <a:t>.</a:t>
            </a:r>
            <a:endParaRPr lang="ru-RU" dirty="0"/>
          </a:p>
        </p:txBody>
      </p:sp>
      <p:sp>
        <p:nvSpPr>
          <p:cNvPr id="4" name="Прямоугольник 3"/>
          <p:cNvSpPr/>
          <p:nvPr/>
        </p:nvSpPr>
        <p:spPr>
          <a:xfrm>
            <a:off x="5004048" y="188640"/>
            <a:ext cx="3888432" cy="584775"/>
          </a:xfrm>
          <a:prstGeom prst="rect">
            <a:avLst/>
          </a:prstGeom>
        </p:spPr>
        <p:txBody>
          <a:bodyPr wrap="square">
            <a:spAutoFit/>
          </a:bodyPr>
          <a:lstStyle/>
          <a:p>
            <a:r>
              <a:rPr lang="en-US" sz="3200" b="1" dirty="0" err="1" smtClean="0"/>
              <a:t>Candidiosis</a:t>
            </a:r>
            <a:r>
              <a:rPr lang="en-US" sz="3200" b="1" dirty="0" smtClean="0"/>
              <a:t> etiology </a:t>
            </a:r>
            <a:endParaRPr lang="ru-RU" sz="3200" dirty="0"/>
          </a:p>
        </p:txBody>
      </p:sp>
    </p:spTree>
    <p:extLst>
      <p:ext uri="{BB962C8B-B14F-4D97-AF65-F5344CB8AC3E}">
        <p14:creationId xmlns:p14="http://schemas.microsoft.com/office/powerpoint/2010/main" xmlns="" val="1747863508"/>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980728"/>
            <a:ext cx="8229600" cy="4680520"/>
          </a:xfrm>
        </p:spPr>
        <p:txBody>
          <a:bodyPr>
            <a:noAutofit/>
          </a:bodyPr>
          <a:lstStyle/>
          <a:p>
            <a:pPr marL="0" indent="0">
              <a:buNone/>
            </a:pPr>
            <a:r>
              <a:rPr lang="en-US" sz="2400" dirty="0" smtClean="0"/>
              <a:t>Hyperplastic </a:t>
            </a:r>
            <a:r>
              <a:rPr lang="en-US" sz="2400" dirty="0"/>
              <a:t>candidiasis may involve the </a:t>
            </a:r>
            <a:r>
              <a:rPr lang="en-US" sz="2400" dirty="0" err="1"/>
              <a:t>dorsom</a:t>
            </a:r>
            <a:r>
              <a:rPr lang="en-US" sz="2400" dirty="0"/>
              <a:t> of the tongue in a pattern referred to as median rhomboid </a:t>
            </a:r>
            <a:r>
              <a:rPr lang="en-US" sz="2400" dirty="0" err="1"/>
              <a:t>glossitis</a:t>
            </a:r>
            <a:r>
              <a:rPr lang="en-US" sz="2400" dirty="0"/>
              <a:t>. It is usually asymptomatic and is generally discovered on routine oral examination. The lesion is found anterior to the circumvallate papillae and has an oval or rhomboid outline. It may have a smooth, nodular, or fissured surface and may range in color from white to a more characteristic red. A </a:t>
            </a:r>
            <a:r>
              <a:rPr lang="en-US" sz="2400" dirty="0" smtClean="0"/>
              <a:t>similar appearing </a:t>
            </a:r>
            <a:r>
              <a:rPr lang="en-US" sz="2400" dirty="0"/>
              <a:t>red lesion may also be present on the adjacent hard palate ("kissing lesion"). Whether on the tongue or on the palate, the condition may occasionally be mildly painful, although most cases are asymptomatic</a:t>
            </a:r>
            <a:r>
              <a:rPr lang="en-US" sz="2400" dirty="0" smtClean="0"/>
              <a:t>. </a:t>
            </a:r>
            <a:r>
              <a:rPr lang="en-US" sz="2400" dirty="0"/>
              <a:t>Since it is never seen in children, it more likely a hyperplastic form of candidiasis. </a:t>
            </a:r>
            <a:endParaRPr lang="ru-RU" sz="2400" dirty="0"/>
          </a:p>
        </p:txBody>
      </p:sp>
      <p:sp>
        <p:nvSpPr>
          <p:cNvPr id="4" name="Прямоугольник 3"/>
          <p:cNvSpPr/>
          <p:nvPr/>
        </p:nvSpPr>
        <p:spPr>
          <a:xfrm>
            <a:off x="5004048" y="188640"/>
            <a:ext cx="3888432" cy="584775"/>
          </a:xfrm>
          <a:prstGeom prst="rect">
            <a:avLst/>
          </a:prstGeom>
        </p:spPr>
        <p:txBody>
          <a:bodyPr wrap="square">
            <a:spAutoFit/>
          </a:bodyPr>
          <a:lstStyle/>
          <a:p>
            <a:r>
              <a:rPr lang="en-US" sz="3200" b="1" dirty="0" err="1" smtClean="0"/>
              <a:t>Candidiosis</a:t>
            </a:r>
            <a:r>
              <a:rPr lang="en-US" sz="3200" b="1" dirty="0" smtClean="0"/>
              <a:t> etiology </a:t>
            </a:r>
            <a:endParaRPr lang="ru-RU" sz="3200" dirty="0"/>
          </a:p>
        </p:txBody>
      </p:sp>
    </p:spTree>
    <p:extLst>
      <p:ext uri="{BB962C8B-B14F-4D97-AF65-F5344CB8AC3E}">
        <p14:creationId xmlns:p14="http://schemas.microsoft.com/office/powerpoint/2010/main" xmlns="" val="1294206753"/>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i="1" dirty="0"/>
              <a:t>Treatment </a:t>
            </a:r>
            <a:endParaRPr lang="ru-RU" dirty="0"/>
          </a:p>
        </p:txBody>
      </p:sp>
      <p:sp>
        <p:nvSpPr>
          <p:cNvPr id="3" name="Объект 2"/>
          <p:cNvSpPr>
            <a:spLocks noGrp="1"/>
          </p:cNvSpPr>
          <p:nvPr>
            <p:ph idx="1"/>
          </p:nvPr>
        </p:nvSpPr>
        <p:spPr/>
        <p:txBody>
          <a:bodyPr>
            <a:normAutofit fontScale="85000" lnSpcReduction="10000"/>
          </a:bodyPr>
          <a:lstStyle/>
          <a:p>
            <a:r>
              <a:rPr lang="en-US" i="1" dirty="0" smtClean="0"/>
              <a:t>Topical </a:t>
            </a:r>
            <a:r>
              <a:rPr lang="en-US" i="1" dirty="0"/>
              <a:t>antifungal agents (</a:t>
            </a:r>
            <a:r>
              <a:rPr lang="en-US" i="1" dirty="0" err="1"/>
              <a:t>nystatin</a:t>
            </a:r>
            <a:r>
              <a:rPr lang="en-US" i="1" dirty="0"/>
              <a:t>, azole derivatives, </a:t>
            </a:r>
            <a:r>
              <a:rPr lang="en-US" i="1" dirty="0" smtClean="0"/>
              <a:t>amphotericin)</a:t>
            </a:r>
          </a:p>
          <a:p>
            <a:pPr>
              <a:buFont typeface="Wingdings" pitchFamily="2" charset="2"/>
              <a:buChar char="ü"/>
            </a:pPr>
            <a:r>
              <a:rPr lang="en-US" dirty="0" smtClean="0"/>
              <a:t>Amphotericin  </a:t>
            </a:r>
            <a:r>
              <a:rPr lang="en-US" dirty="0"/>
              <a:t>10 mg lozenge sucked, 4 times daily for 14 to 21 days </a:t>
            </a:r>
          </a:p>
          <a:p>
            <a:r>
              <a:rPr lang="en-US" i="1" dirty="0" smtClean="0"/>
              <a:t>Systemic </a:t>
            </a:r>
            <a:r>
              <a:rPr lang="en-US" i="1" dirty="0"/>
              <a:t>azoles (ketoconazole, fluconazole, </a:t>
            </a:r>
            <a:r>
              <a:rPr lang="en-US" i="1" dirty="0" err="1"/>
              <a:t>itraconazole</a:t>
            </a:r>
            <a:r>
              <a:rPr lang="en-US" i="1" dirty="0" smtClean="0"/>
              <a:t>).</a:t>
            </a:r>
          </a:p>
          <a:p>
            <a:pPr>
              <a:buFont typeface="Wingdings" pitchFamily="2" charset="2"/>
              <a:buChar char="ü"/>
            </a:pPr>
            <a:r>
              <a:rPr lang="en-US" dirty="0" err="1" smtClean="0"/>
              <a:t>Miconazole</a:t>
            </a:r>
            <a:r>
              <a:rPr lang="en-US" dirty="0" smtClean="0"/>
              <a:t>  2% gel, 2.5 mL orally, 4 times daily, after meals, for 14 to 21 days.</a:t>
            </a:r>
          </a:p>
          <a:p>
            <a:pPr marL="0" indent="0">
              <a:buNone/>
            </a:pPr>
            <a:r>
              <a:rPr lang="en-US" dirty="0" smtClean="0"/>
              <a:t> 	-</a:t>
            </a:r>
            <a:r>
              <a:rPr lang="en-US" dirty="0" err="1" smtClean="0"/>
              <a:t>Miconazole</a:t>
            </a:r>
            <a:r>
              <a:rPr lang="en-US" dirty="0" smtClean="0"/>
              <a:t> can potentiate the  effect of warfarin </a:t>
            </a:r>
          </a:p>
          <a:p>
            <a:pPr marL="0" indent="0">
              <a:buNone/>
            </a:pPr>
            <a:r>
              <a:rPr lang="en-US" dirty="0" smtClean="0"/>
              <a:t> </a:t>
            </a:r>
            <a:endParaRPr lang="en-US" dirty="0"/>
          </a:p>
          <a:p>
            <a:endParaRPr lang="ru-RU" dirty="0"/>
          </a:p>
        </p:txBody>
      </p:sp>
    </p:spTree>
    <p:extLst>
      <p:ext uri="{BB962C8B-B14F-4D97-AF65-F5344CB8AC3E}">
        <p14:creationId xmlns:p14="http://schemas.microsoft.com/office/powerpoint/2010/main" xmlns="" val="1743763742"/>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1" name="Picture 5" descr="C:\Users\Это Я-)\Desktop\!!!!!!!\1\38.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11560" y="476672"/>
            <a:ext cx="7624104" cy="562426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007027829"/>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C:\Users\Это Я-)\Desktop\!!!!!!!\4\8.PN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71600" y="1052736"/>
            <a:ext cx="7050583" cy="5328592"/>
          </a:xfrm>
          <a:prstGeom prst="rect">
            <a:avLst/>
          </a:prstGeom>
          <a:noFill/>
          <a:ln>
            <a:noFill/>
          </a:ln>
        </p:spPr>
      </p:pic>
      <p:sp>
        <p:nvSpPr>
          <p:cNvPr id="3" name="Прямоугольник 2"/>
          <p:cNvSpPr/>
          <p:nvPr/>
        </p:nvSpPr>
        <p:spPr>
          <a:xfrm>
            <a:off x="2915816" y="188640"/>
            <a:ext cx="3078087" cy="830997"/>
          </a:xfrm>
          <a:prstGeom prst="rect">
            <a:avLst/>
          </a:prstGeom>
        </p:spPr>
        <p:txBody>
          <a:bodyPr wrap="none">
            <a:spAutoFit/>
          </a:bodyPr>
          <a:lstStyle/>
          <a:p>
            <a:r>
              <a:rPr lang="en-US" sz="4800" b="1" dirty="0" err="1" smtClean="0"/>
              <a:t>Candidiosis</a:t>
            </a:r>
            <a:endParaRPr lang="ru-RU" sz="4800" dirty="0"/>
          </a:p>
        </p:txBody>
      </p:sp>
    </p:spTree>
    <p:extLst>
      <p:ext uri="{BB962C8B-B14F-4D97-AF65-F5344CB8AC3E}">
        <p14:creationId xmlns:p14="http://schemas.microsoft.com/office/powerpoint/2010/main" xmlns="" val="2124590085"/>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Admin\Desktop\!!!\candidiase-1024x691.jpg"/>
          <p:cNvPicPr>
            <a:picLocks noChangeAspect="1" noChangeArrowheads="1"/>
          </p:cNvPicPr>
          <p:nvPr/>
        </p:nvPicPr>
        <p:blipFill>
          <a:blip r:embed="rId2" cstate="print"/>
          <a:srcRect/>
          <a:stretch>
            <a:fillRect/>
          </a:stretch>
        </p:blipFill>
        <p:spPr bwMode="auto">
          <a:xfrm>
            <a:off x="0" y="687586"/>
            <a:ext cx="9144000" cy="6170414"/>
          </a:xfrm>
          <a:prstGeom prst="rect">
            <a:avLst/>
          </a:prstGeom>
          <a:noFill/>
        </p:spPr>
      </p:pic>
      <p:sp>
        <p:nvSpPr>
          <p:cNvPr id="10" name="Прямоугольник 9"/>
          <p:cNvSpPr/>
          <p:nvPr/>
        </p:nvSpPr>
        <p:spPr>
          <a:xfrm>
            <a:off x="2987824" y="0"/>
            <a:ext cx="3078087" cy="830997"/>
          </a:xfrm>
          <a:prstGeom prst="rect">
            <a:avLst/>
          </a:prstGeom>
        </p:spPr>
        <p:txBody>
          <a:bodyPr wrap="none">
            <a:spAutoFit/>
          </a:bodyPr>
          <a:lstStyle/>
          <a:p>
            <a:r>
              <a:rPr lang="en-US" sz="4800" b="1" dirty="0" err="1" smtClean="0"/>
              <a:t>Candidiosis</a:t>
            </a:r>
            <a:endParaRPr lang="ru-RU" sz="4800" dirty="0"/>
          </a:p>
        </p:txBody>
      </p:sp>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Admin\Desktop\!!!\throat1.jpg"/>
          <p:cNvPicPr>
            <a:picLocks noChangeAspect="1" noChangeArrowheads="1"/>
          </p:cNvPicPr>
          <p:nvPr/>
        </p:nvPicPr>
        <p:blipFill>
          <a:blip r:embed="rId2" cstate="print"/>
          <a:srcRect/>
          <a:stretch>
            <a:fillRect/>
          </a:stretch>
        </p:blipFill>
        <p:spPr bwMode="auto">
          <a:xfrm>
            <a:off x="251520" y="908720"/>
            <a:ext cx="8616800" cy="5760640"/>
          </a:xfrm>
          <a:prstGeom prst="rect">
            <a:avLst/>
          </a:prstGeom>
          <a:noFill/>
        </p:spPr>
      </p:pic>
      <p:sp>
        <p:nvSpPr>
          <p:cNvPr id="5" name="Прямоугольник 4"/>
          <p:cNvSpPr/>
          <p:nvPr/>
        </p:nvSpPr>
        <p:spPr>
          <a:xfrm>
            <a:off x="2915816" y="188640"/>
            <a:ext cx="3078087" cy="830997"/>
          </a:xfrm>
          <a:prstGeom prst="rect">
            <a:avLst/>
          </a:prstGeom>
        </p:spPr>
        <p:txBody>
          <a:bodyPr wrap="none">
            <a:spAutoFit/>
          </a:bodyPr>
          <a:lstStyle/>
          <a:p>
            <a:r>
              <a:rPr lang="en-US" sz="4800" b="1" dirty="0" err="1" smtClean="0"/>
              <a:t>Candidiosis</a:t>
            </a:r>
            <a:endParaRPr lang="ru-RU" sz="4800" dirty="0"/>
          </a:p>
        </p:txBody>
      </p:sp>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Desktop\!!!\candida02.gif"/>
          <p:cNvPicPr>
            <a:picLocks noChangeAspect="1" noChangeArrowheads="1"/>
          </p:cNvPicPr>
          <p:nvPr/>
        </p:nvPicPr>
        <p:blipFill>
          <a:blip r:embed="rId2" cstate="print"/>
          <a:srcRect/>
          <a:stretch>
            <a:fillRect/>
          </a:stretch>
        </p:blipFill>
        <p:spPr bwMode="auto">
          <a:xfrm>
            <a:off x="179512" y="925092"/>
            <a:ext cx="8784976" cy="5932908"/>
          </a:xfrm>
          <a:prstGeom prst="rect">
            <a:avLst/>
          </a:prstGeom>
          <a:noFill/>
        </p:spPr>
      </p:pic>
      <p:sp>
        <p:nvSpPr>
          <p:cNvPr id="5" name="Прямоугольник 4"/>
          <p:cNvSpPr/>
          <p:nvPr/>
        </p:nvSpPr>
        <p:spPr>
          <a:xfrm>
            <a:off x="2915816" y="0"/>
            <a:ext cx="3078087" cy="830997"/>
          </a:xfrm>
          <a:prstGeom prst="rect">
            <a:avLst/>
          </a:prstGeom>
        </p:spPr>
        <p:txBody>
          <a:bodyPr wrap="none">
            <a:spAutoFit/>
          </a:bodyPr>
          <a:lstStyle/>
          <a:p>
            <a:r>
              <a:rPr lang="en-US" sz="4800" b="1" dirty="0" err="1" smtClean="0"/>
              <a:t>Candidiosis</a:t>
            </a:r>
            <a:endParaRPr lang="ru-RU" sz="4800" dirty="0"/>
          </a:p>
        </p:txBody>
      </p:sp>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ru-RU" dirty="0"/>
          </a:p>
        </p:txBody>
      </p:sp>
      <p:pic>
        <p:nvPicPr>
          <p:cNvPr id="7170" name="Picture 2" descr="C:\Users\Это Я-)\Desktop\!!!!!!!\5\3.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99592" y="1158033"/>
            <a:ext cx="7416824" cy="5699967"/>
          </a:xfrm>
          <a:prstGeom prst="rect">
            <a:avLst/>
          </a:prstGeom>
          <a:noFill/>
          <a:extLst>
            <a:ext uri="{909E8E84-426E-40DD-AFC4-6F175D3DCCD1}">
              <a14:hiddenFill xmlns:a14="http://schemas.microsoft.com/office/drawing/2010/main" xmlns="">
                <a:solidFill>
                  <a:srgbClr val="FFFFFF"/>
                </a:solidFill>
              </a14:hiddenFill>
            </a:ext>
          </a:extLst>
        </p:spPr>
      </p:pic>
      <p:sp>
        <p:nvSpPr>
          <p:cNvPr id="5" name="Прямоугольник 4"/>
          <p:cNvSpPr/>
          <p:nvPr/>
        </p:nvSpPr>
        <p:spPr>
          <a:xfrm>
            <a:off x="2555776" y="260648"/>
            <a:ext cx="4610558" cy="1015663"/>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6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Lichen </a:t>
            </a:r>
            <a:r>
              <a:rPr lang="en-US" sz="60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planus</a:t>
            </a:r>
            <a:endParaRPr lang="ru-RU" sz="6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xmlns="" val="473960269"/>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1600200"/>
            <a:ext cx="8496944" cy="5257800"/>
          </a:xfrm>
        </p:spPr>
        <p:txBody>
          <a:bodyPr>
            <a:normAutofit/>
          </a:bodyPr>
          <a:lstStyle/>
          <a:p>
            <a:r>
              <a:rPr lang="en-US" b="1" dirty="0" smtClean="0"/>
              <a:t>Lichen </a:t>
            </a:r>
            <a:r>
              <a:rPr lang="en-US" b="1" dirty="0"/>
              <a:t>planus </a:t>
            </a:r>
            <a:r>
              <a:rPr lang="en-US" dirty="0"/>
              <a:t>is a chronic mucocutaneous disease </a:t>
            </a:r>
            <a:r>
              <a:rPr lang="en-US" dirty="0" smtClean="0"/>
              <a:t>of</a:t>
            </a:r>
            <a:r>
              <a:rPr lang="en-US" dirty="0"/>
              <a:t> </a:t>
            </a:r>
            <a:r>
              <a:rPr lang="en-US" dirty="0" smtClean="0"/>
              <a:t>unknown </a:t>
            </a:r>
            <a:r>
              <a:rPr lang="en-US" dirty="0"/>
              <a:t>cause. </a:t>
            </a:r>
            <a:r>
              <a:rPr lang="en-US" dirty="0" smtClean="0"/>
              <a:t>In oral</a:t>
            </a:r>
            <a:r>
              <a:rPr lang="en-US" dirty="0"/>
              <a:t> </a:t>
            </a:r>
            <a:r>
              <a:rPr lang="en-US" dirty="0" smtClean="0"/>
              <a:t>mucosa </a:t>
            </a:r>
            <a:r>
              <a:rPr lang="en-US" dirty="0"/>
              <a:t>it typically presents as bilateral white </a:t>
            </a:r>
            <a:r>
              <a:rPr lang="en-US" dirty="0" smtClean="0"/>
              <a:t>lesions,</a:t>
            </a:r>
            <a:r>
              <a:rPr lang="en-US" dirty="0"/>
              <a:t> </a:t>
            </a:r>
            <a:r>
              <a:rPr lang="en-US" dirty="0" smtClean="0"/>
              <a:t>occasionally </a:t>
            </a:r>
            <a:r>
              <a:rPr lang="en-US" dirty="0"/>
              <a:t>with associated ulcers. </a:t>
            </a:r>
            <a:endParaRPr lang="en-US" dirty="0" smtClean="0"/>
          </a:p>
          <a:p>
            <a:r>
              <a:rPr lang="en-US" b="1" dirty="0" smtClean="0"/>
              <a:t>Etiology </a:t>
            </a:r>
            <a:r>
              <a:rPr lang="en-US" b="1" dirty="0"/>
              <a:t>and Pathogenesis</a:t>
            </a:r>
            <a:r>
              <a:rPr lang="en-US" dirty="0"/>
              <a:t>. Although the cause of </a:t>
            </a:r>
            <a:r>
              <a:rPr lang="en-US" dirty="0" smtClean="0"/>
              <a:t>lichen</a:t>
            </a:r>
            <a:r>
              <a:rPr lang="en-US" dirty="0"/>
              <a:t> </a:t>
            </a:r>
            <a:r>
              <a:rPr lang="en-US" dirty="0" smtClean="0"/>
              <a:t>planus </a:t>
            </a:r>
            <a:r>
              <a:rPr lang="en-US" dirty="0"/>
              <a:t>is unknown, </a:t>
            </a:r>
            <a:r>
              <a:rPr lang="en-US" dirty="0" smtClean="0"/>
              <a:t>there have been various theories.</a:t>
            </a:r>
            <a:endParaRPr lang="ru-RU" dirty="0"/>
          </a:p>
        </p:txBody>
      </p:sp>
      <p:sp>
        <p:nvSpPr>
          <p:cNvPr id="6" name="Заголовок 1"/>
          <p:cNvSpPr>
            <a:spLocks noGrp="1"/>
          </p:cNvSpPr>
          <p:nvPr>
            <p:ph type="title"/>
          </p:nvPr>
        </p:nvSpPr>
        <p:spPr>
          <a:xfrm>
            <a:off x="395536" y="260648"/>
            <a:ext cx="8229600" cy="868958"/>
          </a:xfrm>
        </p:spPr>
        <p:txBody>
          <a:bodyPr>
            <a:normAutofit/>
          </a:bodyPr>
          <a:lstStyle/>
          <a:p>
            <a:r>
              <a:rPr lang="en-US" b="1" dirty="0"/>
              <a:t>Lichen </a:t>
            </a:r>
            <a:r>
              <a:rPr lang="en-US" b="1" dirty="0" smtClean="0"/>
              <a:t>planus</a:t>
            </a:r>
            <a:endParaRPr lang="ru-RU" b="1" dirty="0"/>
          </a:p>
        </p:txBody>
      </p:sp>
    </p:spTree>
    <p:extLst>
      <p:ext uri="{BB962C8B-B14F-4D97-AF65-F5344CB8AC3E}">
        <p14:creationId xmlns:p14="http://schemas.microsoft.com/office/powerpoint/2010/main" xmlns="" val="3007027829"/>
      </p:ext>
    </p:extLst>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GB" dirty="0"/>
              <a:t>Lichen </a:t>
            </a:r>
            <a:r>
              <a:rPr lang="en-GB" dirty="0" err="1"/>
              <a:t>planus</a:t>
            </a:r>
            <a:endParaRPr lang="ru-RU" dirty="0"/>
          </a:p>
        </p:txBody>
      </p:sp>
      <p:sp>
        <p:nvSpPr>
          <p:cNvPr id="3" name="Объект 2"/>
          <p:cNvSpPr>
            <a:spLocks noGrp="1"/>
          </p:cNvSpPr>
          <p:nvPr>
            <p:ph idx="1"/>
          </p:nvPr>
        </p:nvSpPr>
        <p:spPr/>
        <p:txBody>
          <a:bodyPr>
            <a:normAutofit fontScale="85000" lnSpcReduction="20000"/>
          </a:bodyPr>
          <a:lstStyle/>
          <a:p>
            <a:pPr marL="0" indent="0">
              <a:buNone/>
            </a:pPr>
            <a:r>
              <a:rPr lang="en-GB" dirty="0"/>
              <a:t>Lichen </a:t>
            </a:r>
            <a:r>
              <a:rPr lang="en-GB" dirty="0" err="1"/>
              <a:t>planus</a:t>
            </a:r>
            <a:r>
              <a:rPr lang="en-GB" dirty="0"/>
              <a:t> </a:t>
            </a:r>
            <a:r>
              <a:rPr lang="en-GB" dirty="0" smtClean="0"/>
              <a:t>is </a:t>
            </a:r>
            <a:r>
              <a:rPr lang="en-GB" dirty="0"/>
              <a:t>a chronic systemic disease of established immune-mediated pathogenesis.</a:t>
            </a:r>
            <a:r>
              <a:rPr lang="en-GB" u="sng" baseline="30000" dirty="0">
                <a:hlinkClick r:id="rId2" tooltip="Link to bibliographic citation"/>
              </a:rPr>
              <a:t>1</a:t>
            </a:r>
            <a:r>
              <a:rPr lang="en-GB" dirty="0"/>
              <a:t> It most </a:t>
            </a:r>
            <a:r>
              <a:rPr lang="en-GB" dirty="0" smtClean="0"/>
              <a:t>commonly involves </a:t>
            </a:r>
            <a:r>
              <a:rPr lang="en-GB" dirty="0"/>
              <a:t>the mucosa of the oral </a:t>
            </a:r>
            <a:r>
              <a:rPr lang="en-GB" dirty="0" smtClean="0"/>
              <a:t>cavity ,but </a:t>
            </a:r>
            <a:r>
              <a:rPr lang="en-GB" dirty="0"/>
              <a:t>it can involve other sites, namely the skin, the scalp (with inflammation around and affecting the hair follicles resulting in alopecia</a:t>
            </a:r>
            <a:r>
              <a:rPr lang="en-GB" dirty="0" smtClean="0"/>
              <a:t>).</a:t>
            </a:r>
          </a:p>
          <a:p>
            <a:pPr marL="0" indent="0">
              <a:buNone/>
            </a:pPr>
            <a:r>
              <a:rPr lang="en-GB" dirty="0" smtClean="0"/>
              <a:t>There </a:t>
            </a:r>
            <a:r>
              <a:rPr lang="en-GB" dirty="0"/>
              <a:t>are six recognized oral presentations of lichen </a:t>
            </a:r>
            <a:r>
              <a:rPr lang="en-GB" dirty="0" err="1"/>
              <a:t>planus</a:t>
            </a:r>
            <a:r>
              <a:rPr lang="en-GB" dirty="0"/>
              <a:t>: (1) reticular; (2) </a:t>
            </a:r>
            <a:r>
              <a:rPr lang="en-GB" dirty="0" err="1" smtClean="0"/>
              <a:t>papular</a:t>
            </a:r>
            <a:r>
              <a:rPr lang="en-GB" dirty="0"/>
              <a:t> </a:t>
            </a:r>
            <a:r>
              <a:rPr lang="en-GB" dirty="0" smtClean="0"/>
              <a:t>(3</a:t>
            </a:r>
            <a:r>
              <a:rPr lang="en-GB" dirty="0"/>
              <a:t>) </a:t>
            </a:r>
            <a:r>
              <a:rPr lang="en-GB" dirty="0" smtClean="0"/>
              <a:t>plaque-form </a:t>
            </a:r>
            <a:r>
              <a:rPr lang="en-GB" dirty="0"/>
              <a:t>(4) </a:t>
            </a:r>
            <a:r>
              <a:rPr lang="en-GB" dirty="0" smtClean="0"/>
              <a:t>atrophic </a:t>
            </a:r>
            <a:r>
              <a:rPr lang="en-GB" dirty="0"/>
              <a:t>(5) ulcerative (erosive) and rare (6) bullous form. These latter three forms can be associated with significant discomfort requiring either topical </a:t>
            </a:r>
            <a:r>
              <a:rPr lang="en-GB" dirty="0" smtClean="0"/>
              <a:t>or systemic </a:t>
            </a:r>
            <a:r>
              <a:rPr lang="en-GB" dirty="0"/>
              <a:t>immunosuppressive therapy</a:t>
            </a:r>
            <a:r>
              <a:rPr lang="en-GB" dirty="0" smtClean="0"/>
              <a:t>.</a:t>
            </a:r>
            <a:endParaRPr lang="ru-RU" dirty="0"/>
          </a:p>
          <a:p>
            <a:endParaRPr lang="ru-RU" dirty="0"/>
          </a:p>
        </p:txBody>
      </p:sp>
    </p:spTree>
    <p:extLst>
      <p:ext uri="{BB962C8B-B14F-4D97-AF65-F5344CB8AC3E}">
        <p14:creationId xmlns:p14="http://schemas.microsoft.com/office/powerpoint/2010/main" xmlns="" val="1743763742"/>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0"/>
            <a:ext cx="8229600" cy="1143000"/>
          </a:xfrm>
        </p:spPr>
        <p:txBody>
          <a:bodyPr>
            <a:normAutofit/>
          </a:bodyPr>
          <a:lstStyle/>
          <a:p>
            <a:r>
              <a:rPr lang="en-US" b="1" dirty="0"/>
              <a:t>Clinical </a:t>
            </a:r>
            <a:r>
              <a:rPr lang="en-US" b="1" dirty="0" smtClean="0"/>
              <a:t>Features</a:t>
            </a:r>
            <a:endParaRPr lang="ru-RU" dirty="0"/>
          </a:p>
        </p:txBody>
      </p:sp>
      <p:sp>
        <p:nvSpPr>
          <p:cNvPr id="3" name="Объект 2"/>
          <p:cNvSpPr>
            <a:spLocks noGrp="1"/>
          </p:cNvSpPr>
          <p:nvPr>
            <p:ph idx="1"/>
          </p:nvPr>
        </p:nvSpPr>
        <p:spPr>
          <a:xfrm>
            <a:off x="395536" y="980728"/>
            <a:ext cx="8229600" cy="5544616"/>
          </a:xfrm>
        </p:spPr>
        <p:txBody>
          <a:bodyPr>
            <a:normAutofit fontScale="92500" lnSpcReduction="10000"/>
          </a:bodyPr>
          <a:lstStyle/>
          <a:p>
            <a:pPr marL="0" indent="0">
              <a:buNone/>
            </a:pPr>
            <a:r>
              <a:rPr lang="en-US" dirty="0" smtClean="0"/>
              <a:t>Lichen </a:t>
            </a:r>
            <a:r>
              <a:rPr lang="en-US" dirty="0"/>
              <a:t>planus is a disease of </a:t>
            </a:r>
            <a:r>
              <a:rPr lang="en-US" dirty="0" smtClean="0"/>
              <a:t>middle</a:t>
            </a:r>
            <a:r>
              <a:rPr lang="en-US" dirty="0"/>
              <a:t> </a:t>
            </a:r>
            <a:r>
              <a:rPr lang="en-US" dirty="0" smtClean="0"/>
              <a:t>age </a:t>
            </a:r>
            <a:r>
              <a:rPr lang="en-US" dirty="0"/>
              <a:t>that affects men and </a:t>
            </a:r>
            <a:r>
              <a:rPr lang="en-US" dirty="0" smtClean="0"/>
              <a:t>women. </a:t>
            </a:r>
            <a:r>
              <a:rPr lang="en-US" dirty="0"/>
              <a:t>Children are rarely </a:t>
            </a:r>
            <a:r>
              <a:rPr lang="en-US" dirty="0" smtClean="0"/>
              <a:t>affected.</a:t>
            </a:r>
            <a:r>
              <a:rPr lang="en-US" dirty="0"/>
              <a:t> </a:t>
            </a:r>
            <a:r>
              <a:rPr lang="en-US" dirty="0" smtClean="0"/>
              <a:t>The </a:t>
            </a:r>
            <a:r>
              <a:rPr lang="en-US" dirty="0"/>
              <a:t>severity of the disease commonly </a:t>
            </a:r>
            <a:r>
              <a:rPr lang="en-US" dirty="0" smtClean="0"/>
              <a:t>because </a:t>
            </a:r>
            <a:r>
              <a:rPr lang="en-US" dirty="0"/>
              <a:t>of stress. An association between </a:t>
            </a:r>
            <a:r>
              <a:rPr lang="en-US" dirty="0" smtClean="0"/>
              <a:t>lichen</a:t>
            </a:r>
            <a:r>
              <a:rPr lang="en-US" dirty="0"/>
              <a:t> </a:t>
            </a:r>
            <a:r>
              <a:rPr lang="en-US" dirty="0" smtClean="0"/>
              <a:t>planus </a:t>
            </a:r>
            <a:r>
              <a:rPr lang="en-US" dirty="0"/>
              <a:t>and hepatitis C infection has been </a:t>
            </a:r>
            <a:r>
              <a:rPr lang="en-US" dirty="0" smtClean="0"/>
              <a:t>suggested</a:t>
            </a:r>
            <a:r>
              <a:rPr lang="en-US" dirty="0" smtClean="0"/>
              <a:t>. Many </a:t>
            </a:r>
            <a:r>
              <a:rPr lang="en-US" dirty="0"/>
              <a:t>of these cases likely </a:t>
            </a:r>
            <a:r>
              <a:rPr lang="en-US" dirty="0" smtClean="0"/>
              <a:t>represent</a:t>
            </a:r>
            <a:r>
              <a:rPr lang="en-US" dirty="0"/>
              <a:t> </a:t>
            </a:r>
            <a:r>
              <a:rPr lang="en-US" dirty="0" err="1" smtClean="0"/>
              <a:t>lichenoid</a:t>
            </a:r>
            <a:r>
              <a:rPr lang="en-US" dirty="0" smtClean="0"/>
              <a:t> </a:t>
            </a:r>
            <a:r>
              <a:rPr lang="en-US" dirty="0"/>
              <a:t>drug reactions to the medications </a:t>
            </a:r>
            <a:r>
              <a:rPr lang="en-US" dirty="0" smtClean="0"/>
              <a:t>used</a:t>
            </a:r>
            <a:r>
              <a:rPr lang="en-US" dirty="0"/>
              <a:t> </a:t>
            </a:r>
            <a:r>
              <a:rPr lang="en-US" dirty="0" smtClean="0"/>
              <a:t>to </a:t>
            </a:r>
            <a:r>
              <a:rPr lang="en-US" dirty="0"/>
              <a:t>manage these conditions, which may mimic </a:t>
            </a:r>
            <a:r>
              <a:rPr lang="en-US" dirty="0" smtClean="0"/>
              <a:t>lichen</a:t>
            </a:r>
            <a:r>
              <a:rPr lang="en-US" dirty="0"/>
              <a:t> </a:t>
            </a:r>
            <a:r>
              <a:rPr lang="en-US" dirty="0" smtClean="0"/>
              <a:t>planus clinically.</a:t>
            </a:r>
            <a:r>
              <a:rPr lang="en-US" dirty="0"/>
              <a:t> </a:t>
            </a:r>
            <a:r>
              <a:rPr lang="en-US" dirty="0" smtClean="0"/>
              <a:t>The </a:t>
            </a:r>
            <a:r>
              <a:rPr lang="en-US" dirty="0"/>
              <a:t>most common type is </a:t>
            </a:r>
            <a:r>
              <a:rPr lang="en-US" dirty="0" smtClean="0"/>
              <a:t>the</a:t>
            </a:r>
            <a:r>
              <a:rPr lang="en-US" dirty="0"/>
              <a:t> </a:t>
            </a:r>
            <a:r>
              <a:rPr lang="en-US" i="1" dirty="0" smtClean="0"/>
              <a:t>reticular </a:t>
            </a:r>
            <a:r>
              <a:rPr lang="en-US" i="1" dirty="0"/>
              <a:t>form, </a:t>
            </a:r>
            <a:r>
              <a:rPr lang="en-US" dirty="0"/>
              <a:t>which is characterized by numerous </a:t>
            </a:r>
            <a:r>
              <a:rPr lang="en-US" dirty="0" smtClean="0"/>
              <a:t>interlacing</a:t>
            </a:r>
            <a:r>
              <a:rPr lang="en-US" dirty="0"/>
              <a:t> </a:t>
            </a:r>
            <a:r>
              <a:rPr lang="en-US" dirty="0" smtClean="0"/>
              <a:t>white </a:t>
            </a:r>
            <a:r>
              <a:rPr lang="en-US" dirty="0" err="1"/>
              <a:t>keratotic</a:t>
            </a:r>
            <a:r>
              <a:rPr lang="en-US" dirty="0"/>
              <a:t> lines or </a:t>
            </a:r>
            <a:r>
              <a:rPr lang="en-US" dirty="0" err="1"/>
              <a:t>striae</a:t>
            </a:r>
            <a:r>
              <a:rPr lang="en-US" dirty="0"/>
              <a:t> (</a:t>
            </a:r>
            <a:r>
              <a:rPr lang="en-US" dirty="0" smtClean="0"/>
              <a:t>so-called</a:t>
            </a:r>
            <a:r>
              <a:rPr lang="en-US" dirty="0"/>
              <a:t> </a:t>
            </a:r>
            <a:r>
              <a:rPr lang="en-US" dirty="0" smtClean="0"/>
              <a:t>Wickham's </a:t>
            </a:r>
            <a:r>
              <a:rPr lang="en-US" dirty="0" err="1"/>
              <a:t>striae</a:t>
            </a:r>
            <a:r>
              <a:rPr lang="en-US" dirty="0"/>
              <a:t>) that produce an annular or </a:t>
            </a:r>
            <a:r>
              <a:rPr lang="en-US" dirty="0" smtClean="0"/>
              <a:t>lacy</a:t>
            </a:r>
            <a:r>
              <a:rPr lang="en-US" dirty="0"/>
              <a:t> </a:t>
            </a:r>
            <a:r>
              <a:rPr lang="en-US" dirty="0" smtClean="0"/>
              <a:t>pattern</a:t>
            </a:r>
            <a:r>
              <a:rPr lang="en-US" dirty="0"/>
              <a:t>. The </a:t>
            </a:r>
            <a:r>
              <a:rPr lang="en-US" dirty="0" err="1"/>
              <a:t>buccal</a:t>
            </a:r>
            <a:r>
              <a:rPr lang="en-US" dirty="0"/>
              <a:t> mucosa is the site most </a:t>
            </a:r>
            <a:r>
              <a:rPr lang="en-US" dirty="0" smtClean="0"/>
              <a:t>commonly</a:t>
            </a:r>
            <a:r>
              <a:rPr lang="en-US" dirty="0"/>
              <a:t> </a:t>
            </a:r>
            <a:r>
              <a:rPr lang="en-US" dirty="0" smtClean="0"/>
              <a:t>involved. </a:t>
            </a:r>
            <a:endParaRPr lang="ru-RU" dirty="0"/>
          </a:p>
          <a:p>
            <a:endParaRPr lang="ru-RU" dirty="0"/>
          </a:p>
        </p:txBody>
      </p:sp>
    </p:spTree>
    <p:extLst>
      <p:ext uri="{BB962C8B-B14F-4D97-AF65-F5344CB8AC3E}">
        <p14:creationId xmlns:p14="http://schemas.microsoft.com/office/powerpoint/2010/main" xmlns="" val="1743763742"/>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0"/>
            <a:ext cx="8229600" cy="1143000"/>
          </a:xfrm>
        </p:spPr>
        <p:txBody>
          <a:bodyPr>
            <a:normAutofit/>
          </a:bodyPr>
          <a:lstStyle/>
          <a:p>
            <a:r>
              <a:rPr lang="en-US" b="1" dirty="0"/>
              <a:t>Clinical </a:t>
            </a:r>
            <a:r>
              <a:rPr lang="en-US" b="1" dirty="0" smtClean="0"/>
              <a:t>Features</a:t>
            </a:r>
            <a:endParaRPr lang="ru-RU" dirty="0"/>
          </a:p>
        </p:txBody>
      </p:sp>
      <p:sp>
        <p:nvSpPr>
          <p:cNvPr id="3" name="Объект 2"/>
          <p:cNvSpPr>
            <a:spLocks noGrp="1"/>
          </p:cNvSpPr>
          <p:nvPr>
            <p:ph idx="1"/>
          </p:nvPr>
        </p:nvSpPr>
        <p:spPr>
          <a:xfrm>
            <a:off x="395536" y="1268760"/>
            <a:ext cx="8229600" cy="4032448"/>
          </a:xfrm>
        </p:spPr>
        <p:txBody>
          <a:bodyPr>
            <a:normAutofit/>
          </a:bodyPr>
          <a:lstStyle/>
          <a:p>
            <a:pPr marL="0" indent="0">
              <a:buNone/>
            </a:pPr>
            <a:r>
              <a:rPr lang="en-US" dirty="0" smtClean="0"/>
              <a:t>The </a:t>
            </a:r>
            <a:r>
              <a:rPr lang="en-US" dirty="0" err="1" smtClean="0"/>
              <a:t>striae</a:t>
            </a:r>
            <a:r>
              <a:rPr lang="en-US" dirty="0" smtClean="0"/>
              <a:t>, although occurring typically in a symmetric pattern on the </a:t>
            </a:r>
            <a:r>
              <a:rPr lang="en-US" dirty="0" err="1" smtClean="0"/>
              <a:t>buccal</a:t>
            </a:r>
            <a:r>
              <a:rPr lang="en-US" dirty="0" smtClean="0"/>
              <a:t> mucosa bilaterally, may also be noted on the tongue and less commonly on the </a:t>
            </a:r>
            <a:r>
              <a:rPr lang="en-US" dirty="0" err="1" smtClean="0"/>
              <a:t>gingiva</a:t>
            </a:r>
            <a:r>
              <a:rPr lang="en-US" dirty="0" smtClean="0"/>
              <a:t> and the lips. Almost any mucosal tissue may demonstrate manifestations of lichen </a:t>
            </a:r>
            <a:r>
              <a:rPr lang="en-US" dirty="0" err="1" smtClean="0"/>
              <a:t>planus</a:t>
            </a:r>
            <a:r>
              <a:rPr lang="en-US" dirty="0" smtClean="0"/>
              <a:t>. This form generally presents with minimal clinical symptoms and is often an incidental discovery.</a:t>
            </a:r>
            <a:endParaRPr lang="ru-RU" dirty="0"/>
          </a:p>
        </p:txBody>
      </p:sp>
    </p:spTree>
    <p:extLst>
      <p:ext uri="{BB962C8B-B14F-4D97-AF65-F5344CB8AC3E}">
        <p14:creationId xmlns:p14="http://schemas.microsoft.com/office/powerpoint/2010/main" xmlns="" val="1743763742"/>
      </p:ext>
    </p:extLst>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980728"/>
          </a:xfrm>
        </p:spPr>
        <p:txBody>
          <a:bodyPr/>
          <a:lstStyle/>
          <a:p>
            <a:r>
              <a:rPr lang="en-US" b="1" dirty="0" smtClean="0"/>
              <a:t>Treatment</a:t>
            </a:r>
            <a:endParaRPr lang="ru-RU" dirty="0"/>
          </a:p>
        </p:txBody>
      </p:sp>
      <p:sp>
        <p:nvSpPr>
          <p:cNvPr id="3" name="Объект 2"/>
          <p:cNvSpPr>
            <a:spLocks noGrp="1"/>
          </p:cNvSpPr>
          <p:nvPr>
            <p:ph idx="1"/>
          </p:nvPr>
        </p:nvSpPr>
        <p:spPr>
          <a:xfrm>
            <a:off x="0" y="980728"/>
            <a:ext cx="9144000" cy="5760640"/>
          </a:xfrm>
        </p:spPr>
        <p:txBody>
          <a:bodyPr>
            <a:normAutofit fontScale="85000" lnSpcReduction="10000"/>
          </a:bodyPr>
          <a:lstStyle/>
          <a:p>
            <a:pPr>
              <a:buNone/>
            </a:pPr>
            <a:r>
              <a:rPr lang="en-US" dirty="0" smtClean="0"/>
              <a:t>Although </a:t>
            </a:r>
            <a:r>
              <a:rPr lang="en-US" dirty="0"/>
              <a:t>lichen planus </a:t>
            </a:r>
            <a:r>
              <a:rPr lang="en-US" dirty="0" smtClean="0"/>
              <a:t>cannot</a:t>
            </a:r>
            <a:r>
              <a:rPr lang="en-US" dirty="0"/>
              <a:t> </a:t>
            </a:r>
            <a:r>
              <a:rPr lang="en-US" dirty="0" smtClean="0"/>
              <a:t>generally </a:t>
            </a:r>
            <a:r>
              <a:rPr lang="en-US" dirty="0"/>
              <a:t>be cured, some drugs can provide </a:t>
            </a:r>
            <a:r>
              <a:rPr lang="en-US" dirty="0" smtClean="0"/>
              <a:t>satisfactory</a:t>
            </a:r>
            <a:r>
              <a:rPr lang="en-US" dirty="0"/>
              <a:t> </a:t>
            </a:r>
            <a:r>
              <a:rPr lang="en-US" dirty="0" smtClean="0"/>
              <a:t>control</a:t>
            </a:r>
            <a:r>
              <a:rPr lang="en-US" dirty="0"/>
              <a:t>. Corticosteroids are the single </a:t>
            </a:r>
            <a:r>
              <a:rPr lang="en-US" dirty="0" smtClean="0"/>
              <a:t>most</a:t>
            </a:r>
            <a:r>
              <a:rPr lang="en-US" dirty="0"/>
              <a:t> </a:t>
            </a:r>
            <a:r>
              <a:rPr lang="en-US" dirty="0" smtClean="0"/>
              <a:t>useful </a:t>
            </a:r>
            <a:r>
              <a:rPr lang="en-US" dirty="0"/>
              <a:t>group of drugs in the management of </a:t>
            </a:r>
            <a:r>
              <a:rPr lang="en-US" dirty="0" smtClean="0"/>
              <a:t>lichen</a:t>
            </a:r>
            <a:r>
              <a:rPr lang="en-US" dirty="0"/>
              <a:t> </a:t>
            </a:r>
            <a:r>
              <a:rPr lang="en-US" dirty="0" smtClean="0"/>
              <a:t>planus</a:t>
            </a:r>
            <a:r>
              <a:rPr lang="en-US" dirty="0"/>
              <a:t>. The rationale for their use is their ability </a:t>
            </a:r>
            <a:r>
              <a:rPr lang="en-US" dirty="0" smtClean="0"/>
              <a:t>to</a:t>
            </a:r>
            <a:r>
              <a:rPr lang="en-US" dirty="0"/>
              <a:t> </a:t>
            </a:r>
            <a:r>
              <a:rPr lang="en-US" dirty="0" smtClean="0"/>
              <a:t>modulate </a:t>
            </a:r>
            <a:r>
              <a:rPr lang="en-US" dirty="0"/>
              <a:t>inflammation and the immune </a:t>
            </a:r>
            <a:r>
              <a:rPr lang="en-US" dirty="0" smtClean="0"/>
              <a:t>response.</a:t>
            </a:r>
            <a:r>
              <a:rPr lang="en-US" dirty="0"/>
              <a:t> </a:t>
            </a:r>
            <a:r>
              <a:rPr lang="en-US" dirty="0" smtClean="0"/>
              <a:t>Topical </a:t>
            </a:r>
            <a:r>
              <a:rPr lang="en-US" dirty="0"/>
              <a:t>application and local injection of steroids </a:t>
            </a:r>
            <a:r>
              <a:rPr lang="en-US" dirty="0" smtClean="0"/>
              <a:t>have</a:t>
            </a:r>
            <a:r>
              <a:rPr lang="en-US" dirty="0"/>
              <a:t> </a:t>
            </a:r>
            <a:r>
              <a:rPr lang="en-US" dirty="0" smtClean="0"/>
              <a:t>been </a:t>
            </a:r>
            <a:r>
              <a:rPr lang="en-US" dirty="0"/>
              <a:t>successfully used in controlling but not </a:t>
            </a:r>
            <a:r>
              <a:rPr lang="en-US" dirty="0" smtClean="0"/>
              <a:t>curing</a:t>
            </a:r>
            <a:r>
              <a:rPr lang="en-US" dirty="0"/>
              <a:t> </a:t>
            </a:r>
            <a:r>
              <a:rPr lang="en-US" dirty="0" smtClean="0"/>
              <a:t>this </a:t>
            </a:r>
            <a:r>
              <a:rPr lang="en-US" dirty="0"/>
              <a:t>disease. In circumstances in which symptoms </a:t>
            </a:r>
            <a:r>
              <a:rPr lang="en-US" dirty="0" smtClean="0"/>
              <a:t>are</a:t>
            </a:r>
            <a:r>
              <a:rPr lang="en-US" dirty="0"/>
              <a:t> </a:t>
            </a:r>
            <a:r>
              <a:rPr lang="en-US" dirty="0" smtClean="0"/>
              <a:t>severe</a:t>
            </a:r>
            <a:r>
              <a:rPr lang="en-US" dirty="0"/>
              <a:t>, systemic steroids may be used for initial </a:t>
            </a:r>
            <a:r>
              <a:rPr lang="en-US" dirty="0" smtClean="0"/>
              <a:t>management.</a:t>
            </a:r>
            <a:r>
              <a:rPr lang="en-US" dirty="0"/>
              <a:t> </a:t>
            </a:r>
            <a:r>
              <a:rPr lang="en-US" dirty="0" smtClean="0"/>
              <a:t>The </a:t>
            </a:r>
            <a:r>
              <a:rPr lang="en-US" dirty="0"/>
              <a:t>addition of antifungal therapy to a </a:t>
            </a:r>
            <a:r>
              <a:rPr lang="en-US" dirty="0" smtClean="0"/>
              <a:t>corticosteroid</a:t>
            </a:r>
            <a:r>
              <a:rPr lang="en-US" dirty="0"/>
              <a:t> </a:t>
            </a:r>
            <a:r>
              <a:rPr lang="en-US" dirty="0" smtClean="0"/>
              <a:t>regimen </a:t>
            </a:r>
            <a:r>
              <a:rPr lang="en-US" dirty="0"/>
              <a:t>typically enhances clinical </a:t>
            </a:r>
            <a:r>
              <a:rPr lang="en-US" dirty="0" smtClean="0"/>
              <a:t>results.</a:t>
            </a:r>
            <a:r>
              <a:rPr lang="en-US" dirty="0"/>
              <a:t> </a:t>
            </a:r>
            <a:r>
              <a:rPr lang="en-US" dirty="0" smtClean="0"/>
              <a:t>This </a:t>
            </a:r>
            <a:r>
              <a:rPr lang="en-US" dirty="0"/>
              <a:t>is likely a result of elimination of secondary </a:t>
            </a:r>
            <a:r>
              <a:rPr lang="en-US" dirty="0" smtClean="0"/>
              <a:t>C.</a:t>
            </a:r>
            <a:r>
              <a:rPr lang="en-US" dirty="0"/>
              <a:t> </a:t>
            </a:r>
            <a:r>
              <a:rPr lang="en-US" i="1" dirty="0" err="1" smtClean="0"/>
              <a:t>albicans</a:t>
            </a:r>
            <a:r>
              <a:rPr lang="en-US" i="1" dirty="0" smtClean="0"/>
              <a:t> </a:t>
            </a:r>
            <a:r>
              <a:rPr lang="en-US" dirty="0"/>
              <a:t>growth in lichen </a:t>
            </a:r>
            <a:r>
              <a:rPr lang="en-US" dirty="0" err="1"/>
              <a:t>planus</a:t>
            </a:r>
            <a:r>
              <a:rPr lang="en-US" dirty="0"/>
              <a:t>-involved tissue. </a:t>
            </a:r>
            <a:r>
              <a:rPr lang="en-US" dirty="0" smtClean="0"/>
              <a:t>Antifungals</a:t>
            </a:r>
            <a:r>
              <a:rPr lang="en-US" dirty="0"/>
              <a:t> </a:t>
            </a:r>
            <a:r>
              <a:rPr lang="en-US" dirty="0" smtClean="0"/>
              <a:t>also </a:t>
            </a:r>
            <a:r>
              <a:rPr lang="en-US" dirty="0"/>
              <a:t>prevent the overgrowth of </a:t>
            </a:r>
            <a:r>
              <a:rPr lang="en-US" i="1" dirty="0"/>
              <a:t>C. </a:t>
            </a:r>
            <a:r>
              <a:rPr lang="en-US" i="1" dirty="0" err="1"/>
              <a:t>albicans</a:t>
            </a:r>
            <a:r>
              <a:rPr lang="en-US" i="1" dirty="0"/>
              <a:t> </a:t>
            </a:r>
            <a:r>
              <a:rPr lang="en-US" dirty="0" smtClean="0"/>
              <a:t>that</a:t>
            </a:r>
            <a:r>
              <a:rPr lang="en-US" dirty="0"/>
              <a:t> </a:t>
            </a:r>
            <a:r>
              <a:rPr lang="en-US" dirty="0" smtClean="0"/>
              <a:t>may </a:t>
            </a:r>
            <a:r>
              <a:rPr lang="en-US" dirty="0"/>
              <a:t>be associated with corticosteroid use. </a:t>
            </a:r>
            <a:endParaRPr lang="ru-RU" dirty="0"/>
          </a:p>
        </p:txBody>
      </p:sp>
    </p:spTree>
    <p:extLst>
      <p:ext uri="{BB962C8B-B14F-4D97-AF65-F5344CB8AC3E}">
        <p14:creationId xmlns:p14="http://schemas.microsoft.com/office/powerpoint/2010/main" xmlns="" val="3007027829"/>
      </p:ext>
    </p:extLst>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Это Я-)\Desktop\!!!!!!!\5\4.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115616" y="1412776"/>
            <a:ext cx="6984776" cy="4893655"/>
          </a:xfrm>
          <a:prstGeom prst="rect">
            <a:avLst/>
          </a:prstGeom>
          <a:noFill/>
          <a:extLst>
            <a:ext uri="{909E8E84-426E-40DD-AFC4-6F175D3DCCD1}">
              <a14:hiddenFill xmlns:a14="http://schemas.microsoft.com/office/drawing/2010/main" xmlns="">
                <a:solidFill>
                  <a:srgbClr val="FFFFFF"/>
                </a:solidFill>
              </a14:hiddenFill>
            </a:ext>
          </a:extLst>
        </p:spPr>
      </p:pic>
      <p:sp>
        <p:nvSpPr>
          <p:cNvPr id="3" name="Заголовок 1"/>
          <p:cNvSpPr>
            <a:spLocks noGrp="1"/>
          </p:cNvSpPr>
          <p:nvPr>
            <p:ph type="title"/>
          </p:nvPr>
        </p:nvSpPr>
        <p:spPr>
          <a:xfrm>
            <a:off x="395536" y="260648"/>
            <a:ext cx="8229600" cy="868958"/>
          </a:xfrm>
        </p:spPr>
        <p:txBody>
          <a:bodyPr>
            <a:normAutofit/>
          </a:bodyPr>
          <a:lstStyle/>
          <a:p>
            <a:r>
              <a:rPr lang="en-US" b="1" dirty="0" smtClean="0"/>
              <a:t>Erosive Lichen </a:t>
            </a:r>
            <a:r>
              <a:rPr lang="en-US" b="1" dirty="0" smtClean="0"/>
              <a:t>planus</a:t>
            </a:r>
            <a:endParaRPr lang="ru-RU" b="1" dirty="0"/>
          </a:p>
        </p:txBody>
      </p:sp>
    </p:spTree>
    <p:extLst>
      <p:ext uri="{BB962C8B-B14F-4D97-AF65-F5344CB8AC3E}">
        <p14:creationId xmlns:p14="http://schemas.microsoft.com/office/powerpoint/2010/main" xmlns="" val="1851321955"/>
      </p:ext>
    </p:extLst>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771800" y="188640"/>
            <a:ext cx="4176464" cy="523220"/>
          </a:xfrm>
          <a:prstGeom prst="rect">
            <a:avLst/>
          </a:prstGeom>
        </p:spPr>
        <p:txBody>
          <a:bodyPr wrap="square">
            <a:spAutoFit/>
          </a:bodyPr>
          <a:lstStyle/>
          <a:p>
            <a:r>
              <a:rPr lang="en-US" sz="2800" b="1" dirty="0" smtClean="0"/>
              <a:t>E</a:t>
            </a:r>
            <a:r>
              <a:rPr lang="en-US" sz="2800" b="1" dirty="0" smtClean="0"/>
              <a:t>rosive lichen </a:t>
            </a:r>
            <a:r>
              <a:rPr lang="en-US" sz="2800" b="1" dirty="0" err="1" smtClean="0"/>
              <a:t>planus</a:t>
            </a:r>
            <a:r>
              <a:rPr lang="en-US" sz="2800" b="1" dirty="0" smtClean="0"/>
              <a:t> oral</a:t>
            </a:r>
            <a:endParaRPr lang="ru-RU" sz="2800" b="1" dirty="0"/>
          </a:p>
        </p:txBody>
      </p:sp>
      <p:pic>
        <p:nvPicPr>
          <p:cNvPr id="3074" name="Picture 2" descr="C:\Users\Admin\Desktop\!!!\1psoriasis_08lichenplanusoral0509052.jpg"/>
          <p:cNvPicPr>
            <a:picLocks noChangeAspect="1" noChangeArrowheads="1"/>
          </p:cNvPicPr>
          <p:nvPr/>
        </p:nvPicPr>
        <p:blipFill>
          <a:blip r:embed="rId2" cstate="print"/>
          <a:srcRect/>
          <a:stretch>
            <a:fillRect/>
          </a:stretch>
        </p:blipFill>
        <p:spPr bwMode="auto">
          <a:xfrm>
            <a:off x="0" y="762000"/>
            <a:ext cx="9144000" cy="6096000"/>
          </a:xfrm>
          <a:prstGeom prst="rect">
            <a:avLst/>
          </a:prstGeom>
          <a:noFill/>
        </p:spPr>
      </p:pic>
    </p:spTree>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03848" y="0"/>
            <a:ext cx="2792752" cy="646331"/>
          </a:xfrm>
          <a:prstGeom prst="rect">
            <a:avLst/>
          </a:prstGeom>
        </p:spPr>
        <p:txBody>
          <a:bodyPr wrap="none">
            <a:spAutoFit/>
          </a:bodyPr>
          <a:lstStyle/>
          <a:p>
            <a:r>
              <a:rPr lang="en-US" sz="3600" b="1" dirty="0" smtClean="0"/>
              <a:t>Lichen</a:t>
            </a:r>
            <a:r>
              <a:rPr lang="en-US" sz="3600" dirty="0" smtClean="0"/>
              <a:t> </a:t>
            </a:r>
            <a:r>
              <a:rPr lang="en-US" sz="3600" b="1" dirty="0" err="1" smtClean="0"/>
              <a:t>planus</a:t>
            </a:r>
            <a:endParaRPr lang="ru-RU" sz="3600" dirty="0"/>
          </a:p>
        </p:txBody>
      </p:sp>
      <p:pic>
        <p:nvPicPr>
          <p:cNvPr id="4098" name="Picture 2" descr="C:\Users\Admin\Desktop\!!!\lichen_planus_2_high.jpg"/>
          <p:cNvPicPr>
            <a:picLocks noChangeAspect="1" noChangeArrowheads="1"/>
          </p:cNvPicPr>
          <p:nvPr/>
        </p:nvPicPr>
        <p:blipFill>
          <a:blip r:embed="rId2" cstate="print"/>
          <a:srcRect/>
          <a:stretch>
            <a:fillRect/>
          </a:stretch>
        </p:blipFill>
        <p:spPr bwMode="auto">
          <a:xfrm>
            <a:off x="0" y="764704"/>
            <a:ext cx="9144000" cy="5761048"/>
          </a:xfrm>
          <a:prstGeom prst="rect">
            <a:avLst/>
          </a:prstGeom>
          <a:noFill/>
        </p:spPr>
      </p:pic>
    </p:spTree>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img.medscape.com/pi/emed/ckb/dermatology/1048885-1078327-1643.jpg"/>
          <p:cNvPicPr>
            <a:picLocks noChangeAspect="1" noChangeArrowheads="1"/>
          </p:cNvPicPr>
          <p:nvPr/>
        </p:nvPicPr>
        <p:blipFill>
          <a:blip r:embed="rId2" cstate="print"/>
          <a:srcRect/>
          <a:stretch>
            <a:fillRect/>
          </a:stretch>
        </p:blipFill>
        <p:spPr bwMode="auto">
          <a:xfrm>
            <a:off x="683568" y="620688"/>
            <a:ext cx="7617802" cy="6021288"/>
          </a:xfrm>
          <a:prstGeom prst="rect">
            <a:avLst/>
          </a:prstGeom>
          <a:noFill/>
        </p:spPr>
      </p:pic>
      <p:sp>
        <p:nvSpPr>
          <p:cNvPr id="4" name="Прямоугольник 3"/>
          <p:cNvSpPr/>
          <p:nvPr/>
        </p:nvSpPr>
        <p:spPr>
          <a:xfrm>
            <a:off x="2411760" y="0"/>
            <a:ext cx="4464496" cy="646331"/>
          </a:xfrm>
          <a:prstGeom prst="rect">
            <a:avLst/>
          </a:prstGeom>
        </p:spPr>
        <p:txBody>
          <a:bodyPr wrap="square">
            <a:spAutoFit/>
          </a:bodyPr>
          <a:lstStyle/>
          <a:p>
            <a:r>
              <a:rPr lang="en-US" sz="3600" b="1" dirty="0" smtClean="0"/>
              <a:t>Lichen</a:t>
            </a:r>
            <a:r>
              <a:rPr lang="en-US" sz="3600" dirty="0" smtClean="0"/>
              <a:t> </a:t>
            </a:r>
            <a:r>
              <a:rPr lang="en-US" sz="3600" b="1" dirty="0" err="1" smtClean="0"/>
              <a:t>planus</a:t>
            </a:r>
            <a:r>
              <a:rPr lang="en-US" sz="3600" dirty="0" smtClean="0"/>
              <a:t> tongue</a:t>
            </a:r>
            <a:endParaRPr lang="ru-RU" sz="3600" dirty="0"/>
          </a:p>
        </p:txBody>
      </p:sp>
    </p:spTree>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Это Я-)\Desktop\!!!!!!!\5\6.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03648" y="1412776"/>
            <a:ext cx="6408712" cy="5001458"/>
          </a:xfrm>
          <a:prstGeom prst="rect">
            <a:avLst/>
          </a:prstGeom>
          <a:noFill/>
          <a:extLst>
            <a:ext uri="{909E8E84-426E-40DD-AFC4-6F175D3DCCD1}">
              <a14:hiddenFill xmlns:a14="http://schemas.microsoft.com/office/drawing/2010/main" xmlns="">
                <a:solidFill>
                  <a:srgbClr val="FFFFFF"/>
                </a:solidFill>
              </a14:hiddenFill>
            </a:ext>
          </a:extLst>
        </p:spPr>
      </p:pic>
      <p:sp>
        <p:nvSpPr>
          <p:cNvPr id="3" name="Заголовок 1"/>
          <p:cNvSpPr>
            <a:spLocks noGrp="1"/>
          </p:cNvSpPr>
          <p:nvPr>
            <p:ph type="title"/>
          </p:nvPr>
        </p:nvSpPr>
        <p:spPr>
          <a:xfrm>
            <a:off x="395536" y="260648"/>
            <a:ext cx="8229600" cy="868958"/>
          </a:xfrm>
        </p:spPr>
        <p:txBody>
          <a:bodyPr>
            <a:normAutofit/>
          </a:bodyPr>
          <a:lstStyle/>
          <a:p>
            <a:r>
              <a:rPr lang="en-US" b="1" dirty="0" err="1" smtClean="0"/>
              <a:t>Erythematous</a:t>
            </a:r>
            <a:r>
              <a:rPr lang="en-US" b="1" dirty="0" smtClean="0"/>
              <a:t> Lichen </a:t>
            </a:r>
            <a:r>
              <a:rPr lang="en-US" b="1" dirty="0" smtClean="0"/>
              <a:t>planus</a:t>
            </a:r>
            <a:endParaRPr lang="ru-RU" b="1" dirty="0"/>
          </a:p>
        </p:txBody>
      </p:sp>
    </p:spTree>
    <p:extLst>
      <p:ext uri="{BB962C8B-B14F-4D97-AF65-F5344CB8AC3E}">
        <p14:creationId xmlns:p14="http://schemas.microsoft.com/office/powerpoint/2010/main" xmlns="" val="3109122668"/>
      </p:ext>
    </p:extLst>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C:\Users\Admin\Desktop\!!!\canker-sores-on-lips-pictures-776.jpg"/>
          <p:cNvPicPr>
            <a:picLocks noChangeAspect="1" noChangeArrowheads="1"/>
          </p:cNvPicPr>
          <p:nvPr/>
        </p:nvPicPr>
        <p:blipFill>
          <a:blip r:embed="rId2" cstate="print"/>
          <a:srcRect/>
          <a:stretch>
            <a:fillRect/>
          </a:stretch>
        </p:blipFill>
        <p:spPr bwMode="auto">
          <a:xfrm>
            <a:off x="0" y="894522"/>
            <a:ext cx="9144000" cy="5963478"/>
          </a:xfrm>
          <a:prstGeom prst="rect">
            <a:avLst/>
          </a:prstGeom>
          <a:noFill/>
        </p:spPr>
      </p:pic>
      <p:sp>
        <p:nvSpPr>
          <p:cNvPr id="5" name="Заголовок 1"/>
          <p:cNvSpPr>
            <a:spLocks noGrp="1"/>
          </p:cNvSpPr>
          <p:nvPr>
            <p:ph type="title"/>
          </p:nvPr>
        </p:nvSpPr>
        <p:spPr>
          <a:xfrm>
            <a:off x="395536" y="188640"/>
            <a:ext cx="8229600" cy="652934"/>
          </a:xfr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4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Recurrent Aphthous </a:t>
            </a:r>
            <a:r>
              <a:rPr lang="en-US" sz="4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stomatitis</a:t>
            </a:r>
            <a:endParaRPr lang="ru-RU" sz="4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t>Recurrent Aphthous </a:t>
            </a:r>
            <a:r>
              <a:rPr lang="en-US" b="1" dirty="0"/>
              <a:t>stomatitis</a:t>
            </a:r>
            <a:endParaRPr lang="ru-RU" dirty="0"/>
          </a:p>
        </p:txBody>
      </p:sp>
      <p:sp>
        <p:nvSpPr>
          <p:cNvPr id="3" name="Объект 2"/>
          <p:cNvSpPr>
            <a:spLocks noGrp="1"/>
          </p:cNvSpPr>
          <p:nvPr>
            <p:ph idx="1"/>
          </p:nvPr>
        </p:nvSpPr>
        <p:spPr>
          <a:xfrm>
            <a:off x="457200" y="1600200"/>
            <a:ext cx="8229600" cy="4925144"/>
          </a:xfrm>
        </p:spPr>
        <p:txBody>
          <a:bodyPr>
            <a:normAutofit fontScale="70000" lnSpcReduction="20000"/>
          </a:bodyPr>
          <a:lstStyle/>
          <a:p>
            <a:r>
              <a:rPr lang="en-US" b="1" dirty="0"/>
              <a:t>Aphthous </a:t>
            </a:r>
            <a:r>
              <a:rPr lang="en-US" b="1" dirty="0" smtClean="0"/>
              <a:t>stomatitis </a:t>
            </a:r>
            <a:r>
              <a:rPr lang="en-US" dirty="0" smtClean="0"/>
              <a:t>is </a:t>
            </a:r>
            <a:r>
              <a:rPr lang="en-US" dirty="0"/>
              <a:t>a common condition characterized by the repeated formation of benign and non-contagious mouth ulcers (aphthae) in otherwise healthy individuals. The informal term </a:t>
            </a:r>
            <a:r>
              <a:rPr lang="en-US" b="1" dirty="0"/>
              <a:t>canker sores</a:t>
            </a:r>
            <a:r>
              <a:rPr lang="en-US" dirty="0"/>
              <a:t> </a:t>
            </a:r>
            <a:r>
              <a:rPr lang="en-US" dirty="0" smtClean="0"/>
              <a:t>is also used.</a:t>
            </a:r>
            <a:endParaRPr lang="en-US" dirty="0"/>
          </a:p>
          <a:p>
            <a:r>
              <a:rPr lang="en-US" dirty="0"/>
              <a:t>The cause is not completely understood, but involves a T cell-mediated immune response triggered by a variety of factors. Different individuals have different triggers, which may include nutritional deficiencies, local trauma, stress, hormonal influences, allergies, genetic predisposition or other factors.</a:t>
            </a:r>
          </a:p>
          <a:p>
            <a:r>
              <a:rPr lang="en-US" dirty="0"/>
              <a:t>These ulcers occur periodically and heal completely between attacks. In the majority of cases, the individual ulcers last about 7-10 days, and ulceration episodes occur 3–6 times per year. </a:t>
            </a:r>
            <a:endParaRPr lang="en-US" dirty="0" smtClean="0"/>
          </a:p>
          <a:p>
            <a:r>
              <a:rPr lang="en-US" dirty="0" smtClean="0"/>
              <a:t>The </a:t>
            </a:r>
            <a:r>
              <a:rPr lang="en-US" dirty="0"/>
              <a:t>condition is very </a:t>
            </a:r>
            <a:r>
              <a:rPr lang="en-US" dirty="0" smtClean="0"/>
              <a:t>common</a:t>
            </a:r>
            <a:r>
              <a:rPr lang="en-US" dirty="0" smtClean="0"/>
              <a:t>. The </a:t>
            </a:r>
            <a:r>
              <a:rPr lang="en-US" dirty="0"/>
              <a:t>onset is often during childhood or adolescence, and the condition usually lasts for several years before gradually disappearing. There is no cure, and treatments aim to manage pain, reduce healing time and reduce the frequency of episodes of ulceration.</a:t>
            </a:r>
          </a:p>
          <a:p>
            <a:endParaRPr lang="ru-RU" dirty="0"/>
          </a:p>
        </p:txBody>
      </p:sp>
    </p:spTree>
    <p:extLst>
      <p:ext uri="{BB962C8B-B14F-4D97-AF65-F5344CB8AC3E}">
        <p14:creationId xmlns:p14="http://schemas.microsoft.com/office/powerpoint/2010/main" xmlns="" val="3007027829"/>
      </p:ext>
    </p:extLst>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Types </a:t>
            </a:r>
            <a:endParaRPr lang="ru-RU" dirty="0"/>
          </a:p>
        </p:txBody>
      </p:sp>
      <p:sp>
        <p:nvSpPr>
          <p:cNvPr id="3" name="Объект 2"/>
          <p:cNvSpPr>
            <a:spLocks noGrp="1"/>
          </p:cNvSpPr>
          <p:nvPr>
            <p:ph idx="1"/>
          </p:nvPr>
        </p:nvSpPr>
        <p:spPr/>
        <p:txBody>
          <a:bodyPr/>
          <a:lstStyle/>
          <a:p>
            <a:r>
              <a:rPr lang="en-US" dirty="0" smtClean="0"/>
              <a:t>Minor </a:t>
            </a:r>
            <a:r>
              <a:rPr lang="en-US" dirty="0" err="1" smtClean="0"/>
              <a:t>apthae</a:t>
            </a:r>
            <a:r>
              <a:rPr lang="en-US" dirty="0" smtClean="0"/>
              <a:t> </a:t>
            </a:r>
          </a:p>
          <a:p>
            <a:r>
              <a:rPr lang="en-US" dirty="0" err="1" smtClean="0"/>
              <a:t>Mjor</a:t>
            </a:r>
            <a:r>
              <a:rPr lang="en-US" dirty="0" smtClean="0"/>
              <a:t> </a:t>
            </a:r>
            <a:r>
              <a:rPr lang="en-US" dirty="0" err="1" smtClean="0"/>
              <a:t>apthae</a:t>
            </a:r>
            <a:endParaRPr lang="en-US" dirty="0" smtClean="0"/>
          </a:p>
          <a:p>
            <a:r>
              <a:rPr lang="en-US" dirty="0" err="1" smtClean="0"/>
              <a:t>Herpetiform</a:t>
            </a:r>
            <a:r>
              <a:rPr lang="en-US" dirty="0" smtClean="0"/>
              <a:t> </a:t>
            </a:r>
            <a:r>
              <a:rPr lang="en-US" dirty="0" err="1" smtClean="0"/>
              <a:t>apthae</a:t>
            </a:r>
            <a:endParaRPr lang="ru-RU" dirty="0"/>
          </a:p>
        </p:txBody>
      </p:sp>
    </p:spTree>
    <p:extLst>
      <p:ext uri="{BB962C8B-B14F-4D97-AF65-F5344CB8AC3E}">
        <p14:creationId xmlns:p14="http://schemas.microsoft.com/office/powerpoint/2010/main" xmlns="" val="1743763742"/>
      </p:ext>
    </p:extLst>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smtClean="0"/>
              <a:t>Clinical features </a:t>
            </a:r>
            <a:endParaRPr lang="ru-RU" dirty="0"/>
          </a:p>
        </p:txBody>
      </p:sp>
      <p:sp>
        <p:nvSpPr>
          <p:cNvPr id="3" name="Объект 2"/>
          <p:cNvSpPr>
            <a:spLocks noGrp="1"/>
          </p:cNvSpPr>
          <p:nvPr>
            <p:ph idx="1"/>
          </p:nvPr>
        </p:nvSpPr>
        <p:spPr/>
        <p:txBody>
          <a:bodyPr>
            <a:normAutofit fontScale="70000" lnSpcReduction="20000"/>
          </a:bodyPr>
          <a:lstStyle/>
          <a:p>
            <a:r>
              <a:rPr lang="en-US" dirty="0" smtClean="0"/>
              <a:t>Generally, symptoms may include prodromal sensations such as burning, itching, or stinging and pain, which is often out of proportion to the extent of the ulceration and is worsened by physical contact, especially with certain foods and drinks (</a:t>
            </a:r>
            <a:r>
              <a:rPr lang="en-US" i="1" dirty="0" smtClean="0"/>
              <a:t>e.g.</a:t>
            </a:r>
            <a:r>
              <a:rPr lang="en-US" dirty="0" smtClean="0"/>
              <a:t>, </a:t>
            </a:r>
            <a:r>
              <a:rPr lang="en-US" dirty="0" err="1" smtClean="0"/>
              <a:t>acidicIf</a:t>
            </a:r>
            <a:r>
              <a:rPr lang="en-US" dirty="0" smtClean="0"/>
              <a:t> there are lesions on the tongue, speaking and chewing can be uncomfortable, and ulcers on the soft palate, oropharynx, or esophagus can cause odynophagia (painful swallowing). Signs are limited to the lesions themselves.</a:t>
            </a:r>
          </a:p>
          <a:p>
            <a:r>
              <a:rPr lang="en-US" dirty="0" smtClean="0"/>
              <a:t>Aphthous ulcers typically begin as erythematous macules (reddened, flat area of mucosa) which develop into ulcers that are covered with a yellow-grey fibrinous membrane that can be scraped away. An erythematous "halo" surrounds the ulcer. The size, number, location, healing time, and periodicity between episodes of ulcer formation are all dependent upon the subtype of aphthous stomatitis.</a:t>
            </a:r>
          </a:p>
          <a:p>
            <a:endParaRPr lang="ru-RU" dirty="0"/>
          </a:p>
        </p:txBody>
      </p:sp>
    </p:spTree>
    <p:extLst>
      <p:ext uri="{BB962C8B-B14F-4D97-AF65-F5344CB8AC3E}">
        <p14:creationId xmlns:p14="http://schemas.microsoft.com/office/powerpoint/2010/main" xmlns="" val="3007027829"/>
      </p:ext>
    </p:extLst>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229600" cy="864096"/>
          </a:xfrm>
        </p:spPr>
        <p:txBody>
          <a:bodyPr/>
          <a:lstStyle/>
          <a:p>
            <a:r>
              <a:rPr lang="en-US" dirty="0" smtClean="0"/>
              <a:t>Treatment</a:t>
            </a: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xmlns="" val="110053248"/>
              </p:ext>
            </p:extLst>
          </p:nvPr>
        </p:nvGraphicFramePr>
        <p:xfrm>
          <a:off x="539552" y="1196752"/>
          <a:ext cx="8136903" cy="5514470"/>
        </p:xfrm>
        <a:graphic>
          <a:graphicData uri="http://schemas.openxmlformats.org/drawingml/2006/table">
            <a:tbl>
              <a:tblPr/>
              <a:tblGrid>
                <a:gridCol w="2712301"/>
                <a:gridCol w="2712301"/>
                <a:gridCol w="2712301"/>
              </a:tblGrid>
              <a:tr h="156068">
                <a:tc gridSpan="3">
                  <a:txBody>
                    <a:bodyPr/>
                    <a:lstStyle/>
                    <a:p>
                      <a:pPr algn="ctr"/>
                      <a:r>
                        <a:rPr lang="en-US" sz="1800" b="1" dirty="0">
                          <a:effectLst/>
                        </a:rPr>
                        <a:t>Pharmacotherapies used in aphthous stomatitis</a:t>
                      </a:r>
                    </a:p>
                  </a:txBody>
                  <a:tcPr marL="39017" marR="39017" marT="19508" marB="19508"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solidFill>
                      <a:srgbClr val="CCEEEE"/>
                    </a:solidFill>
                  </a:tcPr>
                </a:tc>
                <a:tc hMerge="1">
                  <a:txBody>
                    <a:bodyPr/>
                    <a:lstStyle/>
                    <a:p>
                      <a:endParaRPr lang="ru-RU"/>
                    </a:p>
                  </a:txBody>
                  <a:tcPr/>
                </a:tc>
                <a:tc hMerge="1">
                  <a:txBody>
                    <a:bodyPr/>
                    <a:lstStyle/>
                    <a:p>
                      <a:endParaRPr lang="ru-RU"/>
                    </a:p>
                  </a:txBody>
                  <a:tcPr/>
                </a:tc>
              </a:tr>
              <a:tr h="156068">
                <a:tc>
                  <a:txBody>
                    <a:bodyPr/>
                    <a:lstStyle/>
                    <a:p>
                      <a:r>
                        <a:rPr lang="en-US" sz="1400" b="1" dirty="0"/>
                        <a:t>Drug type</a:t>
                      </a:r>
                    </a:p>
                  </a:txBody>
                  <a:tcPr marL="39017" marR="39017" marT="19508" marB="19508"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r>
                        <a:rPr lang="en-US" sz="1400" b="1"/>
                        <a:t>Intended action</a:t>
                      </a:r>
                    </a:p>
                  </a:txBody>
                  <a:tcPr marL="39017" marR="39017" marT="19508" marB="19508"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r>
                        <a:rPr lang="en-US" sz="1400" b="1" dirty="0"/>
                        <a:t>Example(s)</a:t>
                      </a:r>
                    </a:p>
                  </a:txBody>
                  <a:tcPr marL="39017" marR="39017" marT="19508" marB="19508"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r>
              <a:tr h="273118">
                <a:tc>
                  <a:txBody>
                    <a:bodyPr/>
                    <a:lstStyle/>
                    <a:p>
                      <a:r>
                        <a:rPr lang="en-US" sz="1400" dirty="0"/>
                        <a:t>Topical covering agents / barriers</a:t>
                      </a:r>
                    </a:p>
                  </a:txBody>
                  <a:tcPr marL="39017" marR="39017" marT="19508" marB="19508"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r>
                        <a:rPr lang="en-US" sz="1400" dirty="0"/>
                        <a:t>Reduce pain</a:t>
                      </a:r>
                    </a:p>
                  </a:txBody>
                  <a:tcPr marL="39017" marR="39017" marT="19508" marB="19508"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r>
                        <a:rPr lang="en-US" sz="1400" dirty="0" err="1"/>
                        <a:t>Orabase</a:t>
                      </a:r>
                      <a:r>
                        <a:rPr lang="en-US" sz="1400" dirty="0"/>
                        <a:t> (often combined with triamcinolone</a:t>
                      </a:r>
                      <a:r>
                        <a:rPr lang="en-US" sz="1400" dirty="0" smtClean="0"/>
                        <a:t>).</a:t>
                      </a:r>
                      <a:endParaRPr lang="en-US" sz="1400" dirty="0"/>
                    </a:p>
                  </a:txBody>
                  <a:tcPr marL="39017" marR="39017" marT="19508" marB="19508"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r>
              <a:tr h="741322">
                <a:tc>
                  <a:txBody>
                    <a:bodyPr/>
                    <a:lstStyle/>
                    <a:p>
                      <a:r>
                        <a:rPr lang="en-US" sz="1400" dirty="0"/>
                        <a:t>Topical analgesics / anesthetics / anti-inflammatory agents</a:t>
                      </a:r>
                    </a:p>
                  </a:txBody>
                  <a:tcPr marL="39017" marR="39017" marT="19508" marB="19508"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r>
                        <a:rPr lang="en-US" sz="1400" dirty="0"/>
                        <a:t>Reduce pain</a:t>
                      </a:r>
                    </a:p>
                  </a:txBody>
                  <a:tcPr marL="39017" marR="39017" marT="19508" marB="19508"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r>
                        <a:rPr lang="en-US" sz="1400" dirty="0"/>
                        <a:t>Benzydamine hydrochloride mouthwash or spray</a:t>
                      </a:r>
                      <a:r>
                        <a:rPr lang="en-US" sz="1400" dirty="0" smtClean="0"/>
                        <a:t>, </a:t>
                      </a:r>
                      <a:r>
                        <a:rPr lang="en-US" sz="1400" dirty="0"/>
                        <a:t>Amlexanox paste</a:t>
                      </a:r>
                      <a:r>
                        <a:rPr lang="en-US" sz="1400" dirty="0" smtClean="0"/>
                        <a:t>, </a:t>
                      </a:r>
                      <a:r>
                        <a:rPr lang="en-US" sz="1400" dirty="0"/>
                        <a:t>viscous </a:t>
                      </a:r>
                      <a:r>
                        <a:rPr lang="en-US" sz="1400" dirty="0" smtClean="0"/>
                        <a:t>lidocaine, diclofenac </a:t>
                      </a:r>
                      <a:r>
                        <a:rPr lang="en-US" sz="1400" dirty="0"/>
                        <a:t>in hyaluronan</a:t>
                      </a:r>
                      <a:r>
                        <a:rPr lang="en-US" sz="1400" dirty="0" smtClean="0"/>
                        <a:t>.</a:t>
                      </a:r>
                      <a:endParaRPr lang="en-US" sz="1400" dirty="0"/>
                    </a:p>
                  </a:txBody>
                  <a:tcPr marL="39017" marR="39017" marT="19508" marB="19508"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r>
              <a:tr h="624271">
                <a:tc>
                  <a:txBody>
                    <a:bodyPr/>
                    <a:lstStyle/>
                    <a:p>
                      <a:r>
                        <a:rPr lang="en-US" sz="1400" dirty="0"/>
                        <a:t>Topical antiseptics</a:t>
                      </a:r>
                    </a:p>
                  </a:txBody>
                  <a:tcPr marL="39017" marR="39017" marT="19508" marB="19508"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r>
                        <a:rPr lang="en-US" sz="1400" dirty="0"/>
                        <a:t>Hasten healing (prevent secondary infection)</a:t>
                      </a:r>
                    </a:p>
                  </a:txBody>
                  <a:tcPr marL="39017" marR="39017" marT="19508" marB="19508"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r>
                        <a:rPr lang="en-US" sz="1400" dirty="0"/>
                        <a:t>Doxycycline</a:t>
                      </a:r>
                      <a:r>
                        <a:rPr lang="en-US" sz="1400" dirty="0" smtClean="0"/>
                        <a:t>, tetracycline,</a:t>
                      </a:r>
                      <a:r>
                        <a:rPr lang="en-US" sz="1400" baseline="30000" dirty="0" smtClean="0"/>
                        <a:t> </a:t>
                      </a:r>
                      <a:r>
                        <a:rPr lang="en-US" sz="1400" dirty="0" smtClean="0"/>
                        <a:t>minocycline, </a:t>
                      </a:r>
                      <a:r>
                        <a:rPr lang="en-US" sz="1400" dirty="0"/>
                        <a:t>chlorhexidine gluconate</a:t>
                      </a:r>
                      <a:r>
                        <a:rPr lang="en-US" sz="1400" dirty="0" smtClean="0"/>
                        <a:t>, </a:t>
                      </a:r>
                      <a:r>
                        <a:rPr lang="en-US" sz="1400" dirty="0"/>
                        <a:t>triclosan</a:t>
                      </a:r>
                      <a:r>
                        <a:rPr lang="en-US" sz="1400" dirty="0" smtClean="0"/>
                        <a:t>.</a:t>
                      </a:r>
                      <a:endParaRPr lang="en-US" sz="1400" dirty="0"/>
                    </a:p>
                  </a:txBody>
                  <a:tcPr marL="39017" marR="39017" marT="19508" marB="19508"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r>
              <a:tr h="273118">
                <a:tc>
                  <a:txBody>
                    <a:bodyPr/>
                    <a:lstStyle/>
                    <a:p>
                      <a:r>
                        <a:rPr lang="en-US" sz="1400" dirty="0"/>
                        <a:t>Topical mild potency corticosteroids</a:t>
                      </a:r>
                    </a:p>
                  </a:txBody>
                  <a:tcPr marL="39017" marR="39017" marT="19508" marB="19508"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r>
                        <a:rPr lang="en-US" sz="1400" dirty="0"/>
                        <a:t>Reduce inflammation</a:t>
                      </a:r>
                    </a:p>
                  </a:txBody>
                  <a:tcPr marL="39017" marR="39017" marT="19508" marB="19508"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r>
                        <a:rPr lang="en-US" sz="1400" dirty="0"/>
                        <a:t>Hydrocortisone sodium succinate</a:t>
                      </a:r>
                      <a:r>
                        <a:rPr lang="en-US" sz="1400" dirty="0" smtClean="0"/>
                        <a:t>.</a:t>
                      </a:r>
                      <a:endParaRPr lang="en-US" sz="1400" dirty="0"/>
                    </a:p>
                  </a:txBody>
                  <a:tcPr marL="39017" marR="39017" marT="19508" marB="19508"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r>
              <a:tr h="858372">
                <a:tc>
                  <a:txBody>
                    <a:bodyPr/>
                    <a:lstStyle/>
                    <a:p>
                      <a:r>
                        <a:rPr lang="en-US" sz="1400" dirty="0"/>
                        <a:t>Topical moderate potency corticosteroids</a:t>
                      </a:r>
                    </a:p>
                  </a:txBody>
                  <a:tcPr marL="39017" marR="39017" marT="19508" marB="19508"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r>
                        <a:rPr lang="en-US" sz="1400" dirty="0"/>
                        <a:t>Reduce inflammation</a:t>
                      </a:r>
                    </a:p>
                  </a:txBody>
                  <a:tcPr marL="39017" marR="39017" marT="19508" marB="19508"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r>
                        <a:rPr lang="en-US" sz="1400" dirty="0"/>
                        <a:t>Beclomethasone dipropionate </a:t>
                      </a:r>
                      <a:r>
                        <a:rPr lang="en-US" sz="1400" dirty="0" smtClean="0"/>
                        <a:t>aerosol,</a:t>
                      </a:r>
                      <a:r>
                        <a:rPr lang="en-US" sz="1400" baseline="30000" dirty="0" smtClean="0"/>
                        <a:t> </a:t>
                      </a:r>
                      <a:r>
                        <a:rPr lang="en-US" sz="1400" dirty="0" smtClean="0"/>
                        <a:t>fluocinonide,</a:t>
                      </a:r>
                      <a:r>
                        <a:rPr lang="en-US" sz="1400" baseline="30000" dirty="0" smtClean="0"/>
                        <a:t> </a:t>
                      </a:r>
                      <a:r>
                        <a:rPr lang="en-US" sz="1400" dirty="0" smtClean="0"/>
                        <a:t>clobetasol, </a:t>
                      </a:r>
                      <a:r>
                        <a:rPr lang="en-US" sz="1400" dirty="0"/>
                        <a:t>betamethasone sodium </a:t>
                      </a:r>
                      <a:r>
                        <a:rPr lang="en-US" sz="1400" dirty="0" smtClean="0"/>
                        <a:t>phosphate,</a:t>
                      </a:r>
                      <a:r>
                        <a:rPr lang="en-US" sz="1400" baseline="30000" dirty="0" smtClean="0"/>
                        <a:t> </a:t>
                      </a:r>
                      <a:r>
                        <a:rPr lang="en-US" sz="1400" dirty="0" smtClean="0"/>
                        <a:t>dexamethasone.</a:t>
                      </a:r>
                      <a:endParaRPr lang="en-US" sz="1400" dirty="0"/>
                    </a:p>
                  </a:txBody>
                  <a:tcPr marL="39017" marR="39017" marT="19508" marB="19508"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r>
              <a:tr h="1443626">
                <a:tc>
                  <a:txBody>
                    <a:bodyPr/>
                    <a:lstStyle/>
                    <a:p>
                      <a:r>
                        <a:rPr lang="en-US" sz="1400" dirty="0"/>
                        <a:t>Orally administered drugs</a:t>
                      </a:r>
                    </a:p>
                  </a:txBody>
                  <a:tcPr marL="39017" marR="39017" marT="19508" marB="19508"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r>
                        <a:rPr lang="en-US" sz="1400" dirty="0"/>
                        <a:t>Various, mostly modulating immune response</a:t>
                      </a:r>
                    </a:p>
                  </a:txBody>
                  <a:tcPr marL="39017" marR="39017" marT="19508" marB="19508"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c>
                  <a:txBody>
                    <a:bodyPr/>
                    <a:lstStyle/>
                    <a:p>
                      <a:r>
                        <a:rPr lang="en-US" sz="1400" dirty="0" smtClean="0"/>
                        <a:t>Prednisolone,</a:t>
                      </a:r>
                      <a:r>
                        <a:rPr lang="en-US" sz="1400" baseline="30000" dirty="0" smtClean="0"/>
                        <a:t> </a:t>
                      </a:r>
                      <a:r>
                        <a:rPr lang="en-US" sz="1400" dirty="0" smtClean="0"/>
                        <a:t>colchicine,</a:t>
                      </a:r>
                      <a:r>
                        <a:rPr lang="en-US" sz="1400" baseline="30000" dirty="0" smtClean="0"/>
                        <a:t> </a:t>
                      </a:r>
                      <a:r>
                        <a:rPr lang="en-US" sz="1400" dirty="0" smtClean="0"/>
                        <a:t>pentoxifylline, </a:t>
                      </a:r>
                      <a:r>
                        <a:rPr lang="en-US" sz="1400" dirty="0"/>
                        <a:t>azathioprine, </a:t>
                      </a:r>
                      <a:r>
                        <a:rPr lang="en-US" sz="1400" dirty="0" smtClean="0"/>
                        <a:t>thalidomide,</a:t>
                      </a:r>
                      <a:r>
                        <a:rPr lang="en-US" sz="1400" baseline="30000" dirty="0" smtClean="0"/>
                        <a:t> </a:t>
                      </a:r>
                      <a:r>
                        <a:rPr lang="en-US" sz="1400" dirty="0" smtClean="0"/>
                        <a:t>dapsone,</a:t>
                      </a:r>
                      <a:r>
                        <a:rPr lang="en-US" sz="1400" baseline="30000" dirty="0" smtClean="0"/>
                        <a:t> </a:t>
                      </a:r>
                      <a:r>
                        <a:rPr lang="en-US" sz="1400" dirty="0" smtClean="0"/>
                        <a:t> </a:t>
                      </a:r>
                      <a:r>
                        <a:rPr lang="en-US" sz="1400" dirty="0"/>
                        <a:t>mycophenolate </a:t>
                      </a:r>
                      <a:r>
                        <a:rPr lang="en-US" sz="1400" dirty="0" smtClean="0"/>
                        <a:t>mofetil,</a:t>
                      </a:r>
                      <a:r>
                        <a:rPr lang="en-US" sz="1400" baseline="30000" dirty="0" smtClean="0"/>
                        <a:t> </a:t>
                      </a:r>
                      <a:r>
                        <a:rPr lang="en-US" sz="1400" dirty="0" smtClean="0"/>
                        <a:t>adalimumab,</a:t>
                      </a:r>
                      <a:r>
                        <a:rPr lang="en-US" sz="1400" baseline="30000" dirty="0" smtClean="0"/>
                        <a:t> </a:t>
                      </a:r>
                      <a:r>
                        <a:rPr lang="en-US" sz="1400" dirty="0" smtClean="0"/>
                        <a:t> </a:t>
                      </a:r>
                      <a:r>
                        <a:rPr lang="en-US" sz="1400" dirty="0"/>
                        <a:t>vitamin </a:t>
                      </a:r>
                      <a:r>
                        <a:rPr lang="en-US" sz="1400" dirty="0" smtClean="0"/>
                        <a:t>B12,</a:t>
                      </a:r>
                      <a:r>
                        <a:rPr lang="en-US" sz="1400" baseline="30000" dirty="0" smtClean="0"/>
                        <a:t> </a:t>
                      </a:r>
                      <a:r>
                        <a:rPr lang="en-US" sz="1400" dirty="0" smtClean="0"/>
                        <a:t>Clofazimine, </a:t>
                      </a:r>
                      <a:r>
                        <a:rPr lang="en-US" sz="1400" dirty="0"/>
                        <a:t>Levamisole</a:t>
                      </a:r>
                      <a:r>
                        <a:rPr lang="en-US" sz="1400" dirty="0" smtClean="0"/>
                        <a:t>, </a:t>
                      </a:r>
                      <a:r>
                        <a:rPr lang="en-US" sz="1400" dirty="0"/>
                        <a:t>Montelukast</a:t>
                      </a:r>
                      <a:r>
                        <a:rPr lang="en-US" sz="1400" dirty="0" smtClean="0"/>
                        <a:t>, </a:t>
                      </a:r>
                      <a:r>
                        <a:rPr lang="en-US" sz="1400" dirty="0"/>
                        <a:t>Sulodexide</a:t>
                      </a:r>
                      <a:r>
                        <a:rPr lang="en-US" sz="1400" dirty="0" smtClean="0"/>
                        <a:t>, </a:t>
                      </a:r>
                      <a:r>
                        <a:rPr lang="en-US" sz="1400" dirty="0"/>
                        <a:t>levamisole</a:t>
                      </a:r>
                      <a:r>
                        <a:rPr lang="en-US" sz="1400" dirty="0" smtClean="0"/>
                        <a:t>.</a:t>
                      </a:r>
                      <a:endParaRPr lang="en-US" sz="1400" dirty="0"/>
                    </a:p>
                  </a:txBody>
                  <a:tcPr marL="39017" marR="39017" marT="19508" marB="19508"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1743763742"/>
      </p:ext>
    </p:extLst>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71550" y="714375"/>
            <a:ext cx="7200900" cy="5429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Заголовок 1"/>
          <p:cNvSpPr>
            <a:spLocks noGrp="1"/>
          </p:cNvSpPr>
          <p:nvPr>
            <p:ph type="title"/>
          </p:nvPr>
        </p:nvSpPr>
        <p:spPr>
          <a:xfrm>
            <a:off x="395536" y="188640"/>
            <a:ext cx="8229600" cy="652934"/>
          </a:xfrm>
        </p:spPr>
        <p:txBody>
          <a:bodyPr>
            <a:normAutofit fontScale="90000"/>
          </a:bodyPr>
          <a:lstStyle/>
          <a:p>
            <a:r>
              <a:rPr lang="en-US" b="1" dirty="0" smtClean="0"/>
              <a:t>Recurrent Aphthous </a:t>
            </a:r>
            <a:r>
              <a:rPr lang="en-US" b="1" dirty="0"/>
              <a:t>stomatitis</a:t>
            </a:r>
            <a:endParaRPr lang="ru-RU" dirty="0"/>
          </a:p>
        </p:txBody>
      </p:sp>
    </p:spTree>
    <p:extLst>
      <p:ext uri="{BB962C8B-B14F-4D97-AF65-F5344CB8AC3E}">
        <p14:creationId xmlns:p14="http://schemas.microsoft.com/office/powerpoint/2010/main" xmlns="" val="1743763742"/>
      </p:ext>
    </p:extLst>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85850" y="904875"/>
            <a:ext cx="6972300" cy="5048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Заголовок 1"/>
          <p:cNvSpPr>
            <a:spLocks noGrp="1"/>
          </p:cNvSpPr>
          <p:nvPr>
            <p:ph type="title"/>
          </p:nvPr>
        </p:nvSpPr>
        <p:spPr>
          <a:xfrm>
            <a:off x="395536" y="188640"/>
            <a:ext cx="8229600" cy="652934"/>
          </a:xfrm>
        </p:spPr>
        <p:txBody>
          <a:bodyPr>
            <a:normAutofit fontScale="90000"/>
          </a:bodyPr>
          <a:lstStyle/>
          <a:p>
            <a:r>
              <a:rPr lang="en-US" b="1" dirty="0" smtClean="0"/>
              <a:t>Recurrent Aphthous </a:t>
            </a:r>
            <a:r>
              <a:rPr lang="en-US" b="1" dirty="0"/>
              <a:t>stomatitis</a:t>
            </a:r>
            <a:endParaRPr lang="ru-RU" dirty="0"/>
          </a:p>
        </p:txBody>
      </p:sp>
    </p:spTree>
    <p:extLst>
      <p:ext uri="{BB962C8B-B14F-4D97-AF65-F5344CB8AC3E}">
        <p14:creationId xmlns:p14="http://schemas.microsoft.com/office/powerpoint/2010/main" xmlns="" val="3007027829"/>
      </p:ext>
    </p:extLst>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s://featureimages.mediresource.com/images/figures/1025_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115616" y="1052736"/>
            <a:ext cx="6696744" cy="5189976"/>
          </a:xfrm>
          <a:prstGeom prst="rect">
            <a:avLst/>
          </a:prstGeom>
          <a:noFill/>
          <a:extLst>
            <a:ext uri="{909E8E84-426E-40DD-AFC4-6F175D3DCCD1}">
              <a14:hiddenFill xmlns:a14="http://schemas.microsoft.com/office/drawing/2010/main" xmlns="">
                <a:solidFill>
                  <a:srgbClr val="FFFFFF"/>
                </a:solidFill>
              </a14:hiddenFill>
            </a:ext>
          </a:extLst>
        </p:spPr>
      </p:pic>
      <p:sp>
        <p:nvSpPr>
          <p:cNvPr id="3" name="Заголовок 1"/>
          <p:cNvSpPr>
            <a:spLocks noGrp="1"/>
          </p:cNvSpPr>
          <p:nvPr>
            <p:ph type="title"/>
          </p:nvPr>
        </p:nvSpPr>
        <p:spPr>
          <a:xfrm>
            <a:off x="395536" y="188640"/>
            <a:ext cx="8229600" cy="652934"/>
          </a:xfrm>
        </p:spPr>
        <p:txBody>
          <a:bodyPr>
            <a:normAutofit fontScale="90000"/>
          </a:bodyPr>
          <a:lstStyle/>
          <a:p>
            <a:r>
              <a:rPr lang="en-US" b="1" dirty="0" smtClean="0"/>
              <a:t>Recurrent Aphthous </a:t>
            </a:r>
            <a:r>
              <a:rPr lang="en-US" b="1" dirty="0"/>
              <a:t>stomatitis</a:t>
            </a:r>
            <a:endParaRPr lang="ru-RU" dirty="0"/>
          </a:p>
        </p:txBody>
      </p:sp>
    </p:spTree>
    <p:extLst>
      <p:ext uri="{BB962C8B-B14F-4D97-AF65-F5344CB8AC3E}">
        <p14:creationId xmlns:p14="http://schemas.microsoft.com/office/powerpoint/2010/main" xmlns="" val="3007027829"/>
      </p:ext>
    </p:extLst>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627784" y="0"/>
            <a:ext cx="4824536" cy="707886"/>
          </a:xfrm>
          <a:prstGeom prst="rect">
            <a:avLst/>
          </a:prstGeom>
        </p:spPr>
        <p:txBody>
          <a:bodyPr wrap="square">
            <a:spAutoFit/>
          </a:bodyPr>
          <a:lstStyle/>
          <a:p>
            <a:r>
              <a:rPr lang="en-US" sz="4000" b="1" dirty="0" err="1" smtClean="0"/>
              <a:t>aphthous</a:t>
            </a:r>
            <a:r>
              <a:rPr lang="en-US" sz="4000" dirty="0" smtClean="0"/>
              <a:t> ulcers</a:t>
            </a:r>
            <a:endParaRPr lang="ru-RU" sz="4000" dirty="0"/>
          </a:p>
        </p:txBody>
      </p:sp>
      <p:pic>
        <p:nvPicPr>
          <p:cNvPr id="69634" name="Picture 2" descr="C:\Users\Admin\Desktop\!!!\stomatitis.jpg"/>
          <p:cNvPicPr>
            <a:picLocks noChangeAspect="1" noChangeArrowheads="1"/>
          </p:cNvPicPr>
          <p:nvPr/>
        </p:nvPicPr>
        <p:blipFill>
          <a:blip r:embed="rId2" cstate="print"/>
          <a:srcRect/>
          <a:stretch>
            <a:fillRect/>
          </a:stretch>
        </p:blipFill>
        <p:spPr bwMode="auto">
          <a:xfrm>
            <a:off x="755576" y="692696"/>
            <a:ext cx="7560840" cy="5978039"/>
          </a:xfrm>
          <a:prstGeom prst="rect">
            <a:avLst/>
          </a:prstGeom>
          <a:noFill/>
        </p:spPr>
      </p:pic>
    </p:spTree>
  </p:cSld>
  <p:clrMapOvr>
    <a:masterClrMapping/>
  </p:clrMapOvr>
  <p:transition>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026570"/>
          </a:xfrm>
        </p:spPr>
        <p:txBody>
          <a:bodyPr>
            <a:normAutofit/>
          </a:bodyPr>
          <a:lstStyle/>
          <a:p>
            <a:r>
              <a:rPr lang="en-US" sz="5400" dirty="0" smtClean="0"/>
              <a:t>Thank </a:t>
            </a:r>
            <a:r>
              <a:rPr lang="en-US" sz="5400" dirty="0"/>
              <a:t>you for your </a:t>
            </a:r>
            <a:r>
              <a:rPr lang="en-US" sz="5400" dirty="0" smtClean="0"/>
              <a:t/>
            </a:r>
            <a:br>
              <a:rPr lang="en-US" sz="5400" dirty="0" smtClean="0"/>
            </a:br>
            <a:r>
              <a:rPr lang="en-US" sz="5400" dirty="0"/>
              <a:t/>
            </a:r>
            <a:br>
              <a:rPr lang="en-US" sz="5400" dirty="0"/>
            </a:br>
            <a:r>
              <a:rPr lang="en-US" sz="5400" dirty="0" smtClean="0"/>
              <a:t>attention</a:t>
            </a:r>
            <a:endParaRPr lang="ru-RU" sz="5400" dirty="0"/>
          </a:p>
        </p:txBody>
      </p:sp>
      <p:pic>
        <p:nvPicPr>
          <p:cNvPr id="34817" name="Picture 1" descr="C:\Users\Admin\Desktop\!!!\h_1384103149_7631462_b3327ea835.png"/>
          <p:cNvPicPr>
            <a:picLocks noChangeAspect="1" noChangeArrowheads="1"/>
          </p:cNvPicPr>
          <p:nvPr/>
        </p:nvPicPr>
        <p:blipFill>
          <a:blip r:embed="rId2" cstate="print"/>
          <a:srcRect/>
          <a:stretch>
            <a:fillRect/>
          </a:stretch>
        </p:blipFill>
        <p:spPr bwMode="auto">
          <a:xfrm>
            <a:off x="5676577" y="3645024"/>
            <a:ext cx="3467423" cy="3467423"/>
          </a:xfrm>
          <a:prstGeom prst="rect">
            <a:avLst/>
          </a:prstGeom>
          <a:noFill/>
        </p:spPr>
      </p:pic>
    </p:spTree>
    <p:extLst>
      <p:ext uri="{BB962C8B-B14F-4D97-AF65-F5344CB8AC3E}">
        <p14:creationId xmlns:p14="http://schemas.microsoft.com/office/powerpoint/2010/main" xmlns="" val="1743763742"/>
      </p:ext>
    </p:extLst>
  </p:cSld>
  <p:clrMapOvr>
    <a:masterClrMapping/>
  </p:clrMapOvr>
  <p:transition>
    <p:fade/>
  </p:transition>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587</TotalTime>
  <Words>2258</Words>
  <Application>Microsoft Office PowerPoint</Application>
  <PresentationFormat>Экран (4:3)</PresentationFormat>
  <Paragraphs>218</Paragraphs>
  <Slides>48</Slides>
  <Notes>0</Notes>
  <HiddenSlides>0</HiddenSlides>
  <MMClips>0</MMClips>
  <ScaleCrop>false</ScaleCrop>
  <HeadingPairs>
    <vt:vector size="4" baseType="variant">
      <vt:variant>
        <vt:lpstr>Тема</vt:lpstr>
      </vt:variant>
      <vt:variant>
        <vt:i4>2</vt:i4>
      </vt:variant>
      <vt:variant>
        <vt:lpstr>Заголовки слайдов</vt:lpstr>
      </vt:variant>
      <vt:variant>
        <vt:i4>48</vt:i4>
      </vt:variant>
    </vt:vector>
  </HeadingPairs>
  <TitlesOfParts>
    <vt:vector size="50" baseType="lpstr">
      <vt:lpstr>Тема Office</vt:lpstr>
      <vt:lpstr>Апекс</vt:lpstr>
      <vt:lpstr>Modern technologies in the treatment and prevention of recurrence of the disease of the oral mucous membrane</vt:lpstr>
      <vt:lpstr>Please turn off your smartphones</vt:lpstr>
      <vt:lpstr>Слайд 3</vt:lpstr>
      <vt:lpstr>Слайд 4</vt:lpstr>
      <vt:lpstr>Erythema multiforme (EM) </vt:lpstr>
      <vt:lpstr>Clinical Features</vt:lpstr>
      <vt:lpstr>Слайд 7</vt:lpstr>
      <vt:lpstr>Treatment</vt:lpstr>
      <vt:lpstr>Слайд 9</vt:lpstr>
      <vt:lpstr>Слайд 10</vt:lpstr>
      <vt:lpstr>Слайд 11</vt:lpstr>
      <vt:lpstr>Слайд 12</vt:lpstr>
      <vt:lpstr>Слайд 13</vt:lpstr>
      <vt:lpstr>Слайд 14</vt:lpstr>
      <vt:lpstr>Treatment</vt:lpstr>
      <vt:lpstr>Слайд 16</vt:lpstr>
      <vt:lpstr>Слайд 17</vt:lpstr>
      <vt:lpstr>Слайд 18</vt:lpstr>
      <vt:lpstr>Слайд 19</vt:lpstr>
      <vt:lpstr>Слайд 20</vt:lpstr>
      <vt:lpstr>Слайд 21</vt:lpstr>
      <vt:lpstr>Treatment </vt:lpstr>
      <vt:lpstr>Слайд 23</vt:lpstr>
      <vt:lpstr>Слайд 24</vt:lpstr>
      <vt:lpstr>Слайд 25</vt:lpstr>
      <vt:lpstr>Слайд 26</vt:lpstr>
      <vt:lpstr>Слайд 27</vt:lpstr>
      <vt:lpstr>Слайд 28</vt:lpstr>
      <vt:lpstr>Lichen planus</vt:lpstr>
      <vt:lpstr>Lichen planus</vt:lpstr>
      <vt:lpstr>Clinical Features</vt:lpstr>
      <vt:lpstr>Clinical Features</vt:lpstr>
      <vt:lpstr>Treatment</vt:lpstr>
      <vt:lpstr>Erosive Lichen planus</vt:lpstr>
      <vt:lpstr>Слайд 35</vt:lpstr>
      <vt:lpstr>Слайд 36</vt:lpstr>
      <vt:lpstr>Слайд 37</vt:lpstr>
      <vt:lpstr>Erythematous Lichen planus</vt:lpstr>
      <vt:lpstr>Recurrent Aphthous stomatitis</vt:lpstr>
      <vt:lpstr>Recurrent Aphthous stomatitis</vt:lpstr>
      <vt:lpstr>Types </vt:lpstr>
      <vt:lpstr>Clinical features </vt:lpstr>
      <vt:lpstr>Treatment</vt:lpstr>
      <vt:lpstr>Recurrent Aphthous stomatitis</vt:lpstr>
      <vt:lpstr>Recurrent Aphthous stomatitis</vt:lpstr>
      <vt:lpstr>Recurrent Aphthous stomatitis</vt:lpstr>
      <vt:lpstr>Слайд 47</vt:lpstr>
      <vt:lpstr>Thank you for your   attention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Это Я-)</dc:creator>
  <cp:lastModifiedBy>Admin</cp:lastModifiedBy>
  <cp:revision>38</cp:revision>
  <dcterms:created xsi:type="dcterms:W3CDTF">2015-02-03T01:11:38Z</dcterms:created>
  <dcterms:modified xsi:type="dcterms:W3CDTF">2015-02-05T09:15:39Z</dcterms:modified>
</cp:coreProperties>
</file>