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2D8802-BBE0-4240-B56A-CF021EC734BD}" type="datetimeFigureOut">
              <a:rPr lang="ru-RU" smtClean="0"/>
              <a:t>25.09.2015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12E6D3-4A9F-4AB5-A83B-00D5D8F6C0A8}" type="slidenum">
              <a:rPr lang="ru-RU" smtClean="0"/>
              <a:t>‹#›</a:t>
            </a:fld>
            <a:endParaRPr lang="ru-RU"/>
          </a:p>
        </p:txBody>
      </p:sp>
    </p:spTree>
    <p:extLst>
      <p:ext uri="{BB962C8B-B14F-4D97-AF65-F5344CB8AC3E}">
        <p14:creationId xmlns:p14="http://schemas.microsoft.com/office/powerpoint/2010/main" val="3074345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F12E6D3-4A9F-4AB5-A83B-00D5D8F6C0A8}" type="slidenum">
              <a:rPr lang="ru-RU" smtClean="0"/>
              <a:t>24</a:t>
            </a:fld>
            <a:endParaRPr lang="ru-RU"/>
          </a:p>
        </p:txBody>
      </p:sp>
    </p:spTree>
    <p:extLst>
      <p:ext uri="{BB962C8B-B14F-4D97-AF65-F5344CB8AC3E}">
        <p14:creationId xmlns:p14="http://schemas.microsoft.com/office/powerpoint/2010/main" val="30659384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4178F0DA-FA78-4E55-ABCC-42B7BB69A084}" type="datetimeFigureOut">
              <a:rPr lang="ru-RU" smtClean="0"/>
              <a:t>25.09.2015</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1BACE364-FA71-494B-8A99-60E15ADB66E4}"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178F0DA-FA78-4E55-ABCC-42B7BB69A084}" type="datetimeFigureOut">
              <a:rPr lang="ru-RU" smtClean="0"/>
              <a:t>25.09.2015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1BACE364-FA71-494B-8A99-60E15ADB66E4}"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178F0DA-FA78-4E55-ABCC-42B7BB69A084}" type="datetimeFigureOut">
              <a:rPr lang="ru-RU" smtClean="0"/>
              <a:t>25.09.2015</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1BACE364-FA71-494B-8A99-60E15ADB66E4}"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4178F0DA-FA78-4E55-ABCC-42B7BB69A084}" type="datetimeFigureOut">
              <a:rPr lang="ru-RU" smtClean="0"/>
              <a:t>25.09.2015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1BACE364-FA71-494B-8A99-60E15ADB66E4}"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4178F0DA-FA78-4E55-ABCC-42B7BB69A084}" type="datetimeFigureOut">
              <a:rPr lang="ru-RU" smtClean="0"/>
              <a:t>25.09.2015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1BACE364-FA71-494B-8A99-60E15ADB66E4}"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4178F0DA-FA78-4E55-ABCC-42B7BB69A084}" type="datetimeFigureOut">
              <a:rPr lang="ru-RU" smtClean="0"/>
              <a:t>25.09.2015</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1BACE364-FA71-494B-8A99-60E15ADB66E4}"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4178F0DA-FA78-4E55-ABCC-42B7BB69A084}" type="datetimeFigureOut">
              <a:rPr lang="ru-RU" smtClean="0"/>
              <a:t>25.09.2015</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1BACE364-FA71-494B-8A99-60E15ADB66E4}"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4178F0DA-FA78-4E55-ABCC-42B7BB69A084}" type="datetimeFigureOut">
              <a:rPr lang="ru-RU" smtClean="0"/>
              <a:t>25.09.2015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1BACE364-FA71-494B-8A99-60E15ADB66E4}"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4178F0DA-FA78-4E55-ABCC-42B7BB69A084}" type="datetimeFigureOut">
              <a:rPr lang="ru-RU" smtClean="0"/>
              <a:t>25.09.2015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1BACE364-FA71-494B-8A99-60E15ADB66E4}" type="slidenum">
              <a:rPr lang="ru-RU" smtClean="0"/>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178F0DA-FA78-4E55-ABCC-42B7BB69A084}" type="datetimeFigureOut">
              <a:rPr lang="ru-RU" smtClean="0"/>
              <a:t>25.09.2015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1BACE364-FA71-494B-8A99-60E15ADB66E4}"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4178F0DA-FA78-4E55-ABCC-42B7BB69A084}" type="datetimeFigureOut">
              <a:rPr lang="ru-RU" smtClean="0"/>
              <a:t>25.09.2015</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1BACE364-FA71-494B-8A99-60E15ADB66E4}"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4178F0DA-FA78-4E55-ABCC-42B7BB69A084}" type="datetimeFigureOut">
              <a:rPr lang="ru-RU" smtClean="0"/>
              <a:t>25.09.2015</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1BACE364-FA71-494B-8A99-60E15ADB66E4}"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smtClean="0"/>
              <a:t>Physical method</a:t>
            </a:r>
            <a:br>
              <a:rPr lang="en-US" smtClean="0"/>
            </a:br>
            <a:endParaRPr lang="ru-RU"/>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1197579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4800" dirty="0"/>
              <a:t>Cryotherapy</a:t>
            </a:r>
            <a:endParaRPr lang="ru-RU" sz="4800" dirty="0"/>
          </a:p>
        </p:txBody>
      </p:sp>
      <p:sp>
        <p:nvSpPr>
          <p:cNvPr id="3" name="Прямоугольник 2"/>
          <p:cNvSpPr/>
          <p:nvPr/>
        </p:nvSpPr>
        <p:spPr>
          <a:xfrm>
            <a:off x="251520" y="1916832"/>
            <a:ext cx="7776864" cy="4401205"/>
          </a:xfrm>
          <a:prstGeom prst="rect">
            <a:avLst/>
          </a:prstGeom>
        </p:spPr>
        <p:txBody>
          <a:bodyPr wrap="square">
            <a:spAutoFit/>
          </a:bodyPr>
          <a:lstStyle/>
          <a:p>
            <a:r>
              <a:rPr lang="en-US" sz="2000" dirty="0" smtClean="0"/>
              <a:t>Cryotherapy is the local or general use of low temperatures in medical therapy. Cryotherapy is used to treat a variety of benign and malignant lesions. The term "cryotherapy" comes from the Greek </a:t>
            </a:r>
            <a:r>
              <a:rPr lang="en-US" sz="2000" dirty="0" err="1" smtClean="0"/>
              <a:t>cryo</a:t>
            </a:r>
            <a:r>
              <a:rPr lang="en-US" sz="2000" dirty="0" smtClean="0"/>
              <a:t> (</a:t>
            </a:r>
            <a:r>
              <a:rPr lang="en-US" sz="2000" dirty="0" err="1" smtClean="0"/>
              <a:t>κρυο</a:t>
            </a:r>
            <a:r>
              <a:rPr lang="en-US" sz="2000" dirty="0" smtClean="0"/>
              <a:t>) meaning cold, and therapy (</a:t>
            </a:r>
            <a:r>
              <a:rPr lang="en-US" sz="2000" dirty="0" err="1" smtClean="0"/>
              <a:t>θερ</a:t>
            </a:r>
            <a:r>
              <a:rPr lang="en-US" sz="2000" dirty="0" smtClean="0"/>
              <a:t>απεια) meaning cure. Cryotherapy has been used as early as the seventeenth century.</a:t>
            </a:r>
          </a:p>
          <a:p>
            <a:endParaRPr lang="en-US" sz="2000" dirty="0" smtClean="0"/>
          </a:p>
          <a:p>
            <a:r>
              <a:rPr lang="en-US" sz="2000" dirty="0" smtClean="0"/>
              <a:t>Its goal is to decrease cellular metabolism, increase cellular survival, decrease inflammation, decrease pain and spasm, promote vasoconstriction, and when using extreme temperatures, to destroy cells by crystallizing the cytosol. The most prominent use of the term refers to the surgical treatment, specifically known as cryosurgery. Other therapies that use the term are cryogenic chamber therapy and ice pack therapy.</a:t>
            </a:r>
            <a:endParaRPr lang="ru-RU" sz="2000" dirty="0"/>
          </a:p>
        </p:txBody>
      </p:sp>
    </p:spTree>
    <p:extLst>
      <p:ext uri="{BB962C8B-B14F-4D97-AF65-F5344CB8AC3E}">
        <p14:creationId xmlns:p14="http://schemas.microsoft.com/office/powerpoint/2010/main" val="3834484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66843"/>
            <a:ext cx="7848872" cy="4893647"/>
          </a:xfrm>
          <a:prstGeom prst="rect">
            <a:avLst/>
          </a:prstGeom>
        </p:spPr>
        <p:txBody>
          <a:bodyPr wrap="square">
            <a:spAutoFit/>
          </a:bodyPr>
          <a:lstStyle/>
          <a:p>
            <a:r>
              <a:rPr lang="en-US" sz="2400" dirty="0" smtClean="0"/>
              <a:t>Cryosurgery is the application of extreme cold to destroy abnormal or diseased tissue. Cryotherapy is used to treat a number of diseases and disorders, most especially skin conditions like warts, moles, skin tags and solar </a:t>
            </a:r>
            <a:r>
              <a:rPr lang="en-US" sz="2400" dirty="0" err="1" smtClean="0"/>
              <a:t>keratoses</a:t>
            </a:r>
            <a:r>
              <a:rPr lang="en-US" sz="2400" dirty="0" smtClean="0"/>
              <a:t>. Liquid nitrogen is usually used to freeze the tissues at the cellular level. The procedure is used often because of its efficacy and low rates of side effects.</a:t>
            </a:r>
          </a:p>
          <a:p>
            <a:endParaRPr lang="en-US" sz="2400" dirty="0" smtClean="0"/>
          </a:p>
          <a:p>
            <a:r>
              <a:rPr lang="en-US" sz="2400" dirty="0" smtClean="0"/>
              <a:t>Cryosurgery in dentistry is bloodless and sparing method of treatment, it is tolerable for even elderly patients and for those with severe pathology of intestinal organs and systems.</a:t>
            </a:r>
            <a:endParaRPr lang="ru-RU" sz="2400" dirty="0"/>
          </a:p>
        </p:txBody>
      </p:sp>
    </p:spTree>
    <p:extLst>
      <p:ext uri="{BB962C8B-B14F-4D97-AF65-F5344CB8AC3E}">
        <p14:creationId xmlns:p14="http://schemas.microsoft.com/office/powerpoint/2010/main" val="497117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795" y="188640"/>
            <a:ext cx="7992888" cy="1938992"/>
          </a:xfrm>
          <a:prstGeom prst="rect">
            <a:avLst/>
          </a:prstGeom>
        </p:spPr>
        <p:txBody>
          <a:bodyPr wrap="square">
            <a:spAutoFit/>
          </a:bodyPr>
          <a:lstStyle/>
          <a:p>
            <a:r>
              <a:rPr lang="en-US" sz="2000" dirty="0" err="1" smtClean="0"/>
              <a:t>Stomatologic</a:t>
            </a:r>
            <a:r>
              <a:rPr lang="en-US" sz="2000" dirty="0" smtClean="0"/>
              <a:t> purposes need special </a:t>
            </a:r>
            <a:r>
              <a:rPr lang="en-US" sz="2000" dirty="0" err="1" smtClean="0"/>
              <a:t>cryodevices</a:t>
            </a:r>
            <a:r>
              <a:rPr lang="en-US" sz="2000" dirty="0" smtClean="0"/>
              <a:t> with temperature not less than -150°С, where complicated topographic and anatomic relationships of all complexes of periodontal tissues and tunica mucosa of mouth are considered in construction of </a:t>
            </a:r>
            <a:r>
              <a:rPr lang="en-US" sz="2000" dirty="0" err="1" smtClean="0"/>
              <a:t>cryoinstrument</a:t>
            </a:r>
            <a:r>
              <a:rPr lang="en-US" sz="2000" dirty="0" smtClean="0"/>
              <a:t> working part, and </a:t>
            </a:r>
            <a:r>
              <a:rPr lang="en-US" sz="2000" dirty="0" err="1" smtClean="0"/>
              <a:t>cryoagent</a:t>
            </a:r>
            <a:r>
              <a:rPr lang="en-US" sz="2000" dirty="0" smtClean="0"/>
              <a:t> supply should be calculated for the long time of application.</a:t>
            </a:r>
            <a:endParaRPr lang="ru-RU"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4989" y="2124332"/>
            <a:ext cx="4855243" cy="4329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042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335846"/>
            <a:ext cx="7992888" cy="6001643"/>
          </a:xfrm>
          <a:prstGeom prst="rect">
            <a:avLst/>
          </a:prstGeom>
        </p:spPr>
        <p:txBody>
          <a:bodyPr wrap="square">
            <a:spAutoFit/>
          </a:bodyPr>
          <a:lstStyle/>
          <a:p>
            <a:r>
              <a:rPr lang="en-US" sz="2400" dirty="0" smtClean="0"/>
              <a:t>Main periodontal diseases that can be treated by cryosurgery are </a:t>
            </a:r>
            <a:r>
              <a:rPr lang="en-US" sz="2400" dirty="0" err="1" smtClean="0"/>
              <a:t>parodontosis</a:t>
            </a:r>
            <a:r>
              <a:rPr lang="en-US" sz="2400" dirty="0" smtClean="0"/>
              <a:t>, hypertrophic gingivitis, </a:t>
            </a:r>
            <a:r>
              <a:rPr lang="en-US" sz="2400" dirty="0" err="1" smtClean="0"/>
              <a:t>papillitis</a:t>
            </a:r>
            <a:r>
              <a:rPr lang="en-US" sz="2400" dirty="0" smtClean="0"/>
              <a:t>, </a:t>
            </a:r>
            <a:r>
              <a:rPr lang="en-US" sz="2400" dirty="0" err="1" smtClean="0"/>
              <a:t>epulis</a:t>
            </a:r>
            <a:r>
              <a:rPr lang="en-US" sz="2400" dirty="0" smtClean="0"/>
              <a:t>, and </a:t>
            </a:r>
            <a:r>
              <a:rPr lang="en-US" sz="2400" dirty="0" err="1" smtClean="0"/>
              <a:t>pericoronitis</a:t>
            </a:r>
            <a:r>
              <a:rPr lang="en-US" sz="2400" dirty="0" smtClean="0"/>
              <a:t>. Practically, there are no contraindications to cryotherapy. It is expedient to use cryosurgery at the diseases bound to disturbance of a coagulating property of a blood, </a:t>
            </a:r>
            <a:r>
              <a:rPr lang="en-US" sz="2400" dirty="0" err="1" smtClean="0"/>
              <a:t>nephroses</a:t>
            </a:r>
            <a:r>
              <a:rPr lang="en-US" sz="2400" dirty="0" smtClean="0"/>
              <a:t>, an endocrine pathology, the general{common} neurosis with cardiovascular responses, a </a:t>
            </a:r>
            <a:r>
              <a:rPr lang="en-US" sz="2400" dirty="0" err="1" smtClean="0"/>
              <a:t>climacterium</a:t>
            </a:r>
            <a:r>
              <a:rPr lang="en-US" sz="2400" dirty="0" smtClean="0"/>
              <a:t>.</a:t>
            </a:r>
          </a:p>
          <a:p>
            <a:endParaRPr lang="en-US" sz="2400" dirty="0" smtClean="0"/>
          </a:p>
          <a:p>
            <a:r>
              <a:rPr lang="en-US" sz="2400" dirty="0" smtClean="0"/>
              <a:t>On tunica mucosa of mouth, such diseases, as a leukoplakia, red flat herpes, chronic recurrent </a:t>
            </a:r>
            <a:r>
              <a:rPr lang="en-US" sz="2400" dirty="0" err="1" smtClean="0"/>
              <a:t>aphthous</a:t>
            </a:r>
            <a:r>
              <a:rPr lang="en-US" sz="2400" dirty="0" smtClean="0"/>
              <a:t> stomatitis, </a:t>
            </a:r>
            <a:r>
              <a:rPr lang="ru-RU" sz="2400" dirty="0" err="1" smtClean="0"/>
              <a:t>декубитальные</a:t>
            </a:r>
            <a:r>
              <a:rPr lang="ru-RU" sz="2400" dirty="0" smtClean="0"/>
              <a:t> </a:t>
            </a:r>
            <a:r>
              <a:rPr lang="en-US" sz="2400" dirty="0" smtClean="0"/>
              <a:t>and trophic ulcers, </a:t>
            </a:r>
            <a:r>
              <a:rPr lang="en-US" sz="2400" dirty="0" err="1" smtClean="0"/>
              <a:t>papillomas</a:t>
            </a:r>
            <a:r>
              <a:rPr lang="en-US" sz="2400" dirty="0" smtClean="0"/>
              <a:t>, fibromas, hemangiomas, retention cysts, </a:t>
            </a:r>
            <a:r>
              <a:rPr lang="en-US" sz="2400" dirty="0" err="1" smtClean="0"/>
              <a:t>cheilitis</a:t>
            </a:r>
            <a:r>
              <a:rPr lang="en-US" sz="2400" dirty="0" smtClean="0"/>
              <a:t> </a:t>
            </a:r>
            <a:r>
              <a:rPr lang="en-US" sz="2400" dirty="0" err="1" smtClean="0"/>
              <a:t>glandularis</a:t>
            </a:r>
            <a:r>
              <a:rPr lang="en-US" sz="2400" dirty="0" smtClean="0"/>
              <a:t>, long-term persisting labial fissures, </a:t>
            </a:r>
            <a:r>
              <a:rPr lang="en-US" sz="2400" dirty="0" err="1" smtClean="0"/>
              <a:t>Manganotti</a:t>
            </a:r>
            <a:r>
              <a:rPr lang="en-US" sz="2400" dirty="0" smtClean="0"/>
              <a:t> </a:t>
            </a:r>
            <a:r>
              <a:rPr lang="en-US" sz="2400" dirty="0" err="1" smtClean="0"/>
              <a:t>cheilitis</a:t>
            </a:r>
            <a:r>
              <a:rPr lang="en-US" sz="2400" dirty="0" smtClean="0"/>
              <a:t> and some other benign and malignant neoplasms are quite often.</a:t>
            </a:r>
            <a:endParaRPr lang="ru-RU" sz="2400" dirty="0"/>
          </a:p>
        </p:txBody>
      </p:sp>
    </p:spTree>
    <p:extLst>
      <p:ext uri="{BB962C8B-B14F-4D97-AF65-F5344CB8AC3E}">
        <p14:creationId xmlns:p14="http://schemas.microsoft.com/office/powerpoint/2010/main" val="3335975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751344"/>
            <a:ext cx="7848872" cy="5632311"/>
          </a:xfrm>
          <a:prstGeom prst="rect">
            <a:avLst/>
          </a:prstGeom>
        </p:spPr>
        <p:txBody>
          <a:bodyPr wrap="square">
            <a:spAutoFit/>
          </a:bodyPr>
          <a:lstStyle/>
          <a:p>
            <a:r>
              <a:rPr lang="en-US" sz="2400" dirty="0" smtClean="0"/>
              <a:t>As experience shows, cryotherapy in many diseases of tunica mucosa of mouth, both in elderly and in young age is not only method of choice, but expedient necessity in comparison with surgical treatment or electrocoagulation.</a:t>
            </a:r>
          </a:p>
          <a:p>
            <a:endParaRPr lang="en-US" sz="2400" dirty="0" smtClean="0"/>
          </a:p>
          <a:p>
            <a:r>
              <a:rPr lang="en-US" sz="2400" dirty="0" smtClean="0"/>
              <a:t>Cryosurgery allows destroying </a:t>
            </a:r>
            <a:r>
              <a:rPr lang="en-US" sz="2400" dirty="0" err="1" smtClean="0"/>
              <a:t>tumoral</a:t>
            </a:r>
            <a:r>
              <a:rPr lang="en-US" sz="2400" dirty="0" smtClean="0"/>
              <a:t> or any other pathological tissue in strictly defined limits, thus depth of tissue destruction can be controlled precisely enough. The focus of </a:t>
            </a:r>
            <a:r>
              <a:rPr lang="en-US" sz="2400" dirty="0" err="1" smtClean="0"/>
              <a:t>cryodestruction</a:t>
            </a:r>
            <a:r>
              <a:rPr lang="en-US" sz="2400" dirty="0" smtClean="0"/>
              <a:t> is always clearly delimited from intact tissues. Cryosurgery excludes mechanical trauma of tissues (abruption, dissection) thereof tumor cells dissemination is excluded. The possibility of complications is negligible. Side effects are not observed.</a:t>
            </a:r>
            <a:endParaRPr lang="ru-RU" sz="2400" dirty="0"/>
          </a:p>
        </p:txBody>
      </p:sp>
    </p:spTree>
    <p:extLst>
      <p:ext uri="{BB962C8B-B14F-4D97-AF65-F5344CB8AC3E}">
        <p14:creationId xmlns:p14="http://schemas.microsoft.com/office/powerpoint/2010/main" val="3708639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Mechanism of Tissue Death (Biological Mechanisms of </a:t>
            </a:r>
            <a:r>
              <a:rPr lang="en-US" dirty="0" err="1"/>
              <a:t>Cryonecrosis</a:t>
            </a:r>
            <a:r>
              <a:rPr lang="en-US" dirty="0"/>
              <a:t>)</a:t>
            </a:r>
            <a:endParaRPr lang="ru-RU" dirty="0"/>
          </a:p>
        </p:txBody>
      </p:sp>
      <p:sp>
        <p:nvSpPr>
          <p:cNvPr id="3" name="Прямоугольник 2"/>
          <p:cNvSpPr/>
          <p:nvPr/>
        </p:nvSpPr>
        <p:spPr>
          <a:xfrm>
            <a:off x="251520" y="1484784"/>
            <a:ext cx="7848872" cy="4893647"/>
          </a:xfrm>
          <a:prstGeom prst="rect">
            <a:avLst/>
          </a:prstGeom>
        </p:spPr>
        <p:txBody>
          <a:bodyPr wrap="square">
            <a:spAutoFit/>
          </a:bodyPr>
          <a:lstStyle/>
          <a:p>
            <a:r>
              <a:rPr lang="en-US" sz="2400" dirty="0" smtClean="0"/>
              <a:t>There are various distinct mechanisms by which tissues may be damaged by freezing. These mechanisms co-exist at the time of a single cryosurgical treatment, and since the preponderance of each varies according to the apparatus used, the physical nature of the tissues being treated, the distance from the </a:t>
            </a:r>
            <a:r>
              <a:rPr lang="en-US" sz="2400" dirty="0" err="1" smtClean="0"/>
              <a:t>cryoprobe</a:t>
            </a:r>
            <a:r>
              <a:rPr lang="en-US" sz="2400" dirty="0" smtClean="0"/>
              <a:t>, and the rate and degree of cooling, an understanding of these mechanisms enables one to vary the technique according to the nature, site, size and depth of the lesion to be treated. Cold sensitivity varies. Melanocytes are the most susceptible cells, followed by basal cells, keratinocytes, bacteria, connective tissue, axon myelin sheath and virus.</a:t>
            </a:r>
            <a:endParaRPr lang="ru-RU" sz="2400" dirty="0"/>
          </a:p>
        </p:txBody>
      </p:sp>
    </p:spTree>
    <p:extLst>
      <p:ext uri="{BB962C8B-B14F-4D97-AF65-F5344CB8AC3E}">
        <p14:creationId xmlns:p14="http://schemas.microsoft.com/office/powerpoint/2010/main" val="1509512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612845"/>
            <a:ext cx="7920880" cy="5632311"/>
          </a:xfrm>
          <a:prstGeom prst="rect">
            <a:avLst/>
          </a:prstGeom>
        </p:spPr>
        <p:txBody>
          <a:bodyPr wrap="square">
            <a:spAutoFit/>
          </a:bodyPr>
          <a:lstStyle/>
          <a:p>
            <a:r>
              <a:rPr lang="en-US" sz="2400" dirty="0" smtClean="0"/>
              <a:t>Factors associated with </a:t>
            </a:r>
            <a:r>
              <a:rPr lang="en-US" sz="2400" dirty="0" err="1" smtClean="0"/>
              <a:t>cryodestruction</a:t>
            </a:r>
            <a:r>
              <a:rPr lang="en-US" sz="2400" dirty="0" smtClean="0"/>
              <a:t> are as follows.</a:t>
            </a:r>
          </a:p>
          <a:p>
            <a:endParaRPr lang="en-US" sz="2400" dirty="0" smtClean="0"/>
          </a:p>
          <a:p>
            <a:r>
              <a:rPr lang="en-US" sz="2400" dirty="0" smtClean="0"/>
              <a:t>Direct effects</a:t>
            </a:r>
          </a:p>
          <a:p>
            <a:endParaRPr lang="en-US" sz="2400" dirty="0" smtClean="0"/>
          </a:p>
          <a:p>
            <a:r>
              <a:rPr lang="en-US" sz="2400" dirty="0" smtClean="0"/>
              <a:t>-  </a:t>
            </a:r>
            <a:r>
              <a:rPr lang="en-US" sz="2400" i="1" dirty="0" smtClean="0"/>
              <a:t>Ice crystal formation or cellular disruption</a:t>
            </a:r>
          </a:p>
          <a:p>
            <a:endParaRPr lang="en-US" sz="2400" dirty="0" smtClean="0"/>
          </a:p>
          <a:p>
            <a:r>
              <a:rPr lang="en-US" sz="2400" dirty="0" smtClean="0"/>
              <a:t>When the rate of freezing is rapid (greater than 5°C per second), particularly in the immediate vicinity of the probe tip where the cooling rate approaches −70°C per second, ice crystals form in both extracellular and intracellular fluid. The more rapid the cooling rate, the larger the ice crystals formed, and incidentally the greater the degree of adhesion of the tissues to the probe. Large ice crystals produce physical disruption of cell membranes.</a:t>
            </a:r>
            <a:endParaRPr lang="ru-RU" sz="2400" dirty="0"/>
          </a:p>
        </p:txBody>
      </p:sp>
    </p:spTree>
    <p:extLst>
      <p:ext uri="{BB962C8B-B14F-4D97-AF65-F5344CB8AC3E}">
        <p14:creationId xmlns:p14="http://schemas.microsoft.com/office/powerpoint/2010/main" val="2005621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5846"/>
            <a:ext cx="7776864" cy="6370975"/>
          </a:xfrm>
          <a:prstGeom prst="rect">
            <a:avLst/>
          </a:prstGeom>
        </p:spPr>
        <p:txBody>
          <a:bodyPr wrap="square">
            <a:spAutoFit/>
          </a:bodyPr>
          <a:lstStyle/>
          <a:p>
            <a:r>
              <a:rPr lang="en-US" sz="2400" dirty="0" smtClean="0"/>
              <a:t>-  </a:t>
            </a:r>
            <a:r>
              <a:rPr lang="en-US" sz="2400" i="1" dirty="0" smtClean="0"/>
              <a:t>Cellular dehydration and electrolyte disruption</a:t>
            </a:r>
          </a:p>
          <a:p>
            <a:endParaRPr lang="en-US" sz="2400" dirty="0" smtClean="0"/>
          </a:p>
          <a:p>
            <a:r>
              <a:rPr lang="en-US" sz="2400" dirty="0" smtClean="0"/>
              <a:t>Within the outer zone of ice ball where the temperature is about −10°C, the cooling rate approximates to −1/2°C per second. At such a rate, freezing occurs in the extracellular space only, the cell membranes acting as a barrier to the propagation of ice crystals. This slower freezing captures extracellular water molecules, so that ionic concentration of electrolytes in the extracellular space increases. Intracellular water then passes out of the cells, but in turn becomes trapped in the propagating ice front. The cells thus become dehydrated and undergo physical shrinkage. Moreover, the concentration of electrolytes both inside and outside the cell membranes increases to levels which become irreversibly toxic to cellular function.</a:t>
            </a:r>
            <a:endParaRPr lang="ru-RU" sz="2400" dirty="0"/>
          </a:p>
        </p:txBody>
      </p:sp>
    </p:spTree>
    <p:extLst>
      <p:ext uri="{BB962C8B-B14F-4D97-AF65-F5344CB8AC3E}">
        <p14:creationId xmlns:p14="http://schemas.microsoft.com/office/powerpoint/2010/main" val="1741899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443841"/>
            <a:ext cx="7992888" cy="4524315"/>
          </a:xfrm>
          <a:prstGeom prst="rect">
            <a:avLst/>
          </a:prstGeom>
        </p:spPr>
        <p:txBody>
          <a:bodyPr wrap="square">
            <a:spAutoFit/>
          </a:bodyPr>
          <a:lstStyle/>
          <a:p>
            <a:r>
              <a:rPr lang="en-US" sz="2400" dirty="0" smtClean="0"/>
              <a:t>-         </a:t>
            </a:r>
            <a:r>
              <a:rPr lang="en-US" sz="2400" i="1" dirty="0" smtClean="0"/>
              <a:t>Thermal shock</a:t>
            </a:r>
          </a:p>
          <a:p>
            <a:endParaRPr lang="en-US" sz="2400" dirty="0" smtClean="0"/>
          </a:p>
          <a:p>
            <a:r>
              <a:rPr lang="en-US" sz="2400" dirty="0" smtClean="0"/>
              <a:t>It most likely relates to cell membrane damage caused by rapid freezing rates which in the systems described can be of the order of 1000°C/minute.</a:t>
            </a:r>
          </a:p>
          <a:p>
            <a:endParaRPr lang="en-US" sz="2400" dirty="0" smtClean="0"/>
          </a:p>
          <a:p>
            <a:r>
              <a:rPr lang="en-US" sz="2400" dirty="0" smtClean="0"/>
              <a:t>-         </a:t>
            </a:r>
            <a:r>
              <a:rPr lang="en-US" sz="2400" i="1" dirty="0" smtClean="0"/>
              <a:t>Inhibition of enzymes</a:t>
            </a:r>
          </a:p>
          <a:p>
            <a:endParaRPr lang="en-US" sz="2400" dirty="0" smtClean="0"/>
          </a:p>
          <a:p>
            <a:r>
              <a:rPr lang="en-US" sz="2400" dirty="0" smtClean="0"/>
              <a:t>As each cellular enzyme system operates optimally over a narrow temperature range, sudden cooling acts as an inhibitor. This renders the cells more vulnerable to the metabolic disturbances.</a:t>
            </a:r>
            <a:endParaRPr lang="ru-RU" sz="2400" dirty="0"/>
          </a:p>
        </p:txBody>
      </p:sp>
    </p:spTree>
    <p:extLst>
      <p:ext uri="{BB962C8B-B14F-4D97-AF65-F5344CB8AC3E}">
        <p14:creationId xmlns:p14="http://schemas.microsoft.com/office/powerpoint/2010/main" val="3366431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9978"/>
            <a:ext cx="7848872" cy="6740307"/>
          </a:xfrm>
          <a:prstGeom prst="rect">
            <a:avLst/>
          </a:prstGeom>
        </p:spPr>
        <p:txBody>
          <a:bodyPr wrap="square">
            <a:spAutoFit/>
          </a:bodyPr>
          <a:lstStyle/>
          <a:p>
            <a:r>
              <a:rPr lang="en-US" sz="2400" dirty="0" smtClean="0"/>
              <a:t>-         </a:t>
            </a:r>
            <a:r>
              <a:rPr lang="en-US" sz="2400" i="1" dirty="0" smtClean="0"/>
              <a:t>Protein changes</a:t>
            </a:r>
          </a:p>
          <a:p>
            <a:endParaRPr lang="en-US" sz="2400" dirty="0" smtClean="0"/>
          </a:p>
          <a:p>
            <a:r>
              <a:rPr lang="en-US" sz="2400" dirty="0" smtClean="0"/>
              <a:t>Lipoprotein complexes in both the cell membranes and mitochondria are denatured by the profound fall in temperature, with consequent damage to cellular metabolism.</a:t>
            </a:r>
          </a:p>
          <a:p>
            <a:endParaRPr lang="en-US" sz="2400" dirty="0" smtClean="0"/>
          </a:p>
          <a:p>
            <a:r>
              <a:rPr lang="en-US" sz="2400" i="1" dirty="0" smtClean="0"/>
              <a:t>-         The effects of thawing</a:t>
            </a:r>
          </a:p>
          <a:p>
            <a:endParaRPr lang="en-US" sz="2400" dirty="0" smtClean="0"/>
          </a:p>
          <a:p>
            <a:r>
              <a:rPr lang="en-US" sz="2400" dirty="0" smtClean="0"/>
              <a:t>When the freezing process stops and the tissues are allowed to rewarm, further damaging effects may take place. If the intracellular water was </a:t>
            </a:r>
            <a:r>
              <a:rPr lang="en-US" sz="2400" dirty="0" err="1" smtClean="0"/>
              <a:t>supercooled</a:t>
            </a:r>
            <a:r>
              <a:rPr lang="en-US" sz="2400" dirty="0" smtClean="0"/>
              <a:t>, then on thawing, ice crystals form leading to damage from crystallization. Also, because of raised concentrations of intracellular electrolytes, there is water intake in the cells, which then </a:t>
            </a:r>
            <a:r>
              <a:rPr lang="en-US" sz="2400" dirty="0" err="1" smtClean="0"/>
              <a:t>vacuolate</a:t>
            </a:r>
            <a:r>
              <a:rPr lang="en-US" sz="2400" dirty="0" smtClean="0"/>
              <a:t>, swell and rupture. A slow thaw prolongs the duration of these damaging effects.</a:t>
            </a:r>
            <a:endParaRPr lang="ru-RU" sz="2400" dirty="0"/>
          </a:p>
        </p:txBody>
      </p:sp>
    </p:spTree>
    <p:extLst>
      <p:ext uri="{BB962C8B-B14F-4D97-AF65-F5344CB8AC3E}">
        <p14:creationId xmlns:p14="http://schemas.microsoft.com/office/powerpoint/2010/main" val="462191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74345"/>
            <a:ext cx="7776864" cy="6370975"/>
          </a:xfrm>
          <a:prstGeom prst="rect">
            <a:avLst/>
          </a:prstGeom>
        </p:spPr>
        <p:txBody>
          <a:bodyPr wrap="square">
            <a:spAutoFit/>
          </a:bodyPr>
          <a:lstStyle/>
          <a:p>
            <a:r>
              <a:rPr lang="en-US" sz="2400" b="1" i="1" u="sng" dirty="0" smtClean="0"/>
              <a:t>Indirect effects</a:t>
            </a:r>
          </a:p>
          <a:p>
            <a:endParaRPr lang="en-US" sz="2400" i="1" dirty="0" smtClean="0"/>
          </a:p>
          <a:p>
            <a:r>
              <a:rPr lang="en-US" sz="2400" i="1" dirty="0" smtClean="0"/>
              <a:t>-         Vascular effects</a:t>
            </a:r>
          </a:p>
          <a:p>
            <a:endParaRPr lang="en-US" sz="2400" dirty="0" smtClean="0"/>
          </a:p>
          <a:p>
            <a:r>
              <a:rPr lang="en-US" sz="2400" dirty="0" smtClean="0"/>
              <a:t>Ischemic necrosis produced by vascular stasis and </a:t>
            </a:r>
            <a:r>
              <a:rPr lang="en-US" sz="2400" dirty="0" err="1" smtClean="0"/>
              <a:t>microthrombus</a:t>
            </a:r>
            <a:r>
              <a:rPr lang="en-US" sz="2400" dirty="0" smtClean="0"/>
              <a:t> formation is a significant part of the </a:t>
            </a:r>
            <a:r>
              <a:rPr lang="en-US" sz="2400" dirty="0" err="1" smtClean="0"/>
              <a:t>cryodestructive</a:t>
            </a:r>
            <a:r>
              <a:rPr lang="en-US" sz="2400" dirty="0" smtClean="0"/>
              <a:t> process. Large vessels continue to function, although with increased permeability.</a:t>
            </a:r>
          </a:p>
          <a:p>
            <a:endParaRPr lang="en-US" sz="2400" dirty="0" smtClean="0"/>
          </a:p>
          <a:p>
            <a:r>
              <a:rPr lang="en-US" sz="2400" dirty="0" smtClean="0"/>
              <a:t>-         </a:t>
            </a:r>
            <a:r>
              <a:rPr lang="en-US" sz="2400" i="1" dirty="0" smtClean="0"/>
              <a:t>Immunological effects</a:t>
            </a:r>
          </a:p>
          <a:p>
            <a:endParaRPr lang="en-US" sz="2400" dirty="0" smtClean="0"/>
          </a:p>
          <a:p>
            <a:r>
              <a:rPr lang="en-US" sz="2400" dirty="0" smtClean="0"/>
              <a:t>These may add to the destruction of a lesion treated by cryosurgery. Such an effect could be due to a massive release of pathological cell antigens and/or changes to the antigenic nature of the frozen and thawed cells, thus making them susceptible to host surveillance mechanisms.</a:t>
            </a:r>
            <a:endParaRPr lang="ru-RU" sz="2400" dirty="0"/>
          </a:p>
        </p:txBody>
      </p:sp>
    </p:spTree>
    <p:extLst>
      <p:ext uri="{BB962C8B-B14F-4D97-AF65-F5344CB8AC3E}">
        <p14:creationId xmlns:p14="http://schemas.microsoft.com/office/powerpoint/2010/main" val="3404403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1602" y="116632"/>
            <a:ext cx="7632848" cy="5324535"/>
          </a:xfrm>
          <a:prstGeom prst="rect">
            <a:avLst/>
          </a:prstGeom>
        </p:spPr>
        <p:txBody>
          <a:bodyPr wrap="square">
            <a:spAutoFit/>
          </a:bodyPr>
          <a:lstStyle/>
          <a:p>
            <a:r>
              <a:rPr lang="en-US" sz="2000" i="1" dirty="0" smtClean="0"/>
              <a:t>Instrumentation</a:t>
            </a:r>
          </a:p>
          <a:p>
            <a:endParaRPr lang="en-US" sz="2000" dirty="0" smtClean="0"/>
          </a:p>
          <a:p>
            <a:r>
              <a:rPr lang="en-US" sz="2000" dirty="0" smtClean="0"/>
              <a:t>The application of cryotherapy to the mouth requires equipment that has the following capabilities:</a:t>
            </a:r>
          </a:p>
          <a:p>
            <a:r>
              <a:rPr lang="en-US" sz="2000" dirty="0" smtClean="0"/>
              <a:t>The cold source (which is really a means of extracting heat - a heat sink) must be small and sufficiently maneuverable to reach the various parts of the mouth.</a:t>
            </a:r>
          </a:p>
          <a:p>
            <a:r>
              <a:rPr lang="en-US" sz="2000" dirty="0" smtClean="0"/>
              <a:t>It must be controllable to the extent that selected areas can be frozen without damaging the nearby structures.</a:t>
            </a:r>
          </a:p>
          <a:p>
            <a:r>
              <a:rPr lang="en-US" sz="2000" dirty="0" smtClean="0"/>
              <a:t>Should maintain the required temperature for as long as required.</a:t>
            </a:r>
          </a:p>
          <a:p>
            <a:r>
              <a:rPr lang="en-US" sz="2000" dirty="0" smtClean="0"/>
              <a:t>Temperature of the cold source should be variable.</a:t>
            </a:r>
          </a:p>
          <a:p>
            <a:r>
              <a:rPr lang="en-US" sz="2000" dirty="0" smtClean="0"/>
              <a:t>Rate of thawing should be controllable.</a:t>
            </a:r>
          </a:p>
          <a:p>
            <a:r>
              <a:rPr lang="en-US" sz="2000" dirty="0" smtClean="0"/>
              <a:t>Should be fitted with a thermocouple so that temperature at the tissue surface can be easily read by the surgeon.</a:t>
            </a:r>
          </a:p>
          <a:p>
            <a:r>
              <a:rPr lang="en-US" sz="2000" dirty="0" smtClean="0"/>
              <a:t>Most commonly used cryogens are liquid nitrogen (−191°C), nitrous oxide (−81°C) and carbon-di-oxide (−79°C).</a:t>
            </a:r>
            <a:endParaRPr lang="ru-RU" sz="2000" dirty="0"/>
          </a:p>
        </p:txBody>
      </p:sp>
    </p:spTree>
    <p:extLst>
      <p:ext uri="{BB962C8B-B14F-4D97-AF65-F5344CB8AC3E}">
        <p14:creationId xmlns:p14="http://schemas.microsoft.com/office/powerpoint/2010/main" val="99587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6488" y="328613"/>
            <a:ext cx="4391025" cy="6200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4819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1129" y="188640"/>
            <a:ext cx="7704856" cy="6555641"/>
          </a:xfrm>
          <a:prstGeom prst="rect">
            <a:avLst/>
          </a:prstGeom>
        </p:spPr>
        <p:txBody>
          <a:bodyPr wrap="square">
            <a:spAutoFit/>
          </a:bodyPr>
          <a:lstStyle/>
          <a:p>
            <a:r>
              <a:rPr lang="en-US" sz="2000" i="1" dirty="0" smtClean="0"/>
              <a:t>Cryosurgery and </a:t>
            </a:r>
            <a:r>
              <a:rPr lang="en-US" sz="2000" i="1" dirty="0" err="1" smtClean="0"/>
              <a:t>oro</a:t>
            </a:r>
            <a:r>
              <a:rPr lang="en-US" sz="2000" i="1" dirty="0" smtClean="0"/>
              <a:t>-facial lesions</a:t>
            </a:r>
          </a:p>
          <a:p>
            <a:endParaRPr lang="en-US" sz="2000" i="1" dirty="0" smtClean="0"/>
          </a:p>
          <a:p>
            <a:r>
              <a:rPr lang="en-US" sz="2000" i="1" dirty="0" smtClean="0"/>
              <a:t>Vascular malformations:</a:t>
            </a:r>
          </a:p>
          <a:p>
            <a:endParaRPr lang="en-US" sz="2000" dirty="0" smtClean="0"/>
          </a:p>
          <a:p>
            <a:r>
              <a:rPr lang="en-US" sz="2000" dirty="0" smtClean="0"/>
              <a:t>Cavernous hemangioma: Cryosurgery produces complete regression of these malformations, whether of skin or of mucosa, with minimal scarring. Two freeze-thaw cycles of 1½ minutes each are usually sufficient. The nevi are emptied by compression with the probe before and during treatment. Cryosurgery is very effective in cases of strawberry nevi where there is lot of bleeding, ulceration or overwhelming parental demands.</a:t>
            </a:r>
          </a:p>
          <a:p>
            <a:endParaRPr lang="en-US" sz="2000" dirty="0" smtClean="0"/>
          </a:p>
          <a:p>
            <a:r>
              <a:rPr lang="en-US" sz="2000" dirty="0" smtClean="0"/>
              <a:t>Capillary nevi respond to </a:t>
            </a:r>
            <a:r>
              <a:rPr lang="en-US" sz="2000" dirty="0" err="1" smtClean="0"/>
              <a:t>cryosurgery.The</a:t>
            </a:r>
            <a:r>
              <a:rPr lang="en-US" sz="2000" dirty="0" smtClean="0"/>
              <a:t> most satisfactory technique is to freeze the entire nevus site by site for 2-3 seconds only. A second freeze is applied for approximately 10 seconds. By restricting the duration of freezing, scarring is avoided.</a:t>
            </a:r>
          </a:p>
          <a:p>
            <a:endParaRPr lang="en-US" sz="2000" dirty="0" smtClean="0"/>
          </a:p>
          <a:p>
            <a:r>
              <a:rPr lang="en-US" sz="2000" dirty="0" err="1" smtClean="0"/>
              <a:t>Lymphangiomas</a:t>
            </a:r>
            <a:r>
              <a:rPr lang="en-US" sz="2000" dirty="0" smtClean="0"/>
              <a:t>, especially those with moderate fibrous element, are less responsive to cryosurgery. A combined excisional and cryosurgical approach is sometimes useful.</a:t>
            </a:r>
            <a:endParaRPr lang="ru-RU" sz="2000" dirty="0"/>
          </a:p>
        </p:txBody>
      </p:sp>
    </p:spTree>
    <p:extLst>
      <p:ext uri="{BB962C8B-B14F-4D97-AF65-F5344CB8AC3E}">
        <p14:creationId xmlns:p14="http://schemas.microsoft.com/office/powerpoint/2010/main" val="1560957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612845"/>
            <a:ext cx="7776864" cy="5632311"/>
          </a:xfrm>
          <a:prstGeom prst="rect">
            <a:avLst/>
          </a:prstGeom>
        </p:spPr>
        <p:txBody>
          <a:bodyPr wrap="square">
            <a:spAutoFit/>
          </a:bodyPr>
          <a:lstStyle/>
          <a:p>
            <a:r>
              <a:rPr lang="en-US" sz="2400" i="1" dirty="0" smtClean="0"/>
              <a:t>Hyperkeratosis and leukoplakia</a:t>
            </a:r>
          </a:p>
          <a:p>
            <a:endParaRPr lang="en-US" sz="2400" dirty="0" smtClean="0"/>
          </a:p>
          <a:p>
            <a:r>
              <a:rPr lang="en-US" sz="2400" dirty="0" smtClean="0"/>
              <a:t>Wide excision may be difficult in areas such as tongue, lips and commissures, and there is always the possibility of further changes developing in adjacent areas. Cryosurgery is a simple and effective means for fissured or granular types of leukoplakia and also for thick plaques as well as in cases in which candida are found. Following biopsies, each area is given two freeze-thaw cycles of up to 1½ minutes depending on the site and thickness of the lesion. Thick irregular plaques are planed with a surgical blade and the area is moistened with saline prior to freezing. In extensive or multifocal leukoplakia, the toluidine blue test helps to establish the priority of one area over another</a:t>
            </a:r>
            <a:endParaRPr lang="ru-RU" sz="2400" dirty="0"/>
          </a:p>
        </p:txBody>
      </p:sp>
    </p:spTree>
    <p:extLst>
      <p:ext uri="{BB962C8B-B14F-4D97-AF65-F5344CB8AC3E}">
        <p14:creationId xmlns:p14="http://schemas.microsoft.com/office/powerpoint/2010/main" val="2962051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5004048" cy="3573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2025" y="2647950"/>
            <a:ext cx="5753100" cy="4210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0737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5846"/>
            <a:ext cx="7848872" cy="6370975"/>
          </a:xfrm>
          <a:prstGeom prst="rect">
            <a:avLst/>
          </a:prstGeom>
        </p:spPr>
        <p:txBody>
          <a:bodyPr wrap="square">
            <a:spAutoFit/>
          </a:bodyPr>
          <a:lstStyle/>
          <a:p>
            <a:r>
              <a:rPr lang="en-US" sz="2400" i="1" dirty="0" smtClean="0"/>
              <a:t>Granulomatous and hyperplastic conditions</a:t>
            </a:r>
          </a:p>
          <a:p>
            <a:endParaRPr lang="en-US" sz="2400" dirty="0" smtClean="0"/>
          </a:p>
          <a:p>
            <a:r>
              <a:rPr lang="en-US" sz="2400" dirty="0" smtClean="0"/>
              <a:t>Cryosurgery is a satisfactory alternative to excision or cautery for the treatment of papillary hyperplasia of the palate, fibrous </a:t>
            </a:r>
            <a:r>
              <a:rPr lang="en-US" sz="2400" dirty="0" err="1" smtClean="0"/>
              <a:t>epulis</a:t>
            </a:r>
            <a:r>
              <a:rPr lang="en-US" sz="2400" dirty="0" smtClean="0"/>
              <a:t>, </a:t>
            </a:r>
            <a:r>
              <a:rPr lang="en-US" sz="2400" dirty="0" err="1" smtClean="0"/>
              <a:t>fibroepithelial</a:t>
            </a:r>
            <a:r>
              <a:rPr lang="en-US" sz="2400" dirty="0" smtClean="0"/>
              <a:t> polyps, myeloid </a:t>
            </a:r>
            <a:r>
              <a:rPr lang="en-US" sz="2400" dirty="0" err="1" smtClean="0"/>
              <a:t>epulides</a:t>
            </a:r>
            <a:r>
              <a:rPr lang="en-US" sz="2400" dirty="0" smtClean="0"/>
              <a:t> and viral warts.</a:t>
            </a:r>
          </a:p>
          <a:p>
            <a:endParaRPr lang="en-US" sz="2400" i="1" dirty="0" smtClean="0"/>
          </a:p>
          <a:p>
            <a:r>
              <a:rPr lang="en-US" sz="2400" i="1" dirty="0" smtClean="0"/>
              <a:t>Hyperplastic conditions</a:t>
            </a:r>
          </a:p>
          <a:p>
            <a:endParaRPr lang="en-US" sz="2400" dirty="0" smtClean="0"/>
          </a:p>
          <a:p>
            <a:r>
              <a:rPr lang="en-US" sz="2400" dirty="0" smtClean="0"/>
              <a:t>Denture hyperplasia: In the lower labial sulcus, hyperplastic folds may be multiple and relatively broad based. Simple excision in these cases leads to loss of sulcus depth, which may necessitate more radical approach to the problem, such as </a:t>
            </a:r>
            <a:r>
              <a:rPr lang="en-US" sz="2400" dirty="0" err="1" smtClean="0"/>
              <a:t>vestibuloplasty</a:t>
            </a:r>
            <a:r>
              <a:rPr lang="en-US" sz="2400" dirty="0" smtClean="0"/>
              <a:t>. In the elderly and debilitated, cryosurgery may be used. Necrosis of the hyperplastic tissue may be achieved with minimal alteration of sulcus depth.</a:t>
            </a:r>
            <a:endParaRPr lang="ru-RU" sz="2400" dirty="0"/>
          </a:p>
        </p:txBody>
      </p:sp>
    </p:spTree>
    <p:extLst>
      <p:ext uri="{BB962C8B-B14F-4D97-AF65-F5344CB8AC3E}">
        <p14:creationId xmlns:p14="http://schemas.microsoft.com/office/powerpoint/2010/main" val="3973496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Electrophoresis</a:t>
            </a:r>
            <a:endParaRPr lang="ru-RU" dirty="0"/>
          </a:p>
        </p:txBody>
      </p:sp>
      <p:sp>
        <p:nvSpPr>
          <p:cNvPr id="3" name="Прямоугольник 2"/>
          <p:cNvSpPr/>
          <p:nvPr/>
        </p:nvSpPr>
        <p:spPr>
          <a:xfrm>
            <a:off x="323528" y="1556792"/>
            <a:ext cx="7776864" cy="5262979"/>
          </a:xfrm>
          <a:prstGeom prst="rect">
            <a:avLst/>
          </a:prstGeom>
        </p:spPr>
        <p:txBody>
          <a:bodyPr wrap="square">
            <a:spAutoFit/>
          </a:bodyPr>
          <a:lstStyle/>
          <a:p>
            <a:r>
              <a:rPr lang="en-US" sz="2400" i="1" dirty="0" smtClean="0"/>
              <a:t>Electrophoresis </a:t>
            </a:r>
            <a:r>
              <a:rPr lang="en-US" sz="2400" dirty="0" smtClean="0"/>
              <a:t>is the motion of dispersed particles relative to a fluid under the influence of a spatially uniform electric field.</a:t>
            </a:r>
          </a:p>
          <a:p>
            <a:endParaRPr lang="en-US" sz="2400" dirty="0" smtClean="0"/>
          </a:p>
          <a:p>
            <a:r>
              <a:rPr lang="en-US" sz="2400" dirty="0" smtClean="0"/>
              <a:t>This </a:t>
            </a:r>
            <a:r>
              <a:rPr lang="en-US" sz="2400" dirty="0" err="1" smtClean="0"/>
              <a:t>electrokinetic</a:t>
            </a:r>
            <a:r>
              <a:rPr lang="en-US" sz="2400" dirty="0" smtClean="0"/>
              <a:t> phenomenon was observed for the first time in 1807 by Ferdinand Frederic </a:t>
            </a:r>
            <a:r>
              <a:rPr lang="en-US" sz="2400" dirty="0" err="1" smtClean="0"/>
              <a:t>Reuss</a:t>
            </a:r>
            <a:r>
              <a:rPr lang="en-US" sz="2400" dirty="0" smtClean="0"/>
              <a:t> (Moscow State University),who noticed that the application of a constant electric field caused clay particles dispersed in water to migrate. It is ultimately caused by the presence of a charged interface between the particle surface and the surrounding fluid. It is the basis for a number of analytical techniques used in biochemistry for separating molecules by size, charge, or binding affinity.</a:t>
            </a:r>
            <a:endParaRPr lang="ru-RU" sz="2400" dirty="0"/>
          </a:p>
        </p:txBody>
      </p:sp>
    </p:spTree>
    <p:extLst>
      <p:ext uri="{BB962C8B-B14F-4D97-AF65-F5344CB8AC3E}">
        <p14:creationId xmlns:p14="http://schemas.microsoft.com/office/powerpoint/2010/main" val="1439852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66843"/>
            <a:ext cx="7848872" cy="4524315"/>
          </a:xfrm>
          <a:prstGeom prst="rect">
            <a:avLst/>
          </a:prstGeom>
        </p:spPr>
        <p:txBody>
          <a:bodyPr wrap="square">
            <a:spAutoFit/>
          </a:bodyPr>
          <a:lstStyle/>
          <a:p>
            <a:r>
              <a:rPr lang="en-US" sz="2400" i="1" dirty="0" err="1" smtClean="0"/>
              <a:t>Ionophoresis</a:t>
            </a:r>
            <a:r>
              <a:rPr lang="en-US" sz="2400" dirty="0" smtClean="0"/>
              <a:t> is a kind of physical process, in which ions flow diffusively in a medium, driven by an electric field. Iontophoresis is to be distinguished from the carriage of uncharged molecules by diffusive fluxes of other molecules, especially of solvent molecules, for example by electro-osmosis, that is to say by flux of uncharged solvent molecules carried as a cross-effect of iontophoresis. The combination of iontophoresis and electro-osmosis is called electrophoresis. This is active transport of matter due to an electric field. The transport is measured in units of chemical flux, commonly µ</a:t>
            </a:r>
            <a:r>
              <a:rPr lang="en-US" sz="2400" dirty="0" err="1" smtClean="0"/>
              <a:t>mol</a:t>
            </a:r>
            <a:r>
              <a:rPr lang="en-US" sz="2400" dirty="0" smtClean="0"/>
              <a:t>/cm2h.</a:t>
            </a:r>
            <a:endParaRPr lang="ru-RU" sz="2400" dirty="0"/>
          </a:p>
        </p:txBody>
      </p:sp>
    </p:spTree>
    <p:extLst>
      <p:ext uri="{BB962C8B-B14F-4D97-AF65-F5344CB8AC3E}">
        <p14:creationId xmlns:p14="http://schemas.microsoft.com/office/powerpoint/2010/main" val="1648234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824" y="404664"/>
            <a:ext cx="7920880" cy="4401205"/>
          </a:xfrm>
          <a:prstGeom prst="rect">
            <a:avLst/>
          </a:prstGeom>
        </p:spPr>
        <p:txBody>
          <a:bodyPr wrap="square">
            <a:spAutoFit/>
          </a:bodyPr>
          <a:lstStyle/>
          <a:p>
            <a:r>
              <a:rPr lang="en-US" sz="2800" i="1" dirty="0" smtClean="0"/>
              <a:t>Iontophoresis in dentistry can be used for:</a:t>
            </a:r>
          </a:p>
          <a:p>
            <a:endParaRPr lang="en-US" sz="2800" dirty="0" smtClean="0"/>
          </a:p>
          <a:p>
            <a:r>
              <a:rPr lang="en-US" sz="2800" dirty="0" smtClean="0"/>
              <a:t>- preventive </a:t>
            </a:r>
            <a:r>
              <a:rPr lang="en-US" sz="2800" dirty="0" err="1" smtClean="0"/>
              <a:t>anticarious</a:t>
            </a:r>
            <a:r>
              <a:rPr lang="en-US" sz="2800" dirty="0" smtClean="0"/>
              <a:t> prophylaxis</a:t>
            </a:r>
          </a:p>
          <a:p>
            <a:endParaRPr lang="en-US" sz="2800" dirty="0" smtClean="0"/>
          </a:p>
          <a:p>
            <a:r>
              <a:rPr lang="en-US" sz="2800" dirty="0" smtClean="0"/>
              <a:t>- diagnosis of vitality of dental pulp</a:t>
            </a:r>
          </a:p>
          <a:p>
            <a:endParaRPr lang="en-US" sz="2800" dirty="0" smtClean="0"/>
          </a:p>
          <a:p>
            <a:r>
              <a:rPr lang="en-US" sz="2800" dirty="0" smtClean="0"/>
              <a:t>- desensitization in the more diverse cases of dentin hypersensitivity</a:t>
            </a:r>
          </a:p>
          <a:p>
            <a:endParaRPr lang="en-US" sz="2800" dirty="0" smtClean="0"/>
          </a:p>
          <a:p>
            <a:r>
              <a:rPr lang="en-US" sz="2800" dirty="0" smtClean="0"/>
              <a:t>- superficial </a:t>
            </a:r>
            <a:r>
              <a:rPr lang="en-US" sz="2800" dirty="0" err="1" smtClean="0"/>
              <a:t>anaesthetics</a:t>
            </a:r>
            <a:r>
              <a:rPr lang="en-US" sz="2800" dirty="0" smtClean="0"/>
              <a:t>: general and local</a:t>
            </a:r>
            <a:endParaRPr lang="ru-RU" sz="2800" dirty="0"/>
          </a:p>
        </p:txBody>
      </p:sp>
    </p:spTree>
    <p:extLst>
      <p:ext uri="{BB962C8B-B14F-4D97-AF65-F5344CB8AC3E}">
        <p14:creationId xmlns:p14="http://schemas.microsoft.com/office/powerpoint/2010/main" val="2914808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889844"/>
            <a:ext cx="7848872" cy="4524315"/>
          </a:xfrm>
          <a:prstGeom prst="rect">
            <a:avLst/>
          </a:prstGeom>
        </p:spPr>
        <p:txBody>
          <a:bodyPr wrap="square">
            <a:spAutoFit/>
          </a:bodyPr>
          <a:lstStyle/>
          <a:p>
            <a:r>
              <a:rPr lang="en-US" sz="2400" dirty="0" smtClean="0"/>
              <a:t>- therapeutics of oral and dental diseases and lesions: aphtha ulcers, herpes simplex, erosion and retraction of the gums, lichen planus, post-surgery and post-</a:t>
            </a:r>
            <a:r>
              <a:rPr lang="en-US" sz="2400" dirty="0" err="1" smtClean="0"/>
              <a:t>electrosurgery</a:t>
            </a:r>
            <a:r>
              <a:rPr lang="en-US" sz="2400" dirty="0" smtClean="0"/>
              <a:t> wounds, marginal </a:t>
            </a:r>
            <a:r>
              <a:rPr lang="en-US" sz="2400" dirty="0" err="1" smtClean="0"/>
              <a:t>periodontoses</a:t>
            </a:r>
            <a:r>
              <a:rPr lang="en-US" sz="2400" dirty="0"/>
              <a:t> </a:t>
            </a:r>
            <a:r>
              <a:rPr lang="en-US" sz="2400" dirty="0" smtClean="0"/>
              <a:t>and synergistic to periodontal treatments.</a:t>
            </a:r>
          </a:p>
          <a:p>
            <a:endParaRPr lang="en-US" sz="2400" dirty="0" smtClean="0"/>
          </a:p>
          <a:p>
            <a:r>
              <a:rPr lang="en-US" sz="2400" dirty="0" smtClean="0"/>
              <a:t>- </a:t>
            </a:r>
            <a:r>
              <a:rPr lang="en-US" sz="2400" dirty="0" err="1" smtClean="0"/>
              <a:t>algo</a:t>
            </a:r>
            <a:r>
              <a:rPr lang="en-US" sz="2400" dirty="0" smtClean="0"/>
              <a:t>-disorder syndrome of </a:t>
            </a:r>
            <a:r>
              <a:rPr lang="en-US" sz="2400" dirty="0" err="1" smtClean="0"/>
              <a:t>tmj</a:t>
            </a:r>
            <a:endParaRPr lang="en-US" sz="2400" dirty="0" smtClean="0"/>
          </a:p>
          <a:p>
            <a:endParaRPr lang="en-US" sz="2400" dirty="0" smtClean="0"/>
          </a:p>
          <a:p>
            <a:r>
              <a:rPr lang="en-US" sz="2400" dirty="0" smtClean="0"/>
              <a:t>- destruction of broken </a:t>
            </a:r>
            <a:r>
              <a:rPr lang="en-US" sz="2400" dirty="0" err="1" smtClean="0"/>
              <a:t>endocanal</a:t>
            </a:r>
            <a:r>
              <a:rPr lang="en-US" sz="2400" dirty="0" smtClean="0"/>
              <a:t> instruments</a:t>
            </a:r>
          </a:p>
          <a:p>
            <a:endParaRPr lang="en-US" sz="2400" dirty="0" smtClean="0"/>
          </a:p>
          <a:p>
            <a:r>
              <a:rPr lang="en-US" sz="2400" dirty="0" smtClean="0"/>
              <a:t>- endodontic treatments of infection with or without periapical reaction.</a:t>
            </a:r>
            <a:endParaRPr lang="ru-RU" sz="2400" dirty="0"/>
          </a:p>
        </p:txBody>
      </p:sp>
    </p:spTree>
    <p:extLst>
      <p:ext uri="{BB962C8B-B14F-4D97-AF65-F5344CB8AC3E}">
        <p14:creationId xmlns:p14="http://schemas.microsoft.com/office/powerpoint/2010/main" val="3960995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0594" y="196213"/>
            <a:ext cx="5772150" cy="295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1043609" y="4221088"/>
            <a:ext cx="6727344" cy="461665"/>
          </a:xfrm>
          <a:prstGeom prst="rect">
            <a:avLst/>
          </a:prstGeom>
        </p:spPr>
        <p:txBody>
          <a:bodyPr wrap="square">
            <a:spAutoFit/>
          </a:bodyPr>
          <a:lstStyle/>
          <a:p>
            <a:pPr algn="ctr"/>
            <a:r>
              <a:rPr lang="en-US" sz="2400" dirty="0" smtClean="0"/>
              <a:t>Active iontophoresis – how it works.</a:t>
            </a:r>
            <a:endParaRPr lang="ru-RU" sz="2400" dirty="0"/>
          </a:p>
        </p:txBody>
      </p:sp>
    </p:spTree>
    <p:extLst>
      <p:ext uri="{BB962C8B-B14F-4D97-AF65-F5344CB8AC3E}">
        <p14:creationId xmlns:p14="http://schemas.microsoft.com/office/powerpoint/2010/main" val="1626005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404664"/>
            <a:ext cx="5904656"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323528" y="4725144"/>
            <a:ext cx="7776864" cy="1015663"/>
          </a:xfrm>
          <a:prstGeom prst="rect">
            <a:avLst/>
          </a:prstGeom>
        </p:spPr>
        <p:txBody>
          <a:bodyPr wrap="square">
            <a:spAutoFit/>
          </a:bodyPr>
          <a:lstStyle/>
          <a:p>
            <a:r>
              <a:rPr lang="en-US" sz="2000" dirty="0" smtClean="0"/>
              <a:t>A galvanic machine in operation during iontophoresis. Note the client is holding onto the return electrode to complete the circuit.</a:t>
            </a:r>
            <a:endParaRPr lang="ru-RU" sz="2000" dirty="0"/>
          </a:p>
        </p:txBody>
      </p:sp>
    </p:spTree>
    <p:extLst>
      <p:ext uri="{BB962C8B-B14F-4D97-AF65-F5344CB8AC3E}">
        <p14:creationId xmlns:p14="http://schemas.microsoft.com/office/powerpoint/2010/main" val="532759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170" y="260648"/>
            <a:ext cx="6971190" cy="3744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251520" y="4005064"/>
            <a:ext cx="7848872" cy="1938992"/>
          </a:xfrm>
          <a:prstGeom prst="rect">
            <a:avLst/>
          </a:prstGeom>
        </p:spPr>
        <p:txBody>
          <a:bodyPr wrap="square">
            <a:spAutoFit/>
          </a:bodyPr>
          <a:lstStyle/>
          <a:p>
            <a:r>
              <a:rPr lang="en-US" sz="2000" dirty="0"/>
              <a:t>I</a:t>
            </a:r>
            <a:r>
              <a:rPr lang="en-US" sz="2000" dirty="0" smtClean="0"/>
              <a:t>onized medication, (e.g. the steroidal anti-inflammatory dexamethasone) is driven through the skin by an electric current so that it reaches deep tissues. Iontophoresis is used to treat acute and subacute inflammation. It is a relatively painless and sterile procedure, but the passage of the electric current through the skin sometimes causes minor galvanic burns.</a:t>
            </a:r>
            <a:endParaRPr lang="ru-RU" sz="2000" dirty="0"/>
          </a:p>
        </p:txBody>
      </p:sp>
    </p:spTree>
    <p:extLst>
      <p:ext uri="{BB962C8B-B14F-4D97-AF65-F5344CB8AC3E}">
        <p14:creationId xmlns:p14="http://schemas.microsoft.com/office/powerpoint/2010/main" val="537370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ULTRA HIGH FREQUENCY (UHF) THERAPY</a:t>
            </a:r>
            <a:endParaRPr lang="ru-RU" dirty="0"/>
          </a:p>
        </p:txBody>
      </p:sp>
      <p:sp>
        <p:nvSpPr>
          <p:cNvPr id="3" name="Прямоугольник 2"/>
          <p:cNvSpPr/>
          <p:nvPr/>
        </p:nvSpPr>
        <p:spPr>
          <a:xfrm>
            <a:off x="179512" y="1628800"/>
            <a:ext cx="7992888" cy="5262979"/>
          </a:xfrm>
          <a:prstGeom prst="rect">
            <a:avLst/>
          </a:prstGeom>
        </p:spPr>
        <p:txBody>
          <a:bodyPr wrap="square">
            <a:spAutoFit/>
          </a:bodyPr>
          <a:lstStyle/>
          <a:p>
            <a:r>
              <a:rPr lang="en-US" sz="2400" dirty="0" smtClean="0"/>
              <a:t>During the UHF therapy, the body is subjected to ultra high frequency electric field. It is influence on the patients organism by the variable electric field (in a less measure magnetic) of ultrahigh frequency (40,68 </a:t>
            </a:r>
            <a:r>
              <a:rPr lang="en-US" sz="2400" dirty="0" err="1" smtClean="0"/>
              <a:t>mH</a:t>
            </a:r>
            <a:r>
              <a:rPr lang="en-US" sz="2400" dirty="0" smtClean="0"/>
              <a:t>)</a:t>
            </a:r>
          </a:p>
          <a:p>
            <a:endParaRPr lang="en-US" sz="2400" dirty="0" smtClean="0"/>
          </a:p>
          <a:p>
            <a:r>
              <a:rPr lang="en-US" sz="2400" i="1" dirty="0" smtClean="0"/>
              <a:t>Therapeutic effect:</a:t>
            </a:r>
          </a:p>
          <a:p>
            <a:endParaRPr lang="en-US" sz="2400" dirty="0" smtClean="0"/>
          </a:p>
          <a:p>
            <a:r>
              <a:rPr lang="en-US" sz="2400" dirty="0" smtClean="0"/>
              <a:t>-         reduction of all stages of inflammatory processes;</a:t>
            </a:r>
          </a:p>
          <a:p>
            <a:endParaRPr lang="en-US" sz="2400" dirty="0" smtClean="0"/>
          </a:p>
          <a:p>
            <a:r>
              <a:rPr lang="en-US" sz="2400" dirty="0" smtClean="0"/>
              <a:t>-         pain relief;</a:t>
            </a:r>
          </a:p>
          <a:p>
            <a:endParaRPr lang="en-US" sz="2400" dirty="0" smtClean="0"/>
          </a:p>
          <a:p>
            <a:r>
              <a:rPr lang="en-US" sz="2400" dirty="0" smtClean="0"/>
              <a:t>-         spasm relief;</a:t>
            </a:r>
          </a:p>
          <a:p>
            <a:endParaRPr lang="en-US" sz="2400" dirty="0" smtClean="0"/>
          </a:p>
          <a:p>
            <a:r>
              <a:rPr lang="en-US" sz="2400" dirty="0" smtClean="0"/>
              <a:t>-         lowering of blood pressure.</a:t>
            </a:r>
            <a:endParaRPr lang="ru-RU" sz="2400" dirty="0"/>
          </a:p>
        </p:txBody>
      </p:sp>
    </p:spTree>
    <p:extLst>
      <p:ext uri="{BB962C8B-B14F-4D97-AF65-F5344CB8AC3E}">
        <p14:creationId xmlns:p14="http://schemas.microsoft.com/office/powerpoint/2010/main" val="7483523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66843"/>
            <a:ext cx="7920880" cy="4524315"/>
          </a:xfrm>
          <a:prstGeom prst="rect">
            <a:avLst/>
          </a:prstGeom>
        </p:spPr>
        <p:txBody>
          <a:bodyPr wrap="square">
            <a:spAutoFit/>
          </a:bodyPr>
          <a:lstStyle/>
          <a:p>
            <a:r>
              <a:rPr lang="en-US" sz="2400" i="1" dirty="0" smtClean="0"/>
              <a:t>Indications:</a:t>
            </a:r>
          </a:p>
          <a:p>
            <a:endParaRPr lang="en-US" sz="2400" dirty="0" smtClean="0"/>
          </a:p>
          <a:p>
            <a:r>
              <a:rPr lang="en-US" sz="2400" dirty="0" smtClean="0"/>
              <a:t>-         acute skin and under skin cell inflammatory diseases;</a:t>
            </a:r>
          </a:p>
          <a:p>
            <a:endParaRPr lang="en-US" sz="2400" dirty="0" smtClean="0"/>
          </a:p>
          <a:p>
            <a:r>
              <a:rPr lang="en-US" sz="2400" dirty="0" smtClean="0"/>
              <a:t>-         acute internal organ inflammatory diseases;</a:t>
            </a:r>
          </a:p>
          <a:p>
            <a:endParaRPr lang="en-US" sz="2400" dirty="0" smtClean="0"/>
          </a:p>
          <a:p>
            <a:r>
              <a:rPr lang="en-US" sz="2400" dirty="0" smtClean="0"/>
              <a:t>-         motor apparatus diseases and injuries;</a:t>
            </a:r>
          </a:p>
          <a:p>
            <a:endParaRPr lang="en-US" sz="2400" dirty="0" smtClean="0"/>
          </a:p>
          <a:p>
            <a:r>
              <a:rPr lang="en-US" sz="2400" dirty="0" smtClean="0"/>
              <a:t>-         trophic ulcers, cold injuries, bedsores;</a:t>
            </a:r>
          </a:p>
          <a:p>
            <a:endParaRPr lang="en-US" sz="2400" dirty="0" smtClean="0"/>
          </a:p>
          <a:p>
            <a:r>
              <a:rPr lang="en-US" sz="2400" dirty="0" smtClean="0"/>
              <a:t>-         inflammatory </a:t>
            </a:r>
            <a:r>
              <a:rPr lang="en-US" sz="2400" dirty="0" err="1" smtClean="0"/>
              <a:t>gynaecological</a:t>
            </a:r>
            <a:r>
              <a:rPr lang="en-US" sz="2400" dirty="0" smtClean="0"/>
              <a:t> diseases.</a:t>
            </a:r>
            <a:endParaRPr lang="ru-RU" sz="2400" dirty="0"/>
          </a:p>
        </p:txBody>
      </p:sp>
    </p:spTree>
    <p:extLst>
      <p:ext uri="{BB962C8B-B14F-4D97-AF65-F5344CB8AC3E}">
        <p14:creationId xmlns:p14="http://schemas.microsoft.com/office/powerpoint/2010/main" val="2866034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612845"/>
            <a:ext cx="7848872" cy="5940088"/>
          </a:xfrm>
          <a:prstGeom prst="rect">
            <a:avLst/>
          </a:prstGeom>
        </p:spPr>
        <p:txBody>
          <a:bodyPr wrap="square">
            <a:spAutoFit/>
          </a:bodyPr>
          <a:lstStyle/>
          <a:p>
            <a:r>
              <a:rPr lang="en-US" sz="2000" i="1" dirty="0" smtClean="0"/>
              <a:t>Contraindications:</a:t>
            </a:r>
          </a:p>
          <a:p>
            <a:endParaRPr lang="en-US" sz="2000" dirty="0" smtClean="0"/>
          </a:p>
          <a:p>
            <a:r>
              <a:rPr lang="en-US" sz="2000" dirty="0" smtClean="0"/>
              <a:t>-         malignant </a:t>
            </a:r>
            <a:r>
              <a:rPr lang="en-US" sz="2000" dirty="0" err="1" smtClean="0"/>
              <a:t>tumours</a:t>
            </a:r>
            <a:r>
              <a:rPr lang="en-US" sz="2000" dirty="0" smtClean="0"/>
              <a:t>;</a:t>
            </a:r>
          </a:p>
          <a:p>
            <a:endParaRPr lang="en-US" sz="2000" dirty="0" smtClean="0"/>
          </a:p>
          <a:p>
            <a:r>
              <a:rPr lang="en-US" sz="2000" dirty="0" smtClean="0"/>
              <a:t>-         fever;</a:t>
            </a:r>
          </a:p>
          <a:p>
            <a:endParaRPr lang="en-US" sz="2000" dirty="0" smtClean="0"/>
          </a:p>
          <a:p>
            <a:r>
              <a:rPr lang="en-US" sz="2000" dirty="0" smtClean="0"/>
              <a:t>-         active tuberculosis;</a:t>
            </a:r>
          </a:p>
          <a:p>
            <a:endParaRPr lang="en-US" sz="2000" dirty="0" smtClean="0"/>
          </a:p>
          <a:p>
            <a:r>
              <a:rPr lang="en-US" sz="2000" dirty="0" smtClean="0"/>
              <a:t>-         blood diseases, bleeding;</a:t>
            </a:r>
          </a:p>
          <a:p>
            <a:endParaRPr lang="en-US" sz="2000" dirty="0" smtClean="0"/>
          </a:p>
          <a:p>
            <a:r>
              <a:rPr lang="en-US" sz="2000" dirty="0" smtClean="0"/>
              <a:t>-         aortic aneurysm;</a:t>
            </a:r>
          </a:p>
          <a:p>
            <a:endParaRPr lang="en-US" sz="2000" dirty="0" smtClean="0"/>
          </a:p>
          <a:p>
            <a:r>
              <a:rPr lang="en-US" sz="2000" dirty="0" smtClean="0"/>
              <a:t>-         cerebral </a:t>
            </a:r>
            <a:r>
              <a:rPr lang="en-US" sz="2000" dirty="0" err="1" smtClean="0"/>
              <a:t>haemorrhage</a:t>
            </a:r>
            <a:r>
              <a:rPr lang="en-US" sz="2000" dirty="0" smtClean="0"/>
              <a:t>;</a:t>
            </a:r>
          </a:p>
          <a:p>
            <a:endParaRPr lang="en-US" sz="2000" dirty="0" smtClean="0"/>
          </a:p>
          <a:p>
            <a:r>
              <a:rPr lang="en-US" sz="2000" dirty="0" smtClean="0"/>
              <a:t>-         pregnancy;</a:t>
            </a:r>
          </a:p>
          <a:p>
            <a:endParaRPr lang="en-US" sz="2000" dirty="0" smtClean="0"/>
          </a:p>
          <a:p>
            <a:r>
              <a:rPr lang="en-US" sz="2000" dirty="0" smtClean="0"/>
              <a:t>-         metal foreign bodies;</a:t>
            </a:r>
          </a:p>
          <a:p>
            <a:endParaRPr lang="en-US" sz="2000" dirty="0" smtClean="0"/>
          </a:p>
          <a:p>
            <a:r>
              <a:rPr lang="en-US" sz="2000" dirty="0" smtClean="0"/>
              <a:t>-         pacemaker present in the area to be impacted.</a:t>
            </a:r>
            <a:endParaRPr lang="ru-RU" sz="2000" dirty="0"/>
          </a:p>
        </p:txBody>
      </p:sp>
    </p:spTree>
    <p:extLst>
      <p:ext uri="{BB962C8B-B14F-4D97-AF65-F5344CB8AC3E}">
        <p14:creationId xmlns:p14="http://schemas.microsoft.com/office/powerpoint/2010/main" val="10562293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260648"/>
            <a:ext cx="7776864" cy="3477875"/>
          </a:xfrm>
          <a:prstGeom prst="rect">
            <a:avLst/>
          </a:prstGeom>
        </p:spPr>
        <p:txBody>
          <a:bodyPr wrap="square">
            <a:spAutoFit/>
          </a:bodyPr>
          <a:lstStyle/>
          <a:p>
            <a:r>
              <a:rPr lang="en-US" sz="2000" dirty="0" smtClean="0"/>
              <a:t>Apparatus </a:t>
            </a:r>
            <a:r>
              <a:rPr lang="en-US" sz="2000" dirty="0" err="1" smtClean="0"/>
              <a:t>classificate</a:t>
            </a:r>
            <a:r>
              <a:rPr lang="en-US" sz="2000" dirty="0" smtClean="0"/>
              <a:t> after its initial power on 3 groups: </a:t>
            </a:r>
          </a:p>
          <a:p>
            <a:endParaRPr lang="en-US" sz="2000" dirty="0" smtClean="0"/>
          </a:p>
          <a:p>
            <a:r>
              <a:rPr lang="en-US" sz="2000" dirty="0" smtClean="0"/>
              <a:t>-         small power (to 5W) is the ENT </a:t>
            </a:r>
            <a:r>
              <a:rPr lang="en-US" sz="2000" dirty="0" err="1" smtClean="0"/>
              <a:t>apparate</a:t>
            </a:r>
            <a:r>
              <a:rPr lang="en-US" sz="2000" dirty="0" smtClean="0"/>
              <a:t> (for ENT-organs diseases treatment, </a:t>
            </a:r>
            <a:r>
              <a:rPr lang="en-US" sz="2000" dirty="0" err="1" smtClean="0"/>
              <a:t>panariciy</a:t>
            </a:r>
            <a:r>
              <a:rPr lang="en-US" sz="2000" dirty="0" smtClean="0"/>
              <a:t>);</a:t>
            </a:r>
          </a:p>
          <a:p>
            <a:endParaRPr lang="en-US" sz="2000" dirty="0" smtClean="0"/>
          </a:p>
          <a:p>
            <a:r>
              <a:rPr lang="en-US" sz="2000" dirty="0" smtClean="0"/>
              <a:t>-         middle power (60-80W) are the UHF-30, UH -62, UHF-66 apparatus(for treatment of thorax, abdominal organs, medium-sized joints diseases);</a:t>
            </a:r>
          </a:p>
          <a:p>
            <a:endParaRPr lang="en-US" sz="2000" dirty="0" smtClean="0"/>
          </a:p>
          <a:p>
            <a:r>
              <a:rPr lang="en-US" sz="2000" dirty="0" smtClean="0"/>
              <a:t>-         large power (350W) are the UHF -300, "Screen -1", "Screen -2" apparatus (for treatment of big sized joints diseases)</a:t>
            </a:r>
            <a:endParaRPr lang="ru-RU" sz="20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4029075"/>
            <a:ext cx="3886200" cy="2828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1382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3886200" cy="4352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107504" y="4486135"/>
            <a:ext cx="8064896" cy="1569660"/>
          </a:xfrm>
          <a:prstGeom prst="rect">
            <a:avLst/>
          </a:prstGeom>
        </p:spPr>
        <p:txBody>
          <a:bodyPr wrap="square">
            <a:spAutoFit/>
          </a:bodyPr>
          <a:lstStyle/>
          <a:p>
            <a:r>
              <a:rPr lang="en-US" sz="2400" b="1" dirty="0" smtClean="0"/>
              <a:t>Method</a:t>
            </a:r>
            <a:r>
              <a:rPr lang="en-US" sz="2400" dirty="0" smtClean="0"/>
              <a:t>. It is possible to influence through clothes, </a:t>
            </a:r>
            <a:r>
              <a:rPr lang="en-US" sz="2400" dirty="0" err="1" smtClean="0"/>
              <a:t>gipseous</a:t>
            </a:r>
            <a:r>
              <a:rPr lang="en-US" sz="2400" dirty="0" smtClean="0"/>
              <a:t> or bandages, if they are dry. The metallic objects in the area of action must be absent. Procedure can not be influence on the heart.</a:t>
            </a:r>
            <a:endParaRPr lang="ru-RU" sz="2400" dirty="0"/>
          </a:p>
        </p:txBody>
      </p:sp>
    </p:spTree>
    <p:extLst>
      <p:ext uri="{BB962C8B-B14F-4D97-AF65-F5344CB8AC3E}">
        <p14:creationId xmlns:p14="http://schemas.microsoft.com/office/powerpoint/2010/main" val="3494753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230" y="0"/>
            <a:ext cx="8401055"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27032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97346"/>
            <a:ext cx="7920880" cy="5632311"/>
          </a:xfrm>
          <a:prstGeom prst="rect">
            <a:avLst/>
          </a:prstGeom>
        </p:spPr>
        <p:txBody>
          <a:bodyPr wrap="square">
            <a:spAutoFit/>
          </a:bodyPr>
          <a:lstStyle/>
          <a:p>
            <a:r>
              <a:rPr lang="en-US" sz="2000" dirty="0" smtClean="0"/>
              <a:t>Depending on initial power 3 doses of  UHF influence are distinguished:</a:t>
            </a:r>
          </a:p>
          <a:p>
            <a:endParaRPr lang="en-US" sz="2000" dirty="0" smtClean="0"/>
          </a:p>
          <a:p>
            <a:r>
              <a:rPr lang="en-US" sz="2000" dirty="0" smtClean="0"/>
              <a:t>·        </a:t>
            </a:r>
            <a:r>
              <a:rPr lang="en-US" sz="2000" dirty="0" err="1" smtClean="0"/>
              <a:t>unthermal</a:t>
            </a:r>
            <a:r>
              <a:rPr lang="en-US" sz="2000" dirty="0" smtClean="0"/>
              <a:t>;</a:t>
            </a:r>
          </a:p>
          <a:p>
            <a:endParaRPr lang="en-US" sz="2000" dirty="0" smtClean="0"/>
          </a:p>
          <a:p>
            <a:r>
              <a:rPr lang="en-US" sz="2000" dirty="0" smtClean="0"/>
              <a:t>·        </a:t>
            </a:r>
            <a:r>
              <a:rPr lang="en-US" sz="2000" dirty="0" err="1" smtClean="0"/>
              <a:t>oligothermal</a:t>
            </a:r>
            <a:r>
              <a:rPr lang="en-US" sz="2000" dirty="0" smtClean="0"/>
              <a:t>;</a:t>
            </a:r>
          </a:p>
          <a:p>
            <a:endParaRPr lang="en-US" sz="2000" dirty="0" smtClean="0"/>
          </a:p>
          <a:p>
            <a:r>
              <a:rPr lang="en-US" sz="2000" dirty="0" smtClean="0"/>
              <a:t>·        thermal.</a:t>
            </a:r>
          </a:p>
          <a:p>
            <a:endParaRPr lang="en-US" sz="2000" dirty="0" smtClean="0"/>
          </a:p>
          <a:p>
            <a:r>
              <a:rPr lang="en-US" sz="2000" dirty="0" smtClean="0"/>
              <a:t>Duration of procedure of UHF-therapy     is 7-10 min (rarely 15 min), depending on the form of disease, character of its motion (acute, subacute, chronic) and distribution of pathological process.</a:t>
            </a:r>
          </a:p>
          <a:p>
            <a:endParaRPr lang="en-US" sz="2000" dirty="0" smtClean="0"/>
          </a:p>
          <a:p>
            <a:r>
              <a:rPr lang="en-US" sz="2000" dirty="0" smtClean="0"/>
              <a:t> Procedures of UHF-therapy are conducted daily, however at the acute inflammatory diseases, including at festering ones, appoint them 2 times per a day. At the chronic diseases, by especially an out-patient, procedures are conducted in a day. Course of treatment - from 5 to 15 procedures.</a:t>
            </a:r>
            <a:endParaRPr lang="ru-RU" sz="2000" dirty="0"/>
          </a:p>
        </p:txBody>
      </p:sp>
    </p:spTree>
    <p:extLst>
      <p:ext uri="{BB962C8B-B14F-4D97-AF65-F5344CB8AC3E}">
        <p14:creationId xmlns:p14="http://schemas.microsoft.com/office/powerpoint/2010/main" val="30086863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Darsonvalisation</a:t>
            </a:r>
            <a:endParaRPr lang="ru-RU" dirty="0"/>
          </a:p>
        </p:txBody>
      </p:sp>
      <p:sp>
        <p:nvSpPr>
          <p:cNvPr id="3" name="Прямоугольник 2"/>
          <p:cNvSpPr/>
          <p:nvPr/>
        </p:nvSpPr>
        <p:spPr>
          <a:xfrm>
            <a:off x="251520" y="1556792"/>
            <a:ext cx="7848872" cy="4893647"/>
          </a:xfrm>
          <a:prstGeom prst="rect">
            <a:avLst/>
          </a:prstGeom>
        </p:spPr>
        <p:txBody>
          <a:bodyPr wrap="square">
            <a:spAutoFit/>
          </a:bodyPr>
          <a:lstStyle/>
          <a:p>
            <a:r>
              <a:rPr lang="en-US" sz="2400" dirty="0" smtClean="0"/>
              <a:t>It is the method of electrotherapy, which is based on application of alternating current of high-frequency (160-400 </a:t>
            </a:r>
            <a:r>
              <a:rPr lang="en-US" sz="2400" dirty="0" err="1" smtClean="0"/>
              <a:t>kH</a:t>
            </a:r>
            <a:r>
              <a:rPr lang="en-US" sz="2400" dirty="0" smtClean="0"/>
              <a:t>), high tension (10-100 kV) and small force (10-15 mA).</a:t>
            </a:r>
          </a:p>
          <a:p>
            <a:endParaRPr lang="en-US" sz="2400" dirty="0" smtClean="0"/>
          </a:p>
          <a:p>
            <a:r>
              <a:rPr lang="en-US" sz="2400" dirty="0" smtClean="0"/>
              <a:t>An alternating current is used as impulses with gradually increasing and handing down amplitude and frequency 50 </a:t>
            </a:r>
            <a:r>
              <a:rPr lang="en-US" sz="2400" dirty="0" err="1" smtClean="0"/>
              <a:t>Hertzs</a:t>
            </a:r>
            <a:r>
              <a:rPr lang="en-US" sz="2400" dirty="0" smtClean="0"/>
              <a:t>. Intervals between impulses are far more than duration of impulses.</a:t>
            </a:r>
          </a:p>
          <a:p>
            <a:endParaRPr lang="en-US" sz="2400" dirty="0" smtClean="0"/>
          </a:p>
          <a:p>
            <a:r>
              <a:rPr lang="en-US" sz="2400" dirty="0" smtClean="0"/>
              <a:t>An electric digit which arises up between an electrode and body of patient is an operating factor. Intensity of digit can be changed from «quiet» to sparking.</a:t>
            </a:r>
            <a:endParaRPr lang="ru-RU" sz="2400" dirty="0"/>
          </a:p>
        </p:txBody>
      </p:sp>
    </p:spTree>
    <p:extLst>
      <p:ext uri="{BB962C8B-B14F-4D97-AF65-F5344CB8AC3E}">
        <p14:creationId xmlns:p14="http://schemas.microsoft.com/office/powerpoint/2010/main" val="2685952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335846"/>
            <a:ext cx="7920880" cy="6370975"/>
          </a:xfrm>
          <a:prstGeom prst="rect">
            <a:avLst/>
          </a:prstGeom>
        </p:spPr>
        <p:txBody>
          <a:bodyPr wrap="square">
            <a:spAutoFit/>
          </a:bodyPr>
          <a:lstStyle/>
          <a:p>
            <a:r>
              <a:rPr lang="en-US" sz="2400" b="1" dirty="0" smtClean="0"/>
              <a:t>Mechanism of action.</a:t>
            </a:r>
            <a:endParaRPr lang="en-US" sz="2400" dirty="0" smtClean="0"/>
          </a:p>
          <a:p>
            <a:r>
              <a:rPr lang="en-US" sz="2400" dirty="0" err="1" smtClean="0"/>
              <a:t>Darsonvalisation</a:t>
            </a:r>
            <a:r>
              <a:rPr lang="en-US" sz="2400" dirty="0" smtClean="0"/>
              <a:t> can be general and local.</a:t>
            </a:r>
          </a:p>
          <a:p>
            <a:endParaRPr lang="en-US" sz="2400" dirty="0" smtClean="0"/>
          </a:p>
          <a:p>
            <a:r>
              <a:rPr lang="en-US" sz="2400" dirty="0" smtClean="0"/>
              <a:t>At general </a:t>
            </a:r>
            <a:r>
              <a:rPr lang="en-US" sz="2400" dirty="0" err="1" smtClean="0"/>
              <a:t>darsonvalisation</a:t>
            </a:r>
            <a:r>
              <a:rPr lang="en-US" sz="2400" dirty="0" smtClean="0"/>
              <a:t>  is normalized tone vessels of  brain, arterial pressure, sleep, metabolism.</a:t>
            </a:r>
          </a:p>
          <a:p>
            <a:endParaRPr lang="en-US" sz="2400" dirty="0" smtClean="0"/>
          </a:p>
          <a:p>
            <a:r>
              <a:rPr lang="en-US" sz="2400" dirty="0" smtClean="0"/>
              <a:t>At the local </a:t>
            </a:r>
            <a:r>
              <a:rPr lang="en-US" sz="2400" dirty="0" err="1" smtClean="0"/>
              <a:t>darsonvalisation</a:t>
            </a:r>
            <a:r>
              <a:rPr lang="en-US" sz="2400" dirty="0" smtClean="0"/>
              <a:t>  the physiology reaction, as a rule, is local or </a:t>
            </a:r>
            <a:r>
              <a:rPr lang="en-US" sz="2400" dirty="0" err="1" smtClean="0"/>
              <a:t>segmentary</a:t>
            </a:r>
            <a:r>
              <a:rPr lang="en-US" sz="2400" dirty="0" smtClean="0"/>
              <a:t>. A thermal effect is insignificant, that is explained by small strength of current and it impulsive character.</a:t>
            </a:r>
          </a:p>
          <a:p>
            <a:endParaRPr lang="en-US" sz="2400" dirty="0" smtClean="0"/>
          </a:p>
          <a:p>
            <a:r>
              <a:rPr lang="en-US" sz="2400" dirty="0" smtClean="0"/>
              <a:t>The irritation of receptors of skin </a:t>
            </a:r>
            <a:r>
              <a:rPr lang="en-US" sz="2400" dirty="0" err="1" smtClean="0"/>
              <a:t>reflexly</a:t>
            </a:r>
            <a:r>
              <a:rPr lang="en-US" sz="2400" dirty="0" smtClean="0"/>
              <a:t> causes the changes in the internal organs and systems of organism. As a rule, at first there is the brief spasm of vessels, that causes the selection of BAS over and a next expansion of vessels and stimulation metabolism in tissues.</a:t>
            </a:r>
            <a:endParaRPr lang="ru-RU" sz="2400" dirty="0"/>
          </a:p>
        </p:txBody>
      </p:sp>
    </p:spTree>
    <p:extLst>
      <p:ext uri="{BB962C8B-B14F-4D97-AF65-F5344CB8AC3E}">
        <p14:creationId xmlns:p14="http://schemas.microsoft.com/office/powerpoint/2010/main" val="24034436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0158" y="116632"/>
            <a:ext cx="7776864" cy="6370975"/>
          </a:xfrm>
          <a:prstGeom prst="rect">
            <a:avLst/>
          </a:prstGeom>
        </p:spPr>
        <p:txBody>
          <a:bodyPr wrap="square">
            <a:spAutoFit/>
          </a:bodyPr>
          <a:lstStyle/>
          <a:p>
            <a:r>
              <a:rPr lang="en-US" sz="2400" dirty="0" smtClean="0"/>
              <a:t>A sparking digit created in a skin and mucus numerous </a:t>
            </a:r>
            <a:r>
              <a:rPr lang="en-US" sz="2400" dirty="0" err="1" smtClean="0"/>
              <a:t>micronecrosis</a:t>
            </a:r>
            <a:r>
              <a:rPr lang="en-US" sz="2400" dirty="0" smtClean="0"/>
              <a:t>, that is causes the activation of phagocytosis.</a:t>
            </a:r>
          </a:p>
          <a:p>
            <a:endParaRPr lang="en-US" sz="2400" dirty="0" smtClean="0"/>
          </a:p>
          <a:p>
            <a:r>
              <a:rPr lang="en-US" sz="2400" dirty="0" smtClean="0"/>
              <a:t>On the whole, it is possible to indicate  the following therapeutic effects of </a:t>
            </a:r>
            <a:r>
              <a:rPr lang="en-US" sz="2400" dirty="0" err="1" smtClean="0"/>
              <a:t>darsonvalisation</a:t>
            </a:r>
            <a:r>
              <a:rPr lang="en-US" sz="2400" dirty="0" smtClean="0"/>
              <a:t>:</a:t>
            </a:r>
          </a:p>
          <a:p>
            <a:endParaRPr lang="en-US" sz="2400" dirty="0" smtClean="0"/>
          </a:p>
          <a:p>
            <a:r>
              <a:rPr lang="en-US" sz="2400" dirty="0" smtClean="0"/>
              <a:t>-         vessels tone is normalized</a:t>
            </a:r>
          </a:p>
          <a:p>
            <a:endParaRPr lang="en-US" sz="2400" dirty="0" smtClean="0"/>
          </a:p>
          <a:p>
            <a:r>
              <a:rPr lang="en-US" sz="2400" dirty="0" smtClean="0"/>
              <a:t>-          vein stagnation diminishes</a:t>
            </a:r>
          </a:p>
          <a:p>
            <a:endParaRPr lang="en-US" sz="2400" dirty="0" smtClean="0"/>
          </a:p>
          <a:p>
            <a:r>
              <a:rPr lang="en-US" sz="2400" dirty="0" smtClean="0"/>
              <a:t>-          tissues </a:t>
            </a:r>
            <a:r>
              <a:rPr lang="en-US" sz="2400" dirty="0" err="1" smtClean="0"/>
              <a:t>trofic</a:t>
            </a:r>
            <a:r>
              <a:rPr lang="en-US" sz="2400" dirty="0" smtClean="0"/>
              <a:t> gets better</a:t>
            </a:r>
          </a:p>
          <a:p>
            <a:endParaRPr lang="en-US" sz="2400" dirty="0" smtClean="0"/>
          </a:p>
          <a:p>
            <a:r>
              <a:rPr lang="en-US" sz="2400" dirty="0" smtClean="0"/>
              <a:t>-         bactericidal and </a:t>
            </a:r>
            <a:r>
              <a:rPr lang="en-US" sz="2400" dirty="0" err="1" smtClean="0"/>
              <a:t>bacteriostatical</a:t>
            </a:r>
            <a:r>
              <a:rPr lang="en-US" sz="2400" dirty="0" smtClean="0"/>
              <a:t> actions increases</a:t>
            </a:r>
          </a:p>
          <a:p>
            <a:endParaRPr lang="en-US" sz="2400" dirty="0" smtClean="0"/>
          </a:p>
          <a:p>
            <a:r>
              <a:rPr lang="en-US" sz="2400" dirty="0" smtClean="0"/>
              <a:t>-         </a:t>
            </a:r>
            <a:r>
              <a:rPr lang="en-US" sz="2400" dirty="0" err="1" smtClean="0"/>
              <a:t>anaesthetic</a:t>
            </a:r>
            <a:r>
              <a:rPr lang="en-US" sz="2400" dirty="0" smtClean="0"/>
              <a:t> effects are activated</a:t>
            </a:r>
            <a:endParaRPr lang="ru-RU" sz="2400" dirty="0"/>
          </a:p>
        </p:txBody>
      </p:sp>
    </p:spTree>
    <p:extLst>
      <p:ext uri="{BB962C8B-B14F-4D97-AF65-F5344CB8AC3E}">
        <p14:creationId xmlns:p14="http://schemas.microsoft.com/office/powerpoint/2010/main" val="3689127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685" y="476672"/>
            <a:ext cx="7776864" cy="5262979"/>
          </a:xfrm>
          <a:prstGeom prst="rect">
            <a:avLst/>
          </a:prstGeom>
        </p:spPr>
        <p:txBody>
          <a:bodyPr wrap="square">
            <a:spAutoFit/>
          </a:bodyPr>
          <a:lstStyle/>
          <a:p>
            <a:r>
              <a:rPr lang="en-US" sz="2400" i="1" dirty="0" smtClean="0"/>
              <a:t>Indications:</a:t>
            </a:r>
          </a:p>
          <a:p>
            <a:endParaRPr lang="en-US" sz="2400" dirty="0" smtClean="0"/>
          </a:p>
          <a:p>
            <a:r>
              <a:rPr lang="en-US" sz="2400" dirty="0" smtClean="0"/>
              <a:t>-         skins </a:t>
            </a:r>
            <a:r>
              <a:rPr lang="en-US" sz="2400" dirty="0" err="1" smtClean="0"/>
              <a:t>trofic</a:t>
            </a:r>
            <a:r>
              <a:rPr lang="en-US" sz="2400" dirty="0" smtClean="0"/>
              <a:t> violation, hairs fall;</a:t>
            </a:r>
          </a:p>
          <a:p>
            <a:endParaRPr lang="en-US" sz="2400" dirty="0" smtClean="0"/>
          </a:p>
          <a:p>
            <a:r>
              <a:rPr lang="en-US" sz="2400" dirty="0" smtClean="0"/>
              <a:t>-         </a:t>
            </a:r>
            <a:r>
              <a:rPr lang="en-US" sz="2400" dirty="0" err="1" smtClean="0"/>
              <a:t>parodontosis</a:t>
            </a:r>
            <a:r>
              <a:rPr lang="en-US" sz="2400" dirty="0" smtClean="0"/>
              <a:t>, gingivitis, </a:t>
            </a:r>
            <a:r>
              <a:rPr lang="en-US" sz="2400" dirty="0" err="1" smtClean="0"/>
              <a:t>glosalgia</a:t>
            </a:r>
            <a:r>
              <a:rPr lang="en-US" sz="2400" dirty="0" smtClean="0"/>
              <a:t>;</a:t>
            </a:r>
          </a:p>
          <a:p>
            <a:endParaRPr lang="en-US" sz="2400" dirty="0" smtClean="0"/>
          </a:p>
          <a:p>
            <a:r>
              <a:rPr lang="en-US" sz="2400" dirty="0" smtClean="0"/>
              <a:t>-         </a:t>
            </a:r>
            <a:r>
              <a:rPr lang="en-US" sz="2400" dirty="0" err="1" smtClean="0"/>
              <a:t>vasomotorial</a:t>
            </a:r>
            <a:r>
              <a:rPr lang="en-US" sz="2400" dirty="0" smtClean="0"/>
              <a:t> rhinitis, the </a:t>
            </a:r>
            <a:r>
              <a:rPr lang="en-US" sz="2400" dirty="0" err="1" smtClean="0"/>
              <a:t>Reino</a:t>
            </a:r>
            <a:r>
              <a:rPr lang="en-US" sz="2400" dirty="0" smtClean="0"/>
              <a:t> illness, initial stage of </a:t>
            </a:r>
            <a:r>
              <a:rPr lang="en-US" sz="2400" dirty="0" err="1" smtClean="0"/>
              <a:t>obliterative</a:t>
            </a:r>
            <a:r>
              <a:rPr lang="en-US" sz="2400" dirty="0" smtClean="0"/>
              <a:t> endarteritis;</a:t>
            </a:r>
          </a:p>
          <a:p>
            <a:endParaRPr lang="en-US" sz="2400" dirty="0" smtClean="0"/>
          </a:p>
          <a:p>
            <a:r>
              <a:rPr lang="en-US" sz="2400" dirty="0" smtClean="0"/>
              <a:t>-         varicose veins, </a:t>
            </a:r>
            <a:r>
              <a:rPr lang="en-US" sz="2400" dirty="0" err="1" smtClean="0"/>
              <a:t>haemorrhoidal</a:t>
            </a:r>
            <a:r>
              <a:rPr lang="en-US" sz="2400" dirty="0" smtClean="0"/>
              <a:t> veins dilated;</a:t>
            </a:r>
          </a:p>
          <a:p>
            <a:endParaRPr lang="en-US" sz="2400" dirty="0" smtClean="0"/>
          </a:p>
          <a:p>
            <a:r>
              <a:rPr lang="en-US" sz="2400" dirty="0" smtClean="0"/>
              <a:t>-         </a:t>
            </a:r>
            <a:r>
              <a:rPr lang="en-US" sz="2400" dirty="0" err="1" smtClean="0"/>
              <a:t>paraaethesia</a:t>
            </a:r>
            <a:r>
              <a:rPr lang="en-US" sz="2400" dirty="0" smtClean="0"/>
              <a:t>, migraine;</a:t>
            </a:r>
          </a:p>
          <a:p>
            <a:endParaRPr lang="en-US" sz="2400" dirty="0" smtClean="0"/>
          </a:p>
          <a:p>
            <a:r>
              <a:rPr lang="en-US" sz="2400" dirty="0" smtClean="0"/>
              <a:t>-         wounds which are healing slowly.</a:t>
            </a:r>
            <a:endParaRPr lang="ru-RU" sz="2400" dirty="0"/>
          </a:p>
        </p:txBody>
      </p:sp>
    </p:spTree>
    <p:extLst>
      <p:ext uri="{BB962C8B-B14F-4D97-AF65-F5344CB8AC3E}">
        <p14:creationId xmlns:p14="http://schemas.microsoft.com/office/powerpoint/2010/main" val="2025776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76672"/>
            <a:ext cx="7776864" cy="5693866"/>
          </a:xfrm>
          <a:prstGeom prst="rect">
            <a:avLst/>
          </a:prstGeom>
        </p:spPr>
        <p:txBody>
          <a:bodyPr wrap="square">
            <a:spAutoFit/>
          </a:bodyPr>
          <a:lstStyle/>
          <a:p>
            <a:r>
              <a:rPr lang="en-US" sz="2800" i="1" dirty="0" smtClean="0"/>
              <a:t>Contra-indications:</a:t>
            </a:r>
          </a:p>
          <a:p>
            <a:endParaRPr lang="en-US" sz="2800" dirty="0" smtClean="0"/>
          </a:p>
          <a:p>
            <a:r>
              <a:rPr lang="en-US" sz="2800" dirty="0" smtClean="0"/>
              <a:t>general;</a:t>
            </a:r>
          </a:p>
          <a:p>
            <a:endParaRPr lang="en-US" sz="2800" dirty="0" smtClean="0"/>
          </a:p>
          <a:p>
            <a:r>
              <a:rPr lang="en-US" sz="2800" dirty="0" smtClean="0"/>
              <a:t>-         acute infectious diseases;</a:t>
            </a:r>
          </a:p>
          <a:p>
            <a:endParaRPr lang="en-US" sz="2800" dirty="0" smtClean="0"/>
          </a:p>
          <a:p>
            <a:r>
              <a:rPr lang="en-US" sz="2800" dirty="0" smtClean="0"/>
              <a:t>-         pregnancy on the second half;</a:t>
            </a:r>
          </a:p>
          <a:p>
            <a:endParaRPr lang="en-US" sz="2800" dirty="0" smtClean="0"/>
          </a:p>
          <a:p>
            <a:r>
              <a:rPr lang="en-US" sz="2800" dirty="0" smtClean="0"/>
              <a:t>-         infarct myocardium (to 6 months);</a:t>
            </a:r>
          </a:p>
          <a:p>
            <a:endParaRPr lang="en-US" sz="2800" dirty="0" smtClean="0"/>
          </a:p>
          <a:p>
            <a:r>
              <a:rPr lang="en-US" sz="2800" dirty="0" smtClean="0"/>
              <a:t>-         hysterical neurosis;</a:t>
            </a:r>
          </a:p>
          <a:p>
            <a:endParaRPr lang="en-US" sz="2800" dirty="0" smtClean="0"/>
          </a:p>
          <a:p>
            <a:r>
              <a:rPr lang="en-US" sz="2800" dirty="0" smtClean="0"/>
              <a:t>-         sensitivity to current.</a:t>
            </a:r>
            <a:endParaRPr lang="ru-RU" sz="2800" dirty="0"/>
          </a:p>
        </p:txBody>
      </p:sp>
    </p:spTree>
    <p:extLst>
      <p:ext uri="{BB962C8B-B14F-4D97-AF65-F5344CB8AC3E}">
        <p14:creationId xmlns:p14="http://schemas.microsoft.com/office/powerpoint/2010/main" val="16184105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7920880" cy="830997"/>
          </a:xfrm>
          <a:prstGeom prst="rect">
            <a:avLst/>
          </a:prstGeom>
        </p:spPr>
        <p:txBody>
          <a:bodyPr wrap="square">
            <a:spAutoFit/>
          </a:bodyPr>
          <a:lstStyle/>
          <a:p>
            <a:r>
              <a:rPr lang="en-US" sz="2400" b="1" dirty="0" smtClean="0"/>
              <a:t>Apparatus. </a:t>
            </a:r>
            <a:r>
              <a:rPr lang="en-US" sz="2400" dirty="0" smtClean="0"/>
              <a:t>For treatment the apparatus "Spark-1", "Spark-2 "are  applied</a:t>
            </a:r>
            <a:r>
              <a:rPr lang="en-US" dirty="0" smtClean="0"/>
              <a:t>.</a:t>
            </a:r>
            <a:endParaRPr lang="ru-RU"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1954" y="1781174"/>
            <a:ext cx="5854621" cy="4168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29055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Ultratonetherapy</a:t>
            </a:r>
            <a:endParaRPr lang="ru-RU" dirty="0"/>
          </a:p>
        </p:txBody>
      </p:sp>
      <p:sp>
        <p:nvSpPr>
          <p:cNvPr id="3" name="Прямоугольник 2"/>
          <p:cNvSpPr/>
          <p:nvPr/>
        </p:nvSpPr>
        <p:spPr>
          <a:xfrm>
            <a:off x="251520" y="1443841"/>
            <a:ext cx="7848872" cy="4154984"/>
          </a:xfrm>
          <a:prstGeom prst="rect">
            <a:avLst/>
          </a:prstGeom>
        </p:spPr>
        <p:txBody>
          <a:bodyPr wrap="square">
            <a:spAutoFit/>
          </a:bodyPr>
          <a:lstStyle/>
          <a:p>
            <a:r>
              <a:rPr lang="en-US" sz="2400" dirty="0" smtClean="0"/>
              <a:t>It is application of alternating sinusoidal current of high-frequency (22 </a:t>
            </a:r>
            <a:r>
              <a:rPr lang="en-US" sz="2400" dirty="0" err="1" smtClean="0"/>
              <a:t>kH</a:t>
            </a:r>
            <a:r>
              <a:rPr lang="en-US" sz="2400" dirty="0" smtClean="0"/>
              <a:t>), high tension (4-5 kV)  with initial power to 10 WT with the medical purpose. </a:t>
            </a:r>
          </a:p>
          <a:p>
            <a:endParaRPr lang="en-US" sz="2400" dirty="0" smtClean="0"/>
          </a:p>
          <a:p>
            <a:r>
              <a:rPr lang="en-US" sz="2400" dirty="0" smtClean="0"/>
              <a:t>As well as at </a:t>
            </a:r>
            <a:r>
              <a:rPr lang="en-US" sz="2400" dirty="0" err="1" smtClean="0"/>
              <a:t>darsonvalisation</a:t>
            </a:r>
            <a:r>
              <a:rPr lang="en-US" sz="2400" dirty="0" smtClean="0"/>
              <a:t> tension to the area of influencing is deliver by a vacuum </a:t>
            </a:r>
            <a:r>
              <a:rPr lang="en-US" sz="2400" dirty="0" err="1" smtClean="0"/>
              <a:t>electrods</a:t>
            </a:r>
            <a:r>
              <a:rPr lang="en-US" sz="2400" dirty="0" smtClean="0"/>
              <a:t>, which gives bright red luminescence. A current is delivering not in impulsive, but in the continuous mode. A quiet electric digit and tissue endogenous heat is an operating physical factor, formation of which is a result of large initial power.</a:t>
            </a:r>
            <a:endParaRPr lang="ru-RU" sz="2400" dirty="0"/>
          </a:p>
        </p:txBody>
      </p:sp>
    </p:spTree>
    <p:extLst>
      <p:ext uri="{BB962C8B-B14F-4D97-AF65-F5344CB8AC3E}">
        <p14:creationId xmlns:p14="http://schemas.microsoft.com/office/powerpoint/2010/main" val="25225320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74345"/>
            <a:ext cx="7776864" cy="5324535"/>
          </a:xfrm>
          <a:prstGeom prst="rect">
            <a:avLst/>
          </a:prstGeom>
        </p:spPr>
        <p:txBody>
          <a:bodyPr wrap="square">
            <a:spAutoFit/>
          </a:bodyPr>
          <a:lstStyle/>
          <a:p>
            <a:r>
              <a:rPr lang="en-US" sz="2000" dirty="0" smtClean="0"/>
              <a:t>The current of </a:t>
            </a:r>
            <a:r>
              <a:rPr lang="en-US" sz="2000" dirty="0" err="1" smtClean="0"/>
              <a:t>ultratone</a:t>
            </a:r>
            <a:r>
              <a:rPr lang="en-US" sz="2000" dirty="0" smtClean="0"/>
              <a:t> frequency causes in tissues the  similar physiological reactions as a quiet electric digit at </a:t>
            </a:r>
            <a:r>
              <a:rPr lang="en-US" sz="2000" dirty="0" err="1" smtClean="0"/>
              <a:t>darsonvalisation</a:t>
            </a:r>
            <a:r>
              <a:rPr lang="en-US" sz="2000" dirty="0" smtClean="0"/>
              <a:t>, that is:</a:t>
            </a:r>
          </a:p>
          <a:p>
            <a:endParaRPr lang="en-US" sz="2000" dirty="0" smtClean="0"/>
          </a:p>
          <a:p>
            <a:r>
              <a:rPr lang="en-US" sz="2000" dirty="0" smtClean="0"/>
              <a:t>-         vessels tone is normalized</a:t>
            </a:r>
          </a:p>
          <a:p>
            <a:endParaRPr lang="en-US" sz="2000" dirty="0" smtClean="0"/>
          </a:p>
          <a:p>
            <a:r>
              <a:rPr lang="en-US" sz="2000" dirty="0" smtClean="0"/>
              <a:t>-         vein stagnation diminishes</a:t>
            </a:r>
          </a:p>
          <a:p>
            <a:endParaRPr lang="en-US" sz="2000" dirty="0" smtClean="0"/>
          </a:p>
          <a:p>
            <a:r>
              <a:rPr lang="en-US" sz="2000" dirty="0" smtClean="0"/>
              <a:t>-         tissues </a:t>
            </a:r>
            <a:r>
              <a:rPr lang="en-US" sz="2000" dirty="0" err="1" smtClean="0"/>
              <a:t>trofic</a:t>
            </a:r>
            <a:r>
              <a:rPr lang="en-US" sz="2000" dirty="0" smtClean="0"/>
              <a:t> gets better</a:t>
            </a:r>
          </a:p>
          <a:p>
            <a:endParaRPr lang="en-US" sz="2000" dirty="0" smtClean="0"/>
          </a:p>
          <a:p>
            <a:r>
              <a:rPr lang="en-US" sz="2000" dirty="0" smtClean="0"/>
              <a:t>-         bactericidal and </a:t>
            </a:r>
            <a:r>
              <a:rPr lang="en-US" sz="2000" dirty="0" err="1" smtClean="0"/>
              <a:t>bacteriostatical</a:t>
            </a:r>
            <a:r>
              <a:rPr lang="en-US" sz="2000" dirty="0" smtClean="0"/>
              <a:t> actions increases</a:t>
            </a:r>
          </a:p>
          <a:p>
            <a:endParaRPr lang="en-US" sz="2000" dirty="0" smtClean="0"/>
          </a:p>
          <a:p>
            <a:r>
              <a:rPr lang="en-US" sz="2000" dirty="0" smtClean="0"/>
              <a:t>-          </a:t>
            </a:r>
            <a:r>
              <a:rPr lang="en-US" sz="2000" dirty="0" err="1" smtClean="0"/>
              <a:t>anaesthetic</a:t>
            </a:r>
            <a:r>
              <a:rPr lang="en-US" sz="2000" dirty="0" smtClean="0"/>
              <a:t> effects is activated</a:t>
            </a:r>
          </a:p>
          <a:p>
            <a:endParaRPr lang="en-US" sz="2000" dirty="0" smtClean="0"/>
          </a:p>
          <a:p>
            <a:r>
              <a:rPr lang="en-US" sz="2000" dirty="0" smtClean="0"/>
              <a:t> It is necessary to remember, that all noted effects are weaker, than at </a:t>
            </a:r>
            <a:r>
              <a:rPr lang="en-US" sz="2000" dirty="0" err="1" smtClean="0"/>
              <a:t>darsonvalisation</a:t>
            </a:r>
            <a:r>
              <a:rPr lang="en-US" sz="2000" dirty="0" smtClean="0"/>
              <a:t>, but at </a:t>
            </a:r>
            <a:r>
              <a:rPr lang="en-US" sz="2000" dirty="0" err="1" smtClean="0"/>
              <a:t>ultratonetherapy</a:t>
            </a:r>
            <a:r>
              <a:rPr lang="en-US" sz="2000" dirty="0" smtClean="0"/>
              <a:t> the sedative and contra inflammation effects are greatly marked.</a:t>
            </a:r>
            <a:endParaRPr lang="ru-RU" sz="2000" dirty="0"/>
          </a:p>
        </p:txBody>
      </p:sp>
    </p:spTree>
    <p:extLst>
      <p:ext uri="{BB962C8B-B14F-4D97-AF65-F5344CB8AC3E}">
        <p14:creationId xmlns:p14="http://schemas.microsoft.com/office/powerpoint/2010/main" val="40097852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76672"/>
            <a:ext cx="7992888" cy="4524315"/>
          </a:xfrm>
          <a:prstGeom prst="rect">
            <a:avLst/>
          </a:prstGeom>
        </p:spPr>
        <p:txBody>
          <a:bodyPr wrap="square">
            <a:spAutoFit/>
          </a:bodyPr>
          <a:lstStyle/>
          <a:p>
            <a:r>
              <a:rPr lang="en-US" sz="2400" i="1" dirty="0" smtClean="0"/>
              <a:t>Indications:</a:t>
            </a:r>
          </a:p>
          <a:p>
            <a:endParaRPr lang="en-US" sz="2400" dirty="0" smtClean="0"/>
          </a:p>
          <a:p>
            <a:r>
              <a:rPr lang="en-US" sz="2400" dirty="0" smtClean="0"/>
              <a:t>-         acute and chronic inflammatory processes in a </a:t>
            </a:r>
            <a:r>
              <a:rPr lang="en-US" sz="2400" dirty="0" err="1" smtClean="0"/>
              <a:t>nonactive</a:t>
            </a:r>
            <a:r>
              <a:rPr lang="en-US" sz="2400" dirty="0" smtClean="0"/>
              <a:t> phase;</a:t>
            </a:r>
          </a:p>
          <a:p>
            <a:endParaRPr lang="en-US" sz="2400" dirty="0" smtClean="0"/>
          </a:p>
          <a:p>
            <a:r>
              <a:rPr lang="en-US" sz="2400" dirty="0" smtClean="0"/>
              <a:t>-         pain syndromes (except for contra-indications);</a:t>
            </a:r>
          </a:p>
          <a:p>
            <a:endParaRPr lang="en-US" sz="2400" dirty="0" smtClean="0"/>
          </a:p>
          <a:p>
            <a:r>
              <a:rPr lang="en-US" sz="2400" dirty="0" smtClean="0"/>
              <a:t>-         scars, </a:t>
            </a:r>
            <a:r>
              <a:rPr lang="en-US" sz="2400" dirty="0" err="1" smtClean="0"/>
              <a:t>solderings</a:t>
            </a:r>
            <a:r>
              <a:rPr lang="en-US" sz="2400" dirty="0" smtClean="0"/>
              <a:t>.</a:t>
            </a:r>
          </a:p>
          <a:p>
            <a:endParaRPr lang="en-US" sz="2400" dirty="0" smtClean="0"/>
          </a:p>
          <a:p>
            <a:r>
              <a:rPr lang="en-US" sz="2400" dirty="0" smtClean="0"/>
              <a:t> </a:t>
            </a:r>
            <a:r>
              <a:rPr lang="en-US" sz="2400" i="1" dirty="0" smtClean="0"/>
              <a:t>Contra-indications:</a:t>
            </a:r>
          </a:p>
          <a:p>
            <a:endParaRPr lang="en-US" sz="2400" dirty="0" smtClean="0"/>
          </a:p>
          <a:p>
            <a:r>
              <a:rPr lang="en-US" sz="2400" dirty="0" smtClean="0"/>
              <a:t> The same as for </a:t>
            </a:r>
            <a:r>
              <a:rPr lang="en-US" sz="2400" dirty="0" err="1" smtClean="0"/>
              <a:t>darsonvalization</a:t>
            </a:r>
            <a:endParaRPr lang="ru-RU" sz="2400" dirty="0"/>
          </a:p>
        </p:txBody>
      </p:sp>
    </p:spTree>
    <p:extLst>
      <p:ext uri="{BB962C8B-B14F-4D97-AF65-F5344CB8AC3E}">
        <p14:creationId xmlns:p14="http://schemas.microsoft.com/office/powerpoint/2010/main" val="37084836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2"/>
            <a:ext cx="8100392" cy="923330"/>
          </a:xfrm>
          <a:prstGeom prst="rect">
            <a:avLst/>
          </a:prstGeom>
        </p:spPr>
        <p:txBody>
          <a:bodyPr wrap="square">
            <a:spAutoFit/>
          </a:bodyPr>
          <a:lstStyle/>
          <a:p>
            <a:r>
              <a:rPr lang="en-US" b="1" dirty="0" smtClean="0"/>
              <a:t>Method and apparatus.   </a:t>
            </a:r>
          </a:p>
          <a:p>
            <a:endParaRPr lang="en-US" dirty="0" smtClean="0"/>
          </a:p>
          <a:p>
            <a:r>
              <a:rPr lang="en-US" dirty="0" smtClean="0"/>
              <a:t>Is used such apparatus  as  " </a:t>
            </a:r>
            <a:r>
              <a:rPr lang="en-US" dirty="0" err="1" smtClean="0"/>
              <a:t>Ultratone</a:t>
            </a:r>
            <a:r>
              <a:rPr lang="en-US" dirty="0" smtClean="0"/>
              <a:t> - 10-1".</a:t>
            </a:r>
            <a:endParaRPr lang="ru-RU"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704975"/>
            <a:ext cx="6138242" cy="4054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1043608" y="6093296"/>
            <a:ext cx="6138242" cy="400110"/>
          </a:xfrm>
          <a:prstGeom prst="rect">
            <a:avLst/>
          </a:prstGeom>
        </p:spPr>
        <p:txBody>
          <a:bodyPr wrap="square">
            <a:spAutoFit/>
          </a:bodyPr>
          <a:lstStyle/>
          <a:p>
            <a:pPr algn="ctr"/>
            <a:r>
              <a:rPr lang="en-US" sz="2000" dirty="0" smtClean="0"/>
              <a:t>Apparatus “</a:t>
            </a:r>
            <a:r>
              <a:rPr lang="en-US" sz="2000" dirty="0" err="1" smtClean="0"/>
              <a:t>Ultratone</a:t>
            </a:r>
            <a:r>
              <a:rPr lang="en-US" sz="2000" dirty="0" smtClean="0"/>
              <a:t>”</a:t>
            </a:r>
            <a:endParaRPr lang="ru-RU" sz="2000" dirty="0"/>
          </a:p>
        </p:txBody>
      </p:sp>
    </p:spTree>
    <p:extLst>
      <p:ext uri="{BB962C8B-B14F-4D97-AF65-F5344CB8AC3E}">
        <p14:creationId xmlns:p14="http://schemas.microsoft.com/office/powerpoint/2010/main" val="30045809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97346"/>
            <a:ext cx="7776864" cy="5016758"/>
          </a:xfrm>
          <a:prstGeom prst="rect">
            <a:avLst/>
          </a:prstGeom>
        </p:spPr>
        <p:txBody>
          <a:bodyPr wrap="square">
            <a:spAutoFit/>
          </a:bodyPr>
          <a:lstStyle/>
          <a:p>
            <a:r>
              <a:rPr lang="en-US" sz="2000" dirty="0" smtClean="0"/>
              <a:t>To the apparatus 6 glass gas-unloading electrodes are added - 4 for </a:t>
            </a:r>
            <a:r>
              <a:rPr lang="en-US" sz="2000" dirty="0" err="1" smtClean="0"/>
              <a:t>intracavity</a:t>
            </a:r>
            <a:r>
              <a:rPr lang="en-US" sz="2000" dirty="0" smtClean="0"/>
              <a:t>  procedures and 2 for external. A method is only contact, influencing can be local and reflex-segmental (when operates along a </a:t>
            </a:r>
            <a:r>
              <a:rPr lang="en-US" sz="2000" dirty="0" err="1" smtClean="0"/>
              <a:t>columna</a:t>
            </a:r>
            <a:r>
              <a:rPr lang="en-US" sz="2000" dirty="0" smtClean="0"/>
              <a:t> </a:t>
            </a:r>
            <a:r>
              <a:rPr lang="en-US" sz="2000" dirty="0" err="1" smtClean="0"/>
              <a:t>vertebralis</a:t>
            </a:r>
            <a:r>
              <a:rPr lang="en-US" sz="2000" dirty="0" smtClean="0"/>
              <a:t>). In the area of influencing a patient feels a weak prickling sensation and a wear heat.</a:t>
            </a:r>
          </a:p>
          <a:p>
            <a:endParaRPr lang="en-US" sz="2000" dirty="0" smtClean="0"/>
          </a:p>
          <a:p>
            <a:r>
              <a:rPr lang="en-US" sz="2000" dirty="0" smtClean="0"/>
              <a:t> Power, that is given to the patient select on 3 doses:</a:t>
            </a:r>
          </a:p>
          <a:p>
            <a:endParaRPr lang="en-US" sz="2000" dirty="0" smtClean="0"/>
          </a:p>
          <a:p>
            <a:r>
              <a:rPr lang="en-US" sz="2000" dirty="0" smtClean="0"/>
              <a:t>small - to 3 W;</a:t>
            </a:r>
          </a:p>
          <a:p>
            <a:endParaRPr lang="en-US" sz="2000" dirty="0" smtClean="0"/>
          </a:p>
          <a:p>
            <a:r>
              <a:rPr lang="en-US" sz="2000" dirty="0" smtClean="0"/>
              <a:t>middle - 4-6 W;</a:t>
            </a:r>
          </a:p>
          <a:p>
            <a:endParaRPr lang="en-US" sz="2000" dirty="0" smtClean="0"/>
          </a:p>
          <a:p>
            <a:r>
              <a:rPr lang="en-US" sz="2000" dirty="0" smtClean="0"/>
              <a:t>great; - 7-10 W.</a:t>
            </a:r>
          </a:p>
          <a:p>
            <a:endParaRPr lang="en-US" sz="2000" dirty="0" smtClean="0"/>
          </a:p>
          <a:p>
            <a:r>
              <a:rPr lang="en-US" sz="2000" dirty="0" smtClean="0"/>
              <a:t>Duration of procedure - 5-20 min. Procedures are conducted every day or in a day, on a course - to 20 procedures.</a:t>
            </a:r>
            <a:endParaRPr lang="ru-RU" sz="2000" dirty="0"/>
          </a:p>
        </p:txBody>
      </p:sp>
    </p:spTree>
    <p:extLst>
      <p:ext uri="{BB962C8B-B14F-4D97-AF65-F5344CB8AC3E}">
        <p14:creationId xmlns:p14="http://schemas.microsoft.com/office/powerpoint/2010/main" val="37921329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Laser</a:t>
            </a:r>
            <a:endParaRPr lang="ru-RU" dirty="0"/>
          </a:p>
        </p:txBody>
      </p:sp>
      <p:sp>
        <p:nvSpPr>
          <p:cNvPr id="3" name="Прямоугольник 2"/>
          <p:cNvSpPr/>
          <p:nvPr/>
        </p:nvSpPr>
        <p:spPr>
          <a:xfrm>
            <a:off x="179512" y="1556792"/>
            <a:ext cx="7920880" cy="4401205"/>
          </a:xfrm>
          <a:prstGeom prst="rect">
            <a:avLst/>
          </a:prstGeom>
        </p:spPr>
        <p:txBody>
          <a:bodyPr wrap="square">
            <a:spAutoFit/>
          </a:bodyPr>
          <a:lstStyle/>
          <a:p>
            <a:r>
              <a:rPr lang="en-US" sz="2000" dirty="0" smtClean="0"/>
              <a:t>A dental laser is a type of laser designed specifically for use in oral surgery or dentistry.</a:t>
            </a:r>
          </a:p>
          <a:p>
            <a:endParaRPr lang="en-US" sz="2000" dirty="0" smtClean="0"/>
          </a:p>
          <a:p>
            <a:r>
              <a:rPr lang="en-US" sz="2000" dirty="0" smtClean="0"/>
              <a:t>Lasers have been used in dentistry since 1994 to treat a number of dental problems.</a:t>
            </a:r>
          </a:p>
          <a:p>
            <a:endParaRPr lang="en-US" sz="2000" dirty="0" smtClean="0"/>
          </a:p>
          <a:p>
            <a:r>
              <a:rPr lang="en-US" sz="2000" dirty="0" smtClean="0"/>
              <a:t>Several variants of dental laser are in use, with the most common being diode lasers, carbon dioxide lasers, and yttrium </a:t>
            </a:r>
            <a:r>
              <a:rPr lang="en-US" sz="2000" dirty="0" err="1" smtClean="0"/>
              <a:t>aluminium</a:t>
            </a:r>
            <a:r>
              <a:rPr lang="en-US" sz="2000" dirty="0" smtClean="0"/>
              <a:t> garnet laser. Different lasers use different wavelengths and these mean they are better suited for different applications. For example, diode lasers in the 810–900 nm range are well absorbed by red colored tissues such as the gingivae increasingly being used in place of </a:t>
            </a:r>
            <a:r>
              <a:rPr lang="en-US" sz="2000" dirty="0" err="1" smtClean="0"/>
              <a:t>electrosurgery</a:t>
            </a:r>
            <a:r>
              <a:rPr lang="en-US" sz="2000" dirty="0" smtClean="0"/>
              <a:t> and standard surgery for soft tissue applications such as tissue contouring and </a:t>
            </a:r>
            <a:r>
              <a:rPr lang="en-US" sz="2000" dirty="0" err="1" smtClean="0"/>
              <a:t>gingivectomy</a:t>
            </a:r>
            <a:endParaRPr lang="ru-RU" sz="2000" dirty="0"/>
          </a:p>
        </p:txBody>
      </p:sp>
    </p:spTree>
    <p:extLst>
      <p:ext uri="{BB962C8B-B14F-4D97-AF65-F5344CB8AC3E}">
        <p14:creationId xmlns:p14="http://schemas.microsoft.com/office/powerpoint/2010/main" val="21975157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260648"/>
            <a:ext cx="8064896" cy="5324535"/>
          </a:xfrm>
          <a:prstGeom prst="rect">
            <a:avLst/>
          </a:prstGeom>
        </p:spPr>
        <p:txBody>
          <a:bodyPr wrap="square">
            <a:spAutoFit/>
          </a:bodyPr>
          <a:lstStyle/>
          <a:p>
            <a:r>
              <a:rPr lang="en-US" sz="2000" b="1" dirty="0" smtClean="0"/>
              <a:t>Hard Tissue (Tooth) Laser Dentistry Procedures</a:t>
            </a:r>
          </a:p>
          <a:p>
            <a:endParaRPr lang="en-US" sz="2000" dirty="0" smtClean="0"/>
          </a:p>
          <a:p>
            <a:r>
              <a:rPr lang="en-US" sz="2000" dirty="0" smtClean="0"/>
              <a:t>-         Cavity Detector: Low intensity soft tissue dental lasers may be used for the early detection of cavities by providing a reading of the by-products produced by tooth decay.</a:t>
            </a:r>
          </a:p>
          <a:p>
            <a:endParaRPr lang="en-US" sz="2000" dirty="0" smtClean="0"/>
          </a:p>
          <a:p>
            <a:r>
              <a:rPr lang="en-US" sz="2000" dirty="0" smtClean="0"/>
              <a:t>-         Dental Fillings/Tooth Preparation: Hard tissue dental lasers may eliminate the need for a local anesthetic injection and the traditional turbine dental drill. Lasers used in dental filling procedures are capable of killing bacteria located in a cavity, potentially leading to improved long term tooth restorations. However, dental lasers are not appropriate for the replacement of amalgam fillings, </a:t>
            </a:r>
            <a:r>
              <a:rPr lang="en-US" sz="2000" dirty="0" err="1" smtClean="0"/>
              <a:t>onlays</a:t>
            </a:r>
            <a:r>
              <a:rPr lang="en-US" sz="2000" dirty="0" smtClean="0"/>
              <a:t> or crowns.</a:t>
            </a:r>
          </a:p>
          <a:p>
            <a:endParaRPr lang="en-US" sz="2000" dirty="0" smtClean="0"/>
          </a:p>
          <a:p>
            <a:r>
              <a:rPr lang="en-US" sz="2000" dirty="0" smtClean="0"/>
              <a:t>-         Tooth Sensitivity: Dental lasers may be used to seal tubules (located on the root of the tooth) that are responsible for hot and cold tooth sensitivity.</a:t>
            </a:r>
            <a:endParaRPr lang="ru-RU" sz="2000" dirty="0"/>
          </a:p>
        </p:txBody>
      </p:sp>
    </p:spTree>
    <p:extLst>
      <p:ext uri="{BB962C8B-B14F-4D97-AF65-F5344CB8AC3E}">
        <p14:creationId xmlns:p14="http://schemas.microsoft.com/office/powerpoint/2010/main" val="23625014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332656"/>
            <a:ext cx="7992888" cy="6247864"/>
          </a:xfrm>
          <a:prstGeom prst="rect">
            <a:avLst/>
          </a:prstGeom>
        </p:spPr>
        <p:txBody>
          <a:bodyPr wrap="square">
            <a:spAutoFit/>
          </a:bodyPr>
          <a:lstStyle/>
          <a:p>
            <a:r>
              <a:rPr lang="en-US" sz="2000" b="1" dirty="0" smtClean="0"/>
              <a:t>Soft Tissue (Gum) Laser Dentistry Procedures</a:t>
            </a:r>
          </a:p>
          <a:p>
            <a:endParaRPr lang="en-US" sz="2000" dirty="0" smtClean="0"/>
          </a:p>
          <a:p>
            <a:r>
              <a:rPr lang="en-US" sz="2000" dirty="0" smtClean="0"/>
              <a:t>-         Crown Lengthening: Dental lasers can reshape gum tissue (soft tissue laser) and bone (hard tissue laser) to expose healthier tooth structure. Referred to as crown lengthening, such reshaping provides a stronger foundation for the placement of restorations.</a:t>
            </a:r>
          </a:p>
          <a:p>
            <a:endParaRPr lang="en-US" sz="2000" dirty="0" smtClean="0"/>
          </a:p>
          <a:p>
            <a:r>
              <a:rPr lang="en-US" sz="2000" dirty="0" smtClean="0"/>
              <a:t>-         Gummy Smile: Dental lasers can reshape gum tissue to expose healthy tooth structure and improve the appearance of a gummy smile.</a:t>
            </a:r>
          </a:p>
          <a:p>
            <a:endParaRPr lang="en-US" sz="2000" dirty="0" smtClean="0"/>
          </a:p>
          <a:p>
            <a:r>
              <a:rPr lang="en-US" sz="2000" dirty="0" smtClean="0"/>
              <a:t>-         Muscle Attachment (Frenula): A laser </a:t>
            </a:r>
            <a:r>
              <a:rPr lang="en-US" sz="2000" dirty="0" err="1" smtClean="0"/>
              <a:t>frenectomy</a:t>
            </a:r>
            <a:r>
              <a:rPr lang="en-US" sz="2000" dirty="0" smtClean="0"/>
              <a:t> is an ideal treatment option for children who are tongue tied (restricted or tight frenulum) and babies unable to breast feed adequately due to limited tongue movement. A laser </a:t>
            </a:r>
            <a:r>
              <a:rPr lang="en-US" sz="2000" dirty="0" err="1" smtClean="0"/>
              <a:t>frenectomy</a:t>
            </a:r>
            <a:r>
              <a:rPr lang="en-US" sz="2000" dirty="0" smtClean="0"/>
              <a:t> may also help to eliminate speech impediments.</a:t>
            </a:r>
          </a:p>
          <a:p>
            <a:endParaRPr lang="en-US" sz="2000" dirty="0" smtClean="0"/>
          </a:p>
          <a:p>
            <a:r>
              <a:rPr lang="en-US" sz="2000" dirty="0" smtClean="0"/>
              <a:t>-         Soft Tissue Folds (</a:t>
            </a:r>
            <a:r>
              <a:rPr lang="en-US" sz="2000" dirty="0" err="1" smtClean="0"/>
              <a:t>Epulis</a:t>
            </a:r>
            <a:r>
              <a:rPr lang="en-US" sz="2000" dirty="0" smtClean="0"/>
              <a:t>): Dental lasers may be used for the painless and suture-free removal of soft tissue folds often caused by ill-fitting dentures.</a:t>
            </a:r>
            <a:endParaRPr lang="ru-RU" sz="2000" dirty="0"/>
          </a:p>
        </p:txBody>
      </p:sp>
    </p:spTree>
    <p:extLst>
      <p:ext uri="{BB962C8B-B14F-4D97-AF65-F5344CB8AC3E}">
        <p14:creationId xmlns:p14="http://schemas.microsoft.com/office/powerpoint/2010/main" val="42766051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172400" cy="69359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9073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2963" y="404664"/>
            <a:ext cx="7992888" cy="5632311"/>
          </a:xfrm>
          <a:prstGeom prst="rect">
            <a:avLst/>
          </a:prstGeom>
        </p:spPr>
        <p:txBody>
          <a:bodyPr wrap="square">
            <a:spAutoFit/>
          </a:bodyPr>
          <a:lstStyle/>
          <a:p>
            <a:r>
              <a:rPr lang="en-US" i="1" dirty="0" smtClean="0"/>
              <a:t>Other Laser Dentistry Applications</a:t>
            </a:r>
          </a:p>
          <a:p>
            <a:endParaRPr lang="en-US" dirty="0" smtClean="0"/>
          </a:p>
          <a:p>
            <a:r>
              <a:rPr lang="en-US" dirty="0" smtClean="0"/>
              <a:t>-         Viewing Tooth and Gum Tissues: Optical Coherence Tomography is a safer way to see inside tooth and gums in real time.</a:t>
            </a:r>
          </a:p>
          <a:p>
            <a:r>
              <a:rPr lang="en-US" dirty="0" smtClean="0"/>
              <a:t>-         Benign Tumors: Dental lasers may be used for the painless and suture-free removal of benign tumors from the gums, palate, sides of cheeks and lips.</a:t>
            </a:r>
          </a:p>
          <a:p>
            <a:r>
              <a:rPr lang="en-US" dirty="0" smtClean="0"/>
              <a:t>-         Cold Sores: Low intensity dental lasers reduce pain associated with cold sores and minimize healing time.</a:t>
            </a:r>
          </a:p>
          <a:p>
            <a:r>
              <a:rPr lang="en-US" dirty="0" smtClean="0"/>
              <a:t>-         Nerve Regeneration: </a:t>
            </a:r>
            <a:r>
              <a:rPr lang="en-US" dirty="0" err="1" smtClean="0"/>
              <a:t>Photobiomodulation</a:t>
            </a:r>
            <a:r>
              <a:rPr lang="en-US" dirty="0" smtClean="0"/>
              <a:t> can be used to regenerate damaged nerves, blood vessels and scars.</a:t>
            </a:r>
          </a:p>
          <a:p>
            <a:r>
              <a:rPr lang="en-US" dirty="0" smtClean="0"/>
              <a:t>-         Sleep Apnea: In cases where sleep apnea is a result of a tissue overgrowth in areas of the throat (which sometimes occurs with age), a laser assisted </a:t>
            </a:r>
            <a:r>
              <a:rPr lang="en-US" dirty="0" err="1" smtClean="0"/>
              <a:t>uvuloplasty</a:t>
            </a:r>
            <a:r>
              <a:rPr lang="en-US" dirty="0" smtClean="0"/>
              <a:t> or laser assisted uvula </a:t>
            </a:r>
            <a:r>
              <a:rPr lang="en-US" dirty="0" err="1" smtClean="0"/>
              <a:t>palatoplasty</a:t>
            </a:r>
            <a:r>
              <a:rPr lang="en-US" dirty="0" smtClean="0"/>
              <a:t> (LAUP) procedure can be performed to reshape the throat and relieve the correlating breathing problems associated with sleep apnea.</a:t>
            </a:r>
          </a:p>
          <a:p>
            <a:r>
              <a:rPr lang="en-US" dirty="0" smtClean="0"/>
              <a:t>-         Teeth Whitening: Low intensity soft tissue dental lasers may be used to speed up the bleaching process associated with teeth whitening.</a:t>
            </a:r>
          </a:p>
          <a:p>
            <a:r>
              <a:rPr lang="en-US" dirty="0" smtClean="0"/>
              <a:t>-         Temporomandibular Joint Treatment: Dental lasers may be used to quickly reduce pain and inflammation of the temporomandibular jaw joint.</a:t>
            </a:r>
            <a:endParaRPr lang="ru-RU" dirty="0"/>
          </a:p>
        </p:txBody>
      </p:sp>
    </p:spTree>
    <p:extLst>
      <p:ext uri="{BB962C8B-B14F-4D97-AF65-F5344CB8AC3E}">
        <p14:creationId xmlns:p14="http://schemas.microsoft.com/office/powerpoint/2010/main" val="25770323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5882"/>
            <a:ext cx="6172200" cy="362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10" y="0"/>
            <a:ext cx="527685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03248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58</TotalTime>
  <Words>3781</Words>
  <Application>Microsoft Office PowerPoint</Application>
  <PresentationFormat>Экран (4:3)</PresentationFormat>
  <Paragraphs>293</Paragraphs>
  <Slides>49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49</vt:i4>
      </vt:variant>
    </vt:vector>
  </HeadingPairs>
  <TitlesOfParts>
    <vt:vector size="50" baseType="lpstr">
      <vt:lpstr>Изящная</vt:lpstr>
      <vt:lpstr>Physical method </vt:lpstr>
      <vt:lpstr>Cryotherapy</vt:lpstr>
      <vt:lpstr>Презентация PowerPoint</vt:lpstr>
      <vt:lpstr>Презентация PowerPoint</vt:lpstr>
      <vt:lpstr>Презентация PowerPoint</vt:lpstr>
      <vt:lpstr>Презентация PowerPoint</vt:lpstr>
      <vt:lpstr>Mechanism of Tissue Death (Biological Mechanisms of Cryonecrosis)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Electrophoresis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ULTRA HIGH FREQUENCY (UHF) THERAPY</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Darsonvalisation</vt:lpstr>
      <vt:lpstr>Презентация PowerPoint</vt:lpstr>
      <vt:lpstr>Презентация PowerPoint</vt:lpstr>
      <vt:lpstr>Презентация PowerPoint</vt:lpstr>
      <vt:lpstr>Презентация PowerPoint</vt:lpstr>
      <vt:lpstr>Презентация PowerPoint</vt:lpstr>
      <vt:lpstr>Ultratonetherapy</vt:lpstr>
      <vt:lpstr>Презентация PowerPoint</vt:lpstr>
      <vt:lpstr>Презентация PowerPoint</vt:lpstr>
      <vt:lpstr>Презентация PowerPoint</vt:lpstr>
      <vt:lpstr>Презентация PowerPoint</vt:lpstr>
      <vt:lpstr>Laser</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Admin</cp:lastModifiedBy>
  <cp:revision>6</cp:revision>
  <dcterms:created xsi:type="dcterms:W3CDTF">2015-09-25T08:56:39Z</dcterms:created>
  <dcterms:modified xsi:type="dcterms:W3CDTF">2015-09-25T09:55:11Z</dcterms:modified>
</cp:coreProperties>
</file>