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60B903B-43BE-412B-AE7C-9EC4198E85D4}" type="datetimeFigureOut">
              <a:rPr lang="ru-RU" smtClean="0"/>
              <a:t>25.09.2015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5A7D88-42C0-4C38-8B6A-AE56D780A01D}"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60B903B-43BE-412B-AE7C-9EC4198E85D4}" type="datetimeFigureOut">
              <a:rPr lang="ru-RU" smtClean="0"/>
              <a:t>25.09.2015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5A7D88-42C0-4C38-8B6A-AE56D780A01D}"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60B903B-43BE-412B-AE7C-9EC4198E85D4}" type="datetimeFigureOut">
              <a:rPr lang="ru-RU" smtClean="0"/>
              <a:t>25.09.2015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60B903B-43BE-412B-AE7C-9EC4198E85D4}" type="datetimeFigureOut">
              <a:rPr lang="ru-RU" smtClean="0"/>
              <a:t>25.09.2015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5A7D88-42C0-4C38-8B6A-AE56D780A01D}"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60B903B-43BE-412B-AE7C-9EC4198E85D4}" type="datetimeFigureOut">
              <a:rPr lang="ru-RU" smtClean="0"/>
              <a:t>25.09.2015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85A7D88-42C0-4C38-8B6A-AE56D780A01D}"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60B903B-43BE-412B-AE7C-9EC4198E85D4}" type="datetimeFigureOut">
              <a:rPr lang="ru-RU" smtClean="0"/>
              <a:t>25.09.2015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0B903B-43BE-412B-AE7C-9EC4198E85D4}" type="datetimeFigureOut">
              <a:rPr lang="ru-RU" smtClean="0"/>
              <a:t>25.09.2015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60B903B-43BE-412B-AE7C-9EC4198E85D4}" type="datetimeFigureOut">
              <a:rPr lang="ru-RU" smtClean="0"/>
              <a:t>25.09.2015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60B903B-43BE-412B-AE7C-9EC4198E85D4}" type="datetimeFigureOut">
              <a:rPr lang="ru-RU" smtClean="0"/>
              <a:t>25.09.2015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5A7D88-42C0-4C38-8B6A-AE56D780A01D}"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0B903B-43BE-412B-AE7C-9EC4198E85D4}" type="datetimeFigureOut">
              <a:rPr lang="ru-RU" smtClean="0"/>
              <a:t>25.09.2015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60B903B-43BE-412B-AE7C-9EC4198E85D4}" type="datetimeFigureOut">
              <a:rPr lang="ru-RU" smtClean="0"/>
              <a:t>25.09.2015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5A7D88-42C0-4C38-8B6A-AE56D780A01D}"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860B903B-43BE-412B-AE7C-9EC4198E85D4}" type="datetimeFigureOut">
              <a:rPr lang="ru-RU" smtClean="0"/>
              <a:t>25.09.2015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85A7D88-42C0-4C38-8B6A-AE56D780A01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r>
              <a:rPr lang="en-US" dirty="0"/>
              <a:t>Dental chronic intoxication</a:t>
            </a:r>
            <a:endParaRPr lang="ru-RU" dirty="0"/>
          </a:p>
        </p:txBody>
      </p:sp>
    </p:spTree>
    <p:extLst>
      <p:ext uri="{BB962C8B-B14F-4D97-AF65-F5344CB8AC3E}">
        <p14:creationId xmlns:p14="http://schemas.microsoft.com/office/powerpoint/2010/main" val="2345541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028343"/>
            <a:ext cx="8712968" cy="2862322"/>
          </a:xfrm>
          <a:prstGeom prst="rect">
            <a:avLst/>
          </a:prstGeom>
        </p:spPr>
        <p:txBody>
          <a:bodyPr wrap="square">
            <a:spAutoFit/>
          </a:bodyPr>
          <a:lstStyle/>
          <a:p>
            <a:r>
              <a:rPr lang="en-US" dirty="0" smtClean="0"/>
              <a:t>To protect and preserve the delicate balance of the oral immune system, and therefore body's immune system, it is important to be aware of dental treatments and/or issues that may be harmful to it, and why they may be harmful. As a patient, you have the right and obligation to educate yourself about all the treatments available and the options you may have.</a:t>
            </a:r>
          </a:p>
          <a:p>
            <a:endParaRPr lang="en-US" dirty="0" smtClean="0"/>
          </a:p>
          <a:p>
            <a:r>
              <a:rPr lang="en-US" dirty="0" smtClean="0"/>
              <a:t>"Silver" or "Mercury Amalgam Fillings"</a:t>
            </a:r>
          </a:p>
          <a:p>
            <a:endParaRPr lang="en-US" dirty="0" smtClean="0"/>
          </a:p>
          <a:p>
            <a:r>
              <a:rPr lang="en-US" dirty="0" smtClean="0"/>
              <a:t>One of the most hotly contested and controversial treatments still performed today is the use of "silver fillings" to fill dental caries, or cavities.</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3237" y="4221088"/>
            <a:ext cx="3057525"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2633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6770" y="980728"/>
            <a:ext cx="8640960" cy="5324535"/>
          </a:xfrm>
          <a:prstGeom prst="rect">
            <a:avLst/>
          </a:prstGeom>
        </p:spPr>
        <p:txBody>
          <a:bodyPr wrap="square">
            <a:spAutoFit/>
          </a:bodyPr>
          <a:lstStyle/>
          <a:p>
            <a:r>
              <a:rPr lang="en-US" sz="2000" dirty="0" smtClean="0"/>
              <a:t>Silver fillings are also called mercury amalgam fillings, because they contain up to 50% mercury. Mercury is one of the most toxic substances known to man, and can do great harm if ingested, or if its fumes are inhaled, yet it is still used in dental fillings.</a:t>
            </a:r>
          </a:p>
          <a:p>
            <a:endParaRPr lang="en-US" sz="2000" dirty="0" smtClean="0"/>
          </a:p>
          <a:p>
            <a:r>
              <a:rPr lang="en-US" sz="2000" dirty="0" smtClean="0"/>
              <a:t>Mercury is more toxic than lead, cadmium, and arsenic. Environmental agencies, Health and Safety Codes, and health organizations around the world help to pass laws and legislation to protect us from its effects, such as banning mercury-filled thermometers, yet for some reason mercury continues to be used as a critical component of so-called “Silver amalgam” fillings.</a:t>
            </a:r>
          </a:p>
          <a:p>
            <a:endParaRPr lang="en-US" sz="2000" dirty="0" smtClean="0"/>
          </a:p>
          <a:p>
            <a:r>
              <a:rPr lang="en-US" sz="2000" dirty="0" smtClean="0"/>
              <a:t>A silver filling is actually a mixture of metals made up of tin, copper, silver, trace amounts of zinc, and anywhere from 48% to 55% mercury. These mixed metals can not only be toxic, but may cause a galvanic reaction, producing electricity that flows through the body and interfering with signals from the brain.</a:t>
            </a:r>
            <a:endParaRPr lang="ru-RU" sz="2000" dirty="0"/>
          </a:p>
        </p:txBody>
      </p:sp>
    </p:spTree>
    <p:extLst>
      <p:ext uri="{BB962C8B-B14F-4D97-AF65-F5344CB8AC3E}">
        <p14:creationId xmlns:p14="http://schemas.microsoft.com/office/powerpoint/2010/main" val="4163689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843"/>
            <a:ext cx="8712968" cy="4708981"/>
          </a:xfrm>
          <a:prstGeom prst="rect">
            <a:avLst/>
          </a:prstGeom>
        </p:spPr>
        <p:txBody>
          <a:bodyPr wrap="square">
            <a:spAutoFit/>
          </a:bodyPr>
          <a:lstStyle/>
          <a:p>
            <a:r>
              <a:rPr lang="en-US" sz="2000" dirty="0" smtClean="0"/>
              <a:t>The toxicity issue is practically irrefutable. Research has shown that there is a continuous release of mercury vapor and abraded particles from amalgam fillings, and this release is increased up to </a:t>
            </a:r>
            <a:r>
              <a:rPr lang="en-US" sz="2000" dirty="0" err="1" smtClean="0"/>
              <a:t>fivetimes</a:t>
            </a:r>
            <a:r>
              <a:rPr lang="en-US" sz="2000" dirty="0" smtClean="0"/>
              <a:t> by the act of chewing, brushing the teeth, exposure to hot liquids, etc. The World Health Organization recently concluded that the daily intake of mercury from dental fillings exceeded the amount derived from air, water, and food (including fish). The vapor released from mercury amalgam is absorbed very rapidly and thoroughly by the body, mainly through inhalation and swallowing.</a:t>
            </a:r>
          </a:p>
          <a:p>
            <a:r>
              <a:rPr lang="en-US" sz="2000" dirty="0" smtClean="0"/>
              <a:t>Research has also shown that mercury, even in minute amounts, can damage the heart, brain, liver, lungs, kidneys, thyroid gland, pituitary gland, adrenal gland, cells, enzymes and hormones, and suppress the body’s immune system. Mercury can also pass through the placental membrane in pregnant women and permanently damage the brain of the developing fetus.</a:t>
            </a:r>
            <a:endParaRPr lang="ru-RU" sz="2000" dirty="0"/>
          </a:p>
        </p:txBody>
      </p:sp>
    </p:spTree>
    <p:extLst>
      <p:ext uri="{BB962C8B-B14F-4D97-AF65-F5344CB8AC3E}">
        <p14:creationId xmlns:p14="http://schemas.microsoft.com/office/powerpoint/2010/main" val="2412718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12845"/>
            <a:ext cx="8568952" cy="5262979"/>
          </a:xfrm>
          <a:prstGeom prst="rect">
            <a:avLst/>
          </a:prstGeom>
        </p:spPr>
        <p:txBody>
          <a:bodyPr wrap="square">
            <a:spAutoFit/>
          </a:bodyPr>
          <a:lstStyle/>
          <a:p>
            <a:r>
              <a:rPr lang="en-US" sz="2400" dirty="0" smtClean="0"/>
              <a:t>The dangers of mercury become even more insidious due to the difficulty of diagnosing mercury poisoning. Mercury is so toxic to the human body that there can be cell death or irreversible </a:t>
            </a:r>
            <a:r>
              <a:rPr lang="en-US" sz="2400" dirty="0" err="1" smtClean="0"/>
              <a:t>chemicaldamage</a:t>
            </a:r>
            <a:r>
              <a:rPr lang="en-US" sz="2400" dirty="0" smtClean="0"/>
              <a:t> long before observable symptoms appear. Organic mercury in some tissues, such as </a:t>
            </a:r>
            <a:r>
              <a:rPr lang="en-US" sz="2400" dirty="0" err="1" smtClean="0"/>
              <a:t>thebrain</a:t>
            </a:r>
            <a:r>
              <a:rPr lang="en-US" sz="2400" dirty="0" smtClean="0"/>
              <a:t>, can have a half-life of up to 25 years, meaning that it takes the body 25 years to get rid of </a:t>
            </a:r>
            <a:r>
              <a:rPr lang="en-US" sz="2400" dirty="0" err="1" smtClean="0"/>
              <a:t>halfa</a:t>
            </a:r>
            <a:r>
              <a:rPr lang="en-US" sz="2400" dirty="0" smtClean="0"/>
              <a:t> single dose of mercury under normal circumstances. It is then only a matter of time </a:t>
            </a:r>
            <a:r>
              <a:rPr lang="en-US" sz="2400" dirty="0" err="1" smtClean="0"/>
              <a:t>andseverityof</a:t>
            </a:r>
            <a:r>
              <a:rPr lang="en-US" sz="2400" dirty="0" smtClean="0"/>
              <a:t> exposure until some form of symptoms appear. For this reason mercury toxicity in dental </a:t>
            </a:r>
            <a:r>
              <a:rPr lang="en-US" sz="2400" dirty="0" err="1" smtClean="0"/>
              <a:t>fillingsis</a:t>
            </a:r>
            <a:r>
              <a:rPr lang="en-US" sz="2400" dirty="0" smtClean="0"/>
              <a:t> nothing to trifle with, and the safe removal of silver amalgam fillings by a knowledgeable, </a:t>
            </a:r>
            <a:r>
              <a:rPr lang="en-US" sz="2400" dirty="0" err="1" smtClean="0"/>
              <a:t>experienced,and</a:t>
            </a:r>
            <a:r>
              <a:rPr lang="en-US" sz="2400" dirty="0" smtClean="0"/>
              <a:t> responsible dentist, who follows strict removal </a:t>
            </a:r>
            <a:r>
              <a:rPr lang="en-US" sz="2400" dirty="0" err="1" smtClean="0"/>
              <a:t>protoclos</a:t>
            </a:r>
            <a:r>
              <a:rPr lang="en-US" sz="2400" dirty="0" smtClean="0"/>
              <a:t>, should not be delayed.</a:t>
            </a:r>
            <a:endParaRPr lang="ru-RU" sz="2400" dirty="0"/>
          </a:p>
        </p:txBody>
      </p:sp>
    </p:spTree>
    <p:extLst>
      <p:ext uri="{BB962C8B-B14F-4D97-AF65-F5344CB8AC3E}">
        <p14:creationId xmlns:p14="http://schemas.microsoft.com/office/powerpoint/2010/main" val="2309234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742" y="188640"/>
            <a:ext cx="8640960" cy="5940088"/>
          </a:xfrm>
          <a:prstGeom prst="rect">
            <a:avLst/>
          </a:prstGeom>
        </p:spPr>
        <p:txBody>
          <a:bodyPr wrap="square">
            <a:spAutoFit/>
          </a:bodyPr>
          <a:lstStyle/>
          <a:p>
            <a:r>
              <a:rPr lang="en-US" sz="2000" dirty="0" smtClean="0"/>
              <a:t>Proponents of mercury amalgam fillings, such as the American Dental Association, say that they are inert, harmless in the mouth, even though dental staff must treat them as hazardous materials prior to placing them, or after removing them from a patient's teeth. What magical transformation takes place to make them harmless after they are placed in a cavity has yet to be reasonably explained. (Also, it is important to understand that the ADA is a trade organization which, among other things, represents the interests of, and is supported by, the amalgam manufacturers themselves. That's like the tobacco companies supporting the American Cancer Society.)</a:t>
            </a:r>
          </a:p>
          <a:p>
            <a:endParaRPr lang="en-US" sz="2000" dirty="0" smtClean="0"/>
          </a:p>
          <a:p>
            <a:r>
              <a:rPr lang="en-US" sz="2000" dirty="0" smtClean="0"/>
              <a:t>The process of preparing the tooth for a mercury filling is very damaging to the tooth structure. Since a mercury filling has very little adhesion, a large, wedge-shaped opening must be drilled in the tooth so that the filling will be retained. Dr. Hansen has found through his practice and research, that the majority of dental procedures he performs on adults involves re-treating teeth that dentists drilled and treated early in the patients' lives, when they were children. These early treatments usually involved mercury amalgam fillings.</a:t>
            </a:r>
            <a:endParaRPr lang="ru-RU" sz="2000" dirty="0"/>
          </a:p>
        </p:txBody>
      </p:sp>
    </p:spTree>
    <p:extLst>
      <p:ext uri="{BB962C8B-B14F-4D97-AF65-F5344CB8AC3E}">
        <p14:creationId xmlns:p14="http://schemas.microsoft.com/office/powerpoint/2010/main" val="3875289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784976" cy="4893647"/>
          </a:xfrm>
          <a:prstGeom prst="rect">
            <a:avLst/>
          </a:prstGeom>
        </p:spPr>
        <p:txBody>
          <a:bodyPr wrap="square">
            <a:spAutoFit/>
          </a:bodyPr>
          <a:lstStyle/>
          <a:p>
            <a:endParaRPr lang="en-US" sz="2400" dirty="0" smtClean="0"/>
          </a:p>
          <a:p>
            <a:r>
              <a:rPr lang="en-US" sz="2400" dirty="0" smtClean="0"/>
              <a:t>This is because the drilling process, with its accompanying heat and friction, may damage the very delicate crystalline structures inside the tooth; damage and cut off the dentin tubules that carry oxygen and nutrients from the nerve or pulp of the tooth to the enamel exterior; and cause minute cracking and fractures that may allow more pathogens to enter the interior of the tooth, and over time, enter the bloodstream; plus, the drilled/filled tooth structure may be weakened, eventually causing the tooth to break or crack. The filling itself may crack, leak and gradually fail over time. These failures may eventually lead to the need for a root canal treatment or extraction.</a:t>
            </a:r>
            <a:endParaRPr lang="ru-RU" sz="2400" dirty="0"/>
          </a:p>
        </p:txBody>
      </p:sp>
    </p:spTree>
    <p:extLst>
      <p:ext uri="{BB962C8B-B14F-4D97-AF65-F5344CB8AC3E}">
        <p14:creationId xmlns:p14="http://schemas.microsoft.com/office/powerpoint/2010/main" val="520214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88640"/>
            <a:ext cx="7416824" cy="400110"/>
          </a:xfrm>
          <a:prstGeom prst="rect">
            <a:avLst/>
          </a:prstGeom>
        </p:spPr>
        <p:txBody>
          <a:bodyPr wrap="square">
            <a:spAutoFit/>
          </a:bodyPr>
          <a:lstStyle/>
          <a:p>
            <a:pPr algn="ctr"/>
            <a:r>
              <a:rPr lang="en-US" sz="2000" b="1" dirty="0" smtClean="0">
                <a:solidFill>
                  <a:srgbClr val="FF0000"/>
                </a:solidFill>
              </a:rPr>
              <a:t>The Traditional Root Canal Treatment</a:t>
            </a:r>
            <a:endParaRPr lang="ru-RU" sz="2000" b="1" dirty="0">
              <a:solidFill>
                <a:srgbClr val="FF0000"/>
              </a:solidFill>
            </a:endParaRPr>
          </a:p>
        </p:txBody>
      </p:sp>
      <p:sp>
        <p:nvSpPr>
          <p:cNvPr id="4" name="Прямоугольник 3"/>
          <p:cNvSpPr/>
          <p:nvPr/>
        </p:nvSpPr>
        <p:spPr>
          <a:xfrm>
            <a:off x="356770" y="836712"/>
            <a:ext cx="8568952" cy="4401205"/>
          </a:xfrm>
          <a:prstGeom prst="rect">
            <a:avLst/>
          </a:prstGeom>
        </p:spPr>
        <p:txBody>
          <a:bodyPr wrap="square">
            <a:spAutoFit/>
          </a:bodyPr>
          <a:lstStyle/>
          <a:p>
            <a:r>
              <a:rPr lang="en-US" sz="2000" dirty="0" smtClean="0"/>
              <a:t>There are a multitude of potential problems that may develop with the traditional root canal. For one thing, the entire nerve of an offending tooth may not be dead. It is infected, and causing pain, but much of it may still be viable or revivable with proper treatment. However, the standard root canal treatment that most dentists will resort to, destroys and removes the entire nerve (also called the pulp), effectively "killing" the involved tooth. As far as the body is concerned, the tooth is dead, and blood, oxygen and lymphatic circulation is destroyed and cut off from that tooth, which in turn weakens the immunity in that area.</a:t>
            </a:r>
          </a:p>
          <a:p>
            <a:endParaRPr lang="en-US" sz="2000" dirty="0" smtClean="0"/>
          </a:p>
          <a:p>
            <a:r>
              <a:rPr lang="en-US" sz="2000" dirty="0" smtClean="0"/>
              <a:t>After the nerve/pulp has been removed, the dentist attempts to sterilize and disinfect the empty pulp/root chamber by using caustic, toxic chemicals that are extremely harmful to the body if ingested or absorbed into the blood stream.</a:t>
            </a:r>
            <a:endParaRPr lang="ru-RU" sz="2000" dirty="0"/>
          </a:p>
        </p:txBody>
      </p:sp>
    </p:spTree>
    <p:extLst>
      <p:ext uri="{BB962C8B-B14F-4D97-AF65-F5344CB8AC3E}">
        <p14:creationId xmlns:p14="http://schemas.microsoft.com/office/powerpoint/2010/main" val="762204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88640"/>
            <a:ext cx="228600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79512" y="335846"/>
            <a:ext cx="6408712" cy="5324535"/>
          </a:xfrm>
          <a:prstGeom prst="rect">
            <a:avLst/>
          </a:prstGeom>
        </p:spPr>
        <p:txBody>
          <a:bodyPr wrap="square">
            <a:spAutoFit/>
          </a:bodyPr>
          <a:lstStyle/>
          <a:p>
            <a:r>
              <a:rPr lang="en-US" sz="2000" dirty="0" smtClean="0"/>
              <a:t>To fill the empty pulp/root chamber, dentists will usually use a compound called "</a:t>
            </a:r>
            <a:r>
              <a:rPr lang="en-US" sz="2000" dirty="0" err="1" smtClean="0"/>
              <a:t>gutta</a:t>
            </a:r>
            <a:r>
              <a:rPr lang="en-US" sz="2000" dirty="0" smtClean="0"/>
              <a:t> </a:t>
            </a:r>
            <a:r>
              <a:rPr lang="en-US" sz="2000" dirty="0" err="1" smtClean="0"/>
              <a:t>percha</a:t>
            </a:r>
            <a:r>
              <a:rPr lang="en-US" sz="2000" dirty="0" smtClean="0"/>
              <a:t>." This compound is made up of a mixture of latex and heavy metal salts such as mercury, cadmium, or lead. These heavy metals are added to the filling material so the root canal will show up well on an X-Ray, and have no other practical use.</a:t>
            </a:r>
          </a:p>
          <a:p>
            <a:endParaRPr lang="en-US" sz="2000" dirty="0" smtClean="0"/>
          </a:p>
          <a:p>
            <a:r>
              <a:rPr lang="en-US" sz="2000" dirty="0" err="1" smtClean="0"/>
              <a:t>Gutta</a:t>
            </a:r>
            <a:r>
              <a:rPr lang="en-US" sz="2000" dirty="0" smtClean="0"/>
              <a:t> </a:t>
            </a:r>
            <a:r>
              <a:rPr lang="en-US" sz="2000" dirty="0" err="1" smtClean="0"/>
              <a:t>Percha</a:t>
            </a:r>
            <a:r>
              <a:rPr lang="en-US" sz="2000" dirty="0" smtClean="0"/>
              <a:t> may be toxic to those patients who have allergies or are sensitive to latex. Also, this compound has a propensity to shrink after it cures, pulling away from the nerve/root chamber walls and causing microscopic bubbles to form, where bacteria can breed causing eventual further decay. The chemicals that were used to try to sterilize the chamber are not very effective or foolproof, and there is no guarantee there will not be a re-infection.</a:t>
            </a:r>
            <a:endParaRPr lang="ru-RU" sz="2000" dirty="0"/>
          </a:p>
        </p:txBody>
      </p:sp>
    </p:spTree>
    <p:extLst>
      <p:ext uri="{BB962C8B-B14F-4D97-AF65-F5344CB8AC3E}">
        <p14:creationId xmlns:p14="http://schemas.microsoft.com/office/powerpoint/2010/main" val="1512621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227" y="332656"/>
            <a:ext cx="8640960" cy="6247864"/>
          </a:xfrm>
          <a:prstGeom prst="rect">
            <a:avLst/>
          </a:prstGeom>
        </p:spPr>
        <p:txBody>
          <a:bodyPr wrap="square">
            <a:spAutoFit/>
          </a:bodyPr>
          <a:lstStyle/>
          <a:p>
            <a:r>
              <a:rPr lang="en-US" sz="2000" dirty="0" smtClean="0"/>
              <a:t>Another problem with the traditional root canal is the need to drill away healthy tooth structure to the point where a crown must be placed. So-called "permanent" crown cement can crack and leak, allowing pathogens back into the treated tooth. This cement has low adhesion, requiring either large amounts of tooth structure to hang onto, or a metal post to be screwed into the tooth so the cement and crown will have something to attach to. Crowns, even so-called "gold crowns," are made of mixed metal alloys, and due to the faulty cement, can leak and allow the teeth underneath them to further decay and corrode.</a:t>
            </a:r>
          </a:p>
          <a:p>
            <a:endParaRPr lang="en-US" sz="2000" dirty="0" smtClean="0"/>
          </a:p>
          <a:p>
            <a:r>
              <a:rPr lang="en-US" sz="2000" dirty="0" smtClean="0"/>
              <a:t>The crown, if not properly seated, can trap food particles and plaque, causing chronic inflammation of the gums (periodontal inflammation). The gums and surrounding tissues may also be sensitive, or allergic to, the materials used in these restorations, and this may also cause chronic periodontal inflammation.</a:t>
            </a:r>
          </a:p>
          <a:p>
            <a:endParaRPr lang="en-US" sz="2000" dirty="0" smtClean="0"/>
          </a:p>
          <a:p>
            <a:r>
              <a:rPr lang="en-US" sz="2000" dirty="0" smtClean="0"/>
              <a:t>As a further complication, the root-canaled, crowned tooth can develop additional problems, including bone death around the tooth, and the patient may never know it because the nerve is dead and these problems cannot be felt or sensed.</a:t>
            </a:r>
            <a:endParaRPr lang="ru-RU" sz="2000" dirty="0"/>
          </a:p>
        </p:txBody>
      </p:sp>
    </p:spTree>
    <p:extLst>
      <p:ext uri="{BB962C8B-B14F-4D97-AF65-F5344CB8AC3E}">
        <p14:creationId xmlns:p14="http://schemas.microsoft.com/office/powerpoint/2010/main" val="1401286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784976" cy="461665"/>
          </a:xfrm>
          <a:prstGeom prst="rect">
            <a:avLst/>
          </a:prstGeom>
        </p:spPr>
        <p:txBody>
          <a:bodyPr wrap="square">
            <a:spAutoFit/>
          </a:bodyPr>
          <a:lstStyle/>
          <a:p>
            <a:pPr algn="ctr"/>
            <a:r>
              <a:rPr lang="en-US" sz="2400" b="1" dirty="0" smtClean="0">
                <a:solidFill>
                  <a:srgbClr val="FF0000"/>
                </a:solidFill>
              </a:rPr>
              <a:t>Traditional Teeth Cleaning/Hygiene</a:t>
            </a:r>
            <a:endParaRPr lang="ru-RU" sz="2400" b="1" dirty="0">
              <a:solidFill>
                <a:srgbClr val="FF0000"/>
              </a:solidFill>
            </a:endParaRPr>
          </a:p>
        </p:txBody>
      </p:sp>
      <p:sp>
        <p:nvSpPr>
          <p:cNvPr id="3" name="Прямоугольник 2"/>
          <p:cNvSpPr/>
          <p:nvPr/>
        </p:nvSpPr>
        <p:spPr>
          <a:xfrm>
            <a:off x="251520" y="1166843"/>
            <a:ext cx="8640960" cy="4154984"/>
          </a:xfrm>
          <a:prstGeom prst="rect">
            <a:avLst/>
          </a:prstGeom>
        </p:spPr>
        <p:txBody>
          <a:bodyPr wrap="square">
            <a:spAutoFit/>
          </a:bodyPr>
          <a:lstStyle/>
          <a:p>
            <a:r>
              <a:rPr lang="en-US" sz="2400" dirty="0" smtClean="0"/>
              <a:t>As a rule, a traditional teeth cleaning starts with using sharp instruments to cut and scrape around the teeth, gums and periodontal ligaments to remove plaque. Bacteria, viruses and toxins which may be nestling on or near the teeth and gums have a clear pathway to enter the bloodstream when these tissues are cut into, not to mention the pain and discomfort this kind of cleaning causes the patient. A patient who has this type of cleaning on a frequent basis may be repeatedly subjecting himself or herself to exposures of harmful pathogens, and may be another source of chronic periodontal inflammation.</a:t>
            </a:r>
            <a:endParaRPr lang="ru-RU" sz="2400" dirty="0"/>
          </a:p>
        </p:txBody>
      </p:sp>
    </p:spTree>
    <p:extLst>
      <p:ext uri="{BB962C8B-B14F-4D97-AF65-F5344CB8AC3E}">
        <p14:creationId xmlns:p14="http://schemas.microsoft.com/office/powerpoint/2010/main" val="4070869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2932" y="23214"/>
            <a:ext cx="3028950" cy="2325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26308" y="260648"/>
            <a:ext cx="5616624" cy="2862322"/>
          </a:xfrm>
          <a:prstGeom prst="rect">
            <a:avLst/>
          </a:prstGeom>
        </p:spPr>
        <p:txBody>
          <a:bodyPr wrap="square">
            <a:spAutoFit/>
          </a:bodyPr>
          <a:lstStyle/>
          <a:p>
            <a:r>
              <a:rPr lang="en-US" b="1" dirty="0" smtClean="0"/>
              <a:t>When mixed metals are placed in the mouth, either through fillings, crowns, or bridges, or a combination of these, the metals mix with saliva to create a galvanic, or battery effect. Measurable amounts of electrical current are produced from these metals mixing with the saliva, and create electromagnetic waves which are detectable on an EEG.</a:t>
            </a:r>
          </a:p>
          <a:p>
            <a:endParaRPr lang="en-US" b="1" dirty="0" smtClean="0"/>
          </a:p>
          <a:p>
            <a:endParaRPr lang="ru-RU" b="1" dirty="0"/>
          </a:p>
        </p:txBody>
      </p:sp>
      <p:sp>
        <p:nvSpPr>
          <p:cNvPr id="3" name="Прямоугольник 2"/>
          <p:cNvSpPr/>
          <p:nvPr/>
        </p:nvSpPr>
        <p:spPr>
          <a:xfrm>
            <a:off x="199367" y="2780928"/>
            <a:ext cx="8784976" cy="3693319"/>
          </a:xfrm>
          <a:prstGeom prst="rect">
            <a:avLst/>
          </a:prstGeom>
        </p:spPr>
        <p:txBody>
          <a:bodyPr wrap="square">
            <a:spAutoFit/>
          </a:bodyPr>
          <a:lstStyle/>
          <a:p>
            <a:r>
              <a:rPr lang="en-US" b="1" dirty="0" smtClean="0"/>
              <a:t>The brain is a generator that produces measurable voltages in a variety of frequency ranges, that control everything from our emotions to our motor skills. The galvanic effect of mixed metals in the mouth can cause voltages tens to hundreds of times greater than what the brain produces, and may cause currents and electromagnetism that interfere with the brain's electrical impulses--impulses which control the voluntary and involuntary actions of the body as well as the mind. Any electrical interference such as what is generated in the mouth with the galvanic effect, has the ability, under the right conditions, to cause a myriad of complications both physically and psychologically.</a:t>
            </a:r>
          </a:p>
          <a:p>
            <a:endParaRPr lang="en-US" b="1" dirty="0" smtClean="0"/>
          </a:p>
          <a:p>
            <a:r>
              <a:rPr lang="en-US" b="1" dirty="0" smtClean="0"/>
              <a:t>The galvanic effect in the mouth is a very real problem that is being researched and pursued by more and more health professionals and brain researchers.</a:t>
            </a:r>
            <a:endParaRPr lang="ru-RU" b="1" dirty="0"/>
          </a:p>
        </p:txBody>
      </p:sp>
    </p:spTree>
    <p:extLst>
      <p:ext uri="{BB962C8B-B14F-4D97-AF65-F5344CB8AC3E}">
        <p14:creationId xmlns:p14="http://schemas.microsoft.com/office/powerpoint/2010/main" val="2907446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12968" cy="707886"/>
          </a:xfrm>
          <a:prstGeom prst="rect">
            <a:avLst/>
          </a:prstGeom>
        </p:spPr>
        <p:txBody>
          <a:bodyPr wrap="square">
            <a:spAutoFit/>
          </a:bodyPr>
          <a:lstStyle/>
          <a:p>
            <a:pPr algn="ctr"/>
            <a:r>
              <a:rPr lang="en-US" sz="2000" dirty="0" smtClean="0">
                <a:solidFill>
                  <a:srgbClr val="FF0000"/>
                </a:solidFill>
              </a:rPr>
              <a:t>Chronic Inflammation and Infection of the Gums and Surrounding Tissue (Periodontal Disease)</a:t>
            </a:r>
            <a:endParaRPr lang="ru-RU" sz="2000" dirty="0">
              <a:solidFill>
                <a:srgbClr val="FF0000"/>
              </a:solidFill>
            </a:endParaRPr>
          </a:p>
        </p:txBody>
      </p:sp>
      <p:sp>
        <p:nvSpPr>
          <p:cNvPr id="3" name="Прямоугольник 2"/>
          <p:cNvSpPr/>
          <p:nvPr/>
        </p:nvSpPr>
        <p:spPr>
          <a:xfrm>
            <a:off x="251520" y="1412776"/>
            <a:ext cx="8712968" cy="4093428"/>
          </a:xfrm>
          <a:prstGeom prst="rect">
            <a:avLst/>
          </a:prstGeom>
        </p:spPr>
        <p:txBody>
          <a:bodyPr wrap="square">
            <a:spAutoFit/>
          </a:bodyPr>
          <a:lstStyle/>
          <a:p>
            <a:r>
              <a:rPr lang="en-US" sz="2000" dirty="0" smtClean="0"/>
              <a:t>Research is showing that chronic periodontal inflammation--swelling, bleeding and pain in the gum tissue--may be the source of several health problems. Bacteria and infection from the gums may easily spread throughout the bloodstream and the body and cause a myriad of health problems.</a:t>
            </a:r>
          </a:p>
          <a:p>
            <a:endParaRPr lang="en-US" sz="2000" dirty="0" smtClean="0"/>
          </a:p>
          <a:p>
            <a:r>
              <a:rPr lang="en-US" sz="2000" dirty="0" smtClean="0"/>
              <a:t>Many dentists are reluctant to admit that sometimes this inflammation may be caused by the </a:t>
            </a:r>
            <a:r>
              <a:rPr lang="en-US" sz="2000" dirty="0" err="1" smtClean="0"/>
              <a:t>the</a:t>
            </a:r>
            <a:r>
              <a:rPr lang="en-US" sz="2000" dirty="0" smtClean="0"/>
              <a:t> treatments they perform. But, it has been shown that sensitivity (allergies) to the materials in conventional crowns and other types of restorations, as well as the possibility of plaque, food particles, bacteria and other debris becoming trapped between the crowns and gums, may cause inflammation that is not only uncomfortable, but may be harmful to the oral immune system and the entire body.</a:t>
            </a:r>
            <a:endParaRPr lang="ru-RU" sz="2000" dirty="0"/>
          </a:p>
        </p:txBody>
      </p:sp>
    </p:spTree>
    <p:extLst>
      <p:ext uri="{BB962C8B-B14F-4D97-AF65-F5344CB8AC3E}">
        <p14:creationId xmlns:p14="http://schemas.microsoft.com/office/powerpoint/2010/main" val="2730231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712968" cy="461665"/>
          </a:xfrm>
          <a:prstGeom prst="rect">
            <a:avLst/>
          </a:prstGeom>
        </p:spPr>
        <p:txBody>
          <a:bodyPr wrap="square">
            <a:spAutoFit/>
          </a:bodyPr>
          <a:lstStyle/>
          <a:p>
            <a:pPr algn="ctr"/>
            <a:r>
              <a:rPr lang="en-US" sz="2400" b="1" dirty="0" smtClean="0">
                <a:solidFill>
                  <a:srgbClr val="FF0000"/>
                </a:solidFill>
              </a:rPr>
              <a:t>Biological Dental Issues</a:t>
            </a:r>
            <a:endParaRPr lang="ru-RU" sz="2400" b="1" dirty="0">
              <a:solidFill>
                <a:srgbClr val="FF0000"/>
              </a:solidFill>
            </a:endParaRPr>
          </a:p>
        </p:txBody>
      </p:sp>
      <p:sp>
        <p:nvSpPr>
          <p:cNvPr id="3" name="Прямоугольник 2"/>
          <p:cNvSpPr/>
          <p:nvPr/>
        </p:nvSpPr>
        <p:spPr>
          <a:xfrm>
            <a:off x="251520" y="889844"/>
            <a:ext cx="8712968" cy="5016758"/>
          </a:xfrm>
          <a:prstGeom prst="rect">
            <a:avLst/>
          </a:prstGeom>
        </p:spPr>
        <p:txBody>
          <a:bodyPr wrap="square">
            <a:spAutoFit/>
          </a:bodyPr>
          <a:lstStyle/>
          <a:p>
            <a:r>
              <a:rPr lang="en-US" sz="2000" dirty="0" smtClean="0"/>
              <a:t>What dental issues does a Patient need to know, which may impact your health</a:t>
            </a:r>
          </a:p>
          <a:p>
            <a:endParaRPr lang="en-US" sz="2000" dirty="0" smtClean="0"/>
          </a:p>
          <a:p>
            <a:r>
              <a:rPr lang="ru-RU" sz="2000" dirty="0" smtClean="0"/>
              <a:t>􀁹 </a:t>
            </a:r>
            <a:r>
              <a:rPr lang="en-US" sz="2000" dirty="0" smtClean="0"/>
              <a:t>Periodontal Disease</a:t>
            </a:r>
          </a:p>
          <a:p>
            <a:endParaRPr lang="en-US" sz="2000" dirty="0" smtClean="0"/>
          </a:p>
          <a:p>
            <a:r>
              <a:rPr lang="ru-RU" sz="2000" dirty="0" smtClean="0"/>
              <a:t>􀁹 </a:t>
            </a:r>
            <a:r>
              <a:rPr lang="en-US" sz="2000" dirty="0" smtClean="0"/>
              <a:t>Root canals and other dead teeth</a:t>
            </a:r>
          </a:p>
          <a:p>
            <a:endParaRPr lang="en-US" sz="2000" dirty="0" smtClean="0"/>
          </a:p>
          <a:p>
            <a:r>
              <a:rPr lang="ru-RU" sz="2000" dirty="0" smtClean="0"/>
              <a:t>􀁹 </a:t>
            </a:r>
            <a:r>
              <a:rPr lang="en-US" sz="2000" dirty="0" smtClean="0"/>
              <a:t>Toxic (neuro) metals: mercury, tin, nickel, gold…</a:t>
            </a:r>
          </a:p>
          <a:p>
            <a:endParaRPr lang="en-US" sz="2000" dirty="0" smtClean="0"/>
          </a:p>
          <a:p>
            <a:r>
              <a:rPr lang="ru-RU" sz="2000" dirty="0" smtClean="0"/>
              <a:t>􀁹 </a:t>
            </a:r>
            <a:r>
              <a:rPr lang="en-US" sz="2000" dirty="0" smtClean="0"/>
              <a:t>Ischemic Osteonecrosis</a:t>
            </a:r>
          </a:p>
          <a:p>
            <a:endParaRPr lang="en-US" sz="2000" dirty="0" smtClean="0"/>
          </a:p>
          <a:p>
            <a:r>
              <a:rPr lang="ru-RU" sz="2000" dirty="0" smtClean="0"/>
              <a:t>􀁹 </a:t>
            </a:r>
            <a:r>
              <a:rPr lang="en-US" sz="2000" dirty="0" err="1" smtClean="0"/>
              <a:t>Cranio</a:t>
            </a:r>
            <a:r>
              <a:rPr lang="en-US" sz="2000" dirty="0" smtClean="0"/>
              <a:t> Mandibular Dysfunction</a:t>
            </a:r>
          </a:p>
          <a:p>
            <a:endParaRPr lang="en-US" sz="2000" dirty="0" smtClean="0"/>
          </a:p>
          <a:p>
            <a:r>
              <a:rPr lang="ru-RU" sz="2000" dirty="0" smtClean="0"/>
              <a:t>􀁹 </a:t>
            </a:r>
            <a:r>
              <a:rPr lang="en-US" sz="2000" dirty="0" smtClean="0"/>
              <a:t>Sleep apnea, swallowing and air way restriction</a:t>
            </a:r>
          </a:p>
          <a:p>
            <a:endParaRPr lang="en-US" sz="2000" dirty="0" smtClean="0"/>
          </a:p>
          <a:p>
            <a:r>
              <a:rPr lang="ru-RU" sz="2000" dirty="0" smtClean="0"/>
              <a:t>􀁹 </a:t>
            </a:r>
            <a:r>
              <a:rPr lang="en-US" sz="2000" dirty="0" smtClean="0"/>
              <a:t>Fluoridation</a:t>
            </a:r>
            <a:endParaRPr lang="ru-RU" sz="2000" dirty="0"/>
          </a:p>
        </p:txBody>
      </p:sp>
    </p:spTree>
    <p:extLst>
      <p:ext uri="{BB962C8B-B14F-4D97-AF65-F5344CB8AC3E}">
        <p14:creationId xmlns:p14="http://schemas.microsoft.com/office/powerpoint/2010/main" val="4265729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496944" cy="400110"/>
          </a:xfrm>
          <a:prstGeom prst="rect">
            <a:avLst/>
          </a:prstGeom>
        </p:spPr>
        <p:txBody>
          <a:bodyPr wrap="square">
            <a:spAutoFit/>
          </a:bodyPr>
          <a:lstStyle/>
          <a:p>
            <a:pPr algn="ctr"/>
            <a:r>
              <a:rPr lang="en-US" sz="2000" b="1" dirty="0" smtClean="0">
                <a:solidFill>
                  <a:srgbClr val="FF0000"/>
                </a:solidFill>
              </a:rPr>
              <a:t>Biological Dental issues</a:t>
            </a:r>
            <a:endParaRPr lang="ru-RU" sz="2000" b="1" dirty="0">
              <a:solidFill>
                <a:srgbClr val="FF0000"/>
              </a:solidFill>
            </a:endParaRPr>
          </a:p>
        </p:txBody>
      </p:sp>
      <p:sp>
        <p:nvSpPr>
          <p:cNvPr id="3" name="Прямоугольник 2"/>
          <p:cNvSpPr/>
          <p:nvPr/>
        </p:nvSpPr>
        <p:spPr>
          <a:xfrm>
            <a:off x="107504" y="908720"/>
            <a:ext cx="9036496" cy="4401205"/>
          </a:xfrm>
          <a:prstGeom prst="rect">
            <a:avLst/>
          </a:prstGeom>
        </p:spPr>
        <p:txBody>
          <a:bodyPr wrap="square">
            <a:spAutoFit/>
          </a:bodyPr>
          <a:lstStyle/>
          <a:p>
            <a:r>
              <a:rPr lang="en-US" sz="2000" dirty="0" err="1" smtClean="0"/>
              <a:t>Dysautonomia</a:t>
            </a:r>
            <a:r>
              <a:rPr lang="en-US" sz="2000" dirty="0" smtClean="0"/>
              <a:t> and </a:t>
            </a:r>
            <a:r>
              <a:rPr lang="en-US" sz="2000" dirty="0" err="1" smtClean="0"/>
              <a:t>dysoxygenosis</a:t>
            </a:r>
            <a:endParaRPr lang="en-US" sz="2000" dirty="0" smtClean="0"/>
          </a:p>
          <a:p>
            <a:endParaRPr lang="en-US" sz="2000" dirty="0" smtClean="0"/>
          </a:p>
          <a:p>
            <a:r>
              <a:rPr lang="ru-RU" sz="2000" dirty="0" smtClean="0"/>
              <a:t>􀁹 </a:t>
            </a:r>
            <a:r>
              <a:rPr lang="en-US" sz="2000" dirty="0" smtClean="0"/>
              <a:t>Chronic infections:</a:t>
            </a:r>
          </a:p>
          <a:p>
            <a:r>
              <a:rPr lang="ru-RU" sz="2000" dirty="0" smtClean="0"/>
              <a:t>􀁹 </a:t>
            </a:r>
            <a:r>
              <a:rPr lang="en-US" sz="2000" dirty="0" smtClean="0"/>
              <a:t>Periodontal disease, dead teeth, “dead jaw bone” – </a:t>
            </a:r>
            <a:r>
              <a:rPr lang="en-US" sz="2000" dirty="0" err="1" smtClean="0"/>
              <a:t>cavitations</a:t>
            </a:r>
            <a:endParaRPr lang="en-US" sz="2000" dirty="0" smtClean="0"/>
          </a:p>
          <a:p>
            <a:r>
              <a:rPr lang="ru-RU" sz="2000" dirty="0" smtClean="0"/>
              <a:t>􀁹 </a:t>
            </a:r>
            <a:r>
              <a:rPr lang="en-US" sz="2000" dirty="0" smtClean="0"/>
              <a:t>Chronic heavy metal toxicity:</a:t>
            </a:r>
          </a:p>
          <a:p>
            <a:r>
              <a:rPr lang="ru-RU" sz="2000" dirty="0" smtClean="0"/>
              <a:t>􀁹 </a:t>
            </a:r>
            <a:r>
              <a:rPr lang="en-US" sz="2000" dirty="0" smtClean="0"/>
              <a:t>Dental metal implants: “fillings, crowns, braces and implants;</a:t>
            </a:r>
          </a:p>
          <a:p>
            <a:r>
              <a:rPr lang="en-US" sz="2000" dirty="0" err="1" smtClean="0"/>
              <a:t>cavitations</a:t>
            </a:r>
            <a:r>
              <a:rPr lang="en-US" sz="2000" dirty="0" smtClean="0"/>
              <a:t> (storage areas)</a:t>
            </a:r>
          </a:p>
          <a:p>
            <a:r>
              <a:rPr lang="ru-RU" sz="2000" dirty="0" smtClean="0"/>
              <a:t>􀁹 </a:t>
            </a:r>
            <a:r>
              <a:rPr lang="en-US" sz="2000" dirty="0" smtClean="0"/>
              <a:t>Mercury, tin, titanium, gold, nickel, platinum, palladium</a:t>
            </a:r>
          </a:p>
          <a:p>
            <a:r>
              <a:rPr lang="ru-RU" sz="2000" dirty="0" smtClean="0"/>
              <a:t>􀁹 </a:t>
            </a:r>
            <a:r>
              <a:rPr lang="en-US" sz="2000" dirty="0" smtClean="0"/>
              <a:t>Structure:</a:t>
            </a:r>
          </a:p>
          <a:p>
            <a:r>
              <a:rPr lang="ru-RU" sz="2000" dirty="0" smtClean="0"/>
              <a:t>􀁹 </a:t>
            </a:r>
            <a:r>
              <a:rPr lang="en-US" sz="2000" dirty="0" err="1" smtClean="0"/>
              <a:t>craniomandibular</a:t>
            </a:r>
            <a:r>
              <a:rPr lang="en-US" sz="2000" dirty="0" smtClean="0"/>
              <a:t> dysfunction (TMJ)</a:t>
            </a:r>
          </a:p>
          <a:p>
            <a:r>
              <a:rPr lang="ru-RU" sz="2000" dirty="0" smtClean="0"/>
              <a:t>􀁹 </a:t>
            </a:r>
            <a:r>
              <a:rPr lang="en-US" sz="2000" dirty="0" smtClean="0"/>
              <a:t>Air way obstruction: sleep apnea, snoring, restricted air‐way (tonsils</a:t>
            </a:r>
          </a:p>
          <a:p>
            <a:r>
              <a:rPr lang="en-US" sz="2000" dirty="0" smtClean="0"/>
              <a:t>and adenoids), narrow palate</a:t>
            </a:r>
          </a:p>
          <a:p>
            <a:r>
              <a:rPr lang="ru-RU" sz="2000" dirty="0" smtClean="0"/>
              <a:t>􀁹 </a:t>
            </a:r>
            <a:r>
              <a:rPr lang="en-US" sz="2000" dirty="0" smtClean="0"/>
              <a:t>Others that add to the neurological overload (</a:t>
            </a:r>
            <a:r>
              <a:rPr lang="en-US" sz="2000" dirty="0" err="1" smtClean="0"/>
              <a:t>dys‐autonomia</a:t>
            </a:r>
            <a:r>
              <a:rPr lang="en-US" sz="2000" dirty="0" smtClean="0"/>
              <a:t>: allergies, currents between crowns and fillings, toxic foci – </a:t>
            </a:r>
            <a:r>
              <a:rPr lang="en-US" sz="2000" dirty="0" err="1" smtClean="0"/>
              <a:t>cavitations</a:t>
            </a:r>
            <a:r>
              <a:rPr lang="en-US" sz="2000" dirty="0" smtClean="0"/>
              <a:t> and root canals</a:t>
            </a:r>
            <a:endParaRPr lang="ru-RU" sz="2000" dirty="0"/>
          </a:p>
        </p:txBody>
      </p:sp>
    </p:spTree>
    <p:extLst>
      <p:ext uri="{BB962C8B-B14F-4D97-AF65-F5344CB8AC3E}">
        <p14:creationId xmlns:p14="http://schemas.microsoft.com/office/powerpoint/2010/main" val="1461551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1015663"/>
          </a:xfrm>
          <a:prstGeom prst="rect">
            <a:avLst/>
          </a:prstGeom>
        </p:spPr>
        <p:txBody>
          <a:bodyPr wrap="square">
            <a:spAutoFit/>
          </a:bodyPr>
          <a:lstStyle/>
          <a:p>
            <a:pPr algn="ctr"/>
            <a:r>
              <a:rPr lang="en-US" sz="2000" b="1" dirty="0" smtClean="0">
                <a:solidFill>
                  <a:srgbClr val="FF0000"/>
                </a:solidFill>
              </a:rPr>
              <a:t> </a:t>
            </a:r>
          </a:p>
          <a:p>
            <a:pPr algn="ctr"/>
            <a:endParaRPr lang="en-US" sz="2000" b="1" dirty="0" smtClean="0">
              <a:solidFill>
                <a:srgbClr val="FF0000"/>
              </a:solidFill>
            </a:endParaRPr>
          </a:p>
          <a:p>
            <a:pPr algn="ctr"/>
            <a:r>
              <a:rPr lang="en-US" sz="2000" b="1" dirty="0" smtClean="0">
                <a:solidFill>
                  <a:srgbClr val="FF0000"/>
                </a:solidFill>
              </a:rPr>
              <a:t>Integrative Periodontal Therapeutics goals:</a:t>
            </a:r>
            <a:endParaRPr lang="ru-RU" sz="2000" b="1" dirty="0">
              <a:solidFill>
                <a:srgbClr val="FF0000"/>
              </a:solidFill>
            </a:endParaRPr>
          </a:p>
        </p:txBody>
      </p:sp>
      <p:sp>
        <p:nvSpPr>
          <p:cNvPr id="3" name="Прямоугольник 2"/>
          <p:cNvSpPr/>
          <p:nvPr/>
        </p:nvSpPr>
        <p:spPr>
          <a:xfrm>
            <a:off x="169211" y="1502688"/>
            <a:ext cx="8892480" cy="4093428"/>
          </a:xfrm>
          <a:prstGeom prst="rect">
            <a:avLst/>
          </a:prstGeom>
        </p:spPr>
        <p:txBody>
          <a:bodyPr wrap="square">
            <a:spAutoFit/>
          </a:bodyPr>
          <a:lstStyle/>
          <a:p>
            <a:r>
              <a:rPr lang="en-US" sz="2000" dirty="0" smtClean="0"/>
              <a:t>􀁹 Infection: “an invasion by pathogenic microorganisms of a bodily part in which the conditions are favorable for growth, production of toxins , and resulting injury to tissue”</a:t>
            </a:r>
          </a:p>
          <a:p>
            <a:r>
              <a:rPr lang="en-US" sz="2000" dirty="0" smtClean="0"/>
              <a:t>􀁹 Long term chronic degenerative disease</a:t>
            </a:r>
          </a:p>
          <a:p>
            <a:r>
              <a:rPr lang="en-US" sz="2000" dirty="0" smtClean="0"/>
              <a:t>􀁹 Control the local and systemic risk factors</a:t>
            </a:r>
          </a:p>
          <a:p>
            <a:r>
              <a:rPr lang="en-US" sz="2000" dirty="0" smtClean="0"/>
              <a:t>􀁹 Not just surgical treatment‐ removal of un‐healthy, healthy or potentially healthy body parts</a:t>
            </a:r>
          </a:p>
          <a:p>
            <a:r>
              <a:rPr lang="en-US" sz="2000" dirty="0" smtClean="0"/>
              <a:t>􀁹 Goal: optimal long term periodontal health and maximize their resistance to periodontal infection; Integrative Periodontal Therapeutics local and systemic risk factors</a:t>
            </a:r>
          </a:p>
          <a:p>
            <a:r>
              <a:rPr lang="en-US" sz="2000" dirty="0" smtClean="0"/>
              <a:t>􀁹 Allergic/autoimmune:</a:t>
            </a:r>
          </a:p>
          <a:p>
            <a:r>
              <a:rPr lang="en-US" sz="2000" dirty="0" smtClean="0"/>
              <a:t>􀁹 Nutrition</a:t>
            </a:r>
          </a:p>
          <a:p>
            <a:endParaRPr lang="en-US" sz="2000" dirty="0"/>
          </a:p>
        </p:txBody>
      </p:sp>
    </p:spTree>
    <p:extLst>
      <p:ext uri="{BB962C8B-B14F-4D97-AF65-F5344CB8AC3E}">
        <p14:creationId xmlns:p14="http://schemas.microsoft.com/office/powerpoint/2010/main" val="1911863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84976" cy="461665"/>
          </a:xfrm>
          <a:prstGeom prst="rect">
            <a:avLst/>
          </a:prstGeom>
        </p:spPr>
        <p:txBody>
          <a:bodyPr wrap="square">
            <a:spAutoFit/>
          </a:bodyPr>
          <a:lstStyle/>
          <a:p>
            <a:pPr algn="ctr"/>
            <a:r>
              <a:rPr lang="en-US" sz="2400" b="1" dirty="0" smtClean="0">
                <a:solidFill>
                  <a:srgbClr val="FF0000"/>
                </a:solidFill>
              </a:rPr>
              <a:t>Oral tissues, </a:t>
            </a:r>
            <a:r>
              <a:rPr lang="en-US" sz="2400" b="1" dirty="0" err="1" smtClean="0">
                <a:solidFill>
                  <a:srgbClr val="FF0000"/>
                </a:solidFill>
              </a:rPr>
              <a:t>crevicular</a:t>
            </a:r>
            <a:r>
              <a:rPr lang="en-US" sz="2400" b="1" dirty="0" smtClean="0">
                <a:solidFill>
                  <a:srgbClr val="FF0000"/>
                </a:solidFill>
              </a:rPr>
              <a:t> epithelium high metabolic rate</a:t>
            </a:r>
            <a:endParaRPr lang="ru-RU" sz="2400" b="1" dirty="0">
              <a:solidFill>
                <a:srgbClr val="FF0000"/>
              </a:solidFill>
            </a:endParaRPr>
          </a:p>
        </p:txBody>
      </p:sp>
      <p:sp>
        <p:nvSpPr>
          <p:cNvPr id="3" name="Прямоугольник 2"/>
          <p:cNvSpPr/>
          <p:nvPr/>
        </p:nvSpPr>
        <p:spPr>
          <a:xfrm>
            <a:off x="251520" y="1582341"/>
            <a:ext cx="8784976" cy="3416320"/>
          </a:xfrm>
          <a:prstGeom prst="rect">
            <a:avLst/>
          </a:prstGeom>
        </p:spPr>
        <p:txBody>
          <a:bodyPr wrap="square">
            <a:spAutoFit/>
          </a:bodyPr>
          <a:lstStyle/>
          <a:p>
            <a:r>
              <a:rPr lang="ru-RU" sz="2400" dirty="0" smtClean="0"/>
              <a:t>􀁹 </a:t>
            </a:r>
            <a:r>
              <a:rPr lang="en-US" sz="2400" dirty="0" smtClean="0"/>
              <a:t>Immune modulation PD‐ bone loss, hyper reaction to self? Amount and pathogenicity of infection often not related to the degree of periodontal tissue destruction</a:t>
            </a:r>
          </a:p>
          <a:p>
            <a:endParaRPr lang="en-US" sz="2400" dirty="0" smtClean="0"/>
          </a:p>
          <a:p>
            <a:r>
              <a:rPr lang="ru-RU" sz="2400" dirty="0" smtClean="0"/>
              <a:t>􀁹 </a:t>
            </a:r>
            <a:r>
              <a:rPr lang="en-US" sz="2400" dirty="0" smtClean="0"/>
              <a:t>Structural issues: Dietary, control of chronic infections</a:t>
            </a:r>
          </a:p>
          <a:p>
            <a:endParaRPr lang="en-US" sz="2400" dirty="0" smtClean="0"/>
          </a:p>
          <a:p>
            <a:r>
              <a:rPr lang="ru-RU" sz="2400" dirty="0" smtClean="0"/>
              <a:t>􀁹 </a:t>
            </a:r>
            <a:r>
              <a:rPr lang="en-US" sz="2400" dirty="0" smtClean="0"/>
              <a:t>Hormonal/endocrine Adrenal, thyroid, diabetes, pregnancy</a:t>
            </a:r>
          </a:p>
          <a:p>
            <a:endParaRPr lang="en-US" sz="2400" dirty="0" smtClean="0"/>
          </a:p>
          <a:p>
            <a:r>
              <a:rPr lang="ru-RU" sz="2400" dirty="0" smtClean="0"/>
              <a:t>􀁹 </a:t>
            </a:r>
            <a:r>
              <a:rPr lang="en-US" sz="2400" dirty="0" smtClean="0"/>
              <a:t>Infectious</a:t>
            </a:r>
            <a:endParaRPr lang="ru-RU" sz="2400" dirty="0"/>
          </a:p>
        </p:txBody>
      </p:sp>
    </p:spTree>
    <p:extLst>
      <p:ext uri="{BB962C8B-B14F-4D97-AF65-F5344CB8AC3E}">
        <p14:creationId xmlns:p14="http://schemas.microsoft.com/office/powerpoint/2010/main" val="2124663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461665"/>
          </a:xfrm>
          <a:prstGeom prst="rect">
            <a:avLst/>
          </a:prstGeom>
        </p:spPr>
        <p:txBody>
          <a:bodyPr wrap="square">
            <a:spAutoFit/>
          </a:bodyPr>
          <a:lstStyle/>
          <a:p>
            <a:pPr algn="ctr"/>
            <a:r>
              <a:rPr lang="en-US" sz="2400" b="1" dirty="0" smtClean="0">
                <a:solidFill>
                  <a:srgbClr val="FF0000"/>
                </a:solidFill>
              </a:rPr>
              <a:t>Occlusal trauma, connection to the postural system</a:t>
            </a:r>
            <a:endParaRPr lang="ru-RU" sz="2400" b="1" dirty="0">
              <a:solidFill>
                <a:srgbClr val="FF0000"/>
              </a:solidFill>
            </a:endParaRPr>
          </a:p>
        </p:txBody>
      </p:sp>
      <p:sp>
        <p:nvSpPr>
          <p:cNvPr id="3" name="Прямоугольник 2"/>
          <p:cNvSpPr/>
          <p:nvPr/>
        </p:nvSpPr>
        <p:spPr>
          <a:xfrm>
            <a:off x="323528" y="1166843"/>
            <a:ext cx="8568952" cy="4893647"/>
          </a:xfrm>
          <a:prstGeom prst="rect">
            <a:avLst/>
          </a:prstGeom>
        </p:spPr>
        <p:txBody>
          <a:bodyPr wrap="square">
            <a:spAutoFit/>
          </a:bodyPr>
          <a:lstStyle/>
          <a:p>
            <a:r>
              <a:rPr lang="ru-RU" sz="2400" dirty="0" smtClean="0"/>
              <a:t>􀁹 </a:t>
            </a:r>
            <a:r>
              <a:rPr lang="en-US" sz="2400" dirty="0" smtClean="0"/>
              <a:t>Plaque control: mechanical brushing, flossing; antimicrobial Rx, herbal, hydro therapy Periodontal infection, pockets, </a:t>
            </a:r>
            <a:r>
              <a:rPr lang="en-US" sz="2400" dirty="0" err="1" smtClean="0"/>
              <a:t>Nanobacteria</a:t>
            </a:r>
            <a:r>
              <a:rPr lang="en-US" sz="2400" dirty="0" smtClean="0"/>
              <a:t> (calculus formation) Toxic foci for </a:t>
            </a:r>
            <a:r>
              <a:rPr lang="en-US" sz="2400" dirty="0" err="1" smtClean="0"/>
              <a:t>strep,nanobacteria</a:t>
            </a:r>
            <a:r>
              <a:rPr lang="en-US" sz="2400" dirty="0" smtClean="0"/>
              <a:t>, anaerobic bacteria and other infectious agents implicated in cardiovascular endothelial</a:t>
            </a:r>
          </a:p>
          <a:p>
            <a:endParaRPr lang="en-US" sz="2400" dirty="0" smtClean="0"/>
          </a:p>
          <a:p>
            <a:r>
              <a:rPr lang="ru-RU" sz="2400" dirty="0" smtClean="0"/>
              <a:t>􀁹 </a:t>
            </a:r>
            <a:r>
              <a:rPr lang="en-US" sz="2400" dirty="0" smtClean="0"/>
              <a:t>Osteoporosis/ osteopenia bone loss connection to periodontal disease</a:t>
            </a:r>
          </a:p>
          <a:p>
            <a:endParaRPr lang="en-US" sz="2400" dirty="0" smtClean="0"/>
          </a:p>
          <a:p>
            <a:r>
              <a:rPr lang="ru-RU" sz="2400" dirty="0" smtClean="0"/>
              <a:t>􀁹 </a:t>
            </a:r>
            <a:r>
              <a:rPr lang="en-US" sz="2400" dirty="0" smtClean="0"/>
              <a:t>The Mouth visible for assessment for other, infectious, degenerative, disease</a:t>
            </a:r>
          </a:p>
          <a:p>
            <a:endParaRPr lang="en-US" sz="2400" dirty="0" smtClean="0"/>
          </a:p>
          <a:p>
            <a:r>
              <a:rPr lang="ru-RU" sz="2400" dirty="0" smtClean="0"/>
              <a:t>􀁹 </a:t>
            </a:r>
            <a:r>
              <a:rPr lang="en-US" sz="2400" dirty="0" smtClean="0"/>
              <a:t>Toxicity mercury, toxins from RCT, dead teeth, Integrative</a:t>
            </a:r>
            <a:endParaRPr lang="ru-RU" sz="2400" dirty="0"/>
          </a:p>
        </p:txBody>
      </p:sp>
    </p:spTree>
    <p:extLst>
      <p:ext uri="{BB962C8B-B14F-4D97-AF65-F5344CB8AC3E}">
        <p14:creationId xmlns:p14="http://schemas.microsoft.com/office/powerpoint/2010/main" val="2262284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461665"/>
          </a:xfrm>
          <a:prstGeom prst="rect">
            <a:avLst/>
          </a:prstGeom>
        </p:spPr>
        <p:txBody>
          <a:bodyPr wrap="square">
            <a:spAutoFit/>
          </a:bodyPr>
          <a:lstStyle/>
          <a:p>
            <a:pPr algn="ctr"/>
            <a:r>
              <a:rPr lang="en-US" sz="2400" b="1" dirty="0" smtClean="0">
                <a:solidFill>
                  <a:srgbClr val="FF0000"/>
                </a:solidFill>
              </a:rPr>
              <a:t>Periodontal therapeutics Nutrition and the Mouth</a:t>
            </a:r>
            <a:endParaRPr lang="ru-RU" sz="2400" b="1" dirty="0">
              <a:solidFill>
                <a:srgbClr val="FF0000"/>
              </a:solidFill>
            </a:endParaRPr>
          </a:p>
        </p:txBody>
      </p:sp>
      <p:sp>
        <p:nvSpPr>
          <p:cNvPr id="3" name="Прямоугольник 2"/>
          <p:cNvSpPr/>
          <p:nvPr/>
        </p:nvSpPr>
        <p:spPr>
          <a:xfrm>
            <a:off x="251520" y="1124744"/>
            <a:ext cx="8712968" cy="5262979"/>
          </a:xfrm>
          <a:prstGeom prst="rect">
            <a:avLst/>
          </a:prstGeom>
        </p:spPr>
        <p:txBody>
          <a:bodyPr wrap="square">
            <a:spAutoFit/>
          </a:bodyPr>
          <a:lstStyle/>
          <a:p>
            <a:r>
              <a:rPr lang="ru-RU" sz="2400" dirty="0" smtClean="0"/>
              <a:t>􀁹 </a:t>
            </a:r>
            <a:r>
              <a:rPr lang="en-US" sz="2400" dirty="0" smtClean="0"/>
              <a:t>Not enough of the good stuff: food components (cont.) Immune modulators: foods and herbs</a:t>
            </a:r>
          </a:p>
          <a:p>
            <a:r>
              <a:rPr lang="ru-RU" sz="2400" dirty="0" smtClean="0"/>
              <a:t>􀁹 </a:t>
            </a:r>
            <a:r>
              <a:rPr lang="en-US" sz="2400" dirty="0" smtClean="0"/>
              <a:t>Xylitol, colloidal silver, H2O2, baking soda</a:t>
            </a:r>
          </a:p>
          <a:p>
            <a:r>
              <a:rPr lang="ru-RU" sz="2400" dirty="0" smtClean="0"/>
              <a:t>􀁹 </a:t>
            </a:r>
            <a:r>
              <a:rPr lang="en-US" sz="2400" dirty="0" smtClean="0"/>
              <a:t>Herbal antimicrobials:</a:t>
            </a:r>
          </a:p>
          <a:p>
            <a:r>
              <a:rPr lang="ru-RU" sz="2400" dirty="0" smtClean="0"/>
              <a:t>􀁹 </a:t>
            </a:r>
            <a:r>
              <a:rPr lang="en-US" sz="2400" dirty="0" smtClean="0"/>
              <a:t>Oregano oil tea tree oil</a:t>
            </a:r>
          </a:p>
          <a:p>
            <a:r>
              <a:rPr lang="ru-RU" sz="2400" dirty="0" smtClean="0"/>
              <a:t>􀁹 </a:t>
            </a:r>
            <a:r>
              <a:rPr lang="en-US" sz="2400" dirty="0" smtClean="0"/>
              <a:t>Green tea, White tea, Aloe, </a:t>
            </a:r>
            <a:r>
              <a:rPr lang="en-US" sz="2400" dirty="0" err="1" smtClean="0"/>
              <a:t>Camu</a:t>
            </a:r>
            <a:r>
              <a:rPr lang="en-US" sz="2400" dirty="0" smtClean="0"/>
              <a:t> </a:t>
            </a:r>
            <a:r>
              <a:rPr lang="en-US" sz="2400" dirty="0" err="1" smtClean="0"/>
              <a:t>camu</a:t>
            </a:r>
            <a:r>
              <a:rPr lang="en-US" sz="2400" dirty="0" smtClean="0"/>
              <a:t> extract, </a:t>
            </a:r>
            <a:r>
              <a:rPr lang="en-US" sz="2400" dirty="0" err="1" smtClean="0"/>
              <a:t>Propolis</a:t>
            </a:r>
            <a:r>
              <a:rPr lang="en-US" sz="2400" dirty="0" smtClean="0"/>
              <a:t>, </a:t>
            </a:r>
            <a:r>
              <a:rPr lang="en-US" sz="2400" dirty="0" err="1" smtClean="0"/>
              <a:t>Eucalyphus</a:t>
            </a:r>
            <a:r>
              <a:rPr lang="en-US" sz="2400" dirty="0" smtClean="0"/>
              <a:t>, </a:t>
            </a:r>
            <a:r>
              <a:rPr lang="en-US" sz="2400" dirty="0" err="1" smtClean="0"/>
              <a:t>Peelu</a:t>
            </a:r>
            <a:r>
              <a:rPr lang="en-US" sz="2400" dirty="0" smtClean="0"/>
              <a:t>, Echinacea, golden seal, calendula, </a:t>
            </a:r>
            <a:r>
              <a:rPr lang="en-US" sz="2400" dirty="0" err="1" smtClean="0"/>
              <a:t>Pau’oil</a:t>
            </a:r>
            <a:r>
              <a:rPr lang="en-US" sz="2400" dirty="0" smtClean="0"/>
              <a:t>, oil,</a:t>
            </a:r>
          </a:p>
          <a:p>
            <a:r>
              <a:rPr lang="ru-RU" sz="2400" dirty="0" smtClean="0"/>
              <a:t>􀁹 </a:t>
            </a:r>
            <a:r>
              <a:rPr lang="en-US" sz="2400" dirty="0" smtClean="0"/>
              <a:t>Nutritional delivery systems</a:t>
            </a:r>
          </a:p>
          <a:p>
            <a:r>
              <a:rPr lang="ru-RU" sz="2400" dirty="0" smtClean="0"/>
              <a:t>􀁹 </a:t>
            </a:r>
            <a:r>
              <a:rPr lang="en-US" sz="2400" dirty="0" smtClean="0"/>
              <a:t>High </a:t>
            </a:r>
            <a:r>
              <a:rPr lang="en-US" sz="2400" dirty="0" err="1" smtClean="0"/>
              <a:t>orac</a:t>
            </a:r>
            <a:r>
              <a:rPr lang="en-US" sz="2400" dirty="0" smtClean="0"/>
              <a:t> foods; </a:t>
            </a:r>
            <a:r>
              <a:rPr lang="en-US" sz="2400" dirty="0" err="1" smtClean="0"/>
              <a:t>proanthocyanodins</a:t>
            </a:r>
            <a:r>
              <a:rPr lang="en-US" sz="2400" dirty="0" smtClean="0"/>
              <a:t> (pigmented )</a:t>
            </a:r>
          </a:p>
          <a:p>
            <a:r>
              <a:rPr lang="ru-RU" sz="2400" dirty="0" smtClean="0"/>
              <a:t>􀁹 </a:t>
            </a:r>
            <a:r>
              <a:rPr lang="en-US" sz="2400" dirty="0" smtClean="0"/>
              <a:t>Sublingual (by‐passing the gut) berries), mixed tocopherols, Hard to fix the mouth without parsley, thyme, rosemary</a:t>
            </a:r>
          </a:p>
          <a:p>
            <a:r>
              <a:rPr lang="ru-RU" sz="2400" dirty="0" smtClean="0"/>
              <a:t>􀁹 </a:t>
            </a:r>
            <a:r>
              <a:rPr lang="en-US" sz="2400" dirty="0" smtClean="0"/>
              <a:t>Zinc, Vitamin C with </a:t>
            </a:r>
            <a:r>
              <a:rPr lang="en-US" sz="2400" dirty="0" err="1" smtClean="0"/>
              <a:t>Quercitin</a:t>
            </a:r>
            <a:r>
              <a:rPr lang="en-US" sz="2400" dirty="0" smtClean="0"/>
              <a:t> fixing the gut, liver (therefore bowel and liver detoxification)</a:t>
            </a:r>
            <a:endParaRPr lang="ru-RU" sz="2400" dirty="0"/>
          </a:p>
        </p:txBody>
      </p:sp>
    </p:spTree>
    <p:extLst>
      <p:ext uri="{BB962C8B-B14F-4D97-AF65-F5344CB8AC3E}">
        <p14:creationId xmlns:p14="http://schemas.microsoft.com/office/powerpoint/2010/main" val="348812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96944" cy="461665"/>
          </a:xfrm>
          <a:prstGeom prst="rect">
            <a:avLst/>
          </a:prstGeom>
        </p:spPr>
        <p:txBody>
          <a:bodyPr wrap="square">
            <a:spAutoFit/>
          </a:bodyPr>
          <a:lstStyle/>
          <a:p>
            <a:pPr algn="ctr"/>
            <a:r>
              <a:rPr lang="en-US" sz="2400" b="1" dirty="0" smtClean="0">
                <a:solidFill>
                  <a:srgbClr val="FF0000"/>
                </a:solidFill>
              </a:rPr>
              <a:t>Additional biologic problems with dental restorations</a:t>
            </a:r>
            <a:endParaRPr lang="ru-RU" sz="2400" b="1" dirty="0">
              <a:solidFill>
                <a:srgbClr val="FF0000"/>
              </a:solidFill>
            </a:endParaRPr>
          </a:p>
        </p:txBody>
      </p:sp>
      <p:sp>
        <p:nvSpPr>
          <p:cNvPr id="3" name="Прямоугольник 2"/>
          <p:cNvSpPr/>
          <p:nvPr/>
        </p:nvSpPr>
        <p:spPr>
          <a:xfrm>
            <a:off x="323528" y="743408"/>
            <a:ext cx="8496944" cy="6001643"/>
          </a:xfrm>
          <a:prstGeom prst="rect">
            <a:avLst/>
          </a:prstGeom>
        </p:spPr>
        <p:txBody>
          <a:bodyPr wrap="square">
            <a:spAutoFit/>
          </a:bodyPr>
          <a:lstStyle/>
          <a:p>
            <a:r>
              <a:rPr lang="ru-RU" sz="2400" dirty="0" smtClean="0"/>
              <a:t>􀁹 </a:t>
            </a:r>
            <a:r>
              <a:rPr lang="en-US" sz="2400" dirty="0" smtClean="0"/>
              <a:t>Dental materials are implants: crowns, bridges, fillings, braces</a:t>
            </a:r>
          </a:p>
          <a:p>
            <a:r>
              <a:rPr lang="ru-RU" sz="2400" dirty="0" smtClean="0"/>
              <a:t>􀁹 </a:t>
            </a:r>
            <a:r>
              <a:rPr lang="en-US" sz="2400" dirty="0" smtClean="0"/>
              <a:t>Dental implants</a:t>
            </a:r>
          </a:p>
          <a:p>
            <a:r>
              <a:rPr lang="ru-RU" sz="2400" dirty="0" smtClean="0"/>
              <a:t>􀁹 </a:t>
            </a:r>
            <a:r>
              <a:rPr lang="en-US" sz="2400" dirty="0" smtClean="0"/>
              <a:t>Micro dosing, therefore need to detox or sequester and store</a:t>
            </a:r>
          </a:p>
          <a:p>
            <a:r>
              <a:rPr lang="ru-RU" sz="2400" dirty="0" smtClean="0"/>
              <a:t>􀁹 </a:t>
            </a:r>
            <a:r>
              <a:rPr lang="en-US" sz="2400" dirty="0" smtClean="0"/>
              <a:t>Allergic Melissa test </a:t>
            </a:r>
            <a:r>
              <a:rPr lang="en-US" sz="2400" dirty="0" err="1" smtClean="0"/>
              <a:t>lymphocyteg</a:t>
            </a:r>
            <a:endParaRPr lang="en-US" sz="2400" dirty="0" smtClean="0"/>
          </a:p>
          <a:p>
            <a:r>
              <a:rPr lang="ru-RU" sz="2400" dirty="0" smtClean="0"/>
              <a:t>􀁹 </a:t>
            </a:r>
            <a:r>
              <a:rPr lang="en-US" sz="2400" dirty="0" smtClean="0"/>
              <a:t>Constant exposure</a:t>
            </a:r>
          </a:p>
          <a:p>
            <a:r>
              <a:rPr lang="ru-RU" sz="2400" dirty="0" smtClean="0"/>
              <a:t>􀁹 </a:t>
            </a:r>
            <a:r>
              <a:rPr lang="en-US" sz="2400" dirty="0" smtClean="0"/>
              <a:t>Metals: mercury, tin, palladium, gold, nickel, Allergic attenuation</a:t>
            </a:r>
          </a:p>
          <a:p>
            <a:r>
              <a:rPr lang="ru-RU" sz="2400" dirty="0" smtClean="0"/>
              <a:t>􀁹 </a:t>
            </a:r>
            <a:r>
              <a:rPr lang="en-US" sz="2400" dirty="0" smtClean="0"/>
              <a:t>Multiple metals in an electrolyte solution= battery; measured in </a:t>
            </a:r>
            <a:r>
              <a:rPr lang="en-US" sz="2400" dirty="0" err="1" smtClean="0"/>
              <a:t>milli</a:t>
            </a:r>
            <a:r>
              <a:rPr lang="en-US" sz="2400" dirty="0" smtClean="0"/>
              <a:t> volts the titanium, silver, platinum, beryllium</a:t>
            </a:r>
          </a:p>
          <a:p>
            <a:r>
              <a:rPr lang="ru-RU" sz="2400" dirty="0" smtClean="0"/>
              <a:t>􀁹 </a:t>
            </a:r>
            <a:r>
              <a:rPr lang="en-US" sz="2400" dirty="0" smtClean="0"/>
              <a:t>Composite fillings: </a:t>
            </a:r>
            <a:r>
              <a:rPr lang="en-US" sz="2400" dirty="0" err="1" smtClean="0"/>
              <a:t>bis</a:t>
            </a:r>
            <a:r>
              <a:rPr lang="en-US" sz="2400" dirty="0" smtClean="0"/>
              <a:t> volts, electrical system of body (ANS) operates in </a:t>
            </a:r>
            <a:r>
              <a:rPr lang="en-US" sz="2400" dirty="0" err="1" smtClean="0"/>
              <a:t>nanovolts</a:t>
            </a:r>
            <a:r>
              <a:rPr lang="en-US" sz="2400" dirty="0" smtClean="0"/>
              <a:t> GAMA resin with quarts and glass fillers – xenobiotic and </a:t>
            </a:r>
            <a:r>
              <a:rPr lang="en-US" sz="2400" dirty="0" err="1" smtClean="0"/>
              <a:t>phytoestrogensThe</a:t>
            </a:r>
            <a:r>
              <a:rPr lang="en-US" sz="2400" dirty="0" smtClean="0"/>
              <a:t> fluoride issue</a:t>
            </a:r>
            <a:endParaRPr lang="ru-RU" sz="2400" dirty="0"/>
          </a:p>
        </p:txBody>
      </p:sp>
    </p:spTree>
    <p:extLst>
      <p:ext uri="{BB962C8B-B14F-4D97-AF65-F5344CB8AC3E}">
        <p14:creationId xmlns:p14="http://schemas.microsoft.com/office/powerpoint/2010/main" val="384254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701" y="692696"/>
            <a:ext cx="8568952" cy="5632311"/>
          </a:xfrm>
          <a:prstGeom prst="rect">
            <a:avLst/>
          </a:prstGeom>
        </p:spPr>
        <p:txBody>
          <a:bodyPr wrap="square">
            <a:spAutoFit/>
          </a:bodyPr>
          <a:lstStyle/>
          <a:p>
            <a:r>
              <a:rPr lang="ru-RU" sz="2400" dirty="0" smtClean="0"/>
              <a:t>􀁹 </a:t>
            </a:r>
            <a:r>
              <a:rPr lang="en-US" sz="2400" dirty="0" smtClean="0"/>
              <a:t>Fluoride is two issues:</a:t>
            </a:r>
          </a:p>
          <a:p>
            <a:r>
              <a:rPr lang="ru-RU" sz="2400" dirty="0" smtClean="0"/>
              <a:t>􀁹 </a:t>
            </a:r>
            <a:r>
              <a:rPr lang="en-US" sz="2400" dirty="0" smtClean="0"/>
              <a:t>Topically applied</a:t>
            </a:r>
          </a:p>
          <a:p>
            <a:r>
              <a:rPr lang="ru-RU" sz="2400" dirty="0" smtClean="0"/>
              <a:t>􀁹 </a:t>
            </a:r>
            <a:r>
              <a:rPr lang="en-US" sz="2400" dirty="0" smtClean="0"/>
              <a:t>Water fluoridation*</a:t>
            </a:r>
          </a:p>
          <a:p>
            <a:r>
              <a:rPr lang="ru-RU" sz="2400" dirty="0" smtClean="0"/>
              <a:t>􀁹 </a:t>
            </a:r>
            <a:r>
              <a:rPr lang="en-US" sz="2400" dirty="0" smtClean="0"/>
              <a:t>Other factors involved in bacteria control (plaque):</a:t>
            </a:r>
          </a:p>
          <a:p>
            <a:r>
              <a:rPr lang="ru-RU" sz="2400" dirty="0" smtClean="0"/>
              <a:t>􀁹 </a:t>
            </a:r>
            <a:r>
              <a:rPr lang="en-US" sz="2400" dirty="0" smtClean="0"/>
              <a:t>Nutrition, genetics, oral</a:t>
            </a:r>
          </a:p>
          <a:p>
            <a:r>
              <a:rPr lang="ru-RU" sz="2400" dirty="0" smtClean="0"/>
              <a:t>􀁹 </a:t>
            </a:r>
            <a:r>
              <a:rPr lang="en-US" sz="2400" dirty="0" smtClean="0"/>
              <a:t>Research has shown that fluoride only works in a topical manner</a:t>
            </a:r>
          </a:p>
          <a:p>
            <a:r>
              <a:rPr lang="ru-RU" sz="2400" dirty="0" smtClean="0"/>
              <a:t>􀁹 </a:t>
            </a:r>
            <a:r>
              <a:rPr lang="en-US" sz="2400" dirty="0" smtClean="0"/>
              <a:t>Fluoride interacts with </a:t>
            </a:r>
            <a:r>
              <a:rPr lang="en-US" sz="2400" dirty="0" err="1" smtClean="0"/>
              <a:t>ghygiene</a:t>
            </a:r>
            <a:r>
              <a:rPr lang="en-US" sz="2400" dirty="0" smtClean="0"/>
              <a:t>, salivary flow</a:t>
            </a:r>
          </a:p>
          <a:p>
            <a:r>
              <a:rPr lang="ru-RU" sz="2400" dirty="0" smtClean="0"/>
              <a:t>􀁹 </a:t>
            </a:r>
            <a:r>
              <a:rPr lang="en-US" sz="2400" dirty="0" smtClean="0"/>
              <a:t>More important than fluoride, a known xenobiotic. Hydroxyl apatite to form </a:t>
            </a:r>
            <a:r>
              <a:rPr lang="en-US" sz="2400" dirty="0" err="1" smtClean="0"/>
              <a:t>fluorhydroxyapatite</a:t>
            </a:r>
            <a:r>
              <a:rPr lang="en-US" sz="2400" dirty="0" smtClean="0"/>
              <a:t> (higher solubility constant)</a:t>
            </a:r>
          </a:p>
          <a:p>
            <a:r>
              <a:rPr lang="ru-RU" sz="2400" dirty="0" smtClean="0"/>
              <a:t>􀁹 </a:t>
            </a:r>
            <a:r>
              <a:rPr lang="en-US" sz="2400" dirty="0" smtClean="0"/>
              <a:t>NIH panel </a:t>
            </a:r>
            <a:r>
              <a:rPr lang="en-US" sz="2400" dirty="0" err="1" smtClean="0"/>
              <a:t>conclusions:“Most</a:t>
            </a:r>
            <a:r>
              <a:rPr lang="en-US" sz="2400" dirty="0" smtClean="0"/>
              <a:t> tooth decay research is poorly done, Lack of fluoride</a:t>
            </a:r>
          </a:p>
          <a:p>
            <a:r>
              <a:rPr lang="ru-RU" sz="2400" dirty="0" smtClean="0"/>
              <a:t>􀁹 </a:t>
            </a:r>
            <a:r>
              <a:rPr lang="en-US" sz="2400" dirty="0" smtClean="0"/>
              <a:t>Fluoride is anti‐metabolite of bacteria (plaque) doesn’t cause decay but poor diet does.”</a:t>
            </a:r>
            <a:endParaRPr lang="ru-RU" sz="2400" dirty="0"/>
          </a:p>
        </p:txBody>
      </p:sp>
    </p:spTree>
    <p:extLst>
      <p:ext uri="{BB962C8B-B14F-4D97-AF65-F5344CB8AC3E}">
        <p14:creationId xmlns:p14="http://schemas.microsoft.com/office/powerpoint/2010/main" val="1176664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49</TotalTime>
  <Words>2716</Words>
  <Application>Microsoft Office PowerPoint</Application>
  <PresentationFormat>Экран (4:3)</PresentationFormat>
  <Paragraphs>126</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Воздушный поток</vt:lpstr>
      <vt:lpstr>Dental chronic intoxication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Dental chronic intoxication</dc:title>
  <dc:creator>Admin</dc:creator>
  <cp:lastModifiedBy>Admin</cp:lastModifiedBy>
  <cp:revision>4</cp:revision>
  <dcterms:created xsi:type="dcterms:W3CDTF">2015-09-25T08:06:06Z</dcterms:created>
  <dcterms:modified xsi:type="dcterms:W3CDTF">2015-09-25T08:55:41Z</dcterms:modified>
</cp:coreProperties>
</file>