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262" r:id="rId4"/>
    <p:sldId id="261" r:id="rId5"/>
    <p:sldId id="267" r:id="rId6"/>
    <p:sldId id="268" r:id="rId7"/>
    <p:sldId id="269" r:id="rId8"/>
    <p:sldId id="258" r:id="rId9"/>
    <p:sldId id="271" r:id="rId10"/>
    <p:sldId id="270" r:id="rId11"/>
    <p:sldId id="272" r:id="rId12"/>
    <p:sldId id="296" r:id="rId13"/>
    <p:sldId id="277" r:id="rId14"/>
    <p:sldId id="278" r:id="rId15"/>
    <p:sldId id="286" r:id="rId16"/>
    <p:sldId id="287" r:id="rId17"/>
    <p:sldId id="288" r:id="rId18"/>
    <p:sldId id="289" r:id="rId19"/>
    <p:sldId id="290" r:id="rId20"/>
    <p:sldId id="291" r:id="rId21"/>
    <p:sldId id="273" r:id="rId22"/>
    <p:sldId id="274" r:id="rId23"/>
    <p:sldId id="275" r:id="rId24"/>
    <p:sldId id="276" r:id="rId25"/>
    <p:sldId id="295" r:id="rId26"/>
    <p:sldId id="298" r:id="rId27"/>
    <p:sldId id="299" r:id="rId28"/>
    <p:sldId id="294" r:id="rId29"/>
    <p:sldId id="292" r:id="rId30"/>
    <p:sldId id="293" r:id="rId31"/>
    <p:sldId id="297" r:id="rId32"/>
    <p:sldId id="259" r:id="rId33"/>
    <p:sldId id="263" r:id="rId34"/>
    <p:sldId id="264" r:id="rId35"/>
    <p:sldId id="265" r:id="rId36"/>
    <p:sldId id="266" r:id="rId37"/>
    <p:sldId id="260" r:id="rId38"/>
    <p:sldId id="279" r:id="rId39"/>
    <p:sldId id="280" r:id="rId40"/>
    <p:sldId id="281" r:id="rId41"/>
    <p:sldId id="282" r:id="rId42"/>
    <p:sldId id="283" r:id="rId43"/>
    <p:sldId id="284" r:id="rId44"/>
    <p:sldId id="285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858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tr-T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tr-TR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tr-TR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73FCF5-3489-4F1D-9BE0-5682D5658AE7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876246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tr-TR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tr-TR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smtClean="0"/>
              <a:t>Click to edit Master text styles</a:t>
            </a:r>
          </a:p>
          <a:p>
            <a:pPr lvl="1"/>
            <a:r>
              <a:rPr lang="en-US" altLang="tr-TR" smtClean="0"/>
              <a:t>Second level</a:t>
            </a:r>
          </a:p>
          <a:p>
            <a:pPr lvl="2"/>
            <a:r>
              <a:rPr lang="en-US" altLang="tr-TR" smtClean="0"/>
              <a:t>Third level</a:t>
            </a:r>
          </a:p>
          <a:p>
            <a:pPr lvl="3"/>
            <a:r>
              <a:rPr lang="en-US" altLang="tr-TR" smtClean="0"/>
              <a:t>Fourth level</a:t>
            </a:r>
          </a:p>
          <a:p>
            <a:pPr lvl="4"/>
            <a:r>
              <a:rPr lang="en-US" altLang="tr-TR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tr-TR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CA747B85-F9ED-4AB4-922B-39262AAB7B51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9045954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47B85-F9ED-4AB4-922B-39262AAB7B51}" type="slidenum">
              <a:rPr lang="en-US" altLang="tr-TR"/>
              <a:pPr/>
              <a:t>1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383654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47B85-F9ED-4AB4-922B-39262AAB7B51}" type="slidenum">
              <a:rPr lang="en-US" altLang="tr-TR"/>
              <a:pPr/>
              <a:t>2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191169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47B85-F9ED-4AB4-922B-39262AAB7B51}" type="slidenum">
              <a:rPr lang="en-US" altLang="tr-TR"/>
              <a:pPr/>
              <a:t>3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0289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47B85-F9ED-4AB4-922B-39262AAB7B51}" type="slidenum">
              <a:rPr lang="en-US" altLang="tr-TR"/>
              <a:pPr/>
              <a:t>4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761421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47B85-F9ED-4AB4-922B-39262AAB7B51}" type="slidenum">
              <a:rPr lang="en-US" altLang="tr-TR"/>
              <a:pPr/>
              <a:t>5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991850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F07CDE-8117-4E0F-9AEF-6C16F85C3D0B}" type="slidenum">
              <a:rPr lang="en-US" altLang="tr-TR"/>
              <a:pPr/>
              <a:t>17</a:t>
            </a:fld>
            <a:endParaRPr lang="en-US" altLang="tr-TR"/>
          </a:p>
        </p:txBody>
      </p:sp>
      <p:sp>
        <p:nvSpPr>
          <p:cNvPr id="512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tr-TR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5D58-49BC-4106-8F8A-BFB2F5FE207D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3369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8112-13DC-4BAA-92E9-0495BA6E0734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1077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3006-37DC-4399-845B-E8C64882E514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88606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2FEBA-704C-494D-A234-086C7CAD2F5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5346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411A-45DC-4A3C-9343-65FAF8A17AB2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33708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9704-471F-4626-8B04-BC5A6EF662F2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9493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A334-4A2C-4908-9A5A-081799BE962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32163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CDDAB-64BD-4B19-B51D-8A85AAE7EF8B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717434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B79B6-8C22-48FB-9D98-5CA97740E954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808288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BBB4-A714-4932-8460-2112B133DC9A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9048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BBB4-A714-4932-8460-2112B133DC9A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61049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BBB4-A714-4932-8460-2112B133DC9A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8779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BBB4-A714-4932-8460-2112B133DC9A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623387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BBB4-A714-4932-8460-2112B133DC9A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0879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BBB4-A714-4932-8460-2112B133DC9A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45372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C1BC7-2D97-4B4D-ADD8-255338AE3E32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27973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37D8-44F1-4469-A0FA-1DC3C0249BF1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72989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88EBBB4-A714-4932-8460-2112B133DC9A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830828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tr-TR" dirty="0"/>
              <a:t>SUPERIOR VENA CAVA SYNDROME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tr-TR" sz="2800" dirty="0"/>
              <a:t>Chandrabhan</a:t>
            </a:r>
          </a:p>
          <a:p>
            <a:pPr>
              <a:lnSpc>
                <a:spcPct val="80000"/>
              </a:lnSpc>
            </a:pPr>
            <a:endParaRPr lang="en-US" alt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SVC Syndrome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Constellation of signs and symptoms caused by obstruction of blood flow in the superior vena cava.</a:t>
            </a:r>
          </a:p>
          <a:p>
            <a:r>
              <a:rPr lang="en-US" altLang="tr-TR"/>
              <a:t>Secondary to external compression, invasion, constriction or thrombosis of the SVC </a:t>
            </a:r>
          </a:p>
          <a:p>
            <a:r>
              <a:rPr lang="en-US" altLang="tr-TR"/>
              <a:t>Can be partial or complete obstruction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SCVS (cont)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Leads to increased venous pressure and results in edema of the head, neck, arms, and upper chest</a:t>
            </a:r>
          </a:p>
          <a:p>
            <a:r>
              <a:rPr lang="en-US" altLang="tr-TR"/>
              <a:t>Dilated veins on the chest wall</a:t>
            </a:r>
          </a:p>
          <a:p>
            <a:r>
              <a:rPr lang="en-US" altLang="tr-TR"/>
              <a:t>Pleural/pericardial effusions</a:t>
            </a:r>
          </a:p>
          <a:p>
            <a:r>
              <a:rPr lang="en-US" altLang="tr-TR"/>
              <a:t>Cerebral edema/Increased IC pressure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Patients</a:t>
            </a:r>
          </a:p>
        </p:txBody>
      </p:sp>
      <p:pic>
        <p:nvPicPr>
          <p:cNvPr id="10245" name="Picture 5" descr="pt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53" y="533400"/>
            <a:ext cx="2930881" cy="3767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Patients</a:t>
            </a:r>
          </a:p>
        </p:txBody>
      </p:sp>
      <p:pic>
        <p:nvPicPr>
          <p:cNvPr id="23558" name="Picture 6" descr="edema-central-on-the-fac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8163" y="2312988"/>
            <a:ext cx="3597275" cy="284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Clinical Features of SVC</a:t>
            </a:r>
          </a:p>
        </p:txBody>
      </p:sp>
      <p:sp>
        <p:nvSpPr>
          <p:cNvPr id="25604" name="Rectangle 102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/>
              <a:t>SYMPTOMS			FREQUENCY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	Short of Breath			50%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	Chest Pain				20%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	Cough					20%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	Dysphagia				20%</a:t>
            </a:r>
          </a:p>
          <a:p>
            <a:pPr>
              <a:buFont typeface="Monotype Sorts" pitchFamily="2" charset="2"/>
              <a:buNone/>
            </a:pPr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Markman, M. Cleveland Clinic Journal of Medicine, 1999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Clinical Features of SVCS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endParaRPr lang="en-US" altLang="tr-TR"/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tr-TR"/>
              <a:t>SIGNS				FREQUENCY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tr-TR"/>
              <a:t>	Thorax Vein Distention		70%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tr-TR"/>
              <a:t>	Neck Vein Distention		60%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tr-TR"/>
              <a:t>	Facial Swelling			45%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tr-TR"/>
              <a:t>	UE/Trunk Swelling			40%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tr-TR"/>
              <a:t>	Cyanosis				15%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tr-TR"/>
              <a:t>	</a:t>
            </a:r>
            <a:r>
              <a:rPr lang="en-US" altLang="tr-TR" sz="1200"/>
              <a:t>Markman, M. Cleveland Clinic Journal of Medicine, 1999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endParaRPr lang="en-US" alt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A/P #1</a:t>
            </a:r>
          </a:p>
        </p:txBody>
      </p:sp>
      <p:pic>
        <p:nvPicPr>
          <p:cNvPr id="4106" name="Picture 10" descr="svc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1038" y="2036763"/>
            <a:ext cx="3382962" cy="3463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A/P #2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Formed by merger of left/right brachiocephalic veins + azygous</a:t>
            </a:r>
          </a:p>
          <a:p>
            <a:r>
              <a:rPr lang="en-US" altLang="tr-TR"/>
              <a:t>Venous blood from head/neck/upper extremities </a:t>
            </a:r>
          </a:p>
          <a:p>
            <a:r>
              <a:rPr lang="en-US" altLang="tr-TR"/>
              <a:t>6 to 8 cm in length</a:t>
            </a:r>
          </a:p>
          <a:p>
            <a:r>
              <a:rPr lang="en-US" altLang="tr-TR"/>
              <a:t>1.5 to 2 cm wide</a:t>
            </a:r>
          </a:p>
          <a:p>
            <a:pPr>
              <a:buFont typeface="Monotype Sorts" pitchFamily="2" charset="2"/>
              <a:buNone/>
            </a:pPr>
            <a:endParaRPr lang="en-US" altLang="tr-TR" sz="1200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Abner, A. Chest, 1993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A/P #3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SVC surrounded by rigid structures (ie mediastinum, sternum, right mainstem bronchus and LN)</a:t>
            </a:r>
          </a:p>
          <a:p>
            <a:r>
              <a:rPr lang="en-US" altLang="tr-TR"/>
              <a:t>Thin walled and easily compressible secondary to low pressure</a:t>
            </a:r>
          </a:p>
          <a:p>
            <a:r>
              <a:rPr lang="en-US" altLang="tr-TR"/>
              <a:t>Prone to obstruction relative to its “neighbors”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A/P #4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As obstruction develops, venous collaterals form</a:t>
            </a:r>
          </a:p>
          <a:p>
            <a:r>
              <a:rPr lang="en-US" altLang="tr-TR"/>
              <a:t>Alternate pathways for venous return to the RA</a:t>
            </a:r>
          </a:p>
          <a:p>
            <a:r>
              <a:rPr lang="en-US" altLang="tr-TR"/>
              <a:t>Severity of sx depends on the time course of obstruction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SVCS</a:t>
            </a:r>
          </a:p>
        </p:txBody>
      </p:sp>
      <p:pic>
        <p:nvPicPr>
          <p:cNvPr id="59395" name="Picture 1027" descr="pretx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63" y="2036763"/>
            <a:ext cx="3741737" cy="325596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Etiology of SVC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sz="half" idx="13"/>
          </p:nvPr>
        </p:nvSpPr>
        <p:spPr>
          <a:xfrm>
            <a:off x="4948238" y="1828800"/>
            <a:ext cx="3814762" cy="4114800"/>
          </a:xfrm>
        </p:spPr>
        <p:txBody>
          <a:bodyPr/>
          <a:lstStyle/>
          <a:p>
            <a:pPr>
              <a:buClr>
                <a:schemeClr val="tx1"/>
              </a:buClr>
            </a:pPr>
            <a:endParaRPr lang="en-US" altLang="tr-TR" sz="2800"/>
          </a:p>
          <a:p>
            <a:pPr>
              <a:buClr>
                <a:schemeClr val="tx1"/>
              </a:buClr>
            </a:pPr>
            <a:r>
              <a:rPr lang="en-US" altLang="tr-TR" sz="2800"/>
              <a:t>“Benign”</a:t>
            </a:r>
          </a:p>
          <a:p>
            <a:pPr lvl="1">
              <a:buClr>
                <a:schemeClr val="tx1"/>
              </a:buClr>
            </a:pPr>
            <a:r>
              <a:rPr lang="en-US" altLang="tr-TR" sz="2400"/>
              <a:t>Infection/Inflammation</a:t>
            </a:r>
          </a:p>
          <a:p>
            <a:pPr lvl="1">
              <a:buClr>
                <a:schemeClr val="tx1"/>
              </a:buClr>
            </a:pPr>
            <a:r>
              <a:rPr lang="en-US" altLang="tr-TR" sz="2400"/>
              <a:t>Benign Neoplasms</a:t>
            </a:r>
          </a:p>
          <a:p>
            <a:pPr lvl="1">
              <a:buClr>
                <a:schemeClr val="tx1"/>
              </a:buClr>
            </a:pPr>
            <a:r>
              <a:rPr lang="en-US" altLang="tr-TR" sz="2400"/>
              <a:t>Iatrogenic</a:t>
            </a:r>
          </a:p>
          <a:p>
            <a:pPr lvl="1">
              <a:buClr>
                <a:schemeClr val="tx1"/>
              </a:buClr>
            </a:pPr>
            <a:r>
              <a:rPr lang="en-US" altLang="tr-TR" sz="2400"/>
              <a:t>Trauma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4"/>
          </p:nvPr>
        </p:nvSpPr>
        <p:spPr>
          <a:xfrm>
            <a:off x="990600" y="1828800"/>
            <a:ext cx="3814763" cy="4114800"/>
          </a:xfrm>
        </p:spPr>
        <p:txBody>
          <a:bodyPr/>
          <a:lstStyle/>
          <a:p>
            <a:endParaRPr lang="en-US" altLang="tr-TR" sz="2800"/>
          </a:p>
          <a:p>
            <a:r>
              <a:rPr lang="en-US" altLang="tr-TR" sz="2800"/>
              <a:t>Malignancy</a:t>
            </a:r>
          </a:p>
          <a:p>
            <a:pPr lvl="1"/>
            <a:r>
              <a:rPr lang="en-US" altLang="tr-TR" sz="2400"/>
              <a:t>Lung cancer</a:t>
            </a:r>
          </a:p>
          <a:p>
            <a:pPr lvl="1"/>
            <a:r>
              <a:rPr lang="en-US" altLang="tr-TR" sz="2400"/>
              <a:t>Lymphoma</a:t>
            </a:r>
          </a:p>
          <a:p>
            <a:pPr lvl="1"/>
            <a:r>
              <a:rPr lang="en-US" altLang="tr-TR" sz="2400"/>
              <a:t>Thymoma</a:t>
            </a:r>
          </a:p>
          <a:p>
            <a:pPr lvl="1"/>
            <a:r>
              <a:rPr lang="en-US" altLang="tr-TR" sz="2400"/>
              <a:t>Metastatic </a:t>
            </a:r>
          </a:p>
          <a:p>
            <a:pPr lvl="1"/>
            <a:r>
              <a:rPr lang="en-US" altLang="tr-TR" sz="2400"/>
              <a:t>Germ Cell</a:t>
            </a:r>
          </a:p>
          <a:p>
            <a:pPr>
              <a:buFont typeface="Monotype Sorts" pitchFamily="2" charset="2"/>
              <a:buNone/>
            </a:pPr>
            <a:endParaRPr lang="en-US" altLang="tr-TR"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Malignancy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/>
              <a:t>Account for 80-97% of SVCS cases</a:t>
            </a:r>
          </a:p>
          <a:p>
            <a:r>
              <a:rPr lang="en-US" altLang="tr-TR"/>
              <a:t>Lung Cancer			75-80%</a:t>
            </a:r>
          </a:p>
          <a:p>
            <a:r>
              <a:rPr lang="en-US" altLang="tr-TR"/>
              <a:t>Lymphoma			10-15%</a:t>
            </a:r>
          </a:p>
          <a:p>
            <a:r>
              <a:rPr lang="en-US" altLang="tr-TR"/>
              <a:t>Others				       5%</a:t>
            </a:r>
          </a:p>
          <a:p>
            <a:pPr lvl="1"/>
            <a:r>
              <a:rPr lang="en-US" altLang="tr-TR"/>
              <a:t>Metastatic</a:t>
            </a:r>
          </a:p>
          <a:p>
            <a:pPr lvl="1"/>
            <a:r>
              <a:rPr lang="en-US" altLang="tr-TR"/>
              <a:t>Thymoma</a:t>
            </a:r>
          </a:p>
          <a:p>
            <a:pPr lvl="1"/>
            <a:r>
              <a:rPr lang="en-US" altLang="tr-TR"/>
              <a:t>Germ cell tumor</a:t>
            </a:r>
          </a:p>
          <a:p>
            <a:pPr>
              <a:buFont typeface="Monotype Sorts" pitchFamily="2" charset="2"/>
              <a:buNone/>
            </a:pPr>
            <a:endParaRPr lang="en-US" altLang="tr-TR" sz="1200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Markman, M. Cleveland Clin JOM, 1999.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Ostler, P.  Clin Onc, 1997.</a:t>
            </a:r>
          </a:p>
          <a:p>
            <a:pPr lvl="1">
              <a:buFontTx/>
              <a:buNone/>
            </a:pPr>
            <a:endParaRPr lang="en-US" alt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Lung Cancer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5-10% Lung cancer pts develop SVCS</a:t>
            </a:r>
          </a:p>
          <a:p>
            <a:r>
              <a:rPr lang="en-US" altLang="tr-TR"/>
              <a:t>SCLC pts account for 50% SVCS in this group--yet only 25% of lung cancers</a:t>
            </a:r>
          </a:p>
          <a:p>
            <a:r>
              <a:rPr lang="en-US" altLang="tr-TR"/>
              <a:t>Tend to arise in central/perihilar</a:t>
            </a:r>
          </a:p>
          <a:p>
            <a:r>
              <a:rPr lang="en-US" altLang="tr-TR"/>
              <a:t>Right&gt;&gt;&gt;&gt;Left</a:t>
            </a:r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endParaRPr lang="en-US" altLang="tr-TR" sz="1200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Markman, M. Cleveland Clin JOM, 1999.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Ostler, P.  Clin Onc, 1997.</a:t>
            </a:r>
          </a:p>
          <a:p>
            <a:pPr>
              <a:buFont typeface="Monotype Sorts" pitchFamily="2" charset="2"/>
              <a:buNone/>
            </a:pPr>
            <a:endParaRPr lang="en-US" alt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Lymphoma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/>
              <a:t>MD Anderson experience</a:t>
            </a:r>
          </a:p>
          <a:p>
            <a:r>
              <a:rPr lang="en-US" altLang="tr-TR"/>
              <a:t>915 pts treated for NHL</a:t>
            </a:r>
          </a:p>
          <a:p>
            <a:r>
              <a:rPr lang="en-US" altLang="tr-TR"/>
              <a:t>36 pts (3.9%) presented with SVCS</a:t>
            </a:r>
          </a:p>
          <a:p>
            <a:r>
              <a:rPr lang="en-US" altLang="tr-TR"/>
              <a:t>23 Diffuse LCL</a:t>
            </a:r>
          </a:p>
          <a:p>
            <a:r>
              <a:rPr lang="en-US" altLang="tr-TR"/>
              <a:t>12 Lymphoblastic </a:t>
            </a:r>
          </a:p>
          <a:p>
            <a:r>
              <a:rPr lang="en-US" altLang="tr-TR"/>
              <a:t>  1	Follicular LCL</a:t>
            </a:r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endParaRPr lang="en-US" altLang="tr-TR" sz="1200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Perez-Soler, R. J Clin Onc, 1984.</a:t>
            </a:r>
          </a:p>
          <a:p>
            <a:pPr>
              <a:buFont typeface="Monotype Sorts" pitchFamily="2" charset="2"/>
              <a:buNone/>
            </a:pPr>
            <a:endParaRPr lang="en-US" alt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Benign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1st case of SVCS described by William Hunter in 1757</a:t>
            </a:r>
          </a:p>
          <a:p>
            <a:r>
              <a:rPr lang="en-US" altLang="tr-TR"/>
              <a:t>Secondary to aortic aneurysm 2/2 syphilis </a:t>
            </a:r>
          </a:p>
          <a:p>
            <a:r>
              <a:rPr lang="en-US" altLang="tr-TR"/>
              <a:t>Pre-abx era----&gt;approx 50% SVCS cases</a:t>
            </a:r>
          </a:p>
          <a:p>
            <a:r>
              <a:rPr lang="en-US" altLang="tr-TR"/>
              <a:t>Current-----&gt;3-5% SVCS cases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Mediastinitis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/>
              <a:t>Histoplasmosis			50%</a:t>
            </a:r>
          </a:p>
          <a:p>
            <a:pPr lvl="1"/>
            <a:r>
              <a:rPr lang="en-US" altLang="tr-TR"/>
              <a:t>Fibrosing mediastinitis</a:t>
            </a:r>
          </a:p>
          <a:p>
            <a:r>
              <a:rPr lang="en-US" altLang="tr-TR"/>
              <a:t>Others					50%</a:t>
            </a:r>
          </a:p>
          <a:p>
            <a:pPr lvl="1"/>
            <a:r>
              <a:rPr lang="en-US" altLang="tr-TR"/>
              <a:t>TB</a:t>
            </a:r>
          </a:p>
          <a:p>
            <a:pPr lvl="1"/>
            <a:r>
              <a:rPr lang="en-US" altLang="tr-TR"/>
              <a:t>Actinomycosis</a:t>
            </a:r>
          </a:p>
          <a:p>
            <a:pPr lvl="1"/>
            <a:r>
              <a:rPr lang="en-US" altLang="tr-TR"/>
              <a:t>Syphilis </a:t>
            </a:r>
          </a:p>
          <a:p>
            <a:pPr lvl="1"/>
            <a:r>
              <a:rPr lang="en-US" altLang="tr-TR"/>
              <a:t>Post XRT</a:t>
            </a:r>
          </a:p>
          <a:p>
            <a:pPr lvl="1"/>
            <a:endParaRPr lang="en-US" altLang="tr-TR"/>
          </a:p>
          <a:p>
            <a:pPr lvl="1">
              <a:buFontTx/>
              <a:buNone/>
            </a:pPr>
            <a:r>
              <a:rPr lang="en-US" altLang="tr-TR" sz="1200"/>
              <a:t>Majahan, V. Chest, 1975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Benign Neoplasms</a:t>
            </a: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Substernal thyroid</a:t>
            </a:r>
          </a:p>
          <a:p>
            <a:r>
              <a:rPr lang="en-US" altLang="tr-TR"/>
              <a:t>Teratoma/Dermoid cysts</a:t>
            </a:r>
          </a:p>
          <a:p>
            <a:r>
              <a:rPr lang="en-US" altLang="tr-TR"/>
              <a:t>Benign Thymoma</a:t>
            </a:r>
          </a:p>
          <a:p>
            <a:r>
              <a:rPr lang="en-US" altLang="tr-TR"/>
              <a:t>Cystic hygroma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Iatrogenic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Thrombus formation 2/2 venous catheters</a:t>
            </a:r>
          </a:p>
          <a:p>
            <a:r>
              <a:rPr lang="en-US" altLang="tr-TR"/>
              <a:t>PM implantation</a:t>
            </a:r>
          </a:p>
          <a:p>
            <a:r>
              <a:rPr lang="en-US" altLang="tr-TR"/>
              <a:t>TPN lines</a:t>
            </a:r>
          </a:p>
          <a:p>
            <a:r>
              <a:rPr lang="en-US" altLang="tr-TR"/>
              <a:t>Swan-Ganz catheters</a:t>
            </a:r>
          </a:p>
          <a:p>
            <a:r>
              <a:rPr lang="en-US" altLang="tr-TR"/>
              <a:t>HD catheters</a:t>
            </a:r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Mahajan, V. Chest, 1975.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Bertrand, M. Cancer, 1984.</a:t>
            </a:r>
          </a:p>
          <a:p>
            <a:pPr>
              <a:buFont typeface="Monotype Sorts" pitchFamily="2" charset="2"/>
              <a:buNone/>
            </a:pPr>
            <a:endParaRPr lang="en-US" alt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Diagnosis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Chest radiograph</a:t>
            </a:r>
          </a:p>
          <a:p>
            <a:r>
              <a:rPr lang="en-US" altLang="tr-TR"/>
              <a:t>Duplex ultrasound</a:t>
            </a:r>
          </a:p>
          <a:p>
            <a:r>
              <a:rPr lang="en-US" altLang="tr-TR"/>
              <a:t>CT/MRI/MRV</a:t>
            </a:r>
          </a:p>
          <a:p>
            <a:r>
              <a:rPr lang="en-US" altLang="tr-TR"/>
              <a:t>Venogram</a:t>
            </a:r>
            <a:endParaRPr lang="en-US" altLang="tr-TR">
              <a:sym typeface="Wingdings" panose="05000000000000000000" pitchFamily="2" charset="2"/>
            </a:endParaRPr>
          </a:p>
          <a:p>
            <a:r>
              <a:rPr lang="en-US" altLang="tr-TR"/>
              <a:t>Radionuclide studies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Chest Radiograph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endParaRPr lang="en-US" altLang="tr-TR" sz="2800"/>
          </a:p>
          <a:p>
            <a:pPr>
              <a:buFont typeface="Monotype Sorts" pitchFamily="2" charset="2"/>
              <a:buNone/>
            </a:pPr>
            <a:r>
              <a:rPr lang="en-US" altLang="tr-TR" sz="2800"/>
              <a:t>CXR FINDINGS		FREQUENCY</a:t>
            </a:r>
          </a:p>
          <a:p>
            <a:pPr>
              <a:buFont typeface="Monotype Sorts" pitchFamily="2" charset="2"/>
              <a:buNone/>
            </a:pPr>
            <a:r>
              <a:rPr lang="en-US" altLang="tr-TR" sz="2800"/>
              <a:t>Mediastinal Mass	</a:t>
            </a:r>
          </a:p>
          <a:p>
            <a:pPr>
              <a:buFont typeface="Monotype Sorts" pitchFamily="2" charset="2"/>
              <a:buNone/>
            </a:pPr>
            <a:r>
              <a:rPr lang="en-US" altLang="tr-TR" sz="2800"/>
              <a:t>	or Widening		59-84%</a:t>
            </a:r>
          </a:p>
          <a:p>
            <a:pPr>
              <a:buFont typeface="Monotype Sorts" pitchFamily="2" charset="2"/>
              <a:buNone/>
            </a:pPr>
            <a:r>
              <a:rPr lang="en-US" altLang="tr-TR" sz="2800"/>
              <a:t>Hilar LAD			19-50%</a:t>
            </a:r>
          </a:p>
          <a:p>
            <a:pPr>
              <a:buFont typeface="Monotype Sorts" pitchFamily="2" charset="2"/>
              <a:buNone/>
            </a:pPr>
            <a:r>
              <a:rPr lang="en-US" altLang="tr-TR" sz="2800"/>
              <a:t>Pleural Effusions		     25%</a:t>
            </a:r>
          </a:p>
          <a:p>
            <a:pPr>
              <a:buFont typeface="Monotype Sorts" pitchFamily="2" charset="2"/>
              <a:buNone/>
            </a:pPr>
            <a:endParaRPr lang="en-US" altLang="tr-TR" sz="2800"/>
          </a:p>
          <a:p>
            <a:pPr>
              <a:buFont typeface="Monotype Sorts" pitchFamily="2" charset="2"/>
              <a:buNone/>
            </a:pPr>
            <a:endParaRPr lang="en-US" altLang="tr-TR" sz="1000"/>
          </a:p>
          <a:p>
            <a:pPr>
              <a:buFont typeface="Monotype Sorts" pitchFamily="2" charset="2"/>
              <a:buNone/>
            </a:pPr>
            <a:endParaRPr lang="en-US" altLang="tr-TR" sz="1000"/>
          </a:p>
          <a:p>
            <a:pPr>
              <a:buFont typeface="Monotype Sorts" pitchFamily="2" charset="2"/>
              <a:buNone/>
            </a:pPr>
            <a:r>
              <a:rPr lang="en-US" altLang="tr-TR" sz="1000"/>
              <a:t>Armstrong, B. Int J Radiot Onc Biol Phys, 1987</a:t>
            </a:r>
          </a:p>
          <a:p>
            <a:pPr>
              <a:buFont typeface="Monotype Sorts" pitchFamily="2" charset="2"/>
              <a:buNone/>
            </a:pPr>
            <a:r>
              <a:rPr lang="en-US" altLang="tr-TR" sz="1000"/>
              <a:t>Markman, M. Cleveland Clinic JOM, 1999</a:t>
            </a:r>
          </a:p>
          <a:p>
            <a:pPr>
              <a:buFont typeface="Monotype Sorts" pitchFamily="2" charset="2"/>
              <a:buNone/>
            </a:pPr>
            <a:r>
              <a:rPr lang="en-US" altLang="tr-TR" sz="1000"/>
              <a:t>Parish, JM. Mayo Clin Proc, 1981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CT/MRI/MRV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Provide accurate info on location obstruction</a:t>
            </a:r>
          </a:p>
          <a:p>
            <a:r>
              <a:rPr lang="en-US" altLang="tr-TR"/>
              <a:t>Determine etiology of obstruction</a:t>
            </a:r>
          </a:p>
          <a:p>
            <a:r>
              <a:rPr lang="en-US" altLang="tr-TR"/>
              <a:t>Info on the extent of collaterals</a:t>
            </a:r>
          </a:p>
          <a:p>
            <a:r>
              <a:rPr lang="en-US" altLang="tr-TR"/>
              <a:t>Guide biopsy attempts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tr-TR"/>
              <a:t>Venography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Can give precise level of obstruction</a:t>
            </a:r>
          </a:p>
          <a:p>
            <a:r>
              <a:rPr lang="en-US" altLang="tr-TR"/>
              <a:t>Less information on etiology of SVCS</a:t>
            </a:r>
          </a:p>
          <a:p>
            <a:r>
              <a:rPr lang="en-US" altLang="tr-TR"/>
              <a:t>Requires larger contrast dose</a:t>
            </a:r>
          </a:p>
          <a:p>
            <a:r>
              <a:rPr lang="en-US" altLang="tr-TR"/>
              <a:t>Usually done during IR mgmt</a:t>
            </a:r>
          </a:p>
          <a:p>
            <a:endParaRPr lang="en-US" altLang="tr-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Tissue Diagnosis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tr-TR" b="1" u="sng"/>
              <a:t>Procedure</a:t>
            </a:r>
            <a:r>
              <a:rPr lang="en-US" altLang="tr-TR"/>
              <a:t>					</a:t>
            </a:r>
            <a:r>
              <a:rPr lang="en-US" altLang="tr-TR" b="1" u="sng"/>
              <a:t>Yield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Sputum cytology			33-40%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Bronchoscopy				33-60%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LN biopsy					46-80%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Mediastinoscopy			   100%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Thoracotomy				   100%</a:t>
            </a:r>
          </a:p>
          <a:p>
            <a:pPr>
              <a:buFont typeface="Monotype Sorts" pitchFamily="2" charset="2"/>
              <a:buNone/>
            </a:pPr>
            <a:endParaRPr lang="en-US" altLang="tr-TR" sz="1200"/>
          </a:p>
          <a:p>
            <a:pPr>
              <a:buFont typeface="Monotype Sorts" pitchFamily="2" charset="2"/>
              <a:buNone/>
            </a:pPr>
            <a:endParaRPr lang="en-US" altLang="tr-TR" sz="1200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Ostler, J. Clin Onc, 1997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Schindler, N. Surg Clin N Am, 1999</a:t>
            </a:r>
            <a:endParaRPr lang="en-US" altLang="tr-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Which First---&gt; Tx or Dx?</a:t>
            </a:r>
          </a:p>
        </p:txBody>
      </p:sp>
      <p:sp>
        <p:nvSpPr>
          <p:cNvPr id="61443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Ahman</a:t>
            </a:r>
          </a:p>
          <a:p>
            <a:r>
              <a:rPr lang="en-US" altLang="tr-TR"/>
              <a:t>Literature search 1934-1984</a:t>
            </a:r>
          </a:p>
          <a:p>
            <a:r>
              <a:rPr lang="en-US" altLang="tr-TR"/>
              <a:t>1986 cases SVC reviewed</a:t>
            </a:r>
          </a:p>
          <a:p>
            <a:r>
              <a:rPr lang="en-US" altLang="tr-TR"/>
              <a:t>Only 1 clearly documented death 2/2 SVCS</a:t>
            </a:r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Ahman, F. J Clin Onc, 1984.</a:t>
            </a:r>
            <a:endParaRPr lang="en-US" altLang="tr-TR"/>
          </a:p>
          <a:p>
            <a:pPr>
              <a:buFont typeface="Monotype Sorts" pitchFamily="2" charset="2"/>
              <a:buNone/>
            </a:pPr>
            <a:endParaRPr lang="en-US" altLang="tr-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1st---&gt;Tx or Dx?</a:t>
            </a:r>
          </a:p>
        </p:txBody>
      </p:sp>
      <p:sp>
        <p:nvSpPr>
          <p:cNvPr id="6246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tr-TR" b="1" u="sng"/>
              <a:t>843 inv dx proced		Comps</a:t>
            </a:r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/>
              <a:t>119  Thoractomies		2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 53	Mediastinoscopies	3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217	Bronchoscopies		2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120	LN biopsies		1</a:t>
            </a:r>
          </a:p>
          <a:p>
            <a:pPr>
              <a:buFont typeface="Monotype Sorts" pitchFamily="2" charset="2"/>
              <a:buNone/>
            </a:pPr>
            <a:r>
              <a:rPr lang="en-US" altLang="tr-TR"/>
              <a:t>197	Venograms		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Treatment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Tailored to etiology</a:t>
            </a:r>
          </a:p>
          <a:p>
            <a:r>
              <a:rPr lang="en-US" altLang="tr-TR"/>
              <a:t>Historically standard tx-----&gt;XRT</a:t>
            </a:r>
          </a:p>
          <a:p>
            <a:r>
              <a:rPr lang="en-US" altLang="tr-TR"/>
              <a:t>Emergent tx before tissue dx 2/2 presumed risk of bleeding</a:t>
            </a:r>
          </a:p>
          <a:p>
            <a:r>
              <a:rPr lang="en-US" altLang="tr-TR"/>
              <a:t>Current standard----&gt; tissue dx prior to initiating tx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Treatment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Goal</a:t>
            </a:r>
          </a:p>
          <a:p>
            <a:pPr lvl="1"/>
            <a:r>
              <a:rPr lang="en-US" altLang="tr-TR"/>
              <a:t>treat symptoms</a:t>
            </a:r>
          </a:p>
          <a:p>
            <a:pPr lvl="1"/>
            <a:r>
              <a:rPr lang="en-US" altLang="tr-TR"/>
              <a:t>treat underlying cause</a:t>
            </a:r>
          </a:p>
          <a:p>
            <a:r>
              <a:rPr lang="en-US" altLang="tr-TR"/>
              <a:t>Tx should be tailored to histologic diagnosis----&gt;determine if curative vs palliative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Treatment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Chemotherapy</a:t>
            </a:r>
          </a:p>
          <a:p>
            <a:r>
              <a:rPr lang="en-US" altLang="tr-TR"/>
              <a:t>XRT</a:t>
            </a:r>
          </a:p>
          <a:p>
            <a:r>
              <a:rPr lang="en-US" altLang="tr-TR"/>
              <a:t>Surgery</a:t>
            </a:r>
          </a:p>
          <a:p>
            <a:r>
              <a:rPr lang="en-US" altLang="tr-TR"/>
              <a:t>Interventional Procedures</a:t>
            </a:r>
          </a:p>
          <a:p>
            <a:endParaRPr lang="en-US" altLang="tr-TR"/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Spiro, S. Thorax, 1983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Perez-Soler, P. J Clin Onc, 1984</a:t>
            </a:r>
            <a:endParaRPr lang="en-US" altLang="tr-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Treatment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Chemo vs XRT=equally effective</a:t>
            </a:r>
          </a:p>
          <a:p>
            <a:r>
              <a:rPr lang="en-US" altLang="tr-TR"/>
              <a:t>Combination of chemo/xrt did not improve response rate, symptoms or LT survival</a:t>
            </a:r>
          </a:p>
          <a:p>
            <a:r>
              <a:rPr lang="en-US" altLang="tr-TR"/>
              <a:t>Decreased LR in lymphoma but no change in OS</a:t>
            </a:r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Armstrong, B. Intl J RO Biol Phys, 1984.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Perez-Stoler, P. J Clin Onc, 1984.</a:t>
            </a:r>
          </a:p>
          <a:p>
            <a:pPr>
              <a:buFont typeface="Monotype Sorts" pitchFamily="2" charset="2"/>
              <a:buNone/>
            </a:pPr>
            <a:endParaRPr lang="en-US" altLang="tr-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Surgical Tx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endParaRPr lang="tr-TR" altLang="tr-TR"/>
          </a:p>
        </p:txBody>
      </p:sp>
      <p:pic>
        <p:nvPicPr>
          <p:cNvPr id="8197" name="Picture 5" descr="svc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52650"/>
            <a:ext cx="41148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IR Treatment</a:t>
            </a:r>
          </a:p>
        </p:txBody>
      </p:sp>
      <p:pic>
        <p:nvPicPr>
          <p:cNvPr id="13321" name="Picture 9" descr="pretx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63" y="2036763"/>
            <a:ext cx="3741737" cy="325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IR Tx #2</a:t>
            </a:r>
          </a:p>
        </p:txBody>
      </p:sp>
      <p:pic>
        <p:nvPicPr>
          <p:cNvPr id="16390" name="Picture 6" descr="pretx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925638"/>
            <a:ext cx="4495800" cy="4233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IR Tx #3</a:t>
            </a:r>
          </a:p>
        </p:txBody>
      </p:sp>
      <p:pic>
        <p:nvPicPr>
          <p:cNvPr id="19462" name="Picture 6" descr="tx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600200"/>
            <a:ext cx="44958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IR Tx #4</a:t>
            </a:r>
          </a:p>
        </p:txBody>
      </p:sp>
      <p:pic>
        <p:nvPicPr>
          <p:cNvPr id="20485" name="Picture 5" descr="posttx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7800" y="1966913"/>
            <a:ext cx="3757613" cy="3949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altLang="tr-TR" sz="2800"/>
          </a:p>
          <a:p>
            <a:pPr>
              <a:lnSpc>
                <a:spcPct val="80000"/>
              </a:lnSpc>
            </a:pPr>
            <a:endParaRPr lang="en-US" altLang="tr-TR" sz="2800"/>
          </a:p>
          <a:p>
            <a:pPr>
              <a:lnSpc>
                <a:spcPct val="80000"/>
              </a:lnSpc>
            </a:pPr>
            <a:r>
              <a:rPr lang="en-US" altLang="tr-TR" sz="2800"/>
              <a:t>Varies depending on the etiology</a:t>
            </a:r>
          </a:p>
          <a:p>
            <a:pPr>
              <a:lnSpc>
                <a:spcPct val="80000"/>
              </a:lnSpc>
            </a:pPr>
            <a:r>
              <a:rPr lang="en-US" altLang="tr-TR" sz="2800"/>
              <a:t>SVCS in its own right is rarely fatal</a:t>
            </a:r>
          </a:p>
          <a:p>
            <a:pPr>
              <a:lnSpc>
                <a:spcPct val="80000"/>
              </a:lnSpc>
            </a:pPr>
            <a:r>
              <a:rPr lang="en-US" altLang="tr-TR" sz="2800"/>
              <a:t>10-20% survive at least 2 years</a:t>
            </a:r>
          </a:p>
          <a:p>
            <a:pPr>
              <a:lnSpc>
                <a:spcPct val="80000"/>
              </a:lnSpc>
            </a:pPr>
            <a:endParaRPr lang="en-US" altLang="tr-TR" sz="2800"/>
          </a:p>
          <a:p>
            <a:pPr>
              <a:lnSpc>
                <a:spcPct val="80000"/>
              </a:lnSpc>
            </a:pPr>
            <a:endParaRPr lang="en-US" altLang="tr-TR" sz="2800"/>
          </a:p>
          <a:p>
            <a:pPr>
              <a:lnSpc>
                <a:spcPct val="80000"/>
              </a:lnSpc>
            </a:pPr>
            <a:endParaRPr lang="en-US" altLang="tr-TR" sz="2800"/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tr-TR" sz="2800"/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tr-TR" sz="1000"/>
              <a:t>Ahman,F. J Clin Onc, 1984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tr-TR" sz="1000"/>
              <a:t>Ostler, PJ. Clin Onc, 1997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tr-TR" sz="1000"/>
              <a:t>Perez &amp; Brady, 2004.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tr-TR" sz="1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tr-TR"/>
          </a:p>
          <a:p>
            <a:pPr>
              <a:lnSpc>
                <a:spcPct val="90000"/>
              </a:lnSpc>
            </a:pPr>
            <a:r>
              <a:rPr lang="en-US" altLang="tr-TR"/>
              <a:t>Reviewed 5052 patients tx at MIR 1/1965-12/1984</a:t>
            </a:r>
          </a:p>
          <a:p>
            <a:pPr>
              <a:lnSpc>
                <a:spcPct val="90000"/>
              </a:lnSpc>
            </a:pPr>
            <a:r>
              <a:rPr lang="en-US" altLang="tr-TR"/>
              <a:t>125 patients tx SVCS 2/2 malignancy</a:t>
            </a:r>
          </a:p>
          <a:p>
            <a:pPr>
              <a:lnSpc>
                <a:spcPct val="90000"/>
              </a:lnSpc>
            </a:pPr>
            <a:r>
              <a:rPr lang="en-US" altLang="tr-TR"/>
              <a:t>Lung Cancer 79%, Lymphoma 18%, Other 6%</a:t>
            </a:r>
          </a:p>
          <a:p>
            <a:pPr>
              <a:lnSpc>
                <a:spcPct val="90000"/>
              </a:lnSpc>
            </a:pPr>
            <a:r>
              <a:rPr lang="en-US" altLang="tr-TR"/>
              <a:t>XRT+/- chemotherapy</a:t>
            </a:r>
          </a:p>
          <a:p>
            <a:pPr>
              <a:lnSpc>
                <a:spcPct val="90000"/>
              </a:lnSpc>
            </a:pPr>
            <a:endParaRPr lang="en-US" altLang="tr-TR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tr-TR" sz="120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tr-TR" sz="1200"/>
              <a:t>Armstrong, B. Int J Radiot Onc Biol Phys, 1987</a:t>
            </a:r>
            <a:endParaRPr lang="en-US" altLang="tr-TR"/>
          </a:p>
          <a:p>
            <a:pPr>
              <a:lnSpc>
                <a:spcPct val="90000"/>
              </a:lnSpc>
            </a:pPr>
            <a:endParaRPr lang="en-US" altLang="tr-TR"/>
          </a:p>
          <a:p>
            <a:pPr>
              <a:lnSpc>
                <a:spcPct val="90000"/>
              </a:lnSpc>
            </a:pPr>
            <a:endParaRPr lang="en-US" altLang="tr-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 Overall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Median Survial=5.5 months</a:t>
            </a:r>
          </a:p>
          <a:p>
            <a:r>
              <a:rPr lang="en-US" altLang="tr-TR"/>
              <a:t>1 year survival=24%</a:t>
            </a:r>
          </a:p>
          <a:p>
            <a:r>
              <a:rPr lang="en-US" altLang="tr-TR"/>
              <a:t>5 year survival= 9%</a:t>
            </a:r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Armstrong, B. Int J Radiot Onc Biol Phys, 1987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Prognosis-SCLC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endParaRPr lang="en-US" altLang="tr-TR"/>
          </a:p>
          <a:p>
            <a:r>
              <a:rPr lang="en-US" altLang="tr-TR"/>
              <a:t>1 year survival=24%</a:t>
            </a:r>
          </a:p>
          <a:p>
            <a:r>
              <a:rPr lang="en-US" altLang="tr-TR"/>
              <a:t>5 year survival= 5%</a:t>
            </a:r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Armstrong, B. Int J Radiot Onc Biol Phys, 1987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Prognosis-Lymphoma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endParaRPr lang="en-US" altLang="tr-TR"/>
          </a:p>
          <a:p>
            <a:r>
              <a:rPr lang="en-US" altLang="tr-TR"/>
              <a:t>1 year survival=41%</a:t>
            </a:r>
          </a:p>
          <a:p>
            <a:r>
              <a:rPr lang="en-US" altLang="tr-TR"/>
              <a:t>5 year survival=41%</a:t>
            </a:r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Armstrong, B. Int J Radiot Onc Biol Phys, 1987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Prognosis-NSLC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1 year survival=17%</a:t>
            </a:r>
          </a:p>
          <a:p>
            <a:r>
              <a:rPr lang="en-US" altLang="tr-TR"/>
              <a:t>2 year survival= 2%</a:t>
            </a:r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Armstrong, B. Int J Radiot Onc Biol Phys, 1987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/>
              <a:t>No statistical difference in survival rates between patients treated with chemoradiation vs either tx alone</a:t>
            </a:r>
          </a:p>
          <a:p>
            <a:r>
              <a:rPr lang="en-US" altLang="tr-TR"/>
              <a:t>Pts who responding clinically within 30days of treatment had better 1 year survival (27% vs 7%)</a:t>
            </a:r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Armstrong, B. Int J Radiot Onc Biol Phys, 1987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Prognosis-BSVCS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tr-TR"/>
          </a:p>
          <a:p>
            <a:r>
              <a:rPr lang="en-US" altLang="tr-TR"/>
              <a:t>Depends on collateral circulation</a:t>
            </a:r>
          </a:p>
          <a:p>
            <a:r>
              <a:rPr lang="en-US" altLang="tr-TR"/>
              <a:t>20-50 years</a:t>
            </a:r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  <a:p>
            <a:pPr>
              <a:buFont typeface="Monotype Sorts" pitchFamily="2" charset="2"/>
              <a:buNone/>
            </a:pPr>
            <a:endParaRPr lang="en-US" altLang="tr-TR" sz="1200"/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GreenbergA. Ann Thorac Surg, 1985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Mahajan, V. Chest, 1975</a:t>
            </a:r>
          </a:p>
          <a:p>
            <a:pPr>
              <a:buFont typeface="Monotype Sorts" pitchFamily="2" charset="2"/>
              <a:buNone/>
            </a:pPr>
            <a:r>
              <a:rPr lang="en-US" altLang="tr-TR" sz="1200"/>
              <a:t>Murdock, W. Scott Med J, 1960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752</TotalTime>
  <Words>869</Words>
  <Application>Microsoft Office PowerPoint</Application>
  <PresentationFormat>Экран (4:3)</PresentationFormat>
  <Paragraphs>303</Paragraphs>
  <Slides>44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Slice</vt:lpstr>
      <vt:lpstr>SUPERIOR VENA CAVA SYNDROME</vt:lpstr>
      <vt:lpstr>SVC Syndrome</vt:lpstr>
      <vt:lpstr>SCVS (cont)</vt:lpstr>
      <vt:lpstr>Patients</vt:lpstr>
      <vt:lpstr>Patients</vt:lpstr>
      <vt:lpstr>Clinical Features of SVC</vt:lpstr>
      <vt:lpstr>Clinical Features of SVCS</vt:lpstr>
      <vt:lpstr>A/P #1</vt:lpstr>
      <vt:lpstr>A/P #2</vt:lpstr>
      <vt:lpstr>A/P #3</vt:lpstr>
      <vt:lpstr>A/P #4</vt:lpstr>
      <vt:lpstr>SVCS</vt:lpstr>
      <vt:lpstr>Etiology of SVC</vt:lpstr>
      <vt:lpstr>Malignancy</vt:lpstr>
      <vt:lpstr>Lung Cancer</vt:lpstr>
      <vt:lpstr>Lymphoma</vt:lpstr>
      <vt:lpstr>Benign</vt:lpstr>
      <vt:lpstr>Mediastinitis</vt:lpstr>
      <vt:lpstr>Benign Neoplasms</vt:lpstr>
      <vt:lpstr>Iatrogenic</vt:lpstr>
      <vt:lpstr>Diagnosis</vt:lpstr>
      <vt:lpstr>Chest Radiograph</vt:lpstr>
      <vt:lpstr>CT/MRI/MRV</vt:lpstr>
      <vt:lpstr>Venography</vt:lpstr>
      <vt:lpstr>Tissue Diagnosis</vt:lpstr>
      <vt:lpstr>Which First---&gt; Tx or Dx?</vt:lpstr>
      <vt:lpstr>1st---&gt;Tx or Dx?</vt:lpstr>
      <vt:lpstr>Treatment</vt:lpstr>
      <vt:lpstr>Treatment </vt:lpstr>
      <vt:lpstr>Treatment</vt:lpstr>
      <vt:lpstr>Treatment </vt:lpstr>
      <vt:lpstr>Surgical Tx</vt:lpstr>
      <vt:lpstr>IR Treatment</vt:lpstr>
      <vt:lpstr>IR Tx #2</vt:lpstr>
      <vt:lpstr>IR Tx #3</vt:lpstr>
      <vt:lpstr>IR Tx #4</vt:lpstr>
      <vt:lpstr>Prognosis</vt:lpstr>
      <vt:lpstr>Prognosis</vt:lpstr>
      <vt:lpstr>Prognosis Overall</vt:lpstr>
      <vt:lpstr>Prognosis-SCLC</vt:lpstr>
      <vt:lpstr>Prognosis-Lymphoma</vt:lpstr>
      <vt:lpstr>Prognosis-NSLC</vt:lpstr>
      <vt:lpstr>Prognosis</vt:lpstr>
      <vt:lpstr>Prognosis-BSVCS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SUPERIOR VENA CAVA SYNDROME</dc:title>
  <dc:creator>Elesyia Outlaw</dc:creator>
  <cp:lastModifiedBy>Kafedra</cp:lastModifiedBy>
  <cp:revision>31</cp:revision>
  <dcterms:created xsi:type="dcterms:W3CDTF">2004-03-05T20:43:31Z</dcterms:created>
  <dcterms:modified xsi:type="dcterms:W3CDTF">2018-11-06T09:36:53Z</dcterms:modified>
</cp:coreProperties>
</file>