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84" r:id="rId1"/>
  </p:sldMasterIdLst>
  <p:notesMasterIdLst>
    <p:notesMasterId r:id="rId44"/>
  </p:notesMasterIdLst>
  <p:sldIdLst>
    <p:sldId id="292" r:id="rId2"/>
    <p:sldId id="257" r:id="rId3"/>
    <p:sldId id="303" r:id="rId4"/>
    <p:sldId id="262" r:id="rId5"/>
    <p:sldId id="305" r:id="rId6"/>
    <p:sldId id="308" r:id="rId7"/>
    <p:sldId id="310" r:id="rId8"/>
    <p:sldId id="311" r:id="rId9"/>
    <p:sldId id="312" r:id="rId10"/>
    <p:sldId id="315" r:id="rId11"/>
    <p:sldId id="258" r:id="rId12"/>
    <p:sldId id="266" r:id="rId13"/>
    <p:sldId id="313" r:id="rId14"/>
    <p:sldId id="287" r:id="rId15"/>
    <p:sldId id="289" r:id="rId16"/>
    <p:sldId id="307" r:id="rId17"/>
    <p:sldId id="267" r:id="rId18"/>
    <p:sldId id="268" r:id="rId19"/>
    <p:sldId id="293" r:id="rId20"/>
    <p:sldId id="295" r:id="rId21"/>
    <p:sldId id="294" r:id="rId22"/>
    <p:sldId id="269" r:id="rId23"/>
    <p:sldId id="274" r:id="rId24"/>
    <p:sldId id="271" r:id="rId25"/>
    <p:sldId id="296" r:id="rId26"/>
    <p:sldId id="259" r:id="rId27"/>
    <p:sldId id="272" r:id="rId28"/>
    <p:sldId id="298" r:id="rId29"/>
    <p:sldId id="297" r:id="rId30"/>
    <p:sldId id="299" r:id="rId31"/>
    <p:sldId id="316" r:id="rId32"/>
    <p:sldId id="270" r:id="rId33"/>
    <p:sldId id="291" r:id="rId34"/>
    <p:sldId id="300" r:id="rId35"/>
    <p:sldId id="260" r:id="rId36"/>
    <p:sldId id="301" r:id="rId37"/>
    <p:sldId id="276" r:id="rId38"/>
    <p:sldId id="302" r:id="rId39"/>
    <p:sldId id="261" r:id="rId40"/>
    <p:sldId id="314" r:id="rId41"/>
    <p:sldId id="273" r:id="rId42"/>
    <p:sldId id="317" r:id="rId43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>
        <p:scale>
          <a:sx n="77" d="100"/>
          <a:sy n="77" d="100"/>
        </p:scale>
        <p:origin x="-117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cs-CZ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cs-CZ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cs-CZ" smtClean="0"/>
              <a:t>Click to edit Master text styles</a:t>
            </a:r>
          </a:p>
          <a:p>
            <a:pPr lvl="1"/>
            <a:r>
              <a:rPr lang="en-GB" altLang="cs-CZ" smtClean="0"/>
              <a:t>Second level</a:t>
            </a:r>
          </a:p>
          <a:p>
            <a:pPr lvl="2"/>
            <a:r>
              <a:rPr lang="en-GB" altLang="cs-CZ" smtClean="0"/>
              <a:t>Third level</a:t>
            </a:r>
          </a:p>
          <a:p>
            <a:pPr lvl="3"/>
            <a:r>
              <a:rPr lang="en-GB" altLang="cs-CZ" smtClean="0"/>
              <a:t>Fourth level</a:t>
            </a:r>
          </a:p>
          <a:p>
            <a:pPr lvl="4"/>
            <a:r>
              <a:rPr lang="en-GB" altLang="cs-CZ" smtClean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cs-CZ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3ADC350-F97B-47C4-A32E-B8090002E28C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391624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DC350-F97B-47C4-A32E-B8090002E28C}" type="slidenum">
              <a:rPr lang="en-GB" altLang="cs-CZ"/>
              <a:pPr/>
              <a:t>1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891869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DC350-F97B-47C4-A32E-B8090002E28C}" type="slidenum">
              <a:rPr lang="en-GB" altLang="cs-CZ"/>
              <a:pPr/>
              <a:t>2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838113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DC350-F97B-47C4-A32E-B8090002E28C}" type="slidenum">
              <a:rPr lang="en-GB" altLang="cs-CZ"/>
              <a:pPr/>
              <a:t>3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908787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DC350-F97B-47C4-A32E-B8090002E28C}" type="slidenum">
              <a:rPr lang="en-GB" altLang="cs-CZ"/>
              <a:pPr/>
              <a:t>4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2227744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DC350-F97B-47C4-A32E-B8090002E28C}" type="slidenum">
              <a:rPr lang="en-GB" altLang="cs-CZ"/>
              <a:pPr/>
              <a:t>5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1426017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DC350-F97B-47C4-A32E-B8090002E28C}" type="slidenum">
              <a:rPr lang="en-GB" altLang="cs-CZ"/>
              <a:pPr/>
              <a:t>6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830467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DC350-F97B-47C4-A32E-B8090002E28C}" type="slidenum">
              <a:rPr lang="en-GB" altLang="cs-CZ"/>
              <a:pPr/>
              <a:t>7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1711889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DC350-F97B-47C4-A32E-B8090002E28C}" type="slidenum">
              <a:rPr lang="en-GB" altLang="cs-CZ"/>
              <a:pPr/>
              <a:t>8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40614199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DC350-F97B-47C4-A32E-B8090002E28C}" type="slidenum">
              <a:rPr lang="en-GB" altLang="cs-CZ"/>
              <a:pPr/>
              <a:t>9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3017446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DC350-F97B-47C4-A32E-B8090002E28C}" type="slidenum">
              <a:rPr lang="en-GB" altLang="cs-CZ"/>
              <a:pPr/>
              <a:t>10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15987459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DC350-F97B-47C4-A32E-B8090002E28C}" type="slidenum">
              <a:rPr lang="en-GB" altLang="cs-CZ"/>
              <a:pPr/>
              <a:t>11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2747753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DC350-F97B-47C4-A32E-B8090002E28C}" type="slidenum">
              <a:rPr lang="en-GB" altLang="cs-CZ"/>
              <a:pPr/>
              <a:t>12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9915458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DC350-F97B-47C4-A32E-B8090002E28C}" type="slidenum">
              <a:rPr lang="en-GB" altLang="cs-CZ"/>
              <a:pPr/>
              <a:t>13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3708276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0ADE1-5D1D-4023-B09A-504E68F0AB56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48495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8C07-73FE-4CED-AC4F-EDAE4C7B5073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172805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9B7E-89FE-41CF-AFB1-9CB7C5295182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3050871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D4B6-FC27-4A39-98D6-FD3BB944848C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424112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83FDD-BA05-418A-8DF7-39A44AC6355D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1069227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6C9F-011F-473E-8F88-1CAFCDC63AA4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1840602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4C383-6658-402F-89A9-4FEACC85612F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806341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7BE30-B77E-45E1-BDCA-864EFA082C98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1825294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29268-C007-4ED4-B1BA-8D47B119FAD2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402777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F11E-8ABD-4184-8360-4EF0B6FE7017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572250629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F11E-8ABD-4184-8360-4EF0B6FE7017}" type="slidenum">
              <a:rPr lang="en-GB" altLang="cs-CZ"/>
              <a:pPr/>
              <a:t>‹#›</a:t>
            </a:fld>
            <a:endParaRPr lang="en-GB" altLang="cs-CZ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0672170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F11E-8ABD-4184-8360-4EF0B6FE7017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1574880551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F11E-8ABD-4184-8360-4EF0B6FE7017}" type="slidenum">
              <a:rPr lang="en-GB" altLang="cs-CZ"/>
              <a:pPr/>
              <a:t>‹#›</a:t>
            </a:fld>
            <a:endParaRPr lang="en-GB" altLang="cs-CZ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7847884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F11E-8ABD-4184-8360-4EF0B6FE7017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2432138044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36DD-D4FD-4D59-8DA1-501A2B831DAD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1116743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ED86E-2347-456F-A014-46FED6454580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2357839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661150"/>
            <a:ext cx="1908175" cy="196850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cs-CZ"/>
              <a:t>2nd Year Pathology 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42E002C-3777-44FC-9DBE-8591B555EECD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4098695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altLang="cs-CZ"/>
              <a:t>2nd Year Pathology 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523F11E-8ABD-4184-8360-4EF0B6FE7017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40880356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1" r:id="rId17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489857" y="1175657"/>
            <a:ext cx="7739743" cy="2481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cs-CZ" b="1" dirty="0"/>
              <a:t>Odessa National Medical University,</a:t>
            </a:r>
            <a:endParaRPr lang="en-US" altLang="cs-CZ" b="1" dirty="0"/>
          </a:p>
          <a:p>
            <a:r>
              <a:rPr lang="en-GB" altLang="cs-CZ" b="1" dirty="0"/>
              <a:t>Department Of General </a:t>
            </a:r>
            <a:r>
              <a:rPr lang="en-GB" altLang="cs-CZ" b="1" dirty="0" smtClean="0"/>
              <a:t>Surgery</a:t>
            </a:r>
            <a:r>
              <a:rPr lang="uk-UA" altLang="cs-CZ" b="1" dirty="0" smtClean="0"/>
              <a:t> </a:t>
            </a:r>
            <a:r>
              <a:rPr lang="en-US" altLang="cs-CZ" b="1" dirty="0" smtClean="0"/>
              <a:t>N 1</a:t>
            </a:r>
            <a:r>
              <a:rPr lang="en-GB" altLang="cs-CZ" b="1" dirty="0"/>
              <a:t/>
            </a:r>
            <a:br>
              <a:rPr lang="en-GB" altLang="cs-CZ" b="1" dirty="0"/>
            </a:br>
            <a:r>
              <a:rPr lang="en-GB" altLang="cs-CZ" b="1" dirty="0"/>
              <a:t> Thrombosis and Embolism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Thromboembolic events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1077686" y="1083129"/>
            <a:ext cx="7772400" cy="4876800"/>
          </a:xfrm>
        </p:spPr>
        <p:txBody>
          <a:bodyPr/>
          <a:lstStyle/>
          <a:p>
            <a:r>
              <a:rPr lang="en-IE" altLang="cs-CZ" sz="2800" dirty="0"/>
              <a:t>Activation of coagulation system </a:t>
            </a:r>
            <a:r>
              <a:rPr lang="en-IE" altLang="cs-CZ" sz="2800" dirty="0">
                <a:sym typeface="Symbol" panose="05050102010706020507" pitchFamily="18" charset="2"/>
              </a:rPr>
              <a:t> </a:t>
            </a:r>
            <a:r>
              <a:rPr lang="en-IE" altLang="cs-CZ" sz="2800" dirty="0"/>
              <a:t>Solid mass of blood constituents formed within the vasculature </a:t>
            </a:r>
          </a:p>
          <a:p>
            <a:r>
              <a:rPr lang="en-IE" altLang="cs-CZ" sz="2800" dirty="0"/>
              <a:t>Thrombosis – formation of blood clot at site of coagulation system activation</a:t>
            </a:r>
          </a:p>
          <a:p>
            <a:r>
              <a:rPr lang="en-IE" altLang="cs-CZ" sz="2800" dirty="0"/>
              <a:t>Embolism – migration through the vasculature to a distant site</a:t>
            </a:r>
          </a:p>
          <a:p>
            <a:r>
              <a:rPr lang="en-IE" altLang="cs-CZ" sz="2800" dirty="0"/>
              <a:t>Cause tissue damage by occlusion of blood vessels</a:t>
            </a:r>
          </a:p>
          <a:p>
            <a:r>
              <a:rPr lang="en-IE" altLang="cs-CZ" sz="2800" dirty="0"/>
              <a:t>Result in ischaemia and infarction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Thromboembolic events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876800"/>
          </a:xfrm>
        </p:spPr>
        <p:txBody>
          <a:bodyPr/>
          <a:lstStyle/>
          <a:p>
            <a:r>
              <a:rPr lang="en-GB" altLang="cs-CZ" sz="2800"/>
              <a:t>ischaemia </a:t>
            </a:r>
            <a:endParaRPr lang="en-IE" altLang="cs-CZ" sz="2800"/>
          </a:p>
          <a:p>
            <a:pPr lvl="1"/>
            <a:r>
              <a:rPr lang="en-GB" altLang="cs-CZ" sz="2400"/>
              <a:t>lack of oxygen due to impaired blood supply</a:t>
            </a:r>
            <a:endParaRPr lang="en-IE" altLang="cs-CZ" sz="2400"/>
          </a:p>
          <a:p>
            <a:pPr lvl="1"/>
            <a:r>
              <a:rPr lang="en-IE" altLang="cs-CZ" sz="2400"/>
              <a:t>results in reversible cell injury or irreversible injury and necrosis (i</a:t>
            </a:r>
            <a:r>
              <a:rPr lang="en-GB" altLang="cs-CZ" sz="2400"/>
              <a:t>nfarction</a:t>
            </a:r>
            <a:r>
              <a:rPr lang="en-IE" altLang="cs-CZ" sz="2400"/>
              <a:t>)</a:t>
            </a:r>
          </a:p>
          <a:p>
            <a:pPr lvl="1"/>
            <a:r>
              <a:rPr lang="en-GB" altLang="cs-CZ" sz="2400"/>
              <a:t>depend</a:t>
            </a:r>
            <a:r>
              <a:rPr lang="en-IE" altLang="cs-CZ" sz="2400"/>
              <a:t>s</a:t>
            </a:r>
            <a:r>
              <a:rPr lang="en-GB" altLang="cs-CZ" sz="2400"/>
              <a:t> on duration &amp; tissue’s metabolic needs</a:t>
            </a:r>
            <a:endParaRPr lang="en-IE" altLang="cs-CZ" sz="2400"/>
          </a:p>
          <a:p>
            <a:r>
              <a:rPr lang="en-IE" altLang="cs-CZ" sz="2800"/>
              <a:t>i</a:t>
            </a:r>
            <a:r>
              <a:rPr lang="en-GB" altLang="cs-CZ" sz="2800"/>
              <a:t>nfarction</a:t>
            </a:r>
            <a:endParaRPr lang="en-IE" altLang="cs-CZ" sz="2800"/>
          </a:p>
          <a:p>
            <a:pPr lvl="1"/>
            <a:r>
              <a:rPr lang="en-GB" altLang="cs-CZ" sz="2400"/>
              <a:t>tissue necrosis due to ischaemia</a:t>
            </a:r>
            <a:endParaRPr lang="en-IE" altLang="cs-CZ" sz="2400"/>
          </a:p>
          <a:p>
            <a:r>
              <a:rPr lang="en-GB" altLang="cs-CZ" sz="2800"/>
              <a:t>Major causes of morbidity &amp; mortality</a:t>
            </a:r>
          </a:p>
          <a:p>
            <a:pPr lvl="1"/>
            <a:r>
              <a:rPr lang="en-GB" altLang="cs-CZ" sz="2400"/>
              <a:t>myocardial infarction, stroke, pulmonary embolism</a:t>
            </a:r>
          </a:p>
          <a:p>
            <a:pPr lvl="2"/>
            <a:endParaRPr lang="en-GB" altLang="cs-CZ" sz="20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Normal Haemostasis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90000"/>
              </a:lnSpc>
            </a:pPr>
            <a:r>
              <a:rPr lang="en-GB" altLang="cs-CZ" sz="2800"/>
              <a:t>Maintains blood in fluid state in normal vessels</a:t>
            </a:r>
          </a:p>
          <a:p>
            <a:pPr marL="609600" indent="-609600">
              <a:lnSpc>
                <a:spcPct val="90000"/>
              </a:lnSpc>
            </a:pPr>
            <a:r>
              <a:rPr lang="en-GB" altLang="cs-CZ" sz="2800"/>
              <a:t>Induces rapid, localized plug at site of vascular injury</a:t>
            </a:r>
          </a:p>
          <a:p>
            <a:pPr marL="609600" indent="-609600">
              <a:lnSpc>
                <a:spcPct val="90000"/>
              </a:lnSpc>
            </a:pPr>
            <a:r>
              <a:rPr lang="en-GB" altLang="cs-CZ" sz="2800"/>
              <a:t>Complex set of activators &amp; inhibitors (procoagulant &amp; anticoagulant influences)</a:t>
            </a:r>
          </a:p>
          <a:p>
            <a:pPr marL="609600" indent="-609600">
              <a:lnSpc>
                <a:spcPct val="90000"/>
              </a:lnSpc>
            </a:pPr>
            <a:r>
              <a:rPr lang="en-GB" altLang="cs-CZ" sz="2800"/>
              <a:t>3 components</a:t>
            </a:r>
            <a:endParaRPr lang="en-IE" altLang="cs-CZ" sz="2800"/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IE" altLang="cs-CZ"/>
              <a:t>endothelium and </a:t>
            </a:r>
            <a:r>
              <a:rPr lang="en-GB" altLang="cs-CZ"/>
              <a:t>vascular wall</a:t>
            </a:r>
            <a:endParaRPr lang="en-IE" altLang="cs-CZ"/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IE" altLang="cs-CZ"/>
              <a:t>p</a:t>
            </a:r>
            <a:r>
              <a:rPr lang="en-GB" altLang="cs-CZ"/>
              <a:t>latelets</a:t>
            </a:r>
            <a:endParaRPr lang="en-IE" altLang="cs-CZ"/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GB" altLang="cs-CZ"/>
              <a:t>proteins of coagulation and fibrinolytic cascades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Normal Haemostasis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981200"/>
            <a:ext cx="8001000" cy="4648200"/>
          </a:xfrm>
        </p:spPr>
        <p:txBody>
          <a:bodyPr>
            <a:normAutofit fontScale="92500"/>
          </a:bodyPr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Arteriolar vasoconstriction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Primary haemostasis </a:t>
            </a:r>
            <a:r>
              <a:rPr lang="en-GB" altLang="cs-CZ" sz="2400">
                <a:sym typeface="Symbol" panose="05050102010706020507" pitchFamily="18" charset="2"/>
              </a:rPr>
              <a:t> </a:t>
            </a:r>
            <a:r>
              <a:rPr lang="en-GB" altLang="cs-CZ" sz="2400" b="1"/>
              <a:t>temporary platelet plug</a:t>
            </a:r>
            <a:endParaRPr lang="en-GB" altLang="cs-CZ" sz="240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IE" altLang="cs-CZ" sz="2400"/>
              <a:t>	a)   </a:t>
            </a:r>
            <a:r>
              <a:rPr lang="en-GB" altLang="cs-CZ" sz="2400"/>
              <a:t>Platelet adhesion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IE" altLang="cs-CZ" sz="2400"/>
              <a:t>	b)	  </a:t>
            </a:r>
            <a:r>
              <a:rPr lang="en-GB" altLang="cs-CZ" sz="2400"/>
              <a:t>Platelet activation (shape change &amp; granule release)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IE" altLang="cs-CZ" sz="2400"/>
              <a:t>	c)   </a:t>
            </a:r>
            <a:r>
              <a:rPr lang="en-GB" altLang="cs-CZ" sz="2400"/>
              <a:t>Platelet aggregation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GB" altLang="cs-CZ" sz="2400"/>
              <a:t>3.	Secondary haemostasis </a:t>
            </a:r>
            <a:r>
              <a:rPr lang="en-GB" altLang="cs-CZ" sz="2400">
                <a:sym typeface="Symbol" panose="05050102010706020507" pitchFamily="18" charset="2"/>
              </a:rPr>
              <a:t></a:t>
            </a:r>
            <a:r>
              <a:rPr lang="en-GB" altLang="cs-CZ" sz="2400"/>
              <a:t> </a:t>
            </a:r>
            <a:r>
              <a:rPr lang="en-GB" altLang="cs-CZ" sz="2400" b="1"/>
              <a:t>solid permanent plug</a:t>
            </a:r>
            <a:endParaRPr lang="en-GB" altLang="cs-CZ" sz="2000"/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IE" altLang="cs-CZ" sz="2400"/>
              <a:t>  a)	  </a:t>
            </a:r>
            <a:r>
              <a:rPr lang="en-GB" altLang="cs-CZ" sz="2400"/>
              <a:t>Activation of coagulation cascade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IE" altLang="cs-CZ" sz="2400"/>
              <a:t>  b)	  </a:t>
            </a:r>
            <a:r>
              <a:rPr lang="en-GB" altLang="cs-CZ" sz="2400"/>
              <a:t>Conversion of fibrinogen to insoluble fibrin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IE" altLang="cs-CZ" sz="2000"/>
              <a:t>   </a:t>
            </a:r>
            <a:r>
              <a:rPr lang="en-IE" altLang="cs-CZ" sz="2400"/>
              <a:t>c)	 </a:t>
            </a:r>
            <a:r>
              <a:rPr lang="en-GB" altLang="cs-CZ" sz="2400"/>
              <a:t> Aggregates of polymerized fibrin &amp; platelets</a:t>
            </a:r>
            <a:endParaRPr lang="en-GB" altLang="cs-CZ" sz="2400" b="1"/>
          </a:p>
          <a:p>
            <a:pPr marL="609600" indent="-609600">
              <a:lnSpc>
                <a:spcPct val="90000"/>
              </a:lnSpc>
              <a:buFontTx/>
              <a:buAutoNum type="arabicPeriod" startAt="4"/>
            </a:pPr>
            <a:r>
              <a:rPr lang="en-GB" altLang="cs-CZ" sz="2400"/>
              <a:t>Counter-regulatory mechanisms </a:t>
            </a:r>
            <a:r>
              <a:rPr lang="en-GB" altLang="cs-CZ" sz="2400">
                <a:sym typeface="Symbol" panose="05050102010706020507" pitchFamily="18" charset="2"/>
              </a:rPr>
              <a:t></a:t>
            </a:r>
            <a:r>
              <a:rPr lang="en-GB" altLang="cs-CZ" sz="2800"/>
              <a:t> </a:t>
            </a:r>
            <a:r>
              <a:rPr lang="en-GB" altLang="cs-CZ" sz="2400"/>
              <a:t>restrict plug to site of injury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GB" altLang="cs-CZ" sz="2000"/>
          </a:p>
          <a:p>
            <a:pPr marL="609600" indent="-609600">
              <a:lnSpc>
                <a:spcPct val="90000"/>
              </a:lnSpc>
            </a:pPr>
            <a:endParaRPr lang="en-GB" altLang="cs-CZ" sz="2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Haemostatic Mechanisms - 1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981200"/>
            <a:ext cx="8001000" cy="4648200"/>
          </a:xfrm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cs-CZ" sz="2800"/>
              <a:t>Arteriolar vasoconstriction</a:t>
            </a:r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r>
              <a:rPr lang="en-GB" altLang="cs-CZ" sz="2400"/>
              <a:t>Exposure of subendothelial nerve fibres – reflex</a:t>
            </a:r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r>
              <a:rPr lang="en-GB" altLang="cs-CZ" sz="2400"/>
              <a:t>Endothelial damage </a:t>
            </a:r>
            <a:r>
              <a:rPr lang="en-GB" altLang="cs-CZ" sz="2400">
                <a:sym typeface="Symbol" panose="05050102010706020507" pitchFamily="18" charset="2"/>
              </a:rPr>
              <a:t> endothelin secretion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cs-CZ" sz="2800"/>
              <a:t>Primary haemostasis</a:t>
            </a:r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r>
              <a:rPr lang="en-GB" altLang="cs-CZ" sz="2400"/>
              <a:t>Von Willebrand factor binds to exposed collagen</a:t>
            </a:r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r>
              <a:rPr lang="en-GB" altLang="cs-CZ" sz="2400"/>
              <a:t>Platelets bind to vWF</a:t>
            </a:r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r>
              <a:rPr lang="en-GB" altLang="cs-CZ" sz="2400"/>
              <a:t>Platelets activated on contact &amp; release granule contents, including ADP and thromboxane (TXA</a:t>
            </a:r>
            <a:r>
              <a:rPr lang="en-GB" altLang="cs-CZ" sz="2400" baseline="-25000"/>
              <a:t>2</a:t>
            </a:r>
            <a:r>
              <a:rPr lang="en-GB" altLang="cs-CZ" sz="2400"/>
              <a:t>)</a:t>
            </a:r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r>
              <a:rPr lang="en-GB" altLang="cs-CZ" sz="2400"/>
              <a:t>Platelet aggregation stimulated by ADP and TXA</a:t>
            </a:r>
            <a:r>
              <a:rPr lang="en-GB" altLang="cs-CZ" sz="2400" baseline="-25000"/>
              <a:t>2</a:t>
            </a:r>
            <a:endParaRPr lang="en-GB" altLang="cs-CZ" sz="2400"/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r>
              <a:rPr lang="en-GB" altLang="cs-CZ" sz="2400"/>
              <a:t>Autocatalytic cascade of plt adhesion, activation and aggregation (ADP and TXA</a:t>
            </a:r>
            <a:r>
              <a:rPr lang="en-GB" altLang="cs-CZ" sz="2400" baseline="-25000"/>
              <a:t>2</a:t>
            </a:r>
            <a:r>
              <a:rPr lang="en-GB" altLang="cs-CZ" sz="2400"/>
              <a:t>)</a:t>
            </a:r>
            <a:endParaRPr lang="en-GB" altLang="cs-CZ" sz="2400" b="1"/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GB" altLang="cs-CZ" sz="2400"/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GB" altLang="cs-CZ" sz="2400"/>
          </a:p>
          <a:p>
            <a:pPr marL="609600" indent="-609600">
              <a:lnSpc>
                <a:spcPct val="90000"/>
              </a:lnSpc>
            </a:pPr>
            <a:endParaRPr lang="en-GB" altLang="cs-CZ" sz="2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GB" altLang="cs-CZ" b="1"/>
              <a:t>Platelets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990600"/>
            <a:ext cx="8001000" cy="4648200"/>
          </a:xfrm>
        </p:spPr>
        <p:txBody>
          <a:bodyPr>
            <a:normAutofit fontScale="77500" lnSpcReduction="20000"/>
          </a:bodyPr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Glycoprotein receptors (integrins) on surface</a:t>
            </a:r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r>
              <a:rPr lang="en-GB" altLang="cs-CZ" sz="2000"/>
              <a:t>GpIb: binds vWF </a:t>
            </a:r>
            <a:r>
              <a:rPr lang="en-GB" altLang="cs-CZ" sz="2000">
                <a:sym typeface="Symbol" panose="05050102010706020507" pitchFamily="18" charset="2"/>
              </a:rPr>
              <a:t> important in plt adhesion</a:t>
            </a:r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r>
              <a:rPr lang="en-GB" altLang="cs-CZ" sz="2000"/>
              <a:t>GpIIb-IIIa: binds fibrinogen </a:t>
            </a:r>
            <a:r>
              <a:rPr lang="en-GB" altLang="cs-CZ" sz="2000">
                <a:sym typeface="Symbol" panose="05050102010706020507" pitchFamily="18" charset="2"/>
              </a:rPr>
              <a:t> important in secondary haemostasis</a:t>
            </a:r>
          </a:p>
          <a:p>
            <a:pPr marL="1371600" lvl="2" indent="-457200">
              <a:lnSpc>
                <a:spcPct val="90000"/>
              </a:lnSpc>
            </a:pPr>
            <a:r>
              <a:rPr lang="en-GB" altLang="cs-CZ" sz="1800"/>
              <a:t>GpIb deficiency </a:t>
            </a:r>
            <a:r>
              <a:rPr lang="en-GB" altLang="cs-CZ" sz="1800">
                <a:sym typeface="Symbol" panose="05050102010706020507" pitchFamily="18" charset="2"/>
              </a:rPr>
              <a:t> Bernard-Soulier syndrome</a:t>
            </a:r>
          </a:p>
          <a:p>
            <a:pPr marL="1371600" lvl="2" indent="-457200">
              <a:lnSpc>
                <a:spcPct val="90000"/>
              </a:lnSpc>
            </a:pPr>
            <a:r>
              <a:rPr lang="en-GB" altLang="cs-CZ" sz="1800">
                <a:sym typeface="Symbol" panose="05050102010706020507" pitchFamily="18" charset="2"/>
              </a:rPr>
              <a:t>vWF </a:t>
            </a:r>
            <a:r>
              <a:rPr lang="en-GB" altLang="cs-CZ" sz="1800"/>
              <a:t>deficiency </a:t>
            </a:r>
            <a:r>
              <a:rPr lang="en-GB" altLang="cs-CZ" sz="1800">
                <a:sym typeface="Symbol" panose="05050102010706020507" pitchFamily="18" charset="2"/>
              </a:rPr>
              <a:t> von Willebrand’s disease</a:t>
            </a:r>
            <a:endParaRPr lang="en-GB" altLang="cs-CZ" sz="1800"/>
          </a:p>
          <a:p>
            <a:pPr marL="1371600" lvl="2" indent="-457200">
              <a:lnSpc>
                <a:spcPct val="90000"/>
              </a:lnSpc>
            </a:pPr>
            <a:r>
              <a:rPr lang="en-GB" altLang="cs-CZ" sz="1800"/>
              <a:t>GpIIb-IIIa deficiency </a:t>
            </a:r>
            <a:r>
              <a:rPr lang="en-GB" altLang="cs-CZ" sz="1800">
                <a:sym typeface="Symbol" panose="05050102010706020507" pitchFamily="18" charset="2"/>
              </a:rPr>
              <a:t> Glanzmann’s Thombasthenia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Alpha granules</a:t>
            </a:r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r>
              <a:rPr lang="en-GB" altLang="cs-CZ" sz="2000"/>
              <a:t>Adhesion molecules (P-selectin, vWF)</a:t>
            </a:r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r>
              <a:rPr lang="en-GB" altLang="cs-CZ" sz="2000"/>
              <a:t>Coagulation factors (fibrinogen, fibronectin, factor V and vWF)</a:t>
            </a:r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r>
              <a:rPr lang="en-GB" altLang="cs-CZ" sz="2000"/>
              <a:t>Growth factors (PDGF, TGF-beta)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Dense bodies</a:t>
            </a:r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r>
              <a:rPr lang="en-GB" altLang="cs-CZ" sz="2000"/>
              <a:t>ADP, ATP, calcium</a:t>
            </a:r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r>
              <a:rPr lang="en-GB" altLang="cs-CZ" sz="2000"/>
              <a:t>Vasoactive molecules (histamine, serotonin, adrenalin)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Other enzymes</a:t>
            </a:r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r>
              <a:rPr lang="en-GB" altLang="cs-CZ" sz="2000"/>
              <a:t>Thromboxane synthetase </a:t>
            </a:r>
            <a:r>
              <a:rPr lang="en-GB" altLang="cs-CZ" sz="2000">
                <a:sym typeface="Symbol" panose="05050102010706020507" pitchFamily="18" charset="2"/>
              </a:rPr>
              <a:t></a:t>
            </a:r>
            <a:r>
              <a:rPr lang="en-GB" altLang="cs-CZ" sz="2000"/>
              <a:t> TXA</a:t>
            </a:r>
            <a:r>
              <a:rPr lang="en-GB" altLang="cs-CZ" sz="2000" baseline="-25000"/>
              <a:t>2</a:t>
            </a:r>
            <a:endParaRPr lang="en-GB" altLang="cs-CZ" sz="200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60420" name="AutoShape 4"/>
          <p:cNvSpPr>
            <a:spLocks/>
          </p:cNvSpPr>
          <p:nvPr/>
        </p:nvSpPr>
        <p:spPr bwMode="auto">
          <a:xfrm>
            <a:off x="7239000" y="2362200"/>
            <a:ext cx="304800" cy="990600"/>
          </a:xfrm>
          <a:prstGeom prst="rightBrace">
            <a:avLst>
              <a:gd name="adj1" fmla="val 2708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7620000" y="2438400"/>
            <a:ext cx="152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cs-CZ"/>
              <a:t>Bleeding disorders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Haemostatic Mechanisms - 2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981200"/>
            <a:ext cx="8001000" cy="4648200"/>
          </a:xfrm>
        </p:spPr>
        <p:txBody>
          <a:bodyPr>
            <a:normAutofit fontScale="92500"/>
          </a:bodyPr>
          <a:lstStyle/>
          <a:p>
            <a:pPr marL="609600" indent="-609600">
              <a:buFontTx/>
              <a:buAutoNum type="arabicPeriod" startAt="3"/>
            </a:pPr>
            <a:r>
              <a:rPr lang="en-GB" altLang="cs-CZ" sz="2800"/>
              <a:t>Secondary haemostasis</a:t>
            </a:r>
          </a:p>
          <a:p>
            <a:pPr marL="990600" lvl="1" indent="-533400">
              <a:buFontTx/>
              <a:buAutoNum type="alphaLcParenR"/>
            </a:pPr>
            <a:r>
              <a:rPr lang="en-GB" altLang="cs-CZ" sz="2400"/>
              <a:t>Tissue factor released from damaged endothelium</a:t>
            </a:r>
          </a:p>
          <a:p>
            <a:pPr marL="990600" lvl="1" indent="-533400">
              <a:buFontTx/>
              <a:buAutoNum type="alphaLcParenR"/>
            </a:pPr>
            <a:r>
              <a:rPr lang="en-GB" altLang="cs-CZ" sz="2400"/>
              <a:t>Tissue factor and secreted plt factors activate coagulation cascade</a:t>
            </a:r>
          </a:p>
          <a:p>
            <a:pPr marL="990600" lvl="1" indent="-533400">
              <a:buFontTx/>
              <a:buAutoNum type="alphaLcParenR"/>
            </a:pPr>
            <a:r>
              <a:rPr lang="en-GB" altLang="cs-CZ" sz="2400"/>
              <a:t>Activation of thrombin</a:t>
            </a:r>
            <a:endParaRPr lang="en-IE" altLang="cs-CZ" sz="2400"/>
          </a:p>
          <a:p>
            <a:pPr marL="1371600" lvl="2" indent="-457200"/>
            <a:r>
              <a:rPr lang="en-GB" altLang="cs-CZ" sz="2000"/>
              <a:t>Conversion of fibrinogen to insoluble fibrin </a:t>
            </a:r>
            <a:r>
              <a:rPr lang="en-GB" altLang="cs-CZ" sz="1800">
                <a:sym typeface="Symbol" panose="05050102010706020507" pitchFamily="18" charset="2"/>
              </a:rPr>
              <a:t> </a:t>
            </a:r>
            <a:r>
              <a:rPr lang="en-GB" altLang="cs-CZ" sz="2000">
                <a:sym typeface="Symbol" panose="05050102010706020507" pitchFamily="18" charset="2"/>
              </a:rPr>
              <a:t>fibrin deposition</a:t>
            </a:r>
            <a:endParaRPr lang="en-GB" altLang="cs-CZ" sz="2000"/>
          </a:p>
          <a:p>
            <a:pPr marL="1371600" lvl="2" indent="-457200"/>
            <a:r>
              <a:rPr lang="en-GB" altLang="cs-CZ" sz="2000"/>
              <a:t>Autocatalytic activation of coagulation cascade </a:t>
            </a:r>
          </a:p>
          <a:p>
            <a:pPr marL="1371600" lvl="2" indent="-457200"/>
            <a:r>
              <a:rPr lang="en-GB" altLang="cs-CZ" sz="2000"/>
              <a:t>Binding to plt surface receptors </a:t>
            </a:r>
            <a:r>
              <a:rPr lang="en-GB" altLang="cs-CZ" sz="1800">
                <a:sym typeface="Symbol" panose="05050102010706020507" pitchFamily="18" charset="2"/>
              </a:rPr>
              <a:t></a:t>
            </a:r>
            <a:r>
              <a:rPr lang="en-GB" altLang="cs-CZ" sz="2000"/>
              <a:t> further plt aggregation and activation</a:t>
            </a:r>
          </a:p>
          <a:p>
            <a:pPr marL="1371600" lvl="2" indent="-457200"/>
            <a:r>
              <a:rPr lang="en-GB" altLang="cs-CZ" sz="2000"/>
              <a:t>Fibrin deposition stabilizes and anchors aggregated plts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Haemostatic Mechanisms - 3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81200"/>
            <a:ext cx="7543800" cy="4648200"/>
          </a:xfrm>
        </p:spPr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90000"/>
              </a:lnSpc>
              <a:buFontTx/>
              <a:buAutoNum type="arabicPeriod" startAt="4"/>
            </a:pPr>
            <a:r>
              <a:rPr lang="en-GB" altLang="cs-CZ" sz="2800"/>
              <a:t>Counter-regulatory mechanisms</a:t>
            </a:r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r>
              <a:rPr lang="en-GB" altLang="cs-CZ" sz="2400"/>
              <a:t>Fibrinolytic pathway (Plasminogen activation </a:t>
            </a:r>
            <a:r>
              <a:rPr lang="en-GB" altLang="cs-CZ" sz="2400">
                <a:sym typeface="Symbol" panose="05050102010706020507" pitchFamily="18" charset="2"/>
              </a:rPr>
              <a:t> formation of plasmin)</a:t>
            </a:r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GB" altLang="cs-CZ" sz="2000"/>
              <a:t>Coagulation cascade</a:t>
            </a:r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GB" altLang="cs-CZ" sz="2000"/>
              <a:t>Circulating urokinase-like plasminogen activator (u-PA)</a:t>
            </a:r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GB" altLang="cs-CZ" sz="2000"/>
              <a:t>Release of tissue-type plasminogen activator (t-PA) from endothelium</a:t>
            </a:r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r>
              <a:rPr lang="en-GB" altLang="cs-CZ" sz="2400"/>
              <a:t>Anticoagulant pathways</a:t>
            </a:r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GB" altLang="cs-CZ" sz="2000">
                <a:sym typeface="Symbol" panose="05050102010706020507" pitchFamily="18" charset="2"/>
              </a:rPr>
              <a:t>Heparin-like molecules on endothelial surface  antithrombin III activation</a:t>
            </a:r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GB" altLang="cs-CZ" sz="2000">
                <a:sym typeface="Symbol" panose="05050102010706020507" pitchFamily="18" charset="2"/>
              </a:rPr>
              <a:t>Endothelial synthesis of Protein S</a:t>
            </a:r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GB" altLang="cs-CZ" sz="2000"/>
              <a:t>Thrombin </a:t>
            </a:r>
            <a:r>
              <a:rPr lang="en-GB" altLang="cs-CZ" sz="2000">
                <a:sym typeface="Symbol" panose="05050102010706020507" pitchFamily="18" charset="2"/>
              </a:rPr>
              <a:t> thrombomodulin activation  Protein C activation</a:t>
            </a:r>
          </a:p>
          <a:p>
            <a:pPr marL="990600" lvl="1" indent="-533400">
              <a:lnSpc>
                <a:spcPct val="90000"/>
              </a:lnSpc>
              <a:buFontTx/>
              <a:buAutoNum type="alphaLcParenR"/>
            </a:pPr>
            <a:endParaRPr lang="en-GB" altLang="cs-CZ" sz="2400">
              <a:sym typeface="Symbol" panose="05050102010706020507" pitchFamily="18" charset="2"/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7543800" y="3276600"/>
            <a:ext cx="1600200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90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774825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422525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070225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527425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984625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441825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899025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GB" altLang="cs-CZ" sz="1800">
                <a:sym typeface="Symbol" panose="05050102010706020507" pitchFamily="18" charset="2"/>
              </a:rPr>
              <a:t>Fibrin and fibrinogen degradation</a:t>
            </a:r>
            <a:endParaRPr lang="en-GB" altLang="cs-CZ" sz="1800"/>
          </a:p>
          <a:p>
            <a:pPr>
              <a:spcBef>
                <a:spcPct val="50000"/>
              </a:spcBef>
            </a:pPr>
            <a:endParaRPr lang="en-GB" altLang="cs-CZ" sz="1800"/>
          </a:p>
        </p:txBody>
      </p:sp>
      <p:sp>
        <p:nvSpPr>
          <p:cNvPr id="62469" name="AutoShape 5"/>
          <p:cNvSpPr>
            <a:spLocks/>
          </p:cNvSpPr>
          <p:nvPr/>
        </p:nvSpPr>
        <p:spPr bwMode="auto">
          <a:xfrm>
            <a:off x="7620000" y="3124200"/>
            <a:ext cx="152400" cy="1295400"/>
          </a:xfrm>
          <a:prstGeom prst="rightBrace">
            <a:avLst>
              <a:gd name="adj1" fmla="val 70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62470" name="AutoShape 6"/>
          <p:cNvSpPr>
            <a:spLocks/>
          </p:cNvSpPr>
          <p:nvPr/>
        </p:nvSpPr>
        <p:spPr bwMode="auto">
          <a:xfrm>
            <a:off x="7620000" y="4876800"/>
            <a:ext cx="152400" cy="1295400"/>
          </a:xfrm>
          <a:prstGeom prst="rightBrace">
            <a:avLst>
              <a:gd name="adj1" fmla="val 70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7543800" y="5181600"/>
            <a:ext cx="16002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90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774825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422525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070225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527425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984625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441825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899025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GB" altLang="cs-CZ" sz="1800">
                <a:sym typeface="Symbol" panose="05050102010706020507" pitchFamily="18" charset="2"/>
              </a:rPr>
              <a:t>Inhibition of coagulation</a:t>
            </a:r>
            <a:endParaRPr lang="en-GB" altLang="cs-CZ" sz="1800"/>
          </a:p>
          <a:p>
            <a:pPr>
              <a:spcBef>
                <a:spcPct val="50000"/>
              </a:spcBef>
            </a:pPr>
            <a:endParaRPr lang="en-GB" altLang="cs-CZ" sz="180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grpSp>
        <p:nvGrpSpPr>
          <p:cNvPr id="65566" name="Group 30"/>
          <p:cNvGrpSpPr>
            <a:grpSpLocks/>
          </p:cNvGrpSpPr>
          <p:nvPr/>
        </p:nvGrpSpPr>
        <p:grpSpPr bwMode="auto">
          <a:xfrm>
            <a:off x="0" y="0"/>
            <a:ext cx="3962400" cy="3505200"/>
            <a:chOff x="0" y="0"/>
            <a:chExt cx="2496" cy="2208"/>
          </a:xfrm>
        </p:grpSpPr>
        <p:grpSp>
          <p:nvGrpSpPr>
            <p:cNvPr id="65547" name="Group 11"/>
            <p:cNvGrpSpPr>
              <a:grpSpLocks/>
            </p:cNvGrpSpPr>
            <p:nvPr/>
          </p:nvGrpSpPr>
          <p:grpSpPr bwMode="auto">
            <a:xfrm>
              <a:off x="0" y="288"/>
              <a:ext cx="2016" cy="1920"/>
              <a:chOff x="0" y="288"/>
              <a:chExt cx="2016" cy="1920"/>
            </a:xfrm>
          </p:grpSpPr>
          <p:sp>
            <p:nvSpPr>
              <p:cNvPr id="65539" name="Rectangle 3"/>
              <p:cNvSpPr>
                <a:spLocks noChangeArrowheads="1"/>
              </p:cNvSpPr>
              <p:nvPr/>
            </p:nvSpPr>
            <p:spPr bwMode="auto">
              <a:xfrm>
                <a:off x="0" y="288"/>
                <a:ext cx="2016" cy="158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5540" name="Text Box 4"/>
              <p:cNvSpPr txBox="1">
                <a:spLocks noChangeArrowheads="1"/>
              </p:cNvSpPr>
              <p:nvPr/>
            </p:nvSpPr>
            <p:spPr bwMode="auto">
              <a:xfrm>
                <a:off x="912" y="1200"/>
                <a:ext cx="67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cs-CZ"/>
                  <a:t>VIIa</a:t>
                </a:r>
              </a:p>
            </p:txBody>
          </p:sp>
          <p:sp>
            <p:nvSpPr>
              <p:cNvPr id="65541" name="Text Box 5"/>
              <p:cNvSpPr txBox="1">
                <a:spLocks noChangeArrowheads="1"/>
              </p:cNvSpPr>
              <p:nvPr/>
            </p:nvSpPr>
            <p:spPr bwMode="auto">
              <a:xfrm>
                <a:off x="192" y="1200"/>
                <a:ext cx="67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cs-CZ"/>
                  <a:t>VII</a:t>
                </a:r>
              </a:p>
            </p:txBody>
          </p:sp>
          <p:sp>
            <p:nvSpPr>
              <p:cNvPr id="65542" name="Text Box 6"/>
              <p:cNvSpPr txBox="1">
                <a:spLocks noChangeArrowheads="1"/>
              </p:cNvSpPr>
              <p:nvPr/>
            </p:nvSpPr>
            <p:spPr bwMode="auto">
              <a:xfrm>
                <a:off x="288" y="480"/>
                <a:ext cx="120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cs-CZ"/>
                  <a:t>Tissue Factor</a:t>
                </a:r>
              </a:p>
            </p:txBody>
          </p:sp>
          <p:sp>
            <p:nvSpPr>
              <p:cNvPr id="65543" name="Line 7"/>
              <p:cNvSpPr>
                <a:spLocks noChangeShapeType="1"/>
              </p:cNvSpPr>
              <p:nvPr/>
            </p:nvSpPr>
            <p:spPr bwMode="auto">
              <a:xfrm>
                <a:off x="768" y="768"/>
                <a:ext cx="0" cy="5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5544" name="Line 8"/>
              <p:cNvSpPr>
                <a:spLocks noChangeShapeType="1"/>
              </p:cNvSpPr>
              <p:nvPr/>
            </p:nvSpPr>
            <p:spPr bwMode="auto">
              <a:xfrm>
                <a:off x="576" y="1344"/>
                <a:ext cx="38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5546" name="Line 10"/>
              <p:cNvSpPr>
                <a:spLocks noChangeShapeType="1"/>
              </p:cNvSpPr>
              <p:nvPr/>
            </p:nvSpPr>
            <p:spPr bwMode="auto">
              <a:xfrm>
                <a:off x="432" y="1920"/>
                <a:ext cx="960" cy="288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65565" name="Text Box 29"/>
            <p:cNvSpPr txBox="1">
              <a:spLocks noChangeArrowheads="1"/>
            </p:cNvSpPr>
            <p:nvPr/>
          </p:nvSpPr>
          <p:spPr bwMode="auto">
            <a:xfrm>
              <a:off x="192" y="0"/>
              <a:ext cx="23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cs-CZ" b="1"/>
                <a:t>Extrinsic pathway</a:t>
              </a:r>
              <a:endParaRPr lang="en-GB" altLang="cs-CZ"/>
            </a:p>
          </p:txBody>
        </p:sp>
      </p:grpSp>
      <p:grpSp>
        <p:nvGrpSpPr>
          <p:cNvPr id="65585" name="Group 49"/>
          <p:cNvGrpSpPr>
            <a:grpSpLocks/>
          </p:cNvGrpSpPr>
          <p:nvPr/>
        </p:nvGrpSpPr>
        <p:grpSpPr bwMode="auto">
          <a:xfrm>
            <a:off x="2514600" y="0"/>
            <a:ext cx="4267200" cy="3505200"/>
            <a:chOff x="1584" y="0"/>
            <a:chExt cx="2688" cy="2208"/>
          </a:xfrm>
        </p:grpSpPr>
        <p:grpSp>
          <p:nvGrpSpPr>
            <p:cNvPr id="65567" name="Group 31"/>
            <p:cNvGrpSpPr>
              <a:grpSpLocks/>
            </p:cNvGrpSpPr>
            <p:nvPr/>
          </p:nvGrpSpPr>
          <p:grpSpPr bwMode="auto">
            <a:xfrm>
              <a:off x="1584" y="288"/>
              <a:ext cx="2688" cy="1920"/>
              <a:chOff x="1584" y="288"/>
              <a:chExt cx="2688" cy="1920"/>
            </a:xfrm>
          </p:grpSpPr>
          <p:sp>
            <p:nvSpPr>
              <p:cNvPr id="65568" name="Rectangle 32"/>
              <p:cNvSpPr>
                <a:spLocks noChangeArrowheads="1"/>
              </p:cNvSpPr>
              <p:nvPr/>
            </p:nvSpPr>
            <p:spPr bwMode="auto">
              <a:xfrm>
                <a:off x="2064" y="288"/>
                <a:ext cx="2016" cy="15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grpSp>
            <p:nvGrpSpPr>
              <p:cNvPr id="65569" name="Group 33"/>
              <p:cNvGrpSpPr>
                <a:grpSpLocks/>
              </p:cNvGrpSpPr>
              <p:nvPr/>
            </p:nvGrpSpPr>
            <p:grpSpPr bwMode="auto">
              <a:xfrm>
                <a:off x="2496" y="720"/>
                <a:ext cx="1776" cy="1152"/>
                <a:chOff x="2112" y="720"/>
                <a:chExt cx="1776" cy="1152"/>
              </a:xfrm>
            </p:grpSpPr>
            <p:sp>
              <p:nvSpPr>
                <p:cNvPr id="65570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2112" y="720"/>
                  <a:ext cx="384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altLang="cs-CZ"/>
                    <a:t>XII</a:t>
                  </a:r>
                </a:p>
              </p:txBody>
            </p:sp>
            <p:sp>
              <p:nvSpPr>
                <p:cNvPr id="65571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2112" y="1200"/>
                  <a:ext cx="528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altLang="cs-CZ"/>
                    <a:t>XIIa</a:t>
                  </a:r>
                </a:p>
              </p:txBody>
            </p:sp>
            <p:sp>
              <p:nvSpPr>
                <p:cNvPr id="65572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2688" y="720"/>
                  <a:ext cx="384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altLang="cs-CZ"/>
                    <a:t>XI</a:t>
                  </a:r>
                </a:p>
              </p:txBody>
            </p:sp>
            <p:sp>
              <p:nvSpPr>
                <p:cNvPr id="65573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2640" y="1200"/>
                  <a:ext cx="672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altLang="cs-CZ"/>
                    <a:t>XIa</a:t>
                  </a:r>
                </a:p>
              </p:txBody>
            </p:sp>
            <p:sp>
              <p:nvSpPr>
                <p:cNvPr id="65574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3264" y="720"/>
                  <a:ext cx="384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altLang="cs-CZ"/>
                    <a:t>IX</a:t>
                  </a:r>
                </a:p>
              </p:txBody>
            </p:sp>
            <p:sp>
              <p:nvSpPr>
                <p:cNvPr id="65575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3216" y="1200"/>
                  <a:ext cx="480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altLang="cs-CZ"/>
                    <a:t>IXa +</a:t>
                  </a:r>
                </a:p>
              </p:txBody>
            </p:sp>
            <p:sp>
              <p:nvSpPr>
                <p:cNvPr id="65576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3216" y="1584"/>
                  <a:ext cx="672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altLang="cs-CZ"/>
                    <a:t>VIIIa</a:t>
                  </a:r>
                </a:p>
              </p:txBody>
            </p:sp>
            <p:sp>
              <p:nvSpPr>
                <p:cNvPr id="65577" name="Line 41"/>
                <p:cNvSpPr>
                  <a:spLocks noChangeShapeType="1"/>
                </p:cNvSpPr>
                <p:nvPr/>
              </p:nvSpPr>
              <p:spPr bwMode="auto">
                <a:xfrm>
                  <a:off x="2304" y="960"/>
                  <a:ext cx="0" cy="33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65578" name="Line 42"/>
                <p:cNvSpPr>
                  <a:spLocks noChangeShapeType="1"/>
                </p:cNvSpPr>
                <p:nvPr/>
              </p:nvSpPr>
              <p:spPr bwMode="auto">
                <a:xfrm>
                  <a:off x="2832" y="960"/>
                  <a:ext cx="0" cy="33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65579" name="Line 43"/>
                <p:cNvSpPr>
                  <a:spLocks noChangeShapeType="1"/>
                </p:cNvSpPr>
                <p:nvPr/>
              </p:nvSpPr>
              <p:spPr bwMode="auto">
                <a:xfrm>
                  <a:off x="3408" y="960"/>
                  <a:ext cx="0" cy="33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65580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3024" y="1056"/>
                  <a:ext cx="336" cy="28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65581" name="Line 45"/>
                <p:cNvSpPr>
                  <a:spLocks noChangeShapeType="1"/>
                </p:cNvSpPr>
                <p:nvPr/>
              </p:nvSpPr>
              <p:spPr bwMode="auto">
                <a:xfrm flipV="1">
                  <a:off x="2496" y="1008"/>
                  <a:ext cx="336" cy="28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sp>
            <p:nvSpPr>
              <p:cNvPr id="65582" name="Text Box 46"/>
              <p:cNvSpPr txBox="1">
                <a:spLocks noChangeArrowheads="1"/>
              </p:cNvSpPr>
              <p:nvPr/>
            </p:nvSpPr>
            <p:spPr bwMode="auto">
              <a:xfrm>
                <a:off x="2064" y="960"/>
                <a:ext cx="105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cs-CZ" sz="1800"/>
                  <a:t>Collagen</a:t>
                </a:r>
              </a:p>
            </p:txBody>
          </p:sp>
          <p:sp>
            <p:nvSpPr>
              <p:cNvPr id="65583" name="Line 47"/>
              <p:cNvSpPr>
                <a:spLocks noChangeShapeType="1"/>
              </p:cNvSpPr>
              <p:nvPr/>
            </p:nvSpPr>
            <p:spPr bwMode="auto">
              <a:xfrm flipH="1">
                <a:off x="1584" y="1920"/>
                <a:ext cx="960" cy="288"/>
              </a:xfrm>
              <a:prstGeom prst="line">
                <a:avLst/>
              </a:prstGeom>
              <a:noFill/>
              <a:ln w="38100">
                <a:solidFill>
                  <a:srgbClr val="CC99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65584" name="Text Box 48"/>
            <p:cNvSpPr txBox="1">
              <a:spLocks noChangeArrowheads="1"/>
            </p:cNvSpPr>
            <p:nvPr/>
          </p:nvSpPr>
          <p:spPr bwMode="auto">
            <a:xfrm>
              <a:off x="2304" y="0"/>
              <a:ext cx="177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cs-CZ" b="1"/>
                <a:t>Intrinsic pathway</a:t>
              </a:r>
            </a:p>
          </p:txBody>
        </p:sp>
      </p:grpSp>
      <p:grpSp>
        <p:nvGrpSpPr>
          <p:cNvPr id="65612" name="Group 76"/>
          <p:cNvGrpSpPr>
            <a:grpSpLocks/>
          </p:cNvGrpSpPr>
          <p:nvPr/>
        </p:nvGrpSpPr>
        <p:grpSpPr bwMode="auto">
          <a:xfrm>
            <a:off x="1371600" y="3352800"/>
            <a:ext cx="5181600" cy="3276600"/>
            <a:chOff x="864" y="2112"/>
            <a:chExt cx="3264" cy="2064"/>
          </a:xfrm>
        </p:grpSpPr>
        <p:sp>
          <p:nvSpPr>
            <p:cNvPr id="65613" name="Text Box 77"/>
            <p:cNvSpPr txBox="1">
              <a:spLocks noChangeArrowheads="1"/>
            </p:cNvSpPr>
            <p:nvPr/>
          </p:nvSpPr>
          <p:spPr bwMode="auto">
            <a:xfrm>
              <a:off x="2736" y="3600"/>
              <a:ext cx="6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cs-CZ"/>
                <a:t>XIII</a:t>
              </a:r>
            </a:p>
          </p:txBody>
        </p:sp>
        <p:sp>
          <p:nvSpPr>
            <p:cNvPr id="65614" name="Text Box 78"/>
            <p:cNvSpPr txBox="1">
              <a:spLocks noChangeArrowheads="1"/>
            </p:cNvSpPr>
            <p:nvPr/>
          </p:nvSpPr>
          <p:spPr bwMode="auto">
            <a:xfrm>
              <a:off x="864" y="2112"/>
              <a:ext cx="6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cs-CZ"/>
                <a:t>X</a:t>
              </a:r>
            </a:p>
          </p:txBody>
        </p:sp>
        <p:sp>
          <p:nvSpPr>
            <p:cNvPr id="65615" name="Text Box 79"/>
            <p:cNvSpPr txBox="1">
              <a:spLocks noChangeArrowheads="1"/>
            </p:cNvSpPr>
            <p:nvPr/>
          </p:nvSpPr>
          <p:spPr bwMode="auto">
            <a:xfrm>
              <a:off x="1968" y="2112"/>
              <a:ext cx="6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cs-CZ"/>
                <a:t>Xa</a:t>
              </a:r>
            </a:p>
          </p:txBody>
        </p:sp>
        <p:sp>
          <p:nvSpPr>
            <p:cNvPr id="65616" name="Text Box 80"/>
            <p:cNvSpPr txBox="1">
              <a:spLocks noChangeArrowheads="1"/>
            </p:cNvSpPr>
            <p:nvPr/>
          </p:nvSpPr>
          <p:spPr bwMode="auto">
            <a:xfrm>
              <a:off x="864" y="2832"/>
              <a:ext cx="17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cs-CZ"/>
                <a:t>Prothrombin</a:t>
              </a:r>
            </a:p>
          </p:txBody>
        </p:sp>
        <p:sp>
          <p:nvSpPr>
            <p:cNvPr id="65617" name="Text Box 81"/>
            <p:cNvSpPr txBox="1">
              <a:spLocks noChangeArrowheads="1"/>
            </p:cNvSpPr>
            <p:nvPr/>
          </p:nvSpPr>
          <p:spPr bwMode="auto">
            <a:xfrm>
              <a:off x="2208" y="2400"/>
              <a:ext cx="6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cs-CZ"/>
                <a:t>Va</a:t>
              </a:r>
            </a:p>
          </p:txBody>
        </p:sp>
        <p:sp>
          <p:nvSpPr>
            <p:cNvPr id="65618" name="Text Box 82"/>
            <p:cNvSpPr txBox="1">
              <a:spLocks noChangeArrowheads="1"/>
            </p:cNvSpPr>
            <p:nvPr/>
          </p:nvSpPr>
          <p:spPr bwMode="auto">
            <a:xfrm>
              <a:off x="3024" y="2400"/>
              <a:ext cx="6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cs-CZ"/>
                <a:t>V</a:t>
              </a:r>
            </a:p>
          </p:txBody>
        </p:sp>
        <p:sp>
          <p:nvSpPr>
            <p:cNvPr id="65619" name="Text Box 83"/>
            <p:cNvSpPr txBox="1">
              <a:spLocks noChangeArrowheads="1"/>
            </p:cNvSpPr>
            <p:nvPr/>
          </p:nvSpPr>
          <p:spPr bwMode="auto">
            <a:xfrm>
              <a:off x="2400" y="2832"/>
              <a:ext cx="17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cs-CZ"/>
                <a:t>Thrombin</a:t>
              </a:r>
            </a:p>
          </p:txBody>
        </p:sp>
        <p:sp>
          <p:nvSpPr>
            <p:cNvPr id="65620" name="Text Box 84"/>
            <p:cNvSpPr txBox="1">
              <a:spLocks noChangeArrowheads="1"/>
            </p:cNvSpPr>
            <p:nvPr/>
          </p:nvSpPr>
          <p:spPr bwMode="auto">
            <a:xfrm>
              <a:off x="2352" y="3888"/>
              <a:ext cx="17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cs-CZ" b="1"/>
                <a:t>Cross-linked fibrin</a:t>
              </a:r>
            </a:p>
          </p:txBody>
        </p:sp>
        <p:grpSp>
          <p:nvGrpSpPr>
            <p:cNvPr id="65621" name="Group 85"/>
            <p:cNvGrpSpPr>
              <a:grpSpLocks/>
            </p:cNvGrpSpPr>
            <p:nvPr/>
          </p:nvGrpSpPr>
          <p:grpSpPr bwMode="auto">
            <a:xfrm>
              <a:off x="1728" y="3312"/>
              <a:ext cx="2208" cy="288"/>
              <a:chOff x="1440" y="3312"/>
              <a:chExt cx="2208" cy="288"/>
            </a:xfrm>
          </p:grpSpPr>
          <p:sp>
            <p:nvSpPr>
              <p:cNvPr id="65622" name="Text Box 86"/>
              <p:cNvSpPr txBox="1">
                <a:spLocks noChangeArrowheads="1"/>
              </p:cNvSpPr>
              <p:nvPr/>
            </p:nvSpPr>
            <p:spPr bwMode="auto">
              <a:xfrm>
                <a:off x="1440" y="3312"/>
                <a:ext cx="172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cs-CZ"/>
                  <a:t>Fibrinogen</a:t>
                </a:r>
              </a:p>
            </p:txBody>
          </p:sp>
          <p:sp>
            <p:nvSpPr>
              <p:cNvPr id="65623" name="Text Box 87"/>
              <p:cNvSpPr txBox="1">
                <a:spLocks noChangeArrowheads="1"/>
              </p:cNvSpPr>
              <p:nvPr/>
            </p:nvSpPr>
            <p:spPr bwMode="auto">
              <a:xfrm>
                <a:off x="3024" y="3312"/>
                <a:ext cx="62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cs-CZ"/>
                  <a:t>Fibrin</a:t>
                </a:r>
              </a:p>
            </p:txBody>
          </p:sp>
          <p:sp>
            <p:nvSpPr>
              <p:cNvPr id="65624" name="Line 88"/>
              <p:cNvSpPr>
                <a:spLocks noChangeShapeType="1"/>
              </p:cNvSpPr>
              <p:nvPr/>
            </p:nvSpPr>
            <p:spPr bwMode="auto">
              <a:xfrm>
                <a:off x="2400" y="3456"/>
                <a:ext cx="57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65625" name="Line 89"/>
            <p:cNvSpPr>
              <a:spLocks noChangeShapeType="1"/>
            </p:cNvSpPr>
            <p:nvPr/>
          </p:nvSpPr>
          <p:spPr bwMode="auto">
            <a:xfrm>
              <a:off x="1920" y="2976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626" name="Line 90"/>
            <p:cNvSpPr>
              <a:spLocks noChangeShapeType="1"/>
            </p:cNvSpPr>
            <p:nvPr/>
          </p:nvSpPr>
          <p:spPr bwMode="auto">
            <a:xfrm>
              <a:off x="3120" y="3744"/>
              <a:ext cx="3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627" name="Line 91"/>
            <p:cNvSpPr>
              <a:spLocks noChangeShapeType="1"/>
            </p:cNvSpPr>
            <p:nvPr/>
          </p:nvSpPr>
          <p:spPr bwMode="auto">
            <a:xfrm>
              <a:off x="3552" y="3552"/>
              <a:ext cx="0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628" name="Line 92"/>
            <p:cNvSpPr>
              <a:spLocks noChangeShapeType="1"/>
            </p:cNvSpPr>
            <p:nvPr/>
          </p:nvSpPr>
          <p:spPr bwMode="auto">
            <a:xfrm>
              <a:off x="2928" y="3072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629" name="Line 93"/>
            <p:cNvSpPr>
              <a:spLocks noChangeShapeType="1"/>
            </p:cNvSpPr>
            <p:nvPr/>
          </p:nvSpPr>
          <p:spPr bwMode="auto">
            <a:xfrm>
              <a:off x="2112" y="2352"/>
              <a:ext cx="0" cy="5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630" name="Line 94"/>
            <p:cNvSpPr>
              <a:spLocks noChangeShapeType="1"/>
            </p:cNvSpPr>
            <p:nvPr/>
          </p:nvSpPr>
          <p:spPr bwMode="auto">
            <a:xfrm flipH="1">
              <a:off x="2496" y="2544"/>
              <a:ext cx="5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631" name="Line 95"/>
            <p:cNvSpPr>
              <a:spLocks noChangeShapeType="1"/>
            </p:cNvSpPr>
            <p:nvPr/>
          </p:nvSpPr>
          <p:spPr bwMode="auto">
            <a:xfrm>
              <a:off x="1104" y="2256"/>
              <a:ext cx="86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</p:grpSp>
      <p:grpSp>
        <p:nvGrpSpPr>
          <p:cNvPr id="65632" name="Group 96"/>
          <p:cNvGrpSpPr>
            <a:grpSpLocks/>
          </p:cNvGrpSpPr>
          <p:nvPr/>
        </p:nvGrpSpPr>
        <p:grpSpPr bwMode="auto">
          <a:xfrm>
            <a:off x="2286000" y="0"/>
            <a:ext cx="7239000" cy="6858000"/>
            <a:chOff x="1392" y="0"/>
            <a:chExt cx="4560" cy="4320"/>
          </a:xfrm>
        </p:grpSpPr>
        <p:sp>
          <p:nvSpPr>
            <p:cNvPr id="65633" name="Text Box 97"/>
            <p:cNvSpPr txBox="1">
              <a:spLocks noChangeArrowheads="1"/>
            </p:cNvSpPr>
            <p:nvPr/>
          </p:nvSpPr>
          <p:spPr bwMode="auto">
            <a:xfrm>
              <a:off x="4464" y="0"/>
              <a:ext cx="14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cs-CZ" b="1">
                  <a:solidFill>
                    <a:srgbClr val="FF0000"/>
                  </a:solidFill>
                </a:rPr>
                <a:t>Inhibitors</a:t>
              </a:r>
            </a:p>
          </p:txBody>
        </p:sp>
        <p:sp>
          <p:nvSpPr>
            <p:cNvPr id="65634" name="Text Box 98"/>
            <p:cNvSpPr txBox="1">
              <a:spLocks noChangeArrowheads="1"/>
            </p:cNvSpPr>
            <p:nvPr/>
          </p:nvSpPr>
          <p:spPr bwMode="auto">
            <a:xfrm>
              <a:off x="4512" y="3802"/>
              <a:ext cx="1440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cs-CZ" b="1">
                  <a:solidFill>
                    <a:srgbClr val="FF0000"/>
                  </a:solidFill>
                </a:rPr>
                <a:t>Fibrinolytic cascade</a:t>
              </a:r>
            </a:p>
          </p:txBody>
        </p:sp>
        <p:sp>
          <p:nvSpPr>
            <p:cNvPr id="65635" name="Text Box 99"/>
            <p:cNvSpPr txBox="1">
              <a:spLocks noChangeArrowheads="1"/>
            </p:cNvSpPr>
            <p:nvPr/>
          </p:nvSpPr>
          <p:spPr bwMode="auto">
            <a:xfrm>
              <a:off x="4032" y="384"/>
              <a:ext cx="1728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cs-CZ" b="1">
                  <a:solidFill>
                    <a:srgbClr val="FF0000"/>
                  </a:solidFill>
                </a:rPr>
                <a:t>Tissue factor pathway inhibitor</a:t>
              </a:r>
            </a:p>
          </p:txBody>
        </p:sp>
        <p:sp>
          <p:nvSpPr>
            <p:cNvPr id="65636" name="Text Box 100"/>
            <p:cNvSpPr txBox="1">
              <a:spLocks noChangeArrowheads="1"/>
            </p:cNvSpPr>
            <p:nvPr/>
          </p:nvSpPr>
          <p:spPr bwMode="auto">
            <a:xfrm>
              <a:off x="4128" y="2784"/>
              <a:ext cx="1440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cs-CZ" b="1">
                  <a:solidFill>
                    <a:srgbClr val="FF0000"/>
                  </a:solidFill>
                </a:rPr>
                <a:t>Antithrombin III</a:t>
              </a:r>
            </a:p>
          </p:txBody>
        </p:sp>
        <p:sp>
          <p:nvSpPr>
            <p:cNvPr id="65637" name="Text Box 101"/>
            <p:cNvSpPr txBox="1">
              <a:spLocks noChangeArrowheads="1"/>
            </p:cNvSpPr>
            <p:nvPr/>
          </p:nvSpPr>
          <p:spPr bwMode="auto">
            <a:xfrm>
              <a:off x="4272" y="1776"/>
              <a:ext cx="129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cs-CZ" b="1">
                  <a:solidFill>
                    <a:srgbClr val="FF0000"/>
                  </a:solidFill>
                </a:rPr>
                <a:t>Protein C +   Protein S</a:t>
              </a:r>
            </a:p>
          </p:txBody>
        </p:sp>
        <p:sp>
          <p:nvSpPr>
            <p:cNvPr id="65638" name="Line 102"/>
            <p:cNvSpPr>
              <a:spLocks noChangeShapeType="1"/>
            </p:cNvSpPr>
            <p:nvPr/>
          </p:nvSpPr>
          <p:spPr bwMode="auto">
            <a:xfrm flipH="1">
              <a:off x="3984" y="4032"/>
              <a:ext cx="52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639" name="Line 103"/>
            <p:cNvSpPr>
              <a:spLocks noChangeShapeType="1"/>
            </p:cNvSpPr>
            <p:nvPr/>
          </p:nvSpPr>
          <p:spPr bwMode="auto">
            <a:xfrm flipH="1" flipV="1">
              <a:off x="1392" y="672"/>
              <a:ext cx="283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640" name="Line 104"/>
            <p:cNvSpPr>
              <a:spLocks noChangeShapeType="1"/>
            </p:cNvSpPr>
            <p:nvPr/>
          </p:nvSpPr>
          <p:spPr bwMode="auto">
            <a:xfrm flipH="1">
              <a:off x="2256" y="2256"/>
              <a:ext cx="216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641" name="Line 105"/>
            <p:cNvSpPr>
              <a:spLocks noChangeShapeType="1"/>
            </p:cNvSpPr>
            <p:nvPr/>
          </p:nvSpPr>
          <p:spPr bwMode="auto">
            <a:xfrm flipH="1">
              <a:off x="3264" y="2544"/>
              <a:ext cx="163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642" name="Line 106"/>
            <p:cNvSpPr>
              <a:spLocks noChangeShapeType="1"/>
            </p:cNvSpPr>
            <p:nvPr/>
          </p:nvSpPr>
          <p:spPr bwMode="auto">
            <a:xfrm flipH="1">
              <a:off x="4128" y="1728"/>
              <a:ext cx="76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643" name="Line 107"/>
            <p:cNvSpPr>
              <a:spLocks noChangeShapeType="1"/>
            </p:cNvSpPr>
            <p:nvPr/>
          </p:nvSpPr>
          <p:spPr bwMode="auto">
            <a:xfrm>
              <a:off x="4896" y="1728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644" name="Line 108"/>
            <p:cNvSpPr>
              <a:spLocks noChangeShapeType="1"/>
            </p:cNvSpPr>
            <p:nvPr/>
          </p:nvSpPr>
          <p:spPr bwMode="auto">
            <a:xfrm flipV="1">
              <a:off x="4896" y="2256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645" name="Line 109"/>
            <p:cNvSpPr>
              <a:spLocks noChangeShapeType="1"/>
            </p:cNvSpPr>
            <p:nvPr/>
          </p:nvSpPr>
          <p:spPr bwMode="auto">
            <a:xfrm flipV="1">
              <a:off x="4416" y="2256"/>
              <a:ext cx="0" cy="5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5646" name="Line 110"/>
            <p:cNvSpPr>
              <a:spLocks noChangeShapeType="1"/>
            </p:cNvSpPr>
            <p:nvPr/>
          </p:nvSpPr>
          <p:spPr bwMode="auto">
            <a:xfrm flipH="1">
              <a:off x="3216" y="2976"/>
              <a:ext cx="96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</p:grpSp>
      <p:grpSp>
        <p:nvGrpSpPr>
          <p:cNvPr id="65648" name="Group 112"/>
          <p:cNvGrpSpPr>
            <a:grpSpLocks/>
          </p:cNvGrpSpPr>
          <p:nvPr/>
        </p:nvGrpSpPr>
        <p:grpSpPr bwMode="auto">
          <a:xfrm>
            <a:off x="4648200" y="1981200"/>
            <a:ext cx="4137025" cy="2590800"/>
            <a:chOff x="2928" y="1248"/>
            <a:chExt cx="2606" cy="1632"/>
          </a:xfrm>
        </p:grpSpPr>
        <p:grpSp>
          <p:nvGrpSpPr>
            <p:cNvPr id="65586" name="Group 50"/>
            <p:cNvGrpSpPr>
              <a:grpSpLocks/>
            </p:cNvGrpSpPr>
            <p:nvPr/>
          </p:nvGrpSpPr>
          <p:grpSpPr bwMode="auto">
            <a:xfrm>
              <a:off x="2928" y="1248"/>
              <a:ext cx="1488" cy="1632"/>
              <a:chOff x="2928" y="1248"/>
              <a:chExt cx="1488" cy="1632"/>
            </a:xfrm>
          </p:grpSpPr>
          <p:sp>
            <p:nvSpPr>
              <p:cNvPr id="65587" name="Line 51"/>
              <p:cNvSpPr>
                <a:spLocks noChangeShapeType="1"/>
              </p:cNvSpPr>
              <p:nvPr/>
            </p:nvSpPr>
            <p:spPr bwMode="auto">
              <a:xfrm flipV="1">
                <a:off x="2928" y="2544"/>
                <a:ext cx="0" cy="336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5588" name="Line 52"/>
              <p:cNvSpPr>
                <a:spLocks noChangeShapeType="1"/>
              </p:cNvSpPr>
              <p:nvPr/>
            </p:nvSpPr>
            <p:spPr bwMode="auto">
              <a:xfrm flipV="1">
                <a:off x="3120" y="1824"/>
                <a:ext cx="720" cy="1056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5589" name="Line 53"/>
              <p:cNvSpPr>
                <a:spLocks noChangeShapeType="1"/>
              </p:cNvSpPr>
              <p:nvPr/>
            </p:nvSpPr>
            <p:spPr bwMode="auto">
              <a:xfrm flipV="1">
                <a:off x="3024" y="1248"/>
                <a:ext cx="0" cy="1632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65590" name="Line 54"/>
              <p:cNvSpPr>
                <a:spLocks noChangeShapeType="1"/>
              </p:cNvSpPr>
              <p:nvPr/>
            </p:nvSpPr>
            <p:spPr bwMode="auto">
              <a:xfrm flipV="1">
                <a:off x="3312" y="2064"/>
                <a:ext cx="1104" cy="816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65647" name="Text Box 111"/>
            <p:cNvSpPr txBox="1">
              <a:spLocks noChangeArrowheads="1"/>
            </p:cNvSpPr>
            <p:nvPr/>
          </p:nvSpPr>
          <p:spPr bwMode="auto">
            <a:xfrm>
              <a:off x="3833" y="2387"/>
              <a:ext cx="1701" cy="4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IE" altLang="cs-CZ" sz="1800">
                  <a:solidFill>
                    <a:schemeClr val="bg2"/>
                  </a:solidFill>
                </a:rPr>
                <a:t>Positive Feedback</a:t>
              </a:r>
            </a:p>
            <a:p>
              <a:pPr algn="ctr">
                <a:spcBef>
                  <a:spcPct val="50000"/>
                </a:spcBef>
              </a:pPr>
              <a:endParaRPr lang="en-US" altLang="cs-CZ" sz="1800">
                <a:solidFill>
                  <a:schemeClr val="bg2"/>
                </a:solidFill>
              </a:endParaRPr>
            </a:p>
          </p:txBody>
        </p:sp>
      </p:grp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Thrombosis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609600" indent="-609600">
              <a:lnSpc>
                <a:spcPct val="90000"/>
              </a:lnSpc>
            </a:pPr>
            <a:r>
              <a:rPr lang="en-GB" altLang="cs-CZ" sz="2800"/>
              <a:t>Inappropriate activation of haemostatic mechanisms</a:t>
            </a:r>
          </a:p>
          <a:p>
            <a:pPr marL="990600" lvl="1" indent="-533400">
              <a:lnSpc>
                <a:spcPct val="90000"/>
              </a:lnSpc>
            </a:pPr>
            <a:r>
              <a:rPr lang="en-GB" altLang="cs-CZ" sz="2400"/>
              <a:t>E.g. uninjured vessel or very minor injury</a:t>
            </a:r>
          </a:p>
          <a:p>
            <a:pPr marL="609600" indent="-609600">
              <a:lnSpc>
                <a:spcPct val="90000"/>
              </a:lnSpc>
            </a:pPr>
            <a:r>
              <a:rPr lang="en-GB" altLang="cs-CZ" sz="2800"/>
              <a:t>Definition: </a:t>
            </a:r>
          </a:p>
          <a:p>
            <a:pPr marL="990600" lvl="1" indent="-533400">
              <a:lnSpc>
                <a:spcPct val="90000"/>
              </a:lnSpc>
            </a:pPr>
            <a:r>
              <a:rPr lang="en-GB" altLang="cs-CZ" sz="2400"/>
              <a:t>formation of solid mass of blood constituents within vascular system in life</a:t>
            </a:r>
          </a:p>
          <a:p>
            <a:pPr marL="609600" indent="-609600">
              <a:lnSpc>
                <a:spcPct val="90000"/>
              </a:lnSpc>
            </a:pPr>
            <a:r>
              <a:rPr lang="en-GB" altLang="cs-CZ" sz="2800"/>
              <a:t> Virchow’s triad: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changes in the vessel wall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changes in blood flow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changes in the blood constituents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Changes in the vessel wall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572000"/>
          </a:xfrm>
        </p:spPr>
        <p:txBody>
          <a:bodyPr>
            <a:normAutofit fontScale="92500" lnSpcReduction="20000"/>
          </a:bodyPr>
          <a:lstStyle/>
          <a:p>
            <a:r>
              <a:rPr lang="en-GB" altLang="cs-CZ" sz="2400"/>
              <a:t>Primarily damage to intimal surface</a:t>
            </a:r>
            <a:r>
              <a:rPr lang="en-IE" altLang="cs-CZ" sz="2400"/>
              <a:t> (endothelium)</a:t>
            </a:r>
            <a:endParaRPr lang="en-GB" altLang="cs-CZ" sz="2400"/>
          </a:p>
          <a:p>
            <a:r>
              <a:rPr lang="en-IE" altLang="cs-CZ" sz="2400"/>
              <a:t>Causes of e</a:t>
            </a:r>
            <a:r>
              <a:rPr lang="en-GB" altLang="cs-CZ" sz="2400"/>
              <a:t>ndothelial cell injury</a:t>
            </a:r>
            <a:r>
              <a:rPr lang="en-IE" altLang="cs-CZ" sz="2400"/>
              <a:t>:</a:t>
            </a:r>
            <a:endParaRPr lang="en-GB" altLang="cs-CZ" sz="2400"/>
          </a:p>
          <a:p>
            <a:pPr lvl="1"/>
            <a:r>
              <a:rPr lang="en-GB" altLang="cs-CZ" sz="2000"/>
              <a:t>ulcerated atherosclerotic plaques</a:t>
            </a:r>
          </a:p>
          <a:p>
            <a:pPr lvl="1"/>
            <a:r>
              <a:rPr lang="en-GB" altLang="cs-CZ" sz="2000"/>
              <a:t>scarred valves in endocarditis / prosthetic valves</a:t>
            </a:r>
          </a:p>
          <a:p>
            <a:pPr lvl="1"/>
            <a:r>
              <a:rPr lang="en-GB" altLang="cs-CZ" sz="2000"/>
              <a:t>radiation, cigarette smoke, cholesterol/lipids</a:t>
            </a:r>
          </a:p>
          <a:p>
            <a:r>
              <a:rPr lang="en-IE" altLang="cs-CZ" sz="2400"/>
              <a:t>Results of e</a:t>
            </a:r>
            <a:r>
              <a:rPr lang="en-GB" altLang="cs-CZ" sz="2400"/>
              <a:t>ndothelial cell injury</a:t>
            </a:r>
            <a:r>
              <a:rPr lang="en-IE" altLang="cs-CZ" sz="2400"/>
              <a:t>:</a:t>
            </a:r>
            <a:r>
              <a:rPr lang="en-GB" altLang="cs-CZ" sz="2400"/>
              <a:t> </a:t>
            </a:r>
            <a:endParaRPr lang="en-IE" altLang="cs-CZ" sz="2400"/>
          </a:p>
          <a:p>
            <a:pPr lvl="1"/>
            <a:r>
              <a:rPr lang="en-IE" altLang="cs-CZ" sz="2000"/>
              <a:t>e</a:t>
            </a:r>
            <a:r>
              <a:rPr lang="en-GB" altLang="cs-CZ" sz="2000"/>
              <a:t>xposed subendothelial extracellular matrix</a:t>
            </a:r>
          </a:p>
          <a:p>
            <a:pPr lvl="1"/>
            <a:r>
              <a:rPr lang="en-GB" altLang="cs-CZ" sz="2000"/>
              <a:t>platelet activation</a:t>
            </a:r>
          </a:p>
          <a:p>
            <a:pPr lvl="1"/>
            <a:r>
              <a:rPr lang="en-GB" altLang="cs-CZ" sz="2000"/>
              <a:t>activation of coagulation cascade</a:t>
            </a:r>
          </a:p>
          <a:p>
            <a:pPr lvl="1"/>
            <a:r>
              <a:rPr lang="en-GB" altLang="cs-CZ" sz="2000"/>
              <a:t>depletion of antiplatelet, anticoagulant and fibrinolytic functions </a:t>
            </a:r>
          </a:p>
          <a:p>
            <a:pPr lvl="1"/>
            <a:r>
              <a:rPr lang="en-GB" altLang="cs-CZ" sz="2000"/>
              <a:t>endothelial activation </a:t>
            </a:r>
            <a:r>
              <a:rPr lang="en-GB" altLang="cs-CZ" sz="1800">
                <a:sym typeface="Symbol" panose="05050102010706020507" pitchFamily="18" charset="2"/>
              </a:rPr>
              <a:t> </a:t>
            </a:r>
            <a:r>
              <a:rPr lang="en-GB" altLang="cs-CZ" sz="2000"/>
              <a:t>activation</a:t>
            </a:r>
            <a:r>
              <a:rPr lang="en-GB" altLang="cs-CZ" sz="1800"/>
              <a:t> </a:t>
            </a:r>
            <a:r>
              <a:rPr lang="en-GB" altLang="cs-CZ" sz="2000"/>
              <a:t>of procoagulant functions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sz="4800" b="1"/>
              <a:t>Endothelium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1981200"/>
            <a:ext cx="3810000" cy="42672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GB" altLang="cs-CZ" sz="2400"/>
              <a:t>Antithrombotic functions</a:t>
            </a:r>
          </a:p>
          <a:p>
            <a:pPr lvl="1">
              <a:lnSpc>
                <a:spcPct val="90000"/>
              </a:lnSpc>
            </a:pPr>
            <a:r>
              <a:rPr lang="en-GB" altLang="cs-CZ" sz="2000"/>
              <a:t>Antiplatelet</a:t>
            </a:r>
          </a:p>
          <a:p>
            <a:pPr lvl="2">
              <a:lnSpc>
                <a:spcPct val="90000"/>
              </a:lnSpc>
            </a:pPr>
            <a:r>
              <a:rPr lang="en-GB" altLang="cs-CZ" sz="1800"/>
              <a:t>Adenosine diphosphatase (</a:t>
            </a:r>
            <a:r>
              <a:rPr lang="en-GB" altLang="cs-CZ" sz="1800">
                <a:sym typeface="Symbol" panose="05050102010706020507" pitchFamily="18" charset="2"/>
              </a:rPr>
              <a:t> ADP)</a:t>
            </a:r>
          </a:p>
          <a:p>
            <a:pPr lvl="2">
              <a:lnSpc>
                <a:spcPct val="90000"/>
              </a:lnSpc>
            </a:pPr>
            <a:r>
              <a:rPr lang="en-GB" altLang="cs-CZ" sz="1800">
                <a:sym typeface="Symbol" panose="05050102010706020507" pitchFamily="18" charset="2"/>
              </a:rPr>
              <a:t>Prostacyclin and nitric oxide (also vasodilation)</a:t>
            </a:r>
          </a:p>
          <a:p>
            <a:pPr lvl="1">
              <a:lnSpc>
                <a:spcPct val="90000"/>
              </a:lnSpc>
            </a:pPr>
            <a:r>
              <a:rPr lang="en-GB" altLang="cs-CZ" sz="2000"/>
              <a:t>Anticoagulant</a:t>
            </a:r>
          </a:p>
          <a:p>
            <a:pPr lvl="2">
              <a:lnSpc>
                <a:spcPct val="90000"/>
              </a:lnSpc>
            </a:pPr>
            <a:r>
              <a:rPr lang="en-GB" altLang="cs-CZ" sz="1800"/>
              <a:t>Heparin-like molecules (activate antithrombin III)</a:t>
            </a:r>
          </a:p>
          <a:p>
            <a:pPr lvl="2">
              <a:lnSpc>
                <a:spcPct val="90000"/>
              </a:lnSpc>
            </a:pPr>
            <a:r>
              <a:rPr lang="en-GB" altLang="cs-CZ" sz="1800"/>
              <a:t>Thrombomodulin (activates protein C)</a:t>
            </a:r>
          </a:p>
          <a:p>
            <a:pPr lvl="2">
              <a:lnSpc>
                <a:spcPct val="90000"/>
              </a:lnSpc>
            </a:pPr>
            <a:r>
              <a:rPr lang="en-GB" altLang="cs-CZ" sz="1800"/>
              <a:t>Protein S synthesis</a:t>
            </a:r>
          </a:p>
          <a:p>
            <a:pPr lvl="1">
              <a:lnSpc>
                <a:spcPct val="90000"/>
              </a:lnSpc>
            </a:pPr>
            <a:r>
              <a:rPr lang="en-GB" altLang="cs-CZ" sz="2000"/>
              <a:t>Fibrinolytic</a:t>
            </a:r>
          </a:p>
          <a:p>
            <a:pPr lvl="2">
              <a:lnSpc>
                <a:spcPct val="90000"/>
              </a:lnSpc>
            </a:pPr>
            <a:r>
              <a:rPr lang="en-GB" altLang="cs-CZ" sz="1800"/>
              <a:t>t-PA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981200"/>
            <a:ext cx="3810000" cy="42672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r>
              <a:rPr lang="en-GB" altLang="cs-CZ" sz="2400"/>
              <a:t>Procoagulant functions</a:t>
            </a:r>
          </a:p>
          <a:p>
            <a:pPr lvl="1"/>
            <a:endParaRPr lang="en-GB" altLang="cs-CZ" sz="2000"/>
          </a:p>
          <a:p>
            <a:pPr lvl="1"/>
            <a:endParaRPr lang="en-GB" altLang="cs-CZ" sz="2000"/>
          </a:p>
          <a:p>
            <a:pPr lvl="1"/>
            <a:r>
              <a:rPr lang="en-GB" altLang="cs-CZ" sz="2000"/>
              <a:t>Production of vWF</a:t>
            </a:r>
          </a:p>
          <a:p>
            <a:pPr lvl="1"/>
            <a:r>
              <a:rPr lang="en-GB" altLang="cs-CZ" sz="2000"/>
              <a:t>Production of tissue factor</a:t>
            </a:r>
          </a:p>
          <a:p>
            <a:pPr lvl="1"/>
            <a:r>
              <a:rPr lang="en-GB" altLang="cs-CZ" sz="2000"/>
              <a:t>Binding of factors IXa and Xa</a:t>
            </a:r>
          </a:p>
          <a:p>
            <a:pPr lvl="1"/>
            <a:endParaRPr lang="en-GB" altLang="cs-CZ" sz="20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GB" altLang="cs-CZ" b="1"/>
              <a:t>Changes in blood flow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2400" cy="46482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GB" altLang="cs-CZ" sz="2800"/>
              <a:t>Normal flow </a:t>
            </a:r>
            <a:r>
              <a:rPr lang="en-IE" altLang="cs-CZ" sz="2800"/>
              <a:t>is </a:t>
            </a:r>
            <a:r>
              <a:rPr lang="en-GB" altLang="cs-CZ" sz="2800"/>
              <a:t>laminar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cells in centre of blood stream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clear zone of plasma adjacent to endothelium</a:t>
            </a:r>
          </a:p>
          <a:p>
            <a:pPr>
              <a:lnSpc>
                <a:spcPct val="90000"/>
              </a:lnSpc>
            </a:pPr>
            <a:r>
              <a:rPr lang="en-IE" altLang="cs-CZ" sz="2800"/>
              <a:t>Disrupted flow is static or turbulent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Stasis</a:t>
            </a:r>
          </a:p>
          <a:p>
            <a:pPr lvl="2">
              <a:lnSpc>
                <a:spcPct val="90000"/>
              </a:lnSpc>
            </a:pPr>
            <a:r>
              <a:rPr lang="en-GB" altLang="cs-CZ" sz="2000"/>
              <a:t>Platelets in contact with endothelium</a:t>
            </a:r>
          </a:p>
          <a:p>
            <a:pPr lvl="2">
              <a:lnSpc>
                <a:spcPct val="90000"/>
              </a:lnSpc>
            </a:pPr>
            <a:r>
              <a:rPr lang="en-GB" altLang="cs-CZ" sz="2000"/>
              <a:t>Prevent dilution of clotting factors</a:t>
            </a:r>
          </a:p>
          <a:p>
            <a:pPr lvl="2">
              <a:lnSpc>
                <a:spcPct val="90000"/>
              </a:lnSpc>
            </a:pPr>
            <a:r>
              <a:rPr lang="en-GB" altLang="cs-CZ" sz="2000"/>
              <a:t>Retard inflow of clotting factor inhibitors</a:t>
            </a:r>
          </a:p>
          <a:p>
            <a:pPr lvl="2">
              <a:lnSpc>
                <a:spcPct val="90000"/>
              </a:lnSpc>
            </a:pPr>
            <a:r>
              <a:rPr lang="en-GB" altLang="cs-CZ" sz="2000"/>
              <a:t>e.g. myocardial infarct, aneurysm, atrial fibrillation, hyperviscosity syndromes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Turbulence</a:t>
            </a:r>
          </a:p>
          <a:p>
            <a:pPr lvl="2">
              <a:lnSpc>
                <a:spcPct val="90000"/>
              </a:lnSpc>
            </a:pPr>
            <a:r>
              <a:rPr lang="en-GB" altLang="cs-CZ" sz="2000"/>
              <a:t>Eddy currents with local pockets of stasis</a:t>
            </a:r>
          </a:p>
          <a:p>
            <a:pPr lvl="2">
              <a:lnSpc>
                <a:spcPct val="90000"/>
              </a:lnSpc>
            </a:pPr>
            <a:r>
              <a:rPr lang="en-GB" altLang="cs-CZ" sz="2000"/>
              <a:t>Promote endothelial cell injury</a:t>
            </a:r>
          </a:p>
          <a:p>
            <a:pPr lvl="2">
              <a:lnSpc>
                <a:spcPct val="90000"/>
              </a:lnSpc>
            </a:pPr>
            <a:r>
              <a:rPr lang="en-GB" altLang="cs-CZ" sz="2000"/>
              <a:t>e.g. ulcerated atherosclerotic plaque</a:t>
            </a:r>
          </a:p>
          <a:p>
            <a:pPr lvl="1">
              <a:lnSpc>
                <a:spcPct val="90000"/>
              </a:lnSpc>
            </a:pPr>
            <a:endParaRPr lang="en-GB" altLang="cs-CZ" sz="24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GB" altLang="cs-CZ" b="1"/>
              <a:t>Changes in blood constituents</a:t>
            </a:r>
          </a:p>
        </p:txBody>
      </p:sp>
      <p:sp>
        <p:nvSpPr>
          <p:cNvPr id="36869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1148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en-IE" altLang="cs-CZ" sz="2400"/>
              <a:t>Hypercoagulability</a:t>
            </a:r>
            <a:endParaRPr lang="en-GB" altLang="cs-CZ" sz="2400"/>
          </a:p>
          <a:p>
            <a:pPr lvl="1">
              <a:lnSpc>
                <a:spcPct val="90000"/>
              </a:lnSpc>
            </a:pPr>
            <a:r>
              <a:rPr lang="en-IE" altLang="cs-CZ" sz="2000"/>
              <a:t>Leads to recurrent venous thrombosis, arterial thrombosis, recurrent abortion and stillbirths</a:t>
            </a:r>
            <a:endParaRPr lang="en-GB" altLang="cs-CZ" sz="2000"/>
          </a:p>
          <a:p>
            <a:pPr lvl="1">
              <a:lnSpc>
                <a:spcPct val="90000"/>
              </a:lnSpc>
            </a:pPr>
            <a:r>
              <a:rPr lang="en-GB" altLang="cs-CZ" sz="2000"/>
              <a:t>Inherited</a:t>
            </a:r>
            <a:r>
              <a:rPr lang="en-IE" altLang="cs-CZ" sz="2000"/>
              <a:t> (see table overleaf) or </a:t>
            </a:r>
            <a:r>
              <a:rPr lang="en-GB" altLang="cs-CZ" sz="2000"/>
              <a:t>Acquired (below)</a:t>
            </a:r>
          </a:p>
          <a:p>
            <a:pPr lvl="2">
              <a:lnSpc>
                <a:spcPct val="90000"/>
              </a:lnSpc>
            </a:pPr>
            <a:r>
              <a:rPr lang="en-GB" altLang="cs-CZ" sz="1800"/>
              <a:t>oral contraceptive use</a:t>
            </a:r>
          </a:p>
          <a:p>
            <a:pPr lvl="2">
              <a:lnSpc>
                <a:spcPct val="90000"/>
              </a:lnSpc>
            </a:pPr>
            <a:r>
              <a:rPr lang="en-GB" altLang="cs-CZ" sz="1800"/>
              <a:t>pregnancy / hyperoestrogenic states</a:t>
            </a:r>
          </a:p>
          <a:p>
            <a:pPr lvl="2">
              <a:lnSpc>
                <a:spcPct val="90000"/>
              </a:lnSpc>
            </a:pPr>
            <a:r>
              <a:rPr lang="en-IE" altLang="cs-CZ" sz="1800">
                <a:cs typeface="Times New Roman" panose="02020603050405020304" pitchFamily="18" charset="0"/>
              </a:rPr>
              <a:t>malignancy - elaboration of a procoagulant factor, leading to arterial and venous thrombosis (Trousseau’s syndrome)</a:t>
            </a:r>
          </a:p>
          <a:p>
            <a:pPr lvl="2">
              <a:lnSpc>
                <a:spcPct val="90000"/>
              </a:lnSpc>
            </a:pPr>
            <a:r>
              <a:rPr lang="en-IE" altLang="cs-CZ" sz="1800">
                <a:cs typeface="Times New Roman" panose="02020603050405020304" pitchFamily="18" charset="0"/>
              </a:rPr>
              <a:t>tissue damage – surgery, trauma, burns</a:t>
            </a:r>
            <a:endParaRPr lang="en-GB" altLang="cs-CZ" sz="1800"/>
          </a:p>
          <a:p>
            <a:pPr>
              <a:lnSpc>
                <a:spcPct val="90000"/>
              </a:lnSpc>
            </a:pPr>
            <a:r>
              <a:rPr lang="en-GB" altLang="cs-CZ" sz="2400"/>
              <a:t>Hyperviscosity</a:t>
            </a:r>
          </a:p>
          <a:p>
            <a:pPr lvl="1">
              <a:lnSpc>
                <a:spcPct val="90000"/>
              </a:lnSpc>
            </a:pPr>
            <a:r>
              <a:rPr lang="en-GB" altLang="cs-CZ" sz="2000"/>
              <a:t>predispos</a:t>
            </a:r>
            <a:r>
              <a:rPr lang="en-IE" altLang="cs-CZ" sz="2000"/>
              <a:t>es</a:t>
            </a:r>
            <a:r>
              <a:rPr lang="en-GB" altLang="cs-CZ" sz="2000"/>
              <a:t> to stasis in small vessels </a:t>
            </a:r>
          </a:p>
          <a:p>
            <a:pPr lvl="2">
              <a:lnSpc>
                <a:spcPct val="90000"/>
              </a:lnSpc>
            </a:pPr>
            <a:r>
              <a:rPr lang="en-GB" altLang="cs-CZ" sz="1800"/>
              <a:t>polycythaemia) / deformed RBC’s (sickle cell anaemia)</a:t>
            </a:r>
          </a:p>
          <a:p>
            <a:pPr>
              <a:lnSpc>
                <a:spcPct val="90000"/>
              </a:lnSpc>
            </a:pPr>
            <a:r>
              <a:rPr lang="en-GB" altLang="cs-CZ" sz="2400"/>
              <a:t>Presence of endothelial cell toxins</a:t>
            </a:r>
          </a:p>
          <a:p>
            <a:pPr lvl="1">
              <a:lnSpc>
                <a:spcPct val="90000"/>
              </a:lnSpc>
            </a:pPr>
            <a:r>
              <a:rPr lang="en-GB" altLang="cs-CZ" sz="2000"/>
              <a:t>toxins in cigarette smoke, high levels of lipid or cholesterol</a:t>
            </a:r>
          </a:p>
          <a:p>
            <a:pPr lvl="1">
              <a:lnSpc>
                <a:spcPct val="90000"/>
              </a:lnSpc>
            </a:pPr>
            <a:r>
              <a:rPr lang="en-GB" altLang="cs-CZ" sz="2000"/>
              <a:t>predispose to endothelial cell injury</a:t>
            </a:r>
          </a:p>
          <a:p>
            <a:pPr lvl="2">
              <a:lnSpc>
                <a:spcPct val="90000"/>
              </a:lnSpc>
            </a:pPr>
            <a:endParaRPr lang="en-GB" altLang="cs-CZ" sz="1800"/>
          </a:p>
          <a:p>
            <a:pPr>
              <a:lnSpc>
                <a:spcPct val="90000"/>
              </a:lnSpc>
            </a:pPr>
            <a:endParaRPr lang="en-GB" altLang="cs-CZ" sz="2400"/>
          </a:p>
          <a:p>
            <a:pPr lvl="2">
              <a:lnSpc>
                <a:spcPct val="90000"/>
              </a:lnSpc>
            </a:pPr>
            <a:endParaRPr lang="en-GB" altLang="cs-CZ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493" name="Group 149"/>
          <p:cNvGraphicFramePr>
            <a:graphicFrameLocks noGrp="1"/>
          </p:cNvGraphicFramePr>
          <p:nvPr>
            <p:ph type="tbl" idx="1"/>
          </p:nvPr>
        </p:nvGraphicFramePr>
        <p:xfrm>
          <a:off x="762000" y="228600"/>
          <a:ext cx="7772400" cy="6535738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xmlns="" val="3424475064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xmlns="" val="1230520789"/>
                    </a:ext>
                  </a:extLst>
                </a:gridCol>
              </a:tblGrid>
              <a:tr h="590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Anti-phospholipid syndrome</a:t>
                      </a:r>
                      <a:endParaRPr kumimoji="0" lang="en-GB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IE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autoantibodies bind plasma proteins with affinity for phospholipid surfaces, including coagulation factors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IE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associated with SLE</a:t>
                      </a:r>
                      <a:endParaRPr kumimoji="0" lang="en-GB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99227676"/>
                  </a:ext>
                </a:extLst>
              </a:tr>
              <a:tr h="514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 V Leiden mutation</a:t>
                      </a:r>
                      <a:endParaRPr kumimoji="0" lang="en-GB" altLang="cs-C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IE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most common inherited form of hypercoagulability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IE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 in 5% of Caucasians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IE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mutant </a:t>
                      </a:r>
                      <a:r>
                        <a:rPr kumimoji="0" lang="en-GB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factor V resistant to protein C inactivation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70280865"/>
                  </a:ext>
                </a:extLst>
              </a:tr>
              <a:tr h="514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Elevated factor VIII</a:t>
                      </a:r>
                      <a:endParaRPr kumimoji="0" lang="en-GB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IE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common as factor V Leiden mutation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IE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genetic and environmental factors including OCP use</a:t>
                      </a:r>
                      <a:endParaRPr kumimoji="0" lang="en-GB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40989914"/>
                  </a:ext>
                </a:extLst>
              </a:tr>
              <a:tr h="514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Protein C, Protein S, antithrombin III deficiencies</a:t>
                      </a:r>
                      <a:endParaRPr kumimoji="0" lang="en-GB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IE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autosomal dominantly inherited deficiencies of anticoagulant factors</a:t>
                      </a:r>
                      <a:endParaRPr kumimoji="0" lang="en-GB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GB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95534919"/>
                  </a:ext>
                </a:extLst>
              </a:tr>
              <a:tr h="514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Homocystinemia</a:t>
                      </a:r>
                      <a:endParaRPr kumimoji="0" lang="en-GB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IE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elevated plasma homocysteine levels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IE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also increased rick of atherosclerosis</a:t>
                      </a:r>
                      <a:endParaRPr kumimoji="0" lang="en-GB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7483611"/>
                  </a:ext>
                </a:extLst>
              </a:tr>
              <a:tr h="514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Prothrombin mutation</a:t>
                      </a:r>
                      <a:endParaRPr kumimoji="0" lang="en-GB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IE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increases the level and activity of prothrombin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17725830"/>
                  </a:ext>
                </a:extLst>
              </a:tr>
              <a:tr h="514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Plasminogen abnormalities</a:t>
                      </a:r>
                      <a:endParaRPr kumimoji="0" lang="en-GB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IE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Plasminogen or tissue plasminogen activator deficiency, plasminogen activator inhibitor excess </a:t>
                      </a:r>
                      <a:endParaRPr kumimoji="0" lang="en-US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IE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features resemble protein C or S deficiency</a:t>
                      </a:r>
                      <a:endParaRPr kumimoji="0" lang="en-GB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3327182"/>
                  </a:ext>
                </a:extLst>
              </a:tr>
              <a:tr h="514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Sticky platelet syndrome</a:t>
                      </a:r>
                      <a:endParaRPr kumimoji="0" lang="en-GB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IE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autosomal dominant disorder, precipitated by stress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2099055"/>
                  </a:ext>
                </a:extLst>
              </a:tr>
            </a:tbl>
          </a:graphicData>
        </a:graphic>
      </p:graphicFrame>
      <p:sp>
        <p:nvSpPr>
          <p:cNvPr id="3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Thrombus Formation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33400" indent="-533400">
              <a:lnSpc>
                <a:spcPct val="90000"/>
              </a:lnSpc>
            </a:pPr>
            <a:r>
              <a:rPr lang="en-GB" altLang="cs-CZ" sz="2800"/>
              <a:t>Atherosclerotic plaque</a:t>
            </a:r>
          </a:p>
          <a:p>
            <a:pPr marL="914400" lvl="1" indent="-4572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initial fatty streak</a:t>
            </a:r>
          </a:p>
          <a:p>
            <a:pPr marL="914400" lvl="1" indent="-4572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plaque enlarges (smoking/hyperlipidaemia)</a:t>
            </a:r>
          </a:p>
          <a:p>
            <a:pPr marL="914400" lvl="1" indent="-4572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turbulence (due to protrusion into lumen)</a:t>
            </a:r>
          </a:p>
          <a:p>
            <a:pPr marL="914400" lvl="1" indent="-4572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loss of endothelium &amp; exposure of collagen</a:t>
            </a:r>
          </a:p>
          <a:p>
            <a:pPr marL="914400" lvl="1" indent="-4572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platelet adherence &amp; activation</a:t>
            </a:r>
            <a:r>
              <a:rPr lang="en-IE" altLang="cs-CZ" sz="2400"/>
              <a:t>	</a:t>
            </a:r>
            <a:endParaRPr lang="en-GB" altLang="cs-CZ" sz="2400"/>
          </a:p>
          <a:p>
            <a:pPr marL="914400" lvl="1" indent="-4572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fibrin meshwork deposition with RBC entrapment</a:t>
            </a:r>
          </a:p>
          <a:p>
            <a:pPr marL="914400" lvl="1" indent="-4572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more turbulence, more platelet adherence, more fibrin deposition</a:t>
            </a:r>
          </a:p>
          <a:p>
            <a:pPr marL="914400" lvl="1" indent="-4572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thrombus of alternating layers of platelets, fibrin and red blood cells</a:t>
            </a:r>
          </a:p>
          <a:p>
            <a:pPr marL="914400" lvl="1" indent="-457200">
              <a:lnSpc>
                <a:spcPct val="90000"/>
              </a:lnSpc>
            </a:pPr>
            <a:endParaRPr lang="en-GB" altLang="cs-CZ" sz="2400"/>
          </a:p>
          <a:p>
            <a:pPr marL="533400" indent="-533400">
              <a:lnSpc>
                <a:spcPct val="90000"/>
              </a:lnSpc>
            </a:pPr>
            <a:endParaRPr lang="en-GB" altLang="cs-CZ" sz="2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Arterial Thrombi 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en-GB" altLang="cs-CZ" sz="2400"/>
              <a:t>Large vessels (aorta, heart) - nonocclusive / mural</a:t>
            </a:r>
          </a:p>
          <a:p>
            <a:pPr>
              <a:lnSpc>
                <a:spcPct val="90000"/>
              </a:lnSpc>
            </a:pPr>
            <a:r>
              <a:rPr lang="en-GB" altLang="cs-CZ" sz="2400"/>
              <a:t>Smaller vessels (coronary arteries, leg arteries) - often occlusive</a:t>
            </a:r>
          </a:p>
          <a:p>
            <a:pPr>
              <a:lnSpc>
                <a:spcPct val="90000"/>
              </a:lnSpc>
            </a:pPr>
            <a:r>
              <a:rPr lang="en-GB" altLang="cs-CZ" sz="2400"/>
              <a:t>Classically have alternating white and red layers</a:t>
            </a:r>
          </a:p>
          <a:p>
            <a:pPr lvl="1">
              <a:lnSpc>
                <a:spcPct val="90000"/>
              </a:lnSpc>
            </a:pPr>
            <a:r>
              <a:rPr lang="en-GB" altLang="cs-CZ" sz="2000"/>
              <a:t>called lines of Zahn</a:t>
            </a:r>
          </a:p>
          <a:p>
            <a:pPr lvl="1">
              <a:lnSpc>
                <a:spcPct val="90000"/>
              </a:lnSpc>
            </a:pPr>
            <a:r>
              <a:rPr lang="en-GB" altLang="cs-CZ" sz="2000"/>
              <a:t>alternating layers of pale platelets and darker RBC’s</a:t>
            </a:r>
          </a:p>
          <a:p>
            <a:pPr>
              <a:lnSpc>
                <a:spcPct val="90000"/>
              </a:lnSpc>
            </a:pPr>
            <a:r>
              <a:rPr lang="en-IE" altLang="cs-CZ" sz="2400"/>
              <a:t>e.g. </a:t>
            </a:r>
            <a:r>
              <a:rPr lang="en-GB" altLang="cs-CZ" sz="2400"/>
              <a:t>aneurysmal sacs, infarcted left ventricle, damaged heart valves, atherosclerotic plaques</a:t>
            </a:r>
          </a:p>
          <a:p>
            <a:pPr>
              <a:lnSpc>
                <a:spcPct val="90000"/>
              </a:lnSpc>
            </a:pPr>
            <a:r>
              <a:rPr lang="en-GB" altLang="cs-CZ" sz="2400"/>
              <a:t>Consequences:</a:t>
            </a:r>
          </a:p>
          <a:p>
            <a:pPr lvl="1">
              <a:lnSpc>
                <a:spcPct val="90000"/>
              </a:lnSpc>
            </a:pPr>
            <a:r>
              <a:rPr lang="en-GB" altLang="cs-CZ" sz="2000"/>
              <a:t>Ischaemia in tissues distal to thrombus with possible necrosis (infarction)</a:t>
            </a:r>
          </a:p>
          <a:p>
            <a:pPr lvl="1">
              <a:lnSpc>
                <a:spcPct val="90000"/>
              </a:lnSpc>
            </a:pPr>
            <a:r>
              <a:rPr lang="en-GB" altLang="cs-CZ" sz="2000"/>
              <a:t>May embolize due to rapid flow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GB" altLang="cs-CZ" b="1"/>
              <a:t>Arterial Thrombi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0" y="6324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cs-CZ" b="1"/>
              <a:t>Non-occlusive thrombi in wall of atherosclerotic aorta</a:t>
            </a:r>
            <a:endParaRPr lang="en-GB" altLang="cs-CZ" b="1"/>
          </a:p>
        </p:txBody>
      </p:sp>
      <p:pic>
        <p:nvPicPr>
          <p:cNvPr id="41991" name="Picture 7" descr="aorta throm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651750" cy="504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92" name="Line 8"/>
          <p:cNvSpPr>
            <a:spLocks noChangeShapeType="1"/>
          </p:cNvSpPr>
          <p:nvPr/>
        </p:nvSpPr>
        <p:spPr bwMode="auto">
          <a:xfrm flipV="1">
            <a:off x="3505200" y="4724400"/>
            <a:ext cx="0" cy="990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 flipV="1">
            <a:off x="7696200" y="4724400"/>
            <a:ext cx="0" cy="990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>
            <a:off x="5867400" y="2286000"/>
            <a:ext cx="0" cy="838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GB" altLang="cs-CZ" b="1"/>
              <a:t>Arterial Thrombi</a:t>
            </a: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0" y="6324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cs-CZ" b="1"/>
              <a:t>Occlusive thrombus in wall of atherosclerotic coronary artery</a:t>
            </a:r>
            <a:endParaRPr lang="en-GB" altLang="cs-CZ" b="1"/>
          </a:p>
        </p:txBody>
      </p:sp>
      <p:pic>
        <p:nvPicPr>
          <p:cNvPr id="44037" name="Picture 5" descr="CAthrom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7696200" cy="500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8" name="Line 6"/>
          <p:cNvSpPr>
            <a:spLocks noChangeShapeType="1"/>
          </p:cNvSpPr>
          <p:nvPr/>
        </p:nvSpPr>
        <p:spPr bwMode="auto">
          <a:xfrm flipV="1">
            <a:off x="2819400" y="4038600"/>
            <a:ext cx="19812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GB" altLang="cs-CZ" b="1"/>
              <a:t>Arterial Thrombi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pic>
        <p:nvPicPr>
          <p:cNvPr id="43011" name="Picture 3" descr="zah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696200" cy="504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0" y="6324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cs-CZ" b="1"/>
              <a:t>Alternating layers of a) platelets and fibrin and b) red blood cells</a:t>
            </a:r>
            <a:endParaRPr lang="en-GB" altLang="cs-CZ" b="1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2971800" y="3657600"/>
            <a:ext cx="533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altLang="cs-CZ" sz="3200" b="1"/>
              <a:t>a</a:t>
            </a:r>
            <a:endParaRPr lang="en-GB" altLang="cs-CZ" sz="3200" b="1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4267200" y="3657600"/>
            <a:ext cx="533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altLang="cs-CZ" sz="3200" b="1"/>
              <a:t>b</a:t>
            </a:r>
            <a:endParaRPr lang="en-GB" altLang="cs-CZ" sz="3200" b="1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Venous Thrombi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GB" altLang="cs-CZ" sz="2800"/>
              <a:t>Sites of stasis</a:t>
            </a:r>
            <a:r>
              <a:rPr lang="en-IE" altLang="cs-CZ" sz="2800"/>
              <a:t>, </a:t>
            </a:r>
            <a:r>
              <a:rPr lang="en-GB" altLang="cs-CZ" sz="2800"/>
              <a:t>commonly veins of lower extremity</a:t>
            </a:r>
          </a:p>
          <a:p>
            <a:pPr>
              <a:lnSpc>
                <a:spcPct val="90000"/>
              </a:lnSpc>
            </a:pPr>
            <a:r>
              <a:rPr lang="en-IE" altLang="cs-CZ" sz="2800"/>
              <a:t>Red - </a:t>
            </a:r>
            <a:r>
              <a:rPr lang="en-GB" altLang="cs-CZ" sz="2400"/>
              <a:t>More enmeshed </a:t>
            </a:r>
            <a:r>
              <a:rPr lang="en-IE" altLang="cs-CZ" sz="2400"/>
              <a:t>erythrocytes, less platelets</a:t>
            </a:r>
          </a:p>
          <a:p>
            <a:pPr>
              <a:lnSpc>
                <a:spcPct val="90000"/>
              </a:lnSpc>
            </a:pPr>
            <a:r>
              <a:rPr lang="en-GB" altLang="cs-CZ" sz="2800"/>
              <a:t>Occlusive</a:t>
            </a:r>
          </a:p>
          <a:p>
            <a:pPr>
              <a:lnSpc>
                <a:spcPct val="90000"/>
              </a:lnSpc>
            </a:pPr>
            <a:r>
              <a:rPr lang="en-IE" altLang="cs-CZ" sz="2800"/>
              <a:t>Predisposing factors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Bed rest, immobilization, heart failure, surgery, trauma, pregnancy, hypercoagulable states</a:t>
            </a:r>
          </a:p>
          <a:p>
            <a:pPr>
              <a:lnSpc>
                <a:spcPct val="90000"/>
              </a:lnSpc>
            </a:pPr>
            <a:r>
              <a:rPr lang="en-IE" altLang="cs-CZ" sz="2800"/>
              <a:t>Consequences:</a:t>
            </a:r>
          </a:p>
          <a:p>
            <a:pPr lvl="1">
              <a:lnSpc>
                <a:spcPct val="90000"/>
              </a:lnSpc>
            </a:pPr>
            <a:r>
              <a:rPr lang="en-IE" altLang="cs-CZ" sz="2400"/>
              <a:t>Rarely cause i</a:t>
            </a:r>
            <a:r>
              <a:rPr lang="en-GB" altLang="cs-CZ" sz="2400"/>
              <a:t>schaemia if affect arterial supply</a:t>
            </a:r>
          </a:p>
          <a:p>
            <a:pPr lvl="1">
              <a:lnSpc>
                <a:spcPct val="90000"/>
              </a:lnSpc>
            </a:pPr>
            <a:r>
              <a:rPr lang="en-IE" altLang="cs-CZ" sz="2400"/>
              <a:t>More commonly</a:t>
            </a:r>
            <a:r>
              <a:rPr lang="en-GB" altLang="cs-CZ" sz="2400"/>
              <a:t> embolize</a:t>
            </a:r>
          </a:p>
          <a:p>
            <a:pPr>
              <a:lnSpc>
                <a:spcPct val="90000"/>
              </a:lnSpc>
            </a:pPr>
            <a:endParaRPr lang="en-GB" altLang="cs-CZ" sz="2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GB" altLang="cs-CZ" b="1"/>
              <a:t>Fate of Thrombi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4114800"/>
          </a:xfrm>
        </p:spPr>
        <p:txBody>
          <a:bodyPr>
            <a:normAutofit fontScale="70000" lnSpcReduction="20000"/>
          </a:bodyPr>
          <a:lstStyle/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Dissolution</a:t>
            </a:r>
            <a:endParaRPr lang="en-IE" altLang="cs-CZ" sz="2400"/>
          </a:p>
          <a:p>
            <a:pPr marL="914400" lvl="1" indent="-457200">
              <a:lnSpc>
                <a:spcPct val="90000"/>
              </a:lnSpc>
            </a:pPr>
            <a:r>
              <a:rPr lang="en-GB" altLang="cs-CZ" sz="2000"/>
              <a:t>by fibrinolysis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Propagation </a:t>
            </a:r>
            <a:endParaRPr lang="en-IE" altLang="cs-CZ" sz="2400"/>
          </a:p>
          <a:p>
            <a:pPr marL="914400" lvl="1" indent="-457200">
              <a:lnSpc>
                <a:spcPct val="90000"/>
              </a:lnSpc>
            </a:pPr>
            <a:r>
              <a:rPr lang="en-IE" altLang="cs-CZ" sz="2000"/>
              <a:t>along length of vessel </a:t>
            </a:r>
            <a:r>
              <a:rPr lang="en-IE" altLang="cs-CZ" sz="2000">
                <a:sym typeface="Symbol" panose="05050102010706020507" pitchFamily="18" charset="2"/>
              </a:rPr>
              <a:t> </a:t>
            </a:r>
            <a:r>
              <a:rPr lang="en-GB" altLang="cs-CZ" sz="2000"/>
              <a:t>complete vessel occlusion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Embolization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Recanalization</a:t>
            </a:r>
            <a:r>
              <a:rPr lang="en-IE" altLang="cs-CZ" sz="2400"/>
              <a:t> </a:t>
            </a:r>
          </a:p>
          <a:p>
            <a:pPr marL="914400" lvl="1" indent="-457200">
              <a:lnSpc>
                <a:spcPct val="90000"/>
              </a:lnSpc>
            </a:pPr>
            <a:r>
              <a:rPr lang="en-IE" altLang="cs-CZ" sz="2000"/>
              <a:t>capillaries invade thrombus to re-establish blood flow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GB" altLang="cs-CZ" sz="2400"/>
              <a:t>Organization</a:t>
            </a:r>
            <a:endParaRPr lang="en-IE" altLang="cs-CZ" sz="2400"/>
          </a:p>
          <a:p>
            <a:pPr marL="914400" lvl="1" indent="-457200">
              <a:lnSpc>
                <a:spcPct val="90000"/>
              </a:lnSpc>
            </a:pPr>
            <a:r>
              <a:rPr lang="en-IE" altLang="cs-CZ" sz="2000"/>
              <a:t>Inflammation and fibrosis </a:t>
            </a:r>
            <a:r>
              <a:rPr lang="en-IE" altLang="cs-CZ" sz="2000">
                <a:sym typeface="Symbol" panose="05050102010706020507" pitchFamily="18" charset="2"/>
              </a:rPr>
              <a:t></a:t>
            </a:r>
            <a:r>
              <a:rPr lang="en-IE" altLang="cs-CZ" sz="2000"/>
              <a:t> replacement by </a:t>
            </a:r>
            <a:r>
              <a:rPr lang="en-GB" altLang="cs-CZ" sz="2000"/>
              <a:t>scar,</a:t>
            </a:r>
            <a:r>
              <a:rPr lang="en-IE" altLang="cs-CZ" sz="2000"/>
              <a:t> may obliterate vessel lumen</a:t>
            </a:r>
          </a:p>
          <a:p>
            <a:pPr marL="533400" indent="-533400" algn="ctr">
              <a:lnSpc>
                <a:spcPct val="90000"/>
              </a:lnSpc>
              <a:buFontTx/>
              <a:buNone/>
            </a:pPr>
            <a:endParaRPr lang="en-GB" altLang="cs-CZ" sz="2400"/>
          </a:p>
          <a:p>
            <a:pPr marL="533400" indent="-533400" algn="ctr">
              <a:lnSpc>
                <a:spcPct val="90000"/>
              </a:lnSpc>
              <a:buFontTx/>
              <a:buNone/>
            </a:pPr>
            <a:r>
              <a:rPr lang="en-GB" altLang="cs-CZ" sz="2400"/>
              <a:t>Recent thrombi may be completely dissolved</a:t>
            </a:r>
          </a:p>
          <a:p>
            <a:pPr marL="533400" indent="-533400" algn="ctr">
              <a:lnSpc>
                <a:spcPct val="90000"/>
              </a:lnSpc>
              <a:buFontTx/>
              <a:buNone/>
            </a:pPr>
            <a:r>
              <a:rPr lang="en-GB" altLang="cs-CZ" sz="2400"/>
              <a:t>Older thrombi more resistent to fibrinolysis </a:t>
            </a:r>
          </a:p>
          <a:p>
            <a:pPr marL="533400" indent="-533400" algn="ctr">
              <a:lnSpc>
                <a:spcPct val="90000"/>
              </a:lnSpc>
              <a:buFontTx/>
              <a:buNone/>
            </a:pPr>
            <a:r>
              <a:rPr lang="en-GB" altLang="cs-CZ" sz="2400"/>
              <a:t>(extensive fibrin polymerization)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Consequences of Thrombosis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90000"/>
              </a:lnSpc>
            </a:pPr>
            <a:r>
              <a:rPr lang="en-GB" altLang="cs-CZ" sz="2400"/>
              <a:t>Arterial Thrombosis</a:t>
            </a:r>
          </a:p>
          <a:p>
            <a:pPr lvl="1">
              <a:lnSpc>
                <a:spcPct val="90000"/>
              </a:lnSpc>
            </a:pPr>
            <a:r>
              <a:rPr lang="en-GB" altLang="cs-CZ" sz="2000"/>
              <a:t>Obstruction:</a:t>
            </a:r>
          </a:p>
          <a:p>
            <a:pPr lvl="2">
              <a:lnSpc>
                <a:spcPct val="90000"/>
              </a:lnSpc>
            </a:pPr>
            <a:r>
              <a:rPr lang="en-GB" altLang="cs-CZ" sz="1800"/>
              <a:t>Myocardial </a:t>
            </a:r>
            <a:r>
              <a:rPr lang="en-IE" altLang="cs-CZ" sz="1800"/>
              <a:t>i</a:t>
            </a:r>
            <a:r>
              <a:rPr lang="en-GB" altLang="cs-CZ" sz="1800"/>
              <a:t>nfarction</a:t>
            </a:r>
            <a:r>
              <a:rPr lang="en-IE" altLang="cs-CZ" sz="1800"/>
              <a:t> due to c</a:t>
            </a:r>
            <a:r>
              <a:rPr lang="en-GB" altLang="cs-CZ" sz="1800"/>
              <a:t>oronary artery thrombosis</a:t>
            </a:r>
          </a:p>
          <a:p>
            <a:pPr lvl="2">
              <a:lnSpc>
                <a:spcPct val="90000"/>
              </a:lnSpc>
            </a:pPr>
            <a:r>
              <a:rPr lang="en-GB" altLang="cs-CZ" sz="1800"/>
              <a:t>Cerebral </a:t>
            </a:r>
            <a:r>
              <a:rPr lang="en-IE" altLang="cs-CZ" sz="1800"/>
              <a:t>i</a:t>
            </a:r>
            <a:r>
              <a:rPr lang="en-GB" altLang="cs-CZ" sz="1800"/>
              <a:t>nfarction (Stroke) </a:t>
            </a:r>
            <a:r>
              <a:rPr lang="en-IE" altLang="cs-CZ" sz="1800"/>
              <a:t>due to carotid</a:t>
            </a:r>
            <a:r>
              <a:rPr lang="en-GB" altLang="cs-CZ" sz="1800"/>
              <a:t> artery thrombosis</a:t>
            </a:r>
          </a:p>
          <a:p>
            <a:pPr lvl="2">
              <a:lnSpc>
                <a:spcPct val="90000"/>
              </a:lnSpc>
            </a:pPr>
            <a:r>
              <a:rPr lang="en-GB" altLang="cs-CZ" sz="1800"/>
              <a:t>Acute lower limb ischaemia &amp; infarction</a:t>
            </a:r>
            <a:r>
              <a:rPr lang="en-IE" altLang="cs-CZ" sz="1800"/>
              <a:t> due to femoral/popliteal artery thrombosis</a:t>
            </a:r>
          </a:p>
          <a:p>
            <a:pPr lvl="1">
              <a:lnSpc>
                <a:spcPct val="90000"/>
              </a:lnSpc>
            </a:pPr>
            <a:r>
              <a:rPr lang="en-GB" altLang="cs-CZ" sz="2000"/>
              <a:t>Embolization:</a:t>
            </a:r>
          </a:p>
          <a:p>
            <a:pPr lvl="2">
              <a:lnSpc>
                <a:spcPct val="90000"/>
              </a:lnSpc>
            </a:pPr>
            <a:r>
              <a:rPr lang="en-GB" altLang="cs-CZ" sz="1800"/>
              <a:t>Cardiac/aortic mural thrombi </a:t>
            </a:r>
            <a:r>
              <a:rPr lang="en-GB" altLang="cs-CZ" sz="1800">
                <a:sym typeface="Symbol" panose="05050102010706020507" pitchFamily="18" charset="2"/>
              </a:rPr>
              <a:t> emboli to brain, kidneys, spleen</a:t>
            </a:r>
            <a:endParaRPr lang="en-GB" altLang="cs-CZ" sz="1800"/>
          </a:p>
          <a:p>
            <a:pPr>
              <a:lnSpc>
                <a:spcPct val="90000"/>
              </a:lnSpc>
            </a:pPr>
            <a:r>
              <a:rPr lang="en-GB" altLang="cs-CZ" sz="2400"/>
              <a:t>Venous Thrombosis e.g. deep leg veins</a:t>
            </a:r>
          </a:p>
          <a:p>
            <a:pPr lvl="1">
              <a:lnSpc>
                <a:spcPct val="90000"/>
              </a:lnSpc>
            </a:pPr>
            <a:r>
              <a:rPr lang="en-GB" altLang="cs-CZ" sz="2000"/>
              <a:t>Obstruction:</a:t>
            </a:r>
          </a:p>
          <a:p>
            <a:pPr lvl="2">
              <a:lnSpc>
                <a:spcPct val="90000"/>
              </a:lnSpc>
            </a:pPr>
            <a:r>
              <a:rPr lang="en-GB" altLang="cs-CZ" sz="1800"/>
              <a:t>Local congestion, swelling, pain, tenderness</a:t>
            </a:r>
          </a:p>
          <a:p>
            <a:pPr lvl="2">
              <a:lnSpc>
                <a:spcPct val="90000"/>
              </a:lnSpc>
            </a:pPr>
            <a:r>
              <a:rPr lang="en-GB" altLang="cs-CZ" sz="1800"/>
              <a:t>Oedema and impaired venous drainage</a:t>
            </a:r>
          </a:p>
          <a:p>
            <a:pPr lvl="3">
              <a:lnSpc>
                <a:spcPct val="90000"/>
              </a:lnSpc>
            </a:pPr>
            <a:r>
              <a:rPr lang="en-GB" altLang="cs-CZ" sz="1600"/>
              <a:t>Infection &amp; varicose ulcers</a:t>
            </a:r>
            <a:endParaRPr lang="en-IE" altLang="cs-CZ" sz="1600"/>
          </a:p>
          <a:p>
            <a:pPr lvl="1">
              <a:lnSpc>
                <a:spcPct val="90000"/>
              </a:lnSpc>
            </a:pPr>
            <a:r>
              <a:rPr lang="en-GB" altLang="cs-CZ" sz="2000"/>
              <a:t>Embolization</a:t>
            </a:r>
          </a:p>
          <a:p>
            <a:pPr lvl="2">
              <a:lnSpc>
                <a:spcPct val="90000"/>
              </a:lnSpc>
            </a:pPr>
            <a:r>
              <a:rPr lang="en-GB" altLang="cs-CZ" sz="1800"/>
              <a:t>Thrombi at or above knee </a:t>
            </a:r>
            <a:r>
              <a:rPr lang="en-GB" altLang="cs-CZ" sz="1800">
                <a:sym typeface="Symbol" panose="05050102010706020507" pitchFamily="18" charset="2"/>
              </a:rPr>
              <a:t> pulmonary emboli</a:t>
            </a:r>
            <a:endParaRPr lang="en-GB" altLang="cs-CZ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IE" altLang="cs-CZ" b="1"/>
              <a:t>Consequences of Thrombosis</a:t>
            </a:r>
            <a:endParaRPr lang="en-GB" altLang="cs-CZ" b="1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0" y="6324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cs-CZ" b="1"/>
              <a:t>Acute myocardial infarct secondary to coronary artery thrombosis</a:t>
            </a:r>
            <a:endParaRPr lang="en-GB" altLang="cs-CZ" b="1"/>
          </a:p>
        </p:txBody>
      </p:sp>
      <p:pic>
        <p:nvPicPr>
          <p:cNvPr id="45062" name="Picture 6" descr="myocardial infar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696200" cy="504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1" name="Line 5"/>
          <p:cNvSpPr>
            <a:spLocks noChangeShapeType="1"/>
          </p:cNvSpPr>
          <p:nvPr/>
        </p:nvSpPr>
        <p:spPr bwMode="auto">
          <a:xfrm flipH="1">
            <a:off x="6096000" y="2057400"/>
            <a:ext cx="1066800" cy="533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Embolism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altLang="cs-CZ" sz="2800"/>
              <a:t>Any intravascular mass (solid, liquid or gas) carried by blood to site distant from point of origin</a:t>
            </a:r>
          </a:p>
          <a:p>
            <a:r>
              <a:rPr lang="en-GB" altLang="cs-CZ" sz="2800"/>
              <a:t>Most derived from thrombi (thromboembolism)</a:t>
            </a:r>
          </a:p>
          <a:p>
            <a:r>
              <a:rPr lang="en-GB" altLang="cs-CZ" sz="2800"/>
              <a:t>Lodge in vessels too small to permit further passage</a:t>
            </a:r>
          </a:p>
          <a:p>
            <a:pPr lvl="1"/>
            <a:r>
              <a:rPr lang="en-GB" altLang="cs-CZ" sz="2400"/>
              <a:t>partial / complete vascular occlusion</a:t>
            </a:r>
          </a:p>
          <a:p>
            <a:pPr lvl="1"/>
            <a:r>
              <a:rPr lang="en-GB" altLang="cs-CZ" sz="2400"/>
              <a:t>distal tissue ischaemia &amp; infarction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Pulmonary Thromboembolism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en-GB" altLang="cs-CZ" sz="2800"/>
              <a:t>Arise from thrombi in systemic venous circulation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leg veins (95%)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pelvic veins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intracranial venous sinuses</a:t>
            </a:r>
          </a:p>
          <a:p>
            <a:pPr>
              <a:lnSpc>
                <a:spcPct val="90000"/>
              </a:lnSpc>
            </a:pPr>
            <a:r>
              <a:rPr lang="en-GB" altLang="cs-CZ" sz="2800"/>
              <a:t>Risk factors as for venous thrombosis</a:t>
            </a:r>
          </a:p>
          <a:p>
            <a:pPr>
              <a:lnSpc>
                <a:spcPct val="90000"/>
              </a:lnSpc>
            </a:pPr>
            <a:r>
              <a:rPr lang="en-GB" altLang="cs-CZ" sz="2800"/>
              <a:t>Effects are two-fold: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Possible infarction of lung tissue supplied by infarct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Interruption of oxygenation of blood within this area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Interruption of right ventricular outflow </a:t>
            </a:r>
          </a:p>
          <a:p>
            <a:pPr>
              <a:lnSpc>
                <a:spcPct val="90000"/>
              </a:lnSpc>
            </a:pPr>
            <a:r>
              <a:rPr lang="en-GB" altLang="cs-CZ" sz="2800"/>
              <a:t>Effects depend on size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GB" altLang="cs-CZ" b="1"/>
              <a:t>Pulmonary Thromboembolism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7772400" cy="4114800"/>
          </a:xfrm>
        </p:spPr>
        <p:txBody>
          <a:bodyPr/>
          <a:lstStyle/>
          <a:p>
            <a:pPr lvl="1"/>
            <a:endParaRPr lang="en-GB" altLang="cs-CZ"/>
          </a:p>
          <a:p>
            <a:endParaRPr lang="en-GB" altLang="cs-CZ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0" y="6035675"/>
            <a:ext cx="914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cs-CZ" b="1"/>
              <a:t>Embolus migrates from deep leg veins through venous system to pulmonary circulation</a:t>
            </a:r>
            <a:endParaRPr lang="en-GB" altLang="cs-CZ" b="1"/>
          </a:p>
        </p:txBody>
      </p:sp>
      <p:sp>
        <p:nvSpPr>
          <p:cNvPr id="47108" name="Line 4"/>
          <p:cNvSpPr>
            <a:spLocks noChangeShapeType="1"/>
          </p:cNvSpPr>
          <p:nvPr/>
        </p:nvSpPr>
        <p:spPr bwMode="auto">
          <a:xfrm flipH="1">
            <a:off x="6096000" y="2057400"/>
            <a:ext cx="1066800" cy="533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 flipV="1">
            <a:off x="5257800" y="4191000"/>
            <a:ext cx="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47112" name="Picture 8" descr="P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13" y="857250"/>
            <a:ext cx="330358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GB" altLang="cs-CZ" b="1"/>
              <a:t>Pulmonary Thromboembolism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7772400" cy="4114800"/>
          </a:xfrm>
        </p:spPr>
        <p:txBody>
          <a:bodyPr/>
          <a:lstStyle/>
          <a:p>
            <a:pPr lvl="1"/>
            <a:endParaRPr lang="en-GB" altLang="cs-CZ"/>
          </a:p>
          <a:p>
            <a:endParaRPr lang="en-GB" altLang="cs-CZ"/>
          </a:p>
        </p:txBody>
      </p:sp>
      <p:pic>
        <p:nvPicPr>
          <p:cNvPr id="46089" name="Picture 9" descr="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696200" cy="505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0" y="6324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cs-CZ" b="1"/>
              <a:t>Saddle embolus in branching main pulmonary artery</a:t>
            </a:r>
            <a:endParaRPr lang="en-GB" altLang="cs-CZ" b="1"/>
          </a:p>
        </p:txBody>
      </p:sp>
      <p:sp>
        <p:nvSpPr>
          <p:cNvPr id="46088" name="Line 8"/>
          <p:cNvSpPr>
            <a:spLocks noChangeShapeType="1"/>
          </p:cNvSpPr>
          <p:nvPr/>
        </p:nvSpPr>
        <p:spPr bwMode="auto">
          <a:xfrm>
            <a:off x="4876800" y="1524000"/>
            <a:ext cx="0" cy="838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GB" altLang="cs-CZ" b="1"/>
              <a:t>Pulmonary Thromboembolism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7772400" cy="4114800"/>
          </a:xfrm>
        </p:spPr>
        <p:txBody>
          <a:bodyPr/>
          <a:lstStyle/>
          <a:p>
            <a:pPr lvl="1"/>
            <a:endParaRPr lang="en-GB" altLang="cs-CZ"/>
          </a:p>
          <a:p>
            <a:endParaRPr lang="en-GB" altLang="cs-CZ"/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0" y="6324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cs-CZ" b="1"/>
              <a:t>Small pulmonary embolus in branch of pulmonary artery</a:t>
            </a:r>
            <a:endParaRPr lang="en-GB" altLang="cs-CZ" b="1"/>
          </a:p>
        </p:txBody>
      </p:sp>
      <p:sp>
        <p:nvSpPr>
          <p:cNvPr id="48132" name="Line 4"/>
          <p:cNvSpPr>
            <a:spLocks noChangeShapeType="1"/>
          </p:cNvSpPr>
          <p:nvPr/>
        </p:nvSpPr>
        <p:spPr bwMode="auto">
          <a:xfrm flipH="1">
            <a:off x="6096000" y="2057400"/>
            <a:ext cx="1066800" cy="533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48134" name="Picture 6" descr="PE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7659688" cy="503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5" name="Line 7"/>
          <p:cNvSpPr>
            <a:spLocks noChangeShapeType="1"/>
          </p:cNvSpPr>
          <p:nvPr/>
        </p:nvSpPr>
        <p:spPr bwMode="auto">
          <a:xfrm flipV="1">
            <a:off x="5257800" y="4191000"/>
            <a:ext cx="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Pulmonary Thromboembolism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GB" altLang="cs-CZ" sz="2800"/>
              <a:t>Small: 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silent due to collateral bronchial artery flow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organization with cumulative damage (idiopathic pulmonary hypertension)</a:t>
            </a:r>
          </a:p>
          <a:p>
            <a:pPr>
              <a:lnSpc>
                <a:spcPct val="90000"/>
              </a:lnSpc>
            </a:pPr>
            <a:r>
              <a:rPr lang="en-GB" altLang="cs-CZ" sz="2800"/>
              <a:t>Medium: 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pulmonary infarct with acute respiratory and cardiac symptoms</a:t>
            </a:r>
          </a:p>
          <a:p>
            <a:pPr>
              <a:lnSpc>
                <a:spcPct val="90000"/>
              </a:lnSpc>
            </a:pPr>
            <a:r>
              <a:rPr lang="en-GB" altLang="cs-CZ" sz="2800"/>
              <a:t>Large: 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right heart failure &amp; collapse (&gt;60% pulm circ)</a:t>
            </a:r>
          </a:p>
          <a:p>
            <a:pPr>
              <a:lnSpc>
                <a:spcPct val="90000"/>
              </a:lnSpc>
            </a:pPr>
            <a:r>
              <a:rPr lang="en-GB" altLang="cs-CZ" sz="2800"/>
              <a:t>Massive: 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sudden death e.g. saddle embolus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Systemic Thromboembolism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altLang="cs-CZ" sz="2800"/>
              <a:t>Arise in arterial system (heart/large arteries)</a:t>
            </a:r>
          </a:p>
          <a:p>
            <a:pPr lvl="1"/>
            <a:r>
              <a:rPr lang="en-GB" altLang="cs-CZ" sz="2400"/>
              <a:t>Atheromatous plaque with thrombus</a:t>
            </a:r>
          </a:p>
          <a:p>
            <a:pPr lvl="1"/>
            <a:r>
              <a:rPr lang="en-GB" altLang="cs-CZ" sz="2400"/>
              <a:t>Valve vegetation</a:t>
            </a:r>
          </a:p>
          <a:p>
            <a:pPr lvl="1"/>
            <a:r>
              <a:rPr lang="en-GB" altLang="cs-CZ" sz="2400"/>
              <a:t>Atrial thrombus (Atrial Fibrillation)</a:t>
            </a:r>
          </a:p>
          <a:p>
            <a:pPr lvl="1"/>
            <a:r>
              <a:rPr lang="en-GB" altLang="cs-CZ" sz="2400"/>
              <a:t>Old myocardial infarct (adynamic)</a:t>
            </a:r>
          </a:p>
          <a:p>
            <a:pPr lvl="1"/>
            <a:r>
              <a:rPr lang="en-GB" altLang="cs-CZ" sz="2400"/>
              <a:t>Recent myocardial infarct (loss of endothelium)</a:t>
            </a:r>
          </a:p>
          <a:p>
            <a:endParaRPr lang="en-GB" altLang="cs-CZ" sz="2800"/>
          </a:p>
          <a:p>
            <a:r>
              <a:rPr lang="en-GB" altLang="cs-CZ" sz="2800"/>
              <a:t>Rarely paradoxical embolus from venous system (through septal defect in heart)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Systemic Thromboembolism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altLang="cs-CZ" sz="2800"/>
              <a:t>Travel in systemic circulation</a:t>
            </a:r>
          </a:p>
          <a:p>
            <a:r>
              <a:rPr lang="en-GB" altLang="cs-CZ" sz="2800"/>
              <a:t>Cause arterial occlusion, distal ischaemia &amp; infarction </a:t>
            </a:r>
          </a:p>
          <a:p>
            <a:pPr lvl="1"/>
            <a:r>
              <a:rPr lang="en-GB" altLang="cs-CZ" sz="2400"/>
              <a:t>brain - stroke, neurological deficit / death</a:t>
            </a:r>
          </a:p>
          <a:p>
            <a:pPr lvl="1"/>
            <a:r>
              <a:rPr lang="en-GB" altLang="cs-CZ" sz="2400"/>
              <a:t>renal/splenic infarcts may be asymptomatic, seen as ischaemic scars at autopsy</a:t>
            </a:r>
          </a:p>
          <a:p>
            <a:pPr lvl="1"/>
            <a:r>
              <a:rPr lang="en-GB" altLang="cs-CZ" sz="2400"/>
              <a:t>intestine - mesenteric emboli cause intestinal infarction, can be lethal</a:t>
            </a:r>
          </a:p>
          <a:p>
            <a:pPr lvl="1"/>
            <a:r>
              <a:rPr lang="en-GB" altLang="cs-CZ" sz="2400"/>
              <a:t>limbs - ischaemic foot (dry gangrene)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IE" altLang="cs-CZ" b="1"/>
              <a:t>Systemic</a:t>
            </a:r>
            <a:r>
              <a:rPr lang="en-GB" altLang="cs-CZ" b="1"/>
              <a:t> Thromboembolism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7772400" cy="4114800"/>
          </a:xfrm>
        </p:spPr>
        <p:txBody>
          <a:bodyPr/>
          <a:lstStyle/>
          <a:p>
            <a:pPr lvl="1"/>
            <a:endParaRPr lang="en-GB" altLang="cs-CZ"/>
          </a:p>
          <a:p>
            <a:endParaRPr lang="en-GB" altLang="cs-CZ"/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0" y="6324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cs-CZ" b="1"/>
              <a:t>Renal infarct secondary to systemic thromboembolism</a:t>
            </a:r>
            <a:endParaRPr lang="en-GB" altLang="cs-CZ" b="1"/>
          </a:p>
        </p:txBody>
      </p:sp>
      <p:sp>
        <p:nvSpPr>
          <p:cNvPr id="49156" name="Line 4"/>
          <p:cNvSpPr>
            <a:spLocks noChangeShapeType="1"/>
          </p:cNvSpPr>
          <p:nvPr/>
        </p:nvSpPr>
        <p:spPr bwMode="auto">
          <a:xfrm flipH="1">
            <a:off x="6096000" y="2057400"/>
            <a:ext cx="1066800" cy="533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49159" name="Line 7"/>
          <p:cNvSpPr>
            <a:spLocks noChangeShapeType="1"/>
          </p:cNvSpPr>
          <p:nvPr/>
        </p:nvSpPr>
        <p:spPr bwMode="auto">
          <a:xfrm flipV="1">
            <a:off x="5257800" y="4191000"/>
            <a:ext cx="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49160" name="Picture 8" descr="RENALin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696200" cy="504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Other Forms of Embolism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en-GB" altLang="cs-CZ" sz="2800"/>
              <a:t>Fat embolism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Next most common</a:t>
            </a:r>
            <a:r>
              <a:rPr lang="en-IE" altLang="cs-CZ" sz="2400"/>
              <a:t> after thromoemboli</a:t>
            </a:r>
            <a:endParaRPr lang="en-GB" altLang="cs-CZ" sz="2400"/>
          </a:p>
          <a:p>
            <a:pPr lvl="1">
              <a:lnSpc>
                <a:spcPct val="90000"/>
              </a:lnSpc>
            </a:pPr>
            <a:r>
              <a:rPr lang="en-GB" altLang="cs-CZ" sz="2400"/>
              <a:t>Fracture of long bones / Burns / Trauma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Can cause severe pulmonary insufficiency</a:t>
            </a:r>
          </a:p>
          <a:p>
            <a:pPr>
              <a:lnSpc>
                <a:spcPct val="90000"/>
              </a:lnSpc>
            </a:pPr>
            <a:r>
              <a:rPr lang="en-GB" altLang="cs-CZ" sz="2800"/>
              <a:t>Air embolism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Gas bubbles obstructing vascular flow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Surgical /obstetric procedures / Chest wall injury</a:t>
            </a:r>
          </a:p>
          <a:p>
            <a:pPr lvl="1">
              <a:lnSpc>
                <a:spcPct val="90000"/>
              </a:lnSpc>
            </a:pPr>
            <a:r>
              <a:rPr lang="en-GB" altLang="cs-CZ" sz="2400"/>
              <a:t>Decompression sickness</a:t>
            </a:r>
          </a:p>
          <a:p>
            <a:pPr lvl="2">
              <a:lnSpc>
                <a:spcPct val="90000"/>
              </a:lnSpc>
            </a:pPr>
            <a:r>
              <a:rPr lang="en-GB" altLang="cs-CZ" sz="2000"/>
              <a:t>Gases dissolve in blood at high pressure</a:t>
            </a:r>
          </a:p>
          <a:p>
            <a:pPr lvl="2">
              <a:lnSpc>
                <a:spcPct val="90000"/>
              </a:lnSpc>
            </a:pPr>
            <a:r>
              <a:rPr lang="en-GB" altLang="cs-CZ" sz="2000"/>
              <a:t>Come out as bubbles during rapid decompression</a:t>
            </a:r>
          </a:p>
          <a:p>
            <a:pPr lvl="2">
              <a:lnSpc>
                <a:spcPct val="90000"/>
              </a:lnSpc>
            </a:pPr>
            <a:r>
              <a:rPr lang="en-GB" altLang="cs-CZ" sz="2000"/>
              <a:t>N2 bubbles remain - muscle, jts, lungs, brain, heart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GB" altLang="cs-CZ" b="1"/>
              <a:t>Other Forms of Embolism</a:t>
            </a:r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7772400" cy="4114800"/>
          </a:xfrm>
        </p:spPr>
        <p:txBody>
          <a:bodyPr/>
          <a:lstStyle/>
          <a:p>
            <a:pPr lvl="1"/>
            <a:endParaRPr lang="en-GB" altLang="cs-CZ"/>
          </a:p>
          <a:p>
            <a:endParaRPr lang="en-GB" altLang="cs-CZ"/>
          </a:p>
        </p:txBody>
      </p:sp>
      <p:pic>
        <p:nvPicPr>
          <p:cNvPr id="50184" name="Picture 8" descr="fatembo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66800"/>
            <a:ext cx="7696200" cy="504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0" y="6324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cs-CZ" b="1"/>
              <a:t>Fat emboli in the lung</a:t>
            </a:r>
            <a:endParaRPr lang="en-GB" altLang="cs-CZ" b="1"/>
          </a:p>
        </p:txBody>
      </p:sp>
      <p:sp>
        <p:nvSpPr>
          <p:cNvPr id="50182" name="Line 6"/>
          <p:cNvSpPr>
            <a:spLocks noChangeShapeType="1"/>
          </p:cNvSpPr>
          <p:nvPr/>
        </p:nvSpPr>
        <p:spPr bwMode="auto">
          <a:xfrm flipV="1">
            <a:off x="1752600" y="4267200"/>
            <a:ext cx="6096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0185" name="Line 9"/>
          <p:cNvSpPr>
            <a:spLocks noChangeShapeType="1"/>
          </p:cNvSpPr>
          <p:nvPr/>
        </p:nvSpPr>
        <p:spPr bwMode="auto">
          <a:xfrm flipH="1" flipV="1">
            <a:off x="7620000" y="3505200"/>
            <a:ext cx="6858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0186" name="Line 10"/>
          <p:cNvSpPr>
            <a:spLocks noChangeShapeType="1"/>
          </p:cNvSpPr>
          <p:nvPr/>
        </p:nvSpPr>
        <p:spPr bwMode="auto">
          <a:xfrm flipV="1">
            <a:off x="6172200" y="4876800"/>
            <a:ext cx="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Other Forms of Embolism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altLang="cs-CZ" sz="2800"/>
              <a:t>Atheromatous plaque embolism</a:t>
            </a:r>
          </a:p>
          <a:p>
            <a:r>
              <a:rPr lang="en-GB" altLang="cs-CZ" sz="2800"/>
              <a:t>Platelet emboli</a:t>
            </a:r>
          </a:p>
          <a:p>
            <a:r>
              <a:rPr lang="en-GB" altLang="cs-CZ" sz="2800"/>
              <a:t>Infective emboli (infective endocarditis)</a:t>
            </a:r>
          </a:p>
          <a:p>
            <a:r>
              <a:rPr lang="en-GB" altLang="cs-CZ" sz="2800"/>
              <a:t>Tumour emboli</a:t>
            </a:r>
          </a:p>
          <a:p>
            <a:r>
              <a:rPr lang="en-GB" altLang="cs-CZ" sz="2800"/>
              <a:t>Foreign material (talc in IVDU)</a:t>
            </a:r>
          </a:p>
          <a:p>
            <a:r>
              <a:rPr lang="en-GB" altLang="cs-CZ" sz="2800"/>
              <a:t>Amniotic fluid embolism</a:t>
            </a:r>
          </a:p>
          <a:p>
            <a:pPr lvl="1"/>
            <a:r>
              <a:rPr lang="en-GB" altLang="cs-CZ" sz="2400"/>
              <a:t>amniotic fluid forced into uterine veins @ delivery, causing respiratory distress</a:t>
            </a:r>
          </a:p>
          <a:p>
            <a:endParaRPr lang="en-GB" altLang="cs-CZ" sz="2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GB" altLang="cs-CZ" b="1"/>
              <a:t>Other Forms of Embolism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7772400" cy="4114800"/>
          </a:xfrm>
        </p:spPr>
        <p:txBody>
          <a:bodyPr/>
          <a:lstStyle/>
          <a:p>
            <a:pPr lvl="1"/>
            <a:endParaRPr lang="en-GB" altLang="cs-CZ"/>
          </a:p>
          <a:p>
            <a:endParaRPr lang="en-GB" altLang="cs-CZ"/>
          </a:p>
        </p:txBody>
      </p:sp>
      <p:pic>
        <p:nvPicPr>
          <p:cNvPr id="51209" name="Picture 9" descr="Chol embo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651750" cy="504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-533400" y="6324600"/>
            <a:ext cx="1021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cs-CZ" b="1"/>
              <a:t> Kidney showing cholesterol embolism from an atherosclerotic plaque</a:t>
            </a:r>
            <a:endParaRPr lang="en-GB" altLang="cs-CZ" b="1"/>
          </a:p>
        </p:txBody>
      </p:sp>
      <p:sp>
        <p:nvSpPr>
          <p:cNvPr id="51208" name="Line 8"/>
          <p:cNvSpPr>
            <a:spLocks noChangeShapeType="1"/>
          </p:cNvSpPr>
          <p:nvPr/>
        </p:nvSpPr>
        <p:spPr bwMode="auto">
          <a:xfrm flipV="1">
            <a:off x="6858000" y="3200400"/>
            <a:ext cx="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Disseminated Intravascular Coagulation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572000"/>
          </a:xfrm>
        </p:spPr>
        <p:txBody>
          <a:bodyPr>
            <a:normAutofit fontScale="92500" lnSpcReduction="10000"/>
          </a:bodyPr>
          <a:lstStyle/>
          <a:p>
            <a:r>
              <a:rPr lang="en-GB" altLang="cs-CZ" sz="2400"/>
              <a:t>Thrombotic disorder</a:t>
            </a:r>
          </a:p>
          <a:p>
            <a:pPr lvl="1"/>
            <a:r>
              <a:rPr lang="en-GB" altLang="cs-CZ" sz="2000"/>
              <a:t>Sudden / insidious onset of widespread fibrin thrombi in microcirculation</a:t>
            </a:r>
          </a:p>
          <a:p>
            <a:pPr lvl="1"/>
            <a:r>
              <a:rPr lang="en-GB" altLang="cs-CZ" sz="2000"/>
              <a:t>Diffuse circulatory insufficiency</a:t>
            </a:r>
          </a:p>
          <a:p>
            <a:pPr lvl="2"/>
            <a:r>
              <a:rPr lang="en-GB" altLang="cs-CZ" sz="1800"/>
              <a:t>Brain, lungs, heart, kidneys</a:t>
            </a:r>
          </a:p>
          <a:p>
            <a:pPr lvl="1"/>
            <a:r>
              <a:rPr lang="en-GB" altLang="cs-CZ" sz="2000"/>
              <a:t>Consumption of platelets and coagulation factors</a:t>
            </a:r>
          </a:p>
          <a:p>
            <a:pPr lvl="1"/>
            <a:r>
              <a:rPr lang="en-GB" altLang="cs-CZ" sz="2000"/>
              <a:t>Activation of fibrinolytic pathways</a:t>
            </a:r>
          </a:p>
          <a:p>
            <a:pPr lvl="1"/>
            <a:endParaRPr lang="en-GB" altLang="cs-CZ" sz="2000"/>
          </a:p>
          <a:p>
            <a:r>
              <a:rPr lang="en-GB" altLang="cs-CZ" sz="2400"/>
              <a:t>Severe bleeding disorder</a:t>
            </a:r>
          </a:p>
          <a:p>
            <a:r>
              <a:rPr lang="en-GB" altLang="cs-CZ" sz="2400"/>
              <a:t>Complication of any widespread activation of thrombin</a:t>
            </a:r>
          </a:p>
          <a:p>
            <a:pPr lvl="1"/>
            <a:r>
              <a:rPr lang="en-GB" altLang="cs-CZ" sz="2000"/>
              <a:t>Sepsis, Burns, Trauma, Extensive Surgery, Amniotic fluid embolism, Carcinoma, Intravascular haemolysis</a:t>
            </a:r>
          </a:p>
          <a:p>
            <a:pPr lvl="2"/>
            <a:endParaRPr lang="en-GB" altLang="cs-CZ" sz="1800"/>
          </a:p>
          <a:p>
            <a:endParaRPr lang="en-GB" altLang="cs-CZ" sz="24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  <p:sp>
        <p:nvSpPr>
          <p:cNvPr id="7174" name="AutoShape 6"/>
          <p:cNvSpPr>
            <a:spLocks/>
          </p:cNvSpPr>
          <p:nvPr/>
        </p:nvSpPr>
        <p:spPr bwMode="auto">
          <a:xfrm>
            <a:off x="6553200" y="3886200"/>
            <a:ext cx="76200" cy="609600"/>
          </a:xfrm>
          <a:prstGeom prst="rightBrace">
            <a:avLst>
              <a:gd name="adj1" fmla="val 66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6705600" y="4191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6934200" y="41910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 flipH="1">
            <a:off x="4343400" y="51816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Non-thromboembolic Vascular Insufficiency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en-GB" altLang="cs-CZ" sz="2400"/>
              <a:t>Atheroma </a:t>
            </a:r>
          </a:p>
          <a:p>
            <a:pPr lvl="1"/>
            <a:r>
              <a:rPr lang="en-GB" altLang="cs-CZ" sz="2000"/>
              <a:t>M.I., hypertension due to renal artery stenosis</a:t>
            </a:r>
          </a:p>
          <a:p>
            <a:r>
              <a:rPr lang="en-GB" altLang="cs-CZ" sz="2400"/>
              <a:t>Spasm</a:t>
            </a:r>
          </a:p>
          <a:p>
            <a:pPr lvl="1"/>
            <a:r>
              <a:rPr lang="en-GB" altLang="cs-CZ" sz="2000"/>
              <a:t>angina, Raynaud’s phenomenon</a:t>
            </a:r>
          </a:p>
          <a:p>
            <a:r>
              <a:rPr lang="en-GB" altLang="cs-CZ" sz="2400"/>
              <a:t>External Compression</a:t>
            </a:r>
          </a:p>
          <a:p>
            <a:pPr lvl="1"/>
            <a:r>
              <a:rPr lang="en-GB" altLang="cs-CZ" sz="2000"/>
              <a:t>surgery, torsion</a:t>
            </a:r>
            <a:r>
              <a:rPr lang="en-IE" altLang="cs-CZ" sz="2000"/>
              <a:t>, tumour</a:t>
            </a:r>
            <a:endParaRPr lang="en-GB" altLang="cs-CZ" sz="2000"/>
          </a:p>
          <a:p>
            <a:r>
              <a:rPr lang="en-GB" altLang="cs-CZ" sz="2400"/>
              <a:t>Steal syndrome</a:t>
            </a:r>
            <a:endParaRPr lang="en-IE" altLang="cs-CZ" sz="2400"/>
          </a:p>
          <a:p>
            <a:pPr lvl="1"/>
            <a:r>
              <a:rPr lang="en-IE" altLang="cs-CZ" sz="2000"/>
              <a:t>Blood diverted to one organ or tissue due to increased demands, compromising the supply of another</a:t>
            </a:r>
            <a:endParaRPr lang="en-GB" altLang="cs-CZ" sz="2000"/>
          </a:p>
          <a:p>
            <a:r>
              <a:rPr lang="en-GB" altLang="cs-CZ" sz="2400"/>
              <a:t>Hyperviscosity</a:t>
            </a:r>
            <a:endParaRPr lang="en-IE" altLang="cs-CZ" sz="2400"/>
          </a:p>
          <a:p>
            <a:pPr lvl="1"/>
            <a:r>
              <a:rPr lang="en-IE" altLang="cs-CZ" sz="2000"/>
              <a:t>Sickle cell disease </a:t>
            </a:r>
            <a:r>
              <a:rPr lang="en-IE" altLang="cs-CZ" sz="2000">
                <a:sym typeface="Symbol" panose="05050102010706020507" pitchFamily="18" charset="2"/>
              </a:rPr>
              <a:t> splenic infarcts</a:t>
            </a:r>
            <a:endParaRPr lang="en-GB" altLang="cs-CZ" sz="20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Consequences of Vascular Insufficiency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altLang="cs-CZ" sz="2800"/>
              <a:t>Number of determining factors</a:t>
            </a:r>
          </a:p>
          <a:p>
            <a:pPr lvl="1"/>
            <a:r>
              <a:rPr lang="en-GB" altLang="cs-CZ" sz="2400"/>
              <a:t>Size of vessel and size of vascular territory</a:t>
            </a:r>
          </a:p>
          <a:p>
            <a:pPr lvl="1"/>
            <a:r>
              <a:rPr lang="en-GB" altLang="cs-CZ" sz="2400"/>
              <a:t>Partial / total vascular occlusion</a:t>
            </a:r>
          </a:p>
          <a:p>
            <a:pPr lvl="1"/>
            <a:r>
              <a:rPr lang="en-GB" altLang="cs-CZ" sz="2400"/>
              <a:t>Duration of ischaemia</a:t>
            </a:r>
          </a:p>
          <a:p>
            <a:pPr lvl="1"/>
            <a:r>
              <a:rPr lang="en-GB" altLang="cs-CZ" sz="2400"/>
              <a:t>Metabolic needs of tissue involved</a:t>
            </a:r>
          </a:p>
          <a:p>
            <a:pPr lvl="1"/>
            <a:r>
              <a:rPr lang="en-GB" altLang="cs-CZ" sz="2400"/>
              <a:t>Presence or absence of alternative (collateral) circulation</a:t>
            </a:r>
          </a:p>
          <a:p>
            <a:r>
              <a:rPr lang="en-IE" altLang="cs-CZ" sz="2800"/>
              <a:t>Most important consequence = Infarction</a:t>
            </a:r>
          </a:p>
          <a:p>
            <a:r>
              <a:rPr lang="en-GB" altLang="cs-CZ" sz="2800"/>
              <a:t>Commonest cause of death in western world</a:t>
            </a:r>
          </a:p>
          <a:p>
            <a:pPr lvl="1"/>
            <a:endParaRPr lang="en-GB" altLang="cs-CZ" sz="24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 b="1"/>
              <a:t>Summary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628775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altLang="cs-CZ"/>
              <a:t>Thrombosis</a:t>
            </a:r>
          </a:p>
          <a:p>
            <a:pPr lvl="1">
              <a:lnSpc>
                <a:spcPct val="80000"/>
              </a:lnSpc>
            </a:pPr>
            <a:r>
              <a:rPr lang="en-GB" altLang="cs-CZ"/>
              <a:t>Normal haemostatic mechanisms</a:t>
            </a:r>
          </a:p>
          <a:p>
            <a:pPr lvl="1">
              <a:lnSpc>
                <a:spcPct val="80000"/>
              </a:lnSpc>
            </a:pPr>
            <a:r>
              <a:rPr lang="en-GB" altLang="cs-CZ"/>
              <a:t>Pathogenesis: Virchow’s triad</a:t>
            </a:r>
          </a:p>
          <a:p>
            <a:pPr lvl="1">
              <a:lnSpc>
                <a:spcPct val="80000"/>
              </a:lnSpc>
            </a:pPr>
            <a:r>
              <a:rPr lang="en-GB" altLang="cs-CZ"/>
              <a:t>Arterial vs Venous Thrombi</a:t>
            </a:r>
          </a:p>
          <a:p>
            <a:pPr lvl="1">
              <a:lnSpc>
                <a:spcPct val="80000"/>
              </a:lnSpc>
            </a:pPr>
            <a:r>
              <a:rPr lang="en-GB" altLang="cs-CZ"/>
              <a:t>Fate of Thrombi</a:t>
            </a:r>
          </a:p>
          <a:p>
            <a:pPr>
              <a:lnSpc>
                <a:spcPct val="80000"/>
              </a:lnSpc>
            </a:pPr>
            <a:r>
              <a:rPr lang="en-GB" altLang="cs-CZ"/>
              <a:t>Embolism</a:t>
            </a:r>
          </a:p>
          <a:p>
            <a:pPr lvl="1">
              <a:lnSpc>
                <a:spcPct val="80000"/>
              </a:lnSpc>
            </a:pPr>
            <a:r>
              <a:rPr lang="en-GB" altLang="cs-CZ"/>
              <a:t>Types of embolus</a:t>
            </a:r>
          </a:p>
          <a:p>
            <a:pPr lvl="1">
              <a:lnSpc>
                <a:spcPct val="80000"/>
              </a:lnSpc>
            </a:pPr>
            <a:r>
              <a:rPr lang="en-GB" altLang="cs-CZ"/>
              <a:t>Systemic vs Pulmonary Embolism</a:t>
            </a:r>
          </a:p>
          <a:p>
            <a:pPr>
              <a:lnSpc>
                <a:spcPct val="80000"/>
              </a:lnSpc>
            </a:pPr>
            <a:r>
              <a:rPr lang="en-GB" altLang="cs-CZ"/>
              <a:t>Other Causes of Vascular Insufficiency</a:t>
            </a:r>
          </a:p>
          <a:p>
            <a:pPr>
              <a:lnSpc>
                <a:spcPct val="80000"/>
              </a:lnSpc>
            </a:pPr>
            <a:r>
              <a:rPr lang="en-GB" altLang="cs-CZ"/>
              <a:t>Consequences of Vascular Insufficiency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cs-CZ"/>
              <a:t>2nd Year Pathology 2010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Moti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888</TotalTime>
  <Words>2106</Words>
  <Application>Microsoft Office PowerPoint</Application>
  <PresentationFormat>Экран (4:3)</PresentationFormat>
  <Paragraphs>443</Paragraphs>
  <Slides>42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Facet</vt:lpstr>
      <vt:lpstr>Презентация PowerPoint</vt:lpstr>
      <vt:lpstr>Thromboembolic events</vt:lpstr>
      <vt:lpstr>Thromboembolic events</vt:lpstr>
      <vt:lpstr>Normal Haemostasis</vt:lpstr>
      <vt:lpstr>Normal Haemostasis</vt:lpstr>
      <vt:lpstr>Haemostatic Mechanisms - 1</vt:lpstr>
      <vt:lpstr>Platelets</vt:lpstr>
      <vt:lpstr>Haemostatic Mechanisms - 2</vt:lpstr>
      <vt:lpstr>Haemostatic Mechanisms - 3</vt:lpstr>
      <vt:lpstr>Презентация PowerPoint</vt:lpstr>
      <vt:lpstr>Thrombosis</vt:lpstr>
      <vt:lpstr>Changes in the vessel wall</vt:lpstr>
      <vt:lpstr>Endothelium</vt:lpstr>
      <vt:lpstr>Changes in blood flow</vt:lpstr>
      <vt:lpstr>Changes in blood constituents</vt:lpstr>
      <vt:lpstr>Презентация PowerPoint</vt:lpstr>
      <vt:lpstr>Thrombus Formation</vt:lpstr>
      <vt:lpstr>Arterial Thrombi </vt:lpstr>
      <vt:lpstr>Arterial Thrombi</vt:lpstr>
      <vt:lpstr>Arterial Thrombi</vt:lpstr>
      <vt:lpstr>Arterial Thrombi</vt:lpstr>
      <vt:lpstr>Venous Thrombi</vt:lpstr>
      <vt:lpstr>Fate of Thrombi</vt:lpstr>
      <vt:lpstr>Consequences of Thrombosis</vt:lpstr>
      <vt:lpstr>Consequences of Thrombosis</vt:lpstr>
      <vt:lpstr>Embolism</vt:lpstr>
      <vt:lpstr>Pulmonary Thromboembolism</vt:lpstr>
      <vt:lpstr>Pulmonary Thromboembolism</vt:lpstr>
      <vt:lpstr>Pulmonary Thromboembolism</vt:lpstr>
      <vt:lpstr>Pulmonary Thromboembolism</vt:lpstr>
      <vt:lpstr>Pulmonary Thromboembolism</vt:lpstr>
      <vt:lpstr>Systemic Thromboembolism</vt:lpstr>
      <vt:lpstr>Systemic Thromboembolism</vt:lpstr>
      <vt:lpstr>Systemic Thromboembolism</vt:lpstr>
      <vt:lpstr>Other Forms of Embolism</vt:lpstr>
      <vt:lpstr>Other Forms of Embolism</vt:lpstr>
      <vt:lpstr>Other Forms of Embolism</vt:lpstr>
      <vt:lpstr>Other Forms of Embolism</vt:lpstr>
      <vt:lpstr>Disseminated Intravascular Coagulation</vt:lpstr>
      <vt:lpstr>Non-thromboembolic Vascular Insufficiency</vt:lpstr>
      <vt:lpstr>Consequences of Vascular Insufficiency</vt:lpstr>
      <vt:lpstr>Summary</vt:lpstr>
    </vt:vector>
  </TitlesOfParts>
  <Company>Scribe Software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Thrombosis, Embolism and Infarction</dc:title>
  <dc:creator>Orla Sheils</dc:creator>
  <cp:lastModifiedBy>Kafedra</cp:lastModifiedBy>
  <cp:revision>23</cp:revision>
  <dcterms:created xsi:type="dcterms:W3CDTF">2003-05-05T16:03:16Z</dcterms:created>
  <dcterms:modified xsi:type="dcterms:W3CDTF">2018-11-06T09:38:21Z</dcterms:modified>
</cp:coreProperties>
</file>