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4" r:id="rId5"/>
  </p:sldMasterIdLst>
  <p:notesMasterIdLst>
    <p:notesMasterId r:id="rId43"/>
  </p:notesMasterIdLst>
  <p:sldIdLst>
    <p:sldId id="256" r:id="rId6"/>
    <p:sldId id="257" r:id="rId7"/>
    <p:sldId id="285" r:id="rId8"/>
    <p:sldId id="258" r:id="rId9"/>
    <p:sldId id="259" r:id="rId10"/>
    <p:sldId id="260" r:id="rId11"/>
    <p:sldId id="262" r:id="rId12"/>
    <p:sldId id="263" r:id="rId13"/>
    <p:sldId id="264" r:id="rId14"/>
    <p:sldId id="261" r:id="rId15"/>
    <p:sldId id="265" r:id="rId16"/>
    <p:sldId id="266" r:id="rId17"/>
    <p:sldId id="267" r:id="rId18"/>
    <p:sldId id="268" r:id="rId19"/>
    <p:sldId id="269" r:id="rId20"/>
    <p:sldId id="290" r:id="rId21"/>
    <p:sldId id="270" r:id="rId22"/>
    <p:sldId id="271" r:id="rId23"/>
    <p:sldId id="272" r:id="rId24"/>
    <p:sldId id="273" r:id="rId25"/>
    <p:sldId id="274" r:id="rId26"/>
    <p:sldId id="275" r:id="rId27"/>
    <p:sldId id="291" r:id="rId28"/>
    <p:sldId id="276" r:id="rId29"/>
    <p:sldId id="277" r:id="rId30"/>
    <p:sldId id="278" r:id="rId31"/>
    <p:sldId id="293" r:id="rId32"/>
    <p:sldId id="279" r:id="rId33"/>
    <p:sldId id="280" r:id="rId34"/>
    <p:sldId id="281" r:id="rId35"/>
    <p:sldId id="294" r:id="rId36"/>
    <p:sldId id="295" r:id="rId37"/>
    <p:sldId id="282" r:id="rId38"/>
    <p:sldId id="283" r:id="rId39"/>
    <p:sldId id="296" r:id="rId40"/>
    <p:sldId id="284" r:id="rId41"/>
    <p:sldId id="297" r:id="rId42"/>
  </p:sldIdLst>
  <p:sldSz cx="9144000" cy="6858000" type="screen4x3"/>
  <p:notesSz cx="6858000" cy="9144000"/>
  <p:custDataLst>
    <p:tags r:id="rId4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CC"/>
    <a:srgbClr val="8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/>
  </p:normalViewPr>
  <p:slideViewPr>
    <p:cSldViewPr>
      <p:cViewPr>
        <p:scale>
          <a:sx n="81" d="100"/>
          <a:sy n="81" d="100"/>
        </p:scale>
        <p:origin x="-1056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charset="0"/>
                <a:ea typeface="ＭＳ Ｐゴシック" pitchFamily="-1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ea typeface="ＭＳ Ｐゴシック" pitchFamily="-128" charset="-128"/>
              </a:defRPr>
            </a:lvl1pPr>
          </a:lstStyle>
          <a:p>
            <a:pPr>
              <a:defRPr/>
            </a:pPr>
            <a:fld id="{900B7B1D-E5CF-4E2D-9F60-B49F1591F6C9}" type="datetimeFigureOut">
              <a:rPr lang="en-US"/>
              <a:pPr>
                <a:defRPr/>
              </a:pPr>
              <a:t>11/6/2018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charset="0"/>
                <a:ea typeface="ＭＳ Ｐゴシック" pitchFamily="-1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B806C5-0EAD-499B-91B1-85DF2AE64B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489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F3E68A-CFE3-44EA-9D24-3668269E75D7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90CFD1F-886B-4882-A1BE-3D7982A8BD2D}" type="slidenum">
              <a:rPr lang="en-US" altLang="en-US" sz="1200"/>
              <a:pPr/>
              <a:t>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866AB28-787F-436C-809E-43069B837B94}" type="slidenum">
              <a:rPr lang="en-US" altLang="en-US" sz="1200"/>
              <a:pPr/>
              <a:t>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0118EA0-9A67-4A21-AD2E-6E0B247FDE9E}" type="slidenum">
              <a:rPr lang="en-US" altLang="en-US" sz="1200"/>
              <a:pPr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FBFE23A-8008-42CF-A068-275A3555C054}" type="slidenum">
              <a:rPr lang="en-US" altLang="en-US" sz="1200"/>
              <a:pPr/>
              <a:t>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8AFC494-27DF-480A-BAA6-CF9DC2AB8367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51D3F76-06C4-4802-B040-2D062ECCD6FC}" type="slidenum">
              <a:rPr lang="en-US" altLang="en-US" sz="1200"/>
              <a:pPr/>
              <a:t>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E3F3D71-5C12-48A8-9380-94FBE6B9DBC9}" type="slidenum">
              <a:rPr lang="en-US" altLang="en-US" sz="1200"/>
              <a:pPr/>
              <a:t>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78A85C-E35B-47D5-82FF-B944E21879B9}" type="slidenum">
              <a:rPr lang="en-US" altLang="en-US" sz="1200"/>
              <a:pPr/>
              <a:t>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365819E-888B-44C2-A69C-1F451FEE659D}" type="slidenum">
              <a:rPr lang="en-US" altLang="en-US" sz="1200"/>
              <a:pPr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01BE69-61DA-4E45-A23E-2B39F7CAAC45}" type="slidenum">
              <a:rPr lang="en-US" altLang="en-US" sz="1200"/>
              <a:pPr/>
              <a:t>11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9874B0F-3FF1-41A8-A8BC-F510AD449428}" type="slidenum">
              <a:rPr lang="en-US" altLang="en-US" sz="1200"/>
              <a:pPr/>
              <a:t>12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1FB99F8-3224-473D-A7AB-A93ECE531500}" type="slidenum">
              <a:rPr lang="en-US" altLang="en-US" sz="1200"/>
              <a:pPr/>
              <a:t>13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5B53833-BC29-4178-935F-2CA2B63E9550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0FB24CB-43F0-4F95-81AF-4650E456CF3B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F00D002-D193-4B0B-AB7C-00742333EA28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9D9311D-D0E3-4C8B-9922-D4CD6062D9D9}" type="slidenum">
              <a:rPr lang="en-US" altLang="en-US" sz="1200"/>
              <a:pPr/>
              <a:t>17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147D2A5-5EA4-49F8-9BAB-51096B7DDA94}" type="slidenum">
              <a:rPr lang="en-US" altLang="en-US" sz="1200"/>
              <a:pPr/>
              <a:t>18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BC86675-21BF-4AAF-8E4F-75056D2F16F5}" type="slidenum">
              <a:rPr lang="en-US" altLang="en-US" sz="1200"/>
              <a:pPr/>
              <a:t>19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737B141-315C-4F10-AC0A-192ECB10DDF0}" type="slidenum">
              <a:rPr lang="en-US" altLang="en-US" sz="1200"/>
              <a:pPr/>
              <a:t>20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739297F-5F55-4CC5-A4C9-285469EB020E}" type="slidenum">
              <a:rPr lang="en-US" altLang="en-US" sz="1200"/>
              <a:pPr/>
              <a:t>21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79D2145-22E5-48BE-8318-4B70E2A32C95}" type="slidenum">
              <a:rPr lang="en-US" altLang="en-US" sz="1200"/>
              <a:pPr/>
              <a:t>22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BAE2C43-CE45-450E-A464-5C29FA971685}" type="slidenum">
              <a:rPr lang="en-US" altLang="en-US" sz="1200"/>
              <a:pPr/>
              <a:t>23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AD58741-4A6A-4DF7-9214-BF3C171DA3CF}" type="slidenum">
              <a:rPr lang="en-US" altLang="en-US" sz="1200"/>
              <a:pPr/>
              <a:t>24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60B2CEE-BAAE-4456-822A-01A67C464EF9}" type="slidenum">
              <a:rPr lang="en-US" altLang="en-US" sz="1200"/>
              <a:pPr/>
              <a:t>25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1DC4451-A104-4CF8-866F-4BE5755D784E}" type="slidenum">
              <a:rPr lang="en-US" altLang="en-US" sz="1200"/>
              <a:pPr/>
              <a:t>26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B0681D9-E035-4C21-BC09-81A3D2061155}" type="slidenum">
              <a:rPr lang="en-US" altLang="en-US" sz="1200"/>
              <a:pPr/>
              <a:t>27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1B6A39A-70F8-4779-9699-7103ED4E4601}" type="slidenum">
              <a:rPr lang="en-US" altLang="en-US" sz="1200"/>
              <a:pPr/>
              <a:t>28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AE34877-40D0-48FB-BABC-5936039CBBE9}" type="slidenum">
              <a:rPr lang="en-US" altLang="en-US" sz="1200"/>
              <a:pPr/>
              <a:t>29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2B685E3-CBA4-4257-8228-B321FA2C9130}" type="slidenum">
              <a:rPr lang="en-US" altLang="en-US" sz="1200"/>
              <a:pPr/>
              <a:t>30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FF7DDA-565B-4E33-88EA-0A72BCADA900}" type="slidenum">
              <a:rPr lang="en-US" altLang="en-US" sz="1200"/>
              <a:pPr/>
              <a:t>31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806986B-4C99-4B20-8CCB-1739DA9874B9}" type="slidenum">
              <a:rPr lang="en-US" altLang="en-US" sz="1200"/>
              <a:pPr/>
              <a:t>32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4EB6B28-28A7-44E1-BA58-9A6C9FF85574}" type="slidenum">
              <a:rPr lang="en-US" altLang="en-US" sz="1200"/>
              <a:pPr/>
              <a:t>33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2A1D618-18B5-47F3-9910-1A08FE0424B5}" type="slidenum">
              <a:rPr lang="en-US" altLang="en-US" sz="1200"/>
              <a:pPr/>
              <a:t>34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7160415-8357-49C6-98CA-B12342D3D792}" type="slidenum">
              <a:rPr lang="en-US" altLang="en-US" sz="1200"/>
              <a:pPr/>
              <a:t>35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B1218FA-A409-4B02-9A47-53B47DD572E0}" type="slidenum">
              <a:rPr lang="en-US" altLang="en-US" sz="1200"/>
              <a:pPr/>
              <a:t>36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582F20E-86DE-44E0-97C6-0E718C1BBC02}" type="slidenum">
              <a:rPr lang="en-US" altLang="en-US" sz="1200"/>
              <a:pPr/>
              <a:t>37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6F98-7AAB-4A06-9D07-0154A08C05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35130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691-2C66-472B-8DFC-508D878436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152140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49FD-9016-43F6-83ED-7E0498989B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36499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1F8A3-A253-48D8-A78D-24833250F9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70718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1B66-78AD-408D-92F7-D6BB834A01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16943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93BE-082B-455C-A360-946ECEEE09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86787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E900D-0316-476D-8C21-FF767D7DB0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40080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02774-4133-48E3-84A9-B5885D94D4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34854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F592-3FFE-41CC-A161-6AC8A1FB98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2121603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ED98-AF2D-433A-B914-4E868F50B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831999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ED98-AF2D-433A-B914-4E868F50B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087416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ED98-AF2D-433A-B914-4E868F50B5D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942311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ED98-AF2D-433A-B914-4E868F50B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79364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ED98-AF2D-433A-B914-4E868F50B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092124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ED98-AF2D-433A-B914-4E868F50B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9647483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DEE5D-35D8-42F1-9643-15A4BA97A0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41887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DB5-7029-4705-B698-3492E45470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375359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EED98-AF2D-433A-B914-4E868F50B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7969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  <p:hf sldNum="0" hd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600" dirty="0">
                <a:latin typeface="Franklin Gothic Medium"/>
              </a:rPr>
              <a:t>Odessa National Medical University,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600200"/>
            <a:ext cx="6400800" cy="1752600"/>
          </a:xfrm>
        </p:spPr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8AD0D6"/>
                </a:solidFill>
              </a:rPr>
              <a:t>Department of general </a:t>
            </a:r>
            <a:r>
              <a:rPr lang="en-US" altLang="en-US" dirty="0" smtClean="0">
                <a:solidFill>
                  <a:srgbClr val="8AD0D6"/>
                </a:solidFill>
              </a:rPr>
              <a:t>surgery N 1</a:t>
            </a:r>
            <a:endParaRPr lang="en-US" altLang="en-US" dirty="0">
              <a:solidFill>
                <a:srgbClr val="8AD0D6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sp>
        <p:nvSpPr>
          <p:cNvPr id="2053" name="FlagCount" hidden="1">
            <a:hlinkClick r:id="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9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400" b="1">
                <a:latin typeface="Tahoma" panose="020B0604030504040204" pitchFamily="34" charset="0"/>
              </a:rPr>
              <a:t>0</a:t>
            </a:r>
          </a:p>
        </p:txBody>
      </p:sp>
      <p:pic>
        <p:nvPicPr>
          <p:cNvPr id="2054" name="Picture 5" descr="22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4792"/>
            <a:ext cx="4921250" cy="431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Kidneys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600200"/>
            <a:ext cx="6248400" cy="4876800"/>
          </a:xfrm>
        </p:spPr>
        <p:txBody>
          <a:bodyPr/>
          <a:lstStyle/>
          <a:p>
            <a:pPr eaLnBrk="1" hangingPunct="1"/>
            <a:r>
              <a:rPr lang="en-US" altLang="en-US" smtClean="0"/>
              <a:t>Nephron</a:t>
            </a:r>
          </a:p>
          <a:p>
            <a:pPr lvl="1" eaLnBrk="1" hangingPunct="1"/>
            <a:r>
              <a:rPr lang="en-US" altLang="en-US" smtClean="0"/>
              <a:t>Working unit of the kidney</a:t>
            </a:r>
          </a:p>
          <a:p>
            <a:pPr lvl="1" eaLnBrk="1" hangingPunct="1"/>
            <a:r>
              <a:rPr lang="en-US" altLang="en-US" smtClean="0"/>
              <a:t>Consists of</a:t>
            </a:r>
          </a:p>
          <a:p>
            <a:pPr lvl="2" eaLnBrk="1" hangingPunct="1"/>
            <a:r>
              <a:rPr lang="en-US" altLang="en-US" i="1" smtClean="0"/>
              <a:t>Glomerulus</a:t>
            </a:r>
            <a:r>
              <a:rPr lang="en-US" altLang="en-US" smtClean="0"/>
              <a:t>: works like a sieve</a:t>
            </a:r>
          </a:p>
          <a:p>
            <a:pPr lvl="2" eaLnBrk="1" hangingPunct="1"/>
            <a:r>
              <a:rPr lang="en-US" altLang="en-US" i="1" smtClean="0"/>
              <a:t>Tubules</a:t>
            </a:r>
            <a:r>
              <a:rPr lang="en-US" altLang="en-US" smtClean="0"/>
              <a:t>: fluid reabsorbed or sent to bladder</a:t>
            </a:r>
          </a:p>
          <a:p>
            <a:pPr lvl="1" eaLnBrk="1" hangingPunct="1"/>
            <a:endParaRPr lang="en-US" alt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4099" name="Picture 4" descr="22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381000"/>
            <a:ext cx="8964613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Kidney Functions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Regulates extracellular fluid &amp; osmolarity, electrolyte concentrations, &amp; acid-base balance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Excretes wastes</a:t>
            </a:r>
          </a:p>
          <a:p>
            <a:pPr eaLnBrk="1" hangingPunct="1"/>
            <a:r>
              <a:rPr lang="en-US" altLang="en-US" smtClean="0"/>
              <a:t>Secretes renin</a:t>
            </a:r>
          </a:p>
          <a:p>
            <a:pPr eaLnBrk="1" hangingPunct="1"/>
            <a:r>
              <a:rPr lang="en-US" altLang="en-US" smtClean="0"/>
              <a:t>Produces erythropoietin</a:t>
            </a:r>
          </a:p>
          <a:p>
            <a:pPr eaLnBrk="1" hangingPunct="1"/>
            <a:r>
              <a:rPr lang="en-US" altLang="en-US" smtClean="0"/>
              <a:t>Converts vitamin D to active form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  <p:bldP spid="2048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Nephrotic Syndrome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600200"/>
            <a:ext cx="51816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Any kidney disorder that results in proteinuria exceeding 3.5 g/day</a:t>
            </a:r>
          </a:p>
          <a:p>
            <a:pPr eaLnBrk="1" hangingPunct="1"/>
            <a:r>
              <a:rPr lang="en-US" altLang="en-US" smtClean="0"/>
              <a:t>Cause </a:t>
            </a:r>
          </a:p>
          <a:p>
            <a:pPr lvl="1" eaLnBrk="1" hangingPunct="1"/>
            <a:r>
              <a:rPr lang="en-US" altLang="en-US" smtClean="0"/>
              <a:t>Any damage to glomeruli increasing their permeability to plasma proteins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Nephrotic Syndrome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Possible causes</a:t>
            </a:r>
          </a:p>
          <a:p>
            <a:pPr lvl="1" eaLnBrk="1" hangingPunct="1"/>
            <a:r>
              <a:rPr lang="en-US" altLang="en-US" smtClean="0"/>
              <a:t>Infections</a:t>
            </a:r>
          </a:p>
          <a:p>
            <a:pPr lvl="1" eaLnBrk="1" hangingPunct="1"/>
            <a:r>
              <a:rPr lang="en-US" altLang="en-US" smtClean="0"/>
              <a:t>Chemical damage</a:t>
            </a:r>
          </a:p>
          <a:p>
            <a:pPr lvl="1" eaLnBrk="1" hangingPunct="1"/>
            <a:r>
              <a:rPr lang="en-US" altLang="en-US" smtClean="0"/>
              <a:t>Immunological &amp; hereditary disorders</a:t>
            </a:r>
          </a:p>
          <a:p>
            <a:pPr lvl="1" eaLnBrk="1" hangingPunct="1"/>
            <a:r>
              <a:rPr lang="en-US" altLang="en-US" smtClean="0"/>
              <a:t>Diabetes mellitus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676400"/>
            <a:ext cx="40386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Clinical findings</a:t>
            </a:r>
          </a:p>
          <a:p>
            <a:pPr lvl="1" eaLnBrk="1" hangingPunct="1"/>
            <a:r>
              <a:rPr lang="en-US" altLang="en-US" smtClean="0"/>
              <a:t>Proteinuria </a:t>
            </a:r>
          </a:p>
          <a:p>
            <a:pPr lvl="1" eaLnBrk="1" hangingPunct="1"/>
            <a:r>
              <a:rPr lang="en-US" altLang="en-US" smtClean="0"/>
              <a:t>Low serum albumin</a:t>
            </a:r>
          </a:p>
          <a:p>
            <a:pPr lvl="1" eaLnBrk="1" hangingPunct="1"/>
            <a:r>
              <a:rPr lang="en-US" altLang="en-US" smtClean="0"/>
              <a:t>Edema</a:t>
            </a:r>
          </a:p>
          <a:p>
            <a:pPr lvl="1" eaLnBrk="1" hangingPunct="1"/>
            <a:r>
              <a:rPr lang="en-US" altLang="en-US" smtClean="0"/>
              <a:t>Elevated blood lipids</a:t>
            </a:r>
          </a:p>
          <a:p>
            <a:pPr lvl="1" eaLnBrk="1" hangingPunct="1"/>
            <a:r>
              <a:rPr lang="en-US" altLang="en-US" smtClean="0"/>
              <a:t>Blood coagulation disorders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  <p:bldP spid="25604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Consequences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676400"/>
            <a:ext cx="41910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Disturbances in protein metabolism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Edema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Loss of albumin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Sodium retention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Risk of CVD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Elevated LDL, VLDL &amp; lipoprotein(a)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Loss of blood clotting proteins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Loss of antibodies</a:t>
            </a:r>
          </a:p>
          <a:p>
            <a:pPr eaLnBrk="1" hangingPunct="1"/>
            <a:r>
              <a:rPr lang="en-US" altLang="en-US" smtClean="0"/>
              <a:t>Decreased vitamin D-binding protein</a:t>
            </a:r>
          </a:p>
          <a:p>
            <a:pPr lvl="1" eaLnBrk="1" hangingPunct="1"/>
            <a:r>
              <a:rPr lang="en-US" altLang="en-US" smtClean="0"/>
              <a:t>Lower D &amp; calcium levels</a:t>
            </a:r>
          </a:p>
          <a:p>
            <a:pPr eaLnBrk="1" hangingPunct="1"/>
            <a:r>
              <a:rPr lang="en-US" altLang="en-US" smtClean="0"/>
              <a:t>Protein energy malnutrition (PEM)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  <p:bldP spid="28676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2819400" cy="14478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sz="2800" smtClean="0">
                <a:solidFill>
                  <a:schemeClr val="tx1"/>
                </a:solidFill>
              </a:rPr>
              <a:t>Consequences of Protein Loss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9219" name="Picture 4" descr="22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" y="-12700"/>
            <a:ext cx="8131175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Treatment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1676400"/>
            <a:ext cx="4343400" cy="4800600"/>
          </a:xfrm>
        </p:spPr>
        <p:txBody>
          <a:bodyPr/>
          <a:lstStyle/>
          <a:p>
            <a:pPr eaLnBrk="1" hangingPunct="1"/>
            <a:r>
              <a:rPr lang="en-US" altLang="en-US" smtClean="0"/>
              <a:t>Medications</a:t>
            </a:r>
          </a:p>
          <a:p>
            <a:pPr lvl="1" eaLnBrk="1" hangingPunct="1"/>
            <a:r>
              <a:rPr lang="en-US" altLang="en-US" smtClean="0"/>
              <a:t>Anti-inflammatory drugs, ACE inhibitors, antihypertensives, immunosuppressants, lipid-lowering drugs, diuretics</a:t>
            </a:r>
          </a:p>
          <a:p>
            <a:pPr eaLnBrk="1" hangingPunct="1"/>
            <a:r>
              <a:rPr lang="en-US" altLang="en-US" smtClean="0"/>
              <a:t>Protein &amp; energy</a:t>
            </a:r>
          </a:p>
          <a:p>
            <a:pPr lvl="1" eaLnBrk="1" hangingPunct="1"/>
            <a:r>
              <a:rPr lang="en-US" altLang="en-US" smtClean="0"/>
              <a:t>0.8-1.0 grams/day</a:t>
            </a:r>
          </a:p>
          <a:p>
            <a:pPr lvl="1" eaLnBrk="1" hangingPunct="1"/>
            <a:r>
              <a:rPr lang="en-US" altLang="en-US" smtClean="0"/>
              <a:t>35 kcalories/kg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en-US" altLang="en-US" smtClean="0"/>
          </a:p>
        </p:txBody>
      </p:sp>
      <p:sp>
        <p:nvSpPr>
          <p:cNvPr id="3072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676400"/>
            <a:ext cx="41910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Fat</a:t>
            </a:r>
          </a:p>
          <a:p>
            <a:pPr lvl="1" eaLnBrk="1" hangingPunct="1"/>
            <a:r>
              <a:rPr lang="en-US" altLang="en-US" smtClean="0"/>
              <a:t>Low saturated fat, cholesterol, &amp; refined sugars</a:t>
            </a:r>
          </a:p>
          <a:p>
            <a:pPr eaLnBrk="1" hangingPunct="1"/>
            <a:r>
              <a:rPr lang="en-US" altLang="en-US" smtClean="0"/>
              <a:t>Sodium</a:t>
            </a:r>
          </a:p>
          <a:p>
            <a:pPr lvl="1" eaLnBrk="1" hangingPunct="1"/>
            <a:r>
              <a:rPr lang="en-US" altLang="en-US" smtClean="0"/>
              <a:t>2-3 g/day</a:t>
            </a:r>
          </a:p>
          <a:p>
            <a:pPr eaLnBrk="1" hangingPunct="1"/>
            <a:r>
              <a:rPr lang="en-US" altLang="en-US" smtClean="0"/>
              <a:t>Vitamin D &amp; calcium</a:t>
            </a:r>
          </a:p>
          <a:p>
            <a:pPr eaLnBrk="1" hangingPunct="1"/>
            <a:r>
              <a:rPr lang="en-US" altLang="en-US" smtClean="0"/>
              <a:t>Multivitamin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07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  <p:bldP spid="30724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Acute Renal Failure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6705600" cy="2438400"/>
          </a:xfrm>
        </p:spPr>
        <p:txBody>
          <a:bodyPr/>
          <a:lstStyle/>
          <a:p>
            <a:pPr eaLnBrk="1" hangingPunct="1"/>
            <a:r>
              <a:rPr lang="en-US" altLang="en-US" smtClean="0"/>
              <a:t>Function rapidly deteriorates</a:t>
            </a:r>
          </a:p>
          <a:p>
            <a:pPr lvl="1" eaLnBrk="1" hangingPunct="1"/>
            <a:r>
              <a:rPr lang="en-US" altLang="en-US" smtClean="0"/>
              <a:t>Reduced urine output</a:t>
            </a:r>
          </a:p>
          <a:p>
            <a:pPr lvl="1" eaLnBrk="1" hangingPunct="1"/>
            <a:r>
              <a:rPr lang="en-US" altLang="en-US" smtClean="0"/>
              <a:t>Build up of nitrogenous wastes</a:t>
            </a:r>
          </a:p>
          <a:p>
            <a:pPr eaLnBrk="1" hangingPunct="1"/>
            <a:r>
              <a:rPr lang="en-US" altLang="en-US" smtClean="0"/>
              <a:t>Mortality rates are high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Causes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i="1" smtClean="0"/>
              <a:t>Prerenal</a:t>
            </a:r>
          </a:p>
          <a:p>
            <a:pPr lvl="1" eaLnBrk="1" hangingPunct="1"/>
            <a:r>
              <a:rPr lang="en-US" altLang="en-US" smtClean="0"/>
              <a:t>Heart failure</a:t>
            </a:r>
          </a:p>
          <a:p>
            <a:pPr lvl="1" eaLnBrk="1" hangingPunct="1"/>
            <a:r>
              <a:rPr lang="en-US" altLang="en-US" smtClean="0"/>
              <a:t>Shock</a:t>
            </a:r>
          </a:p>
          <a:p>
            <a:pPr lvl="1" eaLnBrk="1" hangingPunct="1"/>
            <a:r>
              <a:rPr lang="en-US" altLang="en-US" smtClean="0"/>
              <a:t>Blood loss</a:t>
            </a:r>
          </a:p>
          <a:p>
            <a:pPr eaLnBrk="1" hangingPunct="1"/>
            <a:r>
              <a:rPr lang="en-US" altLang="en-US" i="1" smtClean="0"/>
              <a:t>Intrarenal</a:t>
            </a:r>
          </a:p>
          <a:p>
            <a:pPr lvl="1" eaLnBrk="1" hangingPunct="1"/>
            <a:r>
              <a:rPr lang="en-US" altLang="en-US" smtClean="0"/>
              <a:t>Infections</a:t>
            </a:r>
          </a:p>
          <a:p>
            <a:pPr lvl="1" eaLnBrk="1" hangingPunct="1"/>
            <a:r>
              <a:rPr lang="en-US" altLang="en-US" smtClean="0"/>
              <a:t>Toxins</a:t>
            </a:r>
          </a:p>
          <a:p>
            <a:pPr lvl="1" eaLnBrk="1" hangingPunct="1"/>
            <a:r>
              <a:rPr lang="en-US" altLang="en-US" smtClean="0"/>
              <a:t>Drugs</a:t>
            </a:r>
          </a:p>
          <a:p>
            <a:pPr lvl="1" eaLnBrk="1" hangingPunct="1"/>
            <a:r>
              <a:rPr lang="en-US" altLang="en-US" smtClean="0"/>
              <a:t>Direct trauma</a:t>
            </a:r>
          </a:p>
          <a:p>
            <a:pPr eaLnBrk="1" hangingPunct="1"/>
            <a:endParaRPr lang="en-US" altLang="en-US" smtClean="0"/>
          </a:p>
          <a:p>
            <a:pPr lvl="1" eaLnBrk="1" hangingPunct="1"/>
            <a:endParaRPr lang="en-US" altLang="en-US" i="1" smtClean="0"/>
          </a:p>
        </p:txBody>
      </p:sp>
      <p:sp>
        <p:nvSpPr>
          <p:cNvPr id="32772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i="1" smtClean="0"/>
              <a:t>Postrenal</a:t>
            </a:r>
          </a:p>
          <a:p>
            <a:pPr lvl="1" eaLnBrk="1" hangingPunct="1"/>
            <a:r>
              <a:rPr lang="en-US" altLang="en-US" smtClean="0"/>
              <a:t>Factors preventing excretion of urine</a:t>
            </a:r>
          </a:p>
          <a:p>
            <a:pPr lvl="1" eaLnBrk="1" hangingPunct="1"/>
            <a:r>
              <a:rPr lang="en-US" altLang="en-US" smtClean="0"/>
              <a:t>Urinary tract obstructions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  <p:bldP spid="3277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Consequences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Oliguria &lt; than 400 mL urine/day</a:t>
            </a:r>
          </a:p>
          <a:p>
            <a:pPr eaLnBrk="1" hangingPunct="1"/>
            <a:r>
              <a:rPr lang="en-US" altLang="en-US" smtClean="0"/>
              <a:t>Sodium retention</a:t>
            </a:r>
          </a:p>
          <a:p>
            <a:pPr eaLnBrk="1" hangingPunct="1"/>
            <a:r>
              <a:rPr lang="en-US" altLang="en-US" smtClean="0"/>
              <a:t>Elevated potassium, phosphate, &amp; magnesium</a:t>
            </a:r>
          </a:p>
          <a:p>
            <a:pPr eaLnBrk="1" hangingPunct="1"/>
            <a:r>
              <a:rPr lang="en-US" altLang="en-US" smtClean="0"/>
              <a:t>Edema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95800" y="1676400"/>
            <a:ext cx="43434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Uremia</a:t>
            </a:r>
          </a:p>
          <a:p>
            <a:pPr lvl="1" eaLnBrk="1" hangingPunct="1"/>
            <a:r>
              <a:rPr lang="en-US" altLang="en-US" smtClean="0"/>
              <a:t>BUN, creatinine &amp; uric acid accumulate in blood</a:t>
            </a:r>
          </a:p>
          <a:p>
            <a:pPr lvl="1" eaLnBrk="1" hangingPunct="1"/>
            <a:r>
              <a:rPr lang="en-US" altLang="en-US" smtClean="0"/>
              <a:t>Fatigue, lethargy, confusion, headache, anorexia, metallic taste, N &amp; V, diarrhea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  <p:bldP spid="33796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Treatment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676400"/>
            <a:ext cx="41148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Drug therapy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Diuretics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Potassium exchange resins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Insulin, glucose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Bicarbonate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Protein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Depends on kidney function, degree of catabolism, use of dialysis	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676400"/>
            <a:ext cx="40386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Fluids</a:t>
            </a:r>
          </a:p>
          <a:p>
            <a:pPr lvl="1" eaLnBrk="1" hangingPunct="1"/>
            <a:r>
              <a:rPr lang="en-US" altLang="en-US" smtClean="0"/>
              <a:t>Measure output and add 500 mL</a:t>
            </a:r>
          </a:p>
          <a:p>
            <a:pPr lvl="1" eaLnBrk="1" hangingPunct="1"/>
            <a:r>
              <a:rPr lang="en-US" altLang="en-US" smtClean="0"/>
              <a:t>Can increase if on dialysis</a:t>
            </a:r>
          </a:p>
          <a:p>
            <a:pPr eaLnBrk="1" hangingPunct="1"/>
            <a:r>
              <a:rPr lang="en-US" altLang="en-US" smtClean="0"/>
              <a:t>Electrolytes</a:t>
            </a:r>
          </a:p>
          <a:p>
            <a:pPr lvl="1" eaLnBrk="1" hangingPunct="1"/>
            <a:r>
              <a:rPr lang="en-US" altLang="en-US" smtClean="0"/>
              <a:t>Restrict potassium, phosphorus, sodium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/>
      <p:bldP spid="34820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Chronic Renal Failure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Is a gradual &amp; irreversible deterioration</a:t>
            </a:r>
          </a:p>
          <a:p>
            <a:pPr eaLnBrk="1" hangingPunct="1"/>
            <a:r>
              <a:rPr lang="en-US" altLang="en-US" smtClean="0"/>
              <a:t>Usually not diagnosed until 75% of function is lost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Causes</a:t>
            </a:r>
          </a:p>
          <a:p>
            <a:pPr lvl="1" eaLnBrk="1" hangingPunct="1"/>
            <a:r>
              <a:rPr lang="en-US" altLang="en-US" smtClean="0"/>
              <a:t>Diabetes mellitus 43%</a:t>
            </a:r>
          </a:p>
          <a:p>
            <a:pPr lvl="1" eaLnBrk="1" hangingPunct="1"/>
            <a:r>
              <a:rPr lang="en-US" altLang="en-US" smtClean="0"/>
              <a:t>Hypertension 26%</a:t>
            </a:r>
          </a:p>
          <a:p>
            <a:pPr lvl="1" eaLnBrk="1" hangingPunct="1"/>
            <a:r>
              <a:rPr lang="en-US" altLang="en-US" smtClean="0"/>
              <a:t>Inflammatory, immunological, or hereditary diseases</a:t>
            </a:r>
          </a:p>
          <a:p>
            <a:pPr lvl="1" eaLnBrk="1" hangingPunct="1"/>
            <a:r>
              <a:rPr lang="en-US" altLang="en-US" smtClean="0"/>
              <a:t>May follow acute failure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  <p:bldP spid="3584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Consequences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Nephrons enlarge to compensate</a:t>
            </a:r>
          </a:p>
          <a:p>
            <a:pPr eaLnBrk="1" hangingPunct="1"/>
            <a:r>
              <a:rPr lang="en-US" altLang="en-US" smtClean="0"/>
              <a:t>Overburdened nephrons degenerate</a:t>
            </a:r>
          </a:p>
          <a:p>
            <a:pPr eaLnBrk="1" hangingPunct="1"/>
            <a:r>
              <a:rPr lang="en-US" altLang="en-US" smtClean="0"/>
              <a:t>End-stage renal disease occurs</a:t>
            </a:r>
          </a:p>
          <a:p>
            <a:pPr eaLnBrk="1" hangingPunct="1"/>
            <a:r>
              <a:rPr lang="en-US" altLang="en-US" smtClean="0"/>
              <a:t>Evaluation</a:t>
            </a:r>
          </a:p>
          <a:p>
            <a:pPr lvl="1" eaLnBrk="1" hangingPunct="1"/>
            <a:r>
              <a:rPr lang="en-US" altLang="en-US" smtClean="0"/>
              <a:t>Glomerular filtration rate (GFR)</a:t>
            </a:r>
          </a:p>
          <a:p>
            <a:pPr lvl="1" eaLnBrk="1" hangingPunct="1"/>
            <a:r>
              <a:rPr lang="en-US" altLang="en-US" smtClean="0"/>
              <a:t>Rate at which kidneys form filtrate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17411" name="Picture 6" descr="22T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312863"/>
            <a:ext cx="8964613" cy="423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Consequences 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676400"/>
            <a:ext cx="4191000" cy="47244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Electrolyte imbalances occur when</a:t>
            </a:r>
          </a:p>
          <a:p>
            <a:pPr lvl="1" eaLnBrk="1" hangingPunct="1"/>
            <a:r>
              <a:rPr lang="en-US" altLang="en-US" sz="1800" smtClean="0"/>
              <a:t>GFR becomes extremely low</a:t>
            </a:r>
          </a:p>
          <a:p>
            <a:pPr lvl="1" eaLnBrk="1" hangingPunct="1"/>
            <a:r>
              <a:rPr lang="en-US" altLang="en-US" sz="1800" smtClean="0"/>
              <a:t>Hormonal adaptations are inadequate</a:t>
            </a:r>
          </a:p>
          <a:p>
            <a:pPr lvl="1" eaLnBrk="1" hangingPunct="1"/>
            <a:r>
              <a:rPr lang="en-US" altLang="en-US" sz="1800" smtClean="0"/>
              <a:t>Intake of water &amp; electrolytes are very restrictive or excessive</a:t>
            </a:r>
          </a:p>
          <a:p>
            <a:pPr eaLnBrk="1" hangingPunct="1"/>
            <a:r>
              <a:rPr lang="en-US" altLang="en-US" sz="2400" smtClean="0"/>
              <a:t>Renal osteodystrophy</a:t>
            </a:r>
          </a:p>
          <a:p>
            <a:pPr lvl="1" eaLnBrk="1" hangingPunct="1"/>
            <a:r>
              <a:rPr lang="en-US" altLang="en-US" sz="2000" smtClean="0"/>
              <a:t>Increased parathyroid hormone contributes to bone loss</a:t>
            </a:r>
          </a:p>
          <a:p>
            <a:pPr eaLnBrk="1" hangingPunct="1"/>
            <a:endParaRPr lang="en-US" altLang="en-US" sz="2000" smtClean="0"/>
          </a:p>
        </p:txBody>
      </p:sp>
      <p:sp>
        <p:nvSpPr>
          <p:cNvPr id="4096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19600" y="1676400"/>
            <a:ext cx="4495800" cy="44196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Acidosis may develop</a:t>
            </a:r>
          </a:p>
          <a:p>
            <a:pPr eaLnBrk="1" hangingPunct="1"/>
            <a:r>
              <a:rPr lang="en-US" altLang="en-US" sz="2400" smtClean="0"/>
              <a:t>Uremic syndrome</a:t>
            </a:r>
          </a:p>
          <a:p>
            <a:pPr lvl="1" eaLnBrk="1" hangingPunct="1"/>
            <a:r>
              <a:rPr lang="en-US" altLang="en-US" sz="2000" smtClean="0"/>
              <a:t>Mental dysfunctions</a:t>
            </a:r>
          </a:p>
          <a:p>
            <a:pPr lvl="1" eaLnBrk="1" hangingPunct="1"/>
            <a:r>
              <a:rPr lang="en-US" altLang="en-US" sz="2000" smtClean="0"/>
              <a:t>Neuromuscular changes</a:t>
            </a:r>
          </a:p>
          <a:p>
            <a:pPr lvl="1" eaLnBrk="1" hangingPunct="1"/>
            <a:r>
              <a:rPr lang="en-US" altLang="en-US" sz="2000" smtClean="0"/>
              <a:t>Muscle cramping, twitching, restless leg syndrome</a:t>
            </a:r>
          </a:p>
          <a:p>
            <a:pPr eaLnBrk="1" hangingPunct="1"/>
            <a:r>
              <a:rPr lang="en-US" altLang="en-US" sz="2400" smtClean="0"/>
              <a:t>Protein energy malnutrition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40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utoUpdateAnimBg="0"/>
      <p:bldP spid="40964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6019800" cy="1143000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Complications of Uremic Syndrome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905000"/>
            <a:ext cx="41910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Impaired hormone synthesis</a:t>
            </a:r>
          </a:p>
          <a:p>
            <a:pPr eaLnBrk="1" hangingPunct="1"/>
            <a:r>
              <a:rPr lang="en-US" altLang="en-US" smtClean="0"/>
              <a:t>Impaired hormone degradation</a:t>
            </a:r>
          </a:p>
          <a:p>
            <a:pPr eaLnBrk="1" hangingPunct="1"/>
            <a:r>
              <a:rPr lang="en-US" altLang="en-US" smtClean="0"/>
              <a:t>Bleeding abnormalities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905000"/>
            <a:ext cx="38100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Increased cardiovascular disease risk</a:t>
            </a:r>
          </a:p>
          <a:p>
            <a:pPr eaLnBrk="1" hangingPunct="1"/>
            <a:r>
              <a:rPr lang="en-US" altLang="en-US" smtClean="0"/>
              <a:t>Reduced immunity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  <p:bldP spid="41988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Treatment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676400"/>
            <a:ext cx="3810000" cy="4648200"/>
          </a:xfrm>
        </p:spPr>
        <p:txBody>
          <a:bodyPr/>
          <a:lstStyle/>
          <a:p>
            <a:pPr eaLnBrk="1" hangingPunct="1"/>
            <a:r>
              <a:rPr lang="en-US" altLang="en-US" sz="3200" smtClean="0"/>
              <a:t>Goal</a:t>
            </a:r>
          </a:p>
          <a:p>
            <a:pPr lvl="1" eaLnBrk="1" hangingPunct="1"/>
            <a:r>
              <a:rPr lang="en-US" altLang="en-US" sz="2800" smtClean="0"/>
              <a:t>Slow disease progression</a:t>
            </a:r>
          </a:p>
          <a:p>
            <a:pPr lvl="1" eaLnBrk="1" hangingPunct="1"/>
            <a:r>
              <a:rPr lang="en-US" altLang="en-US" sz="2800" smtClean="0"/>
              <a:t>Prevent or alleviate symptoms</a:t>
            </a:r>
          </a:p>
          <a:p>
            <a:pPr eaLnBrk="1" hangingPunct="1"/>
            <a:endParaRPr lang="en-US" altLang="en-US" sz="3200" smtClean="0"/>
          </a:p>
        </p:txBody>
      </p:sp>
      <p:sp>
        <p:nvSpPr>
          <p:cNvPr id="4301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3962400" y="1676400"/>
            <a:ext cx="47244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 smtClean="0"/>
              <a:t>Drugs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smtClean="0"/>
              <a:t>Antihypertensives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smtClean="0"/>
              <a:t>Erythropoietin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smtClean="0"/>
              <a:t>Phosphate binders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smtClean="0"/>
              <a:t>Sodium bicarbonate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smtClean="0"/>
              <a:t>Cholesterol-lowering medications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smtClean="0"/>
              <a:t>Active vitamin D supplements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3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430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30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430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bldLvl="2" autoUpdateAnimBg="0"/>
      <p:bldP spid="43012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Dialysis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43434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Removes excess fluid &amp; wastes from blood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Blood is circulated though a dialyzer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Blood is bathed by dialysate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Hemodialysis &amp; peritoneal dialysis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21509" name="Picture 6" descr="22p5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743200"/>
            <a:ext cx="4633913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Medical Nutrition Therapy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1676400"/>
            <a:ext cx="42672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Energy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Enough to maintain healthy weight &amp; prevent wasting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Low-protein diet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Can increase when on dialysis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Lipids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Restrict saturated fat &amp; cholesterol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mtClean="0"/>
          </a:p>
        </p:txBody>
      </p:sp>
      <p:sp>
        <p:nvSpPr>
          <p:cNvPr id="46084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Fluids</a:t>
            </a:r>
          </a:p>
          <a:p>
            <a:pPr lvl="1" eaLnBrk="1" hangingPunct="1"/>
            <a:r>
              <a:rPr lang="en-US" altLang="en-US" smtClean="0"/>
              <a:t>Not restricted until output decreases</a:t>
            </a:r>
          </a:p>
          <a:p>
            <a:pPr eaLnBrk="1" hangingPunct="1"/>
            <a:r>
              <a:rPr lang="en-US" altLang="en-US" smtClean="0"/>
              <a:t>Sodium</a:t>
            </a:r>
          </a:p>
          <a:p>
            <a:pPr lvl="1" eaLnBrk="1" hangingPunct="1"/>
            <a:r>
              <a:rPr lang="en-US" altLang="en-US" smtClean="0"/>
              <a:t>Mild restriction</a:t>
            </a:r>
          </a:p>
          <a:p>
            <a:pPr eaLnBrk="1" hangingPunct="1"/>
            <a:r>
              <a:rPr lang="en-US" altLang="en-US" smtClean="0"/>
              <a:t>Potassium</a:t>
            </a:r>
          </a:p>
          <a:p>
            <a:pPr lvl="1" eaLnBrk="1" hangingPunct="1"/>
            <a:r>
              <a:rPr lang="en-US" altLang="en-US" smtClean="0"/>
              <a:t>May need to restrict high-potassium foods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  <p:bldP spid="46084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Medical Nutrition Therapy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676400"/>
            <a:ext cx="38862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Calcium &amp; vitamin D needs increase</a:t>
            </a:r>
          </a:p>
          <a:p>
            <a:pPr eaLnBrk="1" hangingPunct="1"/>
            <a:r>
              <a:rPr lang="en-US" altLang="en-US" smtClean="0"/>
              <a:t>May need phosphorus restrictions</a:t>
            </a:r>
          </a:p>
          <a:p>
            <a:pPr lvl="1" eaLnBrk="1" hangingPunct="1"/>
            <a:r>
              <a:rPr lang="en-US" altLang="en-US" smtClean="0"/>
              <a:t>Restrict protein</a:t>
            </a:r>
          </a:p>
          <a:p>
            <a:pPr lvl="1" eaLnBrk="1" hangingPunct="1"/>
            <a:r>
              <a:rPr lang="en-US" altLang="en-US" smtClean="0"/>
              <a:t>Restrict milk &amp; milk products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19600" y="1676400"/>
            <a:ext cx="45720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Dietary supplements</a:t>
            </a:r>
          </a:p>
          <a:p>
            <a:pPr lvl="1" eaLnBrk="1" hangingPunct="1"/>
            <a:r>
              <a:rPr lang="en-US" altLang="en-US" smtClean="0"/>
              <a:t>Generous folate and B</a:t>
            </a:r>
            <a:r>
              <a:rPr lang="en-US" altLang="en-US" baseline="-25000" smtClean="0"/>
              <a:t>6</a:t>
            </a:r>
          </a:p>
          <a:p>
            <a:pPr lvl="1" eaLnBrk="1" hangingPunct="1"/>
            <a:r>
              <a:rPr lang="en-US" altLang="en-US" smtClean="0"/>
              <a:t>Recommended amounts of water-soluble vitamins except vitamin C</a:t>
            </a:r>
          </a:p>
          <a:p>
            <a:pPr lvl="1" eaLnBrk="1" hangingPunct="1"/>
            <a:r>
              <a:rPr lang="en-US" altLang="en-US" smtClean="0"/>
              <a:t>IV iron administration</a:t>
            </a:r>
          </a:p>
          <a:p>
            <a:pPr eaLnBrk="1" hangingPunct="1"/>
            <a:r>
              <a:rPr lang="en-US" altLang="en-US" smtClean="0"/>
              <a:t>Intradialytic parenteral nutrition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48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8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utoUpdateAnimBg="0"/>
      <p:bldP spid="48132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24579" name="Picture 6" descr="22T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828675"/>
            <a:ext cx="8964613" cy="519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Kidney Transplants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676400"/>
            <a:ext cx="4191000" cy="44196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Restores function</a:t>
            </a:r>
          </a:p>
          <a:p>
            <a:pPr eaLnBrk="1" hangingPunct="1"/>
            <a:r>
              <a:rPr lang="en-US" altLang="en-US" sz="2400" smtClean="0"/>
              <a:t>Allows a more liberal diet</a:t>
            </a:r>
          </a:p>
          <a:p>
            <a:pPr eaLnBrk="1" hangingPunct="1"/>
            <a:r>
              <a:rPr lang="en-US" altLang="en-US" sz="2400" smtClean="0"/>
              <a:t>Frees patient from dialysis</a:t>
            </a:r>
          </a:p>
          <a:p>
            <a:pPr eaLnBrk="1" hangingPunct="1"/>
            <a:r>
              <a:rPr lang="en-US" altLang="en-US" sz="2400" smtClean="0"/>
              <a:t>Immunosuppressive drug therapy</a:t>
            </a:r>
          </a:p>
          <a:p>
            <a:pPr lvl="1" eaLnBrk="1" hangingPunct="1"/>
            <a:r>
              <a:rPr lang="en-US" altLang="en-US" sz="2000" smtClean="0"/>
              <a:t>Many side effects affecting nutrition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95800" y="1676400"/>
            <a:ext cx="4495800" cy="44196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Protein &amp; energy requirements increase</a:t>
            </a:r>
          </a:p>
          <a:p>
            <a:pPr eaLnBrk="1" hangingPunct="1"/>
            <a:r>
              <a:rPr lang="en-US" altLang="en-US" sz="2400" smtClean="0"/>
              <a:t>Control CHO &amp; lipids</a:t>
            </a:r>
          </a:p>
          <a:p>
            <a:pPr eaLnBrk="1" hangingPunct="1"/>
            <a:r>
              <a:rPr lang="en-US" altLang="en-US" sz="2400" smtClean="0"/>
              <a:t>Sodium, potassium, &amp; phosphorus intakes liberalized</a:t>
            </a:r>
          </a:p>
          <a:p>
            <a:pPr eaLnBrk="1" hangingPunct="1"/>
            <a:r>
              <a:rPr lang="en-US" altLang="en-US" sz="2400" smtClean="0"/>
              <a:t>Calcium supplementation</a:t>
            </a:r>
          </a:p>
          <a:p>
            <a:pPr eaLnBrk="1" hangingPunct="1"/>
            <a:r>
              <a:rPr lang="en-US" altLang="en-US" sz="2400" smtClean="0"/>
              <a:t>Be alert for potential food borne infection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  <p:bldP spid="49156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Kidney Stones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Affects 12% of men &amp; 5% of women</a:t>
            </a:r>
          </a:p>
          <a:p>
            <a:pPr eaLnBrk="1" hangingPunct="1"/>
            <a:r>
              <a:rPr lang="en-US" altLang="en-US" smtClean="0"/>
              <a:t>Crystalline mass in urinary tract</a:t>
            </a:r>
          </a:p>
          <a:p>
            <a:pPr lvl="1" eaLnBrk="1" hangingPunct="1"/>
            <a:r>
              <a:rPr lang="en-US" altLang="en-US" smtClean="0"/>
              <a:t>Severe pain</a:t>
            </a:r>
          </a:p>
          <a:p>
            <a:pPr lvl="1" eaLnBrk="1" hangingPunct="1"/>
            <a:r>
              <a:rPr lang="en-US" altLang="en-US" smtClean="0"/>
              <a:t>Can obstruct tract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i="1" smtClean="0"/>
              <a:t>Formation </a:t>
            </a:r>
            <a:r>
              <a:rPr lang="en-US" altLang="en-US" smtClean="0"/>
              <a:t>is promoted by:</a:t>
            </a:r>
          </a:p>
          <a:p>
            <a:pPr lvl="1" eaLnBrk="1" hangingPunct="1"/>
            <a:r>
              <a:rPr lang="en-US" altLang="en-US" smtClean="0"/>
              <a:t>Reduced urine volume</a:t>
            </a:r>
          </a:p>
          <a:p>
            <a:pPr lvl="1" eaLnBrk="1" hangingPunct="1"/>
            <a:r>
              <a:rPr lang="en-US" altLang="en-US" smtClean="0"/>
              <a:t>Blocked urine flow</a:t>
            </a:r>
          </a:p>
          <a:p>
            <a:pPr lvl="1" eaLnBrk="1" hangingPunct="1"/>
            <a:r>
              <a:rPr lang="en-US" altLang="en-US" smtClean="0"/>
              <a:t>Increased concentrations of stone-forming substances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utoUpdateAnimBg="0"/>
      <p:bldP spid="50180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Types of Stones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676400"/>
            <a:ext cx="38100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Calcium oxalate stones</a:t>
            </a:r>
          </a:p>
          <a:p>
            <a:pPr lvl="1" eaLnBrk="1" hangingPunct="1"/>
            <a:r>
              <a:rPr lang="en-US" altLang="en-US" smtClean="0"/>
              <a:t>Most common</a:t>
            </a:r>
          </a:p>
          <a:p>
            <a:pPr lvl="1" eaLnBrk="1" hangingPunct="1"/>
            <a:r>
              <a:rPr lang="en-US" altLang="en-US" smtClean="0"/>
              <a:t>Reduce intake of oxalate</a:t>
            </a:r>
          </a:p>
          <a:p>
            <a:pPr lvl="1" eaLnBrk="1" hangingPunct="1"/>
            <a:r>
              <a:rPr lang="en-US" altLang="en-US" smtClean="0"/>
              <a:t>Avoid vitamin C supplements</a:t>
            </a:r>
          </a:p>
          <a:p>
            <a:pPr eaLnBrk="1" hangingPunct="1"/>
            <a:endParaRPr lang="en-US" altLang="en-US" smtClean="0"/>
          </a:p>
          <a:p>
            <a:pPr lvl="1" eaLnBrk="1" hangingPunct="1"/>
            <a:endParaRPr lang="en-US" altLang="en-US" smtClean="0"/>
          </a:p>
        </p:txBody>
      </p:sp>
      <p:sp>
        <p:nvSpPr>
          <p:cNvPr id="5120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114800" y="1676400"/>
            <a:ext cx="47244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Uric acid stones</a:t>
            </a:r>
          </a:p>
          <a:p>
            <a:pPr lvl="1" eaLnBrk="1" hangingPunct="1"/>
            <a:r>
              <a:rPr lang="en-US" altLang="en-US" smtClean="0"/>
              <a:t>Abnormally acidic urine</a:t>
            </a:r>
          </a:p>
          <a:p>
            <a:pPr lvl="1" eaLnBrk="1" hangingPunct="1"/>
            <a:r>
              <a:rPr lang="en-US" altLang="en-US" smtClean="0"/>
              <a:t>Associated with gout</a:t>
            </a:r>
          </a:p>
          <a:p>
            <a:pPr lvl="1" eaLnBrk="1" hangingPunct="1"/>
            <a:r>
              <a:rPr lang="en-US" altLang="en-US" smtClean="0"/>
              <a:t>Low-purine diet</a:t>
            </a:r>
          </a:p>
          <a:p>
            <a:pPr eaLnBrk="1" hangingPunct="1"/>
            <a:r>
              <a:rPr lang="en-US" altLang="en-US" smtClean="0"/>
              <a:t>Cystine stones</a:t>
            </a:r>
          </a:p>
          <a:p>
            <a:pPr lvl="1" eaLnBrk="1" hangingPunct="1"/>
            <a:r>
              <a:rPr lang="en-US" altLang="en-US" smtClean="0"/>
              <a:t>Inherited disorder </a:t>
            </a:r>
            <a:r>
              <a:rPr lang="en-US" altLang="en-US" i="1" smtClean="0"/>
              <a:t>cystinuria</a:t>
            </a:r>
          </a:p>
          <a:p>
            <a:pPr eaLnBrk="1" hangingPunct="1"/>
            <a:r>
              <a:rPr lang="en-US" altLang="en-US" smtClean="0"/>
              <a:t>Struvite stones</a:t>
            </a:r>
          </a:p>
          <a:p>
            <a:pPr lvl="1" eaLnBrk="1" hangingPunct="1"/>
            <a:r>
              <a:rPr lang="en-US" altLang="en-US" smtClean="0"/>
              <a:t>Form in alkaline urine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51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51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51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51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51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utoUpdateAnimBg="0"/>
      <p:bldP spid="51204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Calcium Oxalate Stone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28676" name="Picture 5" descr="22p5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143000"/>
            <a:ext cx="4976813" cy="572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Consequences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Renal colic</a:t>
            </a:r>
          </a:p>
          <a:p>
            <a:pPr lvl="1" eaLnBrk="1" hangingPunct="1"/>
            <a:r>
              <a:rPr lang="en-US" altLang="en-US" smtClean="0"/>
              <a:t>Severe, continuous pain</a:t>
            </a:r>
          </a:p>
          <a:p>
            <a:pPr lvl="1" eaLnBrk="1" hangingPunct="1"/>
            <a:r>
              <a:rPr lang="en-US" altLang="en-US" smtClean="0"/>
              <a:t>Begins in the back &amp; travels toward bladder</a:t>
            </a:r>
          </a:p>
          <a:p>
            <a:pPr lvl="1" eaLnBrk="1" hangingPunct="1"/>
            <a:r>
              <a:rPr lang="en-US" altLang="en-US" smtClean="0"/>
              <a:t>Nausea &amp; vomiting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Urinary tract complications</a:t>
            </a:r>
          </a:p>
          <a:p>
            <a:pPr lvl="1" eaLnBrk="1" hangingPunct="1"/>
            <a:r>
              <a:rPr lang="en-US" altLang="en-US" smtClean="0"/>
              <a:t>Urgency</a:t>
            </a:r>
          </a:p>
          <a:p>
            <a:pPr lvl="1" eaLnBrk="1" hangingPunct="1"/>
            <a:r>
              <a:rPr lang="en-US" altLang="en-US" smtClean="0"/>
              <a:t>Frequency</a:t>
            </a:r>
          </a:p>
          <a:p>
            <a:pPr lvl="1" eaLnBrk="1" hangingPunct="1"/>
            <a:r>
              <a:rPr lang="en-US" altLang="en-US" smtClean="0"/>
              <a:t>Inability to urinate</a:t>
            </a:r>
          </a:p>
          <a:p>
            <a:pPr lvl="1" eaLnBrk="1" hangingPunct="1"/>
            <a:r>
              <a:rPr lang="en-US" altLang="en-US" smtClean="0"/>
              <a:t>Obstruction</a:t>
            </a:r>
          </a:p>
          <a:p>
            <a:pPr lvl="1" eaLnBrk="1" hangingPunct="1"/>
            <a:r>
              <a:rPr lang="en-US" altLang="en-US" smtClean="0"/>
              <a:t>Infection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bldLvl="2" autoUpdateAnimBg="0"/>
      <p:bldP spid="52228" grpId="0" build="p" bldLvl="2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Prevention &amp; Treatment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38100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Drink 12-16 cups of fluids/day</a:t>
            </a:r>
          </a:p>
          <a:p>
            <a:pPr eaLnBrk="1" hangingPunct="1"/>
            <a:r>
              <a:rPr lang="en-US" altLang="en-US" smtClean="0"/>
              <a:t>Tea, coffee, wine, beer</a:t>
            </a:r>
          </a:p>
          <a:p>
            <a:pPr eaLnBrk="1" hangingPunct="1"/>
            <a:r>
              <a:rPr lang="en-US" altLang="en-US" smtClean="0"/>
              <a:t>No apple or grapefruit juices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30725" name="Picture 6" descr="22p58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38322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Other Dietary Measures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447800"/>
            <a:ext cx="58674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Consume enough calcium to control oxalate absorption</a:t>
            </a:r>
          </a:p>
          <a:p>
            <a:pPr eaLnBrk="1" hangingPunct="1"/>
            <a:r>
              <a:rPr lang="en-US" altLang="en-US" smtClean="0"/>
              <a:t>Restrict dietary oxalate &amp; purine</a:t>
            </a:r>
          </a:p>
          <a:p>
            <a:pPr eaLnBrk="1" hangingPunct="1"/>
            <a:r>
              <a:rPr lang="en-US" altLang="en-US" smtClean="0"/>
              <a:t>Moderate protein intake</a:t>
            </a:r>
          </a:p>
          <a:p>
            <a:pPr eaLnBrk="1" hangingPunct="1"/>
            <a:r>
              <a:rPr lang="en-US" altLang="en-US" smtClean="0"/>
              <a:t>Sodium restriction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32771" name="Picture 6" descr="22T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6988"/>
            <a:ext cx="6248400" cy="680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33795" name="Picture 6" descr="22T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241425"/>
            <a:ext cx="8964613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762000"/>
            <a:ext cx="6172200" cy="1143000"/>
          </a:xfrm>
        </p:spPr>
        <p:txBody>
          <a:bodyPr/>
          <a:lstStyle/>
          <a:p>
            <a:pPr algn="l" eaLnBrk="1" hangingPunct="1"/>
            <a:r>
              <a:rPr lang="en-US" altLang="en-US" smtClean="0"/>
              <a:t>Nutrition in Practice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2209800"/>
            <a:ext cx="19812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Dialysis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34821" name="Picture 5" descr="22p5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362200"/>
            <a:ext cx="5853113" cy="391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How Does Dialysis Work?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Employs diffusion, osmosis, &amp; ultrafiltration</a:t>
            </a:r>
          </a:p>
          <a:p>
            <a:pPr eaLnBrk="1" hangingPunct="1"/>
            <a:r>
              <a:rPr lang="en-US" altLang="en-US" smtClean="0"/>
              <a:t>If a substance is lower in dialysate, substance will diffuse out of the blood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If substance is higher in the dialysate, substance will diffuse into the blood</a:t>
            </a:r>
          </a:p>
          <a:p>
            <a:pPr eaLnBrk="1" hangingPunct="1"/>
            <a:r>
              <a:rPr lang="en-US" altLang="en-US" smtClean="0"/>
              <a:t>Ultrafiltration removes fluid from the blood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  <p:bldP spid="58372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36867" name="Picture 4" descr="22p5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254125"/>
            <a:ext cx="8964613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Dialysis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76400"/>
            <a:ext cx="4343400" cy="4419600"/>
          </a:xfrm>
        </p:spPr>
        <p:txBody>
          <a:bodyPr/>
          <a:lstStyle/>
          <a:p>
            <a:pPr eaLnBrk="1" hangingPunct="1"/>
            <a:r>
              <a:rPr lang="en-US" altLang="en-US" smtClean="0"/>
              <a:t>Hemodialysis</a:t>
            </a:r>
          </a:p>
          <a:p>
            <a:pPr lvl="1" eaLnBrk="1" hangingPunct="1"/>
            <a:r>
              <a:rPr lang="en-US" altLang="en-US" smtClean="0"/>
              <a:t>Lasts 3-4 hours</a:t>
            </a:r>
          </a:p>
          <a:p>
            <a:pPr lvl="1" eaLnBrk="1" hangingPunct="1"/>
            <a:r>
              <a:rPr lang="en-US" altLang="en-US" smtClean="0"/>
              <a:t>3 times/week</a:t>
            </a:r>
          </a:p>
          <a:p>
            <a:pPr lvl="1" eaLnBrk="1" hangingPunct="1"/>
            <a:r>
              <a:rPr lang="en-US" altLang="en-US" smtClean="0"/>
              <a:t>Complications</a:t>
            </a:r>
          </a:p>
          <a:p>
            <a:pPr lvl="2" eaLnBrk="1" hangingPunct="1"/>
            <a:r>
              <a:rPr lang="en-US" altLang="en-US" smtClean="0"/>
              <a:t>Infections</a:t>
            </a:r>
          </a:p>
          <a:p>
            <a:pPr lvl="2" eaLnBrk="1" hangingPunct="1"/>
            <a:r>
              <a:rPr lang="en-US" altLang="en-US" smtClean="0"/>
              <a:t>Blood clotting</a:t>
            </a:r>
          </a:p>
          <a:p>
            <a:pPr lvl="2" eaLnBrk="1" hangingPunct="1"/>
            <a:r>
              <a:rPr lang="en-US" altLang="en-US" smtClean="0"/>
              <a:t>Hypotension</a:t>
            </a:r>
          </a:p>
          <a:p>
            <a:pPr lvl="2" eaLnBrk="1" hangingPunct="1"/>
            <a:r>
              <a:rPr lang="en-US" altLang="en-US" smtClean="0"/>
              <a:t>Muscle cramping</a:t>
            </a:r>
          </a:p>
          <a:p>
            <a:pPr lvl="2" eaLnBrk="1" hangingPunct="1"/>
            <a:r>
              <a:rPr lang="en-US" altLang="en-US" smtClean="0"/>
              <a:t>Headaches, weakness</a:t>
            </a:r>
          </a:p>
          <a:p>
            <a:pPr lvl="2" eaLnBrk="1" hangingPunct="1"/>
            <a:r>
              <a:rPr lang="en-US" altLang="en-US" smtClean="0"/>
              <a:t>Nausea &amp; vomiting</a:t>
            </a:r>
          </a:p>
          <a:p>
            <a:pPr lvl="2" eaLnBrk="1" hangingPunct="1"/>
            <a:r>
              <a:rPr lang="en-US" altLang="en-US" smtClean="0"/>
              <a:t>Agitation 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800600" y="1676400"/>
            <a:ext cx="40386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Peritoneal dialysis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Vascular access not required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Fewer dietary restrictions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Can be scheduled when convenient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Acute failure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Continuous renal replacement therapy (CRRT)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60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60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5" dur="500"/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bldLvl="2" autoUpdateAnimBg="0"/>
      <p:bldP spid="60420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2007 Thomson - Wadsworth</a:t>
            </a:r>
          </a:p>
        </p:txBody>
      </p:sp>
      <p:pic>
        <p:nvPicPr>
          <p:cNvPr id="38915" name="Picture 4" descr="22p5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165225"/>
            <a:ext cx="8964613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GAMESHOW" val="False"/>
  <p:tag name="PPTVERSION" val="XP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0337D75AF3AD4FAF2FF1CA9920DBAC" ma:contentTypeVersion="0" ma:contentTypeDescription="Create a new document." ma:contentTypeScope="" ma:versionID="a18a5501fdafcde2ebec19550b942483">
  <xsd:schema xmlns:xsd="http://www.w3.org/2001/XMLSchema" xmlns:xs="http://www.w3.org/2001/XMLSchema" xmlns:p="http://schemas.microsoft.com/office/2006/metadata/properties" xmlns:ns2="f678b3e7-99ca-49a2-9591-16a4ba76fdac" targetNamespace="http://schemas.microsoft.com/office/2006/metadata/properties" ma:root="true" ma:fieldsID="c9989d679a6048bc03f318b6c2c5133d" ns2:_="">
    <xsd:import namespace="f678b3e7-99ca-49a2-9591-16a4ba76fda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Display_x0020_In_x0020_Nav" minOccurs="0"/>
                <xsd:element ref="ns2:Page_x0020_Display_x0020_Or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78b3e7-99ca-49a2-9591-16a4ba76fda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Display_x0020_In_x0020_Nav" ma:index="11" nillable="true" ma:displayName="Display In Nav" ma:default="1" ma:description="Use this value to determine whether a link or page is currently visible in the Navigation control." ma:internalName="Display_x0020_In_x0020_Nav">
      <xsd:simpleType>
        <xsd:restriction base="dms:Boolean"/>
      </xsd:simpleType>
    </xsd:element>
    <xsd:element name="Page_x0020_Display_x0020_Order" ma:index="12" nillable="true" ma:displayName="Page Display Order" ma:decimals="0" ma:default="1" ma:description="Use this property to control the order that pages will display within the Navigaton control." ma:internalName="Page_x0020_Display_x0020_Order" ma:readOnly="false" ma:percentage="FALSE">
      <xsd:simpleType>
        <xsd:restriction base="dms:Number">
          <xsd:maxInclusive value="1000000"/>
          <xsd:minInclusive value="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D300362-BB87-4574-BAEF-90B987E15E3C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2EA42EBA-070D-434F-8865-B48F6FD5DF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997575-0230-475D-A338-6E5C50001D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78b3e7-99ca-49a2-9591-16a4ba76fd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0AB6636-3380-45B9-B67E-4752F5721D21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554</TotalTime>
  <Words>1097</Words>
  <Application>Microsoft Office PowerPoint</Application>
  <PresentationFormat>Экран (4:3)</PresentationFormat>
  <Paragraphs>321</Paragraphs>
  <Slides>37</Slides>
  <Notes>37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Ion</vt:lpstr>
      <vt:lpstr>Odessa National Medical University,</vt:lpstr>
      <vt:lpstr>Kidneys</vt:lpstr>
      <vt:lpstr>Презентация PowerPoint</vt:lpstr>
      <vt:lpstr>Kidney Functions</vt:lpstr>
      <vt:lpstr>Nephrotic Syndrome</vt:lpstr>
      <vt:lpstr>Nephrotic Syndrome</vt:lpstr>
      <vt:lpstr>Consequences</vt:lpstr>
      <vt:lpstr>Consequences of Protein Loss</vt:lpstr>
      <vt:lpstr>Treatment</vt:lpstr>
      <vt:lpstr>Acute Renal Failure</vt:lpstr>
      <vt:lpstr>Causes</vt:lpstr>
      <vt:lpstr>Consequences</vt:lpstr>
      <vt:lpstr>Treatment</vt:lpstr>
      <vt:lpstr>Chronic Renal Failure</vt:lpstr>
      <vt:lpstr>Consequences </vt:lpstr>
      <vt:lpstr>Презентация PowerPoint</vt:lpstr>
      <vt:lpstr>Consequences </vt:lpstr>
      <vt:lpstr>Complications of Uremic Syndrome</vt:lpstr>
      <vt:lpstr>Treatment </vt:lpstr>
      <vt:lpstr>Dialysis</vt:lpstr>
      <vt:lpstr>Medical Nutrition Therapy</vt:lpstr>
      <vt:lpstr>Medical Nutrition Therapy</vt:lpstr>
      <vt:lpstr>Презентация PowerPoint</vt:lpstr>
      <vt:lpstr>Kidney Transplants</vt:lpstr>
      <vt:lpstr>Kidney Stones</vt:lpstr>
      <vt:lpstr>Types of Stones</vt:lpstr>
      <vt:lpstr>Calcium Oxalate Stone</vt:lpstr>
      <vt:lpstr>Consequences</vt:lpstr>
      <vt:lpstr>Prevention &amp; Treatment</vt:lpstr>
      <vt:lpstr>Other Dietary Measures</vt:lpstr>
      <vt:lpstr>Презентация PowerPoint</vt:lpstr>
      <vt:lpstr>Презентация PowerPoint</vt:lpstr>
      <vt:lpstr>Nutrition in Practice</vt:lpstr>
      <vt:lpstr>How Does Dialysis Work?</vt:lpstr>
      <vt:lpstr>Презентация PowerPoint</vt:lpstr>
      <vt:lpstr>Dialysis</vt:lpstr>
      <vt:lpstr>Презентация PowerPoint</vt:lpstr>
    </vt:vector>
  </TitlesOfParts>
  <Company>Thomson - Wadsworth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Chpt 22 - Renal Disease</dc:title>
  <dc:creator>Elesha Feldman</dc:creator>
  <cp:lastModifiedBy>Kafedra</cp:lastModifiedBy>
  <cp:revision>24</cp:revision>
  <dcterms:created xsi:type="dcterms:W3CDTF">2005-11-21T21:59:12Z</dcterms:created>
  <dcterms:modified xsi:type="dcterms:W3CDTF">2018-11-06T09:39:02Z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P5HZTAUAE3PW-160-15</vt:lpwstr>
  </property>
  <property fmtid="{D5CDD505-2E9C-101B-9397-08002B2CF9AE}" pid="3" name="_dlc_DocIdItemGuid">
    <vt:lpwstr>1afa4c2c-4e9b-40c6-9e86-9568db73a236</vt:lpwstr>
  </property>
  <property fmtid="{D5CDD505-2E9C-101B-9397-08002B2CF9AE}" pid="4" name="_dlc_DocIdUrl">
    <vt:lpwstr>http://sp.lscc.edu/faculty/angela_huffman/_layouts/DocIdRedir.aspx?ID=P5HZTAUAE3PW-160-15, P5HZTAUAE3PW-160-15</vt:lpwstr>
  </property>
</Properties>
</file>