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311" r:id="rId5"/>
    <p:sldId id="260" r:id="rId6"/>
    <p:sldId id="312" r:id="rId7"/>
    <p:sldId id="261" r:id="rId8"/>
    <p:sldId id="262" r:id="rId9"/>
    <p:sldId id="263" r:id="rId10"/>
    <p:sldId id="264" r:id="rId11"/>
    <p:sldId id="265" r:id="rId12"/>
    <p:sldId id="266" r:id="rId13"/>
    <p:sldId id="267" r:id="rId14"/>
    <p:sldId id="268" r:id="rId15"/>
    <p:sldId id="269" r:id="rId16"/>
    <p:sldId id="313" r:id="rId17"/>
    <p:sldId id="270" r:id="rId18"/>
    <p:sldId id="271" r:id="rId19"/>
    <p:sldId id="272" r:id="rId20"/>
    <p:sldId id="314" r:id="rId21"/>
    <p:sldId id="315" r:id="rId22"/>
    <p:sldId id="273" r:id="rId23"/>
    <p:sldId id="274" r:id="rId24"/>
    <p:sldId id="275" r:id="rId25"/>
    <p:sldId id="276" r:id="rId26"/>
    <p:sldId id="277" r:id="rId27"/>
    <p:sldId id="278" r:id="rId28"/>
    <p:sldId id="279" r:id="rId29"/>
    <p:sldId id="280" r:id="rId30"/>
    <p:sldId id="316" r:id="rId31"/>
    <p:sldId id="317" r:id="rId32"/>
    <p:sldId id="281" r:id="rId33"/>
    <p:sldId id="282" r:id="rId34"/>
    <p:sldId id="283" r:id="rId35"/>
    <p:sldId id="284" r:id="rId36"/>
    <p:sldId id="318" r:id="rId37"/>
    <p:sldId id="319" r:id="rId38"/>
    <p:sldId id="285" r:id="rId39"/>
    <p:sldId id="286" r:id="rId40"/>
    <p:sldId id="287" r:id="rId41"/>
    <p:sldId id="288" r:id="rId42"/>
    <p:sldId id="320" r:id="rId43"/>
    <p:sldId id="321" r:id="rId44"/>
    <p:sldId id="322" r:id="rId45"/>
    <p:sldId id="289" r:id="rId46"/>
    <p:sldId id="290" r:id="rId47"/>
    <p:sldId id="291" r:id="rId48"/>
    <p:sldId id="292" r:id="rId49"/>
    <p:sldId id="323" r:id="rId50"/>
    <p:sldId id="324" r:id="rId51"/>
    <p:sldId id="293" r:id="rId52"/>
    <p:sldId id="294" r:id="rId53"/>
    <p:sldId id="295" r:id="rId54"/>
    <p:sldId id="325" r:id="rId55"/>
    <p:sldId id="326" r:id="rId56"/>
    <p:sldId id="296" r:id="rId57"/>
    <p:sldId id="297" r:id="rId58"/>
    <p:sldId id="298" r:id="rId59"/>
    <p:sldId id="327" r:id="rId60"/>
    <p:sldId id="328" r:id="rId61"/>
    <p:sldId id="329" r:id="rId62"/>
    <p:sldId id="299" r:id="rId63"/>
    <p:sldId id="330" r:id="rId64"/>
    <p:sldId id="331" r:id="rId65"/>
    <p:sldId id="300" r:id="rId66"/>
    <p:sldId id="301" r:id="rId67"/>
    <p:sldId id="302" r:id="rId68"/>
    <p:sldId id="303" r:id="rId69"/>
    <p:sldId id="332" r:id="rId70"/>
    <p:sldId id="304" r:id="rId71"/>
    <p:sldId id="305" r:id="rId72"/>
    <p:sldId id="306" r:id="rId73"/>
    <p:sldId id="307" r:id="rId74"/>
    <p:sldId id="308" r:id="rId75"/>
    <p:sldId id="309" r:id="rId76"/>
    <p:sldId id="310" r:id="rId7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0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smtClean="0"/>
              <a:t>Образец заголовка</a:t>
            </a:r>
            <a:endParaRPr kumimoji="0" lang="en-US"/>
          </a:p>
        </p:txBody>
      </p:sp>
      <p:sp>
        <p:nvSpPr>
          <p:cNvPr id="28" name="Дата 27"/>
          <p:cNvSpPr>
            <a:spLocks noGrp="1"/>
          </p:cNvSpPr>
          <p:nvPr>
            <p:ph type="dt" sz="half" idx="10"/>
          </p:nvPr>
        </p:nvSpPr>
        <p:spPr/>
        <p:txBody>
          <a:bodyPr/>
          <a:lstStyle/>
          <a:p>
            <a:fld id="{CD877A8A-3F88-4837-AAF5-C8BBF52FA4AC}" type="datetimeFigureOut">
              <a:rPr lang="ru-RU" smtClean="0"/>
              <a:t>07.04.2016</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484F007E-5C96-4C0E-A5CD-3621C327C742}" type="slidenum">
              <a:rPr lang="ru-RU" smtClean="0"/>
              <a:t>‹#›</a:t>
            </a:fld>
            <a:endParaRPr 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CD877A8A-3F88-4837-AAF5-C8BBF52FA4AC}" type="datetimeFigureOut">
              <a:rPr lang="ru-RU" smtClean="0"/>
              <a:t>07.04.2016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84F007E-5C96-4C0E-A5CD-3621C327C742}"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CD877A8A-3F88-4837-AAF5-C8BBF52FA4AC}" type="datetimeFigureOut">
              <a:rPr lang="ru-RU" smtClean="0"/>
              <a:t>07.04.2016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7924800" y="6416675"/>
            <a:ext cx="762000" cy="365125"/>
          </a:xfrm>
        </p:spPr>
        <p:txBody>
          <a:bodyPr/>
          <a:lstStyle/>
          <a:p>
            <a:fld id="{484F007E-5C96-4C0E-A5CD-3621C327C742}"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CD877A8A-3F88-4837-AAF5-C8BBF52FA4AC}" type="datetimeFigureOut">
              <a:rPr lang="ru-RU" smtClean="0"/>
              <a:t>07.04.2016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84F007E-5C96-4C0E-A5CD-3621C327C742}"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CD877A8A-3F88-4837-AAF5-C8BBF52FA4AC}" type="datetimeFigureOut">
              <a:rPr lang="ru-RU" smtClean="0"/>
              <a:t>07.04.2016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484F007E-5C96-4C0E-A5CD-3621C327C742}"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CD877A8A-3F88-4837-AAF5-C8BBF52FA4AC}" type="datetimeFigureOut">
              <a:rPr lang="ru-RU" smtClean="0"/>
              <a:t>07.04.2016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484F007E-5C96-4C0E-A5CD-3621C327C742}"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CD877A8A-3F88-4837-AAF5-C8BBF52FA4AC}" type="datetimeFigureOut">
              <a:rPr lang="ru-RU" smtClean="0"/>
              <a:t>07.04.2016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484F007E-5C96-4C0E-A5CD-3621C327C742}"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Объект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CD877A8A-3F88-4837-AAF5-C8BBF52FA4AC}" type="datetimeFigureOut">
              <a:rPr lang="ru-RU" smtClean="0"/>
              <a:t>07.04.2016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84F007E-5C96-4C0E-A5CD-3621C327C742}"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CD877A8A-3F88-4837-AAF5-C8BBF52FA4AC}" type="datetimeFigureOut">
              <a:rPr lang="ru-RU" smtClean="0"/>
              <a:t>07.04.2016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84F007E-5C96-4C0E-A5CD-3621C327C742}"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CD877A8A-3F88-4837-AAF5-C8BBF52FA4AC}" type="datetimeFigureOut">
              <a:rPr lang="ru-RU" smtClean="0"/>
              <a:t>07.04.2016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84F007E-5C96-4C0E-A5CD-3621C327C742}"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CD877A8A-3F88-4837-AAF5-C8BBF52FA4AC}" type="datetimeFigureOut">
              <a:rPr lang="ru-RU" smtClean="0"/>
              <a:t>07.04.2016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84F007E-5C96-4C0E-A5CD-3621C327C742}"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CD877A8A-3F88-4837-AAF5-C8BBF52FA4AC}" type="datetimeFigureOut">
              <a:rPr lang="ru-RU" smtClean="0"/>
              <a:t>07.04.2016</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484F007E-5C96-4C0E-A5CD-3621C327C742}" type="slidenum">
              <a:rPr lang="ru-RU" smtClean="0"/>
              <a:t>‹#›</a:t>
            </a:fld>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31640" y="2763238"/>
            <a:ext cx="6938989" cy="1323439"/>
          </a:xfrm>
          <a:prstGeom prst="rect">
            <a:avLst/>
          </a:prstGeom>
        </p:spPr>
        <p:txBody>
          <a:bodyPr wrap="square">
            <a:spAutoFit/>
          </a:bodyPr>
          <a:lstStyle/>
          <a:p>
            <a:r>
              <a:rPr lang="en-US" sz="4000" b="1" dirty="0" smtClean="0">
                <a:effectLst>
                  <a:outerShdw blurRad="38100" dist="38100" dir="2700000" algn="tl">
                    <a:srgbClr val="000000">
                      <a:alpha val="43137"/>
                    </a:srgbClr>
                  </a:outerShdw>
                </a:effectLst>
              </a:rPr>
              <a:t>Benign </a:t>
            </a:r>
            <a:r>
              <a:rPr lang="en-US" sz="4000" b="1" dirty="0" err="1" smtClean="0">
                <a:effectLst>
                  <a:outerShdw blurRad="38100" dist="38100" dir="2700000" algn="tl">
                    <a:srgbClr val="000000">
                      <a:alpha val="43137"/>
                    </a:srgbClr>
                  </a:outerShdw>
                </a:effectLst>
              </a:rPr>
              <a:t>odontogenic</a:t>
            </a:r>
            <a:r>
              <a:rPr lang="en-US" sz="4000" b="1" dirty="0" smtClean="0">
                <a:effectLst>
                  <a:outerShdw blurRad="38100" dist="38100" dir="2700000" algn="tl">
                    <a:srgbClr val="000000">
                      <a:alpha val="43137"/>
                    </a:srgbClr>
                  </a:outerShdw>
                </a:effectLst>
              </a:rPr>
              <a:t> tumors</a:t>
            </a:r>
          </a:p>
          <a:p>
            <a:r>
              <a:rPr lang="ru-RU" sz="4000" b="1" dirty="0" smtClean="0">
                <a:effectLst>
                  <a:outerShdw blurRad="38100" dist="38100" dir="2700000" algn="tl">
                    <a:srgbClr val="000000">
                      <a:alpha val="43137"/>
                    </a:srgbClr>
                  </a:outerShdw>
                </a:effectLst>
              </a:rPr>
              <a:t> </a:t>
            </a:r>
            <a:r>
              <a:rPr lang="en-US" sz="4000" b="1" dirty="0" smtClean="0">
                <a:effectLst>
                  <a:outerShdw blurRad="38100" dist="38100" dir="2700000" algn="tl">
                    <a:srgbClr val="000000">
                      <a:alpha val="43137"/>
                    </a:srgbClr>
                  </a:outerShdw>
                </a:effectLst>
              </a:rPr>
              <a:t>in children</a:t>
            </a:r>
            <a:endParaRPr lang="ru-RU" sz="4000" b="1" dirty="0">
              <a:effectLst>
                <a:outerShdw blurRad="38100" dist="38100" dir="2700000" algn="tl">
                  <a:srgbClr val="000000">
                    <a:alpha val="43137"/>
                  </a:srgbClr>
                </a:outerShdw>
              </a:effectLst>
            </a:endParaRPr>
          </a:p>
        </p:txBody>
      </p:sp>
      <p:sp>
        <p:nvSpPr>
          <p:cNvPr id="3" name="Прямоугольник 2"/>
          <p:cNvSpPr/>
          <p:nvPr/>
        </p:nvSpPr>
        <p:spPr>
          <a:xfrm>
            <a:off x="3419872" y="404664"/>
            <a:ext cx="5292080" cy="830997"/>
          </a:xfrm>
          <a:prstGeom prst="rect">
            <a:avLst/>
          </a:prstGeom>
        </p:spPr>
        <p:txBody>
          <a:bodyPr wrap="square">
            <a:spAutoFit/>
          </a:bodyPr>
          <a:lstStyle/>
          <a:p>
            <a:r>
              <a:rPr lang="en-US" sz="2400" dirty="0" smtClean="0"/>
              <a:t>Odessa national medical university</a:t>
            </a:r>
          </a:p>
          <a:p>
            <a:r>
              <a:rPr lang="en-US" sz="2400" dirty="0" smtClean="0"/>
              <a:t>     Department of oral surgery </a:t>
            </a:r>
            <a:endParaRPr lang="en-US" sz="2400" dirty="0"/>
          </a:p>
        </p:txBody>
      </p:sp>
      <p:sp>
        <p:nvSpPr>
          <p:cNvPr id="6" name="Прямоугольник 5"/>
          <p:cNvSpPr/>
          <p:nvPr/>
        </p:nvSpPr>
        <p:spPr>
          <a:xfrm>
            <a:off x="4545805" y="5819328"/>
            <a:ext cx="3305905" cy="369332"/>
          </a:xfrm>
          <a:prstGeom prst="rect">
            <a:avLst/>
          </a:prstGeom>
        </p:spPr>
        <p:txBody>
          <a:bodyPr wrap="none">
            <a:spAutoFit/>
          </a:bodyPr>
          <a:lstStyle/>
          <a:p>
            <a:r>
              <a:rPr lang="en-US" dirty="0" smtClean="0"/>
              <a:t>Lecture # 2 child. </a:t>
            </a:r>
            <a:r>
              <a:rPr lang="en-US" dirty="0" err="1"/>
              <a:t>o</a:t>
            </a:r>
            <a:r>
              <a:rPr lang="en-US" dirty="0" err="1" smtClean="0"/>
              <a:t>nco</a:t>
            </a:r>
            <a:r>
              <a:rPr lang="en-US" dirty="0" smtClean="0"/>
              <a:t>. for 5 year</a:t>
            </a:r>
            <a:endParaRPr lang="en-US" dirty="0"/>
          </a:p>
        </p:txBody>
      </p:sp>
    </p:spTree>
    <p:extLst>
      <p:ext uri="{BB962C8B-B14F-4D97-AF65-F5344CB8AC3E}">
        <p14:creationId xmlns:p14="http://schemas.microsoft.com/office/powerpoint/2010/main" val="19112727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2636912"/>
            <a:ext cx="7560840" cy="1754326"/>
          </a:xfrm>
          <a:prstGeom prst="rect">
            <a:avLst/>
          </a:prstGeom>
        </p:spPr>
        <p:txBody>
          <a:bodyPr wrap="square">
            <a:spAutoFit/>
          </a:bodyPr>
          <a:lstStyle/>
          <a:p>
            <a:r>
              <a:rPr lang="en-US" sz="3600" b="1" dirty="0" err="1" smtClean="0"/>
              <a:t>Odontogenic</a:t>
            </a:r>
            <a:r>
              <a:rPr lang="en-US" sz="3600" b="1" dirty="0" smtClean="0"/>
              <a:t> epithelium with mature, fibrous </a:t>
            </a:r>
            <a:r>
              <a:rPr lang="en-US" sz="3600" b="1" dirty="0" err="1" smtClean="0"/>
              <a:t>stroma</a:t>
            </a:r>
            <a:r>
              <a:rPr lang="en-US" sz="3600" b="1" dirty="0" smtClean="0"/>
              <a:t> without </a:t>
            </a:r>
            <a:r>
              <a:rPr lang="en-US" sz="3600" b="1" dirty="0" err="1" smtClean="0"/>
              <a:t>odontogenic</a:t>
            </a:r>
            <a:endParaRPr lang="en-US" sz="3600" b="1" dirty="0" smtClean="0"/>
          </a:p>
          <a:p>
            <a:r>
              <a:rPr lang="en-US" sz="3600" b="1" dirty="0" err="1" smtClean="0"/>
              <a:t>ectomesenchyme</a:t>
            </a:r>
            <a:endParaRPr lang="ru-RU" sz="3600" b="1" dirty="0"/>
          </a:p>
        </p:txBody>
      </p:sp>
    </p:spTree>
    <p:extLst>
      <p:ext uri="{BB962C8B-B14F-4D97-AF65-F5344CB8AC3E}">
        <p14:creationId xmlns:p14="http://schemas.microsoft.com/office/powerpoint/2010/main" val="35320718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2204864"/>
            <a:ext cx="7344816" cy="2677656"/>
          </a:xfrm>
          <a:prstGeom prst="rect">
            <a:avLst/>
          </a:prstGeom>
        </p:spPr>
        <p:txBody>
          <a:bodyPr wrap="square">
            <a:spAutoFit/>
          </a:bodyPr>
          <a:lstStyle/>
          <a:p>
            <a:r>
              <a:rPr lang="en-US" sz="2800" dirty="0" err="1" smtClean="0">
                <a:solidFill>
                  <a:srgbClr val="FF0000"/>
                </a:solidFill>
              </a:rPr>
              <a:t>Ameloblastomas</a:t>
            </a:r>
            <a:r>
              <a:rPr lang="en-US" sz="2800" dirty="0" smtClean="0"/>
              <a:t> have been classified as follows (WHO 2005 classification)</a:t>
            </a:r>
          </a:p>
          <a:p>
            <a:r>
              <a:rPr lang="en-US" sz="2800" dirty="0" smtClean="0"/>
              <a:t>• </a:t>
            </a:r>
            <a:r>
              <a:rPr lang="en-US" sz="2800" dirty="0" err="1" smtClean="0"/>
              <a:t>Ameloblastoma</a:t>
            </a:r>
            <a:r>
              <a:rPr lang="en-US" sz="2800" dirty="0" smtClean="0"/>
              <a:t>, solid/</a:t>
            </a:r>
            <a:r>
              <a:rPr lang="en-US" sz="2800" dirty="0" err="1" smtClean="0"/>
              <a:t>multicystic</a:t>
            </a:r>
            <a:r>
              <a:rPr lang="en-US" sz="2800" dirty="0" smtClean="0"/>
              <a:t> type</a:t>
            </a:r>
          </a:p>
          <a:p>
            <a:r>
              <a:rPr lang="en-US" sz="2800" dirty="0" smtClean="0"/>
              <a:t>• </a:t>
            </a:r>
            <a:r>
              <a:rPr lang="en-US" sz="2800" dirty="0" err="1" smtClean="0"/>
              <a:t>Ameloblastoma</a:t>
            </a:r>
            <a:r>
              <a:rPr lang="en-US" sz="2800" dirty="0" smtClean="0"/>
              <a:t>, </a:t>
            </a:r>
            <a:r>
              <a:rPr lang="en-US" sz="2800" dirty="0" err="1" smtClean="0"/>
              <a:t>extraosseous</a:t>
            </a:r>
            <a:r>
              <a:rPr lang="en-US" sz="2800" dirty="0" smtClean="0"/>
              <a:t>/peripheral type</a:t>
            </a:r>
          </a:p>
          <a:p>
            <a:r>
              <a:rPr lang="en-US" sz="2800" dirty="0" smtClean="0"/>
              <a:t>• </a:t>
            </a:r>
            <a:r>
              <a:rPr lang="en-US" sz="2800" dirty="0" err="1" smtClean="0"/>
              <a:t>Ameloblastoma</a:t>
            </a:r>
            <a:r>
              <a:rPr lang="en-US" sz="2800" dirty="0" smtClean="0"/>
              <a:t>, </a:t>
            </a:r>
            <a:r>
              <a:rPr lang="en-US" sz="2800" dirty="0" err="1" smtClean="0"/>
              <a:t>desmoplastic</a:t>
            </a:r>
            <a:r>
              <a:rPr lang="en-US" sz="2800" dirty="0" smtClean="0"/>
              <a:t> type</a:t>
            </a:r>
          </a:p>
          <a:p>
            <a:r>
              <a:rPr lang="en-US" sz="2800" dirty="0" smtClean="0"/>
              <a:t>• </a:t>
            </a:r>
            <a:r>
              <a:rPr lang="en-US" sz="2800" dirty="0" err="1" smtClean="0"/>
              <a:t>Ameloblastoma</a:t>
            </a:r>
            <a:r>
              <a:rPr lang="en-US" sz="2800" dirty="0" smtClean="0"/>
              <a:t>, </a:t>
            </a:r>
            <a:r>
              <a:rPr lang="en-US" sz="2800" dirty="0" err="1" smtClean="0"/>
              <a:t>unicystic</a:t>
            </a:r>
            <a:r>
              <a:rPr lang="en-US" sz="2800" dirty="0" smtClean="0"/>
              <a:t> type</a:t>
            </a:r>
            <a:endParaRPr lang="ru-RU" sz="2800" dirty="0"/>
          </a:p>
        </p:txBody>
      </p:sp>
    </p:spTree>
    <p:extLst>
      <p:ext uri="{BB962C8B-B14F-4D97-AF65-F5344CB8AC3E}">
        <p14:creationId xmlns:p14="http://schemas.microsoft.com/office/powerpoint/2010/main" val="39429450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7875" y="447675"/>
            <a:ext cx="5048250" cy="5962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632203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1412776"/>
            <a:ext cx="7776864" cy="4031873"/>
          </a:xfrm>
          <a:prstGeom prst="rect">
            <a:avLst/>
          </a:prstGeom>
        </p:spPr>
        <p:txBody>
          <a:bodyPr wrap="square">
            <a:spAutoFit/>
          </a:bodyPr>
          <a:lstStyle/>
          <a:p>
            <a:r>
              <a:rPr lang="en-US" sz="3200" dirty="0" err="1" smtClean="0"/>
              <a:t>Ameloblastoma</a:t>
            </a:r>
            <a:r>
              <a:rPr lang="en-US" sz="3200" dirty="0" smtClean="0"/>
              <a:t> is a tumor of the </a:t>
            </a:r>
            <a:r>
              <a:rPr lang="en-US" sz="3200" dirty="0" err="1" smtClean="0"/>
              <a:t>odontogenic</a:t>
            </a:r>
            <a:r>
              <a:rPr lang="en-US" sz="3200" dirty="0" smtClean="0"/>
              <a:t> epithelium, first described by </a:t>
            </a:r>
            <a:r>
              <a:rPr lang="en-US" sz="3200" dirty="0" err="1" smtClean="0"/>
              <a:t>Cusick</a:t>
            </a:r>
            <a:r>
              <a:rPr lang="en-US" sz="3200" dirty="0" smtClean="0"/>
              <a:t> in 1827.</a:t>
            </a:r>
          </a:p>
          <a:p>
            <a:r>
              <a:rPr lang="en-US" sz="3200" dirty="0" err="1" smtClean="0"/>
              <a:t>Ameloblastoma</a:t>
            </a:r>
            <a:r>
              <a:rPr lang="en-US" sz="3200" dirty="0" smtClean="0"/>
              <a:t> is perhaps the most perplexing of all </a:t>
            </a:r>
            <a:r>
              <a:rPr lang="en-US" sz="3200" dirty="0" err="1" smtClean="0"/>
              <a:t>odontogenic</a:t>
            </a:r>
            <a:r>
              <a:rPr lang="en-US" sz="3200" dirty="0" smtClean="0"/>
              <a:t> neoplasms due to its unexplainable clinical and </a:t>
            </a:r>
            <a:r>
              <a:rPr lang="en-US" sz="3200" dirty="0" err="1" smtClean="0"/>
              <a:t>histopathological</a:t>
            </a:r>
            <a:r>
              <a:rPr lang="en-US" sz="3200" dirty="0" smtClean="0"/>
              <a:t> behavior  It accounts for less than 1% of all </a:t>
            </a:r>
            <a:r>
              <a:rPr lang="en-US" sz="3200" dirty="0" err="1" smtClean="0"/>
              <a:t>odontogenic</a:t>
            </a:r>
            <a:r>
              <a:rPr lang="en-US" sz="3200" dirty="0" smtClean="0"/>
              <a:t> cysts and tumors.</a:t>
            </a:r>
            <a:endParaRPr lang="ru-RU" sz="3200" dirty="0"/>
          </a:p>
        </p:txBody>
      </p:sp>
    </p:spTree>
    <p:extLst>
      <p:ext uri="{BB962C8B-B14F-4D97-AF65-F5344CB8AC3E}">
        <p14:creationId xmlns:p14="http://schemas.microsoft.com/office/powerpoint/2010/main" val="12420266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900" y="1773238"/>
            <a:ext cx="8712200" cy="3309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876793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32447" y="1484784"/>
            <a:ext cx="7920880" cy="4031873"/>
          </a:xfrm>
          <a:prstGeom prst="rect">
            <a:avLst/>
          </a:prstGeom>
        </p:spPr>
        <p:txBody>
          <a:bodyPr wrap="square">
            <a:spAutoFit/>
          </a:bodyPr>
          <a:lstStyle/>
          <a:p>
            <a:r>
              <a:rPr lang="en-US" sz="3200" dirty="0" smtClean="0"/>
              <a:t>Although all </a:t>
            </a:r>
            <a:r>
              <a:rPr lang="en-US" sz="3200" dirty="0" err="1" smtClean="0"/>
              <a:t>ameloblastomas</a:t>
            </a:r>
            <a:r>
              <a:rPr lang="en-US" sz="3200" dirty="0" smtClean="0"/>
              <a:t> have the same cell of origin, there are several biologically distinct forms. The differences are especially important in pediatric cases. Central </a:t>
            </a:r>
            <a:r>
              <a:rPr lang="en-US" sz="3200" dirty="0" err="1" smtClean="0"/>
              <a:t>ameloblastomas</a:t>
            </a:r>
            <a:r>
              <a:rPr lang="en-US" sz="3200" dirty="0" smtClean="0"/>
              <a:t> occur as </a:t>
            </a:r>
            <a:r>
              <a:rPr lang="en-US" sz="3200" dirty="0" err="1" smtClean="0"/>
              <a:t>unicystic</a:t>
            </a:r>
            <a:r>
              <a:rPr lang="en-US" sz="3200" dirty="0" smtClean="0"/>
              <a:t>, </a:t>
            </a:r>
            <a:r>
              <a:rPr lang="en-US" sz="3200" dirty="0" err="1" smtClean="0"/>
              <a:t>multicystic</a:t>
            </a:r>
            <a:r>
              <a:rPr lang="en-US" sz="3200" dirty="0" smtClean="0"/>
              <a:t> or solid lesions. </a:t>
            </a:r>
            <a:r>
              <a:rPr lang="en-US" sz="3200" dirty="0" err="1" smtClean="0">
                <a:solidFill>
                  <a:srgbClr val="FF0000"/>
                </a:solidFill>
              </a:rPr>
              <a:t>Ameloblastoma</a:t>
            </a:r>
            <a:r>
              <a:rPr lang="en-US" sz="3200" dirty="0">
                <a:solidFill>
                  <a:srgbClr val="FF0000"/>
                </a:solidFill>
              </a:rPr>
              <a:t> </a:t>
            </a:r>
            <a:r>
              <a:rPr lang="en-US" sz="3200" dirty="0" smtClean="0">
                <a:solidFill>
                  <a:srgbClr val="FF0000"/>
                </a:solidFill>
              </a:rPr>
              <a:t>is non-encapsulated and infiltrates surrounding bone marrow.</a:t>
            </a:r>
            <a:endParaRPr lang="ru-RU" sz="3200" dirty="0">
              <a:solidFill>
                <a:srgbClr val="FF0000"/>
              </a:solidFill>
            </a:endParaRPr>
          </a:p>
        </p:txBody>
      </p:sp>
    </p:spTree>
    <p:extLst>
      <p:ext uri="{BB962C8B-B14F-4D97-AF65-F5344CB8AC3E}">
        <p14:creationId xmlns:p14="http://schemas.microsoft.com/office/powerpoint/2010/main" val="1560652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4972" y="548680"/>
            <a:ext cx="8064896" cy="5632311"/>
          </a:xfrm>
          <a:prstGeom prst="rect">
            <a:avLst/>
          </a:prstGeom>
        </p:spPr>
        <p:txBody>
          <a:bodyPr wrap="square">
            <a:spAutoFit/>
          </a:bodyPr>
          <a:lstStyle/>
          <a:p>
            <a:r>
              <a:rPr lang="en-US" sz="3600" dirty="0" smtClean="0">
                <a:solidFill>
                  <a:srgbClr val="FF0000"/>
                </a:solidFill>
              </a:rPr>
              <a:t>Even though they are locally</a:t>
            </a:r>
          </a:p>
          <a:p>
            <a:r>
              <a:rPr lang="en-US" sz="3600" dirty="0" smtClean="0">
                <a:solidFill>
                  <a:srgbClr val="FF0000"/>
                </a:solidFill>
              </a:rPr>
              <a:t>infiltrative, they can rarely metastasize</a:t>
            </a:r>
            <a:r>
              <a:rPr lang="en-US" sz="3600" dirty="0" smtClean="0"/>
              <a:t>. They may occur in any part of both jaws but most are in the middle and posterior regions of the mandible. </a:t>
            </a:r>
            <a:r>
              <a:rPr lang="en-US" sz="3600" dirty="0" err="1" smtClean="0"/>
              <a:t>Ameloblastomas</a:t>
            </a:r>
            <a:r>
              <a:rPr lang="en-US" sz="3600" dirty="0" smtClean="0"/>
              <a:t> are always purely radiolucent and may be </a:t>
            </a:r>
            <a:r>
              <a:rPr lang="en-US" sz="3600" dirty="0" err="1" smtClean="0"/>
              <a:t>unilocular</a:t>
            </a:r>
            <a:r>
              <a:rPr lang="en-US" sz="3600" dirty="0" smtClean="0"/>
              <a:t> but frequently become </a:t>
            </a:r>
            <a:r>
              <a:rPr lang="en-US" sz="3600" dirty="0" err="1" smtClean="0"/>
              <a:t>multilocular</a:t>
            </a:r>
            <a:r>
              <a:rPr lang="en-US" sz="3600" dirty="0" smtClean="0"/>
              <a:t> as they increase in size.</a:t>
            </a:r>
          </a:p>
          <a:p>
            <a:r>
              <a:rPr lang="en-US" sz="3600" dirty="0" smtClean="0"/>
              <a:t>If not found and treated early, they will expand the jaws.</a:t>
            </a:r>
            <a:endParaRPr lang="ru-RU" sz="3600" dirty="0"/>
          </a:p>
        </p:txBody>
      </p:sp>
    </p:spTree>
    <p:extLst>
      <p:ext uri="{BB962C8B-B14F-4D97-AF65-F5344CB8AC3E}">
        <p14:creationId xmlns:p14="http://schemas.microsoft.com/office/powerpoint/2010/main" val="37827463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90244" y="1988840"/>
            <a:ext cx="7704856" cy="2862322"/>
          </a:xfrm>
          <a:prstGeom prst="rect">
            <a:avLst/>
          </a:prstGeom>
        </p:spPr>
        <p:txBody>
          <a:bodyPr wrap="square">
            <a:spAutoFit/>
          </a:bodyPr>
          <a:lstStyle/>
          <a:p>
            <a:r>
              <a:rPr lang="en-US" sz="3600" b="1" dirty="0" smtClean="0">
                <a:solidFill>
                  <a:srgbClr val="FF0000"/>
                </a:solidFill>
              </a:rPr>
              <a:t>Despite being categorized as benign</a:t>
            </a:r>
          </a:p>
          <a:p>
            <a:r>
              <a:rPr lang="en-US" sz="3600" b="1" dirty="0" smtClean="0">
                <a:solidFill>
                  <a:srgbClr val="FF0000"/>
                </a:solidFill>
              </a:rPr>
              <a:t>tumors, </a:t>
            </a:r>
            <a:r>
              <a:rPr lang="en-US" sz="3600" b="1" dirty="0" err="1" smtClean="0">
                <a:solidFill>
                  <a:srgbClr val="FF0000"/>
                </a:solidFill>
              </a:rPr>
              <a:t>ameloblastomas</a:t>
            </a:r>
            <a:r>
              <a:rPr lang="en-US" sz="3600" b="1" dirty="0" smtClean="0">
                <a:solidFill>
                  <a:srgbClr val="FF0000"/>
                </a:solidFill>
              </a:rPr>
              <a:t> have a high rate of recurrence, and there is a risk of malignant transformation when treated inadequately!</a:t>
            </a:r>
            <a:endParaRPr lang="ru-RU" sz="3600" b="1" dirty="0">
              <a:solidFill>
                <a:srgbClr val="FF0000"/>
              </a:solidFill>
            </a:endParaRPr>
          </a:p>
        </p:txBody>
      </p:sp>
    </p:spTree>
    <p:extLst>
      <p:ext uri="{BB962C8B-B14F-4D97-AF65-F5344CB8AC3E}">
        <p14:creationId xmlns:p14="http://schemas.microsoft.com/office/powerpoint/2010/main" val="18698708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620688"/>
            <a:ext cx="7992888" cy="5632311"/>
          </a:xfrm>
          <a:prstGeom prst="rect">
            <a:avLst/>
          </a:prstGeom>
        </p:spPr>
        <p:txBody>
          <a:bodyPr wrap="square">
            <a:spAutoFit/>
          </a:bodyPr>
          <a:lstStyle/>
          <a:p>
            <a:r>
              <a:rPr lang="en-US" sz="3600" dirty="0" smtClean="0">
                <a:solidFill>
                  <a:srgbClr val="FF0000"/>
                </a:solidFill>
              </a:rPr>
              <a:t>Clinically</a:t>
            </a:r>
            <a:r>
              <a:rPr lang="en-US" sz="3600" dirty="0" smtClean="0"/>
              <a:t>, </a:t>
            </a:r>
            <a:r>
              <a:rPr lang="en-US" sz="3600" dirty="0" err="1" smtClean="0"/>
              <a:t>ameloblastoma</a:t>
            </a:r>
            <a:r>
              <a:rPr lang="en-US" sz="3600" dirty="0" smtClean="0"/>
              <a:t> frequently manifests as a painless swelling, which can be accompanied by facial deformity, malocclusion, and loss of dentition, ulceration and periodontal disease. Sometimes pain occurs with varying intensities, but often quite low. It is not known whether the cause of the pain is pressure from the tumor on peripheral nerves or secondary infection</a:t>
            </a:r>
            <a:endParaRPr lang="ru-RU" sz="3600" dirty="0"/>
          </a:p>
        </p:txBody>
      </p:sp>
    </p:spTree>
    <p:extLst>
      <p:ext uri="{BB962C8B-B14F-4D97-AF65-F5344CB8AC3E}">
        <p14:creationId xmlns:p14="http://schemas.microsoft.com/office/powerpoint/2010/main" val="17753090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1052736"/>
            <a:ext cx="8136904" cy="5016758"/>
          </a:xfrm>
          <a:prstGeom prst="rect">
            <a:avLst/>
          </a:prstGeom>
        </p:spPr>
        <p:txBody>
          <a:bodyPr wrap="square">
            <a:spAutoFit/>
          </a:bodyPr>
          <a:lstStyle/>
          <a:p>
            <a:r>
              <a:rPr lang="en-US" sz="3200" dirty="0" smtClean="0">
                <a:solidFill>
                  <a:srgbClr val="FF0000"/>
                </a:solidFill>
              </a:rPr>
              <a:t>Early diagnosis </a:t>
            </a:r>
            <a:r>
              <a:rPr lang="en-US" sz="3200" dirty="0" smtClean="0"/>
              <a:t>is the most important component of therapy for this </a:t>
            </a:r>
            <a:r>
              <a:rPr lang="en-US" sz="3200" dirty="0" err="1" smtClean="0"/>
              <a:t>odontogenic</a:t>
            </a:r>
            <a:r>
              <a:rPr lang="en-US" sz="3200" dirty="0" smtClean="0"/>
              <a:t> tumor, which does not have specific radiographic features in the early stages. In particular, </a:t>
            </a:r>
            <a:r>
              <a:rPr lang="en-US" sz="3200" dirty="0" err="1" smtClean="0"/>
              <a:t>unilocular</a:t>
            </a:r>
            <a:r>
              <a:rPr lang="en-US" sz="3200" dirty="0" smtClean="0"/>
              <a:t> </a:t>
            </a:r>
            <a:r>
              <a:rPr lang="en-US" sz="3200" dirty="0" err="1" smtClean="0"/>
              <a:t>ameloblastoma</a:t>
            </a:r>
            <a:r>
              <a:rPr lang="en-US" sz="3200" dirty="0" smtClean="0"/>
              <a:t> may be difficult to diagnosis for the surgeon. Surgical </a:t>
            </a:r>
            <a:r>
              <a:rPr lang="en-US" sz="3200" dirty="0" err="1" smtClean="0"/>
              <a:t>enucleation</a:t>
            </a:r>
            <a:r>
              <a:rPr lang="en-US" sz="3200" dirty="0"/>
              <a:t> </a:t>
            </a:r>
            <a:r>
              <a:rPr lang="en-US" sz="3200" dirty="0" smtClean="0"/>
              <a:t>with bony curettage and </a:t>
            </a:r>
            <a:r>
              <a:rPr lang="en-US" sz="3200" dirty="0" smtClean="0">
                <a:solidFill>
                  <a:srgbClr val="FF0000"/>
                </a:solidFill>
              </a:rPr>
              <a:t>intra-operatory cryostat examination of the lesion </a:t>
            </a:r>
            <a:r>
              <a:rPr lang="en-US" sz="3200" dirty="0" smtClean="0"/>
              <a:t>allows preservative treatment and reduction of the risk of relapse</a:t>
            </a:r>
            <a:endParaRPr lang="ru-RU" sz="3200" dirty="0"/>
          </a:p>
        </p:txBody>
      </p:sp>
    </p:spTree>
    <p:extLst>
      <p:ext uri="{BB962C8B-B14F-4D97-AF65-F5344CB8AC3E}">
        <p14:creationId xmlns:p14="http://schemas.microsoft.com/office/powerpoint/2010/main" val="17360546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87624" y="2875838"/>
            <a:ext cx="7262694" cy="769441"/>
          </a:xfrm>
          <a:prstGeom prst="rect">
            <a:avLst/>
          </a:prstGeom>
        </p:spPr>
        <p:txBody>
          <a:bodyPr wrap="none">
            <a:spAutoFit/>
          </a:bodyPr>
          <a:lstStyle/>
          <a:p>
            <a:r>
              <a:rPr lang="en-US" sz="4400" b="1" dirty="0" smtClean="0"/>
              <a:t>Squamous </a:t>
            </a:r>
            <a:r>
              <a:rPr lang="en-US" sz="4400" b="1" dirty="0" err="1" smtClean="0"/>
              <a:t>odontogenic</a:t>
            </a:r>
            <a:r>
              <a:rPr lang="en-US" sz="4400" b="1" dirty="0" smtClean="0"/>
              <a:t> tumor</a:t>
            </a:r>
            <a:endParaRPr lang="ru-RU" sz="4400" b="1" dirty="0"/>
          </a:p>
        </p:txBody>
      </p:sp>
    </p:spTree>
    <p:extLst>
      <p:ext uri="{BB962C8B-B14F-4D97-AF65-F5344CB8AC3E}">
        <p14:creationId xmlns:p14="http://schemas.microsoft.com/office/powerpoint/2010/main" val="5763560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1484784"/>
            <a:ext cx="8280920" cy="4031873"/>
          </a:xfrm>
          <a:prstGeom prst="rect">
            <a:avLst/>
          </a:prstGeom>
        </p:spPr>
        <p:txBody>
          <a:bodyPr wrap="square">
            <a:spAutoFit/>
          </a:bodyPr>
          <a:lstStyle/>
          <a:p>
            <a:r>
              <a:rPr lang="en-US" sz="3200" dirty="0" smtClean="0"/>
              <a:t>The squamous </a:t>
            </a:r>
            <a:r>
              <a:rPr lang="en-US" sz="3200" dirty="0" err="1" smtClean="0"/>
              <a:t>odontogenic</a:t>
            </a:r>
            <a:r>
              <a:rPr lang="en-US" sz="3200" dirty="0" smtClean="0"/>
              <a:t> tumor (SOT) is a rare and benign neoplasm frequently located</a:t>
            </a:r>
          </a:p>
          <a:p>
            <a:r>
              <a:rPr lang="en-US" sz="3200" dirty="0" smtClean="0"/>
              <a:t>within the jaws. In 1975, </a:t>
            </a:r>
            <a:r>
              <a:rPr lang="en-US" sz="3200" dirty="0" err="1" smtClean="0"/>
              <a:t>Pullon</a:t>
            </a:r>
            <a:r>
              <a:rPr lang="en-US" sz="3200" dirty="0" smtClean="0"/>
              <a:t> et al. identified this entity and reported it for the first time in</a:t>
            </a:r>
          </a:p>
          <a:p>
            <a:r>
              <a:rPr lang="en-US" sz="3200" dirty="0" smtClean="0"/>
              <a:t>a series of 6 cases. This benign tumor has a slow and gradual growth that might invade the</a:t>
            </a:r>
          </a:p>
          <a:p>
            <a:r>
              <a:rPr lang="en-US" sz="3200" dirty="0" smtClean="0"/>
              <a:t>trabecular bone, destroying the cortical bone and infiltrating adjacent structures. Its</a:t>
            </a:r>
            <a:endParaRPr lang="ru-RU" sz="3200" dirty="0"/>
          </a:p>
        </p:txBody>
      </p:sp>
    </p:spTree>
    <p:extLst>
      <p:ext uri="{BB962C8B-B14F-4D97-AF65-F5344CB8AC3E}">
        <p14:creationId xmlns:p14="http://schemas.microsoft.com/office/powerpoint/2010/main" val="41423904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1700808"/>
            <a:ext cx="8352928" cy="3046988"/>
          </a:xfrm>
          <a:prstGeom prst="rect">
            <a:avLst/>
          </a:prstGeom>
        </p:spPr>
        <p:txBody>
          <a:bodyPr wrap="square">
            <a:spAutoFit/>
          </a:bodyPr>
          <a:lstStyle/>
          <a:p>
            <a:r>
              <a:rPr lang="en-US" sz="3200" dirty="0" smtClean="0">
                <a:solidFill>
                  <a:srgbClr val="FF0000"/>
                </a:solidFill>
              </a:rPr>
              <a:t>Its </a:t>
            </a:r>
            <a:r>
              <a:rPr lang="en-US" sz="3200" dirty="0" err="1" smtClean="0">
                <a:solidFill>
                  <a:srgbClr val="FF0000"/>
                </a:solidFill>
              </a:rPr>
              <a:t>aetiology</a:t>
            </a:r>
            <a:r>
              <a:rPr lang="en-US" sz="3200" dirty="0">
                <a:solidFill>
                  <a:srgbClr val="FF0000"/>
                </a:solidFill>
              </a:rPr>
              <a:t> </a:t>
            </a:r>
            <a:r>
              <a:rPr lang="en-US" sz="3200" dirty="0" smtClean="0"/>
              <a:t>remains unknown although it could be originated from the epithelial remnants of the </a:t>
            </a:r>
            <a:r>
              <a:rPr lang="en-US" sz="3200" dirty="0" err="1" smtClean="0"/>
              <a:t>Malassez</a:t>
            </a:r>
            <a:r>
              <a:rPr lang="en-US" sz="3200" dirty="0" smtClean="0"/>
              <a:t>. It usually appears over the lateral radicular surface of an erupted tooth and diminishes the height of alveolar bone causing tooth mobility.</a:t>
            </a:r>
            <a:endParaRPr lang="ru-RU" sz="3200" dirty="0"/>
          </a:p>
        </p:txBody>
      </p:sp>
    </p:spTree>
    <p:extLst>
      <p:ext uri="{BB962C8B-B14F-4D97-AF65-F5344CB8AC3E}">
        <p14:creationId xmlns:p14="http://schemas.microsoft.com/office/powerpoint/2010/main" val="40501903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1412776"/>
            <a:ext cx="8424936" cy="4031873"/>
          </a:xfrm>
          <a:prstGeom prst="rect">
            <a:avLst/>
          </a:prstGeom>
        </p:spPr>
        <p:txBody>
          <a:bodyPr wrap="square">
            <a:spAutoFit/>
          </a:bodyPr>
          <a:lstStyle/>
          <a:p>
            <a:r>
              <a:rPr lang="en-US" sz="3200" dirty="0" smtClean="0"/>
              <a:t>There is a similar entity that is characterized</a:t>
            </a:r>
          </a:p>
          <a:p>
            <a:r>
              <a:rPr lang="en-US" sz="3200" dirty="0" smtClean="0"/>
              <a:t>by squamous </a:t>
            </a:r>
            <a:r>
              <a:rPr lang="en-US" sz="3200" dirty="0" err="1" smtClean="0"/>
              <a:t>odontogenic</a:t>
            </a:r>
            <a:r>
              <a:rPr lang="en-US" sz="3200" dirty="0" smtClean="0"/>
              <a:t> tumor like proliferations (SOTLP) with a very similar histological pattern than the SOT. This lesion commonly is located in the wall of an </a:t>
            </a:r>
            <a:r>
              <a:rPr lang="en-US" sz="3200" dirty="0" err="1" smtClean="0"/>
              <a:t>odontogenic</a:t>
            </a:r>
            <a:r>
              <a:rPr lang="en-US" sz="3200" dirty="0" smtClean="0"/>
              <a:t> cyst and has a non-neoplastic character like in the SOT, representing probably, an </a:t>
            </a:r>
            <a:r>
              <a:rPr lang="en-US" sz="3200" dirty="0" err="1" smtClean="0"/>
              <a:t>hamartomatous</a:t>
            </a:r>
            <a:r>
              <a:rPr lang="en-US" sz="3200" dirty="0"/>
              <a:t> </a:t>
            </a:r>
            <a:r>
              <a:rPr lang="en-US" sz="3200" dirty="0" smtClean="0"/>
              <a:t>lesion. </a:t>
            </a:r>
            <a:endParaRPr lang="ru-RU" sz="3200" dirty="0"/>
          </a:p>
        </p:txBody>
      </p:sp>
    </p:spTree>
    <p:extLst>
      <p:ext uri="{BB962C8B-B14F-4D97-AF65-F5344CB8AC3E}">
        <p14:creationId xmlns:p14="http://schemas.microsoft.com/office/powerpoint/2010/main" val="29242970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95682" y="1628800"/>
            <a:ext cx="3793604" cy="4975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9277" y="3717032"/>
            <a:ext cx="3461916" cy="25883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648" y="912119"/>
            <a:ext cx="3613500" cy="2372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079772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35696" y="2639237"/>
            <a:ext cx="5017720" cy="1323439"/>
          </a:xfrm>
          <a:prstGeom prst="rect">
            <a:avLst/>
          </a:prstGeom>
        </p:spPr>
        <p:txBody>
          <a:bodyPr wrap="none">
            <a:spAutoFit/>
          </a:bodyPr>
          <a:lstStyle/>
          <a:p>
            <a:r>
              <a:rPr lang="en-US" sz="4000" b="1" dirty="0" smtClean="0"/>
              <a:t>Calcifying </a:t>
            </a:r>
            <a:r>
              <a:rPr lang="en-US" sz="4000" b="1" dirty="0" smtClean="0"/>
              <a:t>epithelial</a:t>
            </a:r>
            <a:endParaRPr lang="ru-RU" sz="4000" b="1" dirty="0" smtClean="0"/>
          </a:p>
          <a:p>
            <a:r>
              <a:rPr lang="en-US" sz="4000" b="1" dirty="0" smtClean="0"/>
              <a:t> </a:t>
            </a:r>
            <a:r>
              <a:rPr lang="en-US" sz="4000" b="1" dirty="0" err="1" smtClean="0"/>
              <a:t>odontogenic</a:t>
            </a:r>
            <a:r>
              <a:rPr lang="en-US" sz="4000" b="1" dirty="0" smtClean="0"/>
              <a:t> tumor</a:t>
            </a:r>
            <a:endParaRPr lang="ru-RU" sz="4000" b="1" dirty="0"/>
          </a:p>
        </p:txBody>
      </p:sp>
    </p:spTree>
    <p:extLst>
      <p:ext uri="{BB962C8B-B14F-4D97-AF65-F5344CB8AC3E}">
        <p14:creationId xmlns:p14="http://schemas.microsoft.com/office/powerpoint/2010/main" val="18914101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692696"/>
            <a:ext cx="8856984" cy="5509200"/>
          </a:xfrm>
          <a:prstGeom prst="rect">
            <a:avLst/>
          </a:prstGeom>
        </p:spPr>
        <p:txBody>
          <a:bodyPr wrap="square">
            <a:spAutoFit/>
          </a:bodyPr>
          <a:lstStyle/>
          <a:p>
            <a:r>
              <a:rPr lang="en-US" sz="3200" dirty="0" smtClean="0"/>
              <a:t>The calcifying epithelial </a:t>
            </a:r>
            <a:r>
              <a:rPr lang="en-US" sz="3200" dirty="0" err="1" smtClean="0"/>
              <a:t>odontogenic</a:t>
            </a:r>
            <a:r>
              <a:rPr lang="en-US" sz="3200" dirty="0" smtClean="0"/>
              <a:t> tumor (CEOT) is a rare tumor. It was first described as a separate pathologic entity by a Dutch pathologist Jens Jorgen </a:t>
            </a:r>
            <a:r>
              <a:rPr lang="en-US" sz="3200" dirty="0" err="1" smtClean="0"/>
              <a:t>Pindborg</a:t>
            </a:r>
            <a:r>
              <a:rPr lang="en-US" sz="3200" dirty="0" smtClean="0"/>
              <a:t> in 1955. The term “</a:t>
            </a:r>
            <a:r>
              <a:rPr lang="en-US" sz="3200" dirty="0" err="1" smtClean="0"/>
              <a:t>Pindborg’s</a:t>
            </a:r>
            <a:r>
              <a:rPr lang="en-US" sz="3200" dirty="0" smtClean="0"/>
              <a:t> tumor” was first used by Shafer and colleagues in 1963. CEOT is a rare benign </a:t>
            </a:r>
            <a:r>
              <a:rPr lang="en-US" sz="3200" dirty="0" err="1" smtClean="0"/>
              <a:t>odontogenic</a:t>
            </a:r>
            <a:r>
              <a:rPr lang="en-US" sz="3200" dirty="0" smtClean="0"/>
              <a:t> epithelial neoplasm representing about 0.4-3% of all </a:t>
            </a:r>
            <a:r>
              <a:rPr lang="en-US" sz="3200" dirty="0" err="1" smtClean="0"/>
              <a:t>odontogenic</a:t>
            </a:r>
            <a:r>
              <a:rPr lang="en-US" sz="3200" dirty="0" smtClean="0"/>
              <a:t> tumors. This tumor more frequently affects adults in the age range of 20-60 years, with a peak incidence in the 5th decade of life with equal sex predisposition.</a:t>
            </a:r>
            <a:endParaRPr lang="ru-RU" sz="3200" dirty="0"/>
          </a:p>
        </p:txBody>
      </p:sp>
    </p:spTree>
    <p:extLst>
      <p:ext uri="{BB962C8B-B14F-4D97-AF65-F5344CB8AC3E}">
        <p14:creationId xmlns:p14="http://schemas.microsoft.com/office/powerpoint/2010/main" val="29039863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46793" y="2060848"/>
            <a:ext cx="8136904" cy="3046988"/>
          </a:xfrm>
          <a:prstGeom prst="rect">
            <a:avLst/>
          </a:prstGeom>
        </p:spPr>
        <p:txBody>
          <a:bodyPr wrap="square">
            <a:spAutoFit/>
          </a:bodyPr>
          <a:lstStyle/>
          <a:p>
            <a:r>
              <a:rPr lang="en-US" sz="3200" dirty="0" smtClean="0">
                <a:solidFill>
                  <a:srgbClr val="FF0000"/>
                </a:solidFill>
              </a:rPr>
              <a:t>Etiology</a:t>
            </a:r>
            <a:r>
              <a:rPr lang="en-US" sz="3200" dirty="0" smtClean="0"/>
              <a:t> of this lesion is not clear. In the 113 cases reviewed by Franklin and </a:t>
            </a:r>
            <a:r>
              <a:rPr lang="en-US" sz="3200" dirty="0" err="1" smtClean="0"/>
              <a:t>Pindborg</a:t>
            </a:r>
            <a:r>
              <a:rPr lang="en-US" sz="3200" dirty="0" smtClean="0"/>
              <a:t>, patients ranged from 8 to 92 years with a mean age of 40 years. </a:t>
            </a:r>
            <a:r>
              <a:rPr lang="en-US" sz="3200" dirty="0" err="1" smtClean="0">
                <a:solidFill>
                  <a:srgbClr val="FF0000"/>
                </a:solidFill>
              </a:rPr>
              <a:t>Radiographically</a:t>
            </a:r>
            <a:r>
              <a:rPr lang="en-US" sz="3200" dirty="0" smtClean="0">
                <a:solidFill>
                  <a:srgbClr val="FF0000"/>
                </a:solidFill>
              </a:rPr>
              <a:t>, this tumor is often mistaken for a </a:t>
            </a:r>
            <a:r>
              <a:rPr lang="en-US" sz="3200" dirty="0" err="1" smtClean="0">
                <a:solidFill>
                  <a:srgbClr val="FF0000"/>
                </a:solidFill>
              </a:rPr>
              <a:t>dentigerous</a:t>
            </a:r>
            <a:r>
              <a:rPr lang="en-US" sz="3200" dirty="0" smtClean="0">
                <a:solidFill>
                  <a:srgbClr val="FF0000"/>
                </a:solidFill>
              </a:rPr>
              <a:t> cyst or </a:t>
            </a:r>
            <a:r>
              <a:rPr lang="en-US" sz="3200" dirty="0" err="1" smtClean="0">
                <a:solidFill>
                  <a:srgbClr val="FF0000"/>
                </a:solidFill>
              </a:rPr>
              <a:t>ameloblastoma</a:t>
            </a:r>
            <a:endParaRPr lang="ru-RU" sz="3200" dirty="0">
              <a:solidFill>
                <a:srgbClr val="FF0000"/>
              </a:solidFill>
            </a:endParaRPr>
          </a:p>
        </p:txBody>
      </p:sp>
    </p:spTree>
    <p:extLst>
      <p:ext uri="{BB962C8B-B14F-4D97-AF65-F5344CB8AC3E}">
        <p14:creationId xmlns:p14="http://schemas.microsoft.com/office/powerpoint/2010/main" val="5774658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3413" y="533400"/>
            <a:ext cx="7877175" cy="579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39803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9663" y="1481138"/>
            <a:ext cx="6924675" cy="3895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149746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29889" y="2132856"/>
            <a:ext cx="7992888" cy="2554545"/>
          </a:xfrm>
          <a:prstGeom prst="rect">
            <a:avLst/>
          </a:prstGeom>
        </p:spPr>
        <p:txBody>
          <a:bodyPr wrap="square">
            <a:spAutoFit/>
          </a:bodyPr>
          <a:lstStyle/>
          <a:p>
            <a:r>
              <a:rPr lang="en-US" sz="3200" dirty="0" smtClean="0"/>
              <a:t>The </a:t>
            </a:r>
            <a:r>
              <a:rPr lang="en-US" sz="3200" dirty="0" smtClean="0">
                <a:solidFill>
                  <a:srgbClr val="FF0000"/>
                </a:solidFill>
              </a:rPr>
              <a:t>diagnosis</a:t>
            </a:r>
            <a:r>
              <a:rPr lang="en-US" sz="3200" dirty="0" smtClean="0"/>
              <a:t> of CEOT is based on histological examination, revealing polyhedral neoplastic</a:t>
            </a:r>
          </a:p>
          <a:p>
            <a:r>
              <a:rPr lang="en-US" sz="3200" dirty="0" smtClean="0"/>
              <a:t>cells which have abundant </a:t>
            </a:r>
            <a:r>
              <a:rPr lang="en-US" sz="3200" dirty="0" err="1" smtClean="0"/>
              <a:t>eosinophilic</a:t>
            </a:r>
            <a:r>
              <a:rPr lang="en-US" sz="3200" dirty="0" smtClean="0"/>
              <a:t>, finely granular cytoplasm with nuclear </a:t>
            </a:r>
            <a:r>
              <a:rPr lang="en-US" sz="3200" dirty="0" err="1" smtClean="0"/>
              <a:t>pleomorphism</a:t>
            </a:r>
            <a:r>
              <a:rPr lang="en-US" sz="3200" dirty="0"/>
              <a:t> </a:t>
            </a:r>
            <a:r>
              <a:rPr lang="en-US" sz="3200" dirty="0" smtClean="0"/>
              <a:t>and prominent nucleoli.</a:t>
            </a:r>
            <a:endParaRPr lang="ru-RU" sz="3200" dirty="0"/>
          </a:p>
        </p:txBody>
      </p:sp>
    </p:spTree>
    <p:extLst>
      <p:ext uri="{BB962C8B-B14F-4D97-AF65-F5344CB8AC3E}">
        <p14:creationId xmlns:p14="http://schemas.microsoft.com/office/powerpoint/2010/main" val="8560980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1988840"/>
            <a:ext cx="7920880" cy="3046988"/>
          </a:xfrm>
          <a:prstGeom prst="rect">
            <a:avLst/>
          </a:prstGeom>
        </p:spPr>
        <p:txBody>
          <a:bodyPr wrap="square">
            <a:spAutoFit/>
          </a:bodyPr>
          <a:lstStyle/>
          <a:p>
            <a:r>
              <a:rPr lang="en-US" sz="3200" dirty="0" smtClean="0"/>
              <a:t>The </a:t>
            </a:r>
            <a:r>
              <a:rPr lang="en-US" sz="3200" dirty="0" smtClean="0">
                <a:solidFill>
                  <a:srgbClr val="FF0000"/>
                </a:solidFill>
              </a:rPr>
              <a:t>differential diagnosis </a:t>
            </a:r>
            <a:r>
              <a:rPr lang="en-US" sz="3200" dirty="0" smtClean="0"/>
              <a:t>includes </a:t>
            </a:r>
            <a:r>
              <a:rPr lang="en-US" sz="3200" dirty="0" err="1" smtClean="0"/>
              <a:t>adenomatoid</a:t>
            </a:r>
            <a:r>
              <a:rPr lang="en-US" sz="3200" dirty="0" smtClean="0"/>
              <a:t> </a:t>
            </a:r>
            <a:r>
              <a:rPr lang="en-US" sz="3200" dirty="0" err="1" smtClean="0"/>
              <a:t>odontogenic</a:t>
            </a:r>
            <a:r>
              <a:rPr lang="en-US" sz="3200" dirty="0"/>
              <a:t> </a:t>
            </a:r>
            <a:r>
              <a:rPr lang="en-US" sz="3200" dirty="0" smtClean="0"/>
              <a:t>tumor, calcifying </a:t>
            </a:r>
            <a:r>
              <a:rPr lang="en-US" sz="3200" dirty="0" err="1" smtClean="0"/>
              <a:t>odontogenic</a:t>
            </a:r>
            <a:r>
              <a:rPr lang="en-US" sz="3200" dirty="0" smtClean="0"/>
              <a:t> cyst, </a:t>
            </a:r>
            <a:r>
              <a:rPr lang="en-US" sz="3200" dirty="0" err="1" smtClean="0"/>
              <a:t>dentigerous</a:t>
            </a:r>
            <a:r>
              <a:rPr lang="en-US" sz="3200" dirty="0" smtClean="0"/>
              <a:t> cyst, </a:t>
            </a:r>
            <a:r>
              <a:rPr lang="en-US" sz="3200" dirty="0" err="1" smtClean="0"/>
              <a:t>ameloblastic</a:t>
            </a:r>
            <a:r>
              <a:rPr lang="en-US" sz="3200" dirty="0" smtClean="0"/>
              <a:t> fibro-</a:t>
            </a:r>
            <a:r>
              <a:rPr lang="en-US" sz="3200" dirty="0" err="1" smtClean="0"/>
              <a:t>odontoma</a:t>
            </a:r>
            <a:r>
              <a:rPr lang="en-US" sz="3200" dirty="0" smtClean="0"/>
              <a:t> and </a:t>
            </a:r>
            <a:r>
              <a:rPr lang="en-US" sz="3200" dirty="0" err="1" smtClean="0"/>
              <a:t>odontoma</a:t>
            </a:r>
            <a:r>
              <a:rPr lang="en-US" sz="3200" dirty="0" smtClean="0"/>
              <a:t>. It is an infiltrative neoplasm and causes destruction with local expansion.</a:t>
            </a:r>
            <a:endParaRPr lang="ru-RU" sz="3200" dirty="0"/>
          </a:p>
        </p:txBody>
      </p:sp>
    </p:spTree>
    <p:extLst>
      <p:ext uri="{BB962C8B-B14F-4D97-AF65-F5344CB8AC3E}">
        <p14:creationId xmlns:p14="http://schemas.microsoft.com/office/powerpoint/2010/main" val="7953843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1844824"/>
            <a:ext cx="7920880" cy="3046988"/>
          </a:xfrm>
          <a:prstGeom prst="rect">
            <a:avLst/>
          </a:prstGeom>
        </p:spPr>
        <p:txBody>
          <a:bodyPr wrap="square">
            <a:spAutoFit/>
          </a:bodyPr>
          <a:lstStyle/>
          <a:p>
            <a:r>
              <a:rPr lang="en-US" sz="3200" dirty="0" smtClean="0"/>
              <a:t>Definitive resection of the entire mass with tumor-free surgical margins (en bloc resection) is the preferred</a:t>
            </a:r>
            <a:r>
              <a:rPr lang="en-US" sz="3200" dirty="0"/>
              <a:t> </a:t>
            </a:r>
            <a:r>
              <a:rPr lang="en-US" sz="3200" dirty="0" smtClean="0"/>
              <a:t>treatment as tumor will recur if not completely removed. Long-term follow ups are recommended. Local recurrence rates of 10-15% have been reported</a:t>
            </a:r>
            <a:endParaRPr lang="ru-RU" sz="3200" dirty="0"/>
          </a:p>
        </p:txBody>
      </p:sp>
    </p:spTree>
    <p:extLst>
      <p:ext uri="{BB962C8B-B14F-4D97-AF65-F5344CB8AC3E}">
        <p14:creationId xmlns:p14="http://schemas.microsoft.com/office/powerpoint/2010/main" val="26180098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2717508"/>
            <a:ext cx="7396632" cy="707886"/>
          </a:xfrm>
          <a:prstGeom prst="rect">
            <a:avLst/>
          </a:prstGeom>
        </p:spPr>
        <p:txBody>
          <a:bodyPr wrap="square">
            <a:spAutoFit/>
          </a:bodyPr>
          <a:lstStyle/>
          <a:p>
            <a:r>
              <a:rPr lang="en-US" sz="4000" b="1" dirty="0" err="1" smtClean="0"/>
              <a:t>Adenomatoid</a:t>
            </a:r>
            <a:r>
              <a:rPr lang="en-US" sz="4000" b="1" dirty="0" smtClean="0"/>
              <a:t> </a:t>
            </a:r>
            <a:r>
              <a:rPr lang="en-US" sz="4000" b="1" dirty="0" err="1" smtClean="0"/>
              <a:t>Odontogenic</a:t>
            </a:r>
            <a:r>
              <a:rPr lang="en-US" sz="4000" b="1" dirty="0" smtClean="0"/>
              <a:t> Tumor</a:t>
            </a:r>
            <a:endParaRPr lang="ru-RU" sz="4000" b="1" dirty="0"/>
          </a:p>
        </p:txBody>
      </p:sp>
    </p:spTree>
    <p:extLst>
      <p:ext uri="{BB962C8B-B14F-4D97-AF65-F5344CB8AC3E}">
        <p14:creationId xmlns:p14="http://schemas.microsoft.com/office/powerpoint/2010/main" val="5505328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52159" y="1340768"/>
            <a:ext cx="8208912" cy="4031873"/>
          </a:xfrm>
          <a:prstGeom prst="rect">
            <a:avLst/>
          </a:prstGeom>
        </p:spPr>
        <p:txBody>
          <a:bodyPr wrap="square">
            <a:spAutoFit/>
          </a:bodyPr>
          <a:lstStyle/>
          <a:p>
            <a:r>
              <a:rPr lang="en-US" sz="3200" dirty="0" smtClean="0">
                <a:solidFill>
                  <a:srgbClr val="FF0000"/>
                </a:solidFill>
              </a:rPr>
              <a:t>This is a tumor mostly of teenagers</a:t>
            </a:r>
            <a:r>
              <a:rPr lang="en-US" sz="3200" dirty="0" smtClean="0"/>
              <a:t>. It occurs in the middle and anterior portions of the jaws</a:t>
            </a:r>
          </a:p>
          <a:p>
            <a:r>
              <a:rPr lang="en-US" sz="3200" dirty="0" smtClean="0"/>
              <a:t>in contrast to </a:t>
            </a:r>
            <a:r>
              <a:rPr lang="en-US" sz="3200" dirty="0" err="1" smtClean="0"/>
              <a:t>ameloblastoma</a:t>
            </a:r>
            <a:r>
              <a:rPr lang="en-US" sz="3200" dirty="0" smtClean="0"/>
              <a:t> which is found mostly in the posterior segment. Two-thirds occur in the maxilla and it is more common in females. The tumor may be partially cystic, and in some cases solid lesion may be present as masses in the wall of a large cyst.</a:t>
            </a:r>
            <a:endParaRPr lang="ru-RU" sz="3200" dirty="0"/>
          </a:p>
        </p:txBody>
      </p:sp>
    </p:spTree>
    <p:extLst>
      <p:ext uri="{BB962C8B-B14F-4D97-AF65-F5344CB8AC3E}">
        <p14:creationId xmlns:p14="http://schemas.microsoft.com/office/powerpoint/2010/main" val="22823656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3608" y="2348880"/>
            <a:ext cx="7488832" cy="2062103"/>
          </a:xfrm>
          <a:prstGeom prst="rect">
            <a:avLst/>
          </a:prstGeom>
        </p:spPr>
        <p:txBody>
          <a:bodyPr wrap="square">
            <a:spAutoFit/>
          </a:bodyPr>
          <a:lstStyle/>
          <a:p>
            <a:r>
              <a:rPr lang="en-US" sz="3200" dirty="0" smtClean="0"/>
              <a:t>These variants have common histologic</a:t>
            </a:r>
          </a:p>
          <a:p>
            <a:r>
              <a:rPr lang="en-US" sz="3200" dirty="0" smtClean="0"/>
              <a:t>characteristics that indicate a common origin as derived from the complex system of dental lamina or its remnant</a:t>
            </a:r>
            <a:endParaRPr lang="ru-RU" sz="3200" dirty="0"/>
          </a:p>
        </p:txBody>
      </p:sp>
    </p:spTree>
    <p:extLst>
      <p:ext uri="{BB962C8B-B14F-4D97-AF65-F5344CB8AC3E}">
        <p14:creationId xmlns:p14="http://schemas.microsoft.com/office/powerpoint/2010/main" val="25056540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95075" y="1988840"/>
            <a:ext cx="8208912" cy="2554545"/>
          </a:xfrm>
          <a:prstGeom prst="rect">
            <a:avLst/>
          </a:prstGeom>
        </p:spPr>
        <p:txBody>
          <a:bodyPr wrap="square">
            <a:spAutoFit/>
          </a:bodyPr>
          <a:lstStyle/>
          <a:p>
            <a:r>
              <a:rPr lang="en-US" sz="3200" dirty="0" smtClean="0"/>
              <a:t>The most frequently associated tooth is the maxillary canine rarely the permanent molars. Based on the clinical and radiographic examination the follicular variant is often initially mistaken as </a:t>
            </a:r>
            <a:r>
              <a:rPr lang="en-US" sz="3200" dirty="0" err="1" smtClean="0"/>
              <a:t>dentigerous</a:t>
            </a:r>
            <a:r>
              <a:rPr lang="en-US" sz="3200" dirty="0" smtClean="0"/>
              <a:t> cyst.</a:t>
            </a:r>
            <a:endParaRPr lang="ru-RU" sz="3200" dirty="0"/>
          </a:p>
        </p:txBody>
      </p:sp>
    </p:spTree>
    <p:extLst>
      <p:ext uri="{BB962C8B-B14F-4D97-AF65-F5344CB8AC3E}">
        <p14:creationId xmlns:p14="http://schemas.microsoft.com/office/powerpoint/2010/main" val="22132043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1340768"/>
            <a:ext cx="8208912" cy="4031873"/>
          </a:xfrm>
          <a:prstGeom prst="rect">
            <a:avLst/>
          </a:prstGeom>
        </p:spPr>
        <p:txBody>
          <a:bodyPr wrap="square">
            <a:spAutoFit/>
          </a:bodyPr>
          <a:lstStyle/>
          <a:p>
            <a:r>
              <a:rPr lang="en-US" sz="3200" dirty="0" smtClean="0"/>
              <a:t>The radiographic appearance is a </a:t>
            </a:r>
            <a:r>
              <a:rPr lang="en-US" sz="3200" dirty="0" err="1" smtClean="0"/>
              <a:t>unilocular</a:t>
            </a:r>
            <a:r>
              <a:rPr lang="en-US" sz="3200" dirty="0" smtClean="0"/>
              <a:t> radiolucency, often around the crown of an</a:t>
            </a:r>
          </a:p>
          <a:p>
            <a:r>
              <a:rPr lang="en-US" sz="3200" dirty="0" err="1" smtClean="0"/>
              <a:t>unerupted</a:t>
            </a:r>
            <a:r>
              <a:rPr lang="en-US" sz="3200" dirty="0" smtClean="0"/>
              <a:t> tooth in which case they resemble a </a:t>
            </a:r>
            <a:r>
              <a:rPr lang="en-US" sz="3200" dirty="0" err="1" smtClean="0"/>
              <a:t>dentigeous</a:t>
            </a:r>
            <a:r>
              <a:rPr lang="en-US" sz="3200" dirty="0" smtClean="0"/>
              <a:t> cyst.. A homogeneous, </a:t>
            </a:r>
            <a:r>
              <a:rPr lang="en-US" sz="3200" dirty="0" err="1" smtClean="0"/>
              <a:t>eosinophilic</a:t>
            </a:r>
            <a:endParaRPr lang="en-US" sz="3200" dirty="0" smtClean="0"/>
          </a:p>
          <a:p>
            <a:r>
              <a:rPr lang="en-US" sz="3200" dirty="0" smtClean="0"/>
              <a:t>and amorphous material may occasionally be found in AOT . If they are present in</a:t>
            </a:r>
          </a:p>
          <a:p>
            <a:r>
              <a:rPr lang="en-US" sz="3200" dirty="0" smtClean="0"/>
              <a:t>sufficient size and number, they may show on the radiograph as a “snow-flake” pattern</a:t>
            </a:r>
            <a:endParaRPr lang="ru-RU" sz="3200" dirty="0"/>
          </a:p>
        </p:txBody>
      </p:sp>
    </p:spTree>
    <p:extLst>
      <p:ext uri="{BB962C8B-B14F-4D97-AF65-F5344CB8AC3E}">
        <p14:creationId xmlns:p14="http://schemas.microsoft.com/office/powerpoint/2010/main" val="18932475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10873"/>
          <a:stretch/>
        </p:blipFill>
        <p:spPr bwMode="auto">
          <a:xfrm>
            <a:off x="971600" y="1772816"/>
            <a:ext cx="7452968" cy="3658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634248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1916832"/>
            <a:ext cx="7980159" cy="3960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754880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59632" y="2878907"/>
            <a:ext cx="6976462" cy="707886"/>
          </a:xfrm>
          <a:prstGeom prst="rect">
            <a:avLst/>
          </a:prstGeom>
        </p:spPr>
        <p:txBody>
          <a:bodyPr wrap="none">
            <a:spAutoFit/>
          </a:bodyPr>
          <a:lstStyle/>
          <a:p>
            <a:r>
              <a:rPr lang="en-US" sz="4000" b="1" dirty="0" err="1" smtClean="0"/>
              <a:t>Keratocystic</a:t>
            </a:r>
            <a:r>
              <a:rPr lang="en-US" sz="4000" b="1" dirty="0" smtClean="0"/>
              <a:t> </a:t>
            </a:r>
            <a:r>
              <a:rPr lang="en-US" sz="4000" b="1" dirty="0" err="1" smtClean="0"/>
              <a:t>odontogenic</a:t>
            </a:r>
            <a:r>
              <a:rPr lang="en-US" sz="4000" b="1" dirty="0" smtClean="0"/>
              <a:t> tumor</a:t>
            </a:r>
            <a:endParaRPr lang="ru-RU" sz="4000" b="1" dirty="0"/>
          </a:p>
        </p:txBody>
      </p:sp>
    </p:spTree>
    <p:extLst>
      <p:ext uri="{BB962C8B-B14F-4D97-AF65-F5344CB8AC3E}">
        <p14:creationId xmlns:p14="http://schemas.microsoft.com/office/powerpoint/2010/main" val="33178849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82960" y="1268760"/>
            <a:ext cx="7992888" cy="4031873"/>
          </a:xfrm>
          <a:prstGeom prst="rect">
            <a:avLst/>
          </a:prstGeom>
        </p:spPr>
        <p:txBody>
          <a:bodyPr wrap="square">
            <a:spAutoFit/>
          </a:bodyPr>
          <a:lstStyle/>
          <a:p>
            <a:r>
              <a:rPr lang="en-US" sz="3200" dirty="0" smtClean="0"/>
              <a:t>The </a:t>
            </a:r>
            <a:r>
              <a:rPr lang="en-US" sz="3200" dirty="0" err="1" smtClean="0"/>
              <a:t>Keratocystic</a:t>
            </a:r>
            <a:r>
              <a:rPr lang="en-US" sz="3200" dirty="0" smtClean="0"/>
              <a:t> </a:t>
            </a:r>
            <a:r>
              <a:rPr lang="en-US" sz="3200" dirty="0" err="1" smtClean="0"/>
              <a:t>Odontogenic</a:t>
            </a:r>
            <a:r>
              <a:rPr lang="en-US" sz="3200" dirty="0" smtClean="0"/>
              <a:t> Tumor (KCOT) has been defined by the World Health Organization In 2005, as a benign </a:t>
            </a:r>
            <a:r>
              <a:rPr lang="en-US" sz="3200" dirty="0" err="1" smtClean="0"/>
              <a:t>intraosseous</a:t>
            </a:r>
            <a:r>
              <a:rPr lang="en-US" sz="3200" dirty="0" smtClean="0"/>
              <a:t> neoplasm of </a:t>
            </a:r>
            <a:r>
              <a:rPr lang="en-US" sz="3200" dirty="0" err="1" smtClean="0"/>
              <a:t>odontogenic</a:t>
            </a:r>
            <a:r>
              <a:rPr lang="en-US" sz="3200" dirty="0" smtClean="0"/>
              <a:t> origin with characteristic lining of </a:t>
            </a:r>
            <a:r>
              <a:rPr lang="en-US" sz="3200" dirty="0" err="1" smtClean="0"/>
              <a:t>parakeratinized</a:t>
            </a:r>
            <a:r>
              <a:rPr lang="en-US" sz="3200" dirty="0" smtClean="0"/>
              <a:t> squamous epithelium. It represents approximately 10 percent of all jaw cysts and may occur in a wide age range of patients.</a:t>
            </a:r>
            <a:endParaRPr lang="ru-RU" sz="3200" dirty="0"/>
          </a:p>
        </p:txBody>
      </p:sp>
    </p:spTree>
    <p:extLst>
      <p:ext uri="{BB962C8B-B14F-4D97-AF65-F5344CB8AC3E}">
        <p14:creationId xmlns:p14="http://schemas.microsoft.com/office/powerpoint/2010/main" val="2215073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2128" y="908720"/>
            <a:ext cx="7776864" cy="4524315"/>
          </a:xfrm>
          <a:prstGeom prst="rect">
            <a:avLst/>
          </a:prstGeom>
        </p:spPr>
        <p:txBody>
          <a:bodyPr wrap="square">
            <a:spAutoFit/>
          </a:bodyPr>
          <a:lstStyle/>
          <a:p>
            <a:r>
              <a:rPr lang="en-US" sz="3200" dirty="0" smtClean="0"/>
              <a:t>Symptoms such as pain, swelling and drainage may be present, especially with larger lesions. However, at least half of all lesions are discovered as incidental radiographic findings. Due to the propensity of KCOTs to grow within the medullary bone, they have the potential to become extremely large without causing any clinical signs or symptoms</a:t>
            </a:r>
            <a:endParaRPr lang="ru-RU" sz="3200" dirty="0"/>
          </a:p>
        </p:txBody>
      </p:sp>
    </p:spTree>
    <p:extLst>
      <p:ext uri="{BB962C8B-B14F-4D97-AF65-F5344CB8AC3E}">
        <p14:creationId xmlns:p14="http://schemas.microsoft.com/office/powerpoint/2010/main" val="12933828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1844824"/>
            <a:ext cx="7416824" cy="2554545"/>
          </a:xfrm>
          <a:prstGeom prst="rect">
            <a:avLst/>
          </a:prstGeom>
        </p:spPr>
        <p:txBody>
          <a:bodyPr wrap="square">
            <a:spAutoFit/>
          </a:bodyPr>
          <a:lstStyle/>
          <a:p>
            <a:r>
              <a:rPr lang="en-US" sz="3200" dirty="0" err="1" smtClean="0">
                <a:solidFill>
                  <a:srgbClr val="FF0000"/>
                </a:solidFill>
              </a:rPr>
              <a:t>Radiographically</a:t>
            </a:r>
            <a:r>
              <a:rPr lang="en-US" sz="3200" dirty="0" smtClean="0"/>
              <a:t>, the KCOT presents as a well defined radiolucency with thin corticated margins. These tumors are normally diagnosed histologically from a sample of the lining.</a:t>
            </a:r>
            <a:endParaRPr lang="ru-RU" sz="3200" dirty="0"/>
          </a:p>
        </p:txBody>
      </p:sp>
    </p:spTree>
    <p:extLst>
      <p:ext uri="{BB962C8B-B14F-4D97-AF65-F5344CB8AC3E}">
        <p14:creationId xmlns:p14="http://schemas.microsoft.com/office/powerpoint/2010/main" val="27432825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3938" y="947738"/>
            <a:ext cx="7096125" cy="496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478934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19672" y="620688"/>
            <a:ext cx="5832648" cy="5832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356360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03848" y="2906616"/>
            <a:ext cx="2472023" cy="707886"/>
          </a:xfrm>
          <a:prstGeom prst="rect">
            <a:avLst/>
          </a:prstGeom>
        </p:spPr>
        <p:txBody>
          <a:bodyPr wrap="none">
            <a:spAutoFit/>
          </a:bodyPr>
          <a:lstStyle/>
          <a:p>
            <a:r>
              <a:rPr lang="en-US" sz="4000" b="1" dirty="0" err="1" smtClean="0"/>
              <a:t>Odontoma</a:t>
            </a:r>
            <a:endParaRPr lang="ru-RU" sz="4000" b="1" dirty="0"/>
          </a:p>
        </p:txBody>
      </p:sp>
    </p:spTree>
    <p:extLst>
      <p:ext uri="{BB962C8B-B14F-4D97-AF65-F5344CB8AC3E}">
        <p14:creationId xmlns:p14="http://schemas.microsoft.com/office/powerpoint/2010/main" val="1534200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051720" y="2780928"/>
            <a:ext cx="5112568" cy="1077218"/>
          </a:xfrm>
          <a:prstGeom prst="rect">
            <a:avLst/>
          </a:prstGeom>
        </p:spPr>
        <p:txBody>
          <a:bodyPr wrap="square">
            <a:spAutoFit/>
          </a:bodyPr>
          <a:lstStyle/>
          <a:p>
            <a:r>
              <a:rPr lang="en-US" sz="3200" dirty="0" smtClean="0"/>
              <a:t>• </a:t>
            </a:r>
            <a:r>
              <a:rPr lang="en-US" sz="3200" dirty="0" err="1" smtClean="0"/>
              <a:t>Odontoma</a:t>
            </a:r>
            <a:r>
              <a:rPr lang="en-US" sz="3200" dirty="0" smtClean="0"/>
              <a:t>, complex type</a:t>
            </a:r>
          </a:p>
          <a:p>
            <a:r>
              <a:rPr lang="en-US" sz="3200" dirty="0" smtClean="0"/>
              <a:t>• </a:t>
            </a:r>
            <a:r>
              <a:rPr lang="en-US" sz="3200" dirty="0" err="1" smtClean="0"/>
              <a:t>Odontoma</a:t>
            </a:r>
            <a:r>
              <a:rPr lang="en-US" sz="3200" dirty="0" smtClean="0"/>
              <a:t>, compound type</a:t>
            </a:r>
            <a:endParaRPr lang="ru-RU" sz="3200" dirty="0"/>
          </a:p>
        </p:txBody>
      </p:sp>
    </p:spTree>
    <p:extLst>
      <p:ext uri="{BB962C8B-B14F-4D97-AF65-F5344CB8AC3E}">
        <p14:creationId xmlns:p14="http://schemas.microsoft.com/office/powerpoint/2010/main" val="3602874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332656"/>
            <a:ext cx="7776864" cy="6001643"/>
          </a:xfrm>
          <a:prstGeom prst="rect">
            <a:avLst/>
          </a:prstGeom>
        </p:spPr>
        <p:txBody>
          <a:bodyPr wrap="square">
            <a:spAutoFit/>
          </a:bodyPr>
          <a:lstStyle/>
          <a:p>
            <a:r>
              <a:rPr lang="en-US" sz="3200" dirty="0" err="1" smtClean="0"/>
              <a:t>Odontomas</a:t>
            </a:r>
            <a:r>
              <a:rPr lang="en-US" sz="3200" dirty="0" smtClean="0"/>
              <a:t> are </a:t>
            </a:r>
            <a:r>
              <a:rPr lang="en-US" sz="3200" dirty="0" err="1" smtClean="0"/>
              <a:t>hamartomas</a:t>
            </a:r>
            <a:r>
              <a:rPr lang="en-US" sz="3200" dirty="0" smtClean="0"/>
              <a:t> of aberrant tooth formation, which occur due to budding of </a:t>
            </a:r>
            <a:r>
              <a:rPr lang="en-US" sz="3200" dirty="0" err="1" smtClean="0"/>
              <a:t>extraodontogenic</a:t>
            </a:r>
            <a:r>
              <a:rPr lang="en-US" sz="3200" dirty="0"/>
              <a:t> </a:t>
            </a:r>
            <a:r>
              <a:rPr lang="en-US" sz="3200" dirty="0" smtClean="0"/>
              <a:t>epithelial cells or detachment of </a:t>
            </a:r>
            <a:r>
              <a:rPr lang="en-US" sz="3200" dirty="0" err="1" smtClean="0"/>
              <a:t>odontogenic</a:t>
            </a:r>
            <a:r>
              <a:rPr lang="en-US" sz="3200" dirty="0" smtClean="0"/>
              <a:t> cells from the dental lamina.</a:t>
            </a:r>
            <a:r>
              <a:rPr lang="en-US" sz="3200" dirty="0"/>
              <a:t> </a:t>
            </a:r>
            <a:r>
              <a:rPr lang="en-US" sz="3200" dirty="0" smtClean="0"/>
              <a:t>These </a:t>
            </a:r>
            <a:r>
              <a:rPr lang="en-US" sz="3200" dirty="0" err="1" smtClean="0"/>
              <a:t>odontogenic</a:t>
            </a:r>
            <a:r>
              <a:rPr lang="en-US" sz="3200" dirty="0" smtClean="0"/>
              <a:t> cells may in turn differentiate and deposit enamel, dentine, </a:t>
            </a:r>
            <a:r>
              <a:rPr lang="en-US" sz="3200" dirty="0" err="1" smtClean="0"/>
              <a:t>cementum</a:t>
            </a:r>
            <a:r>
              <a:rPr lang="en-US" sz="3200" dirty="0" smtClean="0"/>
              <a:t> or pulp in the form of multiple teeth like structures (compound </a:t>
            </a:r>
            <a:r>
              <a:rPr lang="en-US" sz="3200" dirty="0" err="1" smtClean="0"/>
              <a:t>odontoma</a:t>
            </a:r>
            <a:r>
              <a:rPr lang="en-US" sz="3200" dirty="0" smtClean="0"/>
              <a:t>), amorphous calcified masses (complex </a:t>
            </a:r>
            <a:r>
              <a:rPr lang="en-US" sz="3200" dirty="0" err="1" smtClean="0"/>
              <a:t>odontoma</a:t>
            </a:r>
            <a:r>
              <a:rPr lang="en-US" sz="3200" dirty="0" smtClean="0"/>
              <a:t>) or a combination of both (composite </a:t>
            </a:r>
            <a:r>
              <a:rPr lang="en-US" sz="3200" dirty="0" err="1" smtClean="0"/>
              <a:t>odontoma</a:t>
            </a:r>
            <a:r>
              <a:rPr lang="en-US" sz="3200" dirty="0" smtClean="0"/>
              <a:t> and </a:t>
            </a:r>
            <a:r>
              <a:rPr lang="en-US" sz="3200" dirty="0" err="1" smtClean="0"/>
              <a:t>compoundcomplex</a:t>
            </a:r>
            <a:r>
              <a:rPr lang="en-US" sz="3200" dirty="0"/>
              <a:t> </a:t>
            </a:r>
            <a:r>
              <a:rPr lang="en-US" sz="3200" dirty="0" err="1" smtClean="0"/>
              <a:t>odontoma</a:t>
            </a:r>
            <a:r>
              <a:rPr lang="en-US" sz="3200" dirty="0" smtClean="0"/>
              <a:t>). </a:t>
            </a:r>
          </a:p>
        </p:txBody>
      </p:sp>
    </p:spTree>
    <p:extLst>
      <p:ext uri="{BB962C8B-B14F-4D97-AF65-F5344CB8AC3E}">
        <p14:creationId xmlns:p14="http://schemas.microsoft.com/office/powerpoint/2010/main" val="15704449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548680"/>
            <a:ext cx="7848872" cy="5509200"/>
          </a:xfrm>
          <a:prstGeom prst="rect">
            <a:avLst/>
          </a:prstGeom>
        </p:spPr>
        <p:txBody>
          <a:bodyPr wrap="square">
            <a:spAutoFit/>
          </a:bodyPr>
          <a:lstStyle/>
          <a:p>
            <a:r>
              <a:rPr lang="en-US" sz="3200" dirty="0" smtClean="0"/>
              <a:t> </a:t>
            </a:r>
            <a:r>
              <a:rPr lang="en-US" sz="3200" dirty="0"/>
              <a:t>T</a:t>
            </a:r>
            <a:r>
              <a:rPr lang="en-US" sz="3200" dirty="0" smtClean="0"/>
              <a:t>hese tumors are mostly </a:t>
            </a:r>
            <a:r>
              <a:rPr lang="en-US" sz="3200" dirty="0" err="1" smtClean="0"/>
              <a:t>radiodense</a:t>
            </a:r>
            <a:r>
              <a:rPr lang="en-US" sz="3200" dirty="0" smtClean="0"/>
              <a:t>. In the compound </a:t>
            </a:r>
            <a:r>
              <a:rPr lang="en-US" sz="3200" dirty="0" err="1" smtClean="0"/>
              <a:t>odontoma</a:t>
            </a:r>
            <a:r>
              <a:rPr lang="en-US" sz="3200" dirty="0" smtClean="0"/>
              <a:t>, multiple small and malformed tooth-like structures are formed creating a “bag of marbles” radiographic appearance. In the complex </a:t>
            </a:r>
            <a:r>
              <a:rPr lang="en-US" sz="3200" dirty="0" err="1" smtClean="0"/>
              <a:t>odontoma</a:t>
            </a:r>
            <a:r>
              <a:rPr lang="en-US" sz="3200" dirty="0" smtClean="0"/>
              <a:t>, there is little or no tendency to form tooth-like structures. The dentin and enamel are entwined in a mass that bears no resemblance to teeth.</a:t>
            </a:r>
          </a:p>
          <a:p>
            <a:r>
              <a:rPr lang="en-US" sz="3200" dirty="0" smtClean="0"/>
              <a:t>Both types of </a:t>
            </a:r>
            <a:r>
              <a:rPr lang="en-US" sz="3200" dirty="0" err="1" smtClean="0"/>
              <a:t>odontoma</a:t>
            </a:r>
            <a:r>
              <a:rPr lang="en-US" sz="3200" dirty="0" smtClean="0"/>
              <a:t> are found in the early years, usually in the teens or early twenties</a:t>
            </a:r>
            <a:endParaRPr lang="ru-RU" sz="3200" dirty="0"/>
          </a:p>
        </p:txBody>
      </p:sp>
    </p:spTree>
    <p:extLst>
      <p:ext uri="{BB962C8B-B14F-4D97-AF65-F5344CB8AC3E}">
        <p14:creationId xmlns:p14="http://schemas.microsoft.com/office/powerpoint/2010/main" val="34666532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2204864"/>
            <a:ext cx="5690383" cy="29270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580773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9883" y="1268760"/>
            <a:ext cx="7773473" cy="4464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654420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260" y="1772817"/>
            <a:ext cx="8431482" cy="3312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43382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2132856"/>
            <a:ext cx="8208912" cy="1938992"/>
          </a:xfrm>
          <a:prstGeom prst="rect">
            <a:avLst/>
          </a:prstGeom>
        </p:spPr>
        <p:txBody>
          <a:bodyPr wrap="square">
            <a:spAutoFit/>
          </a:bodyPr>
          <a:lstStyle/>
          <a:p>
            <a:r>
              <a:rPr lang="en-US" sz="4000" b="1" dirty="0" smtClean="0"/>
              <a:t>Mesenchyme and/or </a:t>
            </a:r>
            <a:r>
              <a:rPr lang="en-US" sz="4000" b="1" dirty="0" err="1" smtClean="0"/>
              <a:t>odontogenic</a:t>
            </a:r>
            <a:r>
              <a:rPr lang="en-US" sz="4000" b="1" dirty="0" smtClean="0"/>
              <a:t> </a:t>
            </a:r>
            <a:r>
              <a:rPr lang="en-US" sz="4000" b="1" dirty="0" err="1" smtClean="0"/>
              <a:t>ectomesenchyme</a:t>
            </a:r>
            <a:r>
              <a:rPr lang="en-US" sz="4000" b="1" dirty="0" smtClean="0"/>
              <a:t>  with or without </a:t>
            </a:r>
            <a:r>
              <a:rPr lang="en-US" sz="4000" b="1" dirty="0" err="1" smtClean="0"/>
              <a:t>odontogenic</a:t>
            </a:r>
            <a:r>
              <a:rPr lang="en-US" sz="4000" b="1" dirty="0"/>
              <a:t> </a:t>
            </a:r>
            <a:r>
              <a:rPr lang="en-US" sz="4000" b="1" dirty="0" smtClean="0"/>
              <a:t> epithelium</a:t>
            </a:r>
            <a:endParaRPr lang="ru-RU" sz="4000" b="1" dirty="0"/>
          </a:p>
        </p:txBody>
      </p:sp>
    </p:spTree>
    <p:extLst>
      <p:ext uri="{BB962C8B-B14F-4D97-AF65-F5344CB8AC3E}">
        <p14:creationId xmlns:p14="http://schemas.microsoft.com/office/powerpoint/2010/main" val="21374621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67744" y="2906616"/>
            <a:ext cx="4717253" cy="707886"/>
          </a:xfrm>
          <a:prstGeom prst="rect">
            <a:avLst/>
          </a:prstGeom>
        </p:spPr>
        <p:txBody>
          <a:bodyPr wrap="none">
            <a:spAutoFit/>
          </a:bodyPr>
          <a:lstStyle/>
          <a:p>
            <a:r>
              <a:rPr lang="en-US" sz="4000" b="1" dirty="0" err="1" smtClean="0"/>
              <a:t>Odontogenic</a:t>
            </a:r>
            <a:r>
              <a:rPr lang="en-US" sz="4000" b="1" dirty="0" smtClean="0"/>
              <a:t> fibroma</a:t>
            </a:r>
            <a:endParaRPr lang="ru-RU" sz="4000" b="1" dirty="0"/>
          </a:p>
        </p:txBody>
      </p:sp>
    </p:spTree>
    <p:extLst>
      <p:ext uri="{BB962C8B-B14F-4D97-AF65-F5344CB8AC3E}">
        <p14:creationId xmlns:p14="http://schemas.microsoft.com/office/powerpoint/2010/main" val="10828067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836712"/>
            <a:ext cx="7920880" cy="5016758"/>
          </a:xfrm>
          <a:prstGeom prst="rect">
            <a:avLst/>
          </a:prstGeom>
        </p:spPr>
        <p:txBody>
          <a:bodyPr wrap="square">
            <a:spAutoFit/>
          </a:bodyPr>
          <a:lstStyle/>
          <a:p>
            <a:r>
              <a:rPr lang="en-US" sz="3200" dirty="0" smtClean="0"/>
              <a:t>Central </a:t>
            </a:r>
            <a:r>
              <a:rPr lang="en-US" sz="3200" dirty="0" err="1" smtClean="0"/>
              <a:t>odontogenic</a:t>
            </a:r>
            <a:r>
              <a:rPr lang="en-US" sz="3200" dirty="0" smtClean="0"/>
              <a:t> fibromas are encountered as </a:t>
            </a:r>
            <a:r>
              <a:rPr lang="en-US" sz="3200" dirty="0" err="1" smtClean="0"/>
              <a:t>unilocular</a:t>
            </a:r>
            <a:r>
              <a:rPr lang="en-US" sz="3200" dirty="0" smtClean="0"/>
              <a:t> </a:t>
            </a:r>
            <a:r>
              <a:rPr lang="en-US" sz="3200" dirty="0" err="1" smtClean="0"/>
              <a:t>radiolucencies</a:t>
            </a:r>
            <a:r>
              <a:rPr lang="en-US" sz="3200" dirty="0" smtClean="0"/>
              <a:t> that turn out to be</a:t>
            </a:r>
          </a:p>
          <a:p>
            <a:r>
              <a:rPr lang="en-US" sz="3200" dirty="0" smtClean="0"/>
              <a:t>solid, rather than cystic, following </a:t>
            </a:r>
            <a:r>
              <a:rPr lang="en-US" sz="3200" dirty="0" err="1" smtClean="0"/>
              <a:t>enucleation</a:t>
            </a:r>
            <a:r>
              <a:rPr lang="en-US" sz="3200" dirty="0" smtClean="0"/>
              <a:t>. They are rare, far rarer for example than</a:t>
            </a:r>
          </a:p>
          <a:p>
            <a:r>
              <a:rPr lang="en-US" sz="3200" dirty="0" err="1" smtClean="0"/>
              <a:t>ameloblastomas</a:t>
            </a:r>
            <a:r>
              <a:rPr lang="en-US" sz="3200" dirty="0" smtClean="0"/>
              <a:t>, and arise usually anterior to the molars, more commonly in the maxilla and</a:t>
            </a:r>
          </a:p>
          <a:p>
            <a:r>
              <a:rPr lang="en-US" sz="3200" dirty="0" smtClean="0"/>
              <a:t>mainly in women, as a small, well-circumscribed radiolucency that may cause </a:t>
            </a:r>
            <a:r>
              <a:rPr lang="en-US" sz="3200" dirty="0" err="1" smtClean="0"/>
              <a:t>resorption</a:t>
            </a:r>
            <a:r>
              <a:rPr lang="en-US" sz="3200" dirty="0" smtClean="0"/>
              <a:t> and ⁄or displacement of adjacent vital teeth</a:t>
            </a:r>
            <a:endParaRPr lang="ru-RU" sz="3200" dirty="0"/>
          </a:p>
        </p:txBody>
      </p:sp>
    </p:spTree>
    <p:extLst>
      <p:ext uri="{BB962C8B-B14F-4D97-AF65-F5344CB8AC3E}">
        <p14:creationId xmlns:p14="http://schemas.microsoft.com/office/powerpoint/2010/main" val="16668651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692696"/>
            <a:ext cx="7632848" cy="5016758"/>
          </a:xfrm>
          <a:prstGeom prst="rect">
            <a:avLst/>
          </a:prstGeom>
        </p:spPr>
        <p:txBody>
          <a:bodyPr wrap="square">
            <a:spAutoFit/>
          </a:bodyPr>
          <a:lstStyle/>
          <a:p>
            <a:r>
              <a:rPr lang="en-US" sz="3200" dirty="0" smtClean="0"/>
              <a:t>A wide age-range is noted among the</a:t>
            </a:r>
          </a:p>
          <a:p>
            <a:r>
              <a:rPr lang="en-US" sz="3200" dirty="0" smtClean="0"/>
              <a:t>relatively few reported cases, and a scalloped radiographic margin may denote a more aggressive behavior pattern. Following </a:t>
            </a:r>
            <a:r>
              <a:rPr lang="en-US" sz="3200" dirty="0" err="1" smtClean="0"/>
              <a:t>enucleation</a:t>
            </a:r>
            <a:r>
              <a:rPr lang="en-US" sz="3200" dirty="0" smtClean="0"/>
              <a:t>, most </a:t>
            </a:r>
            <a:r>
              <a:rPr lang="en-US" sz="3200" dirty="0" err="1" smtClean="0"/>
              <a:t>odontogenic</a:t>
            </a:r>
            <a:r>
              <a:rPr lang="en-US" sz="3200" dirty="0" smtClean="0"/>
              <a:t> fibromas do not recur, although there have been occasional reports of some following a more aggressive course; however, there seems to be little correlation with the histological pattern</a:t>
            </a:r>
            <a:endParaRPr lang="ru-RU" sz="3200" dirty="0"/>
          </a:p>
        </p:txBody>
      </p:sp>
    </p:spTree>
    <p:extLst>
      <p:ext uri="{BB962C8B-B14F-4D97-AF65-F5344CB8AC3E}">
        <p14:creationId xmlns:p14="http://schemas.microsoft.com/office/powerpoint/2010/main" val="5297895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6350" y="814388"/>
            <a:ext cx="6591300" cy="5229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90789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1305624"/>
            <a:ext cx="7086412" cy="4643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364131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2890391"/>
            <a:ext cx="7909922" cy="707886"/>
          </a:xfrm>
          <a:prstGeom prst="rect">
            <a:avLst/>
          </a:prstGeom>
        </p:spPr>
        <p:txBody>
          <a:bodyPr wrap="none">
            <a:spAutoFit/>
          </a:bodyPr>
          <a:lstStyle/>
          <a:p>
            <a:r>
              <a:rPr lang="en-US" sz="4000" b="1" dirty="0" err="1" smtClean="0"/>
              <a:t>Odontogenic</a:t>
            </a:r>
            <a:r>
              <a:rPr lang="en-US" sz="4000" b="1" dirty="0" smtClean="0"/>
              <a:t> </a:t>
            </a:r>
            <a:r>
              <a:rPr lang="en-US" sz="4000" b="1" dirty="0" err="1" smtClean="0"/>
              <a:t>myxoma</a:t>
            </a:r>
            <a:r>
              <a:rPr lang="en-US" sz="4000" b="1" dirty="0" smtClean="0"/>
              <a:t>/</a:t>
            </a:r>
            <a:r>
              <a:rPr lang="en-US" sz="4000" b="1" dirty="0" err="1" smtClean="0"/>
              <a:t>myxofibroma</a:t>
            </a:r>
            <a:endParaRPr lang="ru-RU" sz="4000" b="1" dirty="0"/>
          </a:p>
        </p:txBody>
      </p:sp>
    </p:spTree>
    <p:extLst>
      <p:ext uri="{BB962C8B-B14F-4D97-AF65-F5344CB8AC3E}">
        <p14:creationId xmlns:p14="http://schemas.microsoft.com/office/powerpoint/2010/main" val="42449099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1052736"/>
            <a:ext cx="8424936" cy="5016758"/>
          </a:xfrm>
          <a:prstGeom prst="rect">
            <a:avLst/>
          </a:prstGeom>
        </p:spPr>
        <p:txBody>
          <a:bodyPr wrap="square">
            <a:spAutoFit/>
          </a:bodyPr>
          <a:lstStyle/>
          <a:p>
            <a:r>
              <a:rPr lang="en-US" sz="3200" dirty="0" smtClean="0"/>
              <a:t>Despite the name similarity, the </a:t>
            </a:r>
            <a:r>
              <a:rPr lang="en-US" sz="3200" dirty="0" err="1" smtClean="0"/>
              <a:t>odontogenic</a:t>
            </a:r>
            <a:r>
              <a:rPr lang="en-US" sz="3200" dirty="0" smtClean="0"/>
              <a:t> </a:t>
            </a:r>
            <a:r>
              <a:rPr lang="en-US" sz="3200" dirty="0" err="1" smtClean="0"/>
              <a:t>myxoma</a:t>
            </a:r>
            <a:r>
              <a:rPr lang="en-US" sz="3200" dirty="0" smtClean="0"/>
              <a:t> is quite a different entity from the</a:t>
            </a:r>
          </a:p>
          <a:p>
            <a:r>
              <a:rPr lang="en-US" sz="3200" dirty="0" err="1" smtClean="0"/>
              <a:t>odontogenic</a:t>
            </a:r>
            <a:r>
              <a:rPr lang="en-US" sz="3200" dirty="0" smtClean="0"/>
              <a:t> fibroma in almost all respects. </a:t>
            </a:r>
            <a:r>
              <a:rPr lang="en-US" sz="3200" dirty="0" err="1" smtClean="0"/>
              <a:t>Odontogenic</a:t>
            </a:r>
            <a:r>
              <a:rPr lang="en-US" sz="3200" dirty="0" smtClean="0"/>
              <a:t> </a:t>
            </a:r>
            <a:r>
              <a:rPr lang="en-US" sz="3200" dirty="0" err="1" smtClean="0"/>
              <a:t>myxoma</a:t>
            </a:r>
            <a:r>
              <a:rPr lang="en-US" sz="3200" dirty="0" smtClean="0"/>
              <a:t> (OM) of the jaws, first</a:t>
            </a:r>
          </a:p>
          <a:p>
            <a:r>
              <a:rPr lang="en-US" sz="3200" dirty="0" smtClean="0"/>
              <a:t>described by </a:t>
            </a:r>
            <a:r>
              <a:rPr lang="en-US" sz="3200" dirty="0" err="1" smtClean="0"/>
              <a:t>Thoma</a:t>
            </a:r>
            <a:r>
              <a:rPr lang="en-US" sz="3200" dirty="0" smtClean="0"/>
              <a:t> and Goldman in 1947, is believed to arise from </a:t>
            </a:r>
            <a:r>
              <a:rPr lang="en-US" sz="3200" dirty="0" err="1" smtClean="0"/>
              <a:t>odontogenic</a:t>
            </a:r>
            <a:r>
              <a:rPr lang="en-US" sz="3200" dirty="0" smtClean="0"/>
              <a:t> </a:t>
            </a:r>
            <a:r>
              <a:rPr lang="en-US" sz="3200" dirty="0" err="1" smtClean="0"/>
              <a:t>ectomesenchyme</a:t>
            </a:r>
            <a:r>
              <a:rPr lang="en-US" sz="3200" dirty="0" smtClean="0"/>
              <a:t>. It is a rare benign tumor characterized grossly by </a:t>
            </a:r>
            <a:r>
              <a:rPr lang="en-US" sz="3200" dirty="0" err="1" smtClean="0"/>
              <a:t>mucoid</a:t>
            </a:r>
            <a:r>
              <a:rPr lang="en-US" sz="3200" dirty="0" smtClean="0"/>
              <a:t> or gelatinous </a:t>
            </a:r>
            <a:r>
              <a:rPr lang="en-US" sz="3200" dirty="0" err="1" smtClean="0"/>
              <a:t>grayishwhite</a:t>
            </a:r>
            <a:r>
              <a:rPr lang="en-US" sz="3200" dirty="0"/>
              <a:t> </a:t>
            </a:r>
            <a:r>
              <a:rPr lang="en-US" sz="3200" dirty="0" smtClean="0"/>
              <a:t>tissue that replaces the </a:t>
            </a:r>
            <a:r>
              <a:rPr lang="en-US" sz="3200" dirty="0" err="1" smtClean="0"/>
              <a:t>cancellous</a:t>
            </a:r>
            <a:r>
              <a:rPr lang="en-US" sz="3200" dirty="0" smtClean="0"/>
              <a:t> bone and expands the cortex.</a:t>
            </a:r>
            <a:endParaRPr lang="ru-RU" sz="3200" dirty="0"/>
          </a:p>
        </p:txBody>
      </p:sp>
    </p:spTree>
    <p:extLst>
      <p:ext uri="{BB962C8B-B14F-4D97-AF65-F5344CB8AC3E}">
        <p14:creationId xmlns:p14="http://schemas.microsoft.com/office/powerpoint/2010/main" val="20824333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404664"/>
            <a:ext cx="8280920" cy="6001643"/>
          </a:xfrm>
          <a:prstGeom prst="rect">
            <a:avLst/>
          </a:prstGeom>
        </p:spPr>
        <p:txBody>
          <a:bodyPr wrap="square">
            <a:spAutoFit/>
          </a:bodyPr>
          <a:lstStyle/>
          <a:p>
            <a:r>
              <a:rPr lang="en-US" sz="3200" dirty="0" err="1" smtClean="0">
                <a:solidFill>
                  <a:srgbClr val="FF0000"/>
                </a:solidFill>
              </a:rPr>
              <a:t>Radiographically</a:t>
            </a:r>
            <a:r>
              <a:rPr lang="en-US" sz="3200" dirty="0" smtClean="0"/>
              <a:t>, the tumor presents as a </a:t>
            </a:r>
            <a:r>
              <a:rPr lang="en-US" sz="3200" dirty="0" err="1" smtClean="0"/>
              <a:t>unilocular</a:t>
            </a:r>
            <a:r>
              <a:rPr lang="en-US" sz="3200" dirty="0" smtClean="0"/>
              <a:t> or </a:t>
            </a:r>
            <a:r>
              <a:rPr lang="en-US" sz="3200" dirty="0" err="1" smtClean="0"/>
              <a:t>multilocular</a:t>
            </a:r>
            <a:r>
              <a:rPr lang="en-US" sz="3200" dirty="0" smtClean="0"/>
              <a:t> radiolucent lesion</a:t>
            </a:r>
          </a:p>
          <a:p>
            <a:r>
              <a:rPr lang="en-US" sz="3200" dirty="0" smtClean="0"/>
              <a:t>with fine, bony </a:t>
            </a:r>
            <a:r>
              <a:rPr lang="en-US" sz="3200" dirty="0" err="1" smtClean="0"/>
              <a:t>trabeculae</a:t>
            </a:r>
            <a:r>
              <a:rPr lang="en-US" sz="3200" dirty="0" smtClean="0"/>
              <a:t> within its interior structure expressing a honeycombed, soap bubble, or tennis racket appearance . A </a:t>
            </a:r>
            <a:r>
              <a:rPr lang="en-US" sz="3200" dirty="0" smtClean="0">
                <a:solidFill>
                  <a:srgbClr val="FF0000"/>
                </a:solidFill>
              </a:rPr>
              <a:t>histologic characteristic </a:t>
            </a:r>
            <a:r>
              <a:rPr lang="en-US" sz="3200" dirty="0" smtClean="0"/>
              <a:t>of this tumor resembles the </a:t>
            </a:r>
            <a:r>
              <a:rPr lang="en-US" sz="3200" dirty="0" err="1" smtClean="0"/>
              <a:t>mesenchymal</a:t>
            </a:r>
            <a:r>
              <a:rPr lang="en-US" sz="3200" dirty="0" smtClean="0"/>
              <a:t> portion of a tooth in development. The lesion is not encapsulated being characterized by the proliferation of a few rounded cells, </a:t>
            </a:r>
            <a:r>
              <a:rPr lang="en-US" sz="3200" dirty="0" err="1" smtClean="0"/>
              <a:t>fusiforms</a:t>
            </a:r>
            <a:r>
              <a:rPr lang="en-US" sz="3200" dirty="0" smtClean="0"/>
              <a:t> and star cells, being</a:t>
            </a:r>
          </a:p>
          <a:p>
            <a:r>
              <a:rPr lang="en-US" sz="3200" dirty="0" smtClean="0"/>
              <a:t>included in abundant </a:t>
            </a:r>
            <a:r>
              <a:rPr lang="en-US" sz="3200" dirty="0" err="1" smtClean="0"/>
              <a:t>myxomatous</a:t>
            </a:r>
            <a:r>
              <a:rPr lang="en-US" sz="3200" dirty="0" smtClean="0"/>
              <a:t> </a:t>
            </a:r>
            <a:r>
              <a:rPr lang="en-US" sz="3200" dirty="0" err="1" smtClean="0"/>
              <a:t>stroma</a:t>
            </a:r>
            <a:r>
              <a:rPr lang="en-US" sz="3200" dirty="0" smtClean="0"/>
              <a:t> with a few collagen fibers</a:t>
            </a:r>
            <a:endParaRPr lang="ru-RU" sz="3200" dirty="0"/>
          </a:p>
        </p:txBody>
      </p:sp>
    </p:spTree>
    <p:extLst>
      <p:ext uri="{BB962C8B-B14F-4D97-AF65-F5344CB8AC3E}">
        <p14:creationId xmlns:p14="http://schemas.microsoft.com/office/powerpoint/2010/main" val="17241702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5813" y="1412776"/>
            <a:ext cx="7238295" cy="4464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205548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9663" y="1524000"/>
            <a:ext cx="6924675"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0858405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55776" y="2890391"/>
            <a:ext cx="4081887" cy="707886"/>
          </a:xfrm>
          <a:prstGeom prst="rect">
            <a:avLst/>
          </a:prstGeom>
        </p:spPr>
        <p:txBody>
          <a:bodyPr wrap="none">
            <a:spAutoFit/>
          </a:bodyPr>
          <a:lstStyle/>
          <a:p>
            <a:r>
              <a:rPr lang="en-US" sz="4000" b="1" dirty="0" err="1" smtClean="0"/>
              <a:t>Cementoblastoma</a:t>
            </a:r>
            <a:endParaRPr lang="ru-RU" sz="4000" b="1" dirty="0"/>
          </a:p>
        </p:txBody>
      </p:sp>
    </p:spTree>
    <p:extLst>
      <p:ext uri="{BB962C8B-B14F-4D97-AF65-F5344CB8AC3E}">
        <p14:creationId xmlns:p14="http://schemas.microsoft.com/office/powerpoint/2010/main" val="68189124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5842" y="260648"/>
            <a:ext cx="8506638" cy="6001643"/>
          </a:xfrm>
          <a:prstGeom prst="rect">
            <a:avLst/>
          </a:prstGeom>
        </p:spPr>
        <p:txBody>
          <a:bodyPr wrap="square">
            <a:spAutoFit/>
          </a:bodyPr>
          <a:lstStyle/>
          <a:p>
            <a:r>
              <a:rPr lang="en-US" sz="3200" dirty="0" err="1" smtClean="0"/>
              <a:t>Cementoblastoma</a:t>
            </a:r>
            <a:r>
              <a:rPr lang="en-US" sz="3200" dirty="0" smtClean="0"/>
              <a:t> in the current World Health Organization classification of </a:t>
            </a:r>
            <a:r>
              <a:rPr lang="en-US" sz="3200" dirty="0" err="1" smtClean="0"/>
              <a:t>odontogenic</a:t>
            </a:r>
            <a:endParaRPr lang="en-US" sz="3200" dirty="0" smtClean="0"/>
          </a:p>
          <a:p>
            <a:r>
              <a:rPr lang="en-US" sz="3200" dirty="0" smtClean="0"/>
              <a:t>tumors, is in the category of tumors of mesenchyme and/or </a:t>
            </a:r>
            <a:r>
              <a:rPr lang="en-US" sz="3200" dirty="0" err="1" smtClean="0"/>
              <a:t>odontogenic</a:t>
            </a:r>
            <a:r>
              <a:rPr lang="en-US" sz="3200" dirty="0" smtClean="0"/>
              <a:t> </a:t>
            </a:r>
            <a:r>
              <a:rPr lang="en-US" sz="3200" dirty="0" err="1" smtClean="0"/>
              <a:t>ectomesenchyme</a:t>
            </a:r>
            <a:r>
              <a:rPr lang="en-US" sz="3200" dirty="0" smtClean="0"/>
              <a:t> with or without </a:t>
            </a:r>
            <a:r>
              <a:rPr lang="en-US" sz="3200" dirty="0" err="1" smtClean="0"/>
              <a:t>odontogenic</a:t>
            </a:r>
            <a:r>
              <a:rPr lang="en-US" sz="3200" dirty="0" smtClean="0"/>
              <a:t> epithelium. The lesion was first recognized by </a:t>
            </a:r>
            <a:r>
              <a:rPr lang="en-US" sz="3200" dirty="0" err="1" smtClean="0"/>
              <a:t>Noeberg</a:t>
            </a:r>
            <a:r>
              <a:rPr lang="en-US" sz="3200" dirty="0" smtClean="0"/>
              <a:t> in 1930. The lesion is considered as the only true neoplasm of </a:t>
            </a:r>
            <a:r>
              <a:rPr lang="en-US" sz="3200" dirty="0" err="1" smtClean="0"/>
              <a:t>cementum</a:t>
            </a:r>
            <a:r>
              <a:rPr lang="en-US" sz="3200" dirty="0" smtClean="0"/>
              <a:t> origin. It generally occurs in young persons, comprises &lt;1-6.2% of all </a:t>
            </a:r>
            <a:r>
              <a:rPr lang="en-US" sz="3200" dirty="0" err="1" smtClean="0"/>
              <a:t>odontogenic</a:t>
            </a:r>
            <a:r>
              <a:rPr lang="en-US" sz="3200" dirty="0" smtClean="0"/>
              <a:t> tumors and is characterized as being attached to the roots, most frequently associated with first permanent molars</a:t>
            </a:r>
            <a:endParaRPr lang="ru-RU" sz="3200" dirty="0"/>
          </a:p>
        </p:txBody>
      </p:sp>
    </p:spTree>
    <p:extLst>
      <p:ext uri="{BB962C8B-B14F-4D97-AF65-F5344CB8AC3E}">
        <p14:creationId xmlns:p14="http://schemas.microsoft.com/office/powerpoint/2010/main" val="30280747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1124744"/>
            <a:ext cx="8064896" cy="4524315"/>
          </a:xfrm>
          <a:prstGeom prst="rect">
            <a:avLst/>
          </a:prstGeom>
        </p:spPr>
        <p:txBody>
          <a:bodyPr wrap="square">
            <a:spAutoFit/>
          </a:bodyPr>
          <a:lstStyle/>
          <a:p>
            <a:r>
              <a:rPr lang="en-US" sz="3200" dirty="0" smtClean="0"/>
              <a:t>The majority of these tumors are radiopaque, but a radiolucent tumor may occur in rare instances. Histologically, it presents as a well-circumscribed tumor composed of </a:t>
            </a:r>
            <a:r>
              <a:rPr lang="en-US" sz="3200" dirty="0" err="1" smtClean="0"/>
              <a:t>cementum</a:t>
            </a:r>
            <a:r>
              <a:rPr lang="en-US" sz="3200" dirty="0" smtClean="0"/>
              <a:t> like tissue surrounded by a fibrous capsule. Surgical </a:t>
            </a:r>
            <a:r>
              <a:rPr lang="en-US" sz="3200" dirty="0" err="1" smtClean="0"/>
              <a:t>enucleation</a:t>
            </a:r>
            <a:r>
              <a:rPr lang="en-US" sz="3200" dirty="0" smtClean="0"/>
              <a:t> of the </a:t>
            </a:r>
            <a:r>
              <a:rPr lang="en-US" sz="3200" dirty="0" err="1" smtClean="0"/>
              <a:t>cementoblastoma</a:t>
            </a:r>
            <a:r>
              <a:rPr lang="en-US" sz="3200" dirty="0" smtClean="0"/>
              <a:t> with the associated tooth is usually curative, although recurrences have been reported following incomplete excision</a:t>
            </a:r>
            <a:endParaRPr lang="ru-RU" sz="3200" dirty="0"/>
          </a:p>
        </p:txBody>
      </p:sp>
    </p:spTree>
    <p:extLst>
      <p:ext uri="{BB962C8B-B14F-4D97-AF65-F5344CB8AC3E}">
        <p14:creationId xmlns:p14="http://schemas.microsoft.com/office/powerpoint/2010/main" val="66461468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1047750"/>
            <a:ext cx="5238328" cy="54565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3545835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295759"/>
            <a:ext cx="6480720" cy="6266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5730360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123950"/>
            <a:ext cx="6096000" cy="461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1151226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47664" y="2780928"/>
            <a:ext cx="5557932" cy="1323439"/>
          </a:xfrm>
          <a:prstGeom prst="rect">
            <a:avLst/>
          </a:prstGeom>
        </p:spPr>
        <p:txBody>
          <a:bodyPr wrap="none">
            <a:spAutoFit/>
          </a:bodyPr>
          <a:lstStyle/>
          <a:p>
            <a:r>
              <a:rPr lang="en-US" sz="4000" b="1" dirty="0" smtClean="0"/>
              <a:t>Bone-related </a:t>
            </a:r>
            <a:endParaRPr lang="ru-RU" sz="4000" b="1" dirty="0" smtClean="0"/>
          </a:p>
          <a:p>
            <a:r>
              <a:rPr lang="en-US" sz="4000" b="1" dirty="0" smtClean="0"/>
              <a:t>(</a:t>
            </a:r>
            <a:r>
              <a:rPr lang="en-US" sz="4000" b="1" dirty="0" smtClean="0"/>
              <a:t>Fibro-osseous) lesions</a:t>
            </a:r>
            <a:endParaRPr lang="ru-RU" sz="4000" b="1" dirty="0"/>
          </a:p>
        </p:txBody>
      </p:sp>
    </p:spTree>
    <p:extLst>
      <p:ext uri="{BB962C8B-B14F-4D97-AF65-F5344CB8AC3E}">
        <p14:creationId xmlns:p14="http://schemas.microsoft.com/office/powerpoint/2010/main" val="296048806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9325" y="633413"/>
            <a:ext cx="4705350" cy="559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7659427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644564"/>
            <a:ext cx="5544616" cy="579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4297669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87624" y="2931486"/>
            <a:ext cx="5696881" cy="707886"/>
          </a:xfrm>
          <a:prstGeom prst="rect">
            <a:avLst/>
          </a:prstGeom>
        </p:spPr>
        <p:txBody>
          <a:bodyPr wrap="none">
            <a:spAutoFit/>
          </a:bodyPr>
          <a:lstStyle/>
          <a:p>
            <a:r>
              <a:rPr lang="en-US" sz="4000" b="1" dirty="0" smtClean="0"/>
              <a:t>Juvenile ossifying fibroma</a:t>
            </a:r>
            <a:endParaRPr lang="ru-RU" sz="4000" b="1" dirty="0"/>
          </a:p>
        </p:txBody>
      </p:sp>
    </p:spTree>
    <p:extLst>
      <p:ext uri="{BB962C8B-B14F-4D97-AF65-F5344CB8AC3E}">
        <p14:creationId xmlns:p14="http://schemas.microsoft.com/office/powerpoint/2010/main" val="351333065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92696"/>
            <a:ext cx="8280920" cy="5509200"/>
          </a:xfrm>
          <a:prstGeom prst="rect">
            <a:avLst/>
          </a:prstGeom>
        </p:spPr>
        <p:txBody>
          <a:bodyPr wrap="square">
            <a:spAutoFit/>
          </a:bodyPr>
          <a:lstStyle/>
          <a:p>
            <a:r>
              <a:rPr lang="en-US" sz="3200" dirty="0" smtClean="0"/>
              <a:t>Benign fibro-osseous lesions of the head and neck region are uncommon and constitute a</a:t>
            </a:r>
          </a:p>
          <a:p>
            <a:r>
              <a:rPr lang="en-US" sz="3200" dirty="0" smtClean="0"/>
              <a:t>wide range of tumors sharing some </a:t>
            </a:r>
            <a:r>
              <a:rPr lang="en-US" sz="3200" dirty="0" err="1" smtClean="0"/>
              <a:t>histopathological</a:t>
            </a:r>
            <a:r>
              <a:rPr lang="en-US" sz="3200" dirty="0" smtClean="0"/>
              <a:t> features. This group includes</a:t>
            </a:r>
            <a:r>
              <a:rPr lang="ru-RU" sz="3200" dirty="0" smtClean="0"/>
              <a:t> </a:t>
            </a:r>
            <a:r>
              <a:rPr lang="en-US" sz="3200" dirty="0" smtClean="0"/>
              <a:t>developmental, reactive or dysplastic lesions as well as neoplasm such as fibrous dysplasia</a:t>
            </a:r>
            <a:r>
              <a:rPr lang="ru-RU" sz="3200" dirty="0" smtClean="0"/>
              <a:t> </a:t>
            </a:r>
            <a:r>
              <a:rPr lang="en-US" sz="3200" dirty="0" smtClean="0"/>
              <a:t>(FD), ossifying fibroma (OF), and </a:t>
            </a:r>
            <a:r>
              <a:rPr lang="en-US" sz="3200" dirty="0" err="1" smtClean="0"/>
              <a:t>cemento</a:t>
            </a:r>
            <a:r>
              <a:rPr lang="en-US" sz="3200" dirty="0" smtClean="0"/>
              <a:t>-osseous dysplasia (COD). Ossifying</a:t>
            </a:r>
            <a:r>
              <a:rPr lang="ru-RU" sz="3200" dirty="0" smtClean="0"/>
              <a:t> </a:t>
            </a:r>
            <a:r>
              <a:rPr lang="en-US" sz="3200" dirty="0" smtClean="0"/>
              <a:t>fibromas are rare benign, neoplasms arising from undifferentiated cells of the periodontal</a:t>
            </a:r>
            <a:r>
              <a:rPr lang="ru-RU" sz="3200" dirty="0" smtClean="0"/>
              <a:t> </a:t>
            </a:r>
            <a:r>
              <a:rPr lang="en-US" sz="3200" dirty="0" smtClean="0"/>
              <a:t>ligament tissues</a:t>
            </a:r>
            <a:endParaRPr lang="ru-RU" sz="3200" dirty="0"/>
          </a:p>
        </p:txBody>
      </p:sp>
    </p:spTree>
    <p:extLst>
      <p:ext uri="{BB962C8B-B14F-4D97-AF65-F5344CB8AC3E}">
        <p14:creationId xmlns:p14="http://schemas.microsoft.com/office/powerpoint/2010/main" val="410476072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42465" y="1700808"/>
            <a:ext cx="7848872" cy="3539430"/>
          </a:xfrm>
          <a:prstGeom prst="rect">
            <a:avLst/>
          </a:prstGeom>
        </p:spPr>
        <p:txBody>
          <a:bodyPr wrap="square">
            <a:spAutoFit/>
          </a:bodyPr>
          <a:lstStyle/>
          <a:p>
            <a:r>
              <a:rPr lang="en-US" sz="3200" dirty="0" smtClean="0"/>
              <a:t>There are two types of ossifying fibroma, central and peripheral. The central type arises from the </a:t>
            </a:r>
            <a:r>
              <a:rPr lang="en-US" sz="3200" dirty="0" err="1" smtClean="0"/>
              <a:t>endosteum</a:t>
            </a:r>
            <a:r>
              <a:rPr lang="en-US" sz="3200" dirty="0" smtClean="0"/>
              <a:t> or periodontal ligament adjacent to the root apex and expands from the medullary cavity of the bone. The peripheral type occurs solely on the soft tissue overlying the alveolar process.</a:t>
            </a:r>
            <a:endParaRPr lang="ru-RU" sz="3200" dirty="0"/>
          </a:p>
        </p:txBody>
      </p:sp>
    </p:spTree>
    <p:extLst>
      <p:ext uri="{BB962C8B-B14F-4D97-AF65-F5344CB8AC3E}">
        <p14:creationId xmlns:p14="http://schemas.microsoft.com/office/powerpoint/2010/main" val="84419765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2276872"/>
            <a:ext cx="7848872" cy="3046988"/>
          </a:xfrm>
          <a:prstGeom prst="rect">
            <a:avLst/>
          </a:prstGeom>
        </p:spPr>
        <p:txBody>
          <a:bodyPr wrap="square">
            <a:spAutoFit/>
          </a:bodyPr>
          <a:lstStyle/>
          <a:p>
            <a:r>
              <a:rPr lang="en-US" sz="3200" dirty="0" smtClean="0"/>
              <a:t>They are mainly seen in the </a:t>
            </a:r>
            <a:r>
              <a:rPr lang="en-US" sz="3200" dirty="0" err="1" smtClean="0"/>
              <a:t>sino-nasoorbital</a:t>
            </a:r>
            <a:endParaRPr lang="en-US" sz="3200" dirty="0" smtClean="0"/>
          </a:p>
          <a:p>
            <a:r>
              <a:rPr lang="en-US" sz="3200" dirty="0" smtClean="0"/>
              <a:t>region of young individuals. Males and females are equally affected. The maxilla</a:t>
            </a:r>
          </a:p>
          <a:p>
            <a:r>
              <a:rPr lang="en-US" sz="3200" dirty="0" smtClean="0"/>
              <a:t>and the mandible are the dominant sites of incidence. Occurrence in the maxilla is slightly</a:t>
            </a:r>
          </a:p>
          <a:p>
            <a:r>
              <a:rPr lang="en-US" sz="3200" dirty="0" smtClean="0"/>
              <a:t>more frequent than in the mandible</a:t>
            </a:r>
            <a:endParaRPr lang="ru-RU" sz="3200" dirty="0"/>
          </a:p>
        </p:txBody>
      </p:sp>
    </p:spTree>
    <p:extLst>
      <p:ext uri="{BB962C8B-B14F-4D97-AF65-F5344CB8AC3E}">
        <p14:creationId xmlns:p14="http://schemas.microsoft.com/office/powerpoint/2010/main" val="66542727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2244" y="1539999"/>
            <a:ext cx="7312164" cy="3761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333480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63688" y="3068960"/>
            <a:ext cx="6151043" cy="707886"/>
          </a:xfrm>
          <a:prstGeom prst="rect">
            <a:avLst/>
          </a:prstGeom>
        </p:spPr>
        <p:txBody>
          <a:bodyPr wrap="none">
            <a:spAutoFit/>
          </a:bodyPr>
          <a:lstStyle/>
          <a:p>
            <a:r>
              <a:rPr lang="en-US" sz="4000" b="1" dirty="0" smtClean="0"/>
              <a:t>Central giant cell granuloma</a:t>
            </a:r>
            <a:endParaRPr lang="ru-RU" sz="4000" b="1" dirty="0"/>
          </a:p>
        </p:txBody>
      </p:sp>
    </p:spTree>
    <p:extLst>
      <p:ext uri="{BB962C8B-B14F-4D97-AF65-F5344CB8AC3E}">
        <p14:creationId xmlns:p14="http://schemas.microsoft.com/office/powerpoint/2010/main" val="271164610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80791" y="1412776"/>
            <a:ext cx="7488832" cy="4031873"/>
          </a:xfrm>
          <a:prstGeom prst="rect">
            <a:avLst/>
          </a:prstGeom>
        </p:spPr>
        <p:txBody>
          <a:bodyPr wrap="square">
            <a:spAutoFit/>
          </a:bodyPr>
          <a:lstStyle/>
          <a:p>
            <a:r>
              <a:rPr lang="en-US" sz="3200" dirty="0" smtClean="0"/>
              <a:t>There are a number of lesions that occur in the jaws that contain giant cells within them. They include </a:t>
            </a:r>
            <a:r>
              <a:rPr lang="en-US" sz="3200" dirty="0" err="1" smtClean="0"/>
              <a:t>cherubism</a:t>
            </a:r>
            <a:r>
              <a:rPr lang="en-US" sz="3200" dirty="0" smtClean="0"/>
              <a:t>, giant cell granuloma of the jaws, giant cell tumor, aneurysmal bone cyst, traumatic bone cyst and brown tumor of hyperparathyroidism. Their relationship to each other, however, is ill defined.</a:t>
            </a:r>
            <a:endParaRPr lang="ru-RU" sz="3200" dirty="0"/>
          </a:p>
        </p:txBody>
      </p:sp>
    </p:spTree>
    <p:extLst>
      <p:ext uri="{BB962C8B-B14F-4D97-AF65-F5344CB8AC3E}">
        <p14:creationId xmlns:p14="http://schemas.microsoft.com/office/powerpoint/2010/main" val="379344072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9573" y="1916832"/>
            <a:ext cx="7632848" cy="2554545"/>
          </a:xfrm>
          <a:prstGeom prst="rect">
            <a:avLst/>
          </a:prstGeom>
        </p:spPr>
        <p:txBody>
          <a:bodyPr wrap="square">
            <a:spAutoFit/>
          </a:bodyPr>
          <a:lstStyle/>
          <a:p>
            <a:r>
              <a:rPr lang="en-US" sz="3200" dirty="0" smtClean="0"/>
              <a:t>The histological similarities with the finding of multinucleated giant cells of </a:t>
            </a:r>
            <a:r>
              <a:rPr lang="en-US" sz="3200" dirty="0" err="1" smtClean="0"/>
              <a:t>osteoclastic</a:t>
            </a:r>
            <a:r>
              <a:rPr lang="en-US" sz="3200" dirty="0" smtClean="0"/>
              <a:t> origin and the lesions themselves greatly differ in their genetic origin,</a:t>
            </a:r>
          </a:p>
          <a:p>
            <a:r>
              <a:rPr lang="en-US" sz="3200" dirty="0" err="1" smtClean="0"/>
              <a:t>etiopathogenesis</a:t>
            </a:r>
            <a:r>
              <a:rPr lang="en-US" sz="3200" dirty="0" smtClean="0"/>
              <a:t> and clinical </a:t>
            </a:r>
            <a:r>
              <a:rPr lang="en-US" sz="3200" dirty="0" err="1" smtClean="0"/>
              <a:t>behaviour</a:t>
            </a:r>
            <a:r>
              <a:rPr lang="en-US" sz="3200" dirty="0" smtClean="0"/>
              <a:t>.</a:t>
            </a:r>
            <a:endParaRPr lang="ru-RU" sz="3200" dirty="0"/>
          </a:p>
        </p:txBody>
      </p:sp>
    </p:spTree>
    <p:extLst>
      <p:ext uri="{BB962C8B-B14F-4D97-AF65-F5344CB8AC3E}">
        <p14:creationId xmlns:p14="http://schemas.microsoft.com/office/powerpoint/2010/main" val="414429233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1916832"/>
            <a:ext cx="8496944" cy="3539430"/>
          </a:xfrm>
          <a:prstGeom prst="rect">
            <a:avLst/>
          </a:prstGeom>
        </p:spPr>
        <p:txBody>
          <a:bodyPr wrap="square">
            <a:spAutoFit/>
          </a:bodyPr>
          <a:lstStyle/>
          <a:p>
            <a:r>
              <a:rPr lang="en-US" sz="3200" dirty="0" smtClean="0"/>
              <a:t>The </a:t>
            </a:r>
            <a:r>
              <a:rPr lang="en-US" sz="3200" dirty="0" smtClean="0">
                <a:solidFill>
                  <a:srgbClr val="FF0000"/>
                </a:solidFill>
              </a:rPr>
              <a:t>clinical behavior </a:t>
            </a:r>
            <a:r>
              <a:rPr lang="en-US" sz="3200" dirty="0" smtClean="0"/>
              <a:t>of CGCG ranges from a slowly growing asymptomatic lesion</a:t>
            </a:r>
          </a:p>
          <a:p>
            <a:r>
              <a:rPr lang="en-US" sz="3200" dirty="0" smtClean="0"/>
              <a:t>to an aggressive lesion manifesting with pain, local bone destruction, root </a:t>
            </a:r>
            <a:r>
              <a:rPr lang="en-US" sz="3200" dirty="0" err="1" smtClean="0"/>
              <a:t>resorption</a:t>
            </a:r>
            <a:r>
              <a:rPr lang="en-US" sz="3200" dirty="0" smtClean="0"/>
              <a:t>, or</a:t>
            </a:r>
          </a:p>
          <a:p>
            <a:r>
              <a:rPr lang="en-US" sz="3200" dirty="0" smtClean="0"/>
              <a:t>displacement of teeth. The highest rate of occurrence is the mandible, and most mandibular</a:t>
            </a:r>
          </a:p>
          <a:p>
            <a:r>
              <a:rPr lang="en-US" sz="3200" dirty="0" smtClean="0"/>
              <a:t>lesions occur anterior to the first molars.</a:t>
            </a:r>
            <a:endParaRPr lang="ru-RU" sz="3200" dirty="0"/>
          </a:p>
        </p:txBody>
      </p:sp>
    </p:spTree>
    <p:extLst>
      <p:ext uri="{BB962C8B-B14F-4D97-AF65-F5344CB8AC3E}">
        <p14:creationId xmlns:p14="http://schemas.microsoft.com/office/powerpoint/2010/main" val="63601371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1700808"/>
            <a:ext cx="7920880" cy="3539430"/>
          </a:xfrm>
          <a:prstGeom prst="rect">
            <a:avLst/>
          </a:prstGeom>
        </p:spPr>
        <p:txBody>
          <a:bodyPr wrap="square">
            <a:spAutoFit/>
          </a:bodyPr>
          <a:lstStyle/>
          <a:p>
            <a:r>
              <a:rPr lang="en-US" sz="3200" dirty="0" smtClean="0"/>
              <a:t>Its </a:t>
            </a:r>
            <a:r>
              <a:rPr lang="en-US" sz="3200" dirty="0" smtClean="0">
                <a:solidFill>
                  <a:srgbClr val="FF0000"/>
                </a:solidFill>
              </a:rPr>
              <a:t>etiology</a:t>
            </a:r>
            <a:r>
              <a:rPr lang="en-US" sz="3200" dirty="0" smtClean="0"/>
              <a:t> is still unknown and its biological behavior is poorly understood. This lesion occurs almost exclusively within the jaw bones. It usually presents as a painless swelling of the jawbone. </a:t>
            </a:r>
            <a:r>
              <a:rPr lang="en-US" sz="3200" dirty="0" err="1" smtClean="0">
                <a:solidFill>
                  <a:srgbClr val="FF0000"/>
                </a:solidFill>
              </a:rPr>
              <a:t>Radiographically</a:t>
            </a:r>
            <a:r>
              <a:rPr lang="en-US" sz="3200" dirty="0" smtClean="0"/>
              <a:t>, CGCG presents as radiolucent defect, which may be </a:t>
            </a:r>
            <a:r>
              <a:rPr lang="en-US" sz="3200" dirty="0" err="1" smtClean="0"/>
              <a:t>unilocular</a:t>
            </a:r>
            <a:r>
              <a:rPr lang="en-US" sz="3200" dirty="0" smtClean="0"/>
              <a:t> or </a:t>
            </a:r>
            <a:r>
              <a:rPr lang="en-US" sz="3200" dirty="0" err="1" smtClean="0"/>
              <a:t>multilocular</a:t>
            </a:r>
            <a:r>
              <a:rPr lang="en-US" sz="3200" dirty="0" smtClean="0"/>
              <a:t>.</a:t>
            </a:r>
            <a:endParaRPr lang="ru-RU" sz="3200" dirty="0"/>
          </a:p>
        </p:txBody>
      </p:sp>
    </p:spTree>
    <p:extLst>
      <p:ext uri="{BB962C8B-B14F-4D97-AF65-F5344CB8AC3E}">
        <p14:creationId xmlns:p14="http://schemas.microsoft.com/office/powerpoint/2010/main" val="328180881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582341"/>
            <a:ext cx="8424936" cy="3539430"/>
          </a:xfrm>
          <a:prstGeom prst="rect">
            <a:avLst/>
          </a:prstGeom>
        </p:spPr>
        <p:txBody>
          <a:bodyPr wrap="square">
            <a:spAutoFit/>
          </a:bodyPr>
          <a:lstStyle/>
          <a:p>
            <a:r>
              <a:rPr lang="en-US" sz="3200" dirty="0" smtClean="0">
                <a:solidFill>
                  <a:srgbClr val="FF0000"/>
                </a:solidFill>
              </a:rPr>
              <a:t>Conventional treatment </a:t>
            </a:r>
            <a:r>
              <a:rPr lang="en-US" sz="3200" dirty="0" smtClean="0"/>
              <a:t>for the CGCG has been local curettage and this has been associated with a high success rate and low recurrence rate. The conservative surgical treatment of CGCG usually involves curettage alone or along with peripheral</a:t>
            </a:r>
          </a:p>
          <a:p>
            <a:r>
              <a:rPr lang="en-US" sz="3200" dirty="0" err="1" smtClean="0"/>
              <a:t>ostectomy</a:t>
            </a:r>
            <a:r>
              <a:rPr lang="en-US" sz="3200" dirty="0" smtClean="0"/>
              <a:t> with no evidence of disease in a 2 year follow up </a:t>
            </a:r>
            <a:r>
              <a:rPr lang="en-US" sz="3200" dirty="0" err="1" smtClean="0"/>
              <a:t>perior</a:t>
            </a:r>
            <a:endParaRPr lang="ru-RU" sz="3200" dirty="0"/>
          </a:p>
        </p:txBody>
      </p:sp>
    </p:spTree>
    <p:extLst>
      <p:ext uri="{BB962C8B-B14F-4D97-AF65-F5344CB8AC3E}">
        <p14:creationId xmlns:p14="http://schemas.microsoft.com/office/powerpoint/2010/main" val="385814802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476672"/>
            <a:ext cx="8136904" cy="6001643"/>
          </a:xfrm>
          <a:prstGeom prst="rect">
            <a:avLst/>
          </a:prstGeom>
        </p:spPr>
        <p:txBody>
          <a:bodyPr wrap="square">
            <a:spAutoFit/>
          </a:bodyPr>
          <a:lstStyle/>
          <a:p>
            <a:r>
              <a:rPr lang="en-US" sz="3200" dirty="0" smtClean="0"/>
              <a:t>Radical surgical techniques of resection without continuity defect, peripheral </a:t>
            </a:r>
            <a:r>
              <a:rPr lang="en-US" sz="3200" dirty="0" err="1" smtClean="0"/>
              <a:t>ostectomy</a:t>
            </a:r>
            <a:r>
              <a:rPr lang="en-US" sz="3200" dirty="0" smtClean="0"/>
              <a:t> and en-bloc resection have sometimes been justified for aggressive CGCG. Pediatric patients necessitate conservative management to prevent long term developmental defects. Steroids and calcitonin have been advocated recently for inhibition of </a:t>
            </a:r>
            <a:r>
              <a:rPr lang="en-US" sz="3200" dirty="0" err="1" smtClean="0"/>
              <a:t>osteoclastic</a:t>
            </a:r>
            <a:r>
              <a:rPr lang="en-US" sz="3200" dirty="0" smtClean="0"/>
              <a:t> activity. Equal parts of triamcinolone </a:t>
            </a:r>
            <a:r>
              <a:rPr lang="en-US" sz="3200" dirty="0" err="1" smtClean="0"/>
              <a:t>acetonide</a:t>
            </a:r>
            <a:r>
              <a:rPr lang="en-US" sz="3200" dirty="0" smtClean="0"/>
              <a:t> (10mg/ml) and 0.5% bupivacaine injected into the lesion for a period of 11 weeks has been shown to be effective in a child patient.</a:t>
            </a:r>
            <a:endParaRPr lang="ru-RU" sz="3200" dirty="0"/>
          </a:p>
        </p:txBody>
      </p:sp>
    </p:spTree>
    <p:extLst>
      <p:ext uri="{BB962C8B-B14F-4D97-AF65-F5344CB8AC3E}">
        <p14:creationId xmlns:p14="http://schemas.microsoft.com/office/powerpoint/2010/main" val="323401097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Апекс">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184</TotalTime>
  <Words>2229</Words>
  <Application>Microsoft Office PowerPoint</Application>
  <PresentationFormat>Экран (4:3)</PresentationFormat>
  <Paragraphs>99</Paragraphs>
  <Slides>76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76</vt:i4>
      </vt:variant>
    </vt:vector>
  </HeadingPairs>
  <TitlesOfParts>
    <vt:vector size="77" baseType="lpstr">
      <vt:lpstr>Апекс</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Asus</dc:creator>
  <cp:lastModifiedBy>Asus</cp:lastModifiedBy>
  <cp:revision>20</cp:revision>
  <dcterms:created xsi:type="dcterms:W3CDTF">2016-03-24T06:08:01Z</dcterms:created>
  <dcterms:modified xsi:type="dcterms:W3CDTF">2016-04-07T10:28:26Z</dcterms:modified>
</cp:coreProperties>
</file>