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 id="302" r:id="rId45"/>
    <p:sldId id="303" r:id="rId46"/>
    <p:sldId id="298"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EC46FCBE-97AE-42B0-8F50-5A41F50F1177}" type="datetimeFigureOut">
              <a:rPr lang="ru-RU" smtClean="0"/>
              <a:t>13.02.2017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F7CF7DB7-F633-42D4-BECA-B371FA6A85F1}"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C46FCBE-97AE-42B0-8F50-5A41F50F1177}" type="datetimeFigureOut">
              <a:rPr lang="ru-RU" smtClean="0"/>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C46FCBE-97AE-42B0-8F50-5A41F50F1177}" type="datetimeFigureOut">
              <a:rPr lang="ru-RU" smtClean="0"/>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F7CF7DB7-F633-42D4-BECA-B371FA6A85F1}"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C46FCBE-97AE-42B0-8F50-5A41F50F1177}" type="datetimeFigureOut">
              <a:rPr lang="ru-RU" smtClean="0"/>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C46FCBE-97AE-42B0-8F50-5A41F50F1177}" type="datetimeFigureOut">
              <a:rPr lang="ru-RU" smtClean="0"/>
              <a:t>13.02.2017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C46FCBE-97AE-42B0-8F50-5A41F50F1177}" type="datetimeFigureOut">
              <a:rPr lang="ru-RU" smtClean="0"/>
              <a:t>13.02.2017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C46FCBE-97AE-42B0-8F50-5A41F50F1177}" type="datetimeFigureOut">
              <a:rPr lang="ru-RU" smtClean="0"/>
              <a:t>13.02.2017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C46FCBE-97AE-42B0-8F50-5A41F50F1177}" type="datetimeFigureOut">
              <a:rPr lang="ru-RU" smtClean="0"/>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C46FCBE-97AE-42B0-8F50-5A41F50F1177}" type="datetimeFigureOut">
              <a:rPr lang="ru-RU" smtClean="0"/>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C46FCBE-97AE-42B0-8F50-5A41F50F1177}" type="datetimeFigureOut">
              <a:rPr lang="ru-RU" smtClean="0"/>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C46FCBE-97AE-42B0-8F50-5A41F50F1177}" type="datetimeFigureOut">
              <a:rPr lang="ru-RU" smtClean="0"/>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CF7DB7-F633-42D4-BECA-B371FA6A85F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C46FCBE-97AE-42B0-8F50-5A41F50F1177}" type="datetimeFigureOut">
              <a:rPr lang="ru-RU" smtClean="0"/>
              <a:t>13.02.2017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7CF7DB7-F633-42D4-BECA-B371FA6A85F1}"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22229" y="2362043"/>
            <a:ext cx="5742791" cy="769441"/>
          </a:xfrm>
          <a:prstGeom prst="rect">
            <a:avLst/>
          </a:prstGeom>
        </p:spPr>
        <p:txBody>
          <a:bodyPr wrap="none">
            <a:spAutoFit/>
          </a:bodyPr>
          <a:lstStyle/>
          <a:p>
            <a:r>
              <a:rPr lang="en-US" sz="4400" b="1" dirty="0" smtClean="0"/>
              <a:t>Cleft lip and cleft palate</a:t>
            </a:r>
            <a:endParaRPr lang="ru-RU" sz="4400" b="1" dirty="0"/>
          </a:p>
        </p:txBody>
      </p:sp>
      <p:sp>
        <p:nvSpPr>
          <p:cNvPr id="4" name="TextBox 3"/>
          <p:cNvSpPr txBox="1"/>
          <p:nvPr/>
        </p:nvSpPr>
        <p:spPr>
          <a:xfrm>
            <a:off x="3707904" y="6165304"/>
            <a:ext cx="2176109" cy="369332"/>
          </a:xfrm>
          <a:prstGeom prst="rect">
            <a:avLst/>
          </a:prstGeom>
          <a:noFill/>
        </p:spPr>
        <p:txBody>
          <a:bodyPr wrap="none" rtlCol="0">
            <a:spAutoFit/>
          </a:bodyPr>
          <a:lstStyle/>
          <a:p>
            <a:r>
              <a:rPr lang="en-US" dirty="0" smtClean="0"/>
              <a:t>Lecture # 3 for 5 year</a:t>
            </a:r>
            <a:endParaRPr lang="ru-RU" dirty="0"/>
          </a:p>
        </p:txBody>
      </p:sp>
      <p:sp>
        <p:nvSpPr>
          <p:cNvPr id="3" name="Прямоугольник 2"/>
          <p:cNvSpPr/>
          <p:nvPr/>
        </p:nvSpPr>
        <p:spPr>
          <a:xfrm>
            <a:off x="2483768" y="287650"/>
            <a:ext cx="6406325" cy="954107"/>
          </a:xfrm>
          <a:prstGeom prst="rect">
            <a:avLst/>
          </a:prstGeom>
        </p:spPr>
        <p:txBody>
          <a:bodyPr wrap="square">
            <a:spAutoFit/>
          </a:bodyPr>
          <a:lstStyle/>
          <a:p>
            <a:r>
              <a:rPr lang="en-US" sz="2800" dirty="0"/>
              <a:t>Odessa national medical university</a:t>
            </a:r>
          </a:p>
          <a:p>
            <a:r>
              <a:rPr lang="en-US" sz="2800" dirty="0"/>
              <a:t>     Department of oral surgery </a:t>
            </a:r>
          </a:p>
        </p:txBody>
      </p:sp>
    </p:spTree>
    <p:extLst>
      <p:ext uri="{BB962C8B-B14F-4D97-AF65-F5344CB8AC3E}">
        <p14:creationId xmlns:p14="http://schemas.microsoft.com/office/powerpoint/2010/main" val="1986231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8352928" cy="4401205"/>
          </a:xfrm>
          <a:prstGeom prst="rect">
            <a:avLst/>
          </a:prstGeom>
        </p:spPr>
        <p:txBody>
          <a:bodyPr wrap="square">
            <a:spAutoFit/>
          </a:bodyPr>
          <a:lstStyle/>
          <a:p>
            <a:r>
              <a:rPr lang="en-US" sz="2800" dirty="0" smtClean="0"/>
              <a:t>Cleft lip and cleft palate, also known as </a:t>
            </a:r>
            <a:r>
              <a:rPr lang="en-US" sz="2800" dirty="0" err="1" smtClean="0"/>
              <a:t>orofacial</a:t>
            </a:r>
            <a:r>
              <a:rPr lang="en-US" sz="2800" dirty="0" smtClean="0"/>
              <a:t> cleft, is a group of conditions that includes cleft lip (CL), cleft palate (CP), and both together (CLP). A cleft lip contains an opening in the upper lip that may extend into the nose. The opening may be on one side, both sides, or in the middle. A cleft palate is when the roof of the mouth contains an opening into the nose. These disorders can result in feeding problems, speech problems, hearing problems, and frequent ear infections. Less than half the time the condition is associated with other disorders.</a:t>
            </a:r>
            <a:endParaRPr lang="ru-RU" sz="2800" dirty="0"/>
          </a:p>
        </p:txBody>
      </p:sp>
      <p:sp>
        <p:nvSpPr>
          <p:cNvPr id="3" name="Прямоугольник 2"/>
          <p:cNvSpPr/>
          <p:nvPr/>
        </p:nvSpPr>
        <p:spPr>
          <a:xfrm>
            <a:off x="611560" y="5445224"/>
            <a:ext cx="8352928" cy="1046440"/>
          </a:xfrm>
          <a:prstGeom prst="rect">
            <a:avLst/>
          </a:prstGeom>
        </p:spPr>
        <p:txBody>
          <a:bodyPr wrap="square">
            <a:spAutoFit/>
          </a:bodyPr>
          <a:lstStyle/>
          <a:p>
            <a:r>
              <a:rPr lang="en-US" sz="1100" dirty="0" smtClean="0"/>
              <a:t>Watkins, SE; Meyer, RE; Strauss, RP; </a:t>
            </a:r>
            <a:r>
              <a:rPr lang="en-US" sz="1100" dirty="0" err="1" smtClean="0"/>
              <a:t>Aylsworth</a:t>
            </a:r>
            <a:r>
              <a:rPr lang="en-US" sz="1100" dirty="0" smtClean="0"/>
              <a:t>, AS (April 2014). "Classification, epidemiology, and genetics of </a:t>
            </a:r>
            <a:r>
              <a:rPr lang="en-US" sz="1100" dirty="0" err="1" smtClean="0"/>
              <a:t>orofacial</a:t>
            </a:r>
            <a:r>
              <a:rPr lang="en-US" sz="1100" dirty="0" smtClean="0"/>
              <a:t> clefts.". Clinics in plastic surgery. 41 (2): 149–63. doi:10.1016/j.cps.2013.12.003. PMID 24607185.</a:t>
            </a:r>
          </a:p>
          <a:p>
            <a:r>
              <a:rPr lang="en-US" sz="1100" dirty="0" smtClean="0"/>
              <a:t>Jump up ^ GBD 2013 Mortality and Causes of Death, Collaborators (17 December 2014). "Global, regional, and national age-sex specific all-cause and cause-specific mortality for 240 causes of death, 1990-2013: a systematic analysis for the Global Burden of Disease Study 2013.". Lancet. 385: 117–71. doi:10.1016/S0140-6736(14)61682-2. PMC 4340604Freely accessible. PMID 25530442</a:t>
            </a:r>
            <a:r>
              <a:rPr lang="en-US" dirty="0" smtClean="0"/>
              <a:t>.</a:t>
            </a:r>
            <a:endParaRPr lang="ru-RU" dirty="0"/>
          </a:p>
        </p:txBody>
      </p:sp>
    </p:spTree>
    <p:extLst>
      <p:ext uri="{BB962C8B-B14F-4D97-AF65-F5344CB8AC3E}">
        <p14:creationId xmlns:p14="http://schemas.microsoft.com/office/powerpoint/2010/main" val="101039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772816"/>
            <a:ext cx="8136904" cy="3539430"/>
          </a:xfrm>
          <a:prstGeom prst="rect">
            <a:avLst/>
          </a:prstGeom>
        </p:spPr>
        <p:txBody>
          <a:bodyPr wrap="square">
            <a:spAutoFit/>
          </a:bodyPr>
          <a:lstStyle/>
          <a:p>
            <a:r>
              <a:rPr lang="en-US" sz="2800" dirty="0" smtClean="0"/>
              <a:t>Cleft lip and palate are the result of tissues of the face not joining properly during development. As such, they are a type of birth defect. The cause is unknown in most cases. Risk factors include smoking during pregnancy, diabetes, obesity, an older mother, and certain medications (such as some used to treat seizures). Cleft lip and cleft palate can often be diagnosed during pregnancy with an ultrasound exam</a:t>
            </a:r>
            <a:endParaRPr lang="ru-RU" sz="2800" dirty="0"/>
          </a:p>
        </p:txBody>
      </p:sp>
    </p:spTree>
    <p:extLst>
      <p:ext uri="{BB962C8B-B14F-4D97-AF65-F5344CB8AC3E}">
        <p14:creationId xmlns:p14="http://schemas.microsoft.com/office/powerpoint/2010/main" val="794998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551837"/>
            <a:ext cx="8352928" cy="2246769"/>
          </a:xfrm>
          <a:prstGeom prst="rect">
            <a:avLst/>
          </a:prstGeom>
        </p:spPr>
        <p:txBody>
          <a:bodyPr wrap="square">
            <a:spAutoFit/>
          </a:bodyPr>
          <a:lstStyle/>
          <a:p>
            <a:r>
              <a:rPr lang="en-US" sz="2800" dirty="0" smtClean="0"/>
              <a:t>A cleft lip or palate can be successfully treated with surgery. This is often done in the first few months of life for cleft lip and before eighteen months for cleft palate. Speech therapy and dental care may also be needed. With appropriate treatment outcomes are good.</a:t>
            </a:r>
            <a:r>
              <a:rPr lang="en-US" dirty="0" smtClean="0"/>
              <a:t>[1]</a:t>
            </a:r>
            <a:endParaRPr lang="ru-RU" dirty="0"/>
          </a:p>
        </p:txBody>
      </p:sp>
    </p:spTree>
    <p:extLst>
      <p:ext uri="{BB962C8B-B14F-4D97-AF65-F5344CB8AC3E}">
        <p14:creationId xmlns:p14="http://schemas.microsoft.com/office/powerpoint/2010/main" val="264431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484784"/>
            <a:ext cx="7848872" cy="3970318"/>
          </a:xfrm>
          <a:prstGeom prst="rect">
            <a:avLst/>
          </a:prstGeom>
        </p:spPr>
        <p:txBody>
          <a:bodyPr wrap="square">
            <a:spAutoFit/>
          </a:bodyPr>
          <a:lstStyle/>
          <a:p>
            <a:r>
              <a:rPr lang="en-US" sz="2800" dirty="0" smtClean="0"/>
              <a:t>Cleft lip and palate occurs in about 1 to 2 per 1000 births in the developed world. CL is about twice as common in males as females, while CP without CL is more common in females. In 2013 it resulted in about 3,300 deaths globally down from 7,600 deaths in 1990. The condition was formerly known as a hare-lip because of its resemblance to a hare or rabbit, but that term is now generally considered to be offensive</a:t>
            </a:r>
            <a:endParaRPr lang="ru-RU" sz="2800" dirty="0"/>
          </a:p>
        </p:txBody>
      </p:sp>
    </p:spTree>
    <p:extLst>
      <p:ext uri="{BB962C8B-B14F-4D97-AF65-F5344CB8AC3E}">
        <p14:creationId xmlns:p14="http://schemas.microsoft.com/office/powerpoint/2010/main" val="2278777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3068960"/>
            <a:ext cx="4515660" cy="707886"/>
          </a:xfrm>
          <a:prstGeom prst="rect">
            <a:avLst/>
          </a:prstGeom>
        </p:spPr>
        <p:txBody>
          <a:bodyPr wrap="none">
            <a:spAutoFit/>
          </a:bodyPr>
          <a:lstStyle/>
          <a:p>
            <a:r>
              <a:rPr lang="en-US" sz="4000" b="1" dirty="0" smtClean="0"/>
              <a:t>Signs and symptoms</a:t>
            </a:r>
            <a:endParaRPr lang="ru-RU" sz="4000" b="1" dirty="0"/>
          </a:p>
        </p:txBody>
      </p:sp>
    </p:spTree>
    <p:extLst>
      <p:ext uri="{BB962C8B-B14F-4D97-AF65-F5344CB8AC3E}">
        <p14:creationId xmlns:p14="http://schemas.microsoft.com/office/powerpoint/2010/main" val="550958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3591" y="836712"/>
            <a:ext cx="7920880" cy="3970318"/>
          </a:xfrm>
          <a:prstGeom prst="rect">
            <a:avLst/>
          </a:prstGeom>
        </p:spPr>
        <p:txBody>
          <a:bodyPr wrap="square">
            <a:spAutoFit/>
          </a:bodyPr>
          <a:lstStyle/>
          <a:p>
            <a:r>
              <a:rPr lang="en-US" sz="2800" dirty="0" smtClean="0"/>
              <a:t>If the cleft does not affect the palate structure of the mouth it is referred to as cleft lip. Cleft lip is formed in the top of the lip as either a small gap or an indentation in the lip (partial or incomplete cleft) or it continues into the nose (complete cleft). Lip cleft can occur as a one sided (unilateral) or two sided (bilateral). It is due to the failure of fusion of the maxillary and medial nasal processes (formation of the primary palate).</a:t>
            </a:r>
            <a:endParaRPr lang="ru-RU" sz="2800" dirty="0"/>
          </a:p>
        </p:txBody>
      </p:sp>
      <p:sp>
        <p:nvSpPr>
          <p:cNvPr id="3" name="Прямоугольник 2"/>
          <p:cNvSpPr/>
          <p:nvPr/>
        </p:nvSpPr>
        <p:spPr>
          <a:xfrm>
            <a:off x="755576" y="5346693"/>
            <a:ext cx="7920880" cy="938719"/>
          </a:xfrm>
          <a:prstGeom prst="rect">
            <a:avLst/>
          </a:prstGeom>
        </p:spPr>
        <p:txBody>
          <a:bodyPr wrap="square">
            <a:spAutoFit/>
          </a:bodyPr>
          <a:lstStyle/>
          <a:p>
            <a:r>
              <a:rPr lang="en-US" sz="1100" dirty="0" smtClean="0"/>
              <a:t>GBD 2013 Mortality and Causes of Death, Collaborators (17 December 2014). "Global, regional, and national age-sex specific all-cause and cause-specific mortality for 240 causes of death, 1990-2013: a systematic analysis for the Global Burden of Disease Study 2013.". Lancet. 385: 117–71. doi:10.1016/S0140-6736(14)61682-2. PMC 4340604Freely accessible. PMID 25530442.</a:t>
            </a:r>
          </a:p>
          <a:p>
            <a:r>
              <a:rPr lang="en-US" sz="1100" dirty="0" smtClean="0"/>
              <a:t>Jump up ^ </a:t>
            </a:r>
            <a:r>
              <a:rPr lang="en-US" sz="1100" dirty="0" err="1" smtClean="0"/>
              <a:t>Boklage</a:t>
            </a:r>
            <a:r>
              <a:rPr lang="en-US" sz="1100" dirty="0" smtClean="0"/>
              <a:t>, Charles E. (2010). How new humans are made cells and embryos, twins and chimeras, left and right, mind/</a:t>
            </a:r>
            <a:r>
              <a:rPr lang="en-US" sz="1100" dirty="0" err="1" smtClean="0"/>
              <a:t>selfsoul</a:t>
            </a:r>
            <a:r>
              <a:rPr lang="en-US" sz="1100" dirty="0" smtClean="0"/>
              <a:t>, sex, and schizophrenia. Singapore: World Scientific. p. 283. ISBN 9789812835147</a:t>
            </a:r>
            <a:endParaRPr lang="ru-RU" sz="1100" dirty="0"/>
          </a:p>
        </p:txBody>
      </p:sp>
    </p:spTree>
    <p:extLst>
      <p:ext uri="{BB962C8B-B14F-4D97-AF65-F5344CB8AC3E}">
        <p14:creationId xmlns:p14="http://schemas.microsoft.com/office/powerpoint/2010/main" val="366851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7570" y="4584410"/>
            <a:ext cx="2284425" cy="22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570" y="2378789"/>
            <a:ext cx="2304256"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7654" y="115402"/>
            <a:ext cx="2284425" cy="2299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779912" y="1268760"/>
            <a:ext cx="4572000" cy="4524315"/>
          </a:xfrm>
          <a:prstGeom prst="rect">
            <a:avLst/>
          </a:prstGeom>
        </p:spPr>
        <p:txBody>
          <a:bodyPr>
            <a:spAutoFit/>
          </a:bodyPr>
          <a:lstStyle/>
          <a:p>
            <a:endParaRPr lang="en-US" dirty="0" smtClean="0"/>
          </a:p>
          <a:p>
            <a:r>
              <a:rPr lang="en-US" dirty="0" smtClean="0"/>
              <a:t>Unilateral incomplete</a:t>
            </a:r>
          </a:p>
          <a:p>
            <a:r>
              <a:rPr lang="en-US" dirty="0" smtClean="0"/>
              <a:t> </a:t>
            </a:r>
          </a:p>
          <a:p>
            <a:endParaRPr lang="en-US" dirty="0" smtClean="0"/>
          </a:p>
          <a:p>
            <a:endParaRPr lang="en-US" dirty="0"/>
          </a:p>
          <a:p>
            <a:endParaRPr lang="en-US" dirty="0" smtClean="0"/>
          </a:p>
          <a:p>
            <a:endParaRPr lang="en-US" dirty="0" smtClean="0"/>
          </a:p>
          <a:p>
            <a:endParaRPr lang="en-US" dirty="0" smtClean="0"/>
          </a:p>
          <a:p>
            <a:r>
              <a:rPr lang="en-US" dirty="0" smtClean="0"/>
              <a:t>Unilateral complete</a:t>
            </a:r>
          </a:p>
          <a:p>
            <a:r>
              <a:rPr lang="en-US" dirty="0" smtClean="0"/>
              <a:t> </a:t>
            </a:r>
          </a:p>
          <a:p>
            <a:endParaRPr lang="en-US" dirty="0" smtClean="0"/>
          </a:p>
          <a:p>
            <a:endParaRPr lang="en-US" dirty="0" smtClean="0"/>
          </a:p>
          <a:p>
            <a:endParaRPr lang="en-US" dirty="0"/>
          </a:p>
          <a:p>
            <a:endParaRPr lang="en-US" dirty="0" smtClean="0"/>
          </a:p>
          <a:p>
            <a:endParaRPr lang="en-US" dirty="0" smtClean="0"/>
          </a:p>
          <a:p>
            <a:r>
              <a:rPr lang="en-US" dirty="0" smtClean="0"/>
              <a:t>Bilateral complete</a:t>
            </a:r>
            <a:endParaRPr lang="ru-RU" dirty="0"/>
          </a:p>
        </p:txBody>
      </p:sp>
    </p:spTree>
    <p:extLst>
      <p:ext uri="{BB962C8B-B14F-4D97-AF65-F5344CB8AC3E}">
        <p14:creationId xmlns:p14="http://schemas.microsoft.com/office/powerpoint/2010/main" val="3363808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2159" y="908720"/>
            <a:ext cx="8136904" cy="3970318"/>
          </a:xfrm>
          <a:prstGeom prst="rect">
            <a:avLst/>
          </a:prstGeom>
        </p:spPr>
        <p:txBody>
          <a:bodyPr wrap="square">
            <a:spAutoFit/>
          </a:bodyPr>
          <a:lstStyle/>
          <a:p>
            <a:r>
              <a:rPr lang="en-US" sz="2800" dirty="0" smtClean="0"/>
              <a:t>A mild form of a cleft lip is a microform cleft. A microform cleft can appear as small as a little dent in the red part of the lip or look like a scar from the lip up to the nostril. In some cases muscle tissue in the lip underneath the scar is affected and might require reconstructive surgery. It is advised to have newborn infants with a microform cleft checked with a craniofacial team as soon as possible to determine the severity of the cleft.</a:t>
            </a:r>
            <a:endParaRPr lang="ru-RU" sz="2800" dirty="0"/>
          </a:p>
        </p:txBody>
      </p:sp>
      <p:sp>
        <p:nvSpPr>
          <p:cNvPr id="3" name="Прямоугольник 2"/>
          <p:cNvSpPr/>
          <p:nvPr/>
        </p:nvSpPr>
        <p:spPr>
          <a:xfrm>
            <a:off x="768183" y="5472155"/>
            <a:ext cx="7920880" cy="1107996"/>
          </a:xfrm>
          <a:prstGeom prst="rect">
            <a:avLst/>
          </a:prstGeom>
        </p:spPr>
        <p:txBody>
          <a:bodyPr wrap="square">
            <a:spAutoFit/>
          </a:bodyPr>
          <a:lstStyle/>
          <a:p>
            <a:r>
              <a:rPr lang="en-US" sz="1100" dirty="0" smtClean="0"/>
              <a:t>Kim EK, </a:t>
            </a:r>
            <a:r>
              <a:rPr lang="en-US" sz="1100" dirty="0" err="1" smtClean="0"/>
              <a:t>Khang</a:t>
            </a:r>
            <a:r>
              <a:rPr lang="en-US" sz="1100" dirty="0" smtClean="0"/>
              <a:t> SK, Lee TJ, Kim TG (May 2010). "Clinical features of the microform cleft lip and the </a:t>
            </a:r>
            <a:r>
              <a:rPr lang="en-US" sz="1100" dirty="0" err="1" smtClean="0"/>
              <a:t>ultrastructural</a:t>
            </a:r>
            <a:r>
              <a:rPr lang="en-US" sz="1100" dirty="0" smtClean="0"/>
              <a:t> characteristics of the orbicularis </a:t>
            </a:r>
            <a:r>
              <a:rPr lang="en-US" sz="1100" dirty="0" err="1" smtClean="0"/>
              <a:t>oris</a:t>
            </a:r>
            <a:r>
              <a:rPr lang="en-US" sz="1100" dirty="0" smtClean="0"/>
              <a:t> muscle". Cleft Palate </a:t>
            </a:r>
            <a:r>
              <a:rPr lang="en-US" sz="1100" dirty="0" err="1" smtClean="0"/>
              <a:t>Craniofac</a:t>
            </a:r>
            <a:r>
              <a:rPr lang="en-US" sz="1100" dirty="0" smtClean="0"/>
              <a:t>. J. 47 (3): 297–302. doi:10.5555/08-270.1. PMID 19860522.</a:t>
            </a:r>
          </a:p>
          <a:p>
            <a:r>
              <a:rPr lang="en-US" sz="1100" dirty="0" smtClean="0"/>
              <a:t>Jump up ^ </a:t>
            </a:r>
            <a:r>
              <a:rPr lang="en-US" sz="1100" dirty="0" err="1" smtClean="0"/>
              <a:t>Yuzuriha</a:t>
            </a:r>
            <a:r>
              <a:rPr lang="en-US" sz="1100" dirty="0" smtClean="0"/>
              <a:t> S, </a:t>
            </a:r>
            <a:r>
              <a:rPr lang="en-US" sz="1100" dirty="0" err="1" smtClean="0"/>
              <a:t>Mulliken</a:t>
            </a:r>
            <a:r>
              <a:rPr lang="en-US" sz="1100" dirty="0" smtClean="0"/>
              <a:t> JB (November 2008). "Minor-form, microform, and mini-microform cleft lip: anatomical features, operative techniques, and revisions". </a:t>
            </a:r>
            <a:r>
              <a:rPr lang="en-US" sz="1100" dirty="0" err="1" smtClean="0"/>
              <a:t>Plast</a:t>
            </a:r>
            <a:r>
              <a:rPr lang="en-US" sz="1100" dirty="0" smtClean="0"/>
              <a:t>. </a:t>
            </a:r>
            <a:r>
              <a:rPr lang="en-US" sz="1100" dirty="0" err="1" smtClean="0"/>
              <a:t>Reconstr</a:t>
            </a:r>
            <a:r>
              <a:rPr lang="en-US" sz="1100" dirty="0" smtClean="0"/>
              <a:t>. Surg. 122 (5): 1485–93. doi:10.1097/PRS.0b013e31818820bc. PMID 18971733.</a:t>
            </a:r>
          </a:p>
          <a:p>
            <a:r>
              <a:rPr lang="en-US" sz="1100" dirty="0" smtClean="0"/>
              <a:t>Jump up ^ </a:t>
            </a:r>
            <a:r>
              <a:rPr lang="en-US" sz="1100" dirty="0" err="1" smtClean="0"/>
              <a:t>Tosun</a:t>
            </a:r>
            <a:r>
              <a:rPr lang="en-US" sz="1100" dirty="0" smtClean="0"/>
              <a:t> Z, </a:t>
            </a:r>
            <a:r>
              <a:rPr lang="en-US" sz="1100" dirty="0" err="1" smtClean="0"/>
              <a:t>Hoşnuter</a:t>
            </a:r>
            <a:r>
              <a:rPr lang="en-US" sz="1100" dirty="0" smtClean="0"/>
              <a:t> M, </a:t>
            </a:r>
            <a:r>
              <a:rPr lang="en-US" sz="1100" dirty="0" err="1" smtClean="0"/>
              <a:t>Sentürk</a:t>
            </a:r>
            <a:r>
              <a:rPr lang="en-US" sz="1100" dirty="0" smtClean="0"/>
              <a:t> S, </a:t>
            </a:r>
            <a:r>
              <a:rPr lang="en-US" sz="1100" dirty="0" err="1" smtClean="0"/>
              <a:t>Savaci</a:t>
            </a:r>
            <a:r>
              <a:rPr lang="en-US" sz="1100" dirty="0" smtClean="0"/>
              <a:t> N (2003). "Reconstruction of microform cleft lip". </a:t>
            </a:r>
            <a:r>
              <a:rPr lang="en-US" sz="1100" dirty="0" err="1" smtClean="0"/>
              <a:t>Scand</a:t>
            </a:r>
            <a:r>
              <a:rPr lang="en-US" sz="1100" dirty="0" smtClean="0"/>
              <a:t> J </a:t>
            </a:r>
            <a:r>
              <a:rPr lang="en-US" sz="1100" dirty="0" err="1" smtClean="0"/>
              <a:t>Plast</a:t>
            </a:r>
            <a:r>
              <a:rPr lang="en-US" sz="1100" dirty="0" smtClean="0"/>
              <a:t> </a:t>
            </a:r>
            <a:r>
              <a:rPr lang="en-US" sz="1100" dirty="0" err="1" smtClean="0"/>
              <a:t>Reconstr</a:t>
            </a:r>
            <a:r>
              <a:rPr lang="en-US" sz="1100" dirty="0" smtClean="0"/>
              <a:t> </a:t>
            </a:r>
            <a:r>
              <a:rPr lang="en-US" sz="1100" dirty="0" err="1" smtClean="0"/>
              <a:t>Surg</a:t>
            </a:r>
            <a:r>
              <a:rPr lang="en-US" sz="1100" dirty="0" smtClean="0"/>
              <a:t> Hand Surg. 37 (4): 232–5. doi:10.1080/02844310310016412. PMID 14582757</a:t>
            </a:r>
            <a:endParaRPr lang="ru-RU" sz="1100" dirty="0"/>
          </a:p>
        </p:txBody>
      </p:sp>
    </p:spTree>
    <p:extLst>
      <p:ext uri="{BB962C8B-B14F-4D97-AF65-F5344CB8AC3E}">
        <p14:creationId xmlns:p14="http://schemas.microsoft.com/office/powerpoint/2010/main" val="2317400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87824" y="2948180"/>
            <a:ext cx="2625655" cy="707886"/>
          </a:xfrm>
          <a:prstGeom prst="rect">
            <a:avLst/>
          </a:prstGeom>
        </p:spPr>
        <p:txBody>
          <a:bodyPr wrap="none">
            <a:spAutoFit/>
          </a:bodyPr>
          <a:lstStyle/>
          <a:p>
            <a:r>
              <a:rPr lang="en-US" sz="4000" b="1" dirty="0" smtClean="0"/>
              <a:t>Cleft palate</a:t>
            </a:r>
            <a:endParaRPr lang="ru-RU" sz="4000" b="1" dirty="0"/>
          </a:p>
        </p:txBody>
      </p:sp>
    </p:spTree>
    <p:extLst>
      <p:ext uri="{BB962C8B-B14F-4D97-AF65-F5344CB8AC3E}">
        <p14:creationId xmlns:p14="http://schemas.microsoft.com/office/powerpoint/2010/main" val="1399007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412776"/>
            <a:ext cx="7776864" cy="2677656"/>
          </a:xfrm>
          <a:prstGeom prst="rect">
            <a:avLst/>
          </a:prstGeom>
        </p:spPr>
        <p:txBody>
          <a:bodyPr wrap="square">
            <a:spAutoFit/>
          </a:bodyPr>
          <a:lstStyle/>
          <a:p>
            <a:r>
              <a:rPr lang="en-US" sz="2800" dirty="0" smtClean="0"/>
              <a:t>Cleft palate is a condition in which the two plates of the skull that form the hard palate (roof of the mouth) are not completely joined. The soft palate is in these cases cleft as well. In most cases, cleft lip is also present. Cleft palate occurs in about one in 700 live births worldwide.</a:t>
            </a:r>
            <a:endParaRPr lang="ru-RU" sz="2800" dirty="0"/>
          </a:p>
        </p:txBody>
      </p:sp>
    </p:spTree>
    <p:extLst>
      <p:ext uri="{BB962C8B-B14F-4D97-AF65-F5344CB8AC3E}">
        <p14:creationId xmlns:p14="http://schemas.microsoft.com/office/powerpoint/2010/main" val="2363836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351" y="620688"/>
            <a:ext cx="8136904" cy="5693866"/>
          </a:xfrm>
          <a:prstGeom prst="rect">
            <a:avLst/>
          </a:prstGeom>
        </p:spPr>
        <p:txBody>
          <a:bodyPr wrap="square">
            <a:spAutoFit/>
          </a:bodyPr>
          <a:lstStyle/>
          <a:p>
            <a:r>
              <a:rPr lang="en-US" sz="2800" dirty="0" smtClean="0"/>
              <a:t>Palate cleft can occur as complete (soft and hard palate, possibly including a gap in the jaw) or incomplete (a 'hole' in the roof of the mouth, usually as a cleft soft palate). When cleft palate occurs, the uvula is usually split. It occurs due to the failure of fusion of the lateral palatine processes, the nasal septum, and/or the median palatine processes (formation of the secondary palate).</a:t>
            </a:r>
          </a:p>
          <a:p>
            <a:r>
              <a:rPr lang="en-US" sz="2800" dirty="0" smtClean="0"/>
              <a:t>The hole in the roof of the mouth caused by a cleft connects the mouth directly to the inside of the nose.</a:t>
            </a:r>
          </a:p>
          <a:p>
            <a:r>
              <a:rPr lang="en-US" sz="2800" dirty="0" smtClean="0"/>
              <a:t>Note: the next images show the roof of the mouth. The top shows the nose, the lips are colored pink. For clarity the images depict a toothless infant</a:t>
            </a:r>
            <a:endParaRPr lang="ru-RU" sz="2800" dirty="0"/>
          </a:p>
        </p:txBody>
      </p:sp>
    </p:spTree>
    <p:extLst>
      <p:ext uri="{BB962C8B-B14F-4D97-AF65-F5344CB8AC3E}">
        <p14:creationId xmlns:p14="http://schemas.microsoft.com/office/powerpoint/2010/main" val="3495309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9591"/>
            <a:ext cx="2187281" cy="2187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622367" y="1183231"/>
            <a:ext cx="2346027" cy="369332"/>
          </a:xfrm>
          <a:prstGeom prst="rect">
            <a:avLst/>
          </a:prstGeom>
        </p:spPr>
        <p:txBody>
          <a:bodyPr wrap="none">
            <a:spAutoFit/>
          </a:bodyPr>
          <a:lstStyle/>
          <a:p>
            <a:r>
              <a:rPr lang="en-US" dirty="0" smtClean="0"/>
              <a:t>Incomplete cleft palate</a:t>
            </a:r>
            <a:endParaRPr lang="ru-RU"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973" y="2053832"/>
            <a:ext cx="237626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715574" y="3241964"/>
            <a:ext cx="3355021" cy="369332"/>
          </a:xfrm>
          <a:prstGeom prst="rect">
            <a:avLst/>
          </a:prstGeom>
        </p:spPr>
        <p:txBody>
          <a:bodyPr wrap="none">
            <a:spAutoFit/>
          </a:bodyPr>
          <a:lstStyle/>
          <a:p>
            <a:r>
              <a:rPr lang="en-US" dirty="0" smtClean="0"/>
              <a:t>Unilateral complete lip and palate</a:t>
            </a:r>
            <a:endParaRPr lang="ru-RU"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4252247"/>
            <a:ext cx="2489121" cy="2489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614696" y="5621196"/>
            <a:ext cx="3210751" cy="369332"/>
          </a:xfrm>
          <a:prstGeom prst="rect">
            <a:avLst/>
          </a:prstGeom>
        </p:spPr>
        <p:txBody>
          <a:bodyPr wrap="none">
            <a:spAutoFit/>
          </a:bodyPr>
          <a:lstStyle/>
          <a:p>
            <a:r>
              <a:rPr lang="en-US" dirty="0" smtClean="0"/>
              <a:t>Bilateral complete lip and palate</a:t>
            </a:r>
            <a:endParaRPr lang="ru-RU" dirty="0"/>
          </a:p>
        </p:txBody>
      </p:sp>
    </p:spTree>
    <p:extLst>
      <p:ext uri="{BB962C8B-B14F-4D97-AF65-F5344CB8AC3E}">
        <p14:creationId xmlns:p14="http://schemas.microsoft.com/office/powerpoint/2010/main" val="834981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5877272"/>
            <a:ext cx="7560840" cy="430887"/>
          </a:xfrm>
          <a:prstGeom prst="rect">
            <a:avLst/>
          </a:prstGeom>
        </p:spPr>
        <p:txBody>
          <a:bodyPr wrap="square">
            <a:spAutoFit/>
          </a:bodyPr>
          <a:lstStyle/>
          <a:p>
            <a:r>
              <a:rPr lang="en-US" sz="1100" dirty="0" smtClean="0"/>
              <a:t>Sloan GM (2000). "Posterior pharyngeal flap and sphincter </a:t>
            </a:r>
            <a:r>
              <a:rPr lang="en-US" sz="1100" dirty="0" err="1" smtClean="0"/>
              <a:t>pharyngoplasty</a:t>
            </a:r>
            <a:r>
              <a:rPr lang="en-US" sz="1100" dirty="0" smtClean="0"/>
              <a:t>: the state of the art". Cleft Palate </a:t>
            </a:r>
            <a:r>
              <a:rPr lang="en-US" sz="1100" dirty="0" err="1" smtClean="0"/>
              <a:t>Craniofac</a:t>
            </a:r>
            <a:r>
              <a:rPr lang="en-US" sz="1100" dirty="0" smtClean="0"/>
              <a:t>. J. 37 (2): 112–22.</a:t>
            </a:r>
            <a:endParaRPr lang="ru-RU" sz="1100" dirty="0"/>
          </a:p>
        </p:txBody>
      </p:sp>
      <p:sp>
        <p:nvSpPr>
          <p:cNvPr id="3" name="Прямоугольник 2"/>
          <p:cNvSpPr/>
          <p:nvPr/>
        </p:nvSpPr>
        <p:spPr>
          <a:xfrm>
            <a:off x="395536" y="332656"/>
            <a:ext cx="8496944" cy="5262979"/>
          </a:xfrm>
          <a:prstGeom prst="rect">
            <a:avLst/>
          </a:prstGeom>
        </p:spPr>
        <p:txBody>
          <a:bodyPr wrap="square">
            <a:spAutoFit/>
          </a:bodyPr>
          <a:lstStyle/>
          <a:p>
            <a:r>
              <a:rPr lang="en-US" sz="2800" dirty="0" smtClean="0"/>
              <a:t>A result of an open connection between the mouth and inside the nose is called </a:t>
            </a:r>
            <a:r>
              <a:rPr lang="en-US" sz="2800" dirty="0" err="1" smtClean="0"/>
              <a:t>velopharyngeal</a:t>
            </a:r>
            <a:r>
              <a:rPr lang="en-US" sz="2800" dirty="0" smtClean="0"/>
              <a:t> inadequacy (VPI). Because of the gap, air leaks into the nasal cavity resulting in a </a:t>
            </a:r>
            <a:r>
              <a:rPr lang="en-US" sz="2800" dirty="0" err="1" smtClean="0"/>
              <a:t>hypernasal</a:t>
            </a:r>
            <a:r>
              <a:rPr lang="en-US" sz="2800" dirty="0" smtClean="0"/>
              <a:t> voice resonance and nasal emissions while talking. Secondary effects of VPI include speech articulation errors (e.g., distortions, substitutions, and omissions) and compensatory </a:t>
            </a:r>
            <a:r>
              <a:rPr lang="en-US" sz="2800" dirty="0" err="1" smtClean="0"/>
              <a:t>misarticulations</a:t>
            </a:r>
            <a:r>
              <a:rPr lang="en-US" sz="2800" dirty="0" smtClean="0"/>
              <a:t> and mispronunciations (e.g., glottal stops and posterior nasal fricatives). Possible treatment options include speech therapy, prosthetics, augmentation of the posterior pharyngeal wall, lengthening of the palate, and surgical procedures.</a:t>
            </a:r>
            <a:endParaRPr lang="ru-RU" sz="2800" dirty="0"/>
          </a:p>
        </p:txBody>
      </p:sp>
    </p:spTree>
    <p:extLst>
      <p:ext uri="{BB962C8B-B14F-4D97-AF65-F5344CB8AC3E}">
        <p14:creationId xmlns:p14="http://schemas.microsoft.com/office/powerpoint/2010/main" val="3731678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00808"/>
            <a:ext cx="8640960" cy="2246769"/>
          </a:xfrm>
          <a:prstGeom prst="rect">
            <a:avLst/>
          </a:prstGeom>
        </p:spPr>
        <p:txBody>
          <a:bodyPr wrap="square">
            <a:spAutoFit/>
          </a:bodyPr>
          <a:lstStyle/>
          <a:p>
            <a:r>
              <a:rPr lang="en-US" sz="2800" dirty="0" err="1" smtClean="0"/>
              <a:t>Submucous</a:t>
            </a:r>
            <a:r>
              <a:rPr lang="en-US" sz="2800" dirty="0" smtClean="0"/>
              <a:t> cleft palate (SMCP) can also occur, which is a cleft of the soft palate with a classic clinical triad of a bifid, or split, uvula which is found dangling in the back of the throat, a furrow along the midline of the soft palate, and a notch in the back margin of the hard palate.[12]</a:t>
            </a:r>
            <a:endParaRPr lang="ru-RU" sz="2800" dirty="0"/>
          </a:p>
        </p:txBody>
      </p:sp>
      <p:sp>
        <p:nvSpPr>
          <p:cNvPr id="3" name="Прямоугольник 2"/>
          <p:cNvSpPr/>
          <p:nvPr/>
        </p:nvSpPr>
        <p:spPr>
          <a:xfrm>
            <a:off x="251520" y="4797152"/>
            <a:ext cx="8640960" cy="261610"/>
          </a:xfrm>
          <a:prstGeom prst="rect">
            <a:avLst/>
          </a:prstGeom>
        </p:spPr>
        <p:txBody>
          <a:bodyPr wrap="square">
            <a:spAutoFit/>
          </a:bodyPr>
          <a:lstStyle/>
          <a:p>
            <a:r>
              <a:rPr lang="en-US" sz="1100" dirty="0" smtClean="0"/>
              <a:t>Kaplan EN (1975). "The Occult and </a:t>
            </a:r>
            <a:r>
              <a:rPr lang="en-US" sz="1100" dirty="0" err="1" smtClean="0"/>
              <a:t>Submucous</a:t>
            </a:r>
            <a:r>
              <a:rPr lang="en-US" sz="1100" dirty="0" smtClean="0"/>
              <a:t> Cleft Palate". Cleft Palate Journal. 12: 356–68. </a:t>
            </a:r>
            <a:endParaRPr lang="ru-RU" sz="1100" dirty="0"/>
          </a:p>
        </p:txBody>
      </p:sp>
    </p:spTree>
    <p:extLst>
      <p:ext uri="{BB962C8B-B14F-4D97-AF65-F5344CB8AC3E}">
        <p14:creationId xmlns:p14="http://schemas.microsoft.com/office/powerpoint/2010/main" val="1449636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3768" y="2996952"/>
            <a:ext cx="4246099" cy="707886"/>
          </a:xfrm>
          <a:prstGeom prst="rect">
            <a:avLst/>
          </a:prstGeom>
        </p:spPr>
        <p:txBody>
          <a:bodyPr wrap="none">
            <a:spAutoFit/>
          </a:bodyPr>
          <a:lstStyle/>
          <a:p>
            <a:r>
              <a:rPr lang="en-US" sz="4000" b="1" dirty="0" smtClean="0"/>
              <a:t>Psychosocial issues</a:t>
            </a:r>
            <a:endParaRPr lang="ru-RU" sz="4000" b="1" dirty="0"/>
          </a:p>
        </p:txBody>
      </p:sp>
    </p:spTree>
    <p:extLst>
      <p:ext uri="{BB962C8B-B14F-4D97-AF65-F5344CB8AC3E}">
        <p14:creationId xmlns:p14="http://schemas.microsoft.com/office/powerpoint/2010/main" val="1641392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751344"/>
            <a:ext cx="8712968" cy="4893647"/>
          </a:xfrm>
          <a:prstGeom prst="rect">
            <a:avLst/>
          </a:prstGeom>
        </p:spPr>
        <p:txBody>
          <a:bodyPr wrap="square">
            <a:spAutoFit/>
          </a:bodyPr>
          <a:lstStyle/>
          <a:p>
            <a:r>
              <a:rPr lang="en-US" sz="2400" dirty="0" smtClean="0"/>
              <a:t>Most children who have their clefts repaired early enough are able to have a happy youth and social life.[citation needed] Having a cleft palate/lip does not inevitably lead to a psychosocial problem.[citation needed] However, adolescents with cleft palate/lip are at an elevated risk for developing psychosocial problems especially those relating to self-concept, peer relationships and appearance. Adolescents may face psychosocial challenges but can find professional help if problems arise.[citation needed] A cleft palate/lip may impact an individual’s self-esteem, social skills and behavior. There is research dedicated to the psychosocial development of individuals with cleft palate. Self-concept may be adversely affected by the presence of a cleft lip and/or cleft palate, particularly among girls.</a:t>
            </a:r>
            <a:endParaRPr lang="ru-RU" sz="2400" dirty="0"/>
          </a:p>
        </p:txBody>
      </p:sp>
      <p:sp>
        <p:nvSpPr>
          <p:cNvPr id="3" name="Прямоугольник 2"/>
          <p:cNvSpPr/>
          <p:nvPr/>
        </p:nvSpPr>
        <p:spPr>
          <a:xfrm>
            <a:off x="336313" y="6021288"/>
            <a:ext cx="8712968" cy="261610"/>
          </a:xfrm>
          <a:prstGeom prst="rect">
            <a:avLst/>
          </a:prstGeom>
        </p:spPr>
        <p:txBody>
          <a:bodyPr wrap="square">
            <a:spAutoFit/>
          </a:bodyPr>
          <a:lstStyle/>
          <a:p>
            <a:r>
              <a:rPr lang="en-US" sz="1100" dirty="0" smtClean="0"/>
              <a:t>Leonard BJ, </a:t>
            </a:r>
            <a:r>
              <a:rPr lang="en-US" sz="1100" dirty="0" err="1" smtClean="0"/>
              <a:t>Brust</a:t>
            </a:r>
            <a:r>
              <a:rPr lang="en-US" sz="1100" dirty="0" smtClean="0"/>
              <a:t> JD (1991). "Self-concept of children and adolescents with cleft lip and/or palate". Cleft Palate </a:t>
            </a:r>
            <a:r>
              <a:rPr lang="en-US" sz="1100" dirty="0" err="1" smtClean="0"/>
              <a:t>Craniofac</a:t>
            </a:r>
            <a:r>
              <a:rPr lang="en-US" sz="1100" dirty="0" smtClean="0"/>
              <a:t>. J. 28 (4): 347–353.</a:t>
            </a:r>
            <a:endParaRPr lang="ru-RU" sz="1100" dirty="0"/>
          </a:p>
        </p:txBody>
      </p:sp>
    </p:spTree>
    <p:extLst>
      <p:ext uri="{BB962C8B-B14F-4D97-AF65-F5344CB8AC3E}">
        <p14:creationId xmlns:p14="http://schemas.microsoft.com/office/powerpoint/2010/main" val="765958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640960" cy="5262979"/>
          </a:xfrm>
          <a:prstGeom prst="rect">
            <a:avLst/>
          </a:prstGeom>
        </p:spPr>
        <p:txBody>
          <a:bodyPr wrap="square">
            <a:spAutoFit/>
          </a:bodyPr>
          <a:lstStyle/>
          <a:p>
            <a:r>
              <a:rPr lang="en-US" sz="2400" dirty="0" smtClean="0"/>
              <a:t>Research has shown that during the early preschool years (ages 3–5), children with cleft lip and/or cleft palate tend to have a self-concept that is similar to their peers without a cleft. However, as they grow older and their social interactions increase, children with clefts tend to report more dissatisfaction with peer relationships and higher levels of social anxiety. Experts conclude that this is probably due to the associated stigma of visible deformities and possible speech impediments. Children who are judged as attractive tend to be perceived as more intelligent, exhibit more positive social behaviors, and are treated more positively than children with cleft lip and/or cleft palate. Children with clefts tend to report feelings of anger, sadness, fear, and alienation from their peers, but these children were similar to their peers in regard to "how well they liked themselves."</a:t>
            </a:r>
            <a:endParaRPr lang="ru-RU" sz="2400" dirty="0"/>
          </a:p>
        </p:txBody>
      </p:sp>
      <p:sp>
        <p:nvSpPr>
          <p:cNvPr id="3" name="Прямоугольник 2"/>
          <p:cNvSpPr/>
          <p:nvPr/>
        </p:nvSpPr>
        <p:spPr>
          <a:xfrm>
            <a:off x="370028" y="6165304"/>
            <a:ext cx="8640960" cy="261610"/>
          </a:xfrm>
          <a:prstGeom prst="rect">
            <a:avLst/>
          </a:prstGeom>
        </p:spPr>
        <p:txBody>
          <a:bodyPr wrap="square">
            <a:spAutoFit/>
          </a:bodyPr>
          <a:lstStyle/>
          <a:p>
            <a:r>
              <a:rPr lang="en-US" sz="1100" dirty="0" err="1" smtClean="0"/>
              <a:t>Tobiasen</a:t>
            </a:r>
            <a:r>
              <a:rPr lang="en-US" sz="1100" dirty="0" smtClean="0"/>
              <a:t> JM (July 1984). "Psychosocial correlates of congenital facial clefts: a conceptualization and model". Cleft Palate J. 21 (3): 131–9.</a:t>
            </a:r>
            <a:endParaRPr lang="ru-RU" sz="1100" dirty="0"/>
          </a:p>
        </p:txBody>
      </p:sp>
    </p:spTree>
    <p:extLst>
      <p:ext uri="{BB962C8B-B14F-4D97-AF65-F5344CB8AC3E}">
        <p14:creationId xmlns:p14="http://schemas.microsoft.com/office/powerpoint/2010/main" val="158214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641" y="476672"/>
            <a:ext cx="8352928" cy="4832092"/>
          </a:xfrm>
          <a:prstGeom prst="rect">
            <a:avLst/>
          </a:prstGeom>
        </p:spPr>
        <p:txBody>
          <a:bodyPr wrap="square">
            <a:spAutoFit/>
          </a:bodyPr>
          <a:lstStyle/>
          <a:p>
            <a:r>
              <a:rPr lang="en-US" sz="2800" dirty="0" smtClean="0"/>
              <a:t>The relationship between parental attitudes and a child’s self-concept is crucial during the preschool years. It has been reported that elevated stress levels in mothers correlated with reduced social skills in their children. Strong parent support networks may help to prevent the development of negative self-concept in children with cleft palate. In the later preschool and early elementary years, the development of social skills is no longer only impacted by parental attitudes but is beginning to be shaped by their peers. A cleft lip and/or cleft palate may affect the behavior of preschoolers. </a:t>
            </a:r>
            <a:endParaRPr lang="ru-RU" sz="2800" dirty="0"/>
          </a:p>
        </p:txBody>
      </p:sp>
      <p:sp>
        <p:nvSpPr>
          <p:cNvPr id="3" name="Прямоугольник 2"/>
          <p:cNvSpPr/>
          <p:nvPr/>
        </p:nvSpPr>
        <p:spPr>
          <a:xfrm>
            <a:off x="421641" y="5949280"/>
            <a:ext cx="8352928" cy="538609"/>
          </a:xfrm>
          <a:prstGeom prst="rect">
            <a:avLst/>
          </a:prstGeom>
        </p:spPr>
        <p:txBody>
          <a:bodyPr wrap="square">
            <a:spAutoFit/>
          </a:bodyPr>
          <a:lstStyle/>
          <a:p>
            <a:r>
              <a:rPr lang="en-US" dirty="0" smtClean="0"/>
              <a:t> </a:t>
            </a:r>
            <a:r>
              <a:rPr lang="en-US" sz="1100" dirty="0" smtClean="0"/>
              <a:t>Pope AW, Ward J (1997). "Self-perceived facial appearance and psychosocial adjustment in preadolescents with craniofacial anomalies". Cleft Palate </a:t>
            </a:r>
            <a:r>
              <a:rPr lang="en-US" sz="1100" dirty="0" err="1" smtClean="0"/>
              <a:t>Craniofac</a:t>
            </a:r>
            <a:r>
              <a:rPr lang="en-US" sz="1100" dirty="0" smtClean="0"/>
              <a:t>. J. 34 (5): 396–401</a:t>
            </a:r>
            <a:endParaRPr lang="ru-RU" sz="1100" dirty="0"/>
          </a:p>
        </p:txBody>
      </p:sp>
    </p:spTree>
    <p:extLst>
      <p:ext uri="{BB962C8B-B14F-4D97-AF65-F5344CB8AC3E}">
        <p14:creationId xmlns:p14="http://schemas.microsoft.com/office/powerpoint/2010/main" val="556545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6297" y="1916832"/>
            <a:ext cx="8208912" cy="3539430"/>
          </a:xfrm>
          <a:prstGeom prst="rect">
            <a:avLst/>
          </a:prstGeom>
        </p:spPr>
        <p:txBody>
          <a:bodyPr wrap="square">
            <a:spAutoFit/>
          </a:bodyPr>
          <a:lstStyle/>
          <a:p>
            <a:r>
              <a:rPr lang="en-US" sz="2800" dirty="0" smtClean="0"/>
              <a:t>Experts suggest that parents discuss with their children ways to handle negative social situations related to their cleft lip and/or cleft palate. A child who is entering school should learn the proper (and age-appropriate) terms related to the cleft. The ability to confidently explain the condition to others may limit feelings of awkwardness and embarrassment and reduce negative social experiences</a:t>
            </a:r>
            <a:endParaRPr lang="ru-RU" sz="2800" dirty="0"/>
          </a:p>
        </p:txBody>
      </p:sp>
    </p:spTree>
    <p:extLst>
      <p:ext uri="{BB962C8B-B14F-4D97-AF65-F5344CB8AC3E}">
        <p14:creationId xmlns:p14="http://schemas.microsoft.com/office/powerpoint/2010/main" val="3733000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80241"/>
            <a:ext cx="8496944" cy="3970318"/>
          </a:xfrm>
          <a:prstGeom prst="rect">
            <a:avLst/>
          </a:prstGeom>
        </p:spPr>
        <p:txBody>
          <a:bodyPr wrap="square">
            <a:spAutoFit/>
          </a:bodyPr>
          <a:lstStyle/>
          <a:p>
            <a:r>
              <a:rPr lang="en-US" sz="2800" dirty="0" smtClean="0"/>
              <a:t>As children reach adolescence, the period of time between age 13 and 19, the dynamics of the parent-child relationship change as peer groups are now the focus of attention. An adolescent with cleft lip and/or cleft palate will deal with the typical challenges faced by most of their peers including issues related to self-esteem, dating and social acceptance.[18][19][20] Adolescents, however, view appearance as the most important characteristic above intelligence and humor</a:t>
            </a:r>
            <a:endParaRPr lang="ru-RU" sz="2800" dirty="0"/>
          </a:p>
        </p:txBody>
      </p:sp>
      <p:sp>
        <p:nvSpPr>
          <p:cNvPr id="3" name="Прямоугольник 2"/>
          <p:cNvSpPr/>
          <p:nvPr/>
        </p:nvSpPr>
        <p:spPr>
          <a:xfrm>
            <a:off x="287524" y="5157192"/>
            <a:ext cx="8712968" cy="1446550"/>
          </a:xfrm>
          <a:prstGeom prst="rect">
            <a:avLst/>
          </a:prstGeom>
        </p:spPr>
        <p:txBody>
          <a:bodyPr wrap="square">
            <a:spAutoFit/>
          </a:bodyPr>
          <a:lstStyle/>
          <a:p>
            <a:r>
              <a:rPr lang="en-US" sz="1100" dirty="0" smtClean="0"/>
              <a:t>Snyder HT, </a:t>
            </a:r>
            <a:r>
              <a:rPr lang="en-US" sz="1100" dirty="0" err="1" smtClean="0"/>
              <a:t>Bilboul</a:t>
            </a:r>
            <a:r>
              <a:rPr lang="en-US" sz="1100" dirty="0" smtClean="0"/>
              <a:t> MJ, Pope AW (2005). "Psychosocial adjustment in adolescents with craniofacial anomalies: a comparison of parent and self-reports". Cleft Palate </a:t>
            </a:r>
            <a:r>
              <a:rPr lang="en-US" sz="1100" dirty="0" err="1" smtClean="0"/>
              <a:t>Craniofac</a:t>
            </a:r>
            <a:r>
              <a:rPr lang="en-US" sz="1100" dirty="0" smtClean="0"/>
              <a:t>. J. 42 (5): 548–55. doi:10.1597/04-078R.1. PMID 16149838.</a:t>
            </a:r>
          </a:p>
          <a:p>
            <a:r>
              <a:rPr lang="en-US" sz="1100" dirty="0" smtClean="0"/>
              <a:t>Jump up ^ </a:t>
            </a:r>
            <a:r>
              <a:rPr lang="en-US" sz="1100" dirty="0" err="1" smtClean="0"/>
              <a:t>Endriga</a:t>
            </a:r>
            <a:r>
              <a:rPr lang="en-US" sz="1100" dirty="0" smtClean="0"/>
              <a:t> MC, </a:t>
            </a:r>
            <a:r>
              <a:rPr lang="en-US" sz="1100" dirty="0" err="1" smtClean="0"/>
              <a:t>Kapp</a:t>
            </a:r>
            <a:r>
              <a:rPr lang="en-US" sz="1100" dirty="0" smtClean="0"/>
              <a:t>-Simon KA (1999). "Psychological issues in craniofacial care: state of the art". Cleft Palate </a:t>
            </a:r>
            <a:r>
              <a:rPr lang="en-US" sz="1100" dirty="0" err="1" smtClean="0"/>
              <a:t>Craniofac</a:t>
            </a:r>
            <a:r>
              <a:rPr lang="en-US" sz="1100" dirty="0" smtClean="0"/>
              <a:t>. J. 36 (1): 3–11. doi:10.1597/1545-1569(1999)036&lt;0001:PIICCS&gt;2.3.CO;2. PMID 10067755.</a:t>
            </a:r>
          </a:p>
          <a:p>
            <a:r>
              <a:rPr lang="en-US" sz="1100" dirty="0" smtClean="0"/>
              <a:t>^ Jump up to: a b Pope AW, Snyder HT (July 2005). "Psychosocial adjustment in children and adolescents with a craniofacial anomaly: age and sex patterns". Cleft Palate </a:t>
            </a:r>
            <a:r>
              <a:rPr lang="en-US" sz="1100" dirty="0" err="1" smtClean="0"/>
              <a:t>Craniofac</a:t>
            </a:r>
            <a:r>
              <a:rPr lang="en-US" sz="1100" dirty="0" smtClean="0"/>
              <a:t>. J. 42 (4): 349–54. doi:10.1597/04-043R.1. PMID 16001914.</a:t>
            </a:r>
          </a:p>
          <a:p>
            <a:r>
              <a:rPr lang="en-US" sz="1100" dirty="0" smtClean="0"/>
              <a:t>Jump up ^ Prokhorov AV, Perry CL, </a:t>
            </a:r>
            <a:r>
              <a:rPr lang="en-US" sz="1100" dirty="0" err="1" smtClean="0"/>
              <a:t>Kelder</a:t>
            </a:r>
            <a:r>
              <a:rPr lang="en-US" sz="1100" dirty="0" smtClean="0"/>
              <a:t> SH, </a:t>
            </a:r>
            <a:r>
              <a:rPr lang="en-US" sz="1100" dirty="0" err="1" smtClean="0"/>
              <a:t>Klepp</a:t>
            </a:r>
            <a:r>
              <a:rPr lang="en-US" sz="1100" dirty="0" smtClean="0"/>
              <a:t> KI (1993). "Lifestyle values of adolescents: results from Minnesota Heart Health Youth Program". Adolescence. 28 (111): 637–47. PMID 8237549.</a:t>
            </a:r>
            <a:endParaRPr lang="ru-RU" sz="1100" dirty="0"/>
          </a:p>
        </p:txBody>
      </p:sp>
    </p:spTree>
    <p:extLst>
      <p:ext uri="{BB962C8B-B14F-4D97-AF65-F5344CB8AC3E}">
        <p14:creationId xmlns:p14="http://schemas.microsoft.com/office/powerpoint/2010/main" val="1894863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15607" y="2996952"/>
            <a:ext cx="3198568" cy="707886"/>
          </a:xfrm>
          <a:prstGeom prst="rect">
            <a:avLst/>
          </a:prstGeom>
        </p:spPr>
        <p:txBody>
          <a:bodyPr wrap="none">
            <a:spAutoFit/>
          </a:bodyPr>
          <a:lstStyle/>
          <a:p>
            <a:r>
              <a:rPr lang="en-US" sz="4000" b="1" dirty="0" smtClean="0"/>
              <a:t>Complications</a:t>
            </a:r>
            <a:endParaRPr lang="ru-RU" sz="4000" b="1" dirty="0"/>
          </a:p>
        </p:txBody>
      </p:sp>
    </p:spTree>
    <p:extLst>
      <p:ext uri="{BB962C8B-B14F-4D97-AF65-F5344CB8AC3E}">
        <p14:creationId xmlns:p14="http://schemas.microsoft.com/office/powerpoint/2010/main" val="1729797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3105835"/>
            <a:ext cx="6768752" cy="1077218"/>
          </a:xfrm>
          <a:prstGeom prst="rect">
            <a:avLst/>
          </a:prstGeom>
        </p:spPr>
        <p:txBody>
          <a:bodyPr wrap="square">
            <a:spAutoFit/>
          </a:bodyPr>
          <a:lstStyle/>
          <a:p>
            <a:r>
              <a:rPr lang="en-US" sz="3200" dirty="0" smtClean="0"/>
              <a:t>Cleft may cause problems with feeding, ear disease, speech and socialization.</a:t>
            </a:r>
            <a:endParaRPr lang="ru-RU" sz="3200" dirty="0"/>
          </a:p>
        </p:txBody>
      </p:sp>
    </p:spTree>
    <p:extLst>
      <p:ext uri="{BB962C8B-B14F-4D97-AF65-F5344CB8AC3E}">
        <p14:creationId xmlns:p14="http://schemas.microsoft.com/office/powerpoint/2010/main" val="462126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7716" y="692696"/>
            <a:ext cx="8712968" cy="5262979"/>
          </a:xfrm>
          <a:prstGeom prst="rect">
            <a:avLst/>
          </a:prstGeom>
        </p:spPr>
        <p:txBody>
          <a:bodyPr wrap="square">
            <a:spAutoFit/>
          </a:bodyPr>
          <a:lstStyle/>
          <a:p>
            <a:r>
              <a:rPr lang="en-US" sz="2800" dirty="0" smtClean="0"/>
              <a:t>Due to lack of suction, an infant with a cleft may have trouble feeding. An infant with a cleft palate will have greater success feeding in a more upright position. Gravity will help prevent milk from coming through the baby's nose if he/she has cleft palate. Gravity feeding can be accomplished by using specialized equipment, such as the </a:t>
            </a:r>
            <a:r>
              <a:rPr lang="en-US" sz="2800" dirty="0" err="1" smtClean="0"/>
              <a:t>Haberman</a:t>
            </a:r>
            <a:r>
              <a:rPr lang="en-US" sz="2800" dirty="0" smtClean="0"/>
              <a:t> Feeder, or by using a combination of nipples and bottle inserts like the one shown, is commonly used with other infants. A large hole, crosscut, or slit in the nipple, a protruding nipple and rhythmically squeezing the bottle insert can result in controllable flow to the infant without the stigma caused by specialized equipment.</a:t>
            </a:r>
            <a:endParaRPr lang="ru-RU" sz="2800" dirty="0"/>
          </a:p>
        </p:txBody>
      </p:sp>
    </p:spTree>
    <p:extLst>
      <p:ext uri="{BB962C8B-B14F-4D97-AF65-F5344CB8AC3E}">
        <p14:creationId xmlns:p14="http://schemas.microsoft.com/office/powerpoint/2010/main" val="1717849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2696"/>
            <a:ext cx="8712968" cy="5693866"/>
          </a:xfrm>
          <a:prstGeom prst="rect">
            <a:avLst/>
          </a:prstGeom>
        </p:spPr>
        <p:txBody>
          <a:bodyPr wrap="square">
            <a:spAutoFit/>
          </a:bodyPr>
          <a:lstStyle/>
          <a:p>
            <a:r>
              <a:rPr lang="en-US" sz="2800" dirty="0" smtClean="0"/>
              <a:t>Individuals with cleft also face many middle ear infections which may eventually lead to hearing loss. The Eustachian tubes and external ear canals may be angled or tortuous, leading to food or other contamination of a part of the body that is normally self-cleaning. Hearing is related to learning to speak. Babies with palatal clefts may have compromised hearing and therefore, if the baby cannot hear, it cannot try to mimic the sounds of speech. Thus, even before expressive language acquisition, the baby with the cleft palate is at risk for receptive language acquisition. Because the lips and palate are both used in pronunciation, individuals with cleft usually need the aid of a speech therapist.</a:t>
            </a:r>
            <a:endParaRPr lang="ru-RU" sz="2800" dirty="0"/>
          </a:p>
        </p:txBody>
      </p:sp>
    </p:spTree>
    <p:extLst>
      <p:ext uri="{BB962C8B-B14F-4D97-AF65-F5344CB8AC3E}">
        <p14:creationId xmlns:p14="http://schemas.microsoft.com/office/powerpoint/2010/main" val="3254944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708" y="404664"/>
            <a:ext cx="4032448" cy="5564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076056" y="620688"/>
            <a:ext cx="3222104" cy="4801314"/>
          </a:xfrm>
          <a:prstGeom prst="rect">
            <a:avLst/>
          </a:prstGeom>
        </p:spPr>
        <p:txBody>
          <a:bodyPr wrap="square">
            <a:spAutoFit/>
          </a:bodyPr>
          <a:lstStyle/>
          <a:p>
            <a:r>
              <a:rPr lang="en-US" dirty="0" smtClean="0"/>
              <a:t>1.Teat, this part is inserted into the baby's mouth.</a:t>
            </a:r>
          </a:p>
          <a:p>
            <a:r>
              <a:rPr lang="en-US" dirty="0" smtClean="0"/>
              <a:t>2.Teat, this part is used to gently squeeze the milk into the baby's mouth and to keep the teat filled with milk.</a:t>
            </a:r>
          </a:p>
          <a:p>
            <a:r>
              <a:rPr lang="en-US" dirty="0" smtClean="0"/>
              <a:t>3.Flexible part of the valve. The milk in the teat cannot flow back into the bottle, thus when squeezed the milk flows into the baby's mouth, at the same time milk is sucked into the teat</a:t>
            </a:r>
          </a:p>
          <a:p>
            <a:r>
              <a:rPr lang="en-US" dirty="0" smtClean="0"/>
              <a:t>4.Ring to keep the teat and valve on top of the bottle.</a:t>
            </a:r>
          </a:p>
          <a:p>
            <a:r>
              <a:rPr lang="en-US" dirty="0" smtClean="0"/>
              <a:t>5.Standard sized </a:t>
            </a:r>
            <a:r>
              <a:rPr lang="en-US" dirty="0" err="1" smtClean="0"/>
              <a:t>babybottle</a:t>
            </a:r>
            <a:r>
              <a:rPr lang="en-US" dirty="0" smtClean="0"/>
              <a:t> (only top part shown).</a:t>
            </a:r>
          </a:p>
          <a:p>
            <a:r>
              <a:rPr lang="en-US" dirty="0" smtClean="0"/>
              <a:t>Patent information[edit]</a:t>
            </a:r>
            <a:endParaRPr lang="en-US" dirty="0"/>
          </a:p>
        </p:txBody>
      </p:sp>
      <p:sp>
        <p:nvSpPr>
          <p:cNvPr id="3" name="Прямоугольник 2"/>
          <p:cNvSpPr/>
          <p:nvPr/>
        </p:nvSpPr>
        <p:spPr>
          <a:xfrm>
            <a:off x="1043608" y="5447844"/>
            <a:ext cx="3235566" cy="584775"/>
          </a:xfrm>
          <a:prstGeom prst="rect">
            <a:avLst/>
          </a:prstGeom>
        </p:spPr>
        <p:txBody>
          <a:bodyPr wrap="none">
            <a:spAutoFit/>
          </a:bodyPr>
          <a:lstStyle/>
          <a:p>
            <a:r>
              <a:rPr lang="en-US" sz="3200" b="1" dirty="0" err="1" smtClean="0"/>
              <a:t>Haberman</a:t>
            </a:r>
            <a:r>
              <a:rPr lang="en-US" sz="3200" b="1" dirty="0" smtClean="0"/>
              <a:t> Feeder</a:t>
            </a:r>
            <a:endParaRPr lang="ru-RU" sz="3200" b="1" dirty="0"/>
          </a:p>
        </p:txBody>
      </p:sp>
    </p:spTree>
    <p:extLst>
      <p:ext uri="{BB962C8B-B14F-4D97-AF65-F5344CB8AC3E}">
        <p14:creationId xmlns:p14="http://schemas.microsoft.com/office/powerpoint/2010/main" val="3017550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280920" cy="6124754"/>
          </a:xfrm>
          <a:prstGeom prst="rect">
            <a:avLst/>
          </a:prstGeom>
        </p:spPr>
        <p:txBody>
          <a:bodyPr wrap="square">
            <a:spAutoFit/>
          </a:bodyPr>
          <a:lstStyle/>
          <a:p>
            <a:r>
              <a:rPr lang="en-US" sz="2800" dirty="0" smtClean="0"/>
              <a:t>Individuals with cleft also face many middle ear infections which may eventually lead to hearing loss. The Eustachian tubes and external ear canals may be angled or tortuous, leading to food or other contamination of a part of the body that is normally self-cleaning. Hearing is related to learning to speak. Babies with palatal clefts may have compromised hearing and therefore, if the baby cannot hear, it cannot try to mimic the sounds of speech. Thus, even before expressive language acquisition, the baby with the cleft palate is at risk for receptive language acquisition. Because the lips and palate are both used in pronunciation, individuals with cleft usually need the aid of a speech therapist.</a:t>
            </a:r>
            <a:endParaRPr lang="ru-RU" sz="2800" dirty="0"/>
          </a:p>
        </p:txBody>
      </p:sp>
    </p:spTree>
    <p:extLst>
      <p:ext uri="{BB962C8B-B14F-4D97-AF65-F5344CB8AC3E}">
        <p14:creationId xmlns:p14="http://schemas.microsoft.com/office/powerpoint/2010/main" val="1494334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79912" y="2780928"/>
            <a:ext cx="1447832" cy="707886"/>
          </a:xfrm>
          <a:prstGeom prst="rect">
            <a:avLst/>
          </a:prstGeom>
        </p:spPr>
        <p:txBody>
          <a:bodyPr wrap="none">
            <a:spAutoFit/>
          </a:bodyPr>
          <a:lstStyle/>
          <a:p>
            <a:r>
              <a:rPr lang="en-US" sz="4000" b="1" dirty="0" smtClean="0"/>
              <a:t>Cause</a:t>
            </a:r>
            <a:endParaRPr lang="ru-RU" sz="4000" b="1" dirty="0"/>
          </a:p>
        </p:txBody>
      </p:sp>
    </p:spTree>
    <p:extLst>
      <p:ext uri="{BB962C8B-B14F-4D97-AF65-F5344CB8AC3E}">
        <p14:creationId xmlns:p14="http://schemas.microsoft.com/office/powerpoint/2010/main" val="2047227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784976" cy="6555641"/>
          </a:xfrm>
          <a:prstGeom prst="rect">
            <a:avLst/>
          </a:prstGeom>
        </p:spPr>
        <p:txBody>
          <a:bodyPr wrap="square">
            <a:spAutoFit/>
          </a:bodyPr>
          <a:lstStyle/>
          <a:p>
            <a:r>
              <a:rPr lang="en-US" sz="2800" dirty="0" smtClean="0"/>
              <a:t>The development of the face is coordinated by complex morphogenetic events and rapid proliferative expansion, and is thus highly susceptible to environmental and genetic factors, </a:t>
            </a:r>
            <a:r>
              <a:rPr lang="en-US" sz="2800" dirty="0" err="1" smtClean="0"/>
              <a:t>rationalising</a:t>
            </a:r>
            <a:r>
              <a:rPr lang="en-US" sz="2800" dirty="0" smtClean="0"/>
              <a:t> the high incidence of facial malformations. During the first six to eight weeks of pregnancy, the shape of the embryo's head is formed. Five primitive tissue lobes grow:</a:t>
            </a:r>
          </a:p>
          <a:p>
            <a:endParaRPr lang="en-US" sz="2800" dirty="0" smtClean="0"/>
          </a:p>
          <a:p>
            <a:r>
              <a:rPr lang="en-US" sz="2800" dirty="0" smtClean="0"/>
              <a:t>a) one from the top of the head down towards the future upper lip; (</a:t>
            </a:r>
            <a:r>
              <a:rPr lang="en-US" sz="2800" dirty="0" err="1" smtClean="0"/>
              <a:t>Frontonasal</a:t>
            </a:r>
            <a:r>
              <a:rPr lang="en-US" sz="2800" dirty="0" smtClean="0"/>
              <a:t> Prominence)</a:t>
            </a:r>
          </a:p>
          <a:p>
            <a:r>
              <a:rPr lang="en-US" sz="2800" dirty="0" smtClean="0"/>
              <a:t>b-c) two from the cheeks, which meet the first lobe to form the upper lip; (</a:t>
            </a:r>
            <a:r>
              <a:rPr lang="en-US" sz="2800" dirty="0" err="1" smtClean="0"/>
              <a:t>Maxillar</a:t>
            </a:r>
            <a:r>
              <a:rPr lang="en-US" sz="2800" dirty="0" smtClean="0"/>
              <a:t> Prominence)</a:t>
            </a:r>
          </a:p>
          <a:p>
            <a:r>
              <a:rPr lang="en-US" sz="2800" dirty="0" smtClean="0"/>
              <a:t>d-e) and just below, two additional lobes grow from each side, which form the chin and lower lip; (Mandibular Prominence)</a:t>
            </a:r>
            <a:endParaRPr lang="ru-RU" sz="2800" dirty="0"/>
          </a:p>
        </p:txBody>
      </p:sp>
    </p:spTree>
    <p:extLst>
      <p:ext uri="{BB962C8B-B14F-4D97-AF65-F5344CB8AC3E}">
        <p14:creationId xmlns:p14="http://schemas.microsoft.com/office/powerpoint/2010/main" val="2069065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028343"/>
            <a:ext cx="4572000" cy="4801314"/>
          </a:xfrm>
          <a:prstGeom prst="rect">
            <a:avLst/>
          </a:prstGeom>
        </p:spPr>
        <p:txBody>
          <a:bodyPr>
            <a:spAutoFit/>
          </a:bodyPr>
          <a:lstStyle/>
          <a:p>
            <a:r>
              <a:rPr lang="en-US" dirty="0" smtClean="0"/>
              <a:t>f these tissues fail to meet, a gap appears where the tissues should have joined (fused). This may happen in any single joining site, or simultaneously in several or all of them. The resulting birth defect reflects the locations and severity of individual fusion failures (e.g., from a small lip or palate fissure up to a completely malformed face).</a:t>
            </a:r>
          </a:p>
          <a:p>
            <a:endParaRPr lang="en-US" dirty="0" smtClean="0"/>
          </a:p>
          <a:p>
            <a:r>
              <a:rPr lang="en-US" dirty="0" smtClean="0"/>
              <a:t>The upper lip is formed earlier than the palate, from the first three lobes named a to c above. Formation of the palate is the last step in joining the five embryonic facial lobes, and involves the back portions of the lobes b and c. These back portions are called palatal shelves, which grow towards each other until they fuse in the middle</a:t>
            </a:r>
            <a:endParaRPr lang="ru-RU" dirty="0"/>
          </a:p>
        </p:txBody>
      </p:sp>
    </p:spTree>
    <p:extLst>
      <p:ext uri="{BB962C8B-B14F-4D97-AF65-F5344CB8AC3E}">
        <p14:creationId xmlns:p14="http://schemas.microsoft.com/office/powerpoint/2010/main" val="1827739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352928" cy="5693866"/>
          </a:xfrm>
          <a:prstGeom prst="rect">
            <a:avLst/>
          </a:prstGeom>
        </p:spPr>
        <p:txBody>
          <a:bodyPr wrap="square">
            <a:spAutoFit/>
          </a:bodyPr>
          <a:lstStyle/>
          <a:p>
            <a:r>
              <a:rPr lang="en-US" sz="2800" dirty="0" smtClean="0"/>
              <a:t>If these tissues fail to meet, a gap appears where the tissues should have joined (fused). This may happen in any single joining site, or simultaneously in several or all of them. The resulting birth defect reflects the locations and severity of individual fusion failures (e.g., from a small lip or palate fissure up to a completely malformed face).The upper lip is formed earlier than the palate, from the first three lobes named a to c above. Formation of the palate is the last step in joining the five embryonic facial lobes, and involves the back portions of the lobes b and c. These back portions are called palatal shelves, which grow towards each other until they fuse in the middle.</a:t>
            </a:r>
            <a:endParaRPr lang="ru-RU" sz="2800" dirty="0"/>
          </a:p>
        </p:txBody>
      </p:sp>
      <p:sp>
        <p:nvSpPr>
          <p:cNvPr id="3" name="Прямоугольник 2"/>
          <p:cNvSpPr/>
          <p:nvPr/>
        </p:nvSpPr>
        <p:spPr>
          <a:xfrm>
            <a:off x="442748" y="6074415"/>
            <a:ext cx="8352928" cy="430887"/>
          </a:xfrm>
          <a:prstGeom prst="rect">
            <a:avLst/>
          </a:prstGeom>
        </p:spPr>
        <p:txBody>
          <a:bodyPr wrap="square">
            <a:spAutoFit/>
          </a:bodyPr>
          <a:lstStyle/>
          <a:p>
            <a:r>
              <a:rPr lang="en-US" sz="1100" dirty="0" err="1" smtClean="0"/>
              <a:t>Dudas</a:t>
            </a:r>
            <a:r>
              <a:rPr lang="en-US" sz="1100" dirty="0" smtClean="0"/>
              <a:t> M, Li WY, Kim J, Yang A, </a:t>
            </a:r>
            <a:r>
              <a:rPr lang="en-US" sz="1100" dirty="0" err="1" smtClean="0"/>
              <a:t>Kaartinen</a:t>
            </a:r>
            <a:r>
              <a:rPr lang="en-US" sz="1100" dirty="0" smtClean="0"/>
              <a:t> V (2007). "Palatal fusion — where do the midline cells go? A review on cleft palate, a major human birth defect". </a:t>
            </a:r>
            <a:r>
              <a:rPr lang="en-US" sz="1100" dirty="0" err="1" smtClean="0"/>
              <a:t>Acta</a:t>
            </a:r>
            <a:r>
              <a:rPr lang="en-US" sz="1100" dirty="0" smtClean="0"/>
              <a:t> </a:t>
            </a:r>
            <a:r>
              <a:rPr lang="en-US" sz="1100" dirty="0" err="1" smtClean="0"/>
              <a:t>Histochem</a:t>
            </a:r>
            <a:r>
              <a:rPr lang="en-US" sz="1100" dirty="0" smtClean="0"/>
              <a:t>. 109 (1): 1–14. doi:10.1016/j.acthis.2006.05.009</a:t>
            </a:r>
            <a:endParaRPr lang="ru-RU" sz="1100" dirty="0"/>
          </a:p>
        </p:txBody>
      </p:sp>
    </p:spTree>
    <p:extLst>
      <p:ext uri="{BB962C8B-B14F-4D97-AF65-F5344CB8AC3E}">
        <p14:creationId xmlns:p14="http://schemas.microsoft.com/office/powerpoint/2010/main" val="2223678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82254" y="2996952"/>
            <a:ext cx="2024593" cy="707886"/>
          </a:xfrm>
          <a:prstGeom prst="rect">
            <a:avLst/>
          </a:prstGeom>
        </p:spPr>
        <p:txBody>
          <a:bodyPr wrap="none">
            <a:spAutoFit/>
          </a:bodyPr>
          <a:lstStyle/>
          <a:p>
            <a:r>
              <a:rPr lang="en-US" sz="4000" b="1" dirty="0" smtClean="0"/>
              <a:t>Genetics</a:t>
            </a:r>
            <a:endParaRPr lang="ru-RU" sz="4000" b="1" dirty="0"/>
          </a:p>
        </p:txBody>
      </p:sp>
    </p:spTree>
    <p:extLst>
      <p:ext uri="{BB962C8B-B14F-4D97-AF65-F5344CB8AC3E}">
        <p14:creationId xmlns:p14="http://schemas.microsoft.com/office/powerpoint/2010/main" val="2825761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214" y="260648"/>
            <a:ext cx="8640960" cy="4524315"/>
          </a:xfrm>
          <a:prstGeom prst="rect">
            <a:avLst/>
          </a:prstGeom>
        </p:spPr>
        <p:txBody>
          <a:bodyPr wrap="square">
            <a:spAutoFit/>
          </a:bodyPr>
          <a:lstStyle/>
          <a:p>
            <a:r>
              <a:rPr lang="en-US" sz="2400" dirty="0" smtClean="0"/>
              <a:t>Genetic factors contributing to cleft lip and cleft palate formation have been identified for some </a:t>
            </a:r>
            <a:r>
              <a:rPr lang="en-US" sz="2400" dirty="0" err="1" smtClean="0"/>
              <a:t>syndromic</a:t>
            </a:r>
            <a:r>
              <a:rPr lang="en-US" sz="2400" dirty="0" smtClean="0"/>
              <a:t> cases, but knowledge about genetic factors that contribute to the more common isolated cases of cleft lip/palate is still patchy.</a:t>
            </a:r>
          </a:p>
          <a:p>
            <a:r>
              <a:rPr lang="en-US" sz="2400" dirty="0" smtClean="0"/>
              <a:t>Many clefts run in families, even though in some cases there does not seem to be an identifiable syndrome present,[24] possibly because of the current incomplete genetic understanding of </a:t>
            </a:r>
            <a:r>
              <a:rPr lang="en-US" sz="2400" dirty="0" err="1" smtClean="0"/>
              <a:t>midfacial</a:t>
            </a:r>
            <a:r>
              <a:rPr lang="en-US" sz="2400" dirty="0" smtClean="0"/>
              <a:t> development.</a:t>
            </a:r>
          </a:p>
          <a:p>
            <a:r>
              <a:rPr lang="en-US" sz="2400" dirty="0" smtClean="0"/>
              <a:t>A number of genes are involved including cleft lip and palate </a:t>
            </a:r>
            <a:r>
              <a:rPr lang="en-US" sz="2400" dirty="0" err="1" smtClean="0"/>
              <a:t>transmembrane</a:t>
            </a:r>
            <a:r>
              <a:rPr lang="en-US" sz="2400" dirty="0" smtClean="0"/>
              <a:t> protein 1 and GAD1,[25] One study found an association between mutations in the HYAL2 gene and cleft lip and cleft palate formation.[26]</a:t>
            </a:r>
            <a:endParaRPr lang="ru-RU" sz="2400" dirty="0"/>
          </a:p>
        </p:txBody>
      </p:sp>
      <p:sp>
        <p:nvSpPr>
          <p:cNvPr id="3" name="Прямоугольник 2"/>
          <p:cNvSpPr/>
          <p:nvPr/>
        </p:nvSpPr>
        <p:spPr>
          <a:xfrm>
            <a:off x="31932" y="4941168"/>
            <a:ext cx="9036496" cy="1723549"/>
          </a:xfrm>
          <a:prstGeom prst="rect">
            <a:avLst/>
          </a:prstGeom>
        </p:spPr>
        <p:txBody>
          <a:bodyPr wrap="square">
            <a:spAutoFit/>
          </a:bodyPr>
          <a:lstStyle/>
          <a:p>
            <a:r>
              <a:rPr lang="en-US" sz="1100" dirty="0" err="1" smtClean="0"/>
              <a:t>Dudas</a:t>
            </a:r>
            <a:r>
              <a:rPr lang="en-US" sz="1100" dirty="0" smtClean="0"/>
              <a:t> M, Li WY, Kim J, Yang A, </a:t>
            </a:r>
            <a:r>
              <a:rPr lang="en-US" sz="1100" dirty="0" err="1" smtClean="0"/>
              <a:t>Kaartinen</a:t>
            </a:r>
            <a:r>
              <a:rPr lang="en-US" sz="1100" dirty="0" smtClean="0"/>
              <a:t> V (2007). "Palatal fusion — where do the midline cells go? A review on cleft palate, a major human birth defect". </a:t>
            </a:r>
            <a:r>
              <a:rPr lang="en-US" sz="1100" dirty="0" err="1" smtClean="0"/>
              <a:t>Acta</a:t>
            </a:r>
            <a:r>
              <a:rPr lang="en-US" sz="1100" dirty="0" smtClean="0"/>
              <a:t> </a:t>
            </a:r>
            <a:r>
              <a:rPr lang="en-US" sz="1100" dirty="0" err="1" smtClean="0"/>
              <a:t>Histochem</a:t>
            </a:r>
            <a:r>
              <a:rPr lang="en-US" sz="1100" dirty="0" smtClean="0"/>
              <a:t>. 109 (1): 1–14. doi:10.1016/j.acthis.2006.05.009. PMID 16962647.</a:t>
            </a:r>
          </a:p>
          <a:p>
            <a:r>
              <a:rPr lang="en-US" sz="1100" dirty="0" smtClean="0"/>
              <a:t>Jump up ^ </a:t>
            </a:r>
            <a:r>
              <a:rPr lang="en-US" sz="1100" dirty="0" err="1" smtClean="0"/>
              <a:t>Beaty</a:t>
            </a:r>
            <a:r>
              <a:rPr lang="en-US" sz="1100" dirty="0" smtClean="0"/>
              <a:t> TH, </a:t>
            </a:r>
            <a:r>
              <a:rPr lang="en-US" sz="1100" dirty="0" err="1" smtClean="0"/>
              <a:t>Ruczinski</a:t>
            </a:r>
            <a:r>
              <a:rPr lang="en-US" sz="1100" dirty="0" smtClean="0"/>
              <a:t> I, Murray JC, et al. (May 2011). "Evidence for gene-environment interaction in a genome wide study of isolated, non-</a:t>
            </a:r>
            <a:r>
              <a:rPr lang="en-US" sz="1100" dirty="0" err="1" smtClean="0"/>
              <a:t>syndromic</a:t>
            </a:r>
            <a:r>
              <a:rPr lang="en-US" sz="1100" dirty="0" smtClean="0"/>
              <a:t> cleft palate". Genet </a:t>
            </a:r>
            <a:r>
              <a:rPr lang="en-US" sz="1100" dirty="0" err="1" smtClean="0"/>
              <a:t>Epidemiol</a:t>
            </a:r>
            <a:r>
              <a:rPr lang="en-US" sz="1100" dirty="0" smtClean="0"/>
              <a:t>. 35 (6): 469–78. doi:10.1002/gepi.20595. PMC 3180858Freely accessible. PMID 21618603.</a:t>
            </a:r>
          </a:p>
          <a:p>
            <a:r>
              <a:rPr lang="en-US" sz="1100" dirty="0" smtClean="0"/>
              <a:t>Jump up ^ </a:t>
            </a:r>
            <a:r>
              <a:rPr lang="en-US" sz="1100" dirty="0" err="1" smtClean="0"/>
              <a:t>Kanno</a:t>
            </a:r>
            <a:r>
              <a:rPr lang="en-US" sz="1100" dirty="0" smtClean="0"/>
              <a:t> K, Suzuki Y, Yamada A, Aoki Y, Kure S, Matsubara Y (May 2004). "Association between </a:t>
            </a:r>
            <a:r>
              <a:rPr lang="en-US" sz="1100" dirty="0" err="1" smtClean="0"/>
              <a:t>nonsyndromic</a:t>
            </a:r>
            <a:r>
              <a:rPr lang="en-US" sz="1100" dirty="0" smtClean="0"/>
              <a:t> cleft lip with or without cleft palate and the glutamic acid decarboxylase 67 gene in the Japanese population". American Journal of Medical Genetics. 127A (1): 11–6. doi:10.1002/ajmg.a.20649. PMID 15103710.</a:t>
            </a:r>
          </a:p>
          <a:p>
            <a:r>
              <a:rPr lang="en-US" sz="1100" dirty="0" smtClean="0"/>
              <a:t>Jump up ^ </a:t>
            </a:r>
            <a:r>
              <a:rPr lang="en-US" sz="1100" dirty="0" err="1" smtClean="0"/>
              <a:t>Sandoiu</a:t>
            </a:r>
            <a:r>
              <a:rPr lang="en-US" sz="1100" dirty="0" smtClean="0"/>
              <a:t>, Ana (2017-01-17). "Scientists find genetic mutation that causes cleft lip and palate, heart defects". Medical News Today. Retrieved 2017-01-31</a:t>
            </a:r>
            <a:r>
              <a:rPr lang="en-US" dirty="0" smtClean="0"/>
              <a:t>.</a:t>
            </a:r>
            <a:endParaRPr lang="ru-RU" dirty="0"/>
          </a:p>
        </p:txBody>
      </p:sp>
    </p:spTree>
    <p:extLst>
      <p:ext uri="{BB962C8B-B14F-4D97-AF65-F5344CB8AC3E}">
        <p14:creationId xmlns:p14="http://schemas.microsoft.com/office/powerpoint/2010/main" val="1113135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47864" y="2780928"/>
            <a:ext cx="2546787" cy="707886"/>
          </a:xfrm>
          <a:prstGeom prst="rect">
            <a:avLst/>
          </a:prstGeom>
        </p:spPr>
        <p:txBody>
          <a:bodyPr wrap="none">
            <a:spAutoFit/>
          </a:bodyPr>
          <a:lstStyle/>
          <a:p>
            <a:r>
              <a:rPr lang="en-US" sz="4000" b="1" dirty="0" smtClean="0"/>
              <a:t>Syndromes</a:t>
            </a:r>
            <a:endParaRPr lang="ru-RU" sz="4000" b="1" dirty="0"/>
          </a:p>
        </p:txBody>
      </p:sp>
    </p:spTree>
    <p:extLst>
      <p:ext uri="{BB962C8B-B14F-4D97-AF65-F5344CB8AC3E}">
        <p14:creationId xmlns:p14="http://schemas.microsoft.com/office/powerpoint/2010/main" val="667575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559" y="980728"/>
            <a:ext cx="8424936" cy="3539430"/>
          </a:xfrm>
          <a:prstGeom prst="rect">
            <a:avLst/>
          </a:prstGeom>
        </p:spPr>
        <p:txBody>
          <a:bodyPr wrap="square">
            <a:spAutoFit/>
          </a:bodyPr>
          <a:lstStyle/>
          <a:p>
            <a:r>
              <a:rPr lang="en-US" sz="2800" dirty="0" smtClean="0"/>
              <a:t>   The </a:t>
            </a:r>
            <a:r>
              <a:rPr lang="en-US" sz="2800" dirty="0" smtClean="0">
                <a:solidFill>
                  <a:srgbClr val="FF0000"/>
                </a:solidFill>
              </a:rPr>
              <a:t>Van der </a:t>
            </a:r>
            <a:r>
              <a:rPr lang="en-US" sz="2800" dirty="0" err="1" smtClean="0">
                <a:solidFill>
                  <a:srgbClr val="FF0000"/>
                </a:solidFill>
              </a:rPr>
              <a:t>Woude</a:t>
            </a:r>
            <a:r>
              <a:rPr lang="en-US" sz="2800" dirty="0" smtClean="0">
                <a:solidFill>
                  <a:srgbClr val="FF0000"/>
                </a:solidFill>
              </a:rPr>
              <a:t> Syndrome </a:t>
            </a:r>
            <a:r>
              <a:rPr lang="en-US" sz="2800" dirty="0" smtClean="0"/>
              <a:t>is caused by a specific variation in the gene IRF6 that increases the occurrence of these deformities threefold.</a:t>
            </a:r>
          </a:p>
          <a:p>
            <a:r>
              <a:rPr lang="en-US" sz="2800" dirty="0" smtClean="0"/>
              <a:t>   Another syndrome, </a:t>
            </a:r>
            <a:r>
              <a:rPr lang="en-US" sz="2800" dirty="0" err="1" smtClean="0">
                <a:solidFill>
                  <a:srgbClr val="FF0000"/>
                </a:solidFill>
              </a:rPr>
              <a:t>Siderius</a:t>
            </a:r>
            <a:r>
              <a:rPr lang="en-US" sz="2800" dirty="0" smtClean="0">
                <a:solidFill>
                  <a:srgbClr val="FF0000"/>
                </a:solidFill>
              </a:rPr>
              <a:t> X-linked </a:t>
            </a:r>
            <a:r>
              <a:rPr lang="en-US" sz="2800" dirty="0" smtClean="0"/>
              <a:t>mental retardation, is caused by mutations in the PHF8 gene (OMIM 300263); in addition to cleft lip and/or palate, symptoms include facial </a:t>
            </a:r>
            <a:r>
              <a:rPr lang="en-US" sz="2800" dirty="0" err="1" smtClean="0"/>
              <a:t>dysmorphism</a:t>
            </a:r>
            <a:r>
              <a:rPr lang="en-US" sz="2800" dirty="0" smtClean="0"/>
              <a:t> and mild mental retardation.</a:t>
            </a:r>
            <a:endParaRPr lang="ru-RU" sz="2800" dirty="0"/>
          </a:p>
        </p:txBody>
      </p:sp>
      <p:sp>
        <p:nvSpPr>
          <p:cNvPr id="3" name="Прямоугольник 2"/>
          <p:cNvSpPr/>
          <p:nvPr/>
        </p:nvSpPr>
        <p:spPr>
          <a:xfrm>
            <a:off x="397559" y="4797152"/>
            <a:ext cx="8424936" cy="1384995"/>
          </a:xfrm>
          <a:prstGeom prst="rect">
            <a:avLst/>
          </a:prstGeom>
        </p:spPr>
        <p:txBody>
          <a:bodyPr wrap="square">
            <a:spAutoFit/>
          </a:bodyPr>
          <a:lstStyle/>
          <a:p>
            <a:r>
              <a:rPr lang="en-US" dirty="0" smtClean="0"/>
              <a:t>D</a:t>
            </a:r>
            <a:r>
              <a:rPr lang="en-US" sz="1100" dirty="0" smtClean="0"/>
              <a:t>ixon MJ, </a:t>
            </a:r>
            <a:r>
              <a:rPr lang="en-US" sz="1100" dirty="0" err="1" smtClean="0"/>
              <a:t>Marazita</a:t>
            </a:r>
            <a:r>
              <a:rPr lang="en-US" sz="1100" dirty="0" smtClean="0"/>
              <a:t> ML, </a:t>
            </a:r>
            <a:r>
              <a:rPr lang="en-US" sz="1100" dirty="0" err="1" smtClean="0"/>
              <a:t>Beaty</a:t>
            </a:r>
            <a:r>
              <a:rPr lang="en-US" sz="1100" dirty="0" smtClean="0"/>
              <a:t> TH, Murray JC (March 2011). "Cleft lip and palate: synthesizing genetic and environmental influences". Nature Reviews Genetics. 12 (3): 167–78. doi:10.1038/nrg2933. PMC 3086810Freely accessible. PMID 21331089.</a:t>
            </a:r>
          </a:p>
          <a:p>
            <a:r>
              <a:rPr lang="en-US" sz="1100" dirty="0" smtClean="0"/>
              <a:t>Jump up ^ </a:t>
            </a:r>
            <a:r>
              <a:rPr lang="en-US" sz="1100" dirty="0" err="1" smtClean="0"/>
              <a:t>Zucchero</a:t>
            </a:r>
            <a:r>
              <a:rPr lang="en-US" sz="1100" dirty="0" smtClean="0"/>
              <a:t> TM, Cooper ME, Maher BS, et al. (August 2004). "Interferon regulatory factor 6 (IRF6) gene variants and the risk of isolated cleft lip or palate". N. Engl. J. Med. 351 (8): 769–80. doi:10.1056/NEJMoa032909. PMID 15317890.</a:t>
            </a:r>
          </a:p>
          <a:p>
            <a:r>
              <a:rPr lang="en-US" sz="1100" dirty="0" smtClean="0"/>
              <a:t>Jump up ^ "Cleft palate genetic clue found". BBC News. 2004-08-30. Retrieved 2007-07-01.</a:t>
            </a:r>
          </a:p>
          <a:p>
            <a:r>
              <a:rPr lang="en-US" sz="1100" dirty="0" smtClean="0"/>
              <a:t>Jump up ^ </a:t>
            </a:r>
            <a:r>
              <a:rPr lang="en-US" sz="1100" dirty="0" err="1" smtClean="0"/>
              <a:t>Siderius</a:t>
            </a:r>
            <a:r>
              <a:rPr lang="en-US" sz="1100" dirty="0" smtClean="0"/>
              <a:t> LE, Hamel BC, van </a:t>
            </a:r>
            <a:r>
              <a:rPr lang="en-US" sz="1100" dirty="0" err="1" smtClean="0"/>
              <a:t>Bokhoven</a:t>
            </a:r>
            <a:r>
              <a:rPr lang="en-US" sz="1100" dirty="0" smtClean="0"/>
              <a:t> H, et al. (2000). "X-linked mental retardation associated with cleft lip/palate maps to Xp11.3-q21.3". American Journal of Medical Genetics. 85 (3): 216–220.</a:t>
            </a:r>
            <a:endParaRPr lang="ru-RU" sz="1100" dirty="0"/>
          </a:p>
        </p:txBody>
      </p:sp>
    </p:spTree>
    <p:extLst>
      <p:ext uri="{BB962C8B-B14F-4D97-AF65-F5344CB8AC3E}">
        <p14:creationId xmlns:p14="http://schemas.microsoft.com/office/powerpoint/2010/main" val="1420091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0343" y="2420888"/>
            <a:ext cx="7488832" cy="1569660"/>
          </a:xfrm>
          <a:prstGeom prst="rect">
            <a:avLst/>
          </a:prstGeom>
        </p:spPr>
        <p:txBody>
          <a:bodyPr wrap="square">
            <a:spAutoFit/>
          </a:bodyPr>
          <a:lstStyle/>
          <a:p>
            <a:r>
              <a:rPr lang="en-US" sz="3200" b="1" dirty="0" smtClean="0"/>
              <a:t>In some cases, cleft palate is caused by syndromes which also cause other problems.</a:t>
            </a:r>
            <a:endParaRPr lang="ru-RU" sz="3200" b="1" dirty="0"/>
          </a:p>
        </p:txBody>
      </p:sp>
    </p:spTree>
    <p:extLst>
      <p:ext uri="{BB962C8B-B14F-4D97-AF65-F5344CB8AC3E}">
        <p14:creationId xmlns:p14="http://schemas.microsoft.com/office/powerpoint/2010/main" val="3814645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6124754"/>
          </a:xfrm>
          <a:prstGeom prst="rect">
            <a:avLst/>
          </a:prstGeom>
        </p:spPr>
        <p:txBody>
          <a:bodyPr wrap="square">
            <a:spAutoFit/>
          </a:bodyPr>
          <a:lstStyle/>
          <a:p>
            <a:r>
              <a:rPr lang="en-US" sz="2800" dirty="0" smtClean="0">
                <a:solidFill>
                  <a:srgbClr val="FF0000"/>
                </a:solidFill>
              </a:rPr>
              <a:t>Stickler's Syndrome </a:t>
            </a:r>
            <a:r>
              <a:rPr lang="en-US" sz="2800" dirty="0" smtClean="0"/>
              <a:t>can cause cleft lip and palate, joint pain, and myopia.[31][32]</a:t>
            </a:r>
          </a:p>
          <a:p>
            <a:r>
              <a:rPr lang="en-US" sz="2800" dirty="0" err="1" smtClean="0">
                <a:solidFill>
                  <a:srgbClr val="FF0000"/>
                </a:solidFill>
              </a:rPr>
              <a:t>Loeys</a:t>
            </a:r>
            <a:r>
              <a:rPr lang="en-US" sz="2800" dirty="0" smtClean="0">
                <a:solidFill>
                  <a:srgbClr val="FF0000"/>
                </a:solidFill>
              </a:rPr>
              <a:t>-Dietz syndrome </a:t>
            </a:r>
            <a:r>
              <a:rPr lang="en-US" sz="2800" dirty="0" smtClean="0"/>
              <a:t>can cause cleft palate or bifid uvula, </a:t>
            </a:r>
            <a:r>
              <a:rPr lang="en-US" sz="2800" dirty="0" err="1" smtClean="0"/>
              <a:t>hypertelorism</a:t>
            </a:r>
            <a:r>
              <a:rPr lang="en-US" sz="2800" dirty="0" smtClean="0"/>
              <a:t>, and aortic aneurysm.[33]</a:t>
            </a:r>
          </a:p>
          <a:p>
            <a:r>
              <a:rPr lang="en-US" sz="2800" dirty="0" err="1" smtClean="0">
                <a:solidFill>
                  <a:srgbClr val="FF0000"/>
                </a:solidFill>
              </a:rPr>
              <a:t>Hardikar</a:t>
            </a:r>
            <a:r>
              <a:rPr lang="en-US" sz="2800" dirty="0" smtClean="0">
                <a:solidFill>
                  <a:srgbClr val="FF0000"/>
                </a:solidFill>
              </a:rPr>
              <a:t> syndrome </a:t>
            </a:r>
            <a:r>
              <a:rPr lang="en-US" sz="2800" dirty="0" smtClean="0"/>
              <a:t>can cause cleft lip and palate, </a:t>
            </a:r>
            <a:r>
              <a:rPr lang="en-US" sz="2800" dirty="0" err="1" smtClean="0"/>
              <a:t>Hydronephrosis</a:t>
            </a:r>
            <a:r>
              <a:rPr lang="en-US" sz="2800" dirty="0" smtClean="0"/>
              <a:t>, Intestinal obstruction and other symptoms.</a:t>
            </a:r>
          </a:p>
          <a:p>
            <a:r>
              <a:rPr lang="en-US" sz="2800" dirty="0" smtClean="0"/>
              <a:t>Cleft lip/palate may be present in many different chromosome disorders including </a:t>
            </a:r>
            <a:r>
              <a:rPr lang="en-US" sz="2800" dirty="0" err="1" smtClean="0">
                <a:solidFill>
                  <a:srgbClr val="FF0000"/>
                </a:solidFill>
              </a:rPr>
              <a:t>Patau</a:t>
            </a:r>
            <a:r>
              <a:rPr lang="en-US" sz="2800" dirty="0" smtClean="0">
                <a:solidFill>
                  <a:srgbClr val="FF0000"/>
                </a:solidFill>
              </a:rPr>
              <a:t> Syndrome </a:t>
            </a:r>
            <a:r>
              <a:rPr lang="en-US" sz="2800" dirty="0" smtClean="0"/>
              <a:t>(trisomy 13).</a:t>
            </a:r>
          </a:p>
          <a:p>
            <a:r>
              <a:rPr lang="en-US" sz="2800" dirty="0" err="1" smtClean="0">
                <a:solidFill>
                  <a:srgbClr val="FF0000"/>
                </a:solidFill>
              </a:rPr>
              <a:t>Malpuech</a:t>
            </a:r>
            <a:r>
              <a:rPr lang="en-US" sz="2800" dirty="0" smtClean="0">
                <a:solidFill>
                  <a:srgbClr val="FF0000"/>
                </a:solidFill>
              </a:rPr>
              <a:t> facial </a:t>
            </a:r>
            <a:r>
              <a:rPr lang="en-US" sz="2800" dirty="0" err="1" smtClean="0">
                <a:solidFill>
                  <a:srgbClr val="FF0000"/>
                </a:solidFill>
              </a:rPr>
              <a:t>clefting</a:t>
            </a:r>
            <a:r>
              <a:rPr lang="en-US" sz="2800" dirty="0" smtClean="0">
                <a:solidFill>
                  <a:srgbClr val="FF0000"/>
                </a:solidFill>
              </a:rPr>
              <a:t> syndrome</a:t>
            </a:r>
          </a:p>
          <a:p>
            <a:r>
              <a:rPr lang="en-US" sz="2800" dirty="0" smtClean="0">
                <a:solidFill>
                  <a:srgbClr val="FF0000"/>
                </a:solidFill>
              </a:rPr>
              <a:t>Hearing loss with craniofacial syndromes</a:t>
            </a:r>
          </a:p>
          <a:p>
            <a:r>
              <a:rPr lang="en-US" sz="2800" dirty="0" smtClean="0">
                <a:solidFill>
                  <a:srgbClr val="FF0000"/>
                </a:solidFill>
              </a:rPr>
              <a:t>Popliteal </a:t>
            </a:r>
            <a:r>
              <a:rPr lang="en-US" sz="2800" dirty="0" err="1" smtClean="0">
                <a:solidFill>
                  <a:srgbClr val="FF0000"/>
                </a:solidFill>
              </a:rPr>
              <a:t>pterygium</a:t>
            </a:r>
            <a:r>
              <a:rPr lang="en-US" sz="2800" dirty="0" smtClean="0">
                <a:solidFill>
                  <a:srgbClr val="FF0000"/>
                </a:solidFill>
              </a:rPr>
              <a:t> syndrome</a:t>
            </a:r>
          </a:p>
          <a:p>
            <a:r>
              <a:rPr lang="en-US" sz="2800" dirty="0" err="1" smtClean="0">
                <a:solidFill>
                  <a:srgbClr val="FF0000"/>
                </a:solidFill>
              </a:rPr>
              <a:t>Treacher</a:t>
            </a:r>
            <a:r>
              <a:rPr lang="en-US" sz="2800" dirty="0" smtClean="0">
                <a:solidFill>
                  <a:srgbClr val="FF0000"/>
                </a:solidFill>
              </a:rPr>
              <a:t> Collins Syndrome</a:t>
            </a:r>
            <a:endParaRPr lang="ru-RU" sz="2800" dirty="0">
              <a:solidFill>
                <a:srgbClr val="FF0000"/>
              </a:solidFill>
            </a:endParaRPr>
          </a:p>
        </p:txBody>
      </p:sp>
    </p:spTree>
    <p:extLst>
      <p:ext uri="{BB962C8B-B14F-4D97-AF65-F5344CB8AC3E}">
        <p14:creationId xmlns:p14="http://schemas.microsoft.com/office/powerpoint/2010/main" val="432209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9832" y="2954133"/>
            <a:ext cx="3155929" cy="707886"/>
          </a:xfrm>
          <a:prstGeom prst="rect">
            <a:avLst/>
          </a:prstGeom>
        </p:spPr>
        <p:txBody>
          <a:bodyPr wrap="none">
            <a:spAutoFit/>
          </a:bodyPr>
          <a:lstStyle/>
          <a:p>
            <a:r>
              <a:rPr lang="en-US" sz="4000" b="1" dirty="0" smtClean="0"/>
              <a:t>Specific genes</a:t>
            </a:r>
            <a:endParaRPr lang="ru-RU" sz="4000" b="1" dirty="0"/>
          </a:p>
        </p:txBody>
      </p:sp>
    </p:spTree>
    <p:extLst>
      <p:ext uri="{BB962C8B-B14F-4D97-AF65-F5344CB8AC3E}">
        <p14:creationId xmlns:p14="http://schemas.microsoft.com/office/powerpoint/2010/main" val="1022010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980728"/>
            <a:ext cx="8784976" cy="3970318"/>
          </a:xfrm>
          <a:prstGeom prst="rect">
            <a:avLst/>
          </a:prstGeom>
        </p:spPr>
        <p:txBody>
          <a:bodyPr wrap="square">
            <a:spAutoFit/>
          </a:bodyPr>
          <a:lstStyle/>
          <a:p>
            <a:r>
              <a:rPr lang="en-US" sz="2800" dirty="0" smtClean="0"/>
              <a:t>Many genes associated with </a:t>
            </a:r>
            <a:r>
              <a:rPr lang="en-US" sz="2800" dirty="0" err="1" smtClean="0"/>
              <a:t>syndromic</a:t>
            </a:r>
            <a:r>
              <a:rPr lang="en-US" sz="2800" dirty="0" smtClean="0"/>
              <a:t> cases of cleft lip/palate (see above) have been identified to contribute to the incidence of isolated cases of cleft lip/palate. This includes in particular sequence variants in the genes IRF6, PVRL1 and MSX1. The understanding of the genetic complexities involved in the morphogenesis of the </a:t>
            </a:r>
            <a:r>
              <a:rPr lang="en-US" sz="2800" dirty="0" err="1" smtClean="0"/>
              <a:t>midface</a:t>
            </a:r>
            <a:r>
              <a:rPr lang="en-US" sz="2800" dirty="0" smtClean="0"/>
              <a:t>, including molecular and cellular processes, has been greatly aided by research on animal models, including of the genes BMP4, SHH, SHOX2, FGF10 and MSX1.</a:t>
            </a:r>
            <a:endParaRPr lang="ru-RU" sz="2800" dirty="0"/>
          </a:p>
        </p:txBody>
      </p:sp>
      <p:sp>
        <p:nvSpPr>
          <p:cNvPr id="3" name="Прямоугольник 2"/>
          <p:cNvSpPr/>
          <p:nvPr/>
        </p:nvSpPr>
        <p:spPr>
          <a:xfrm>
            <a:off x="337498" y="5588079"/>
            <a:ext cx="8784976" cy="430887"/>
          </a:xfrm>
          <a:prstGeom prst="rect">
            <a:avLst/>
          </a:prstGeom>
        </p:spPr>
        <p:txBody>
          <a:bodyPr wrap="square">
            <a:spAutoFit/>
          </a:bodyPr>
          <a:lstStyle/>
          <a:p>
            <a:r>
              <a:rPr lang="en-US" sz="1100" dirty="0" smtClean="0"/>
              <a:t>Cox, T. C. (2004). "Taking it to the max: The genetic and developmental mechanisms coordinating </a:t>
            </a:r>
            <a:r>
              <a:rPr lang="en-US" sz="1100" dirty="0" err="1" smtClean="0"/>
              <a:t>midfacial</a:t>
            </a:r>
            <a:r>
              <a:rPr lang="en-US" sz="1100" dirty="0" smtClean="0"/>
              <a:t> morphogenesis and </a:t>
            </a:r>
            <a:r>
              <a:rPr lang="en-US" sz="1100" dirty="0" err="1" smtClean="0"/>
              <a:t>dysmorphology</a:t>
            </a:r>
            <a:r>
              <a:rPr lang="en-US" sz="1100" dirty="0" smtClean="0"/>
              <a:t>". </a:t>
            </a:r>
            <a:r>
              <a:rPr lang="en-US" sz="1100" dirty="0" err="1" smtClean="0"/>
              <a:t>Clin</a:t>
            </a:r>
            <a:r>
              <a:rPr lang="en-US" sz="1100" dirty="0" smtClean="0"/>
              <a:t>. Genet. 65 (3): 163–176</a:t>
            </a:r>
            <a:endParaRPr lang="ru-RU" sz="1100" dirty="0"/>
          </a:p>
        </p:txBody>
      </p:sp>
    </p:spTree>
    <p:extLst>
      <p:ext uri="{BB962C8B-B14F-4D97-AF65-F5344CB8AC3E}">
        <p14:creationId xmlns:p14="http://schemas.microsoft.com/office/powerpoint/2010/main" val="2732301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2780928"/>
            <a:ext cx="4865884" cy="707886"/>
          </a:xfrm>
          <a:prstGeom prst="rect">
            <a:avLst/>
          </a:prstGeom>
        </p:spPr>
        <p:txBody>
          <a:bodyPr wrap="none">
            <a:spAutoFit/>
          </a:bodyPr>
          <a:lstStyle/>
          <a:p>
            <a:r>
              <a:rPr lang="en-US" sz="4000" b="1" dirty="0" smtClean="0"/>
              <a:t>Environmental factors</a:t>
            </a:r>
            <a:endParaRPr lang="ru-RU" sz="4000" b="1" dirty="0"/>
          </a:p>
        </p:txBody>
      </p:sp>
    </p:spTree>
    <p:extLst>
      <p:ext uri="{BB962C8B-B14F-4D97-AF65-F5344CB8AC3E}">
        <p14:creationId xmlns:p14="http://schemas.microsoft.com/office/powerpoint/2010/main" val="3305501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161" y="404664"/>
            <a:ext cx="8496944" cy="4893647"/>
          </a:xfrm>
          <a:prstGeom prst="rect">
            <a:avLst/>
          </a:prstGeom>
        </p:spPr>
        <p:txBody>
          <a:bodyPr wrap="square">
            <a:spAutoFit/>
          </a:bodyPr>
          <a:lstStyle/>
          <a:p>
            <a:r>
              <a:rPr lang="en-US" sz="2400" dirty="0" smtClean="0"/>
              <a:t>Environmental influences may also cause, or interact with genetics to produce, </a:t>
            </a:r>
            <a:r>
              <a:rPr lang="en-US" sz="2400" dirty="0" err="1" smtClean="0"/>
              <a:t>orofacial</a:t>
            </a:r>
            <a:r>
              <a:rPr lang="en-US" sz="2400" dirty="0" smtClean="0"/>
              <a:t> </a:t>
            </a:r>
            <a:r>
              <a:rPr lang="en-US" sz="2400" dirty="0" err="1" smtClean="0"/>
              <a:t>clefting</a:t>
            </a:r>
            <a:r>
              <a:rPr lang="en-US" sz="2400" dirty="0" smtClean="0"/>
              <a:t>. An example of how environmental factors might be linked to genetics comes from research on mutations in the gene PHF8 that cause cleft lip/palate (see above). It was found that PHF8 encodes for a histone lysine </a:t>
            </a:r>
            <a:r>
              <a:rPr lang="en-US" sz="2400" dirty="0" err="1" smtClean="0"/>
              <a:t>demethylase</a:t>
            </a:r>
            <a:r>
              <a:rPr lang="en-US" sz="2400" dirty="0" smtClean="0"/>
              <a:t>, and is involved in epigenetic regulation. The catalytic activity of PHF8 depends on molecular oxygen, a fact considered important with respect to reports on increased incidence of cleft lip/palate in mice that have been exposed to hypoxia early during pregnancy. In humans, fetal cleft lip and other congenital abnormalities have also been linked to maternal hypoxia, as caused by e.g. maternal smoking, maternal alcohol abuse or some forms of maternal hypertension treatment</a:t>
            </a:r>
            <a:endParaRPr lang="ru-RU" sz="2400" dirty="0"/>
          </a:p>
        </p:txBody>
      </p:sp>
      <p:sp>
        <p:nvSpPr>
          <p:cNvPr id="3" name="Прямоугольник 2"/>
          <p:cNvSpPr/>
          <p:nvPr/>
        </p:nvSpPr>
        <p:spPr>
          <a:xfrm>
            <a:off x="304621" y="5248016"/>
            <a:ext cx="8496944" cy="1446550"/>
          </a:xfrm>
          <a:prstGeom prst="rect">
            <a:avLst/>
          </a:prstGeom>
        </p:spPr>
        <p:txBody>
          <a:bodyPr wrap="square">
            <a:spAutoFit/>
          </a:bodyPr>
          <a:lstStyle/>
          <a:p>
            <a:r>
              <a:rPr lang="en-US" sz="1100" dirty="0" err="1" smtClean="0"/>
              <a:t>Loenarz</a:t>
            </a:r>
            <a:r>
              <a:rPr lang="en-US" sz="1100" dirty="0" smtClean="0"/>
              <a:t>, C.; </a:t>
            </a:r>
            <a:r>
              <a:rPr lang="en-US" sz="1100" dirty="0" err="1" smtClean="0"/>
              <a:t>Ge</a:t>
            </a:r>
            <a:r>
              <a:rPr lang="en-US" sz="1100" dirty="0" smtClean="0"/>
              <a:t> W.; Coleman M. L.; Rose N. R.; Cooper C. D. O.; </a:t>
            </a:r>
            <a:r>
              <a:rPr lang="en-US" sz="1100" dirty="0" err="1" smtClean="0"/>
              <a:t>Klose</a:t>
            </a:r>
            <a:r>
              <a:rPr lang="en-US" sz="1100" dirty="0" smtClean="0"/>
              <a:t> R. J.; </a:t>
            </a:r>
            <a:r>
              <a:rPr lang="en-US" sz="1100" dirty="0" err="1" smtClean="0"/>
              <a:t>Ratcliffe</a:t>
            </a:r>
            <a:r>
              <a:rPr lang="en-US" sz="1100" dirty="0" smtClean="0"/>
              <a:t> P. J.; Schofield, C. J. (2009). "PHF8, a gene associated with cleft lip/palate and mental retardation, encodes for an N{</a:t>
            </a:r>
            <a:r>
              <a:rPr lang="en-US" sz="1100" dirty="0" err="1" smtClean="0"/>
              <a:t>varepsilon</a:t>
            </a:r>
            <a:r>
              <a:rPr lang="en-US" sz="1100" dirty="0" smtClean="0"/>
              <a:t>}-dimethyl lysine </a:t>
            </a:r>
            <a:r>
              <a:rPr lang="en-US" sz="1100" dirty="0" err="1" smtClean="0"/>
              <a:t>demethylase</a:t>
            </a:r>
            <a:r>
              <a:rPr lang="en-US" sz="1100" dirty="0" smtClean="0"/>
              <a:t>". Hum. Mol. Genet. 19 (2): 217–22. doi:10.1093/</a:t>
            </a:r>
            <a:r>
              <a:rPr lang="en-US" sz="1100" dirty="0" err="1" smtClean="0"/>
              <a:t>hmg</a:t>
            </a:r>
            <a:r>
              <a:rPr lang="en-US" sz="1100" dirty="0" smtClean="0"/>
              <a:t>/ddp480. PMID 19843542.</a:t>
            </a:r>
          </a:p>
          <a:p>
            <a:r>
              <a:rPr lang="en-US" sz="1100" dirty="0" smtClean="0"/>
              <a:t>Jump up ^ </a:t>
            </a:r>
            <a:r>
              <a:rPr lang="en-US" sz="1100" dirty="0" err="1" smtClean="0"/>
              <a:t>Millicovsky</a:t>
            </a:r>
            <a:r>
              <a:rPr lang="en-US" sz="1100" dirty="0" smtClean="0"/>
              <a:t>, G.; Johnston, M.C. (1981). "</a:t>
            </a:r>
            <a:r>
              <a:rPr lang="en-US" sz="1100" dirty="0" err="1" smtClean="0"/>
              <a:t>Hyperoxia</a:t>
            </a:r>
            <a:r>
              <a:rPr lang="en-US" sz="1100" dirty="0" smtClean="0"/>
              <a:t> and hypoxia in pregnancy: simple experimental manipulation alters the incidence of cleft lip and palate in CL/</a:t>
            </a:r>
            <a:r>
              <a:rPr lang="en-US" sz="1100" dirty="0" err="1" smtClean="0"/>
              <a:t>Fr</a:t>
            </a:r>
            <a:r>
              <a:rPr lang="en-US" sz="1100" dirty="0" smtClean="0"/>
              <a:t> mice". Proc. Natl. Acad. Sci. U.S.A. 78 (9): 5722–5723. doi:10.1073/pnas.78.9.5722. PMC 348841Freely accessible. PMID 6946511.</a:t>
            </a:r>
          </a:p>
          <a:p>
            <a:r>
              <a:rPr lang="en-US" sz="1100" dirty="0" smtClean="0"/>
              <a:t>Jump up ^ Shi, M.; </a:t>
            </a:r>
            <a:r>
              <a:rPr lang="en-US" sz="1100" dirty="0" err="1" smtClean="0"/>
              <a:t>Wehby</a:t>
            </a:r>
            <a:r>
              <a:rPr lang="en-US" sz="1100" dirty="0" smtClean="0"/>
              <a:t>, G.L.; Murray, J.C. (2008). "Review on Genetic Variants and Maternal Smoking in the Etiology of Oral Clefts and Other Birth Defects". Birth Defects Res., Part C. 84 (1): 16–29. doi:10.1002/bdrc.20117</a:t>
            </a:r>
            <a:endParaRPr lang="ru-RU" sz="1100" dirty="0"/>
          </a:p>
        </p:txBody>
      </p:sp>
    </p:spTree>
    <p:extLst>
      <p:ext uri="{BB962C8B-B14F-4D97-AF65-F5344CB8AC3E}">
        <p14:creationId xmlns:p14="http://schemas.microsoft.com/office/powerpoint/2010/main" val="2824522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268760"/>
            <a:ext cx="7848872" cy="4832092"/>
          </a:xfrm>
          <a:prstGeom prst="rect">
            <a:avLst/>
          </a:prstGeom>
        </p:spPr>
        <p:txBody>
          <a:bodyPr wrap="square">
            <a:spAutoFit/>
          </a:bodyPr>
          <a:lstStyle/>
          <a:p>
            <a:r>
              <a:rPr lang="en-US" sz="2800" dirty="0" smtClean="0"/>
              <a:t>Other environmental factors that have been studied include: seasonal causes (such as pesticide exposure); maternal diet and vitamin intake; </a:t>
            </a:r>
            <a:r>
              <a:rPr lang="en-US" sz="2800" dirty="0" err="1" smtClean="0"/>
              <a:t>retinoids</a:t>
            </a:r>
            <a:r>
              <a:rPr lang="en-US" sz="2800" dirty="0" smtClean="0"/>
              <a:t> — which are members of the vitamin A family; anticonvulsant drugs; nitrate compounds; organic solvents; parental exposure to lead; alcohol; cigarette use; and a number of other psychoactive drugs (e.g. cocaine, crack cocaine, heroin).</a:t>
            </a:r>
          </a:p>
          <a:p>
            <a:r>
              <a:rPr lang="en-US" sz="2800" dirty="0" smtClean="0"/>
              <a:t>Current research continues to investigate the extent to which folic acid can reduce the incidence of </a:t>
            </a:r>
            <a:r>
              <a:rPr lang="en-US" sz="2800" dirty="0" err="1" smtClean="0"/>
              <a:t>clefting</a:t>
            </a:r>
            <a:r>
              <a:rPr lang="en-US" sz="2800" dirty="0" smtClean="0"/>
              <a:t>.</a:t>
            </a:r>
            <a:endParaRPr lang="ru-RU" sz="2800" dirty="0"/>
          </a:p>
        </p:txBody>
      </p:sp>
    </p:spTree>
    <p:extLst>
      <p:ext uri="{BB962C8B-B14F-4D97-AF65-F5344CB8AC3E}">
        <p14:creationId xmlns:p14="http://schemas.microsoft.com/office/powerpoint/2010/main" val="965299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03848" y="2906616"/>
            <a:ext cx="2220480" cy="707886"/>
          </a:xfrm>
          <a:prstGeom prst="rect">
            <a:avLst/>
          </a:prstGeom>
        </p:spPr>
        <p:txBody>
          <a:bodyPr wrap="none">
            <a:spAutoFit/>
          </a:bodyPr>
          <a:lstStyle/>
          <a:p>
            <a:r>
              <a:rPr lang="en-US" sz="4000" b="1" dirty="0" smtClean="0"/>
              <a:t>Diagnosis</a:t>
            </a:r>
            <a:endParaRPr lang="ru-RU" sz="4000" b="1" dirty="0"/>
          </a:p>
        </p:txBody>
      </p:sp>
    </p:spTree>
    <p:extLst>
      <p:ext uri="{BB962C8B-B14F-4D97-AF65-F5344CB8AC3E}">
        <p14:creationId xmlns:p14="http://schemas.microsoft.com/office/powerpoint/2010/main" val="1657021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28179"/>
            <a:ext cx="8568952" cy="4832092"/>
          </a:xfrm>
          <a:prstGeom prst="rect">
            <a:avLst/>
          </a:prstGeom>
        </p:spPr>
        <p:txBody>
          <a:bodyPr wrap="square">
            <a:spAutoFit/>
          </a:bodyPr>
          <a:lstStyle/>
          <a:p>
            <a:r>
              <a:rPr lang="en-US" sz="2800" dirty="0" smtClean="0"/>
              <a:t>Traditionally, the diagnosis is made at the time of birth by physical examination. Recent advances in prenatal diagnosis have allowed obstetricians to diagnose facial clefts in utero with ultrasonography.</a:t>
            </a:r>
          </a:p>
          <a:p>
            <a:endParaRPr lang="en-US" sz="2800" dirty="0" smtClean="0"/>
          </a:p>
          <a:p>
            <a:r>
              <a:rPr lang="en-US" sz="2800" dirty="0" smtClean="0"/>
              <a:t>Clefts can also affect other parts of the face, such as the eyes, ears, nose, cheeks, and forehead. In 1976, Paul </a:t>
            </a:r>
            <a:r>
              <a:rPr lang="en-US" sz="2800" dirty="0" err="1" smtClean="0"/>
              <a:t>Tessier</a:t>
            </a:r>
            <a:r>
              <a:rPr lang="en-US" sz="2800" dirty="0" smtClean="0"/>
              <a:t> described fifteen lines of cleft. Most of these craniofacial clefts are even rarer and are frequently described as </a:t>
            </a:r>
            <a:r>
              <a:rPr lang="en-US" sz="2800" dirty="0" err="1" smtClean="0"/>
              <a:t>Tessier</a:t>
            </a:r>
            <a:r>
              <a:rPr lang="en-US" sz="2800" dirty="0" smtClean="0"/>
              <a:t> clefts using the numerical locator devised by </a:t>
            </a:r>
            <a:r>
              <a:rPr lang="en-US" sz="2800" dirty="0" err="1" smtClean="0"/>
              <a:t>Tessier</a:t>
            </a:r>
            <a:r>
              <a:rPr lang="en-US" sz="2800" dirty="0" smtClean="0"/>
              <a:t>.</a:t>
            </a:r>
            <a:endParaRPr lang="ru-RU" sz="2800" dirty="0"/>
          </a:p>
        </p:txBody>
      </p:sp>
      <p:sp>
        <p:nvSpPr>
          <p:cNvPr id="3" name="Прямоугольник 2"/>
          <p:cNvSpPr/>
          <p:nvPr/>
        </p:nvSpPr>
        <p:spPr>
          <a:xfrm>
            <a:off x="467544" y="5373216"/>
            <a:ext cx="8568952" cy="769441"/>
          </a:xfrm>
          <a:prstGeom prst="rect">
            <a:avLst/>
          </a:prstGeom>
        </p:spPr>
        <p:txBody>
          <a:bodyPr wrap="square">
            <a:spAutoFit/>
          </a:bodyPr>
          <a:lstStyle/>
          <a:p>
            <a:r>
              <a:rPr lang="en-US" sz="1100" dirty="0" smtClean="0"/>
              <a:t>Costello BJ, Edwards SP, Clemens M (October 2008). "Fetal diagnosis and treatment of </a:t>
            </a:r>
            <a:r>
              <a:rPr lang="en-US" sz="1100" dirty="0" err="1" smtClean="0"/>
              <a:t>craniomaxillofacial</a:t>
            </a:r>
            <a:r>
              <a:rPr lang="en-US" sz="1100" dirty="0" smtClean="0"/>
              <a:t> anomalies". J. Oral </a:t>
            </a:r>
            <a:r>
              <a:rPr lang="en-US" sz="1100" dirty="0" err="1" smtClean="0"/>
              <a:t>Maxillofac</a:t>
            </a:r>
            <a:r>
              <a:rPr lang="en-US" sz="1100" dirty="0" smtClean="0"/>
              <a:t>. Surg. 66 (10): 1985–95. doi:10.1016/j.joms.2008.01.042. PMID 18848093.</a:t>
            </a:r>
          </a:p>
          <a:p>
            <a:r>
              <a:rPr lang="en-US" sz="1100" dirty="0" smtClean="0"/>
              <a:t>Jump up ^ </a:t>
            </a:r>
            <a:r>
              <a:rPr lang="en-US" sz="1100" dirty="0" err="1" smtClean="0"/>
              <a:t>Tessier</a:t>
            </a:r>
            <a:r>
              <a:rPr lang="en-US" sz="1100" dirty="0" smtClean="0"/>
              <a:t> P (June 1976). "Anatomical classification facial, </a:t>
            </a:r>
            <a:r>
              <a:rPr lang="en-US" sz="1100" dirty="0" err="1" smtClean="0"/>
              <a:t>cranio</a:t>
            </a:r>
            <a:r>
              <a:rPr lang="en-US" sz="1100" dirty="0" smtClean="0"/>
              <a:t>-facial and </a:t>
            </a:r>
            <a:r>
              <a:rPr lang="en-US" sz="1100" dirty="0" err="1" smtClean="0"/>
              <a:t>latero</a:t>
            </a:r>
            <a:r>
              <a:rPr lang="en-US" sz="1100" dirty="0" smtClean="0"/>
              <a:t>-facial clefts". J </a:t>
            </a:r>
            <a:r>
              <a:rPr lang="en-US" sz="1100" dirty="0" err="1" smtClean="0"/>
              <a:t>Maxillofac</a:t>
            </a:r>
            <a:r>
              <a:rPr lang="en-US" sz="1100" dirty="0" smtClean="0"/>
              <a:t> Surg. 4 (2): 69–92. doi:10.1016/S0301-0503(76)80013-6</a:t>
            </a:r>
            <a:endParaRPr lang="en-US" sz="1100" dirty="0"/>
          </a:p>
        </p:txBody>
      </p:sp>
    </p:spTree>
    <p:extLst>
      <p:ext uri="{BB962C8B-B14F-4D97-AF65-F5344CB8AC3E}">
        <p14:creationId xmlns:p14="http://schemas.microsoft.com/office/powerpoint/2010/main" val="1888426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19872" y="2780928"/>
            <a:ext cx="2396938" cy="707886"/>
          </a:xfrm>
          <a:prstGeom prst="rect">
            <a:avLst/>
          </a:prstGeom>
        </p:spPr>
        <p:txBody>
          <a:bodyPr wrap="none">
            <a:spAutoFit/>
          </a:bodyPr>
          <a:lstStyle/>
          <a:p>
            <a:r>
              <a:rPr lang="en-US" sz="4000" b="1" dirty="0" smtClean="0"/>
              <a:t>Treatment</a:t>
            </a:r>
            <a:endParaRPr lang="ru-RU" sz="4000" b="1" dirty="0"/>
          </a:p>
        </p:txBody>
      </p:sp>
    </p:spTree>
    <p:extLst>
      <p:ext uri="{BB962C8B-B14F-4D97-AF65-F5344CB8AC3E}">
        <p14:creationId xmlns:p14="http://schemas.microsoft.com/office/powerpoint/2010/main" val="1936725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7389" y="836712"/>
            <a:ext cx="8280920" cy="5447645"/>
          </a:xfrm>
          <a:prstGeom prst="rect">
            <a:avLst/>
          </a:prstGeom>
        </p:spPr>
        <p:txBody>
          <a:bodyPr wrap="square">
            <a:spAutoFit/>
          </a:bodyPr>
          <a:lstStyle/>
          <a:p>
            <a:r>
              <a:rPr lang="en-US" sz="2400" dirty="0" smtClean="0"/>
              <a:t>Cleft lip and palate is very treatable; however, the kind of treatment depends on the type and severity of the cleft.</a:t>
            </a:r>
          </a:p>
          <a:p>
            <a:r>
              <a:rPr lang="en-US" sz="2400" dirty="0" smtClean="0"/>
              <a:t>Most children with a form of </a:t>
            </a:r>
            <a:r>
              <a:rPr lang="en-US" sz="2400" dirty="0" err="1" smtClean="0"/>
              <a:t>clefting</a:t>
            </a:r>
            <a:r>
              <a:rPr lang="en-US" sz="2400" dirty="0" smtClean="0"/>
              <a:t> are monitored by a cleft palate team or craniofacial team through young adulthood.[43] Care can be lifelong. Treatment procedures can vary between craniofacial teams. For example, some teams wait on jaw correction until the child is aged 10 to 12 (argument: growth is less influential as deciduous teeth are replaced by permanent teeth, thus saving the child from repeated corrective surgeries), while other teams correct the jaw earlier (argument: less speech therapy is needed than at a later age when speech therapy becomes harder). Within teams, treatment can differ between individual cases depending on the type and severity of the cleft.</a:t>
            </a:r>
          </a:p>
          <a:p>
            <a:endParaRPr lang="en-US" dirty="0" smtClean="0"/>
          </a:p>
          <a:p>
            <a:endParaRPr lang="ru-RU" dirty="0"/>
          </a:p>
        </p:txBody>
      </p:sp>
    </p:spTree>
    <p:extLst>
      <p:ext uri="{BB962C8B-B14F-4D97-AF65-F5344CB8AC3E}">
        <p14:creationId xmlns:p14="http://schemas.microsoft.com/office/powerpoint/2010/main" val="21645771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19872" y="3068960"/>
            <a:ext cx="1657633" cy="646331"/>
          </a:xfrm>
          <a:prstGeom prst="rect">
            <a:avLst/>
          </a:prstGeom>
        </p:spPr>
        <p:txBody>
          <a:bodyPr wrap="none">
            <a:spAutoFit/>
          </a:bodyPr>
          <a:lstStyle/>
          <a:p>
            <a:r>
              <a:rPr lang="en-US" sz="3600" b="1" dirty="0" smtClean="0"/>
              <a:t>Cleft lip</a:t>
            </a:r>
            <a:endParaRPr lang="ru-RU" sz="3600" b="1" dirty="0"/>
          </a:p>
        </p:txBody>
      </p:sp>
    </p:spTree>
    <p:extLst>
      <p:ext uri="{BB962C8B-B14F-4D97-AF65-F5344CB8AC3E}">
        <p14:creationId xmlns:p14="http://schemas.microsoft.com/office/powerpoint/2010/main" val="943969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161" y="404664"/>
            <a:ext cx="8424936" cy="4524315"/>
          </a:xfrm>
          <a:prstGeom prst="rect">
            <a:avLst/>
          </a:prstGeom>
        </p:spPr>
        <p:txBody>
          <a:bodyPr wrap="square">
            <a:spAutoFit/>
          </a:bodyPr>
          <a:lstStyle/>
          <a:p>
            <a:r>
              <a:rPr lang="en-US" sz="2400" dirty="0" smtClean="0"/>
              <a:t>Within the first 2–3 months after birth, surgery is performed to close the cleft lip. While surgery to repair a cleft lip can be performed soon after birth, often the preferred age is at approximately 10 weeks of age, following the "rule of 10s" coined by surgeons </a:t>
            </a:r>
            <a:r>
              <a:rPr lang="en-US" sz="2400" dirty="0" err="1" smtClean="0"/>
              <a:t>Wilhelmmesen</a:t>
            </a:r>
            <a:r>
              <a:rPr lang="en-US" sz="2400" dirty="0" smtClean="0"/>
              <a:t> and Musgrave in 1969 (the child is at least 10 weeks of age; weighs at least 10 pounds, and has at least 10g hemoglobin). If the cleft is bilateral and extensive, two surgeries may be required to close the cleft, one side first, and the second side a few weeks later. The most common procedure to repair a cleft lip is the Millard procedure pioneered by Ralph Millard. Millard performed the first procedure at a Mobile Army Surgical Hospital (MASH) unit in Korea</a:t>
            </a:r>
            <a:endParaRPr lang="ru-RU" sz="2400" dirty="0"/>
          </a:p>
        </p:txBody>
      </p:sp>
      <p:sp>
        <p:nvSpPr>
          <p:cNvPr id="3" name="Прямоугольник 2"/>
          <p:cNvSpPr/>
          <p:nvPr/>
        </p:nvSpPr>
        <p:spPr>
          <a:xfrm>
            <a:off x="395536" y="5589240"/>
            <a:ext cx="8424936" cy="938719"/>
          </a:xfrm>
          <a:prstGeom prst="rect">
            <a:avLst/>
          </a:prstGeom>
        </p:spPr>
        <p:txBody>
          <a:bodyPr wrap="square">
            <a:spAutoFit/>
          </a:bodyPr>
          <a:lstStyle/>
          <a:p>
            <a:r>
              <a:rPr lang="en-US" sz="1100" dirty="0" err="1" smtClean="0"/>
              <a:t>Lydiatt</a:t>
            </a:r>
            <a:r>
              <a:rPr lang="en-US" sz="1100" dirty="0" smtClean="0"/>
              <a:t> DD, Yonkers AJ, </a:t>
            </a:r>
            <a:r>
              <a:rPr lang="en-US" sz="1100" dirty="0" err="1" smtClean="0"/>
              <a:t>Schall</a:t>
            </a:r>
            <a:r>
              <a:rPr lang="en-US" sz="1100" dirty="0" smtClean="0"/>
              <a:t> DG (November 1989). "The management of the cleft lip and palate patient". </a:t>
            </a:r>
            <a:r>
              <a:rPr lang="en-US" sz="1100" dirty="0" err="1" smtClean="0"/>
              <a:t>Nebr</a:t>
            </a:r>
            <a:r>
              <a:rPr lang="en-US" sz="1100" dirty="0" smtClean="0"/>
              <a:t> Med J. 74 (11): 325–8; discussion 328–9. PMID 2586685.</a:t>
            </a:r>
          </a:p>
          <a:p>
            <a:r>
              <a:rPr lang="en-US" sz="1100" dirty="0" smtClean="0"/>
              <a:t>Jump up ^ "Biography and Personal Archive". Archived from the original on 2007-06-17. Retrieved 2007-07-01. at miami.edu</a:t>
            </a:r>
          </a:p>
          <a:p>
            <a:r>
              <a:rPr lang="en-US" sz="1100" dirty="0" smtClean="0"/>
              <a:t>Jump up ^ Barillas I, Dec W, Warren SM, Cutting CB, Grayson BH (March 2009). "</a:t>
            </a:r>
            <a:r>
              <a:rPr lang="en-US" sz="1100" dirty="0" err="1" smtClean="0"/>
              <a:t>Nasoalveolar</a:t>
            </a:r>
            <a:r>
              <a:rPr lang="en-US" sz="1100" dirty="0" smtClean="0"/>
              <a:t> molding improves long-term nasal symmetry in complete unilateral cleft lip-cleft palate patients". </a:t>
            </a:r>
            <a:r>
              <a:rPr lang="en-US" sz="1100" dirty="0" err="1" smtClean="0"/>
              <a:t>Plast</a:t>
            </a:r>
            <a:r>
              <a:rPr lang="en-US" sz="1100" dirty="0" smtClean="0"/>
              <a:t>. </a:t>
            </a:r>
            <a:r>
              <a:rPr lang="en-US" sz="1100" dirty="0" err="1" smtClean="0"/>
              <a:t>Reconstr</a:t>
            </a:r>
            <a:r>
              <a:rPr lang="en-US" sz="1100" dirty="0" smtClean="0"/>
              <a:t>. Surg. 123 (3): 1002–6. doi:10.1097/PRS.0b013e318199f46e</a:t>
            </a:r>
            <a:endParaRPr lang="ru-RU" sz="1100" dirty="0"/>
          </a:p>
        </p:txBody>
      </p:sp>
    </p:spTree>
    <p:extLst>
      <p:ext uri="{BB962C8B-B14F-4D97-AF65-F5344CB8AC3E}">
        <p14:creationId xmlns:p14="http://schemas.microsoft.com/office/powerpoint/2010/main" val="39221695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5" y="404665"/>
            <a:ext cx="2952327" cy="2952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211959" y="2987660"/>
            <a:ext cx="3193375" cy="369332"/>
          </a:xfrm>
          <a:prstGeom prst="rect">
            <a:avLst/>
          </a:prstGeom>
        </p:spPr>
        <p:txBody>
          <a:bodyPr wrap="none">
            <a:spAutoFit/>
          </a:bodyPr>
          <a:lstStyle/>
          <a:p>
            <a:r>
              <a:rPr lang="en-US" dirty="0" smtClean="0"/>
              <a:t>The blue lines indicate incisions.</a:t>
            </a:r>
            <a:endParaRPr lang="ru-RU"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5" y="3771354"/>
            <a:ext cx="2843720" cy="284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245140" y="5691744"/>
            <a:ext cx="4572000" cy="923330"/>
          </a:xfrm>
          <a:prstGeom prst="rect">
            <a:avLst/>
          </a:prstGeom>
        </p:spPr>
        <p:txBody>
          <a:bodyPr>
            <a:spAutoFit/>
          </a:bodyPr>
          <a:lstStyle/>
          <a:p>
            <a:r>
              <a:rPr lang="en-US" dirty="0" smtClean="0"/>
              <a:t>Movement of the flaps; flap A is moved between B and C. C is rotated slightly while B is pushed down.</a:t>
            </a:r>
            <a:endParaRPr lang="ru-RU" dirty="0"/>
          </a:p>
        </p:txBody>
      </p:sp>
    </p:spTree>
    <p:extLst>
      <p:ext uri="{BB962C8B-B14F-4D97-AF65-F5344CB8AC3E}">
        <p14:creationId xmlns:p14="http://schemas.microsoft.com/office/powerpoint/2010/main" val="2653316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55776" y="2890391"/>
            <a:ext cx="4362413" cy="707886"/>
          </a:xfrm>
          <a:prstGeom prst="rect">
            <a:avLst/>
          </a:prstGeom>
        </p:spPr>
        <p:txBody>
          <a:bodyPr wrap="none">
            <a:spAutoFit/>
          </a:bodyPr>
          <a:lstStyle/>
          <a:p>
            <a:r>
              <a:rPr lang="en-US" sz="4000" b="1" dirty="0" smtClean="0"/>
              <a:t>Pre-surgical devices</a:t>
            </a:r>
            <a:endParaRPr lang="ru-RU" sz="4000" b="1" dirty="0"/>
          </a:p>
        </p:txBody>
      </p:sp>
    </p:spTree>
    <p:extLst>
      <p:ext uri="{BB962C8B-B14F-4D97-AF65-F5344CB8AC3E}">
        <p14:creationId xmlns:p14="http://schemas.microsoft.com/office/powerpoint/2010/main" val="39321345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7439" y="2708920"/>
            <a:ext cx="7272808" cy="1384995"/>
          </a:xfrm>
          <a:prstGeom prst="rect">
            <a:avLst/>
          </a:prstGeom>
        </p:spPr>
        <p:txBody>
          <a:bodyPr wrap="square">
            <a:spAutoFit/>
          </a:bodyPr>
          <a:lstStyle/>
          <a:p>
            <a:r>
              <a:rPr lang="en-US" sz="2800" dirty="0" smtClean="0"/>
              <a:t>In some cases of a severe bi-lateral complete cleft, the </a:t>
            </a:r>
            <a:r>
              <a:rPr lang="en-US" sz="2800" dirty="0" err="1" smtClean="0"/>
              <a:t>premaxillary</a:t>
            </a:r>
            <a:r>
              <a:rPr lang="en-US" sz="2800" dirty="0" smtClean="0"/>
              <a:t> segment will be protruded far outside the mouth.</a:t>
            </a:r>
            <a:endParaRPr lang="ru-RU" sz="2800" dirty="0"/>
          </a:p>
        </p:txBody>
      </p:sp>
    </p:spTree>
    <p:extLst>
      <p:ext uri="{BB962C8B-B14F-4D97-AF65-F5344CB8AC3E}">
        <p14:creationId xmlns:p14="http://schemas.microsoft.com/office/powerpoint/2010/main" val="1696516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892" y="692696"/>
            <a:ext cx="8352928" cy="4893647"/>
          </a:xfrm>
          <a:prstGeom prst="rect">
            <a:avLst/>
          </a:prstGeom>
        </p:spPr>
        <p:txBody>
          <a:bodyPr wrap="square">
            <a:spAutoFit/>
          </a:bodyPr>
          <a:lstStyle/>
          <a:p>
            <a:r>
              <a:rPr lang="en-US" sz="2400" dirty="0" err="1" smtClean="0"/>
              <a:t>Nasoalveolar</a:t>
            </a:r>
            <a:r>
              <a:rPr lang="en-US" sz="2400" dirty="0" smtClean="0"/>
              <a:t> molding prior to surgery can improve long-term nasal symmetry among patients with complete unilateral cleft lip-cleft palate patients compared to correction by surgery alone, according to a retrospective cohort study. In this study, significant improvements in nasal symmetry were observed in multiple areas including measurements of the projected length of the nasal </a:t>
            </a:r>
            <a:r>
              <a:rPr lang="en-US" sz="2400" dirty="0" err="1" smtClean="0"/>
              <a:t>ala</a:t>
            </a:r>
            <a:r>
              <a:rPr lang="en-US" sz="2400" dirty="0" smtClean="0"/>
              <a:t> (lateral surface of the external nose), position of the </a:t>
            </a:r>
            <a:r>
              <a:rPr lang="en-US" sz="2400" dirty="0" err="1" smtClean="0"/>
              <a:t>superoinferior</a:t>
            </a:r>
            <a:r>
              <a:rPr lang="en-US" sz="2400" dirty="0" smtClean="0"/>
              <a:t> alar groove, position of the </a:t>
            </a:r>
            <a:r>
              <a:rPr lang="en-US" sz="2400" dirty="0" err="1" smtClean="0"/>
              <a:t>mediolateral</a:t>
            </a:r>
            <a:r>
              <a:rPr lang="en-US" sz="2400" dirty="0" smtClean="0"/>
              <a:t> nasal dome, and nasal bridge deviation. "The nasal </a:t>
            </a:r>
            <a:r>
              <a:rPr lang="en-US" sz="2400" dirty="0" err="1" smtClean="0"/>
              <a:t>ala</a:t>
            </a:r>
            <a:r>
              <a:rPr lang="en-US" sz="2400" dirty="0" smtClean="0"/>
              <a:t> projection length demonstrated an average ratio of 93.0 percent in the surgery-alone group and 96.5 percent in the </a:t>
            </a:r>
            <a:r>
              <a:rPr lang="en-US" sz="2400" dirty="0" err="1" smtClean="0"/>
              <a:t>nasoalveolar</a:t>
            </a:r>
            <a:r>
              <a:rPr lang="en-US" sz="2400" dirty="0" smtClean="0"/>
              <a:t> molding group" this study concluded. Barillas I, Dec W, Warren SM, Cutting CB, Grayson BH (March 2009)</a:t>
            </a:r>
            <a:endParaRPr lang="ru-RU" sz="2400" dirty="0"/>
          </a:p>
        </p:txBody>
      </p:sp>
      <p:sp>
        <p:nvSpPr>
          <p:cNvPr id="3" name="Прямоугольник 2"/>
          <p:cNvSpPr/>
          <p:nvPr/>
        </p:nvSpPr>
        <p:spPr>
          <a:xfrm>
            <a:off x="269892" y="5996226"/>
            <a:ext cx="8352928" cy="430887"/>
          </a:xfrm>
          <a:prstGeom prst="rect">
            <a:avLst/>
          </a:prstGeom>
        </p:spPr>
        <p:txBody>
          <a:bodyPr wrap="square">
            <a:spAutoFit/>
          </a:bodyPr>
          <a:lstStyle/>
          <a:p>
            <a:r>
              <a:rPr lang="en-US" sz="1100" dirty="0" smtClean="0"/>
              <a:t>Barillas I, Dec W, Warren SM, Cutting CB, Grayson BH (March 2009). "</a:t>
            </a:r>
            <a:r>
              <a:rPr lang="en-US" sz="1100" dirty="0" err="1" smtClean="0"/>
              <a:t>Nasoalveolar</a:t>
            </a:r>
            <a:r>
              <a:rPr lang="en-US" sz="1100" dirty="0" smtClean="0"/>
              <a:t> molding improves long-term nasal symmetry in complete unilateral cleft lip-cleft palate patients". </a:t>
            </a:r>
            <a:r>
              <a:rPr lang="en-US" sz="1100" dirty="0" err="1" smtClean="0"/>
              <a:t>Plast</a:t>
            </a:r>
            <a:r>
              <a:rPr lang="en-US" sz="1100" dirty="0" smtClean="0"/>
              <a:t>. </a:t>
            </a:r>
            <a:r>
              <a:rPr lang="en-US" sz="1100" dirty="0" err="1" smtClean="0"/>
              <a:t>Reconstr</a:t>
            </a:r>
            <a:r>
              <a:rPr lang="en-US" sz="1100" dirty="0" smtClean="0"/>
              <a:t>. Surg. 123 (3): 1002–6. </a:t>
            </a:r>
            <a:endParaRPr lang="ru-RU" sz="1100" dirty="0"/>
          </a:p>
        </p:txBody>
      </p:sp>
    </p:spTree>
    <p:extLst>
      <p:ext uri="{BB962C8B-B14F-4D97-AF65-F5344CB8AC3E}">
        <p14:creationId xmlns:p14="http://schemas.microsoft.com/office/powerpoint/2010/main" val="24605961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9832" y="2780928"/>
            <a:ext cx="2381870" cy="646331"/>
          </a:xfrm>
          <a:prstGeom prst="rect">
            <a:avLst/>
          </a:prstGeom>
        </p:spPr>
        <p:txBody>
          <a:bodyPr wrap="none">
            <a:spAutoFit/>
          </a:bodyPr>
          <a:lstStyle/>
          <a:p>
            <a:r>
              <a:rPr lang="en-US" sz="3600" b="1" dirty="0" smtClean="0"/>
              <a:t>Cleft palate</a:t>
            </a:r>
            <a:endParaRPr lang="ru-RU" sz="3600" b="1" dirty="0"/>
          </a:p>
        </p:txBody>
      </p:sp>
    </p:spTree>
    <p:extLst>
      <p:ext uri="{BB962C8B-B14F-4D97-AF65-F5344CB8AC3E}">
        <p14:creationId xmlns:p14="http://schemas.microsoft.com/office/powerpoint/2010/main" val="6631978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3348" y="692696"/>
            <a:ext cx="8424936" cy="5262979"/>
          </a:xfrm>
          <a:prstGeom prst="rect">
            <a:avLst/>
          </a:prstGeom>
        </p:spPr>
        <p:txBody>
          <a:bodyPr wrap="square">
            <a:spAutoFit/>
          </a:bodyPr>
          <a:lstStyle/>
          <a:p>
            <a:r>
              <a:rPr lang="en-US" sz="2800" dirty="0" smtClean="0"/>
              <a:t>Often a cleft palate is temporarily covered by a palatal </a:t>
            </a:r>
            <a:r>
              <a:rPr lang="en-US" sz="2800" dirty="0" err="1" smtClean="0"/>
              <a:t>obturator</a:t>
            </a:r>
            <a:r>
              <a:rPr lang="en-US" sz="2800" dirty="0" smtClean="0"/>
              <a:t> (a prosthetic device made to fit the roof of the mouth covering the gap).</a:t>
            </a:r>
          </a:p>
          <a:p>
            <a:r>
              <a:rPr lang="en-US" sz="2800" dirty="0" smtClean="0"/>
              <a:t>Cleft palate can also be corrected by surgery, usually performed between 6 and 12 months. Approximately 20–25% only require one palatal surgery to achieve a competent </a:t>
            </a:r>
            <a:r>
              <a:rPr lang="en-US" sz="2800" dirty="0" err="1" smtClean="0"/>
              <a:t>velopharyngeal</a:t>
            </a:r>
            <a:r>
              <a:rPr lang="en-US" sz="2800" dirty="0" smtClean="0"/>
              <a:t> valve capable of producing normal, non-</a:t>
            </a:r>
            <a:r>
              <a:rPr lang="en-US" sz="2800" dirty="0" err="1" smtClean="0"/>
              <a:t>hypernasal</a:t>
            </a:r>
            <a:r>
              <a:rPr lang="en-US" sz="2800" dirty="0" smtClean="0"/>
              <a:t> speech. However, combinations of surgical methods and repeated surgeries are often necessary as the child grows. One of the new innovations of cleft lip and cleft palate repair is the Latham appliance.</a:t>
            </a:r>
            <a:endParaRPr lang="ru-RU" sz="2800" dirty="0"/>
          </a:p>
        </p:txBody>
      </p:sp>
    </p:spTree>
    <p:extLst>
      <p:ext uri="{BB962C8B-B14F-4D97-AF65-F5344CB8AC3E}">
        <p14:creationId xmlns:p14="http://schemas.microsoft.com/office/powerpoint/2010/main" val="11338376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6615" y="1340768"/>
            <a:ext cx="8424936" cy="3970318"/>
          </a:xfrm>
          <a:prstGeom prst="rect">
            <a:avLst/>
          </a:prstGeom>
        </p:spPr>
        <p:txBody>
          <a:bodyPr wrap="square">
            <a:spAutoFit/>
          </a:bodyPr>
          <a:lstStyle/>
          <a:p>
            <a:r>
              <a:rPr lang="en-US" sz="2800" dirty="0" smtClean="0"/>
              <a:t>The Latham is surgically inserted by use of pins during the child's 4th or 5th month. After it is in place, the doctor, or parents, turn a screw daily to bring the cleft together to assist with future lip and/or palate repair.</a:t>
            </a:r>
          </a:p>
          <a:p>
            <a:endParaRPr lang="en-US" sz="2800" dirty="0" smtClean="0"/>
          </a:p>
          <a:p>
            <a:r>
              <a:rPr lang="en-US" sz="2800" dirty="0" smtClean="0"/>
              <a:t>If the cleft extends into the maxillary alveolar ridge, the gap is usually corrected by filling the gap with bone tissue. The bone tissue can be acquired from the patients own chin, rib or hip.</a:t>
            </a:r>
            <a:endParaRPr lang="ru-RU" sz="2800" dirty="0"/>
          </a:p>
        </p:txBody>
      </p:sp>
    </p:spTree>
    <p:extLst>
      <p:ext uri="{BB962C8B-B14F-4D97-AF65-F5344CB8AC3E}">
        <p14:creationId xmlns:p14="http://schemas.microsoft.com/office/powerpoint/2010/main" val="2761502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1800" y="2921168"/>
            <a:ext cx="3945311" cy="646331"/>
          </a:xfrm>
          <a:prstGeom prst="rect">
            <a:avLst/>
          </a:prstGeom>
        </p:spPr>
        <p:txBody>
          <a:bodyPr wrap="none">
            <a:spAutoFit/>
          </a:bodyPr>
          <a:lstStyle/>
          <a:p>
            <a:r>
              <a:rPr lang="en-US" sz="3600" b="1" dirty="0" smtClean="0"/>
              <a:t>Speech and hearing</a:t>
            </a:r>
            <a:endParaRPr lang="ru-RU" sz="3600" b="1" dirty="0"/>
          </a:p>
        </p:txBody>
      </p:sp>
    </p:spTree>
    <p:extLst>
      <p:ext uri="{BB962C8B-B14F-4D97-AF65-F5344CB8AC3E}">
        <p14:creationId xmlns:p14="http://schemas.microsoft.com/office/powerpoint/2010/main" val="3285421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08720"/>
            <a:ext cx="8280920" cy="3785652"/>
          </a:xfrm>
          <a:prstGeom prst="rect">
            <a:avLst/>
          </a:prstGeom>
        </p:spPr>
        <p:txBody>
          <a:bodyPr wrap="square">
            <a:spAutoFit/>
          </a:bodyPr>
          <a:lstStyle/>
          <a:p>
            <a:r>
              <a:rPr lang="en-US" sz="2400" dirty="0" smtClean="0"/>
              <a:t>A </a:t>
            </a:r>
            <a:r>
              <a:rPr lang="en-US" sz="2400" dirty="0" err="1" smtClean="0"/>
              <a:t>tympanostomy</a:t>
            </a:r>
            <a:r>
              <a:rPr lang="en-US" sz="2400" dirty="0" smtClean="0"/>
              <a:t> tube is often inserted into the eardrum to aerate the middle ear. This is often beneficial for the hearing ability of the child.</a:t>
            </a:r>
          </a:p>
          <a:p>
            <a:r>
              <a:rPr lang="en-US" sz="2400" dirty="0" smtClean="0"/>
              <a:t>Children with cleft palate typically have a variety of speech problems. Some speech problems result directly from anatomical differences such as </a:t>
            </a:r>
            <a:r>
              <a:rPr lang="en-US" sz="2400" dirty="0" err="1" smtClean="0"/>
              <a:t>velopharyngeal</a:t>
            </a:r>
            <a:r>
              <a:rPr lang="en-US" sz="2400" dirty="0" smtClean="0"/>
              <a:t> inadequacy. </a:t>
            </a:r>
            <a:r>
              <a:rPr lang="en-US" sz="2400" dirty="0" err="1" smtClean="0"/>
              <a:t>Velopharyngeal</a:t>
            </a:r>
            <a:r>
              <a:rPr lang="en-US" sz="2400" dirty="0" smtClean="0"/>
              <a:t> inadequacy refers to the inability of the soft palate to close the opening from the throat to the nasal cavity, which is necessary for many speech sounds, such as /p/, /b/, /t/, /d/, /s/, /z/, etc. This type of errors typically resolve after palate repair.</a:t>
            </a:r>
            <a:endParaRPr lang="ru-RU" sz="2400" dirty="0"/>
          </a:p>
        </p:txBody>
      </p:sp>
      <p:sp>
        <p:nvSpPr>
          <p:cNvPr id="3" name="Прямоугольник 2"/>
          <p:cNvSpPr/>
          <p:nvPr/>
        </p:nvSpPr>
        <p:spPr>
          <a:xfrm>
            <a:off x="539552" y="5736292"/>
            <a:ext cx="8280920" cy="769441"/>
          </a:xfrm>
          <a:prstGeom prst="rect">
            <a:avLst/>
          </a:prstGeom>
        </p:spPr>
        <p:txBody>
          <a:bodyPr wrap="square">
            <a:spAutoFit/>
          </a:bodyPr>
          <a:lstStyle/>
          <a:p>
            <a:r>
              <a:rPr lang="en-US" sz="1100" dirty="0" smtClean="0"/>
              <a:t>Wyatt R, Sell D, Russell J, Harding A, Harland K, </a:t>
            </a:r>
            <a:r>
              <a:rPr lang="en-US" sz="1100" dirty="0" err="1" smtClean="0"/>
              <a:t>Albery</a:t>
            </a:r>
            <a:r>
              <a:rPr lang="en-US" sz="1100" dirty="0" smtClean="0"/>
              <a:t> E (April 1996). "Cleft palate speech dissected: a review of current knowledge and analysis". Br J </a:t>
            </a:r>
            <a:r>
              <a:rPr lang="en-US" sz="1100" dirty="0" err="1" smtClean="0"/>
              <a:t>Plast</a:t>
            </a:r>
            <a:r>
              <a:rPr lang="en-US" sz="1100" dirty="0" smtClean="0"/>
              <a:t> Surg. 49 (3): 143–9. doi:10.1016/S0007-1226(96)90216-7. PMID 8785593.</a:t>
            </a:r>
          </a:p>
          <a:p>
            <a:r>
              <a:rPr lang="en-US" sz="1100" dirty="0" smtClean="0"/>
              <a:t>^ Jump up to: a b Lawrence CW, Philips BJ (January 1975). "A </a:t>
            </a:r>
            <a:r>
              <a:rPr lang="en-US" sz="1100" dirty="0" err="1" smtClean="0"/>
              <a:t>telefluoroscopic</a:t>
            </a:r>
            <a:r>
              <a:rPr lang="en-US" sz="1100" dirty="0" smtClean="0"/>
              <a:t> study of lingual contacts made by persons with palatal defects". Cleft Palate J. 12: 85–94. </a:t>
            </a:r>
            <a:endParaRPr lang="ru-RU" sz="1100" dirty="0"/>
          </a:p>
        </p:txBody>
      </p:sp>
    </p:spTree>
    <p:extLst>
      <p:ext uri="{BB962C8B-B14F-4D97-AF65-F5344CB8AC3E}">
        <p14:creationId xmlns:p14="http://schemas.microsoft.com/office/powerpoint/2010/main" val="2315825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352928" cy="3970318"/>
          </a:xfrm>
          <a:prstGeom prst="rect">
            <a:avLst/>
          </a:prstGeom>
        </p:spPr>
        <p:txBody>
          <a:bodyPr wrap="square">
            <a:spAutoFit/>
          </a:bodyPr>
          <a:lstStyle/>
          <a:p>
            <a:r>
              <a:rPr lang="en-US" sz="2800" dirty="0" smtClean="0"/>
              <a:t>   However, sometimes children with cleft palate also have speech errors which develop as the result of an attempt to compensate for the inability to produce the target phoneme. These are known as compensatory articulations. Compensatory articulations are usually sounds that are non-existent in normal English phonology, often do not resolve automatically after palatal repair, and make a child’s speech even more difficult to understand</a:t>
            </a:r>
            <a:r>
              <a:rPr lang="en-US" sz="2400" dirty="0" smtClean="0"/>
              <a:t>.</a:t>
            </a:r>
            <a:endParaRPr lang="ru-RU" sz="2400" dirty="0"/>
          </a:p>
        </p:txBody>
      </p:sp>
      <p:sp>
        <p:nvSpPr>
          <p:cNvPr id="3" name="Прямоугольник 2"/>
          <p:cNvSpPr/>
          <p:nvPr/>
        </p:nvSpPr>
        <p:spPr>
          <a:xfrm>
            <a:off x="611560" y="5589240"/>
            <a:ext cx="8280920" cy="1107996"/>
          </a:xfrm>
          <a:prstGeom prst="rect">
            <a:avLst/>
          </a:prstGeom>
        </p:spPr>
        <p:txBody>
          <a:bodyPr wrap="square">
            <a:spAutoFit/>
          </a:bodyPr>
          <a:lstStyle/>
          <a:p>
            <a:r>
              <a:rPr lang="en-US" sz="1100" dirty="0" smtClean="0"/>
              <a:t>Lawrence CW, Philips BJ (January 1975). "A </a:t>
            </a:r>
            <a:r>
              <a:rPr lang="en-US" sz="1100" dirty="0" err="1" smtClean="0"/>
              <a:t>telefluoroscopic</a:t>
            </a:r>
            <a:r>
              <a:rPr lang="en-US" sz="1100" dirty="0" smtClean="0"/>
              <a:t> study of lingual contacts made by persons with palatal defects". Cleft Palate J. 12: 85–94. PMID 1053965.</a:t>
            </a:r>
          </a:p>
          <a:p>
            <a:r>
              <a:rPr lang="en-US" sz="1100" dirty="0" smtClean="0"/>
              <a:t>Jump up ^ Chapman KL (January 1993). &lt;0064:PPICWC&gt;2.3.CO;2 "Phonologic processes in children with cleft palate". Cleft Palate </a:t>
            </a:r>
            <a:r>
              <a:rPr lang="en-US" sz="1100" dirty="0" err="1" smtClean="0"/>
              <a:t>Craniofac</a:t>
            </a:r>
            <a:r>
              <a:rPr lang="en-US" sz="1100" dirty="0" smtClean="0"/>
              <a:t>. J. 30 (1): 64–72. doi:10.1597/1545-1569(1993)030&lt;0064:PPICWC&gt;2.3.CO;2. PMID 8418874.</a:t>
            </a:r>
          </a:p>
          <a:p>
            <a:r>
              <a:rPr lang="en-US" sz="1100" dirty="0" smtClean="0"/>
              <a:t>Jump up ^ </a:t>
            </a:r>
            <a:r>
              <a:rPr lang="en-US" sz="1100" dirty="0" err="1" smtClean="0"/>
              <a:t>Trost</a:t>
            </a:r>
            <a:r>
              <a:rPr lang="en-US" sz="1100" dirty="0" smtClean="0"/>
              <a:t> JE (July 1981). "Articulatory additions to the classical description of the speech of persons with cleft palate". Cleft Palate J. 18 (3): 193–203.</a:t>
            </a:r>
            <a:endParaRPr lang="ru-RU" sz="1100" dirty="0"/>
          </a:p>
        </p:txBody>
      </p:sp>
    </p:spTree>
    <p:extLst>
      <p:ext uri="{BB962C8B-B14F-4D97-AF65-F5344CB8AC3E}">
        <p14:creationId xmlns:p14="http://schemas.microsoft.com/office/powerpoint/2010/main" val="3480920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104112"/>
            <a:ext cx="8496944" cy="2246769"/>
          </a:xfrm>
          <a:prstGeom prst="rect">
            <a:avLst/>
          </a:prstGeom>
        </p:spPr>
        <p:txBody>
          <a:bodyPr wrap="square">
            <a:spAutoFit/>
          </a:bodyPr>
          <a:lstStyle/>
          <a:p>
            <a:r>
              <a:rPr lang="en-US" sz="2800" dirty="0" smtClean="0"/>
              <a:t>Speech-language pathology can be very beneficial to help resolve speech problems associated with cleft palate. In addition, research has indicated that children who receive early language intervention are less likely to develop compensatory error patterns later.</a:t>
            </a:r>
            <a:endParaRPr lang="ru-RU" sz="2800" dirty="0"/>
          </a:p>
        </p:txBody>
      </p:sp>
      <p:sp>
        <p:nvSpPr>
          <p:cNvPr id="3" name="Прямоугольник 2"/>
          <p:cNvSpPr/>
          <p:nvPr/>
        </p:nvSpPr>
        <p:spPr>
          <a:xfrm>
            <a:off x="431540" y="5661248"/>
            <a:ext cx="8136904" cy="769441"/>
          </a:xfrm>
          <a:prstGeom prst="rect">
            <a:avLst/>
          </a:prstGeom>
        </p:spPr>
        <p:txBody>
          <a:bodyPr wrap="square">
            <a:spAutoFit/>
          </a:bodyPr>
          <a:lstStyle/>
          <a:p>
            <a:r>
              <a:rPr lang="en-US" sz="1100" dirty="0" err="1" smtClean="0"/>
              <a:t>Trost</a:t>
            </a:r>
            <a:r>
              <a:rPr lang="en-US" sz="1100" dirty="0" smtClean="0"/>
              <a:t> JE (July 1981). "Articulatory additions to the classical description of the speech of persons with cleft palate". Cleft Palate J. 18 (3): 193–203. PMID 6941865.</a:t>
            </a:r>
          </a:p>
          <a:p>
            <a:r>
              <a:rPr lang="en-US" sz="1100" dirty="0" smtClean="0"/>
              <a:t>Jump up ^ </a:t>
            </a:r>
            <a:r>
              <a:rPr lang="en-US" sz="1100" dirty="0" err="1" smtClean="0"/>
              <a:t>Bzoch</a:t>
            </a:r>
            <a:r>
              <a:rPr lang="en-US" sz="1100" dirty="0" smtClean="0"/>
              <a:t>, K.R. (1989). "Rationale, Methods, and Techniques of Cleft Palate Speech Therapy". In </a:t>
            </a:r>
            <a:r>
              <a:rPr lang="en-US" sz="1100" dirty="0" err="1" smtClean="0"/>
              <a:t>Bzoch</a:t>
            </a:r>
            <a:r>
              <a:rPr lang="en-US" sz="1100" dirty="0" smtClean="0"/>
              <a:t>, K.R. Communicative Disorders Related to Cleft Lip and Palate (3rd ed.). Boston MA: College-Hill Press. pp. 273–289.</a:t>
            </a:r>
            <a:endParaRPr lang="ru-RU" sz="1100" dirty="0"/>
          </a:p>
        </p:txBody>
      </p:sp>
    </p:spTree>
    <p:extLst>
      <p:ext uri="{BB962C8B-B14F-4D97-AF65-F5344CB8AC3E}">
        <p14:creationId xmlns:p14="http://schemas.microsoft.com/office/powerpoint/2010/main" val="6286986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9712" y="2780928"/>
            <a:ext cx="5457584" cy="646331"/>
          </a:xfrm>
          <a:prstGeom prst="rect">
            <a:avLst/>
          </a:prstGeom>
        </p:spPr>
        <p:txBody>
          <a:bodyPr wrap="none">
            <a:spAutoFit/>
          </a:bodyPr>
          <a:lstStyle/>
          <a:p>
            <a:r>
              <a:rPr lang="en-US" sz="3600" b="1" dirty="0" smtClean="0"/>
              <a:t>Sample treatment schedule</a:t>
            </a:r>
            <a:endParaRPr lang="ru-RU" sz="3600" b="1" dirty="0"/>
          </a:p>
        </p:txBody>
      </p:sp>
    </p:spTree>
    <p:extLst>
      <p:ext uri="{BB962C8B-B14F-4D97-AF65-F5344CB8AC3E}">
        <p14:creationId xmlns:p14="http://schemas.microsoft.com/office/powerpoint/2010/main" val="16515396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7133" y="1484784"/>
            <a:ext cx="8064896" cy="3539430"/>
          </a:xfrm>
          <a:prstGeom prst="rect">
            <a:avLst/>
          </a:prstGeom>
        </p:spPr>
        <p:txBody>
          <a:bodyPr wrap="square">
            <a:spAutoFit/>
          </a:bodyPr>
          <a:lstStyle/>
          <a:p>
            <a:r>
              <a:rPr lang="en-US" sz="2800" dirty="0" smtClean="0"/>
              <a:t>Note that each individual patient's schedule is treated on a case-by-case basis and can vary per hospital. The table below shows a common sample treatment schedule. The colored squares indicate the average timeframe in which the indicated procedure occurs. In some cases this is usually one procedure (for example lip repair) in other cases this is an ongoing therapy (for example speech therapy).</a:t>
            </a:r>
            <a:endParaRPr lang="ru-RU" sz="2800" dirty="0"/>
          </a:p>
        </p:txBody>
      </p:sp>
    </p:spTree>
    <p:extLst>
      <p:ext uri="{BB962C8B-B14F-4D97-AF65-F5344CB8AC3E}">
        <p14:creationId xmlns:p14="http://schemas.microsoft.com/office/powerpoint/2010/main" val="10301769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87824" y="2921168"/>
            <a:ext cx="2789546" cy="646331"/>
          </a:xfrm>
          <a:prstGeom prst="rect">
            <a:avLst/>
          </a:prstGeom>
        </p:spPr>
        <p:txBody>
          <a:bodyPr wrap="none">
            <a:spAutoFit/>
          </a:bodyPr>
          <a:lstStyle/>
          <a:p>
            <a:r>
              <a:rPr lang="en-US" sz="3600" b="1" dirty="0" smtClean="0"/>
              <a:t>Epidemiology</a:t>
            </a:r>
            <a:endParaRPr lang="ru-RU" sz="3600" b="1" dirty="0"/>
          </a:p>
        </p:txBody>
      </p:sp>
    </p:spTree>
    <p:extLst>
      <p:ext uri="{BB962C8B-B14F-4D97-AF65-F5344CB8AC3E}">
        <p14:creationId xmlns:p14="http://schemas.microsoft.com/office/powerpoint/2010/main" val="13380657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294" y="476672"/>
            <a:ext cx="8492186" cy="4832092"/>
          </a:xfrm>
          <a:prstGeom prst="rect">
            <a:avLst/>
          </a:prstGeom>
        </p:spPr>
        <p:txBody>
          <a:bodyPr wrap="square">
            <a:spAutoFit/>
          </a:bodyPr>
          <a:lstStyle/>
          <a:p>
            <a:r>
              <a:rPr lang="en-US" sz="2800" dirty="0" smtClean="0"/>
              <a:t>Rates for cleft lip with or without cleft palate and cleft palate alone varies within different ethnic groups.</a:t>
            </a:r>
          </a:p>
          <a:p>
            <a:r>
              <a:rPr lang="en-US" sz="2800" dirty="0" smtClean="0"/>
              <a:t>The highest prevalence rates for (CL ± P) are reported for Native Americans and Asians. Africans have the lowest prevalence rates.[57]</a:t>
            </a:r>
          </a:p>
          <a:p>
            <a:r>
              <a:rPr lang="en-US" sz="2800" dirty="0" smtClean="0"/>
              <a:t>Native Americans: 3.74/1000</a:t>
            </a:r>
          </a:p>
          <a:p>
            <a:r>
              <a:rPr lang="en-US" sz="2800" dirty="0" smtClean="0"/>
              <a:t>Japanese: 0.82/1000 to 3.36/1000</a:t>
            </a:r>
          </a:p>
          <a:p>
            <a:r>
              <a:rPr lang="en-US" sz="2800" dirty="0" smtClean="0"/>
              <a:t>Chinese: 1.45/1000 to 4.04/1000</a:t>
            </a:r>
          </a:p>
          <a:p>
            <a:r>
              <a:rPr lang="en-US" sz="2800" dirty="0" smtClean="0"/>
              <a:t>Caucasians: 1.43/1000 to 1.86/1000</a:t>
            </a:r>
          </a:p>
          <a:p>
            <a:r>
              <a:rPr lang="en-US" sz="2800" dirty="0" smtClean="0"/>
              <a:t>Latin Americans: 1.04/1000</a:t>
            </a:r>
          </a:p>
          <a:p>
            <a:r>
              <a:rPr lang="en-US" sz="2800" dirty="0" smtClean="0"/>
              <a:t>Africans: 0.18/1000 to 1.67/1000</a:t>
            </a:r>
            <a:endParaRPr lang="ru-RU" sz="2800" dirty="0"/>
          </a:p>
        </p:txBody>
      </p:sp>
      <p:sp>
        <p:nvSpPr>
          <p:cNvPr id="3" name="Прямоугольник 2"/>
          <p:cNvSpPr/>
          <p:nvPr/>
        </p:nvSpPr>
        <p:spPr>
          <a:xfrm>
            <a:off x="400294" y="5877272"/>
            <a:ext cx="4572000" cy="261610"/>
          </a:xfrm>
          <a:prstGeom prst="rect">
            <a:avLst/>
          </a:prstGeom>
        </p:spPr>
        <p:txBody>
          <a:bodyPr>
            <a:spAutoFit/>
          </a:bodyPr>
          <a:lstStyle/>
          <a:p>
            <a:r>
              <a:rPr lang="en-US" sz="1100" dirty="0" smtClean="0"/>
              <a:t>See "Who is affected by cleft lip and cleft palate"</a:t>
            </a:r>
            <a:endParaRPr lang="ru-RU" sz="1100" dirty="0"/>
          </a:p>
        </p:txBody>
      </p:sp>
    </p:spTree>
    <p:extLst>
      <p:ext uri="{BB962C8B-B14F-4D97-AF65-F5344CB8AC3E}">
        <p14:creationId xmlns:p14="http://schemas.microsoft.com/office/powerpoint/2010/main" val="224627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sus\Desktop\IMG_04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8833026"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0662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sus\Desktop\IMG_019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744279"/>
            <a:ext cx="7141624" cy="5356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8930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164</TotalTime>
  <Words>5935</Words>
  <Application>Microsoft Office PowerPoint</Application>
  <PresentationFormat>Экран (4:3)</PresentationFormat>
  <Paragraphs>166</Paragraphs>
  <Slides>65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65</vt:i4>
      </vt:variant>
    </vt:vector>
  </HeadingPairs>
  <TitlesOfParts>
    <vt:vector size="66" baseType="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18</cp:revision>
  <dcterms:created xsi:type="dcterms:W3CDTF">2017-02-13T07:37:35Z</dcterms:created>
  <dcterms:modified xsi:type="dcterms:W3CDTF">2017-02-13T10:23:57Z</dcterms:modified>
</cp:coreProperties>
</file>