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83" r:id="rId4"/>
    <p:sldId id="284" r:id="rId5"/>
    <p:sldId id="285"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86" r:id="rId25"/>
    <p:sldId id="287" r:id="rId26"/>
    <p:sldId id="288" r:id="rId27"/>
    <p:sldId id="277" r:id="rId28"/>
    <p:sldId id="289" r:id="rId29"/>
    <p:sldId id="278" r:id="rId30"/>
    <p:sldId id="279" r:id="rId31"/>
    <p:sldId id="280" r:id="rId32"/>
    <p:sldId id="281" r:id="rId33"/>
    <p:sldId id="282" r:id="rId34"/>
    <p:sldId id="290" r:id="rId3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334CE79D-8433-42C4-8394-A544C6CC8428}" type="datetimeFigureOut">
              <a:rPr lang="ru-RU" smtClean="0"/>
              <a:t>29.03.2016</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34D5B580-5B99-4522-9BFD-41D0EDFC14F8}" type="slidenum">
              <a:rPr lang="ru-RU" smtClean="0"/>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34CE79D-8433-42C4-8394-A544C6CC8428}" type="datetimeFigureOut">
              <a:rPr lang="ru-RU" smtClean="0"/>
              <a:t>29.03.2016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4D5B580-5B99-4522-9BFD-41D0EDFC14F8}"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334CE79D-8433-42C4-8394-A544C6CC8428}" type="datetimeFigureOut">
              <a:rPr lang="ru-RU" smtClean="0"/>
              <a:t>29.03.2016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34D5B580-5B99-4522-9BFD-41D0EDFC14F8}"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334CE79D-8433-42C4-8394-A544C6CC8428}" type="datetimeFigureOut">
              <a:rPr lang="ru-RU" smtClean="0"/>
              <a:t>29.03.2016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4D5B580-5B99-4522-9BFD-41D0EDFC14F8}"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334CE79D-8433-42C4-8394-A544C6CC8428}" type="datetimeFigureOut">
              <a:rPr lang="ru-RU" smtClean="0"/>
              <a:t>29.03.2016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4D5B580-5B99-4522-9BFD-41D0EDFC14F8}"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334CE79D-8433-42C4-8394-A544C6CC8428}" type="datetimeFigureOut">
              <a:rPr lang="ru-RU" smtClean="0"/>
              <a:t>29.03.2016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4D5B580-5B99-4522-9BFD-41D0EDFC14F8}"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34CE79D-8433-42C4-8394-A544C6CC8428}" type="datetimeFigureOut">
              <a:rPr lang="ru-RU" smtClean="0"/>
              <a:t>29.03.2016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4D5B580-5B99-4522-9BFD-41D0EDFC14F8}"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334CE79D-8433-42C4-8394-A544C6CC8428}" type="datetimeFigureOut">
              <a:rPr lang="ru-RU" smtClean="0"/>
              <a:t>29.03.2016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4D5B580-5B99-4522-9BFD-41D0EDFC14F8}"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334CE79D-8433-42C4-8394-A544C6CC8428}" type="datetimeFigureOut">
              <a:rPr lang="ru-RU" smtClean="0"/>
              <a:t>29.03.2016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4D5B580-5B99-4522-9BFD-41D0EDFC14F8}"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34CE79D-8433-42C4-8394-A544C6CC8428}" type="datetimeFigureOut">
              <a:rPr lang="ru-RU" smtClean="0"/>
              <a:t>29.03.2016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4D5B580-5B99-4522-9BFD-41D0EDFC14F8}"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34CE79D-8433-42C4-8394-A544C6CC8428}" type="datetimeFigureOut">
              <a:rPr lang="ru-RU" smtClean="0"/>
              <a:t>29.03.2016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4D5B580-5B99-4522-9BFD-41D0EDFC14F8}"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34CE79D-8433-42C4-8394-A544C6CC8428}" type="datetimeFigureOut">
              <a:rPr lang="ru-RU" smtClean="0"/>
              <a:t>29.03.2016</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34D5B580-5B99-4522-9BFD-41D0EDFC14F8}"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772816"/>
            <a:ext cx="7488832" cy="3416320"/>
          </a:xfrm>
          <a:prstGeom prst="rect">
            <a:avLst/>
          </a:prstGeom>
        </p:spPr>
        <p:txBody>
          <a:bodyPr wrap="square">
            <a:spAutoFit/>
          </a:bodyPr>
          <a:lstStyle/>
          <a:p>
            <a:r>
              <a:rPr lang="en-US" sz="3600" b="1" dirty="0" smtClean="0"/>
              <a:t>Diseases and injuries of the </a:t>
            </a:r>
            <a:r>
              <a:rPr lang="en-US" sz="3600" b="1" dirty="0" err="1" smtClean="0"/>
              <a:t>temporomandibular</a:t>
            </a:r>
            <a:r>
              <a:rPr lang="en-US" sz="3600" b="1" dirty="0" smtClean="0"/>
              <a:t> joint (TMJ): inflammatory, inflammatory-dystrophic processes, muscular-articular dysfunction, </a:t>
            </a:r>
            <a:r>
              <a:rPr lang="en-US" sz="3600" b="1" dirty="0" err="1" smtClean="0"/>
              <a:t>ankylosis</a:t>
            </a:r>
            <a:r>
              <a:rPr lang="en-US" sz="3600" b="1" dirty="0" smtClean="0"/>
              <a:t>, dislocations of TMJ, contractures.</a:t>
            </a:r>
            <a:endParaRPr lang="ru-RU" sz="3600" b="1" dirty="0"/>
          </a:p>
        </p:txBody>
      </p:sp>
      <p:sp>
        <p:nvSpPr>
          <p:cNvPr id="3" name="TextBox 2"/>
          <p:cNvSpPr txBox="1"/>
          <p:nvPr/>
        </p:nvSpPr>
        <p:spPr>
          <a:xfrm>
            <a:off x="4499992" y="5949280"/>
            <a:ext cx="2176109" cy="369332"/>
          </a:xfrm>
          <a:prstGeom prst="rect">
            <a:avLst/>
          </a:prstGeom>
          <a:noFill/>
        </p:spPr>
        <p:txBody>
          <a:bodyPr wrap="none" rtlCol="0">
            <a:spAutoFit/>
          </a:bodyPr>
          <a:lstStyle/>
          <a:p>
            <a:r>
              <a:rPr lang="en-US" dirty="0" smtClean="0"/>
              <a:t>Lecture # 8 for 5 year</a:t>
            </a:r>
            <a:endParaRPr lang="ru-RU" dirty="0"/>
          </a:p>
        </p:txBody>
      </p:sp>
      <p:sp>
        <p:nvSpPr>
          <p:cNvPr id="4" name="Прямоугольник 3"/>
          <p:cNvSpPr/>
          <p:nvPr/>
        </p:nvSpPr>
        <p:spPr>
          <a:xfrm>
            <a:off x="3131840" y="476672"/>
            <a:ext cx="5112568" cy="830997"/>
          </a:xfrm>
          <a:prstGeom prst="rect">
            <a:avLst/>
          </a:prstGeom>
        </p:spPr>
        <p:txBody>
          <a:bodyPr wrap="square">
            <a:spAutoFit/>
          </a:bodyPr>
          <a:lstStyle/>
          <a:p>
            <a:r>
              <a:rPr lang="en-US" sz="2400" dirty="0" smtClean="0"/>
              <a:t>Odessa national medical university</a:t>
            </a:r>
          </a:p>
          <a:p>
            <a:r>
              <a:rPr lang="en-US" sz="2400" dirty="0" smtClean="0"/>
              <a:t>     Department of oral surgery </a:t>
            </a:r>
            <a:endParaRPr lang="en-US" sz="2400" dirty="0"/>
          </a:p>
        </p:txBody>
      </p:sp>
    </p:spTree>
    <p:extLst>
      <p:ext uri="{BB962C8B-B14F-4D97-AF65-F5344CB8AC3E}">
        <p14:creationId xmlns:p14="http://schemas.microsoft.com/office/powerpoint/2010/main" val="1649450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997839"/>
            <a:ext cx="7416824" cy="3046988"/>
          </a:xfrm>
          <a:prstGeom prst="rect">
            <a:avLst/>
          </a:prstGeom>
        </p:spPr>
        <p:txBody>
          <a:bodyPr wrap="square">
            <a:spAutoFit/>
          </a:bodyPr>
          <a:lstStyle/>
          <a:p>
            <a:r>
              <a:rPr lang="en-US" sz="2400" dirty="0" smtClean="0"/>
              <a:t>TMJ belongs to one of the most functionally complex joints. Being a paired joint, it is a united system of two articulations, its work being possible only synchronically, with participation of both articulations. Due to evolution of the joint development and the fact that humans are omnivorous, it performs all types of movements in three dimensions providing biting, grinding and mastication of any type of food.</a:t>
            </a:r>
            <a:endParaRPr lang="ru-RU" sz="2400" dirty="0"/>
          </a:p>
        </p:txBody>
      </p:sp>
    </p:spTree>
    <p:extLst>
      <p:ext uri="{BB962C8B-B14F-4D97-AF65-F5344CB8AC3E}">
        <p14:creationId xmlns:p14="http://schemas.microsoft.com/office/powerpoint/2010/main" val="3379916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620688"/>
            <a:ext cx="7200800"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4659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96652"/>
            <a:ext cx="8208912" cy="6156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3735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595" y="512676"/>
            <a:ext cx="7536837" cy="5652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7844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2690336"/>
            <a:ext cx="6696744" cy="1569660"/>
          </a:xfrm>
          <a:prstGeom prst="rect">
            <a:avLst/>
          </a:prstGeom>
        </p:spPr>
        <p:txBody>
          <a:bodyPr wrap="square">
            <a:spAutoFit/>
          </a:bodyPr>
          <a:lstStyle/>
          <a:p>
            <a:r>
              <a:rPr lang="en-US" sz="2400" dirty="0" smtClean="0"/>
              <a:t>The joint consists of condyle of the mandible, articular fossa, to restore the congruence of the articular surfaces, biconcave </a:t>
            </a:r>
            <a:r>
              <a:rPr lang="en-US" sz="2400" dirty="0" err="1" smtClean="0"/>
              <a:t>fibrochondral</a:t>
            </a:r>
            <a:r>
              <a:rPr lang="en-US" sz="2400" dirty="0" smtClean="0"/>
              <a:t> meniscus that separates the condyle and the temporal bone.</a:t>
            </a:r>
            <a:endParaRPr lang="ru-RU" sz="2400" dirty="0"/>
          </a:p>
        </p:txBody>
      </p:sp>
    </p:spTree>
    <p:extLst>
      <p:ext uri="{BB962C8B-B14F-4D97-AF65-F5344CB8AC3E}">
        <p14:creationId xmlns:p14="http://schemas.microsoft.com/office/powerpoint/2010/main" val="1014277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2413338"/>
            <a:ext cx="6984776" cy="2308324"/>
          </a:xfrm>
          <a:prstGeom prst="rect">
            <a:avLst/>
          </a:prstGeom>
        </p:spPr>
        <p:txBody>
          <a:bodyPr wrap="square">
            <a:spAutoFit/>
          </a:bodyPr>
          <a:lstStyle/>
          <a:p>
            <a:r>
              <a:rPr lang="en-US" sz="2400" dirty="0" smtClean="0"/>
              <a:t>Depending on correlation of the components, the joint can be deep, middle and flat. It is necessary to bear in mind that correlation of the joint components depend on age, sex, condition and type of bite and can change both within norm and with various pathologic processes.</a:t>
            </a:r>
            <a:endParaRPr lang="ru-RU" sz="2400" dirty="0"/>
          </a:p>
        </p:txBody>
      </p:sp>
    </p:spTree>
    <p:extLst>
      <p:ext uri="{BB962C8B-B14F-4D97-AF65-F5344CB8AC3E}">
        <p14:creationId xmlns:p14="http://schemas.microsoft.com/office/powerpoint/2010/main" val="2008902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859340"/>
            <a:ext cx="7560840" cy="3046988"/>
          </a:xfrm>
          <a:prstGeom prst="rect">
            <a:avLst/>
          </a:prstGeom>
        </p:spPr>
        <p:txBody>
          <a:bodyPr wrap="square">
            <a:spAutoFit/>
          </a:bodyPr>
          <a:lstStyle/>
          <a:p>
            <a:r>
              <a:rPr lang="en-US" sz="2400" dirty="0" smtClean="0"/>
              <a:t>Structure of TMJ lesions is diverse, not all pathologic processes have been studied and comprehended. According to many authors, diseases of TMJ affect from 35 to 75% population of the globe. Multifarious classifications only confirm complexity and difficulty in diagnostics, prevention and treatment of diseases of TMJ. Up to the present time from 20 to 40% wrong diagnosis and inadequate treatment have been observed.</a:t>
            </a:r>
            <a:endParaRPr lang="ru-RU" sz="2400" dirty="0"/>
          </a:p>
        </p:txBody>
      </p:sp>
    </p:spTree>
    <p:extLst>
      <p:ext uri="{BB962C8B-B14F-4D97-AF65-F5344CB8AC3E}">
        <p14:creationId xmlns:p14="http://schemas.microsoft.com/office/powerpoint/2010/main" val="3679813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166843"/>
            <a:ext cx="7992888" cy="4524315"/>
          </a:xfrm>
          <a:prstGeom prst="rect">
            <a:avLst/>
          </a:prstGeom>
        </p:spPr>
        <p:txBody>
          <a:bodyPr wrap="square">
            <a:spAutoFit/>
          </a:bodyPr>
          <a:lstStyle/>
          <a:p>
            <a:r>
              <a:rPr lang="en-US" sz="2400" dirty="0" smtClean="0"/>
              <a:t>Practically all classifications designate inflammatory disorders of various etiology and character of course, i.e. arthritis; primary and secondary, dystrophic or proliferative processes, i.e. </a:t>
            </a:r>
            <a:r>
              <a:rPr lang="en-US" sz="2400" dirty="0" err="1" smtClean="0"/>
              <a:t>arthrosis</a:t>
            </a:r>
            <a:r>
              <a:rPr lang="en-US" sz="2400" dirty="0" smtClean="0"/>
              <a:t>, </a:t>
            </a:r>
            <a:r>
              <a:rPr lang="en-US" sz="2400" dirty="0" err="1" smtClean="0"/>
              <a:t>osteoarthrosis</a:t>
            </a:r>
            <a:r>
              <a:rPr lang="en-US" sz="2400" dirty="0" smtClean="0"/>
              <a:t>, </a:t>
            </a:r>
            <a:r>
              <a:rPr lang="en-US" sz="2400" dirty="0" err="1" smtClean="0"/>
              <a:t>arthroso</a:t>
            </a:r>
            <a:r>
              <a:rPr lang="en-US" sz="2400" dirty="0" smtClean="0"/>
              <a:t>-arthritis. A great percentage belongs to processes manifested as impaired functions of the joint caused by changes in the muscular, nervous, ligamentous apparatus of the joint – these are so-called </a:t>
            </a:r>
            <a:r>
              <a:rPr lang="en-US" sz="2400" dirty="0" err="1" smtClean="0"/>
              <a:t>algetic</a:t>
            </a:r>
            <a:r>
              <a:rPr lang="en-US" sz="2400" dirty="0" smtClean="0"/>
              <a:t> or muscular dysfunctions. Besides, the fusion of a joint, often in an abnormal position, usually resulting from destruction of articular cartilage and </a:t>
            </a:r>
            <a:r>
              <a:rPr lang="en-US" sz="2400" dirty="0" err="1" smtClean="0"/>
              <a:t>subchondral</a:t>
            </a:r>
            <a:r>
              <a:rPr lang="en-US" sz="2400" dirty="0" smtClean="0"/>
              <a:t> bone caused by growth of fibrous, cartilaginous or osseous tissues between joint surfaces, i.e. </a:t>
            </a:r>
            <a:r>
              <a:rPr lang="en-US" sz="2400" dirty="0" err="1" smtClean="0"/>
              <a:t>ankylosis</a:t>
            </a:r>
            <a:r>
              <a:rPr lang="en-US" sz="2400" dirty="0" smtClean="0"/>
              <a:t> of TMJ is designated.</a:t>
            </a:r>
            <a:endParaRPr lang="ru-RU" sz="2400" dirty="0"/>
          </a:p>
        </p:txBody>
      </p:sp>
    </p:spTree>
    <p:extLst>
      <p:ext uri="{BB962C8B-B14F-4D97-AF65-F5344CB8AC3E}">
        <p14:creationId xmlns:p14="http://schemas.microsoft.com/office/powerpoint/2010/main" val="919262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19672" y="2690336"/>
            <a:ext cx="6120680" cy="1938992"/>
          </a:xfrm>
          <a:prstGeom prst="rect">
            <a:avLst/>
          </a:prstGeom>
        </p:spPr>
        <p:txBody>
          <a:bodyPr wrap="square">
            <a:spAutoFit/>
          </a:bodyPr>
          <a:lstStyle/>
          <a:p>
            <a:r>
              <a:rPr lang="en-US" sz="2400" b="1" dirty="0" smtClean="0"/>
              <a:t>Among disorders of TMJ first place belongs to processes of inflammatory origin of various nature – specific, non-specific, traumatic, non-infectious, which can have acute or chronic course</a:t>
            </a:r>
            <a:r>
              <a:rPr lang="en-US" dirty="0" smtClean="0"/>
              <a:t>.</a:t>
            </a:r>
            <a:endParaRPr lang="ru-RU" dirty="0"/>
          </a:p>
        </p:txBody>
      </p:sp>
    </p:spTree>
    <p:extLst>
      <p:ext uri="{BB962C8B-B14F-4D97-AF65-F5344CB8AC3E}">
        <p14:creationId xmlns:p14="http://schemas.microsoft.com/office/powerpoint/2010/main" val="454555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2136339"/>
            <a:ext cx="7704856" cy="2677656"/>
          </a:xfrm>
          <a:prstGeom prst="rect">
            <a:avLst/>
          </a:prstGeom>
        </p:spPr>
        <p:txBody>
          <a:bodyPr wrap="square">
            <a:spAutoFit/>
          </a:bodyPr>
          <a:lstStyle/>
          <a:p>
            <a:r>
              <a:rPr lang="en-US" sz="2400" dirty="0" smtClean="0"/>
              <a:t>In acute arthritis all components of acute inflammation both local and systemic – altered blood count, systemic immune response </a:t>
            </a:r>
            <a:r>
              <a:rPr lang="en-US" sz="2400" dirty="0" err="1" smtClean="0"/>
              <a:t>etc</a:t>
            </a:r>
            <a:r>
              <a:rPr lang="en-US" sz="2400" dirty="0" smtClean="0"/>
              <a:t> are observed. Diagnostics of acute arthritis commonly does not cause specific difficulties, especially in determination of etiologic moment, for example previous acute otitis, </a:t>
            </a:r>
            <a:r>
              <a:rPr lang="en-US" sz="2400" dirty="0" err="1" smtClean="0"/>
              <a:t>parotitis</a:t>
            </a:r>
            <a:r>
              <a:rPr lang="en-US" sz="2400" dirty="0" smtClean="0"/>
              <a:t>, influenza, rheumatic attack, acute trauma etc.</a:t>
            </a:r>
            <a:endParaRPr lang="ru-RU" sz="2400" dirty="0"/>
          </a:p>
        </p:txBody>
      </p:sp>
    </p:spTree>
    <p:extLst>
      <p:ext uri="{BB962C8B-B14F-4D97-AF65-F5344CB8AC3E}">
        <p14:creationId xmlns:p14="http://schemas.microsoft.com/office/powerpoint/2010/main" val="863012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2274838"/>
            <a:ext cx="6912768" cy="2677656"/>
          </a:xfrm>
          <a:prstGeom prst="rect">
            <a:avLst/>
          </a:prstGeom>
        </p:spPr>
        <p:txBody>
          <a:bodyPr wrap="square">
            <a:spAutoFit/>
          </a:bodyPr>
          <a:lstStyle/>
          <a:p>
            <a:r>
              <a:rPr lang="en-US" sz="2400" dirty="0" smtClean="0"/>
              <a:t>Chronic arthritis has less pronounced clinical picture, its diagnostics is complicated. It manifests mainly by pains while moving the jaw and masticating hard food, difficulties with opening the mouth in the morning, possible crepitation in the joint. Laboratory indices rarely detect pathology, radiographic changes in the elements of the joint are not detected.</a:t>
            </a:r>
            <a:endParaRPr lang="ru-RU" sz="2400" dirty="0"/>
          </a:p>
        </p:txBody>
      </p:sp>
    </p:spTree>
    <p:extLst>
      <p:ext uri="{BB962C8B-B14F-4D97-AF65-F5344CB8AC3E}">
        <p14:creationId xmlns:p14="http://schemas.microsoft.com/office/powerpoint/2010/main" val="3861082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2690336"/>
            <a:ext cx="7200800" cy="1569660"/>
          </a:xfrm>
          <a:prstGeom prst="rect">
            <a:avLst/>
          </a:prstGeom>
        </p:spPr>
        <p:txBody>
          <a:bodyPr wrap="square">
            <a:spAutoFit/>
          </a:bodyPr>
          <a:lstStyle/>
          <a:p>
            <a:r>
              <a:rPr lang="en-US" sz="2400" b="1" dirty="0" smtClean="0"/>
              <a:t>Treatment of arthritis is performed according to general principles with mandatorily providing joint immobility and administering anti-inflammatory and antibacterial medication.</a:t>
            </a:r>
            <a:endParaRPr lang="ru-RU" sz="2400" b="1" dirty="0"/>
          </a:p>
        </p:txBody>
      </p:sp>
    </p:spTree>
    <p:extLst>
      <p:ext uri="{BB962C8B-B14F-4D97-AF65-F5344CB8AC3E}">
        <p14:creationId xmlns:p14="http://schemas.microsoft.com/office/powerpoint/2010/main" val="2724007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2690336"/>
            <a:ext cx="7056784" cy="1569660"/>
          </a:xfrm>
          <a:prstGeom prst="rect">
            <a:avLst/>
          </a:prstGeom>
        </p:spPr>
        <p:txBody>
          <a:bodyPr wrap="square">
            <a:spAutoFit/>
          </a:bodyPr>
          <a:lstStyle/>
          <a:p>
            <a:r>
              <a:rPr lang="en-US" sz="2400" dirty="0" smtClean="0"/>
              <a:t>Dystrophic-degenerative and sometimes proliferative processes designated as </a:t>
            </a:r>
            <a:r>
              <a:rPr lang="en-US" sz="2400" dirty="0" err="1" smtClean="0"/>
              <a:t>sclerogenic</a:t>
            </a:r>
            <a:r>
              <a:rPr lang="en-US" sz="2400" dirty="0" smtClean="0"/>
              <a:t> or deforming </a:t>
            </a:r>
            <a:r>
              <a:rPr lang="en-US" sz="2400" dirty="0" err="1" smtClean="0"/>
              <a:t>arthrosis</a:t>
            </a:r>
            <a:r>
              <a:rPr lang="en-US" sz="2400" dirty="0" smtClean="0"/>
              <a:t> can be primary or secondary. The latter are classified by many authors as </a:t>
            </a:r>
            <a:r>
              <a:rPr lang="en-US" sz="2400" dirty="0" err="1" smtClean="0"/>
              <a:t>arthroso</a:t>
            </a:r>
            <a:r>
              <a:rPr lang="en-US" sz="2400" dirty="0" smtClean="0"/>
              <a:t>-arthritis.</a:t>
            </a:r>
            <a:endParaRPr lang="ru-RU" sz="2400" dirty="0"/>
          </a:p>
        </p:txBody>
      </p:sp>
    </p:spTree>
    <p:extLst>
      <p:ext uri="{BB962C8B-B14F-4D97-AF65-F5344CB8AC3E}">
        <p14:creationId xmlns:p14="http://schemas.microsoft.com/office/powerpoint/2010/main" val="85890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1582341"/>
            <a:ext cx="7272808" cy="4154984"/>
          </a:xfrm>
          <a:prstGeom prst="rect">
            <a:avLst/>
          </a:prstGeom>
        </p:spPr>
        <p:txBody>
          <a:bodyPr wrap="square">
            <a:spAutoFit/>
          </a:bodyPr>
          <a:lstStyle/>
          <a:p>
            <a:r>
              <a:rPr lang="en-US" sz="2400" dirty="0" smtClean="0"/>
              <a:t>These processes lead to degeneration of the joint cartilages, change of osseous structures towards sclerosis of cortical plate – </a:t>
            </a:r>
            <a:r>
              <a:rPr lang="en-US" sz="2400" dirty="0" err="1" smtClean="0"/>
              <a:t>sclerogenic</a:t>
            </a:r>
            <a:r>
              <a:rPr lang="en-US" sz="2400" dirty="0" smtClean="0"/>
              <a:t> </a:t>
            </a:r>
            <a:r>
              <a:rPr lang="en-US" sz="2400" dirty="0" err="1" smtClean="0"/>
              <a:t>arthrosis</a:t>
            </a:r>
            <a:r>
              <a:rPr lang="en-US" sz="2400" dirty="0" smtClean="0"/>
              <a:t>, which can be regarded as the most favorable outcome. Another, more severe, type can be deforming </a:t>
            </a:r>
            <a:r>
              <a:rPr lang="en-US" sz="2400" dirty="0" err="1" smtClean="0"/>
              <a:t>osteoarthrosis</a:t>
            </a:r>
            <a:r>
              <a:rPr lang="en-US" sz="2400" dirty="0" smtClean="0"/>
              <a:t> when the joint surfaces look like “mount peaks” causing dramatic impairment of movements of the jaw possibly resulting in complete dysfunction. Unlike </a:t>
            </a:r>
            <a:r>
              <a:rPr lang="en-US" sz="2400" dirty="0" err="1" smtClean="0"/>
              <a:t>ankylosis</a:t>
            </a:r>
            <a:r>
              <a:rPr lang="en-US" sz="2400" dirty="0" smtClean="0"/>
              <a:t>, in deforming </a:t>
            </a:r>
            <a:r>
              <a:rPr lang="en-US" sz="2400" dirty="0" err="1" smtClean="0"/>
              <a:t>arthrosis</a:t>
            </a:r>
            <a:r>
              <a:rPr lang="en-US" sz="2400" dirty="0" smtClean="0"/>
              <a:t>, the joint cavity is always </a:t>
            </a:r>
            <a:r>
              <a:rPr lang="en-US" sz="2400" dirty="0" err="1" smtClean="0"/>
              <a:t>radiographically</a:t>
            </a:r>
            <a:r>
              <a:rPr lang="en-US" sz="2400" dirty="0" smtClean="0"/>
              <a:t> observed, though dramatically deformed and narrowed, but still preserved.</a:t>
            </a:r>
            <a:endParaRPr lang="ru-RU" sz="2400" dirty="0"/>
          </a:p>
        </p:txBody>
      </p:sp>
    </p:spTree>
    <p:extLst>
      <p:ext uri="{BB962C8B-B14F-4D97-AF65-F5344CB8AC3E}">
        <p14:creationId xmlns:p14="http://schemas.microsoft.com/office/powerpoint/2010/main" val="616242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2828836"/>
            <a:ext cx="7056784" cy="1200329"/>
          </a:xfrm>
          <a:prstGeom prst="rect">
            <a:avLst/>
          </a:prstGeom>
        </p:spPr>
        <p:txBody>
          <a:bodyPr wrap="square">
            <a:spAutoFit/>
          </a:bodyPr>
          <a:lstStyle/>
          <a:p>
            <a:r>
              <a:rPr lang="en-US" sz="2400" b="1" dirty="0" smtClean="0"/>
              <a:t>Treatment at early stages is possible by means of physiotherapy, rational prosthesis, at a later stage of deforming </a:t>
            </a:r>
            <a:r>
              <a:rPr lang="en-US" sz="2400" b="1" dirty="0" err="1" smtClean="0"/>
              <a:t>arthrosis</a:t>
            </a:r>
            <a:r>
              <a:rPr lang="en-US" sz="2400" b="1" dirty="0" smtClean="0"/>
              <a:t> treatment is only surgical.</a:t>
            </a:r>
            <a:endParaRPr lang="ru-RU" sz="2400" b="1" dirty="0"/>
          </a:p>
        </p:txBody>
      </p:sp>
    </p:spTree>
    <p:extLst>
      <p:ext uri="{BB962C8B-B14F-4D97-AF65-F5344CB8AC3E}">
        <p14:creationId xmlns:p14="http://schemas.microsoft.com/office/powerpoint/2010/main" val="1249502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997839"/>
            <a:ext cx="7272808" cy="3046988"/>
          </a:xfrm>
          <a:prstGeom prst="rect">
            <a:avLst/>
          </a:prstGeom>
        </p:spPr>
        <p:txBody>
          <a:bodyPr wrap="square">
            <a:spAutoFit/>
          </a:bodyPr>
          <a:lstStyle/>
          <a:p>
            <a:r>
              <a:rPr lang="en-US" sz="2400" dirty="0" smtClean="0"/>
              <a:t>A large group of the diseases comprise the so-called dysfunctions of TMJ having numerous synonyms: pain dysfunction, pain dysfunction syndrome, muscular-articular dysfunction, </a:t>
            </a:r>
            <a:r>
              <a:rPr lang="en-US" sz="2400" dirty="0" err="1" smtClean="0"/>
              <a:t>Kosten</a:t>
            </a:r>
            <a:r>
              <a:rPr lang="en-US" sz="2400" dirty="0" smtClean="0"/>
              <a:t> syndrome etc. These processes manifest as pains, impaired movements, joint crepitation, possible spasms of masticatory muscles, S-shaped displacement of the mandible while opening mouth. Typical radiographic changes are absent.</a:t>
            </a:r>
            <a:endParaRPr lang="ru-RU" sz="2400" dirty="0"/>
          </a:p>
        </p:txBody>
      </p:sp>
    </p:spTree>
    <p:extLst>
      <p:ext uri="{BB962C8B-B14F-4D97-AF65-F5344CB8AC3E}">
        <p14:creationId xmlns:p14="http://schemas.microsoft.com/office/powerpoint/2010/main" val="483395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582341"/>
            <a:ext cx="7488832" cy="3785652"/>
          </a:xfrm>
          <a:prstGeom prst="rect">
            <a:avLst/>
          </a:prstGeom>
        </p:spPr>
        <p:txBody>
          <a:bodyPr wrap="square">
            <a:spAutoFit/>
          </a:bodyPr>
          <a:lstStyle/>
          <a:p>
            <a:r>
              <a:rPr lang="en-US" sz="2400" dirty="0" smtClean="0"/>
              <a:t>Causes of developing dysfunctions have not been clearly understood up to now. There is an occlusion theory, a theory of psychological stress and a number of others. It is connected with very complex </a:t>
            </a:r>
            <a:r>
              <a:rPr lang="en-US" sz="2400" dirty="0" err="1" smtClean="0"/>
              <a:t>reflexogenic</a:t>
            </a:r>
            <a:r>
              <a:rPr lang="en-US" sz="2400" dirty="0" smtClean="0"/>
              <a:t> chain beginning with the correlation: tooth – </a:t>
            </a:r>
            <a:r>
              <a:rPr lang="en-US" sz="2400" dirty="0" err="1" smtClean="0"/>
              <a:t>periodontium</a:t>
            </a:r>
            <a:r>
              <a:rPr lang="en-US" sz="2400" dirty="0" smtClean="0"/>
              <a:t> – </a:t>
            </a:r>
            <a:r>
              <a:rPr lang="en-US" sz="2400" dirty="0" err="1" smtClean="0"/>
              <a:t>parodontium</a:t>
            </a:r>
            <a:r>
              <a:rPr lang="en-US" sz="2400" dirty="0" smtClean="0"/>
              <a:t> – muscle – joint and up to regulatory mechanisms of CNS, condition of the cervical section of the vertebra (</a:t>
            </a:r>
            <a:r>
              <a:rPr lang="en-US" sz="2400" dirty="0" err="1" smtClean="0"/>
              <a:t>osteochondrosis</a:t>
            </a:r>
            <a:r>
              <a:rPr lang="en-US" sz="2400" dirty="0" smtClean="0"/>
              <a:t>) etc. Failure of even one of the links first of all results in forming dysfunction with different degree of manifestation.</a:t>
            </a:r>
            <a:endParaRPr lang="ru-RU" sz="2400" dirty="0"/>
          </a:p>
        </p:txBody>
      </p:sp>
    </p:spTree>
    <p:extLst>
      <p:ext uri="{BB962C8B-B14F-4D97-AF65-F5344CB8AC3E}">
        <p14:creationId xmlns:p14="http://schemas.microsoft.com/office/powerpoint/2010/main" val="2273231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305342"/>
            <a:ext cx="7920880" cy="4524315"/>
          </a:xfrm>
          <a:prstGeom prst="rect">
            <a:avLst/>
          </a:prstGeom>
        </p:spPr>
        <p:txBody>
          <a:bodyPr wrap="square">
            <a:spAutoFit/>
          </a:bodyPr>
          <a:lstStyle/>
          <a:p>
            <a:r>
              <a:rPr lang="en-US" sz="2400" dirty="0" smtClean="0"/>
              <a:t>In diagnostics and planning of the treatment the most important is thorough examination of the patient, mandatorily including analysis of anamnesis with consideration of </a:t>
            </a:r>
            <a:r>
              <a:rPr lang="en-US" sz="2400" dirty="0" err="1" smtClean="0"/>
              <a:t>psychoemotional</a:t>
            </a:r>
            <a:r>
              <a:rPr lang="en-US" sz="2400" dirty="0" smtClean="0"/>
              <a:t> status, examination, palpation and auscultation of the joint, evaluation of condition of muscles, including muscles of the neck, evaluation of occlusion. To specify the diagnosis, </a:t>
            </a:r>
            <a:r>
              <a:rPr lang="en-US" sz="2400" dirty="0" err="1" smtClean="0"/>
              <a:t>electromyographic</a:t>
            </a:r>
            <a:r>
              <a:rPr lang="en-US" sz="2400" dirty="0" smtClean="0"/>
              <a:t> investigations, various types of radiography including that of the cervical section of the vertebra must be used. Study of laboratory, biochemical, immunologic indices allows to perform differential diagnostics and detect true character of the disorder.</a:t>
            </a:r>
            <a:endParaRPr lang="ru-RU" sz="2400" dirty="0"/>
          </a:p>
        </p:txBody>
      </p:sp>
    </p:spTree>
    <p:extLst>
      <p:ext uri="{BB962C8B-B14F-4D97-AF65-F5344CB8AC3E}">
        <p14:creationId xmlns:p14="http://schemas.microsoft.com/office/powerpoint/2010/main" val="163347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551837"/>
            <a:ext cx="7632848" cy="1938992"/>
          </a:xfrm>
          <a:prstGeom prst="rect">
            <a:avLst/>
          </a:prstGeom>
        </p:spPr>
        <p:txBody>
          <a:bodyPr wrap="square">
            <a:spAutoFit/>
          </a:bodyPr>
          <a:lstStyle/>
          <a:p>
            <a:r>
              <a:rPr lang="en-US" sz="2400" b="1" dirty="0" smtClean="0"/>
              <a:t>Treatment of dysfunctions is composite where the first place belongs to orthopedic correction of the bite by means of splints and devices and anti-inflammatory therapy. Surgery is used rarely, mainly abroad and consists in </a:t>
            </a:r>
            <a:r>
              <a:rPr lang="en-US" sz="2400" b="1" dirty="0" err="1" smtClean="0"/>
              <a:t>meniscectomy</a:t>
            </a:r>
            <a:r>
              <a:rPr lang="en-US" sz="2400" b="1" dirty="0" smtClean="0"/>
              <a:t>.</a:t>
            </a:r>
            <a:endParaRPr lang="ru-RU" sz="2400" b="1" dirty="0"/>
          </a:p>
        </p:txBody>
      </p:sp>
    </p:spTree>
    <p:extLst>
      <p:ext uri="{BB962C8B-B14F-4D97-AF65-F5344CB8AC3E}">
        <p14:creationId xmlns:p14="http://schemas.microsoft.com/office/powerpoint/2010/main" val="1852668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582341"/>
            <a:ext cx="7992888" cy="3785652"/>
          </a:xfrm>
          <a:prstGeom prst="rect">
            <a:avLst/>
          </a:prstGeom>
        </p:spPr>
        <p:txBody>
          <a:bodyPr wrap="square">
            <a:spAutoFit/>
          </a:bodyPr>
          <a:lstStyle/>
          <a:p>
            <a:r>
              <a:rPr lang="en-US" sz="2400" dirty="0" smtClean="0"/>
              <a:t>Unlike inflammatory diseases and dysfunctions, </a:t>
            </a:r>
            <a:r>
              <a:rPr lang="en-US" sz="2400" b="1" dirty="0" err="1" smtClean="0"/>
              <a:t>ankylosis</a:t>
            </a:r>
            <a:r>
              <a:rPr lang="en-US" sz="2400" dirty="0" smtClean="0"/>
              <a:t> is characterized by developing utter immobility of the joint due to intra-articular growth of connective (fibrous, cartilaginous, osseous) tissues possibly resulting in formation of a single conglomerate of the </a:t>
            </a:r>
            <a:r>
              <a:rPr lang="en-US" sz="2400" dirty="0" err="1" smtClean="0"/>
              <a:t>condyloid</a:t>
            </a:r>
            <a:r>
              <a:rPr lang="en-US" sz="2400" dirty="0" smtClean="0"/>
              <a:t> process, articular fossa, </a:t>
            </a:r>
            <a:r>
              <a:rPr lang="en-US" sz="2400" dirty="0" err="1" smtClean="0"/>
              <a:t>zygomatic</a:t>
            </a:r>
            <a:r>
              <a:rPr lang="en-US" sz="2400" dirty="0" smtClean="0"/>
              <a:t> arch.</a:t>
            </a:r>
          </a:p>
          <a:p>
            <a:r>
              <a:rPr lang="en-US" sz="2400" dirty="0" smtClean="0"/>
              <a:t>As a rule, </a:t>
            </a:r>
            <a:r>
              <a:rPr lang="en-US" sz="2400" dirty="0" err="1" smtClean="0"/>
              <a:t>ankylosis</a:t>
            </a:r>
            <a:r>
              <a:rPr lang="en-US" sz="2400" dirty="0" smtClean="0"/>
              <a:t> results from either intrauterine or postnatal infections. They can be </a:t>
            </a:r>
            <a:r>
              <a:rPr lang="en-US" sz="2400" dirty="0" err="1" smtClean="0"/>
              <a:t>omphalitis</a:t>
            </a:r>
            <a:r>
              <a:rPr lang="en-US" sz="2400" dirty="0" smtClean="0"/>
              <a:t>, </a:t>
            </a:r>
            <a:r>
              <a:rPr lang="en-US" sz="2400" dirty="0" err="1" smtClean="0"/>
              <a:t>hematogenic</a:t>
            </a:r>
            <a:r>
              <a:rPr lang="en-US" sz="2400" dirty="0" smtClean="0"/>
              <a:t> osteomyelitis, otitis, </a:t>
            </a:r>
            <a:r>
              <a:rPr lang="en-US" sz="2400" dirty="0" err="1" smtClean="0"/>
              <a:t>parotitis</a:t>
            </a:r>
            <a:r>
              <a:rPr lang="en-US" sz="2400" dirty="0" smtClean="0"/>
              <a:t>, sepsis. </a:t>
            </a:r>
            <a:r>
              <a:rPr lang="en-US" sz="2400" dirty="0" err="1" smtClean="0"/>
              <a:t>Odontogenic</a:t>
            </a:r>
            <a:r>
              <a:rPr lang="en-US" sz="2400" dirty="0" smtClean="0"/>
              <a:t> osteomyelitis hardly ever leads to </a:t>
            </a:r>
            <a:r>
              <a:rPr lang="en-US" sz="2400" dirty="0" err="1" smtClean="0"/>
              <a:t>ankylosis</a:t>
            </a:r>
            <a:r>
              <a:rPr lang="en-US" sz="2400" dirty="0" smtClean="0"/>
              <a:t>.</a:t>
            </a:r>
            <a:endParaRPr lang="en-US" sz="2400" dirty="0"/>
          </a:p>
        </p:txBody>
      </p:sp>
    </p:spTree>
    <p:extLst>
      <p:ext uri="{BB962C8B-B14F-4D97-AF65-F5344CB8AC3E}">
        <p14:creationId xmlns:p14="http://schemas.microsoft.com/office/powerpoint/2010/main" val="20645689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582341"/>
            <a:ext cx="7848872" cy="3416320"/>
          </a:xfrm>
          <a:prstGeom prst="rect">
            <a:avLst/>
          </a:prstGeom>
        </p:spPr>
        <p:txBody>
          <a:bodyPr wrap="square">
            <a:spAutoFit/>
          </a:bodyPr>
          <a:lstStyle/>
          <a:p>
            <a:r>
              <a:rPr lang="en-US" sz="2400" dirty="0" smtClean="0"/>
              <a:t>In adults </a:t>
            </a:r>
            <a:r>
              <a:rPr lang="en-US" sz="2400" dirty="0" err="1" smtClean="0"/>
              <a:t>ankylosis</a:t>
            </a:r>
            <a:r>
              <a:rPr lang="en-US" sz="2400" dirty="0" smtClean="0"/>
              <a:t> develops rarely, predominantly at adolescence resulting from acute purulent arthritis or intra-articular comminuted fracture of the condyle. During formation in childhood, </a:t>
            </a:r>
            <a:r>
              <a:rPr lang="en-US" sz="2400" dirty="0" err="1" smtClean="0"/>
              <a:t>ankylosis</a:t>
            </a:r>
            <a:r>
              <a:rPr lang="en-US" sz="2400" dirty="0" smtClean="0"/>
              <a:t> leads to development of </a:t>
            </a:r>
            <a:r>
              <a:rPr lang="en-US" sz="2400" dirty="0" err="1" smtClean="0"/>
              <a:t>uni</a:t>
            </a:r>
            <a:r>
              <a:rPr lang="en-US" sz="2400" dirty="0" smtClean="0"/>
              <a:t>- or bilateral </a:t>
            </a:r>
            <a:r>
              <a:rPr lang="en-US" sz="2400" dirty="0" err="1" smtClean="0"/>
              <a:t>microgenia</a:t>
            </a:r>
            <a:r>
              <a:rPr lang="en-US" sz="2400" dirty="0" smtClean="0"/>
              <a:t>. In </a:t>
            </a:r>
            <a:r>
              <a:rPr lang="en-US" sz="2400" dirty="0" err="1" smtClean="0"/>
              <a:t>ankylosis</a:t>
            </a:r>
            <a:r>
              <a:rPr lang="en-US" sz="2400" dirty="0" smtClean="0"/>
              <a:t> can occur severe complications	 of breathing and swallowing sometimes requiring urgent aid even as tracheostomy. Due to inadequate hygiene of the oral cavity, multiple caries develops, lesions of the oral mucosa such as stomatitis and gingivitis occur.</a:t>
            </a:r>
            <a:endParaRPr lang="ru-RU" sz="2400" dirty="0"/>
          </a:p>
        </p:txBody>
      </p:sp>
    </p:spTree>
    <p:extLst>
      <p:ext uri="{BB962C8B-B14F-4D97-AF65-F5344CB8AC3E}">
        <p14:creationId xmlns:p14="http://schemas.microsoft.com/office/powerpoint/2010/main" val="8191658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2828836"/>
            <a:ext cx="6912768" cy="1200329"/>
          </a:xfrm>
          <a:prstGeom prst="rect">
            <a:avLst/>
          </a:prstGeom>
        </p:spPr>
        <p:txBody>
          <a:bodyPr wrap="square">
            <a:spAutoFit/>
          </a:bodyPr>
          <a:lstStyle/>
          <a:p>
            <a:r>
              <a:rPr lang="en-US" sz="2400" b="1" dirty="0" smtClean="0"/>
              <a:t>Diagnostics of </a:t>
            </a:r>
            <a:r>
              <a:rPr lang="en-US" sz="2400" b="1" dirty="0" err="1" smtClean="0"/>
              <a:t>ankylosis</a:t>
            </a:r>
            <a:r>
              <a:rPr lang="en-US" sz="2400" b="1" dirty="0" smtClean="0"/>
              <a:t> is not complicated. Main method is radiography ranging from conventional radiographs in a standard lateral position to CT.</a:t>
            </a:r>
            <a:endParaRPr lang="ru-RU" sz="2400" b="1" dirty="0"/>
          </a:p>
        </p:txBody>
      </p:sp>
    </p:spTree>
    <p:extLst>
      <p:ext uri="{BB962C8B-B14F-4D97-AF65-F5344CB8AC3E}">
        <p14:creationId xmlns:p14="http://schemas.microsoft.com/office/powerpoint/2010/main" val="664607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595" y="566682"/>
            <a:ext cx="7464829" cy="5598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12026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73" y="512676"/>
            <a:ext cx="7728859" cy="5796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65175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927" t="15264" r="31838" b="8375"/>
          <a:stretch/>
        </p:blipFill>
        <p:spPr bwMode="auto">
          <a:xfrm>
            <a:off x="539552" y="554181"/>
            <a:ext cx="2316979" cy="3298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5316" t="21341" r="20404" b="18314"/>
          <a:stretch/>
        </p:blipFill>
        <p:spPr bwMode="auto">
          <a:xfrm>
            <a:off x="4966766" y="1484784"/>
            <a:ext cx="3974848" cy="2798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0696" t="13338" r="20096" b="11545"/>
          <a:stretch/>
        </p:blipFill>
        <p:spPr bwMode="auto">
          <a:xfrm>
            <a:off x="2195736" y="3212976"/>
            <a:ext cx="3139690" cy="2987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73855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2551837"/>
            <a:ext cx="7488832" cy="1938992"/>
          </a:xfrm>
          <a:prstGeom prst="rect">
            <a:avLst/>
          </a:prstGeom>
        </p:spPr>
        <p:txBody>
          <a:bodyPr wrap="square">
            <a:spAutoFit/>
          </a:bodyPr>
          <a:lstStyle/>
          <a:p>
            <a:r>
              <a:rPr lang="en-US" sz="2400" b="1" dirty="0" smtClean="0"/>
              <a:t>Treatment of </a:t>
            </a:r>
            <a:r>
              <a:rPr lang="en-US" sz="2400" b="1" dirty="0" err="1" smtClean="0"/>
              <a:t>ankylosis</a:t>
            </a:r>
            <a:r>
              <a:rPr lang="en-US" sz="2400" b="1" dirty="0" smtClean="0"/>
              <a:t> only at its early stages with fibrous cohesions can be conservative as </a:t>
            </a:r>
            <a:r>
              <a:rPr lang="en-US" sz="2400" b="1" dirty="0" err="1" smtClean="0"/>
              <a:t>redressation</a:t>
            </a:r>
            <a:r>
              <a:rPr lang="en-US" sz="2400" b="1" dirty="0" smtClean="0"/>
              <a:t> i.e. forceful break of cohesions by means of a mouth prop. The method is of little efficacy, relapses are frequent up to osseous </a:t>
            </a:r>
            <a:r>
              <a:rPr lang="en-US" sz="2400" b="1" dirty="0" err="1" smtClean="0"/>
              <a:t>ankylosis</a:t>
            </a:r>
            <a:r>
              <a:rPr lang="en-US" sz="2400" b="1" dirty="0" smtClean="0"/>
              <a:t>.</a:t>
            </a:r>
            <a:endParaRPr lang="ru-RU" sz="2400" b="1" dirty="0"/>
          </a:p>
        </p:txBody>
      </p:sp>
    </p:spTree>
    <p:extLst>
      <p:ext uri="{BB962C8B-B14F-4D97-AF65-F5344CB8AC3E}">
        <p14:creationId xmlns:p14="http://schemas.microsoft.com/office/powerpoint/2010/main" val="4589830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468" t="22020" r="14532" b="8936"/>
          <a:stretch/>
        </p:blipFill>
        <p:spPr bwMode="auto">
          <a:xfrm>
            <a:off x="547368" y="692697"/>
            <a:ext cx="4282956"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3022" t="17411" r="16372" b="13902"/>
          <a:stretch/>
        </p:blipFill>
        <p:spPr bwMode="auto">
          <a:xfrm>
            <a:off x="4283968" y="3250062"/>
            <a:ext cx="4164214" cy="3038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41331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305342"/>
            <a:ext cx="7920880" cy="4154984"/>
          </a:xfrm>
          <a:prstGeom prst="rect">
            <a:avLst/>
          </a:prstGeom>
        </p:spPr>
        <p:txBody>
          <a:bodyPr wrap="square">
            <a:spAutoFit/>
          </a:bodyPr>
          <a:lstStyle/>
          <a:p>
            <a:r>
              <a:rPr lang="en-US" sz="2400" dirty="0" smtClean="0"/>
              <a:t>Owing to the structure of TMJ, frontal dislocations prevail when caput </a:t>
            </a:r>
            <a:r>
              <a:rPr lang="en-US" sz="2400" dirty="0" err="1" smtClean="0"/>
              <a:t>mandibulae</a:t>
            </a:r>
            <a:r>
              <a:rPr lang="en-US" sz="2400" dirty="0" smtClean="0"/>
              <a:t> comes out of the articular fossa forwards rolling over the articular tubercle of temporal bone. A blow into the jaw, excessive opening of the mouth while yelling, yawning or during dental manipulations make it possible. Posterior dislocation, i.e. intrusion of caput </a:t>
            </a:r>
            <a:r>
              <a:rPr lang="en-US" sz="2400" dirty="0" err="1" smtClean="0"/>
              <a:t>mandibulae</a:t>
            </a:r>
            <a:r>
              <a:rPr lang="en-US" sz="2400" dirty="0" smtClean="0"/>
              <a:t> into the outer auditory passage with fracture of its internal osseous wall is very rare. Dislocation can be </a:t>
            </a:r>
            <a:r>
              <a:rPr lang="en-US" sz="2400" dirty="0" err="1" smtClean="0"/>
              <a:t>uni</a:t>
            </a:r>
            <a:r>
              <a:rPr lang="en-US" sz="2400" dirty="0" smtClean="0"/>
              <a:t>- or bilateral. In a flat form of the joint, which is more common for women or in secondary </a:t>
            </a:r>
            <a:r>
              <a:rPr lang="en-US" sz="2400" dirty="0" err="1" smtClean="0"/>
              <a:t>adentia</a:t>
            </a:r>
            <a:r>
              <a:rPr lang="en-US" sz="2400" dirty="0" smtClean="0"/>
              <a:t>, development of habitual </a:t>
            </a:r>
            <a:r>
              <a:rPr lang="en-US" sz="2400" dirty="0" err="1" smtClean="0"/>
              <a:t>temporomandibular</a:t>
            </a:r>
            <a:r>
              <a:rPr lang="en-US" sz="2400" dirty="0" smtClean="0"/>
              <a:t> joint luxation is possible.</a:t>
            </a:r>
            <a:endParaRPr lang="ru-RU" sz="2400" dirty="0"/>
          </a:p>
        </p:txBody>
      </p:sp>
    </p:spTree>
    <p:extLst>
      <p:ext uri="{BB962C8B-B14F-4D97-AF65-F5344CB8AC3E}">
        <p14:creationId xmlns:p14="http://schemas.microsoft.com/office/powerpoint/2010/main" val="8203233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166843"/>
            <a:ext cx="8136904" cy="4524315"/>
          </a:xfrm>
          <a:prstGeom prst="rect">
            <a:avLst/>
          </a:prstGeom>
        </p:spPr>
        <p:txBody>
          <a:bodyPr wrap="square">
            <a:spAutoFit/>
          </a:bodyPr>
          <a:lstStyle/>
          <a:p>
            <a:r>
              <a:rPr lang="en-US" sz="2400" dirty="0" smtClean="0"/>
              <a:t>Practically all classifications designate inflammatory disorders of various etiology and character of course, i.e. arthritis; primary and secondary, dystrophic or proliferative processes, i.e. </a:t>
            </a:r>
            <a:r>
              <a:rPr lang="en-US" sz="2400" dirty="0" err="1" smtClean="0"/>
              <a:t>arthrosis</a:t>
            </a:r>
            <a:r>
              <a:rPr lang="en-US" sz="2400" dirty="0" smtClean="0"/>
              <a:t>, </a:t>
            </a:r>
            <a:r>
              <a:rPr lang="en-US" sz="2400" dirty="0" err="1" smtClean="0"/>
              <a:t>osteoarthrosis</a:t>
            </a:r>
            <a:r>
              <a:rPr lang="en-US" sz="2400" dirty="0" smtClean="0"/>
              <a:t>, </a:t>
            </a:r>
            <a:r>
              <a:rPr lang="en-US" sz="2400" dirty="0" err="1" smtClean="0"/>
              <a:t>arthroso</a:t>
            </a:r>
            <a:r>
              <a:rPr lang="en-US" sz="2400" dirty="0" smtClean="0"/>
              <a:t>-arthritis. A great percentage belongs to processes manifested as impaired functions of the joint caused by changes in the muscular, nervous, ligamentous apparatus of the joint – these are so-called </a:t>
            </a:r>
            <a:r>
              <a:rPr lang="en-US" sz="2400" dirty="0" err="1" smtClean="0"/>
              <a:t>algetic</a:t>
            </a:r>
            <a:r>
              <a:rPr lang="en-US" sz="2400" dirty="0" smtClean="0"/>
              <a:t> or muscular dysfunctions. Besides, the fusion of a joint, often in an abnormal position, usually resulting from destruction of articular cartilage and </a:t>
            </a:r>
            <a:r>
              <a:rPr lang="en-US" sz="2400" dirty="0" err="1" smtClean="0"/>
              <a:t>subchondral</a:t>
            </a:r>
            <a:r>
              <a:rPr lang="en-US" sz="2400" dirty="0" smtClean="0"/>
              <a:t> bone caused by growth of fibrous, cartilaginous or osseous tissues between joint surfaces, i.e. </a:t>
            </a:r>
            <a:r>
              <a:rPr lang="en-US" sz="2400" dirty="0" err="1" smtClean="0"/>
              <a:t>ankylosis</a:t>
            </a:r>
            <a:r>
              <a:rPr lang="en-US" sz="2400" dirty="0" smtClean="0"/>
              <a:t> of TMJ is designated.</a:t>
            </a:r>
            <a:endParaRPr lang="ru-RU" sz="2400" dirty="0"/>
          </a:p>
        </p:txBody>
      </p:sp>
    </p:spTree>
    <p:extLst>
      <p:ext uri="{BB962C8B-B14F-4D97-AF65-F5344CB8AC3E}">
        <p14:creationId xmlns:p14="http://schemas.microsoft.com/office/powerpoint/2010/main" val="32942069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2828836"/>
            <a:ext cx="7488832" cy="1200329"/>
          </a:xfrm>
          <a:prstGeom prst="rect">
            <a:avLst/>
          </a:prstGeom>
        </p:spPr>
        <p:txBody>
          <a:bodyPr wrap="square">
            <a:spAutoFit/>
          </a:bodyPr>
          <a:lstStyle/>
          <a:p>
            <a:r>
              <a:rPr lang="en-US" sz="2400" b="1" dirty="0" smtClean="0"/>
              <a:t>Contracture of the mandible is stable restriction of movements of the joint due to organic or functional impairment in the surrounding tissues.</a:t>
            </a:r>
            <a:endParaRPr lang="ru-RU" sz="2400" b="1" dirty="0"/>
          </a:p>
        </p:txBody>
      </p:sp>
    </p:spTree>
    <p:extLst>
      <p:ext uri="{BB962C8B-B14F-4D97-AF65-F5344CB8AC3E}">
        <p14:creationId xmlns:p14="http://schemas.microsoft.com/office/powerpoint/2010/main" val="18478198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166843"/>
            <a:ext cx="7632848" cy="4524315"/>
          </a:xfrm>
          <a:prstGeom prst="rect">
            <a:avLst/>
          </a:prstGeom>
        </p:spPr>
        <p:txBody>
          <a:bodyPr wrap="square">
            <a:spAutoFit/>
          </a:bodyPr>
          <a:lstStyle/>
          <a:p>
            <a:r>
              <a:rPr lang="en-US" sz="2400" dirty="0" smtClean="0"/>
              <a:t>There are </a:t>
            </a:r>
            <a:r>
              <a:rPr lang="en-US" sz="2400" dirty="0" err="1" smtClean="0"/>
              <a:t>cicatrical</a:t>
            </a:r>
            <a:r>
              <a:rPr lang="en-US" sz="2400" dirty="0" smtClean="0"/>
              <a:t>, </a:t>
            </a:r>
            <a:r>
              <a:rPr lang="en-US" sz="2400" dirty="0" err="1" smtClean="0"/>
              <a:t>algetic</a:t>
            </a:r>
            <a:r>
              <a:rPr lang="en-US" sz="2400" dirty="0" smtClean="0"/>
              <a:t>, neurogenic, inflammatory contractures. In case of traumatic origin of contractures, a scar is formed which can contain any tissues. </a:t>
            </a:r>
            <a:r>
              <a:rPr lang="en-US" sz="2400" dirty="0" err="1" smtClean="0"/>
              <a:t>Algetic</a:t>
            </a:r>
            <a:r>
              <a:rPr lang="en-US" sz="2400" dirty="0" smtClean="0"/>
              <a:t> contractures result from irritation of muscular and peripheral nervous fibers in damaged bone. Inflammatory ones are caused by secondary changes of muscular and peripheral nervous tissue caused by developing inflammation in the surrounding cellulose. </a:t>
            </a:r>
            <a:r>
              <a:rPr lang="en-US" sz="2400" dirty="0" err="1" smtClean="0"/>
              <a:t>Postimmobilizing</a:t>
            </a:r>
            <a:r>
              <a:rPr lang="en-US" sz="2400" dirty="0" smtClean="0"/>
              <a:t> contractures occur as a result of prolonged deactivation of muscular function. Neurogenic contractures of central origin, known as </a:t>
            </a:r>
            <a:r>
              <a:rPr lang="en-US" sz="2400" dirty="0" err="1" smtClean="0"/>
              <a:t>trismus</a:t>
            </a:r>
            <a:r>
              <a:rPr lang="en-US" sz="2400" dirty="0" smtClean="0"/>
              <a:t>, are connected with dysfunction of the CNS in rabies, tetanus, spastic paralysis etc.</a:t>
            </a:r>
            <a:endParaRPr lang="ru-RU" sz="2400" dirty="0"/>
          </a:p>
        </p:txBody>
      </p:sp>
    </p:spTree>
    <p:extLst>
      <p:ext uri="{BB962C8B-B14F-4D97-AF65-F5344CB8AC3E}">
        <p14:creationId xmlns:p14="http://schemas.microsoft.com/office/powerpoint/2010/main" val="40038648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2136339"/>
            <a:ext cx="7416824" cy="2954655"/>
          </a:xfrm>
          <a:prstGeom prst="rect">
            <a:avLst/>
          </a:prstGeom>
        </p:spPr>
        <p:txBody>
          <a:bodyPr wrap="square">
            <a:spAutoFit/>
          </a:bodyPr>
          <a:lstStyle/>
          <a:p>
            <a:r>
              <a:rPr lang="en-US" sz="2400" dirty="0" smtClean="0"/>
              <a:t>Depending on etiology of </a:t>
            </a:r>
            <a:r>
              <a:rPr lang="en-US" sz="2400" b="1" dirty="0" smtClean="0"/>
              <a:t>contracture</a:t>
            </a:r>
            <a:r>
              <a:rPr lang="en-US" sz="2400" dirty="0" smtClean="0"/>
              <a:t>, its </a:t>
            </a:r>
            <a:r>
              <a:rPr lang="en-US" sz="2400" b="1" dirty="0" smtClean="0"/>
              <a:t>treatment </a:t>
            </a:r>
            <a:r>
              <a:rPr lang="en-US" sz="2400" dirty="0" smtClean="0"/>
              <a:t>can be surgical, using various plastic surgeries, and conservative when first priority becomes cure of the underlying disease: treatment of fracture of the mandible, incision and drainage of </a:t>
            </a:r>
            <a:r>
              <a:rPr lang="en-US" sz="2400" dirty="0" err="1" smtClean="0"/>
              <a:t>phlegmon</a:t>
            </a:r>
            <a:r>
              <a:rPr lang="en-US" sz="2400" dirty="0" smtClean="0"/>
              <a:t> with further use of means and methods of restoration of functional state of the muscular tissue.</a:t>
            </a:r>
          </a:p>
          <a:p>
            <a:endParaRPr lang="en-US" dirty="0"/>
          </a:p>
        </p:txBody>
      </p:sp>
    </p:spTree>
    <p:extLst>
      <p:ext uri="{BB962C8B-B14F-4D97-AF65-F5344CB8AC3E}">
        <p14:creationId xmlns:p14="http://schemas.microsoft.com/office/powerpoint/2010/main" val="27596315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sus\Desktop\DSC_017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764704"/>
            <a:ext cx="8029328" cy="5332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34409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74</TotalTime>
  <Words>1610</Words>
  <Application>Microsoft Office PowerPoint</Application>
  <PresentationFormat>Экран (4:3)</PresentationFormat>
  <Paragraphs>30</Paragraphs>
  <Slides>34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34</vt:i4>
      </vt:variant>
    </vt:vector>
  </HeadingPairs>
  <TitlesOfParts>
    <vt:vector size="35" baseType="lpstr">
      <vt:lpstr>Апекс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9</cp:revision>
  <dcterms:created xsi:type="dcterms:W3CDTF">2016-03-17T06:33:57Z</dcterms:created>
  <dcterms:modified xsi:type="dcterms:W3CDTF">2016-03-29T05:22:33Z</dcterms:modified>
</cp:coreProperties>
</file>