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502406DA-EC83-4000-B28A-6E9F89B6D5F4}" type="datetimeFigureOut">
              <a:rPr lang="ru-RU" smtClean="0"/>
              <a:t>28.03.2016</a:t>
            </a:fld>
            <a:endParaRPr lang="ru-RU"/>
          </a:p>
        </p:txBody>
      </p:sp>
      <p:sp>
        <p:nvSpPr>
          <p:cNvPr id="16" name="Slide Number Placeholder 15"/>
          <p:cNvSpPr>
            <a:spLocks noGrp="1"/>
          </p:cNvSpPr>
          <p:nvPr>
            <p:ph type="sldNum" sz="quarter" idx="11"/>
          </p:nvPr>
        </p:nvSpPr>
        <p:spPr/>
        <p:txBody>
          <a:bodyPr/>
          <a:lstStyle/>
          <a:p>
            <a:fld id="{F90A10B0-F4FE-45D9-9926-F0DC5AFE3ED2}"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502406DA-EC83-4000-B28A-6E9F89B6D5F4}" type="datetimeFigureOut">
              <a:rPr lang="ru-RU" smtClean="0"/>
              <a:t>28.03.2016</a:t>
            </a:fld>
            <a:endParaRPr lang="ru-RU"/>
          </a:p>
        </p:txBody>
      </p:sp>
      <p:sp>
        <p:nvSpPr>
          <p:cNvPr id="15" name="Slide Number Placeholder 14"/>
          <p:cNvSpPr>
            <a:spLocks noGrp="1"/>
          </p:cNvSpPr>
          <p:nvPr>
            <p:ph type="sldNum" sz="quarter" idx="11"/>
          </p:nvPr>
        </p:nvSpPr>
        <p:spPr/>
        <p:txBody>
          <a:bodyPr/>
          <a:lstStyle/>
          <a:p>
            <a:fld id="{F90A10B0-F4FE-45D9-9926-F0DC5AFE3ED2}"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502406DA-EC83-4000-B28A-6E9F89B6D5F4}" type="datetimeFigureOut">
              <a:rPr lang="ru-RU" smtClean="0"/>
              <a:t>28.03.2016</a:t>
            </a:fld>
            <a:endParaRPr lang="ru-RU"/>
          </a:p>
        </p:txBody>
      </p:sp>
      <p:sp>
        <p:nvSpPr>
          <p:cNvPr id="13" name="Slide Number Placeholder 12"/>
          <p:cNvSpPr>
            <a:spLocks noGrp="1"/>
          </p:cNvSpPr>
          <p:nvPr>
            <p:ph type="sldNum" sz="quarter" idx="11"/>
          </p:nvPr>
        </p:nvSpPr>
        <p:spPr/>
        <p:txBody>
          <a:bodyPr/>
          <a:lstStyle/>
          <a:p>
            <a:fld id="{F90A10B0-F4FE-45D9-9926-F0DC5AFE3ED2}"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502406DA-EC83-4000-B28A-6E9F89B6D5F4}" type="datetimeFigureOut">
              <a:rPr lang="ru-RU" smtClean="0"/>
              <a:t>28.03.2016</a:t>
            </a:fld>
            <a:endParaRPr lang="ru-RU"/>
          </a:p>
        </p:txBody>
      </p:sp>
      <p:sp>
        <p:nvSpPr>
          <p:cNvPr id="9" name="Slide Number Placeholder 8"/>
          <p:cNvSpPr>
            <a:spLocks noGrp="1"/>
          </p:cNvSpPr>
          <p:nvPr>
            <p:ph type="sldNum" sz="quarter" idx="11"/>
          </p:nvPr>
        </p:nvSpPr>
        <p:spPr/>
        <p:txBody>
          <a:bodyPr/>
          <a:lstStyle/>
          <a:p>
            <a:fld id="{F90A10B0-F4FE-45D9-9926-F0DC5AFE3ED2}"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502406DA-EC83-4000-B28A-6E9F89B6D5F4}" type="datetimeFigureOut">
              <a:rPr lang="ru-RU" smtClean="0"/>
              <a:t>28.03.2016</a:t>
            </a:fld>
            <a:endParaRPr lang="ru-RU"/>
          </a:p>
        </p:txBody>
      </p:sp>
      <p:sp>
        <p:nvSpPr>
          <p:cNvPr id="15" name="Slide Number Placeholder 14"/>
          <p:cNvSpPr>
            <a:spLocks noGrp="1"/>
          </p:cNvSpPr>
          <p:nvPr>
            <p:ph type="sldNum" sz="quarter" idx="11"/>
          </p:nvPr>
        </p:nvSpPr>
        <p:spPr/>
        <p:txBody>
          <a:bodyPr/>
          <a:lstStyle/>
          <a:p>
            <a:fld id="{F90A10B0-F4FE-45D9-9926-F0DC5AFE3ED2}"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502406DA-EC83-4000-B28A-6E9F89B6D5F4}" type="datetimeFigureOut">
              <a:rPr lang="ru-RU" smtClean="0"/>
              <a:t>28.03.2016</a:t>
            </a:fld>
            <a:endParaRPr lang="ru-RU"/>
          </a:p>
        </p:txBody>
      </p:sp>
      <p:sp>
        <p:nvSpPr>
          <p:cNvPr id="8" name="Slide Number Placeholder 7"/>
          <p:cNvSpPr>
            <a:spLocks noGrp="1"/>
          </p:cNvSpPr>
          <p:nvPr>
            <p:ph type="sldNum" sz="quarter" idx="11"/>
          </p:nvPr>
        </p:nvSpPr>
        <p:spPr/>
        <p:txBody>
          <a:bodyPr/>
          <a:lstStyle/>
          <a:p>
            <a:fld id="{F90A10B0-F4FE-45D9-9926-F0DC5AFE3ED2}"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02406DA-EC83-4000-B28A-6E9F89B6D5F4}" type="datetimeFigureOut">
              <a:rPr lang="ru-RU" smtClean="0"/>
              <a:t>28.03.2016</a:t>
            </a:fld>
            <a:endParaRPr lang="ru-RU"/>
          </a:p>
        </p:txBody>
      </p:sp>
      <p:sp>
        <p:nvSpPr>
          <p:cNvPr id="6" name="Slide Number Placeholder 5"/>
          <p:cNvSpPr>
            <a:spLocks noGrp="1"/>
          </p:cNvSpPr>
          <p:nvPr>
            <p:ph type="sldNum" sz="quarter" idx="11"/>
          </p:nvPr>
        </p:nvSpPr>
        <p:spPr/>
        <p:txBody>
          <a:bodyPr/>
          <a:lstStyle/>
          <a:p>
            <a:fld id="{F90A10B0-F4FE-45D9-9926-F0DC5AFE3ED2}"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502406DA-EC83-4000-B28A-6E9F89B6D5F4}" type="datetimeFigureOut">
              <a:rPr lang="ru-RU" smtClean="0"/>
              <a:t>28.03.2016</a:t>
            </a:fld>
            <a:endParaRPr lang="ru-RU"/>
          </a:p>
        </p:txBody>
      </p:sp>
      <p:sp>
        <p:nvSpPr>
          <p:cNvPr id="16" name="Slide Number Placeholder 15"/>
          <p:cNvSpPr>
            <a:spLocks noGrp="1"/>
          </p:cNvSpPr>
          <p:nvPr>
            <p:ph type="sldNum" sz="quarter" idx="11"/>
          </p:nvPr>
        </p:nvSpPr>
        <p:spPr/>
        <p:txBody>
          <a:bodyPr/>
          <a:lstStyle/>
          <a:p>
            <a:fld id="{F90A10B0-F4FE-45D9-9926-F0DC5AFE3ED2}"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502406DA-EC83-4000-B28A-6E9F89B6D5F4}" type="datetimeFigureOut">
              <a:rPr lang="ru-RU" smtClean="0"/>
              <a:t>28.03.2016</a:t>
            </a:fld>
            <a:endParaRPr lang="ru-RU"/>
          </a:p>
        </p:txBody>
      </p:sp>
      <p:sp>
        <p:nvSpPr>
          <p:cNvPr id="14" name="Slide Number Placeholder 13"/>
          <p:cNvSpPr>
            <a:spLocks noGrp="1"/>
          </p:cNvSpPr>
          <p:nvPr>
            <p:ph type="sldNum" sz="quarter" idx="11"/>
          </p:nvPr>
        </p:nvSpPr>
        <p:spPr/>
        <p:txBody>
          <a:bodyPr/>
          <a:lstStyle/>
          <a:p>
            <a:fld id="{F90A10B0-F4FE-45D9-9926-F0DC5AFE3ED2}"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02406DA-EC83-4000-B28A-6E9F89B6D5F4}" type="datetimeFigureOut">
              <a:rPr lang="ru-RU" smtClean="0"/>
              <a:t>28.03.2016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0A10B0-F4FE-45D9-9926-F0DC5AFE3ED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02406DA-EC83-4000-B28A-6E9F89B6D5F4}" type="datetimeFigureOut">
              <a:rPr lang="ru-RU" smtClean="0"/>
              <a:t>28.03.2016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0A10B0-F4FE-45D9-9926-F0DC5AFE3ED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502406DA-EC83-4000-B28A-6E9F89B6D5F4}" type="datetimeFigureOut">
              <a:rPr lang="ru-RU" smtClean="0"/>
              <a:t>28.03.2016</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90A10B0-F4FE-45D9-9926-F0DC5AFE3ED2}"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348880"/>
            <a:ext cx="6984776" cy="1600438"/>
          </a:xfrm>
          <a:prstGeom prst="rect">
            <a:avLst/>
          </a:prstGeom>
        </p:spPr>
        <p:txBody>
          <a:bodyPr wrap="square">
            <a:spAutoFit/>
          </a:bodyPr>
          <a:lstStyle/>
          <a:p>
            <a:r>
              <a:rPr lang="en-US" sz="4000" b="1" dirty="0" smtClean="0"/>
              <a:t>Free bone and cartilage </a:t>
            </a:r>
            <a:r>
              <a:rPr lang="en-US" sz="4000" b="1" dirty="0" err="1" smtClean="0"/>
              <a:t>plasty</a:t>
            </a:r>
            <a:r>
              <a:rPr lang="en-US" sz="4000" b="1" dirty="0" smtClean="0"/>
              <a:t> in the maxillofacial surgery.</a:t>
            </a:r>
          </a:p>
          <a:p>
            <a:endParaRPr lang="en-US" dirty="0"/>
          </a:p>
        </p:txBody>
      </p:sp>
      <p:sp>
        <p:nvSpPr>
          <p:cNvPr id="3" name="Прямоугольник 2"/>
          <p:cNvSpPr/>
          <p:nvPr/>
        </p:nvSpPr>
        <p:spPr>
          <a:xfrm>
            <a:off x="3779912" y="585554"/>
            <a:ext cx="4572000" cy="646331"/>
          </a:xfrm>
          <a:prstGeom prst="rect">
            <a:avLst/>
          </a:prstGeom>
        </p:spPr>
        <p:txBody>
          <a:bodyPr>
            <a:spAutoFit/>
          </a:bodyPr>
          <a:lstStyle/>
          <a:p>
            <a:r>
              <a:rPr lang="en-US" dirty="0" smtClean="0"/>
              <a:t>Odessa national medical university</a:t>
            </a:r>
          </a:p>
          <a:p>
            <a:r>
              <a:rPr lang="en-US" dirty="0" smtClean="0"/>
              <a:t>     Department of oral surgery </a:t>
            </a:r>
            <a:endParaRPr lang="en-US" dirty="0"/>
          </a:p>
        </p:txBody>
      </p:sp>
      <p:sp>
        <p:nvSpPr>
          <p:cNvPr id="4" name="Прямоугольник 3"/>
          <p:cNvSpPr/>
          <p:nvPr/>
        </p:nvSpPr>
        <p:spPr>
          <a:xfrm>
            <a:off x="5787404" y="5805264"/>
            <a:ext cx="2176109" cy="369332"/>
          </a:xfrm>
          <a:prstGeom prst="rect">
            <a:avLst/>
          </a:prstGeom>
        </p:spPr>
        <p:txBody>
          <a:bodyPr wrap="none">
            <a:spAutoFit/>
          </a:bodyPr>
          <a:lstStyle/>
          <a:p>
            <a:r>
              <a:rPr lang="en-US" dirty="0" smtClean="0"/>
              <a:t>Lecture # 9 for 5 year</a:t>
            </a:r>
            <a:endParaRPr lang="en-US" dirty="0"/>
          </a:p>
        </p:txBody>
      </p:sp>
    </p:spTree>
    <p:extLst>
      <p:ext uri="{BB962C8B-B14F-4D97-AF65-F5344CB8AC3E}">
        <p14:creationId xmlns:p14="http://schemas.microsoft.com/office/powerpoint/2010/main" val="1804979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413338"/>
            <a:ext cx="7632848" cy="2616101"/>
          </a:xfrm>
          <a:prstGeom prst="rect">
            <a:avLst/>
          </a:prstGeom>
        </p:spPr>
        <p:txBody>
          <a:bodyPr wrap="square">
            <a:spAutoFit/>
          </a:bodyPr>
          <a:lstStyle/>
          <a:p>
            <a:r>
              <a:rPr lang="en-US" sz="2800" dirty="0" smtClean="0">
                <a:solidFill>
                  <a:srgbClr val="FF0000"/>
                </a:solidFill>
              </a:rPr>
              <a:t>The purpose of the lecture</a:t>
            </a:r>
            <a:r>
              <a:rPr lang="en-US" sz="2800" dirty="0" smtClean="0"/>
              <a:t>:</a:t>
            </a:r>
          </a:p>
          <a:p>
            <a:r>
              <a:rPr lang="en-US" sz="2800" dirty="0" smtClean="0"/>
              <a:t>To introduce tasks and possibilities of </a:t>
            </a:r>
            <a:r>
              <a:rPr lang="en-US" sz="2800" dirty="0" err="1" smtClean="0"/>
              <a:t>osteoplasty</a:t>
            </a:r>
            <a:r>
              <a:rPr lang="en-US" sz="2800" dirty="0" smtClean="0"/>
              <a:t> and </a:t>
            </a:r>
            <a:r>
              <a:rPr lang="en-US" sz="2800" dirty="0" err="1" smtClean="0"/>
              <a:t>chondroplasty</a:t>
            </a:r>
            <a:r>
              <a:rPr lang="en-US" sz="2800" dirty="0" smtClean="0"/>
              <a:t> in treatment of various diseases; to analyze main types and requirements to plastic materials, indications and technique.</a:t>
            </a:r>
          </a:p>
          <a:p>
            <a:endParaRPr lang="en-US" sz="2400" dirty="0"/>
          </a:p>
        </p:txBody>
      </p:sp>
    </p:spTree>
    <p:extLst>
      <p:ext uri="{BB962C8B-B14F-4D97-AF65-F5344CB8AC3E}">
        <p14:creationId xmlns:p14="http://schemas.microsoft.com/office/powerpoint/2010/main" val="2110164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720840"/>
            <a:ext cx="8208912" cy="4247317"/>
          </a:xfrm>
          <a:prstGeom prst="rect">
            <a:avLst/>
          </a:prstGeom>
        </p:spPr>
        <p:txBody>
          <a:bodyPr wrap="square">
            <a:spAutoFit/>
          </a:bodyPr>
          <a:lstStyle/>
          <a:p>
            <a:r>
              <a:rPr lang="en-US" sz="2800" dirty="0" smtClean="0"/>
              <a:t>The plan of the lecture:</a:t>
            </a:r>
          </a:p>
          <a:p>
            <a:r>
              <a:rPr lang="en-US" sz="2800" dirty="0" smtClean="0"/>
              <a:t>1.Brief historical review, contribution of domestic scientists.</a:t>
            </a:r>
          </a:p>
          <a:p>
            <a:r>
              <a:rPr lang="en-US" sz="2800" dirty="0" smtClean="0"/>
              <a:t>2.Classification, types of transplants, harvesting and methods of preservation of transplant material.</a:t>
            </a:r>
          </a:p>
          <a:p>
            <a:r>
              <a:rPr lang="en-US" sz="2800" dirty="0" smtClean="0"/>
              <a:t>3.Classification of defects of jaw bones, use of transplants depending on the character of the defect.</a:t>
            </a:r>
          </a:p>
          <a:p>
            <a:r>
              <a:rPr lang="en-US" sz="2800" dirty="0" smtClean="0"/>
              <a:t>4.Possibilities of usage of various plastic materials in outpatient surgery.</a:t>
            </a:r>
          </a:p>
          <a:p>
            <a:endParaRPr lang="en-US" dirty="0"/>
          </a:p>
        </p:txBody>
      </p:sp>
    </p:spTree>
    <p:extLst>
      <p:ext uri="{BB962C8B-B14F-4D97-AF65-F5344CB8AC3E}">
        <p14:creationId xmlns:p14="http://schemas.microsoft.com/office/powerpoint/2010/main" val="55936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276872"/>
            <a:ext cx="7776864" cy="2677656"/>
          </a:xfrm>
          <a:prstGeom prst="rect">
            <a:avLst/>
          </a:prstGeom>
        </p:spPr>
        <p:txBody>
          <a:bodyPr wrap="square">
            <a:spAutoFit/>
          </a:bodyPr>
          <a:lstStyle/>
          <a:p>
            <a:r>
              <a:rPr lang="en-US" sz="2800" dirty="0" smtClean="0"/>
              <a:t>Necessity to restore continuity of osseous structures is an important task in treating various pathologic processes in the jaw bones. These are defects of traumatic and inflammatory origin, defects resulting from excision of cysts, tumors, elimination of congenital and acquired deformities of jaws</a:t>
            </a:r>
            <a:endParaRPr lang="ru-RU" sz="2800" dirty="0"/>
          </a:p>
        </p:txBody>
      </p:sp>
    </p:spTree>
    <p:extLst>
      <p:ext uri="{BB962C8B-B14F-4D97-AF65-F5344CB8AC3E}">
        <p14:creationId xmlns:p14="http://schemas.microsoft.com/office/powerpoint/2010/main" val="2103351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967335"/>
            <a:ext cx="6984776" cy="1384995"/>
          </a:xfrm>
          <a:prstGeom prst="rect">
            <a:avLst/>
          </a:prstGeom>
        </p:spPr>
        <p:txBody>
          <a:bodyPr wrap="square">
            <a:spAutoFit/>
          </a:bodyPr>
          <a:lstStyle/>
          <a:p>
            <a:r>
              <a:rPr lang="en-US" sz="2800" dirty="0" smtClean="0"/>
              <a:t>Lately plastic materials have found a broad application in </a:t>
            </a:r>
            <a:r>
              <a:rPr lang="en-US" sz="2800" dirty="0" err="1" smtClean="0"/>
              <a:t>parodontal</a:t>
            </a:r>
            <a:r>
              <a:rPr lang="en-US" sz="2800" dirty="0" smtClean="0"/>
              <a:t> surgery and </a:t>
            </a:r>
            <a:r>
              <a:rPr lang="en-US" sz="2800" dirty="0" err="1" smtClean="0"/>
              <a:t>implantology</a:t>
            </a:r>
            <a:endParaRPr lang="ru-RU" sz="2800" dirty="0"/>
          </a:p>
        </p:txBody>
      </p:sp>
    </p:spTree>
    <p:extLst>
      <p:ext uri="{BB962C8B-B14F-4D97-AF65-F5344CB8AC3E}">
        <p14:creationId xmlns:p14="http://schemas.microsoft.com/office/powerpoint/2010/main" val="411142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556792"/>
            <a:ext cx="7200800" cy="3970318"/>
          </a:xfrm>
          <a:prstGeom prst="rect">
            <a:avLst/>
          </a:prstGeom>
        </p:spPr>
        <p:txBody>
          <a:bodyPr wrap="square">
            <a:spAutoFit/>
          </a:bodyPr>
          <a:lstStyle/>
          <a:p>
            <a:r>
              <a:rPr lang="en-US" sz="2800" dirty="0" smtClean="0"/>
              <a:t>History of </a:t>
            </a:r>
            <a:r>
              <a:rPr lang="en-US" sz="2800" dirty="0" err="1" smtClean="0"/>
              <a:t>osteoplasty</a:t>
            </a:r>
            <a:r>
              <a:rPr lang="en-US" sz="2800" dirty="0" smtClean="0"/>
              <a:t> is connected with N.I. </a:t>
            </a:r>
            <a:r>
              <a:rPr lang="en-US" sz="2800" dirty="0" err="1" smtClean="0"/>
              <a:t>Pirogov</a:t>
            </a:r>
            <a:r>
              <a:rPr lang="en-US" sz="2800" dirty="0" smtClean="0"/>
              <a:t> who was the first to perform transplant of a region of the heel bone on the muscle pedicle to create a supportive stump in 1852. In the maxillofacial surgery academician B.D. </a:t>
            </a:r>
            <a:r>
              <a:rPr lang="en-US" sz="2800" dirty="0" err="1" smtClean="0"/>
              <a:t>Kabakov</a:t>
            </a:r>
            <a:r>
              <a:rPr lang="en-US" sz="2800" dirty="0" smtClean="0"/>
              <a:t> designates several stages of development of this trend up to ‘50s, which after this time has gone a very long and beneficial way.</a:t>
            </a:r>
            <a:endParaRPr lang="ru-RU" sz="2800" dirty="0"/>
          </a:p>
        </p:txBody>
      </p:sp>
    </p:spTree>
    <p:extLst>
      <p:ext uri="{BB962C8B-B14F-4D97-AF65-F5344CB8AC3E}">
        <p14:creationId xmlns:p14="http://schemas.microsoft.com/office/powerpoint/2010/main" val="1137609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204864"/>
            <a:ext cx="7848872" cy="2677656"/>
          </a:xfrm>
          <a:prstGeom prst="rect">
            <a:avLst/>
          </a:prstGeom>
        </p:spPr>
        <p:txBody>
          <a:bodyPr wrap="square">
            <a:spAutoFit/>
          </a:bodyPr>
          <a:lstStyle/>
          <a:p>
            <a:r>
              <a:rPr lang="en-US" sz="2800" dirty="0" smtClean="0"/>
              <a:t>To orientate in modern options of </a:t>
            </a:r>
            <a:r>
              <a:rPr lang="en-US" sz="2800" dirty="0" err="1" smtClean="0"/>
              <a:t>osteoplasty</a:t>
            </a:r>
            <a:r>
              <a:rPr lang="en-US" sz="2800" dirty="0" smtClean="0"/>
              <a:t>, it is necessary to learn the classification and types of transplant materials on the one hand, and the classification, types of defects and diseases of the jaws when plastic replacement of the defect is indicated, on the other.</a:t>
            </a:r>
            <a:endParaRPr lang="ru-RU" sz="2800" dirty="0"/>
          </a:p>
        </p:txBody>
      </p:sp>
    </p:spTree>
    <p:extLst>
      <p:ext uri="{BB962C8B-B14F-4D97-AF65-F5344CB8AC3E}">
        <p14:creationId xmlns:p14="http://schemas.microsoft.com/office/powerpoint/2010/main" val="3323615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988840"/>
            <a:ext cx="7992888" cy="3108543"/>
          </a:xfrm>
          <a:prstGeom prst="rect">
            <a:avLst/>
          </a:prstGeom>
        </p:spPr>
        <p:txBody>
          <a:bodyPr wrap="square">
            <a:spAutoFit/>
          </a:bodyPr>
          <a:lstStyle/>
          <a:p>
            <a:r>
              <a:rPr lang="en-US" sz="2800" dirty="0" smtClean="0"/>
              <a:t>First of all plastic materials are divided into borrowed from the patients themselves (auto) and borrowed from a donor of the same species (alloplastic). Obtained from a representative of another biologic species material is </a:t>
            </a:r>
            <a:r>
              <a:rPr lang="en-US" sz="2800" dirty="0" err="1" smtClean="0"/>
              <a:t>xenogenic</a:t>
            </a:r>
            <a:r>
              <a:rPr lang="en-US" sz="2800" dirty="0" smtClean="0"/>
              <a:t>. Any other non-biologic, artificial, synthetic material is called by some authors explant, but by the majority – implant.</a:t>
            </a:r>
            <a:endParaRPr lang="ru-RU" sz="2800" dirty="0"/>
          </a:p>
        </p:txBody>
      </p:sp>
    </p:spTree>
    <p:extLst>
      <p:ext uri="{BB962C8B-B14F-4D97-AF65-F5344CB8AC3E}">
        <p14:creationId xmlns:p14="http://schemas.microsoft.com/office/powerpoint/2010/main" val="4163493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0596" y="1484784"/>
            <a:ext cx="8064896" cy="3970318"/>
          </a:xfrm>
          <a:prstGeom prst="rect">
            <a:avLst/>
          </a:prstGeom>
        </p:spPr>
        <p:txBody>
          <a:bodyPr wrap="square">
            <a:spAutoFit/>
          </a:bodyPr>
          <a:lstStyle/>
          <a:p>
            <a:r>
              <a:rPr lang="en-US" sz="2800" dirty="0" smtClean="0"/>
              <a:t>Basing on harvesting and preservation, alloplastic materials are subdivided into lyophilized, frozen, demineralized, </a:t>
            </a:r>
            <a:r>
              <a:rPr lang="en-US" sz="2800" dirty="0" err="1" smtClean="0"/>
              <a:t>formalinized</a:t>
            </a:r>
            <a:r>
              <a:rPr lang="en-US" sz="2800" dirty="0" smtClean="0"/>
              <a:t> and others depending on method of preservation and processing. According to morphologic structure, transplants can be harvested on cortical or sponge bone, used in split, whole, minced condition. All of the abovementioned types have their advantages and disadvantages for particular surgery.</a:t>
            </a:r>
            <a:endParaRPr lang="ru-RU" sz="2800" dirty="0"/>
          </a:p>
        </p:txBody>
      </p:sp>
    </p:spTree>
    <p:extLst>
      <p:ext uri="{BB962C8B-B14F-4D97-AF65-F5344CB8AC3E}">
        <p14:creationId xmlns:p14="http://schemas.microsoft.com/office/powerpoint/2010/main" val="160745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413338"/>
            <a:ext cx="7704856" cy="2677656"/>
          </a:xfrm>
          <a:prstGeom prst="rect">
            <a:avLst/>
          </a:prstGeom>
        </p:spPr>
        <p:txBody>
          <a:bodyPr wrap="square">
            <a:spAutoFit/>
          </a:bodyPr>
          <a:lstStyle/>
          <a:p>
            <a:r>
              <a:rPr lang="en-US" sz="2800" dirty="0" smtClean="0"/>
              <a:t>Depending on the type of defect and its location, different bones of the skeleton are used. Commonly transplant is obtained from a rib (whole or split), iliac spine, fibula, or metatarsals. Recently possibility to obtain split transplants from bones of the skull has been proved</a:t>
            </a:r>
            <a:endParaRPr lang="ru-RU" sz="2800" dirty="0"/>
          </a:p>
        </p:txBody>
      </p:sp>
    </p:spTree>
    <p:extLst>
      <p:ext uri="{BB962C8B-B14F-4D97-AF65-F5344CB8AC3E}">
        <p14:creationId xmlns:p14="http://schemas.microsoft.com/office/powerpoint/2010/main" val="134314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4324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902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184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429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6912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350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527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3384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3926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08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4620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1047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3363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9977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676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3645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51043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0512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5040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5717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4565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3808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9020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9591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3202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7839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8674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8482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2638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9039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82632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8931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780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86140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12224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004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3484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3296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024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78604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3576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Asus\Pictures\ребро\IMG_36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753044" cy="656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643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Asus\Pictures\ребро\IMG_36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2930"/>
            <a:ext cx="8856984" cy="6642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751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Asus\Pictures\ребро\IMG_36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791" y="116632"/>
            <a:ext cx="8725477" cy="6544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4342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Asus\Pictures\ребро\IMG_36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784976" cy="6588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7856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56792"/>
            <a:ext cx="7992888" cy="3970318"/>
          </a:xfrm>
          <a:prstGeom prst="rect">
            <a:avLst/>
          </a:prstGeom>
        </p:spPr>
        <p:txBody>
          <a:bodyPr wrap="square">
            <a:spAutoFit/>
          </a:bodyPr>
          <a:lstStyle/>
          <a:p>
            <a:r>
              <a:rPr lang="en-US" sz="2800" dirty="0" smtClean="0">
                <a:solidFill>
                  <a:srgbClr val="FF0000"/>
                </a:solidFill>
              </a:rPr>
              <a:t>Cartilaginous tissue </a:t>
            </a:r>
            <a:r>
              <a:rPr lang="en-US" sz="2800" dirty="0" smtClean="0"/>
              <a:t>is usually obtained from costal cartilage. Up to present the idea to use multicomponent transplant from pinna to eliminate partial defects of the wing and tip of the nose, introduced by </a:t>
            </a:r>
            <a:r>
              <a:rPr lang="en-US" sz="2800" dirty="0" err="1" smtClean="0"/>
              <a:t>Syslov</a:t>
            </a:r>
            <a:r>
              <a:rPr lang="en-US" sz="2800" dirty="0" smtClean="0"/>
              <a:t> in 1897, has not lost its value.</a:t>
            </a:r>
          </a:p>
          <a:p>
            <a:r>
              <a:rPr lang="en-US" sz="2800" dirty="0" smtClean="0"/>
              <a:t>Choice of transplant is mainly determined by several conditions, main of which are character, location and size of the defect, condition of the surrounding tissues and recipient site. </a:t>
            </a:r>
            <a:endParaRPr lang="en-US" sz="2800" dirty="0"/>
          </a:p>
        </p:txBody>
      </p:sp>
    </p:spTree>
    <p:extLst>
      <p:ext uri="{BB962C8B-B14F-4D97-AF65-F5344CB8AC3E}">
        <p14:creationId xmlns:p14="http://schemas.microsoft.com/office/powerpoint/2010/main" val="3906288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628800"/>
            <a:ext cx="7704856" cy="3970318"/>
          </a:xfrm>
          <a:prstGeom prst="rect">
            <a:avLst/>
          </a:prstGeom>
        </p:spPr>
        <p:txBody>
          <a:bodyPr wrap="square">
            <a:spAutoFit/>
          </a:bodyPr>
          <a:lstStyle/>
          <a:p>
            <a:r>
              <a:rPr lang="en-US" sz="2800" dirty="0" smtClean="0"/>
              <a:t>Cartilaginous tissue is usually obtained from costal cartilage. Up to present the idea to use multicomponent transplant from pinna to eliminate partial defects of the wing and tip of the nose, introduced by </a:t>
            </a:r>
            <a:r>
              <a:rPr lang="en-US" sz="2800" dirty="0" err="1" smtClean="0"/>
              <a:t>Syslov</a:t>
            </a:r>
            <a:r>
              <a:rPr lang="en-US" sz="2800" dirty="0" smtClean="0"/>
              <a:t> in 1897, has not lost its value.</a:t>
            </a:r>
          </a:p>
          <a:p>
            <a:r>
              <a:rPr lang="en-US" sz="2800" dirty="0" smtClean="0"/>
              <a:t>Choice of transplant is mainly determined by several conditions, main of which are character, location and size of the defect, condition of the surrounding tissues and recipient site. </a:t>
            </a:r>
            <a:endParaRPr lang="en-US" sz="2800" dirty="0"/>
          </a:p>
        </p:txBody>
      </p:sp>
    </p:spTree>
    <p:extLst>
      <p:ext uri="{BB962C8B-B14F-4D97-AF65-F5344CB8AC3E}">
        <p14:creationId xmlns:p14="http://schemas.microsoft.com/office/powerpoint/2010/main" val="31415019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551837"/>
            <a:ext cx="7992888" cy="2677656"/>
          </a:xfrm>
          <a:prstGeom prst="rect">
            <a:avLst/>
          </a:prstGeom>
        </p:spPr>
        <p:txBody>
          <a:bodyPr wrap="square">
            <a:spAutoFit/>
          </a:bodyPr>
          <a:lstStyle/>
          <a:p>
            <a:r>
              <a:rPr lang="en-US" sz="2800" dirty="0" smtClean="0"/>
              <a:t>Owing to </a:t>
            </a:r>
            <a:r>
              <a:rPr lang="en-US" sz="2800" dirty="0" smtClean="0">
                <a:solidFill>
                  <a:srgbClr val="FF0000"/>
                </a:solidFill>
              </a:rPr>
              <a:t>new biologically inert materials</a:t>
            </a:r>
            <a:r>
              <a:rPr lang="en-US" sz="2800" dirty="0" smtClean="0"/>
              <a:t>, such as silicone, various biologic gels, use of cartilage for these purposes has greatly decreased, though possible usage of </a:t>
            </a:r>
            <a:r>
              <a:rPr lang="en-US" sz="2800" dirty="0" err="1" smtClean="0"/>
              <a:t>allogenic</a:t>
            </a:r>
            <a:r>
              <a:rPr lang="en-US" sz="2800" dirty="0" smtClean="0"/>
              <a:t> cartilage is by far not exhausted.</a:t>
            </a:r>
          </a:p>
          <a:p>
            <a:endParaRPr lang="en-US" sz="2800" dirty="0"/>
          </a:p>
        </p:txBody>
      </p:sp>
    </p:spTree>
    <p:extLst>
      <p:ext uri="{BB962C8B-B14F-4D97-AF65-F5344CB8AC3E}">
        <p14:creationId xmlns:p14="http://schemas.microsoft.com/office/powerpoint/2010/main" val="1296619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Users\Asus\Desktop\DSC_01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20688"/>
            <a:ext cx="8456779"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6483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92</TotalTime>
  <Words>669</Words>
  <Application>Microsoft Office PowerPoint</Application>
  <PresentationFormat>Экран (4:3)</PresentationFormat>
  <Paragraphs>23</Paragraphs>
  <Slides>60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9</cp:revision>
  <dcterms:created xsi:type="dcterms:W3CDTF">2016-03-28T07:50:58Z</dcterms:created>
  <dcterms:modified xsi:type="dcterms:W3CDTF">2016-03-28T09:23:46Z</dcterms:modified>
</cp:coreProperties>
</file>