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00257683-39E8-4B5A-92C4-ED4BA1AE8E49}" type="datetimeFigureOut">
              <a:rPr lang="ru-RU" smtClean="0"/>
              <a:t>22.03.2016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3738431E-DB9D-458E-9BE1-9A282E00DDBA}"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0257683-39E8-4B5A-92C4-ED4BA1AE8E49}" type="datetimeFigureOut">
              <a:rPr lang="ru-RU" smtClean="0"/>
              <a:t>22.03.2016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38431E-DB9D-458E-9BE1-9A282E00DDBA}"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00257683-39E8-4B5A-92C4-ED4BA1AE8E49}" type="datetimeFigureOut">
              <a:rPr lang="ru-RU" smtClean="0"/>
              <a:t>22.03.2016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3738431E-DB9D-458E-9BE1-9A282E00DDBA}"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00257683-39E8-4B5A-92C4-ED4BA1AE8E49}" type="datetimeFigureOut">
              <a:rPr lang="ru-RU" smtClean="0"/>
              <a:t>22.03.2016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38431E-DB9D-458E-9BE1-9A282E00DDBA}"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00257683-39E8-4B5A-92C4-ED4BA1AE8E49}" type="datetimeFigureOut">
              <a:rPr lang="ru-RU" smtClean="0"/>
              <a:t>22.03.2016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738431E-DB9D-458E-9BE1-9A282E00DDBA}"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00257683-39E8-4B5A-92C4-ED4BA1AE8E49}" type="datetimeFigureOut">
              <a:rPr lang="ru-RU" smtClean="0"/>
              <a:t>22.03.2016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738431E-DB9D-458E-9BE1-9A282E00DDBA}"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0257683-39E8-4B5A-92C4-ED4BA1AE8E49}" type="datetimeFigureOut">
              <a:rPr lang="ru-RU" smtClean="0"/>
              <a:t>22.03.2016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738431E-DB9D-458E-9BE1-9A282E00DDBA}"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00257683-39E8-4B5A-92C4-ED4BA1AE8E49}" type="datetimeFigureOut">
              <a:rPr lang="ru-RU" smtClean="0"/>
              <a:t>22.03.2016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38431E-DB9D-458E-9BE1-9A282E00DDBA}"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00257683-39E8-4B5A-92C4-ED4BA1AE8E49}" type="datetimeFigureOut">
              <a:rPr lang="ru-RU" smtClean="0"/>
              <a:t>22.03.2016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38431E-DB9D-458E-9BE1-9A282E00DDBA}"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0257683-39E8-4B5A-92C4-ED4BA1AE8E49}" type="datetimeFigureOut">
              <a:rPr lang="ru-RU" smtClean="0"/>
              <a:t>22.03.2016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38431E-DB9D-458E-9BE1-9A282E00DDB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0257683-39E8-4B5A-92C4-ED4BA1AE8E49}" type="datetimeFigureOut">
              <a:rPr lang="ru-RU" smtClean="0"/>
              <a:t>22.03.2016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38431E-DB9D-458E-9BE1-9A282E00DDBA}"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00257683-39E8-4B5A-92C4-ED4BA1AE8E49}" type="datetimeFigureOut">
              <a:rPr lang="ru-RU" smtClean="0"/>
              <a:t>22.03.2016</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738431E-DB9D-458E-9BE1-9A282E00DDBA}"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3068960"/>
            <a:ext cx="8229600" cy="1828800"/>
          </a:xfrm>
        </p:spPr>
        <p:txBody>
          <a:bodyPr>
            <a:normAutofit fontScale="90000"/>
          </a:bodyPr>
          <a:lstStyle/>
          <a:p>
            <a:r>
              <a:rPr lang="en-US" b="1" dirty="0" smtClean="0"/>
              <a:t>Multidisciplinary Management of Benign Jaw Tumors in</a:t>
            </a:r>
            <a:br>
              <a:rPr lang="en-US" b="1" dirty="0" smtClean="0"/>
            </a:br>
            <a:r>
              <a:rPr lang="en-US" b="1" dirty="0" smtClean="0"/>
              <a:t>Children</a:t>
            </a:r>
            <a:endParaRPr lang="ru-RU" b="1" dirty="0"/>
          </a:p>
        </p:txBody>
      </p:sp>
      <p:sp>
        <p:nvSpPr>
          <p:cNvPr id="3" name="Подзаголовок 2"/>
          <p:cNvSpPr>
            <a:spLocks noGrp="1"/>
          </p:cNvSpPr>
          <p:nvPr>
            <p:ph type="subTitle" idx="1"/>
          </p:nvPr>
        </p:nvSpPr>
        <p:spPr>
          <a:xfrm>
            <a:off x="1547664" y="5445224"/>
            <a:ext cx="6400800" cy="673366"/>
          </a:xfrm>
        </p:spPr>
        <p:txBody>
          <a:bodyPr/>
          <a:lstStyle/>
          <a:p>
            <a:r>
              <a:rPr lang="en-US" dirty="0" smtClean="0"/>
              <a:t>Lecture # 1 child. </a:t>
            </a:r>
            <a:r>
              <a:rPr lang="en-US" dirty="0" err="1" smtClean="0"/>
              <a:t>Onco</a:t>
            </a:r>
            <a:r>
              <a:rPr lang="en-US" dirty="0" smtClean="0"/>
              <a:t> 5 year</a:t>
            </a:r>
            <a:endParaRPr lang="ru-RU" dirty="0"/>
          </a:p>
        </p:txBody>
      </p:sp>
      <p:sp>
        <p:nvSpPr>
          <p:cNvPr id="4" name="Прямоугольник 3"/>
          <p:cNvSpPr/>
          <p:nvPr/>
        </p:nvSpPr>
        <p:spPr>
          <a:xfrm>
            <a:off x="3635896" y="476672"/>
            <a:ext cx="5040560" cy="830997"/>
          </a:xfrm>
          <a:prstGeom prst="rect">
            <a:avLst/>
          </a:prstGeom>
        </p:spPr>
        <p:txBody>
          <a:bodyPr wrap="square">
            <a:spAutoFit/>
          </a:bodyPr>
          <a:lstStyle/>
          <a:p>
            <a:r>
              <a:rPr lang="en-US" sz="2400" dirty="0"/>
              <a:t>Odessa national medical university</a:t>
            </a:r>
          </a:p>
          <a:p>
            <a:r>
              <a:rPr lang="en-US" sz="2400" dirty="0"/>
              <a:t>     Department of oral surgery </a:t>
            </a:r>
          </a:p>
        </p:txBody>
      </p:sp>
    </p:spTree>
    <p:extLst>
      <p:ext uri="{BB962C8B-B14F-4D97-AF65-F5344CB8AC3E}">
        <p14:creationId xmlns:p14="http://schemas.microsoft.com/office/powerpoint/2010/main" val="1101217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889844"/>
            <a:ext cx="7704856" cy="4893647"/>
          </a:xfrm>
          <a:prstGeom prst="rect">
            <a:avLst/>
          </a:prstGeom>
        </p:spPr>
        <p:txBody>
          <a:bodyPr wrap="square">
            <a:spAutoFit/>
          </a:bodyPr>
          <a:lstStyle/>
          <a:p>
            <a:r>
              <a:rPr lang="en-US" sz="2400" dirty="0" smtClean="0"/>
              <a:t>A tumor is defined, in brief, as abnormal growth of tissue; </a:t>
            </a:r>
            <a:r>
              <a:rPr lang="en-US" sz="2400" dirty="0" err="1" smtClean="0"/>
              <a:t>tumoral</a:t>
            </a:r>
            <a:r>
              <a:rPr lang="en-US" sz="2400" dirty="0" smtClean="0"/>
              <a:t> formations are classified</a:t>
            </a:r>
          </a:p>
          <a:p>
            <a:r>
              <a:rPr lang="en-US" sz="2400" dirty="0" smtClean="0"/>
              <a:t>under two main headings, benign and malignant. The </a:t>
            </a:r>
            <a:r>
              <a:rPr lang="en-US" sz="2400" dirty="0" err="1" smtClean="0"/>
              <a:t>oro</a:t>
            </a:r>
            <a:r>
              <a:rPr lang="en-US" sz="2400" dirty="0" smtClean="0"/>
              <a:t>-facial region including the jaw</a:t>
            </a:r>
          </a:p>
          <a:p>
            <a:r>
              <a:rPr lang="en-US" sz="2400" dirty="0" smtClean="0"/>
              <a:t>bones, maxilla and mandible, is a site for a multitude of neoplastic conditions. </a:t>
            </a:r>
            <a:r>
              <a:rPr lang="en-US" sz="2400" dirty="0" err="1" smtClean="0"/>
              <a:t>Odontogenic</a:t>
            </a:r>
            <a:endParaRPr lang="en-US" sz="2400" dirty="0" smtClean="0"/>
          </a:p>
          <a:p>
            <a:r>
              <a:rPr lang="en-US" sz="2400" dirty="0" smtClean="0"/>
              <a:t>tumors (OTs) constitute a wide range and diverse kind of lesions derived from tooth forming</a:t>
            </a:r>
          </a:p>
          <a:p>
            <a:r>
              <a:rPr lang="en-US" sz="2400" dirty="0" smtClean="0"/>
              <a:t>apparatus and its remnants. OTs originate from epithelium or </a:t>
            </a:r>
            <a:r>
              <a:rPr lang="en-US" sz="2400" dirty="0" err="1" smtClean="0"/>
              <a:t>ectomesenchyme</a:t>
            </a:r>
            <a:r>
              <a:rPr lang="en-US" sz="2400" dirty="0" smtClean="0"/>
              <a:t> or from both,</a:t>
            </a:r>
          </a:p>
          <a:p>
            <a:r>
              <a:rPr lang="en-US" sz="2400" dirty="0" smtClean="0"/>
              <a:t>showing varying degrees of inductive interaction between these embryonic components of the</a:t>
            </a:r>
          </a:p>
          <a:p>
            <a:r>
              <a:rPr lang="en-US" sz="2400" dirty="0" smtClean="0"/>
              <a:t>developing tooth germ.</a:t>
            </a:r>
            <a:endParaRPr lang="ru-RU" sz="2400" dirty="0"/>
          </a:p>
        </p:txBody>
      </p:sp>
    </p:spTree>
    <p:extLst>
      <p:ext uri="{BB962C8B-B14F-4D97-AF65-F5344CB8AC3E}">
        <p14:creationId xmlns:p14="http://schemas.microsoft.com/office/powerpoint/2010/main" val="2098457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2909684"/>
            <a:ext cx="6256393" cy="646331"/>
          </a:xfrm>
          <a:prstGeom prst="rect">
            <a:avLst/>
          </a:prstGeom>
        </p:spPr>
        <p:txBody>
          <a:bodyPr wrap="none">
            <a:spAutoFit/>
          </a:bodyPr>
          <a:lstStyle/>
          <a:p>
            <a:r>
              <a:rPr lang="en-US" dirty="0" smtClean="0"/>
              <a:t> </a:t>
            </a:r>
            <a:r>
              <a:rPr lang="en-US" sz="3600" b="1" dirty="0" smtClean="0"/>
              <a:t>Etiology of </a:t>
            </a:r>
            <a:r>
              <a:rPr lang="en-US" sz="3600" b="1" dirty="0" err="1" smtClean="0"/>
              <a:t>odontogenic</a:t>
            </a:r>
            <a:r>
              <a:rPr lang="en-US" sz="3600" b="1" dirty="0" smtClean="0"/>
              <a:t> tumors</a:t>
            </a:r>
            <a:endParaRPr lang="ru-RU" sz="3600" b="1" dirty="0"/>
          </a:p>
        </p:txBody>
      </p:sp>
    </p:spTree>
    <p:extLst>
      <p:ext uri="{BB962C8B-B14F-4D97-AF65-F5344CB8AC3E}">
        <p14:creationId xmlns:p14="http://schemas.microsoft.com/office/powerpoint/2010/main" val="2053883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132856"/>
            <a:ext cx="7344816" cy="2308324"/>
          </a:xfrm>
          <a:prstGeom prst="rect">
            <a:avLst/>
          </a:prstGeom>
        </p:spPr>
        <p:txBody>
          <a:bodyPr wrap="square">
            <a:spAutoFit/>
          </a:bodyPr>
          <a:lstStyle/>
          <a:p>
            <a:r>
              <a:rPr lang="en-US" sz="3600" b="1" dirty="0" smtClean="0"/>
              <a:t>According to current literatures, it is known that the potential sources for development of an </a:t>
            </a:r>
            <a:r>
              <a:rPr lang="en-US" sz="3600" b="1" dirty="0" err="1" smtClean="0"/>
              <a:t>odontogenic</a:t>
            </a:r>
            <a:r>
              <a:rPr lang="en-US" sz="3600" b="1" dirty="0" smtClean="0"/>
              <a:t> tumor are varied, and these include:</a:t>
            </a:r>
            <a:endParaRPr lang="ru-RU" sz="3600" b="1" dirty="0"/>
          </a:p>
        </p:txBody>
      </p:sp>
    </p:spTree>
    <p:extLst>
      <p:ext uri="{BB962C8B-B14F-4D97-AF65-F5344CB8AC3E}">
        <p14:creationId xmlns:p14="http://schemas.microsoft.com/office/powerpoint/2010/main" val="3765186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412776"/>
            <a:ext cx="7560840" cy="4154984"/>
          </a:xfrm>
          <a:prstGeom prst="rect">
            <a:avLst/>
          </a:prstGeom>
        </p:spPr>
        <p:txBody>
          <a:bodyPr wrap="square">
            <a:spAutoFit/>
          </a:bodyPr>
          <a:lstStyle/>
          <a:p>
            <a:r>
              <a:rPr lang="en-US" sz="2400" dirty="0" smtClean="0"/>
              <a:t>1. The pre-functional dental lamina (</a:t>
            </a:r>
            <a:r>
              <a:rPr lang="en-US" sz="2400" dirty="0" err="1" smtClean="0"/>
              <a:t>odontogenic</a:t>
            </a:r>
            <a:r>
              <a:rPr lang="en-US" sz="2400" dirty="0" smtClean="0"/>
              <a:t> epithelium with ability to produce a</a:t>
            </a:r>
          </a:p>
          <a:p>
            <a:r>
              <a:rPr lang="en-US" sz="2400" dirty="0" smtClean="0"/>
              <a:t>tooth), which is more abundant distal to the lower third molars.</a:t>
            </a:r>
          </a:p>
          <a:p>
            <a:r>
              <a:rPr lang="en-US" sz="2400" dirty="0" smtClean="0"/>
              <a:t>2. The post-functional dental lamina, a concept that covers those epithelial remnants such</a:t>
            </a:r>
          </a:p>
          <a:p>
            <a:r>
              <a:rPr lang="en-US" sz="2400" dirty="0" smtClean="0"/>
              <a:t>as </a:t>
            </a:r>
            <a:r>
              <a:rPr lang="en-US" sz="2400" dirty="0" err="1" smtClean="0"/>
              <a:t>Serre´s</a:t>
            </a:r>
            <a:r>
              <a:rPr lang="en-US" sz="2400" dirty="0" smtClean="0"/>
              <a:t> epithelial rests, located within the fibrous gingival tissue; the epithelial cell rests</a:t>
            </a:r>
          </a:p>
          <a:p>
            <a:r>
              <a:rPr lang="en-US" sz="2400" dirty="0" smtClean="0"/>
              <a:t>of </a:t>
            </a:r>
            <a:r>
              <a:rPr lang="en-US" sz="2400" dirty="0" err="1" smtClean="0"/>
              <a:t>Malassez</a:t>
            </a:r>
            <a:r>
              <a:rPr lang="en-US" sz="2400" dirty="0" smtClean="0"/>
              <a:t> in the periodontal ligament and the reduced enamel organ epithelium, which</a:t>
            </a:r>
          </a:p>
          <a:p>
            <a:r>
              <a:rPr lang="en-US" sz="2400" dirty="0" smtClean="0"/>
              <a:t>covers the enamel surface until tooth eruption.</a:t>
            </a:r>
            <a:endParaRPr lang="ru-RU" sz="2400" dirty="0"/>
          </a:p>
        </p:txBody>
      </p:sp>
    </p:spTree>
    <p:extLst>
      <p:ext uri="{BB962C8B-B14F-4D97-AF65-F5344CB8AC3E}">
        <p14:creationId xmlns:p14="http://schemas.microsoft.com/office/powerpoint/2010/main" val="737921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274838"/>
            <a:ext cx="7488832" cy="2677656"/>
          </a:xfrm>
          <a:prstGeom prst="rect">
            <a:avLst/>
          </a:prstGeom>
        </p:spPr>
        <p:txBody>
          <a:bodyPr wrap="square">
            <a:spAutoFit/>
          </a:bodyPr>
          <a:lstStyle/>
          <a:p>
            <a:r>
              <a:rPr lang="en-US" sz="2400" dirty="0" smtClean="0"/>
              <a:t>3. The basal cell layer of the gingival epithelium, which originally gave rise to the dental</a:t>
            </a:r>
          </a:p>
          <a:p>
            <a:r>
              <a:rPr lang="en-US" sz="2400" dirty="0" smtClean="0"/>
              <a:t>lamina.</a:t>
            </a:r>
          </a:p>
          <a:p>
            <a:r>
              <a:rPr lang="en-US" sz="2400" dirty="0" smtClean="0"/>
              <a:t>4. The dental papilla, origin of the dental pulp, which has the potential to be induced to</a:t>
            </a:r>
          </a:p>
          <a:p>
            <a:r>
              <a:rPr lang="en-US" sz="2400" dirty="0" smtClean="0"/>
              <a:t>produce </a:t>
            </a:r>
            <a:r>
              <a:rPr lang="en-US" sz="2400" dirty="0" err="1" smtClean="0"/>
              <a:t>odontoblasts</a:t>
            </a:r>
            <a:r>
              <a:rPr lang="en-US" sz="2400" dirty="0" smtClean="0"/>
              <a:t> and synthesize dentin and/or </a:t>
            </a:r>
            <a:r>
              <a:rPr lang="en-US" sz="2400" dirty="0" err="1" smtClean="0"/>
              <a:t>dentinoid</a:t>
            </a:r>
            <a:r>
              <a:rPr lang="en-US" sz="2400" dirty="0" smtClean="0"/>
              <a:t> material.</a:t>
            </a:r>
            <a:endParaRPr lang="ru-RU" sz="2400" dirty="0"/>
          </a:p>
        </p:txBody>
      </p:sp>
    </p:spTree>
    <p:extLst>
      <p:ext uri="{BB962C8B-B14F-4D97-AF65-F5344CB8AC3E}">
        <p14:creationId xmlns:p14="http://schemas.microsoft.com/office/powerpoint/2010/main" val="281098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828836"/>
            <a:ext cx="7704856" cy="1569660"/>
          </a:xfrm>
          <a:prstGeom prst="rect">
            <a:avLst/>
          </a:prstGeom>
        </p:spPr>
        <p:txBody>
          <a:bodyPr wrap="square">
            <a:spAutoFit/>
          </a:bodyPr>
          <a:lstStyle/>
          <a:p>
            <a:r>
              <a:rPr lang="en-US" sz="2400" dirty="0" smtClean="0"/>
              <a:t>5. The dental follicle.</a:t>
            </a:r>
          </a:p>
          <a:p>
            <a:r>
              <a:rPr lang="en-US" sz="2400" dirty="0" smtClean="0"/>
              <a:t>6. The periodontal ligament, which has the potential to induce the production of fibrous</a:t>
            </a:r>
          </a:p>
          <a:p>
            <a:r>
              <a:rPr lang="en-US" sz="2400" dirty="0" smtClean="0"/>
              <a:t>and </a:t>
            </a:r>
            <a:r>
              <a:rPr lang="en-US" sz="2400" dirty="0" err="1" smtClean="0"/>
              <a:t>cemento</a:t>
            </a:r>
            <a:r>
              <a:rPr lang="en-US" sz="2400" dirty="0" smtClean="0"/>
              <a:t>-osseous mineralized material</a:t>
            </a:r>
            <a:endParaRPr lang="ru-RU" sz="2400" dirty="0"/>
          </a:p>
        </p:txBody>
      </p:sp>
    </p:spTree>
    <p:extLst>
      <p:ext uri="{BB962C8B-B14F-4D97-AF65-F5344CB8AC3E}">
        <p14:creationId xmlns:p14="http://schemas.microsoft.com/office/powerpoint/2010/main" val="620977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089735"/>
            <a:ext cx="6624735" cy="478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5637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136339"/>
            <a:ext cx="7560840" cy="2677656"/>
          </a:xfrm>
          <a:prstGeom prst="rect">
            <a:avLst/>
          </a:prstGeom>
        </p:spPr>
        <p:txBody>
          <a:bodyPr wrap="square">
            <a:spAutoFit/>
          </a:bodyPr>
          <a:lstStyle/>
          <a:p>
            <a:r>
              <a:rPr lang="en-US" sz="2400" dirty="0" smtClean="0"/>
              <a:t>From a biological point of view, some of these lesions represent </a:t>
            </a:r>
            <a:r>
              <a:rPr lang="en-US" sz="2400" dirty="0" err="1" smtClean="0"/>
              <a:t>hamartomas</a:t>
            </a:r>
            <a:r>
              <a:rPr lang="en-US" sz="2400" dirty="0" smtClean="0"/>
              <a:t> with varying degrees of differentiation, while the rest are benign or malignant neoplasms with variable aggressiveness and potential to develop metastases. These tumors constitute a heterogeneous group of diseases with diverse clinical and </a:t>
            </a:r>
            <a:r>
              <a:rPr lang="en-US" sz="2400" dirty="0" err="1" smtClean="0"/>
              <a:t>histopathological</a:t>
            </a:r>
            <a:r>
              <a:rPr lang="en-US" sz="2400" dirty="0" smtClean="0"/>
              <a:t> features</a:t>
            </a:r>
            <a:endParaRPr lang="ru-RU" sz="2400" dirty="0"/>
          </a:p>
        </p:txBody>
      </p:sp>
    </p:spTree>
    <p:extLst>
      <p:ext uri="{BB962C8B-B14F-4D97-AF65-F5344CB8AC3E}">
        <p14:creationId xmlns:p14="http://schemas.microsoft.com/office/powerpoint/2010/main" val="1861811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916832"/>
            <a:ext cx="7632848" cy="2308324"/>
          </a:xfrm>
          <a:prstGeom prst="rect">
            <a:avLst/>
          </a:prstGeom>
        </p:spPr>
        <p:txBody>
          <a:bodyPr wrap="square">
            <a:spAutoFit/>
          </a:bodyPr>
          <a:lstStyle/>
          <a:p>
            <a:r>
              <a:rPr lang="en-US" sz="2400" dirty="0" smtClean="0"/>
              <a:t>Primary jaw tumors are broadly classified into </a:t>
            </a:r>
            <a:r>
              <a:rPr lang="en-US" sz="2400" dirty="0" err="1" smtClean="0"/>
              <a:t>odontogenic</a:t>
            </a:r>
            <a:r>
              <a:rPr lang="en-US" sz="2400" dirty="0" smtClean="0"/>
              <a:t> and </a:t>
            </a:r>
            <a:r>
              <a:rPr lang="en-US" sz="2400" dirty="0" err="1" smtClean="0"/>
              <a:t>nonodontogenic</a:t>
            </a:r>
            <a:r>
              <a:rPr lang="en-US" sz="2400" dirty="0" smtClean="0"/>
              <a:t> groups. The World Health Organization (WHO) classified this group of lesions in 1971 and 1992. In 2005, the WHO published the latest updated edition of the classification of OTs. There were 6 major changes in this schema from the previous versions namely:</a:t>
            </a:r>
            <a:endParaRPr lang="ru-RU" sz="2400" dirty="0"/>
          </a:p>
        </p:txBody>
      </p:sp>
    </p:spTree>
    <p:extLst>
      <p:ext uri="{BB962C8B-B14F-4D97-AF65-F5344CB8AC3E}">
        <p14:creationId xmlns:p14="http://schemas.microsoft.com/office/powerpoint/2010/main" val="826572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136339"/>
            <a:ext cx="8280920" cy="1938992"/>
          </a:xfrm>
          <a:prstGeom prst="rect">
            <a:avLst/>
          </a:prstGeom>
        </p:spPr>
        <p:txBody>
          <a:bodyPr wrap="square">
            <a:spAutoFit/>
          </a:bodyPr>
          <a:lstStyle/>
          <a:p>
            <a:r>
              <a:rPr lang="en-US" sz="2400" dirty="0" smtClean="0"/>
              <a:t>1. </a:t>
            </a:r>
            <a:r>
              <a:rPr lang="en-US" sz="2400" dirty="0" err="1" smtClean="0"/>
              <a:t>parakeratinized</a:t>
            </a:r>
            <a:r>
              <a:rPr lang="en-US" sz="2400" dirty="0" smtClean="0"/>
              <a:t> variant of </a:t>
            </a:r>
            <a:r>
              <a:rPr lang="en-US" sz="2400" dirty="0" err="1" smtClean="0"/>
              <a:t>odontogenic</a:t>
            </a:r>
            <a:r>
              <a:rPr lang="en-US" sz="2400" dirty="0" smtClean="0"/>
              <a:t> </a:t>
            </a:r>
            <a:r>
              <a:rPr lang="en-US" sz="2400" dirty="0" err="1" smtClean="0"/>
              <a:t>keratocyst</a:t>
            </a:r>
            <a:r>
              <a:rPr lang="en-US" sz="2400" dirty="0" smtClean="0"/>
              <a:t> is now classified as a benign tumor and termed KCOT</a:t>
            </a:r>
          </a:p>
          <a:p>
            <a:r>
              <a:rPr lang="en-US" sz="2400" dirty="0" smtClean="0"/>
              <a:t>2. </a:t>
            </a:r>
            <a:r>
              <a:rPr lang="en-US" sz="2400" dirty="0" err="1" smtClean="0"/>
              <a:t>adenomatoid</a:t>
            </a:r>
            <a:r>
              <a:rPr lang="en-US" sz="2400" dirty="0" smtClean="0"/>
              <a:t> </a:t>
            </a:r>
            <a:r>
              <a:rPr lang="en-US" sz="2400" dirty="0" err="1" smtClean="0"/>
              <a:t>odontogenic</a:t>
            </a:r>
            <a:r>
              <a:rPr lang="en-US" sz="2400" dirty="0" smtClean="0"/>
              <a:t> tumor (AOT) originates from the </a:t>
            </a:r>
            <a:r>
              <a:rPr lang="en-US" sz="2400" dirty="0" err="1" smtClean="0"/>
              <a:t>odontogenic</a:t>
            </a:r>
            <a:r>
              <a:rPr lang="en-US" sz="2400" dirty="0" smtClean="0"/>
              <a:t> epithelium with mature fibrous </a:t>
            </a:r>
            <a:r>
              <a:rPr lang="en-US" sz="2400" dirty="0" err="1" smtClean="0"/>
              <a:t>stroma</a:t>
            </a:r>
            <a:r>
              <a:rPr lang="en-US" sz="2400" dirty="0" smtClean="0"/>
              <a:t> and without </a:t>
            </a:r>
            <a:r>
              <a:rPr lang="en-US" sz="2400" dirty="0" err="1" smtClean="0"/>
              <a:t>ectomesenchyme</a:t>
            </a:r>
            <a:endParaRPr lang="ru-RU" sz="2400" dirty="0"/>
          </a:p>
        </p:txBody>
      </p:sp>
    </p:spTree>
    <p:extLst>
      <p:ext uri="{BB962C8B-B14F-4D97-AF65-F5344CB8AC3E}">
        <p14:creationId xmlns:p14="http://schemas.microsoft.com/office/powerpoint/2010/main" val="2460679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690336"/>
            <a:ext cx="7488832" cy="1569660"/>
          </a:xfrm>
          <a:prstGeom prst="rect">
            <a:avLst/>
          </a:prstGeom>
        </p:spPr>
        <p:txBody>
          <a:bodyPr wrap="square">
            <a:spAutoFit/>
          </a:bodyPr>
          <a:lstStyle/>
          <a:p>
            <a:r>
              <a:rPr lang="en-US" sz="2400" dirty="0" smtClean="0"/>
              <a:t>3. calcifying </a:t>
            </a:r>
            <a:r>
              <a:rPr lang="en-US" sz="2400" dirty="0" err="1" smtClean="0"/>
              <a:t>odontogenic</a:t>
            </a:r>
            <a:r>
              <a:rPr lang="en-US" sz="2400" dirty="0" smtClean="0"/>
              <a:t>  cyst (COC) is divided into 2 benign and 1 malignant groups</a:t>
            </a:r>
          </a:p>
          <a:p>
            <a:r>
              <a:rPr lang="en-US" sz="2400" dirty="0" smtClean="0"/>
              <a:t>4. clear cell </a:t>
            </a:r>
            <a:r>
              <a:rPr lang="en-US" sz="2400" dirty="0" err="1" smtClean="0"/>
              <a:t>odontogenic</a:t>
            </a:r>
            <a:r>
              <a:rPr lang="en-US" sz="2400" dirty="0" smtClean="0"/>
              <a:t>  tumor is a malignant lesion and termed clear cell </a:t>
            </a:r>
            <a:r>
              <a:rPr lang="en-US" sz="2400" dirty="0" err="1" smtClean="0"/>
              <a:t>odontogenic</a:t>
            </a:r>
            <a:r>
              <a:rPr lang="en-US" sz="2400" dirty="0"/>
              <a:t> </a:t>
            </a:r>
            <a:r>
              <a:rPr lang="en-US" sz="2400" dirty="0" smtClean="0"/>
              <a:t>carcinoma (CCOC)</a:t>
            </a:r>
            <a:endParaRPr lang="ru-RU" sz="2400" dirty="0"/>
          </a:p>
        </p:txBody>
      </p:sp>
    </p:spTree>
    <p:extLst>
      <p:ext uri="{BB962C8B-B14F-4D97-AF65-F5344CB8AC3E}">
        <p14:creationId xmlns:p14="http://schemas.microsoft.com/office/powerpoint/2010/main" val="3183715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690336"/>
            <a:ext cx="6984776" cy="1569660"/>
          </a:xfrm>
          <a:prstGeom prst="rect">
            <a:avLst/>
          </a:prstGeom>
        </p:spPr>
        <p:txBody>
          <a:bodyPr wrap="square">
            <a:spAutoFit/>
          </a:bodyPr>
          <a:lstStyle/>
          <a:p>
            <a:r>
              <a:rPr lang="en-US" sz="2400" dirty="0" smtClean="0"/>
              <a:t>5. </a:t>
            </a:r>
            <a:r>
              <a:rPr lang="en-US" sz="2400" dirty="0" err="1" smtClean="0"/>
              <a:t>odontogenic</a:t>
            </a:r>
            <a:r>
              <a:rPr lang="en-US" sz="2400" dirty="0" smtClean="0"/>
              <a:t> </a:t>
            </a:r>
            <a:r>
              <a:rPr lang="en-US" sz="2400" dirty="0" err="1" smtClean="0"/>
              <a:t>carcinosarcoma</a:t>
            </a:r>
            <a:r>
              <a:rPr lang="en-US" sz="2400" dirty="0" smtClean="0"/>
              <a:t> is not included due to the lack of evidence for the existence of this type and</a:t>
            </a:r>
          </a:p>
          <a:p>
            <a:r>
              <a:rPr lang="en-US" sz="2400" dirty="0" smtClean="0"/>
              <a:t>6. some changes were made regarding terminology and </a:t>
            </a:r>
            <a:r>
              <a:rPr lang="en-US" sz="2400" dirty="0" err="1" smtClean="0"/>
              <a:t>subtypings</a:t>
            </a:r>
            <a:endParaRPr lang="ru-RU" sz="2400" dirty="0"/>
          </a:p>
        </p:txBody>
      </p:sp>
    </p:spTree>
    <p:extLst>
      <p:ext uri="{BB962C8B-B14F-4D97-AF65-F5344CB8AC3E}">
        <p14:creationId xmlns:p14="http://schemas.microsoft.com/office/powerpoint/2010/main" val="3902202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908720"/>
            <a:ext cx="7560840" cy="2308324"/>
          </a:xfrm>
          <a:prstGeom prst="rect">
            <a:avLst/>
          </a:prstGeom>
        </p:spPr>
        <p:txBody>
          <a:bodyPr wrap="square">
            <a:spAutoFit/>
          </a:bodyPr>
          <a:lstStyle/>
          <a:p>
            <a:r>
              <a:rPr lang="en-US" sz="3600" b="1" dirty="0" smtClean="0"/>
              <a:t>Classification of pediatric jaw tumors</a:t>
            </a:r>
          </a:p>
          <a:p>
            <a:r>
              <a:rPr lang="en-US" sz="3600" b="1" dirty="0" smtClean="0"/>
              <a:t>The various classifications systems proposed by authors are enumerated as below:</a:t>
            </a:r>
            <a:endParaRPr lang="ru-RU" sz="3600" b="1" dirty="0"/>
          </a:p>
        </p:txBody>
      </p:sp>
      <p:sp>
        <p:nvSpPr>
          <p:cNvPr id="3" name="Прямоугольник 2"/>
          <p:cNvSpPr/>
          <p:nvPr/>
        </p:nvSpPr>
        <p:spPr>
          <a:xfrm>
            <a:off x="1802030" y="3573016"/>
            <a:ext cx="4947958" cy="646331"/>
          </a:xfrm>
          <a:prstGeom prst="rect">
            <a:avLst/>
          </a:prstGeom>
        </p:spPr>
        <p:txBody>
          <a:bodyPr wrap="none">
            <a:spAutoFit/>
          </a:bodyPr>
          <a:lstStyle/>
          <a:p>
            <a:r>
              <a:rPr lang="en-US" sz="3600" dirty="0" smtClean="0"/>
              <a:t>1. Jaw Tumors in Children</a:t>
            </a:r>
            <a:endParaRPr lang="ru-RU" sz="3600" dirty="0"/>
          </a:p>
        </p:txBody>
      </p:sp>
      <p:sp>
        <p:nvSpPr>
          <p:cNvPr id="4" name="Прямоугольник 3"/>
          <p:cNvSpPr/>
          <p:nvPr/>
        </p:nvSpPr>
        <p:spPr>
          <a:xfrm>
            <a:off x="683568" y="4869160"/>
            <a:ext cx="7560840" cy="954107"/>
          </a:xfrm>
          <a:prstGeom prst="rect">
            <a:avLst/>
          </a:prstGeom>
        </p:spPr>
        <p:txBody>
          <a:bodyPr wrap="square">
            <a:spAutoFit/>
          </a:bodyPr>
          <a:lstStyle/>
          <a:p>
            <a:r>
              <a:rPr lang="en-US" sz="2800" dirty="0" smtClean="0"/>
              <a:t>1.Classification of non-</a:t>
            </a:r>
            <a:r>
              <a:rPr lang="en-US" sz="2800" dirty="0" err="1" smtClean="0"/>
              <a:t>odontogenic</a:t>
            </a:r>
            <a:r>
              <a:rPr lang="en-US" sz="2800" dirty="0" smtClean="0"/>
              <a:t> jaw tumors in children</a:t>
            </a:r>
            <a:endParaRPr lang="ru-RU" sz="2800" dirty="0"/>
          </a:p>
        </p:txBody>
      </p:sp>
    </p:spTree>
    <p:extLst>
      <p:ext uri="{BB962C8B-B14F-4D97-AF65-F5344CB8AC3E}">
        <p14:creationId xmlns:p14="http://schemas.microsoft.com/office/powerpoint/2010/main" val="3387368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564904"/>
            <a:ext cx="7344816" cy="2308324"/>
          </a:xfrm>
          <a:prstGeom prst="rect">
            <a:avLst/>
          </a:prstGeom>
        </p:spPr>
        <p:txBody>
          <a:bodyPr wrap="square">
            <a:spAutoFit/>
          </a:bodyPr>
          <a:lstStyle/>
          <a:p>
            <a:r>
              <a:rPr lang="en-US" sz="3600" dirty="0" smtClean="0"/>
              <a:t>I. Benign </a:t>
            </a:r>
            <a:r>
              <a:rPr lang="en-US" sz="3600" dirty="0" err="1" smtClean="0"/>
              <a:t>mesenchymal</a:t>
            </a:r>
            <a:r>
              <a:rPr lang="en-US" sz="3600" dirty="0" smtClean="0"/>
              <a:t> tumors</a:t>
            </a:r>
          </a:p>
          <a:p>
            <a:r>
              <a:rPr lang="en-US" sz="3600" dirty="0" smtClean="0"/>
              <a:t>a) Giant cell lesions</a:t>
            </a:r>
          </a:p>
          <a:p>
            <a:r>
              <a:rPr lang="en-US" sz="3600" dirty="0" smtClean="0"/>
              <a:t>b) Fibro-osseous lesions</a:t>
            </a:r>
          </a:p>
          <a:p>
            <a:r>
              <a:rPr lang="en-US" sz="3600" dirty="0" smtClean="0"/>
              <a:t>c) </a:t>
            </a:r>
            <a:r>
              <a:rPr lang="en-US" sz="3600" dirty="0" err="1" smtClean="0"/>
              <a:t>Myxoma</a:t>
            </a:r>
            <a:endParaRPr lang="ru-RU" sz="3600" dirty="0"/>
          </a:p>
        </p:txBody>
      </p:sp>
    </p:spTree>
    <p:extLst>
      <p:ext uri="{BB962C8B-B14F-4D97-AF65-F5344CB8AC3E}">
        <p14:creationId xmlns:p14="http://schemas.microsoft.com/office/powerpoint/2010/main" val="1323354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90336"/>
            <a:ext cx="7704856" cy="2862322"/>
          </a:xfrm>
          <a:prstGeom prst="rect">
            <a:avLst/>
          </a:prstGeom>
        </p:spPr>
        <p:txBody>
          <a:bodyPr wrap="square">
            <a:spAutoFit/>
          </a:bodyPr>
          <a:lstStyle/>
          <a:p>
            <a:r>
              <a:rPr lang="en-US" sz="3600" dirty="0" smtClean="0"/>
              <a:t>II. Hematopoietic and </a:t>
            </a:r>
            <a:r>
              <a:rPr lang="en-US" sz="3600" dirty="0" err="1" smtClean="0"/>
              <a:t>reticuloendothelial</a:t>
            </a:r>
            <a:r>
              <a:rPr lang="en-US" sz="3600" dirty="0" smtClean="0"/>
              <a:t> tumors</a:t>
            </a:r>
          </a:p>
          <a:p>
            <a:r>
              <a:rPr lang="en-US" sz="3600" dirty="0" smtClean="0"/>
              <a:t>a) Langerhans cell </a:t>
            </a:r>
            <a:r>
              <a:rPr lang="en-US" sz="3600" dirty="0" err="1" smtClean="0"/>
              <a:t>histiocytosis</a:t>
            </a:r>
            <a:endParaRPr lang="en-US" sz="3600" dirty="0" smtClean="0"/>
          </a:p>
          <a:p>
            <a:r>
              <a:rPr lang="en-US" sz="3600" dirty="0" smtClean="0"/>
              <a:t>b) </a:t>
            </a:r>
            <a:r>
              <a:rPr lang="en-US" sz="3600" dirty="0" err="1" smtClean="0"/>
              <a:t>Burkitt’s</a:t>
            </a:r>
            <a:r>
              <a:rPr lang="en-US" sz="3600" dirty="0" smtClean="0"/>
              <a:t> lymphoma</a:t>
            </a:r>
          </a:p>
          <a:p>
            <a:r>
              <a:rPr lang="en-US" sz="3600" dirty="0" smtClean="0"/>
              <a:t>c)Lymphoma</a:t>
            </a:r>
            <a:endParaRPr lang="ru-RU" sz="3600" dirty="0"/>
          </a:p>
        </p:txBody>
      </p:sp>
    </p:spTree>
    <p:extLst>
      <p:ext uri="{BB962C8B-B14F-4D97-AF65-F5344CB8AC3E}">
        <p14:creationId xmlns:p14="http://schemas.microsoft.com/office/powerpoint/2010/main" val="1611889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772816"/>
            <a:ext cx="7920880" cy="3416320"/>
          </a:xfrm>
          <a:prstGeom prst="rect">
            <a:avLst/>
          </a:prstGeom>
        </p:spPr>
        <p:txBody>
          <a:bodyPr wrap="square">
            <a:spAutoFit/>
          </a:bodyPr>
          <a:lstStyle/>
          <a:p>
            <a:r>
              <a:rPr lang="en-US" sz="3600" dirty="0" smtClean="0"/>
              <a:t>III. Neurogenic tumors</a:t>
            </a:r>
          </a:p>
          <a:p>
            <a:r>
              <a:rPr lang="en-US" sz="3600" dirty="0" smtClean="0"/>
              <a:t>a) </a:t>
            </a:r>
            <a:r>
              <a:rPr lang="en-US" sz="3600" dirty="0" err="1" smtClean="0"/>
              <a:t>Neurofibroma</a:t>
            </a:r>
            <a:endParaRPr lang="en-US" sz="3600" dirty="0" smtClean="0"/>
          </a:p>
          <a:p>
            <a:r>
              <a:rPr lang="en-US" sz="3600" dirty="0" smtClean="0"/>
              <a:t>b) </a:t>
            </a:r>
            <a:r>
              <a:rPr lang="en-US" sz="3600" dirty="0" err="1" smtClean="0"/>
              <a:t>Neurilemmoma</a:t>
            </a:r>
            <a:endParaRPr lang="en-US" sz="3600" dirty="0" smtClean="0"/>
          </a:p>
          <a:p>
            <a:r>
              <a:rPr lang="en-US" sz="3600" dirty="0" smtClean="0"/>
              <a:t>c) Neuroma</a:t>
            </a:r>
          </a:p>
          <a:p>
            <a:r>
              <a:rPr lang="en-US" sz="3600" dirty="0" smtClean="0"/>
              <a:t>d)</a:t>
            </a:r>
            <a:r>
              <a:rPr lang="en-US" sz="3600" dirty="0" err="1" smtClean="0"/>
              <a:t>Ganglioneuroma</a:t>
            </a:r>
            <a:endParaRPr lang="en-US" sz="3600" dirty="0" smtClean="0"/>
          </a:p>
          <a:p>
            <a:r>
              <a:rPr lang="en-US" sz="3600" dirty="0" smtClean="0"/>
              <a:t>e) </a:t>
            </a:r>
            <a:r>
              <a:rPr lang="en-US" sz="3600" dirty="0" err="1" smtClean="0"/>
              <a:t>Neuroblastoma</a:t>
            </a:r>
            <a:endParaRPr lang="ru-RU" sz="3600" dirty="0"/>
          </a:p>
        </p:txBody>
      </p:sp>
      <p:sp>
        <p:nvSpPr>
          <p:cNvPr id="3" name="Прямоугольник 2"/>
          <p:cNvSpPr/>
          <p:nvPr/>
        </p:nvSpPr>
        <p:spPr>
          <a:xfrm>
            <a:off x="611560" y="5189136"/>
            <a:ext cx="6995441" cy="646331"/>
          </a:xfrm>
          <a:prstGeom prst="rect">
            <a:avLst/>
          </a:prstGeom>
        </p:spPr>
        <p:txBody>
          <a:bodyPr wrap="none">
            <a:spAutoFit/>
          </a:bodyPr>
          <a:lstStyle/>
          <a:p>
            <a:r>
              <a:rPr lang="en-US" sz="3600" dirty="0" smtClean="0"/>
              <a:t>f)</a:t>
            </a:r>
            <a:r>
              <a:rPr lang="en-US" sz="3600" dirty="0" err="1" smtClean="0"/>
              <a:t>Melanotic</a:t>
            </a:r>
            <a:r>
              <a:rPr lang="en-US" sz="3600" dirty="0" smtClean="0"/>
              <a:t> </a:t>
            </a:r>
            <a:r>
              <a:rPr lang="en-US" sz="3600" dirty="0" err="1" smtClean="0"/>
              <a:t>neuroectodermal</a:t>
            </a:r>
            <a:r>
              <a:rPr lang="en-US" sz="3600" dirty="0" smtClean="0"/>
              <a:t> tumor</a:t>
            </a:r>
            <a:endParaRPr lang="ru-RU" sz="3600" dirty="0"/>
          </a:p>
        </p:txBody>
      </p:sp>
    </p:spTree>
    <p:extLst>
      <p:ext uri="{BB962C8B-B14F-4D97-AF65-F5344CB8AC3E}">
        <p14:creationId xmlns:p14="http://schemas.microsoft.com/office/powerpoint/2010/main" val="729486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348880"/>
            <a:ext cx="7344816" cy="2862322"/>
          </a:xfrm>
          <a:prstGeom prst="rect">
            <a:avLst/>
          </a:prstGeom>
        </p:spPr>
        <p:txBody>
          <a:bodyPr wrap="square">
            <a:spAutoFit/>
          </a:bodyPr>
          <a:lstStyle/>
          <a:p>
            <a:r>
              <a:rPr lang="en-US" sz="3600" dirty="0" smtClean="0"/>
              <a:t>IV. Vascular lesions</a:t>
            </a:r>
          </a:p>
          <a:p>
            <a:r>
              <a:rPr lang="en-US" sz="3600" dirty="0" smtClean="0"/>
              <a:t>a)Vascular malformation (capillary, lymphatic, venous, arterial, combined)</a:t>
            </a:r>
          </a:p>
          <a:p>
            <a:r>
              <a:rPr lang="en-US" sz="3600" dirty="0" smtClean="0"/>
              <a:t>b)</a:t>
            </a:r>
            <a:r>
              <a:rPr lang="en-US" sz="3600" dirty="0" err="1" smtClean="0"/>
              <a:t>Hemangioma</a:t>
            </a:r>
            <a:endParaRPr lang="en-US" sz="3600" dirty="0" smtClean="0"/>
          </a:p>
          <a:p>
            <a:r>
              <a:rPr lang="en-US" sz="3600" dirty="0" smtClean="0"/>
              <a:t>c)Aneurysmal bone cyst</a:t>
            </a:r>
            <a:endParaRPr lang="ru-RU" sz="3600" dirty="0"/>
          </a:p>
        </p:txBody>
      </p:sp>
    </p:spTree>
    <p:extLst>
      <p:ext uri="{BB962C8B-B14F-4D97-AF65-F5344CB8AC3E}">
        <p14:creationId xmlns:p14="http://schemas.microsoft.com/office/powerpoint/2010/main" val="439040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348880"/>
            <a:ext cx="7776864" cy="2862322"/>
          </a:xfrm>
          <a:prstGeom prst="rect">
            <a:avLst/>
          </a:prstGeom>
        </p:spPr>
        <p:txBody>
          <a:bodyPr wrap="square">
            <a:spAutoFit/>
          </a:bodyPr>
          <a:lstStyle/>
          <a:p>
            <a:r>
              <a:rPr lang="en-US" sz="3600" dirty="0" smtClean="0"/>
              <a:t>V. Malignant </a:t>
            </a:r>
            <a:r>
              <a:rPr lang="en-US" sz="3600" dirty="0" err="1" smtClean="0"/>
              <a:t>mesenchymal</a:t>
            </a:r>
            <a:r>
              <a:rPr lang="en-US" sz="3600" dirty="0" smtClean="0"/>
              <a:t> tumors</a:t>
            </a:r>
          </a:p>
          <a:p>
            <a:r>
              <a:rPr lang="en-US" sz="3600" dirty="0" smtClean="0"/>
              <a:t>a) </a:t>
            </a:r>
            <a:r>
              <a:rPr lang="en-US" sz="3600" dirty="0" err="1" smtClean="0"/>
              <a:t>Osteogenic</a:t>
            </a:r>
            <a:r>
              <a:rPr lang="en-US" sz="3600" dirty="0" smtClean="0"/>
              <a:t> sarcoma</a:t>
            </a:r>
          </a:p>
          <a:p>
            <a:r>
              <a:rPr lang="en-US" sz="3600" dirty="0" smtClean="0"/>
              <a:t>b) </a:t>
            </a:r>
            <a:r>
              <a:rPr lang="en-US" sz="3600" dirty="0" err="1" smtClean="0"/>
              <a:t>Chondrosarcoma</a:t>
            </a:r>
            <a:endParaRPr lang="en-US" sz="3600" dirty="0" smtClean="0"/>
          </a:p>
          <a:p>
            <a:r>
              <a:rPr lang="en-US" sz="3600" dirty="0" smtClean="0"/>
              <a:t>c) </a:t>
            </a:r>
            <a:r>
              <a:rPr lang="en-US" sz="3600" dirty="0" err="1" smtClean="0"/>
              <a:t>Fibrosarcoma</a:t>
            </a:r>
            <a:endParaRPr lang="en-US" sz="3600" dirty="0" smtClean="0"/>
          </a:p>
          <a:p>
            <a:r>
              <a:rPr lang="en-US" sz="3600" dirty="0" smtClean="0"/>
              <a:t>d) Ewing’s sarcoma</a:t>
            </a:r>
            <a:endParaRPr lang="ru-RU" sz="3600" dirty="0"/>
          </a:p>
        </p:txBody>
      </p:sp>
    </p:spTree>
    <p:extLst>
      <p:ext uri="{BB962C8B-B14F-4D97-AF65-F5344CB8AC3E}">
        <p14:creationId xmlns:p14="http://schemas.microsoft.com/office/powerpoint/2010/main" val="3695242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132856"/>
            <a:ext cx="7704856" cy="2862322"/>
          </a:xfrm>
          <a:prstGeom prst="rect">
            <a:avLst/>
          </a:prstGeom>
        </p:spPr>
        <p:txBody>
          <a:bodyPr wrap="square">
            <a:spAutoFit/>
          </a:bodyPr>
          <a:lstStyle/>
          <a:p>
            <a:r>
              <a:rPr lang="en-US" sz="3600" dirty="0" smtClean="0"/>
              <a:t>VI. Malignant epithelial tumors</a:t>
            </a:r>
          </a:p>
          <a:p>
            <a:r>
              <a:rPr lang="en-US" sz="3600" dirty="0" smtClean="0"/>
              <a:t>a)Squamous cell carcinoma</a:t>
            </a:r>
          </a:p>
          <a:p>
            <a:r>
              <a:rPr lang="en-US" sz="3600" dirty="0" smtClean="0"/>
              <a:t>b)</a:t>
            </a:r>
            <a:r>
              <a:rPr lang="en-US" sz="3600" dirty="0" err="1" smtClean="0"/>
              <a:t>Mucoepidermoid</a:t>
            </a:r>
            <a:r>
              <a:rPr lang="en-US" sz="3600" dirty="0" smtClean="0"/>
              <a:t> carcinoma</a:t>
            </a:r>
          </a:p>
          <a:p>
            <a:r>
              <a:rPr lang="en-US" sz="3600" dirty="0" smtClean="0"/>
              <a:t>c)Adenoid cystic carcinoma</a:t>
            </a:r>
          </a:p>
          <a:p>
            <a:r>
              <a:rPr lang="en-US" sz="3600" dirty="0" smtClean="0"/>
              <a:t>d)Adenocarcinoma</a:t>
            </a:r>
            <a:endParaRPr lang="ru-RU" sz="3600" dirty="0"/>
          </a:p>
        </p:txBody>
      </p:sp>
    </p:spTree>
    <p:extLst>
      <p:ext uri="{BB962C8B-B14F-4D97-AF65-F5344CB8AC3E}">
        <p14:creationId xmlns:p14="http://schemas.microsoft.com/office/powerpoint/2010/main" val="181273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708920"/>
            <a:ext cx="7632848" cy="1323439"/>
          </a:xfrm>
          <a:prstGeom prst="rect">
            <a:avLst/>
          </a:prstGeom>
        </p:spPr>
        <p:txBody>
          <a:bodyPr wrap="square">
            <a:spAutoFit/>
          </a:bodyPr>
          <a:lstStyle/>
          <a:p>
            <a:r>
              <a:rPr lang="en-US" sz="4000" b="1" dirty="0" smtClean="0"/>
              <a:t>2. Classification of </a:t>
            </a:r>
            <a:r>
              <a:rPr lang="en-US" sz="4000" b="1" dirty="0" err="1" smtClean="0"/>
              <a:t>odontogenic</a:t>
            </a:r>
            <a:r>
              <a:rPr lang="en-US" sz="4000" b="1" dirty="0" smtClean="0"/>
              <a:t> jaw tumors in children</a:t>
            </a:r>
            <a:endParaRPr lang="ru-RU" sz="4000" b="1" dirty="0"/>
          </a:p>
        </p:txBody>
      </p:sp>
    </p:spTree>
    <p:extLst>
      <p:ext uri="{BB962C8B-B14F-4D97-AF65-F5344CB8AC3E}">
        <p14:creationId xmlns:p14="http://schemas.microsoft.com/office/powerpoint/2010/main" val="1104902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1893" y="2204864"/>
            <a:ext cx="8136904" cy="2862322"/>
          </a:xfrm>
          <a:prstGeom prst="rect">
            <a:avLst/>
          </a:prstGeom>
        </p:spPr>
        <p:txBody>
          <a:bodyPr wrap="square">
            <a:spAutoFit/>
          </a:bodyPr>
          <a:lstStyle/>
          <a:p>
            <a:r>
              <a:rPr lang="en-US" sz="3600" dirty="0" smtClean="0"/>
              <a:t>I. Epithelial tumors</a:t>
            </a:r>
          </a:p>
          <a:p>
            <a:r>
              <a:rPr lang="en-US" sz="3600" dirty="0" smtClean="0"/>
              <a:t>a) </a:t>
            </a:r>
            <a:r>
              <a:rPr lang="en-US" sz="3600" dirty="0" err="1" smtClean="0"/>
              <a:t>Ameloblastoma</a:t>
            </a:r>
            <a:r>
              <a:rPr lang="en-US" sz="3600" dirty="0" smtClean="0"/>
              <a:t> (Peripheral, </a:t>
            </a:r>
            <a:r>
              <a:rPr lang="en-US" sz="3600" dirty="0" err="1" smtClean="0"/>
              <a:t>Unicystic</a:t>
            </a:r>
            <a:r>
              <a:rPr lang="en-US" sz="3600" dirty="0" smtClean="0"/>
              <a:t>, Solid, </a:t>
            </a:r>
            <a:r>
              <a:rPr lang="en-US" sz="3600" dirty="0" err="1" smtClean="0"/>
              <a:t>Multicystic</a:t>
            </a:r>
            <a:r>
              <a:rPr lang="en-US" sz="3600" dirty="0" smtClean="0"/>
              <a:t>)</a:t>
            </a:r>
          </a:p>
          <a:p>
            <a:r>
              <a:rPr lang="en-US" sz="3600" dirty="0" smtClean="0"/>
              <a:t>b) </a:t>
            </a:r>
            <a:r>
              <a:rPr lang="en-US" sz="3600" dirty="0" err="1" smtClean="0"/>
              <a:t>Adenomatoid</a:t>
            </a:r>
            <a:r>
              <a:rPr lang="en-US" sz="3600" dirty="0" smtClean="0"/>
              <a:t> </a:t>
            </a:r>
            <a:r>
              <a:rPr lang="en-US" sz="3600" dirty="0" err="1" smtClean="0"/>
              <a:t>odontogenic</a:t>
            </a:r>
            <a:r>
              <a:rPr lang="en-US" sz="3600" dirty="0" smtClean="0"/>
              <a:t> tumor</a:t>
            </a:r>
          </a:p>
          <a:p>
            <a:r>
              <a:rPr lang="en-US" sz="3600" dirty="0" smtClean="0"/>
              <a:t>c) Calcifying epithelial </a:t>
            </a:r>
            <a:r>
              <a:rPr lang="en-US" sz="3600" dirty="0" err="1" smtClean="0"/>
              <a:t>odontogenic</a:t>
            </a:r>
            <a:r>
              <a:rPr lang="en-US" sz="3600" dirty="0" smtClean="0"/>
              <a:t> tumor</a:t>
            </a:r>
            <a:endParaRPr lang="ru-RU" sz="3600" dirty="0"/>
          </a:p>
        </p:txBody>
      </p:sp>
    </p:spTree>
    <p:extLst>
      <p:ext uri="{BB962C8B-B14F-4D97-AF65-F5344CB8AC3E}">
        <p14:creationId xmlns:p14="http://schemas.microsoft.com/office/powerpoint/2010/main" val="2806714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132856"/>
            <a:ext cx="7344816" cy="3416320"/>
          </a:xfrm>
          <a:prstGeom prst="rect">
            <a:avLst/>
          </a:prstGeom>
        </p:spPr>
        <p:txBody>
          <a:bodyPr wrap="square">
            <a:spAutoFit/>
          </a:bodyPr>
          <a:lstStyle/>
          <a:p>
            <a:r>
              <a:rPr lang="en-US" sz="3600" dirty="0" smtClean="0"/>
              <a:t>II. Mesodermal tumors</a:t>
            </a:r>
          </a:p>
          <a:p>
            <a:r>
              <a:rPr lang="en-US" sz="3600" dirty="0" smtClean="0"/>
              <a:t>a)</a:t>
            </a:r>
            <a:r>
              <a:rPr lang="en-US" sz="3600" dirty="0" err="1" smtClean="0"/>
              <a:t>Cementoma</a:t>
            </a:r>
            <a:endParaRPr lang="en-US" sz="3600" dirty="0" smtClean="0"/>
          </a:p>
          <a:p>
            <a:r>
              <a:rPr lang="en-US" sz="3600" dirty="0" smtClean="0"/>
              <a:t>b)</a:t>
            </a:r>
            <a:r>
              <a:rPr lang="en-US" sz="3600" dirty="0" err="1" smtClean="0"/>
              <a:t>Periapical</a:t>
            </a:r>
            <a:r>
              <a:rPr lang="en-US" sz="3600" dirty="0" smtClean="0"/>
              <a:t> </a:t>
            </a:r>
            <a:r>
              <a:rPr lang="en-US" sz="3600" dirty="0" err="1" smtClean="0"/>
              <a:t>cemental</a:t>
            </a:r>
            <a:r>
              <a:rPr lang="en-US" sz="3600" dirty="0" smtClean="0"/>
              <a:t> dysplasia</a:t>
            </a:r>
          </a:p>
          <a:p>
            <a:r>
              <a:rPr lang="en-US" sz="3600" dirty="0" smtClean="0"/>
              <a:t>c)</a:t>
            </a:r>
            <a:r>
              <a:rPr lang="en-US" sz="3600" dirty="0" err="1" smtClean="0"/>
              <a:t>Cementifying</a:t>
            </a:r>
            <a:r>
              <a:rPr lang="en-US" sz="3600" dirty="0" smtClean="0"/>
              <a:t> fibroma</a:t>
            </a:r>
          </a:p>
          <a:p>
            <a:r>
              <a:rPr lang="en-US" sz="3600" dirty="0" smtClean="0"/>
              <a:t>d)</a:t>
            </a:r>
            <a:r>
              <a:rPr lang="en-US" sz="3600" dirty="0" err="1" smtClean="0"/>
              <a:t>Cementoblastoma</a:t>
            </a:r>
            <a:endParaRPr lang="en-US" sz="3600" dirty="0" smtClean="0"/>
          </a:p>
          <a:p>
            <a:r>
              <a:rPr lang="en-US" sz="3600" dirty="0" smtClean="0"/>
              <a:t>e)</a:t>
            </a:r>
            <a:r>
              <a:rPr lang="en-US" sz="3600" dirty="0" err="1" smtClean="0"/>
              <a:t>Odontogenic</a:t>
            </a:r>
            <a:r>
              <a:rPr lang="en-US" sz="3600" dirty="0" smtClean="0"/>
              <a:t> fibroma</a:t>
            </a:r>
            <a:endParaRPr lang="ru-RU" sz="3600" dirty="0"/>
          </a:p>
        </p:txBody>
      </p:sp>
    </p:spTree>
    <p:extLst>
      <p:ext uri="{BB962C8B-B14F-4D97-AF65-F5344CB8AC3E}">
        <p14:creationId xmlns:p14="http://schemas.microsoft.com/office/powerpoint/2010/main" val="2619989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492896"/>
            <a:ext cx="7992888" cy="1754326"/>
          </a:xfrm>
          <a:prstGeom prst="rect">
            <a:avLst/>
          </a:prstGeom>
        </p:spPr>
        <p:txBody>
          <a:bodyPr wrap="square">
            <a:spAutoFit/>
          </a:bodyPr>
          <a:lstStyle/>
          <a:p>
            <a:r>
              <a:rPr lang="en-US" sz="3600" dirty="0" smtClean="0"/>
              <a:t>III. Mixed tumors</a:t>
            </a:r>
          </a:p>
          <a:p>
            <a:r>
              <a:rPr lang="en-US" sz="3600" dirty="0" smtClean="0"/>
              <a:t>a)</a:t>
            </a:r>
            <a:r>
              <a:rPr lang="en-US" sz="3600" dirty="0" err="1" smtClean="0"/>
              <a:t>Ameloblastic</a:t>
            </a:r>
            <a:r>
              <a:rPr lang="en-US" sz="3600" dirty="0" smtClean="0"/>
              <a:t> fibroma</a:t>
            </a:r>
          </a:p>
          <a:p>
            <a:r>
              <a:rPr lang="en-US" sz="3600" dirty="0" smtClean="0"/>
              <a:t>b) </a:t>
            </a:r>
            <a:r>
              <a:rPr lang="en-US" sz="3600" dirty="0" err="1" smtClean="0"/>
              <a:t>Odontoma</a:t>
            </a:r>
            <a:endParaRPr lang="ru-RU" sz="3600" dirty="0"/>
          </a:p>
        </p:txBody>
      </p:sp>
    </p:spTree>
    <p:extLst>
      <p:ext uri="{BB962C8B-B14F-4D97-AF65-F5344CB8AC3E}">
        <p14:creationId xmlns:p14="http://schemas.microsoft.com/office/powerpoint/2010/main" val="1455695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708920"/>
            <a:ext cx="7776864" cy="1200329"/>
          </a:xfrm>
          <a:prstGeom prst="rect">
            <a:avLst/>
          </a:prstGeom>
        </p:spPr>
        <p:txBody>
          <a:bodyPr wrap="square">
            <a:spAutoFit/>
          </a:bodyPr>
          <a:lstStyle/>
          <a:p>
            <a:r>
              <a:rPr lang="en-US" sz="3600" b="1" dirty="0" smtClean="0"/>
              <a:t>3. Classification of Small Round Cell Tumors in children</a:t>
            </a:r>
            <a:endParaRPr lang="ru-RU" sz="3600" b="1" dirty="0"/>
          </a:p>
        </p:txBody>
      </p:sp>
    </p:spTree>
    <p:extLst>
      <p:ext uri="{BB962C8B-B14F-4D97-AF65-F5344CB8AC3E}">
        <p14:creationId xmlns:p14="http://schemas.microsoft.com/office/powerpoint/2010/main" val="4145627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486773"/>
            <a:ext cx="8208912" cy="1754326"/>
          </a:xfrm>
          <a:prstGeom prst="rect">
            <a:avLst/>
          </a:prstGeom>
        </p:spPr>
        <p:txBody>
          <a:bodyPr wrap="square">
            <a:spAutoFit/>
          </a:bodyPr>
          <a:lstStyle/>
          <a:p>
            <a:r>
              <a:rPr lang="en-US" sz="3600" dirty="0" smtClean="0"/>
              <a:t>1. Soft tissue </a:t>
            </a:r>
            <a:r>
              <a:rPr lang="en-US" sz="3600" dirty="0" err="1" smtClean="0"/>
              <a:t>Rhabdomyosarcoma</a:t>
            </a:r>
            <a:endParaRPr lang="en-US" sz="3600" dirty="0" smtClean="0"/>
          </a:p>
          <a:p>
            <a:r>
              <a:rPr lang="en-US" sz="3600" dirty="0" smtClean="0"/>
              <a:t>Soft tissue (</a:t>
            </a:r>
            <a:r>
              <a:rPr lang="en-US" sz="3600" dirty="0" err="1" smtClean="0"/>
              <a:t>extraosseous</a:t>
            </a:r>
            <a:r>
              <a:rPr lang="en-US" sz="3600" dirty="0" smtClean="0"/>
              <a:t>) Ewing’s sarcoma</a:t>
            </a:r>
          </a:p>
          <a:p>
            <a:r>
              <a:rPr lang="en-US" sz="3600" dirty="0" err="1" smtClean="0"/>
              <a:t>Hemangiopericytoma</a:t>
            </a:r>
            <a:endParaRPr lang="ru-RU" sz="3600" dirty="0"/>
          </a:p>
        </p:txBody>
      </p:sp>
    </p:spTree>
    <p:extLst>
      <p:ext uri="{BB962C8B-B14F-4D97-AF65-F5344CB8AC3E}">
        <p14:creationId xmlns:p14="http://schemas.microsoft.com/office/powerpoint/2010/main" val="1613920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3031" y="2348880"/>
            <a:ext cx="7776864" cy="2308324"/>
          </a:xfrm>
          <a:prstGeom prst="rect">
            <a:avLst/>
          </a:prstGeom>
        </p:spPr>
        <p:txBody>
          <a:bodyPr wrap="square">
            <a:spAutoFit/>
          </a:bodyPr>
          <a:lstStyle/>
          <a:p>
            <a:r>
              <a:rPr lang="en-US" sz="3600" dirty="0" smtClean="0"/>
              <a:t>2. Osseous Ewing’s sarcoma</a:t>
            </a:r>
          </a:p>
          <a:p>
            <a:r>
              <a:rPr lang="en-US" sz="3600" dirty="0" smtClean="0"/>
              <a:t>Small cell osteosarcoma</a:t>
            </a:r>
          </a:p>
          <a:p>
            <a:r>
              <a:rPr lang="en-US" sz="3600" dirty="0" err="1" smtClean="0"/>
              <a:t>Mesenchymal</a:t>
            </a:r>
            <a:r>
              <a:rPr lang="en-US" sz="3600" dirty="0" smtClean="0"/>
              <a:t> </a:t>
            </a:r>
            <a:r>
              <a:rPr lang="en-US" sz="3600" dirty="0" err="1" smtClean="0"/>
              <a:t>chondrosarcoma</a:t>
            </a:r>
            <a:endParaRPr lang="en-US" sz="3600" dirty="0" smtClean="0"/>
          </a:p>
          <a:p>
            <a:r>
              <a:rPr lang="en-US" sz="3600" dirty="0" err="1" smtClean="0"/>
              <a:t>Hemangiopericytoma</a:t>
            </a:r>
            <a:r>
              <a:rPr lang="en-US" sz="3600" dirty="0" smtClean="0"/>
              <a:t> of bone</a:t>
            </a:r>
            <a:endParaRPr lang="ru-RU" sz="3600" dirty="0"/>
          </a:p>
        </p:txBody>
      </p:sp>
    </p:spTree>
    <p:extLst>
      <p:ext uri="{BB962C8B-B14F-4D97-AF65-F5344CB8AC3E}">
        <p14:creationId xmlns:p14="http://schemas.microsoft.com/office/powerpoint/2010/main" val="4476470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700808"/>
            <a:ext cx="8352928" cy="3416320"/>
          </a:xfrm>
          <a:prstGeom prst="rect">
            <a:avLst/>
          </a:prstGeom>
        </p:spPr>
        <p:txBody>
          <a:bodyPr wrap="square">
            <a:spAutoFit/>
          </a:bodyPr>
          <a:lstStyle/>
          <a:p>
            <a:r>
              <a:rPr lang="en-US" sz="3600" dirty="0" smtClean="0"/>
              <a:t>3. Neural</a:t>
            </a:r>
          </a:p>
          <a:p>
            <a:r>
              <a:rPr lang="en-US" sz="3600" dirty="0" err="1" smtClean="0"/>
              <a:t>Neuroblastoma</a:t>
            </a:r>
            <a:endParaRPr lang="en-US" sz="3600" dirty="0" smtClean="0"/>
          </a:p>
          <a:p>
            <a:r>
              <a:rPr lang="en-US" sz="3600" dirty="0" smtClean="0"/>
              <a:t>Peripheral </a:t>
            </a:r>
            <a:r>
              <a:rPr lang="en-US" sz="3600" dirty="0" err="1" smtClean="0"/>
              <a:t>neuroectodermal</a:t>
            </a:r>
            <a:r>
              <a:rPr lang="en-US" sz="3600" dirty="0" smtClean="0"/>
              <a:t> tumors</a:t>
            </a:r>
          </a:p>
          <a:p>
            <a:r>
              <a:rPr lang="en-US" sz="3600" dirty="0" smtClean="0"/>
              <a:t>- </a:t>
            </a:r>
            <a:r>
              <a:rPr lang="en-US" sz="3600" dirty="0" err="1" smtClean="0"/>
              <a:t>Askin’s</a:t>
            </a:r>
            <a:r>
              <a:rPr lang="en-US" sz="3600" dirty="0" smtClean="0"/>
              <a:t> tumor</a:t>
            </a:r>
          </a:p>
          <a:p>
            <a:r>
              <a:rPr lang="en-US" sz="3600" dirty="0" smtClean="0"/>
              <a:t>- </a:t>
            </a:r>
            <a:r>
              <a:rPr lang="en-US" sz="3600" dirty="0" err="1" smtClean="0"/>
              <a:t>Neuroepithelioma</a:t>
            </a:r>
            <a:endParaRPr lang="en-US" sz="3600" dirty="0" smtClean="0"/>
          </a:p>
          <a:p>
            <a:r>
              <a:rPr lang="en-US" sz="3600" dirty="0" err="1" smtClean="0"/>
              <a:t>Pheochromocytoma</a:t>
            </a:r>
            <a:endParaRPr lang="ru-RU" sz="3600" dirty="0"/>
          </a:p>
        </p:txBody>
      </p:sp>
    </p:spTree>
    <p:extLst>
      <p:ext uri="{BB962C8B-B14F-4D97-AF65-F5344CB8AC3E}">
        <p14:creationId xmlns:p14="http://schemas.microsoft.com/office/powerpoint/2010/main" val="15740463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2636912"/>
            <a:ext cx="7344816" cy="1323439"/>
          </a:xfrm>
          <a:prstGeom prst="rect">
            <a:avLst/>
          </a:prstGeom>
        </p:spPr>
        <p:txBody>
          <a:bodyPr wrap="square">
            <a:spAutoFit/>
          </a:bodyPr>
          <a:lstStyle/>
          <a:p>
            <a:r>
              <a:rPr lang="en-US" sz="4000" b="1" dirty="0" smtClean="0"/>
              <a:t>4. International classification of childhood cancer</a:t>
            </a:r>
            <a:endParaRPr lang="ru-RU" sz="4000" b="1" dirty="0"/>
          </a:p>
        </p:txBody>
      </p:sp>
    </p:spTree>
    <p:extLst>
      <p:ext uri="{BB962C8B-B14F-4D97-AF65-F5344CB8AC3E}">
        <p14:creationId xmlns:p14="http://schemas.microsoft.com/office/powerpoint/2010/main" val="3717005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1804" y="1268760"/>
            <a:ext cx="8256659" cy="3970318"/>
          </a:xfrm>
          <a:prstGeom prst="rect">
            <a:avLst/>
          </a:prstGeom>
        </p:spPr>
        <p:txBody>
          <a:bodyPr wrap="square">
            <a:spAutoFit/>
          </a:bodyPr>
          <a:lstStyle/>
          <a:p>
            <a:r>
              <a:rPr lang="en-US" sz="3600" dirty="0" smtClean="0"/>
              <a:t>Malignant Bone tumors</a:t>
            </a:r>
          </a:p>
          <a:p>
            <a:r>
              <a:rPr lang="en-US" sz="3600" dirty="0" smtClean="0"/>
              <a:t>a) Osteosarcomas</a:t>
            </a:r>
          </a:p>
          <a:p>
            <a:r>
              <a:rPr lang="en-US" sz="3600" dirty="0" smtClean="0"/>
              <a:t>b) </a:t>
            </a:r>
            <a:r>
              <a:rPr lang="en-US" sz="3600" dirty="0" err="1" smtClean="0"/>
              <a:t>Chondrosarcomas</a:t>
            </a:r>
            <a:endParaRPr lang="en-US" sz="3600" dirty="0" smtClean="0"/>
          </a:p>
          <a:p>
            <a:r>
              <a:rPr lang="en-US" sz="3600" dirty="0" smtClean="0"/>
              <a:t>c) Ewing tumor and related sarcomas of bone</a:t>
            </a:r>
          </a:p>
          <a:p>
            <a:r>
              <a:rPr lang="en-US" sz="3600" dirty="0" smtClean="0"/>
              <a:t>d) Other specified malignant bone tumors</a:t>
            </a:r>
          </a:p>
          <a:p>
            <a:r>
              <a:rPr lang="en-US" sz="3600" dirty="0" smtClean="0"/>
              <a:t>e) Unspecified malignant bone tumors</a:t>
            </a:r>
            <a:endParaRPr lang="ru-RU" sz="3600" dirty="0"/>
          </a:p>
        </p:txBody>
      </p:sp>
    </p:spTree>
    <p:extLst>
      <p:ext uri="{BB962C8B-B14F-4D97-AF65-F5344CB8AC3E}">
        <p14:creationId xmlns:p14="http://schemas.microsoft.com/office/powerpoint/2010/main" val="8306440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1541" y="836712"/>
            <a:ext cx="7776864" cy="5078313"/>
          </a:xfrm>
          <a:prstGeom prst="rect">
            <a:avLst/>
          </a:prstGeom>
        </p:spPr>
        <p:txBody>
          <a:bodyPr wrap="square">
            <a:spAutoFit/>
          </a:bodyPr>
          <a:lstStyle/>
          <a:p>
            <a:r>
              <a:rPr lang="en-US" sz="3600" dirty="0" smtClean="0"/>
              <a:t>Soft tissue and other </a:t>
            </a:r>
            <a:r>
              <a:rPr lang="en-US" sz="3600" dirty="0" err="1" smtClean="0"/>
              <a:t>extraosseous</a:t>
            </a:r>
            <a:r>
              <a:rPr lang="en-US" sz="3600" dirty="0" smtClean="0"/>
              <a:t> sarcomas</a:t>
            </a:r>
          </a:p>
          <a:p>
            <a:r>
              <a:rPr lang="en-US" sz="3600" dirty="0" smtClean="0"/>
              <a:t>a) </a:t>
            </a:r>
            <a:r>
              <a:rPr lang="en-US" sz="3600" dirty="0" err="1" smtClean="0"/>
              <a:t>Rhabdomyosarcomas</a:t>
            </a:r>
            <a:endParaRPr lang="en-US" sz="3600" dirty="0" smtClean="0"/>
          </a:p>
          <a:p>
            <a:r>
              <a:rPr lang="en-US" sz="3600" dirty="0" smtClean="0"/>
              <a:t>b) </a:t>
            </a:r>
            <a:r>
              <a:rPr lang="en-US" sz="3600" dirty="0" err="1" smtClean="0"/>
              <a:t>Fibrosarcomas</a:t>
            </a:r>
            <a:r>
              <a:rPr lang="en-US" sz="3600" dirty="0" smtClean="0"/>
              <a:t>, peripheral nerve sheath tumors and other fibrous neoplasms</a:t>
            </a:r>
          </a:p>
          <a:p>
            <a:r>
              <a:rPr lang="en-US" sz="3600" dirty="0" smtClean="0"/>
              <a:t>c) Kaposi’s sarcoma</a:t>
            </a:r>
          </a:p>
          <a:p>
            <a:r>
              <a:rPr lang="en-US" sz="3600" dirty="0" smtClean="0"/>
              <a:t>d) Other specified soft tissue sarcomas</a:t>
            </a:r>
          </a:p>
          <a:p>
            <a:r>
              <a:rPr lang="en-US" sz="3600" dirty="0" smtClean="0"/>
              <a:t>e) Unspecified soft tissue sarcomas</a:t>
            </a:r>
            <a:endParaRPr lang="ru-RU" sz="3600" dirty="0"/>
          </a:p>
        </p:txBody>
      </p:sp>
    </p:spTree>
    <p:extLst>
      <p:ext uri="{BB962C8B-B14F-4D97-AF65-F5344CB8AC3E}">
        <p14:creationId xmlns:p14="http://schemas.microsoft.com/office/powerpoint/2010/main" val="1198508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474241"/>
            <a:ext cx="7632848" cy="1323439"/>
          </a:xfrm>
          <a:prstGeom prst="rect">
            <a:avLst/>
          </a:prstGeom>
        </p:spPr>
        <p:txBody>
          <a:bodyPr wrap="square">
            <a:spAutoFit/>
          </a:bodyPr>
          <a:lstStyle/>
          <a:p>
            <a:r>
              <a:rPr lang="en-US" sz="4000" b="1" dirty="0" smtClean="0"/>
              <a:t>Clinical sign and symptoms of pediatric jaw tumors</a:t>
            </a:r>
            <a:endParaRPr lang="ru-RU" sz="4000" b="1" dirty="0"/>
          </a:p>
        </p:txBody>
      </p:sp>
    </p:spTree>
    <p:extLst>
      <p:ext uri="{BB962C8B-B14F-4D97-AF65-F5344CB8AC3E}">
        <p14:creationId xmlns:p14="http://schemas.microsoft.com/office/powerpoint/2010/main" val="1413739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997839"/>
            <a:ext cx="7920880" cy="2308324"/>
          </a:xfrm>
          <a:prstGeom prst="rect">
            <a:avLst/>
          </a:prstGeom>
        </p:spPr>
        <p:txBody>
          <a:bodyPr wrap="square">
            <a:spAutoFit/>
          </a:bodyPr>
          <a:lstStyle/>
          <a:p>
            <a:r>
              <a:rPr lang="en-US" sz="2400" dirty="0" smtClean="0"/>
              <a:t>Pediatric patients encompass a very interesting study group, as several long term physiological changes take place in the maxillofacial area. During the mixed dentition period, children can refer with a complaint of swelling in the maxillofacial area, which may or may not be associated with pain. These mostly include both hard and soft tissue pathologies.</a:t>
            </a:r>
            <a:endParaRPr lang="ru-RU" sz="2400" dirty="0"/>
          </a:p>
        </p:txBody>
      </p:sp>
    </p:spTree>
    <p:extLst>
      <p:ext uri="{BB962C8B-B14F-4D97-AF65-F5344CB8AC3E}">
        <p14:creationId xmlns:p14="http://schemas.microsoft.com/office/powerpoint/2010/main" val="27424056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859340"/>
            <a:ext cx="7776864" cy="2677656"/>
          </a:xfrm>
          <a:prstGeom prst="rect">
            <a:avLst/>
          </a:prstGeom>
        </p:spPr>
        <p:txBody>
          <a:bodyPr wrap="square">
            <a:spAutoFit/>
          </a:bodyPr>
          <a:lstStyle/>
          <a:p>
            <a:r>
              <a:rPr lang="en-US" sz="2400" dirty="0" smtClean="0"/>
              <a:t>When involving bone, only </a:t>
            </a:r>
            <a:r>
              <a:rPr lang="en-US" sz="2400" dirty="0" err="1" smtClean="0"/>
              <a:t>odontogenic</a:t>
            </a:r>
            <a:r>
              <a:rPr lang="en-US" sz="2400" dirty="0" smtClean="0"/>
              <a:t> cysts or </a:t>
            </a:r>
            <a:r>
              <a:rPr lang="en-US" sz="2400" dirty="0" err="1" smtClean="0"/>
              <a:t>odontogenic</a:t>
            </a:r>
            <a:r>
              <a:rPr lang="en-US" sz="2400" dirty="0" smtClean="0"/>
              <a:t> tumors as a category have been considered. </a:t>
            </a:r>
            <a:r>
              <a:rPr lang="en-US" sz="2400" dirty="0" err="1" smtClean="0"/>
              <a:t>Intraosseous</a:t>
            </a:r>
            <a:endParaRPr lang="en-US" sz="2400" dirty="0" smtClean="0"/>
          </a:p>
          <a:p>
            <a:r>
              <a:rPr lang="en-US" sz="2400" dirty="0" smtClean="0"/>
              <a:t>pediatric jaw lesions can present in diverse clinical patterns and their diagnoses can vary from </a:t>
            </a:r>
            <a:r>
              <a:rPr lang="en-US" sz="2400" dirty="0" err="1" smtClean="0"/>
              <a:t>odontogenic</a:t>
            </a:r>
            <a:r>
              <a:rPr lang="en-US" sz="2400" dirty="0"/>
              <a:t> </a:t>
            </a:r>
            <a:r>
              <a:rPr lang="en-US" sz="2400" dirty="0" smtClean="0"/>
              <a:t>to non-</a:t>
            </a:r>
            <a:r>
              <a:rPr lang="en-US" sz="2400" dirty="0" err="1" smtClean="0"/>
              <a:t>odontogenic</a:t>
            </a:r>
            <a:r>
              <a:rPr lang="en-US" sz="2400" dirty="0" smtClean="0"/>
              <a:t> pathogeneses, which can rarely include connective tissue pathology. The great majority of pediatric jaw tumors are non-</a:t>
            </a:r>
            <a:r>
              <a:rPr lang="en-US" sz="2400" dirty="0" err="1" smtClean="0"/>
              <a:t>odontogenic</a:t>
            </a:r>
            <a:endParaRPr lang="ru-RU" sz="2400" dirty="0"/>
          </a:p>
        </p:txBody>
      </p:sp>
    </p:spTree>
    <p:extLst>
      <p:ext uri="{BB962C8B-B14F-4D97-AF65-F5344CB8AC3E}">
        <p14:creationId xmlns:p14="http://schemas.microsoft.com/office/powerpoint/2010/main" val="4286632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859340"/>
            <a:ext cx="7992888" cy="3046988"/>
          </a:xfrm>
          <a:prstGeom prst="rect">
            <a:avLst/>
          </a:prstGeom>
        </p:spPr>
        <p:txBody>
          <a:bodyPr wrap="square">
            <a:spAutoFit/>
          </a:bodyPr>
          <a:lstStyle/>
          <a:p>
            <a:r>
              <a:rPr lang="en-US" sz="2400" dirty="0" smtClean="0"/>
              <a:t>During the mixed dentition period, children can report with complaint of swelling in the maxillofacial area, which may or may not be associated with pain. A history of trauma also needs to be elicited, because they are prone to falling down during playing, which can affect the jaws. </a:t>
            </a:r>
            <a:r>
              <a:rPr lang="en-US" sz="2400" dirty="0" smtClean="0">
                <a:solidFill>
                  <a:srgbClr val="FF0000"/>
                </a:solidFill>
              </a:rPr>
              <a:t>Because of the complex anatomy and development of the head and neck, neoplasms during infancy and childhood arising at this site represent  the most difficult challenges in clinical practice.</a:t>
            </a:r>
            <a:endParaRPr lang="ru-RU" sz="2400" dirty="0">
              <a:solidFill>
                <a:srgbClr val="FF0000"/>
              </a:solidFill>
            </a:endParaRPr>
          </a:p>
        </p:txBody>
      </p:sp>
    </p:spTree>
    <p:extLst>
      <p:ext uri="{BB962C8B-B14F-4D97-AF65-F5344CB8AC3E}">
        <p14:creationId xmlns:p14="http://schemas.microsoft.com/office/powerpoint/2010/main" val="158076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048356"/>
            <a:ext cx="7296549" cy="707886"/>
          </a:xfrm>
          <a:prstGeom prst="rect">
            <a:avLst/>
          </a:prstGeom>
        </p:spPr>
        <p:txBody>
          <a:bodyPr wrap="none">
            <a:spAutoFit/>
          </a:bodyPr>
          <a:lstStyle/>
          <a:p>
            <a:r>
              <a:rPr lang="en-US" sz="4000" b="1" dirty="0" smtClean="0"/>
              <a:t>Diagnosis of pediatric jaw tumors</a:t>
            </a:r>
            <a:endParaRPr lang="ru-RU" sz="4000" b="1" dirty="0"/>
          </a:p>
        </p:txBody>
      </p:sp>
    </p:spTree>
    <p:extLst>
      <p:ext uri="{BB962C8B-B14F-4D97-AF65-F5344CB8AC3E}">
        <p14:creationId xmlns:p14="http://schemas.microsoft.com/office/powerpoint/2010/main" val="1143324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916832"/>
            <a:ext cx="7704856" cy="3416320"/>
          </a:xfrm>
          <a:prstGeom prst="rect">
            <a:avLst/>
          </a:prstGeom>
        </p:spPr>
        <p:txBody>
          <a:bodyPr wrap="square">
            <a:spAutoFit/>
          </a:bodyPr>
          <a:lstStyle/>
          <a:p>
            <a:r>
              <a:rPr lang="en-US" sz="2400" dirty="0" smtClean="0"/>
              <a:t>The </a:t>
            </a:r>
            <a:r>
              <a:rPr lang="en-US" sz="2400" dirty="0" err="1" smtClean="0"/>
              <a:t>odontogenic</a:t>
            </a:r>
            <a:r>
              <a:rPr lang="en-US" sz="2400" dirty="0" smtClean="0"/>
              <a:t> cysts and tumors are a diverse group of lesions that represent deviation from normal </a:t>
            </a:r>
            <a:r>
              <a:rPr lang="en-US" sz="2400" dirty="0" err="1" smtClean="0"/>
              <a:t>odontogenesis</a:t>
            </a:r>
            <a:r>
              <a:rPr lang="en-US" sz="2400" dirty="0" smtClean="0"/>
              <a:t>. The physical signs and symptoms of </a:t>
            </a:r>
            <a:r>
              <a:rPr lang="en-US" sz="2400" dirty="0" err="1" smtClean="0"/>
              <a:t>odontogenic</a:t>
            </a:r>
            <a:r>
              <a:rPr lang="en-US" sz="2400" dirty="0" smtClean="0"/>
              <a:t> cysts and tumors</a:t>
            </a:r>
            <a:r>
              <a:rPr lang="en-US" sz="2400" dirty="0"/>
              <a:t> </a:t>
            </a:r>
            <a:r>
              <a:rPr lang="en-US" sz="2400" dirty="0" smtClean="0"/>
              <a:t>will depend to a certain extent on the dimensions of the lesion. A small lesion is unlikely to be diagnosed on a routine examination of the mouth because signs will not be demonstrable. Such lesions are only likely to be detected at an early stage as the result of routine radiographic examination.</a:t>
            </a:r>
            <a:endParaRPr lang="ru-RU" sz="2400" dirty="0"/>
          </a:p>
        </p:txBody>
      </p:sp>
    </p:spTree>
    <p:extLst>
      <p:ext uri="{BB962C8B-B14F-4D97-AF65-F5344CB8AC3E}">
        <p14:creationId xmlns:p14="http://schemas.microsoft.com/office/powerpoint/2010/main" val="36184830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720840"/>
            <a:ext cx="7704856" cy="3046988"/>
          </a:xfrm>
          <a:prstGeom prst="rect">
            <a:avLst/>
          </a:prstGeom>
        </p:spPr>
        <p:txBody>
          <a:bodyPr wrap="square">
            <a:spAutoFit/>
          </a:bodyPr>
          <a:lstStyle/>
          <a:p>
            <a:r>
              <a:rPr lang="en-US" sz="2400" dirty="0" smtClean="0"/>
              <a:t>Clinically evident expansion is often a late finding, especially in lesions developing within the ramus or angle of the mandible or within the maxillary sinus. Lesions in these areas may become extremely large before expansion is observed clinically. Masses in the neck confront the pediatrician with greater opportunities for evaluation before a decision regarding biopsy or excision is reached. Signs of systemic involvement must also be determined</a:t>
            </a:r>
            <a:endParaRPr lang="ru-RU" sz="2400" dirty="0"/>
          </a:p>
        </p:txBody>
      </p:sp>
    </p:spTree>
    <p:extLst>
      <p:ext uri="{BB962C8B-B14F-4D97-AF65-F5344CB8AC3E}">
        <p14:creationId xmlns:p14="http://schemas.microsoft.com/office/powerpoint/2010/main" val="38899887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921167"/>
            <a:ext cx="6610208" cy="646331"/>
          </a:xfrm>
          <a:prstGeom prst="rect">
            <a:avLst/>
          </a:prstGeom>
        </p:spPr>
        <p:txBody>
          <a:bodyPr wrap="none">
            <a:spAutoFit/>
          </a:bodyPr>
          <a:lstStyle/>
          <a:p>
            <a:r>
              <a:rPr lang="en-US" sz="3600" b="1" dirty="0" smtClean="0"/>
              <a:t>Radiographic and imaging studies</a:t>
            </a:r>
            <a:endParaRPr lang="ru-RU" sz="3600" b="1" dirty="0"/>
          </a:p>
        </p:txBody>
      </p:sp>
    </p:spTree>
    <p:extLst>
      <p:ext uri="{BB962C8B-B14F-4D97-AF65-F5344CB8AC3E}">
        <p14:creationId xmlns:p14="http://schemas.microsoft.com/office/powerpoint/2010/main" val="38222099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844824"/>
            <a:ext cx="7056784" cy="3416320"/>
          </a:xfrm>
          <a:prstGeom prst="rect">
            <a:avLst/>
          </a:prstGeom>
        </p:spPr>
        <p:txBody>
          <a:bodyPr wrap="square">
            <a:spAutoFit/>
          </a:bodyPr>
          <a:lstStyle/>
          <a:p>
            <a:r>
              <a:rPr lang="en-US" sz="2400" dirty="0" smtClean="0"/>
              <a:t>The primary goals of radiographic assessment are to more precisely define the primary</a:t>
            </a:r>
          </a:p>
          <a:p>
            <a:r>
              <a:rPr lang="en-US" sz="2400" dirty="0" smtClean="0"/>
              <a:t>lesion and to detect metastatic disease for clinical staging</a:t>
            </a:r>
          </a:p>
          <a:p>
            <a:r>
              <a:rPr lang="en-US" sz="2400" dirty="0" smtClean="0"/>
              <a:t>• Chest radiographs are useful screens for </a:t>
            </a:r>
            <a:r>
              <a:rPr lang="en-US" sz="2400" dirty="0" err="1" smtClean="0"/>
              <a:t>mediastinal</a:t>
            </a:r>
            <a:r>
              <a:rPr lang="en-US" sz="2400" dirty="0" smtClean="0"/>
              <a:t> lymphadenopathy</a:t>
            </a:r>
          </a:p>
          <a:p>
            <a:r>
              <a:rPr lang="en-US" sz="2400" dirty="0" smtClean="0"/>
              <a:t>• Ultrasound is able to differentiate a solid from a cystic mass, and give general relationships</a:t>
            </a:r>
          </a:p>
          <a:p>
            <a:r>
              <a:rPr lang="en-US" sz="2400" dirty="0" smtClean="0"/>
              <a:t>of the mass to adjacent structures</a:t>
            </a:r>
            <a:endParaRPr lang="ru-RU" sz="2400" dirty="0"/>
          </a:p>
        </p:txBody>
      </p:sp>
    </p:spTree>
    <p:extLst>
      <p:ext uri="{BB962C8B-B14F-4D97-AF65-F5344CB8AC3E}">
        <p14:creationId xmlns:p14="http://schemas.microsoft.com/office/powerpoint/2010/main" val="13444913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690336"/>
            <a:ext cx="7560840" cy="1938992"/>
          </a:xfrm>
          <a:prstGeom prst="rect">
            <a:avLst/>
          </a:prstGeom>
        </p:spPr>
        <p:txBody>
          <a:bodyPr wrap="square">
            <a:spAutoFit/>
          </a:bodyPr>
          <a:lstStyle/>
          <a:p>
            <a:r>
              <a:rPr lang="en-US" sz="2400" dirty="0" smtClean="0"/>
              <a:t>• Axial and coronal computerized tomography (CT) allows documentation of bone erosion and invasion of adjacent structures</a:t>
            </a:r>
          </a:p>
          <a:p>
            <a:r>
              <a:rPr lang="en-US" sz="2400" dirty="0" smtClean="0"/>
              <a:t>• Magnetic resonance imaging (MRI) offers improved tissue contrast and definition</a:t>
            </a:r>
            <a:endParaRPr lang="ru-RU" sz="2400" dirty="0"/>
          </a:p>
        </p:txBody>
      </p:sp>
    </p:spTree>
    <p:extLst>
      <p:ext uri="{BB962C8B-B14F-4D97-AF65-F5344CB8AC3E}">
        <p14:creationId xmlns:p14="http://schemas.microsoft.com/office/powerpoint/2010/main" val="10843023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274838"/>
            <a:ext cx="7272808" cy="3046988"/>
          </a:xfrm>
          <a:prstGeom prst="rect">
            <a:avLst/>
          </a:prstGeom>
        </p:spPr>
        <p:txBody>
          <a:bodyPr wrap="square">
            <a:spAutoFit/>
          </a:bodyPr>
          <a:lstStyle/>
          <a:p>
            <a:r>
              <a:rPr lang="en-US" sz="2400" dirty="0" smtClean="0"/>
              <a:t>• Angiography delineates the blood supply to a lesion, and offers the ability to </a:t>
            </a:r>
            <a:r>
              <a:rPr lang="en-US" sz="2400" dirty="0" err="1" smtClean="0"/>
              <a:t>embolize</a:t>
            </a:r>
            <a:r>
              <a:rPr lang="en-US" sz="2400" dirty="0"/>
              <a:t> </a:t>
            </a:r>
            <a:r>
              <a:rPr lang="en-US" sz="2400" dirty="0" smtClean="0"/>
              <a:t>specific factors to decrease blood loss associated with excision of vascular lesions</a:t>
            </a:r>
          </a:p>
          <a:p>
            <a:r>
              <a:rPr lang="en-US" sz="2400" dirty="0" smtClean="0"/>
              <a:t>• Bone scans and liver spleen scans offer modalities to detect systemic disease. </a:t>
            </a:r>
          </a:p>
          <a:p>
            <a:r>
              <a:rPr lang="en-US" sz="2400" dirty="0" smtClean="0"/>
              <a:t>A tissue diagnosis becomes necessary in order to diagnose and initiate proper therapy.</a:t>
            </a:r>
            <a:endParaRPr lang="ru-RU" sz="2400" dirty="0"/>
          </a:p>
        </p:txBody>
      </p:sp>
    </p:spTree>
    <p:extLst>
      <p:ext uri="{BB962C8B-B14F-4D97-AF65-F5344CB8AC3E}">
        <p14:creationId xmlns:p14="http://schemas.microsoft.com/office/powerpoint/2010/main" val="3927277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63888" y="2920470"/>
            <a:ext cx="1588255" cy="707886"/>
          </a:xfrm>
          <a:prstGeom prst="rect">
            <a:avLst/>
          </a:prstGeom>
        </p:spPr>
        <p:txBody>
          <a:bodyPr wrap="none">
            <a:spAutoFit/>
          </a:bodyPr>
          <a:lstStyle/>
          <a:p>
            <a:r>
              <a:rPr lang="en-US" sz="4000" b="1" dirty="0" smtClean="0"/>
              <a:t>Biopsy</a:t>
            </a:r>
            <a:endParaRPr lang="ru-RU" sz="4000" b="1" dirty="0"/>
          </a:p>
        </p:txBody>
      </p:sp>
    </p:spTree>
    <p:extLst>
      <p:ext uri="{BB962C8B-B14F-4D97-AF65-F5344CB8AC3E}">
        <p14:creationId xmlns:p14="http://schemas.microsoft.com/office/powerpoint/2010/main" val="6091085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413338"/>
            <a:ext cx="7200800" cy="2308324"/>
          </a:xfrm>
          <a:prstGeom prst="rect">
            <a:avLst/>
          </a:prstGeom>
        </p:spPr>
        <p:txBody>
          <a:bodyPr wrap="square">
            <a:spAutoFit/>
          </a:bodyPr>
          <a:lstStyle/>
          <a:p>
            <a:r>
              <a:rPr lang="en-US" sz="2400" dirty="0" smtClean="0"/>
              <a:t>• Biopsy of OTs allows histologic evaluation of the mass</a:t>
            </a:r>
          </a:p>
          <a:p>
            <a:r>
              <a:rPr lang="en-US" sz="2400" dirty="0" smtClean="0"/>
              <a:t>• Excisional biopsy is often therapeutic as well as diagnostic</a:t>
            </a:r>
          </a:p>
          <a:p>
            <a:r>
              <a:rPr lang="en-US" sz="2400" dirty="0" smtClean="0"/>
              <a:t>• Incisional biopsy is required in cases where the lesion is large, or the lesion is relatively</a:t>
            </a:r>
          </a:p>
          <a:p>
            <a:r>
              <a:rPr lang="en-US" sz="2400" dirty="0" smtClean="0"/>
              <a:t>inaccessible</a:t>
            </a:r>
            <a:endParaRPr lang="ru-RU" sz="2400" dirty="0"/>
          </a:p>
        </p:txBody>
      </p:sp>
    </p:spTree>
    <p:extLst>
      <p:ext uri="{BB962C8B-B14F-4D97-AF65-F5344CB8AC3E}">
        <p14:creationId xmlns:p14="http://schemas.microsoft.com/office/powerpoint/2010/main" val="13503612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7220" y="1700808"/>
            <a:ext cx="7272808" cy="3416320"/>
          </a:xfrm>
          <a:prstGeom prst="rect">
            <a:avLst/>
          </a:prstGeom>
        </p:spPr>
        <p:txBody>
          <a:bodyPr wrap="square">
            <a:spAutoFit/>
          </a:bodyPr>
          <a:lstStyle/>
          <a:p>
            <a:r>
              <a:rPr lang="en-US" sz="2400" dirty="0" smtClean="0"/>
              <a:t>• Fine needle aspiration for </a:t>
            </a:r>
            <a:r>
              <a:rPr lang="en-US" sz="2400" dirty="0" err="1" smtClean="0"/>
              <a:t>cytologic</a:t>
            </a:r>
            <a:r>
              <a:rPr lang="en-US" sz="2400" dirty="0" smtClean="0"/>
              <a:t> study is useful in salivary gland and thyroid gland lesions. However, its generalized use for all pediatric head and neck masses is limited due to the rarity of squamous or glandular neoplasms developing in children</a:t>
            </a:r>
          </a:p>
          <a:p>
            <a:r>
              <a:rPr lang="en-US" sz="2400" dirty="0" smtClean="0"/>
              <a:t>• Large bore needle biopsy has no established role in the evaluation of head and neck malignancies in children and has been reported to cause seeding along the needle tract in children.</a:t>
            </a:r>
            <a:endParaRPr lang="ru-RU" sz="2400" dirty="0"/>
          </a:p>
        </p:txBody>
      </p:sp>
    </p:spTree>
    <p:extLst>
      <p:ext uri="{BB962C8B-B14F-4D97-AF65-F5344CB8AC3E}">
        <p14:creationId xmlns:p14="http://schemas.microsoft.com/office/powerpoint/2010/main" val="2947536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274838"/>
            <a:ext cx="7920880" cy="2308324"/>
          </a:xfrm>
          <a:prstGeom prst="rect">
            <a:avLst/>
          </a:prstGeom>
        </p:spPr>
        <p:txBody>
          <a:bodyPr wrap="square">
            <a:spAutoFit/>
          </a:bodyPr>
          <a:lstStyle/>
          <a:p>
            <a:r>
              <a:rPr lang="en-US" sz="2400" dirty="0" err="1" smtClean="0"/>
              <a:t>Odontogenic</a:t>
            </a:r>
            <a:r>
              <a:rPr lang="en-US" sz="2400" dirty="0" smtClean="0"/>
              <a:t> tissue is programmed to produce dentin and enamel due to active interactions between </a:t>
            </a:r>
            <a:r>
              <a:rPr lang="en-US" sz="2400" dirty="0" err="1" smtClean="0"/>
              <a:t>odontogenic</a:t>
            </a:r>
            <a:r>
              <a:rPr lang="en-US" sz="2400" dirty="0" smtClean="0"/>
              <a:t> mesenchyme and epithelium. Tooth formation is achieved via</a:t>
            </a:r>
          </a:p>
          <a:p>
            <a:r>
              <a:rPr lang="en-US" sz="2400" dirty="0" err="1" smtClean="0"/>
              <a:t>odontogenic</a:t>
            </a:r>
            <a:r>
              <a:rPr lang="en-US" sz="2400" dirty="0" smtClean="0"/>
              <a:t> mesenchyme and epithelium stage- and spatial-specific differentiation from early tooth development to late maturation</a:t>
            </a:r>
            <a:endParaRPr lang="ru-RU" sz="2400" dirty="0"/>
          </a:p>
        </p:txBody>
      </p:sp>
    </p:spTree>
    <p:extLst>
      <p:ext uri="{BB962C8B-B14F-4D97-AF65-F5344CB8AC3E}">
        <p14:creationId xmlns:p14="http://schemas.microsoft.com/office/powerpoint/2010/main" val="19585412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890391"/>
            <a:ext cx="7473008" cy="707886"/>
          </a:xfrm>
          <a:prstGeom prst="rect">
            <a:avLst/>
          </a:prstGeom>
        </p:spPr>
        <p:txBody>
          <a:bodyPr wrap="none">
            <a:spAutoFit/>
          </a:bodyPr>
          <a:lstStyle/>
          <a:p>
            <a:r>
              <a:rPr lang="en-US" sz="4000" b="1" dirty="0" smtClean="0"/>
              <a:t>Treatment of pediatric jaw tumors</a:t>
            </a:r>
            <a:endParaRPr lang="ru-RU" sz="4000" b="1" dirty="0"/>
          </a:p>
        </p:txBody>
      </p:sp>
    </p:spTree>
    <p:extLst>
      <p:ext uri="{BB962C8B-B14F-4D97-AF65-F5344CB8AC3E}">
        <p14:creationId xmlns:p14="http://schemas.microsoft.com/office/powerpoint/2010/main" val="37596601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720840"/>
            <a:ext cx="7632848" cy="3046988"/>
          </a:xfrm>
          <a:prstGeom prst="rect">
            <a:avLst/>
          </a:prstGeom>
        </p:spPr>
        <p:txBody>
          <a:bodyPr wrap="square">
            <a:spAutoFit/>
          </a:bodyPr>
          <a:lstStyle/>
          <a:p>
            <a:r>
              <a:rPr lang="en-US" sz="2400" dirty="0" smtClean="0"/>
              <a:t>Treatment consists of a range of surgical methods, from surgical </a:t>
            </a:r>
            <a:r>
              <a:rPr lang="en-US" sz="2400" dirty="0" smtClean="0">
                <a:solidFill>
                  <a:srgbClr val="FF0000"/>
                </a:solidFill>
              </a:rPr>
              <a:t>curettage</a:t>
            </a:r>
            <a:r>
              <a:rPr lang="en-US" sz="2400" dirty="0" smtClean="0"/>
              <a:t> to </a:t>
            </a:r>
            <a:r>
              <a:rPr lang="en-US" sz="2400" dirty="0" err="1" smtClean="0">
                <a:solidFill>
                  <a:srgbClr val="FF0000"/>
                </a:solidFill>
              </a:rPr>
              <a:t>hemimandibulectomy</a:t>
            </a:r>
            <a:r>
              <a:rPr lang="en-US" sz="2400" dirty="0"/>
              <a:t> </a:t>
            </a:r>
            <a:r>
              <a:rPr lang="en-US" sz="2400" dirty="0" smtClean="0"/>
              <a:t>and reconstruction with bone graft. Generally, surgical excision, curettage, cryosurgery or en bloc resection are adequate for treatment of these tumors. However, some patients</a:t>
            </a:r>
          </a:p>
          <a:p>
            <a:r>
              <a:rPr lang="en-US" sz="2400" dirty="0" smtClean="0"/>
              <a:t>need multiple treatment because of its specific </a:t>
            </a:r>
            <a:r>
              <a:rPr lang="en-US" sz="2400" dirty="0" err="1" smtClean="0"/>
              <a:t>criterias</a:t>
            </a:r>
            <a:r>
              <a:rPr lang="en-US" sz="2400" dirty="0" smtClean="0"/>
              <a:t> such as the clinical behavior and extent</a:t>
            </a:r>
          </a:p>
          <a:p>
            <a:r>
              <a:rPr lang="en-US" sz="2400" dirty="0" smtClean="0"/>
              <a:t>of the lesion.</a:t>
            </a:r>
            <a:endParaRPr lang="ru-RU" sz="2400" dirty="0"/>
          </a:p>
        </p:txBody>
      </p:sp>
    </p:spTree>
    <p:extLst>
      <p:ext uri="{BB962C8B-B14F-4D97-AF65-F5344CB8AC3E}">
        <p14:creationId xmlns:p14="http://schemas.microsoft.com/office/powerpoint/2010/main" val="37466261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859340"/>
            <a:ext cx="7200800" cy="3046988"/>
          </a:xfrm>
          <a:prstGeom prst="rect">
            <a:avLst/>
          </a:prstGeom>
        </p:spPr>
        <p:txBody>
          <a:bodyPr wrap="square">
            <a:spAutoFit/>
          </a:bodyPr>
          <a:lstStyle/>
          <a:p>
            <a:r>
              <a:rPr lang="en-US" sz="2400" dirty="0" err="1" smtClean="0"/>
              <a:t>Odontogenic</a:t>
            </a:r>
            <a:r>
              <a:rPr lang="en-US" sz="2400" dirty="0" smtClean="0"/>
              <a:t>  lesions encompasses a wide spectrum of lesions and their variants, which either can be a cyst or a tumor. </a:t>
            </a:r>
            <a:r>
              <a:rPr lang="en-US" sz="2400" dirty="0" err="1" smtClean="0"/>
              <a:t>Odontogenic</a:t>
            </a:r>
            <a:r>
              <a:rPr lang="en-US" sz="2400" dirty="0" smtClean="0"/>
              <a:t>  cysts are derived from the epithelium associated with the development of the dental apparatus while a tumor forms through some</a:t>
            </a:r>
          </a:p>
          <a:p>
            <a:r>
              <a:rPr lang="en-US" sz="2400" dirty="0" smtClean="0"/>
              <a:t>aberration from the normal pattern of </a:t>
            </a:r>
            <a:r>
              <a:rPr lang="en-US" sz="2400" dirty="0" err="1" smtClean="0"/>
              <a:t>odontogenesis</a:t>
            </a:r>
            <a:r>
              <a:rPr lang="en-US" sz="2400" dirty="0" smtClean="0"/>
              <a:t>. But the fact, that these lesions can mimic</a:t>
            </a:r>
          </a:p>
          <a:p>
            <a:r>
              <a:rPr lang="en-US" sz="2400" dirty="0" smtClean="0"/>
              <a:t>each other can complicate the diagnosis.</a:t>
            </a:r>
            <a:endParaRPr lang="ru-RU" sz="2400" dirty="0"/>
          </a:p>
        </p:txBody>
      </p:sp>
    </p:spTree>
    <p:extLst>
      <p:ext uri="{BB962C8B-B14F-4D97-AF65-F5344CB8AC3E}">
        <p14:creationId xmlns:p14="http://schemas.microsoft.com/office/powerpoint/2010/main" val="38833306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sus\Desktop\ребро\IMG_358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529662" y="1286762"/>
            <a:ext cx="5904656" cy="4428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6941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96652"/>
            <a:ext cx="8496944" cy="6372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74102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11"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60889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7" y="188640"/>
            <a:ext cx="8832981"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52546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566682"/>
            <a:ext cx="7416824" cy="5562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97782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563" y="404664"/>
            <a:ext cx="7968885"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84385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58670"/>
            <a:ext cx="7848872" cy="5886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57084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04664"/>
            <a:ext cx="7992888" cy="599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3908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58670"/>
            <a:ext cx="7992888" cy="599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611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58670"/>
            <a:ext cx="7992888" cy="599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8130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sus\Desktop\DSC_01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8683" y="548680"/>
            <a:ext cx="8673620"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2107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87</TotalTime>
  <Words>1643</Words>
  <Application>Microsoft Office PowerPoint</Application>
  <PresentationFormat>Экран (4:3)</PresentationFormat>
  <Paragraphs>143</Paragraphs>
  <Slides>60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60</vt:i4>
      </vt:variant>
    </vt:vector>
  </HeadingPairs>
  <TitlesOfParts>
    <vt:vector size="61" baseType="lpstr">
      <vt:lpstr>Апекс</vt:lpstr>
      <vt:lpstr>Multidisciplinary Management of Benign Jaw Tumors in Children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Multidisciplinary Management of Benign Jaw Tumors in Children</dc:title>
  <dc:creator>Asus</dc:creator>
  <cp:lastModifiedBy>Asus</cp:lastModifiedBy>
  <cp:revision>12</cp:revision>
  <dcterms:created xsi:type="dcterms:W3CDTF">2016-03-22T09:44:22Z</dcterms:created>
  <dcterms:modified xsi:type="dcterms:W3CDTF">2016-03-22T11:16:26Z</dcterms:modified>
</cp:coreProperties>
</file>