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E63EC6E1-4B5E-4182-9D18-0489624A103E}" type="datetimeFigureOut">
              <a:rPr lang="ru-RU" smtClean="0"/>
              <a:t>17.03.2016</a:t>
            </a:fld>
            <a:endParaRPr lang="ru-RU"/>
          </a:p>
        </p:txBody>
      </p:sp>
      <p:sp>
        <p:nvSpPr>
          <p:cNvPr id="16" name="Slide Number Placeholder 15"/>
          <p:cNvSpPr>
            <a:spLocks noGrp="1"/>
          </p:cNvSpPr>
          <p:nvPr>
            <p:ph type="sldNum" sz="quarter" idx="11"/>
          </p:nvPr>
        </p:nvSpPr>
        <p:spPr/>
        <p:txBody>
          <a:bodyPr/>
          <a:lstStyle/>
          <a:p>
            <a:fld id="{C48FAFFD-D3A5-4AB8-869A-1AF8D56E0CB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E63EC6E1-4B5E-4182-9D18-0489624A103E}" type="datetimeFigureOut">
              <a:rPr lang="ru-RU" smtClean="0"/>
              <a:t>17.03.2016</a:t>
            </a:fld>
            <a:endParaRPr lang="ru-RU"/>
          </a:p>
        </p:txBody>
      </p:sp>
      <p:sp>
        <p:nvSpPr>
          <p:cNvPr id="15" name="Slide Number Placeholder 14"/>
          <p:cNvSpPr>
            <a:spLocks noGrp="1"/>
          </p:cNvSpPr>
          <p:nvPr>
            <p:ph type="sldNum" sz="quarter" idx="11"/>
          </p:nvPr>
        </p:nvSpPr>
        <p:spPr/>
        <p:txBody>
          <a:bodyPr/>
          <a:lstStyle/>
          <a:p>
            <a:fld id="{C48FAFFD-D3A5-4AB8-869A-1AF8D56E0CB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E63EC6E1-4B5E-4182-9D18-0489624A103E}" type="datetimeFigureOut">
              <a:rPr lang="ru-RU" smtClean="0"/>
              <a:t>17.03.2016</a:t>
            </a:fld>
            <a:endParaRPr lang="ru-RU"/>
          </a:p>
        </p:txBody>
      </p:sp>
      <p:sp>
        <p:nvSpPr>
          <p:cNvPr id="13" name="Slide Number Placeholder 12"/>
          <p:cNvSpPr>
            <a:spLocks noGrp="1"/>
          </p:cNvSpPr>
          <p:nvPr>
            <p:ph type="sldNum" sz="quarter" idx="11"/>
          </p:nvPr>
        </p:nvSpPr>
        <p:spPr/>
        <p:txBody>
          <a:bodyPr/>
          <a:lstStyle/>
          <a:p>
            <a:fld id="{C48FAFFD-D3A5-4AB8-869A-1AF8D56E0CB5}"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E63EC6E1-4B5E-4182-9D18-0489624A103E}" type="datetimeFigureOut">
              <a:rPr lang="ru-RU" smtClean="0"/>
              <a:t>17.03.2016</a:t>
            </a:fld>
            <a:endParaRPr lang="ru-RU"/>
          </a:p>
        </p:txBody>
      </p:sp>
      <p:sp>
        <p:nvSpPr>
          <p:cNvPr id="9" name="Slide Number Placeholder 8"/>
          <p:cNvSpPr>
            <a:spLocks noGrp="1"/>
          </p:cNvSpPr>
          <p:nvPr>
            <p:ph type="sldNum" sz="quarter" idx="11"/>
          </p:nvPr>
        </p:nvSpPr>
        <p:spPr/>
        <p:txBody>
          <a:bodyPr/>
          <a:lstStyle/>
          <a:p>
            <a:fld id="{C48FAFFD-D3A5-4AB8-869A-1AF8D56E0CB5}"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E63EC6E1-4B5E-4182-9D18-0489624A103E}" type="datetimeFigureOut">
              <a:rPr lang="ru-RU" smtClean="0"/>
              <a:t>17.03.2016</a:t>
            </a:fld>
            <a:endParaRPr lang="ru-RU"/>
          </a:p>
        </p:txBody>
      </p:sp>
      <p:sp>
        <p:nvSpPr>
          <p:cNvPr id="15" name="Slide Number Placeholder 14"/>
          <p:cNvSpPr>
            <a:spLocks noGrp="1"/>
          </p:cNvSpPr>
          <p:nvPr>
            <p:ph type="sldNum" sz="quarter" idx="11"/>
          </p:nvPr>
        </p:nvSpPr>
        <p:spPr/>
        <p:txBody>
          <a:bodyPr/>
          <a:lstStyle/>
          <a:p>
            <a:fld id="{C48FAFFD-D3A5-4AB8-869A-1AF8D56E0CB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E63EC6E1-4B5E-4182-9D18-0489624A103E}" type="datetimeFigureOut">
              <a:rPr lang="ru-RU" smtClean="0"/>
              <a:t>17.03.2016</a:t>
            </a:fld>
            <a:endParaRPr lang="ru-RU"/>
          </a:p>
        </p:txBody>
      </p:sp>
      <p:sp>
        <p:nvSpPr>
          <p:cNvPr id="8" name="Slide Number Placeholder 7"/>
          <p:cNvSpPr>
            <a:spLocks noGrp="1"/>
          </p:cNvSpPr>
          <p:nvPr>
            <p:ph type="sldNum" sz="quarter" idx="11"/>
          </p:nvPr>
        </p:nvSpPr>
        <p:spPr/>
        <p:txBody>
          <a:bodyPr/>
          <a:lstStyle/>
          <a:p>
            <a:fld id="{C48FAFFD-D3A5-4AB8-869A-1AF8D56E0CB5}"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63EC6E1-4B5E-4182-9D18-0489624A103E}" type="datetimeFigureOut">
              <a:rPr lang="ru-RU" smtClean="0"/>
              <a:t>17.03.2016</a:t>
            </a:fld>
            <a:endParaRPr lang="ru-RU"/>
          </a:p>
        </p:txBody>
      </p:sp>
      <p:sp>
        <p:nvSpPr>
          <p:cNvPr id="6" name="Slide Number Placeholder 5"/>
          <p:cNvSpPr>
            <a:spLocks noGrp="1"/>
          </p:cNvSpPr>
          <p:nvPr>
            <p:ph type="sldNum" sz="quarter" idx="11"/>
          </p:nvPr>
        </p:nvSpPr>
        <p:spPr/>
        <p:txBody>
          <a:bodyPr/>
          <a:lstStyle/>
          <a:p>
            <a:fld id="{C48FAFFD-D3A5-4AB8-869A-1AF8D56E0CB5}"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E63EC6E1-4B5E-4182-9D18-0489624A103E}" type="datetimeFigureOut">
              <a:rPr lang="ru-RU" smtClean="0"/>
              <a:t>17.03.2016</a:t>
            </a:fld>
            <a:endParaRPr lang="ru-RU"/>
          </a:p>
        </p:txBody>
      </p:sp>
      <p:sp>
        <p:nvSpPr>
          <p:cNvPr id="16" name="Slide Number Placeholder 15"/>
          <p:cNvSpPr>
            <a:spLocks noGrp="1"/>
          </p:cNvSpPr>
          <p:nvPr>
            <p:ph type="sldNum" sz="quarter" idx="11"/>
          </p:nvPr>
        </p:nvSpPr>
        <p:spPr/>
        <p:txBody>
          <a:bodyPr/>
          <a:lstStyle/>
          <a:p>
            <a:fld id="{C48FAFFD-D3A5-4AB8-869A-1AF8D56E0CB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E63EC6E1-4B5E-4182-9D18-0489624A103E}" type="datetimeFigureOut">
              <a:rPr lang="ru-RU" smtClean="0"/>
              <a:t>17.03.2016</a:t>
            </a:fld>
            <a:endParaRPr lang="ru-RU"/>
          </a:p>
        </p:txBody>
      </p:sp>
      <p:sp>
        <p:nvSpPr>
          <p:cNvPr id="14" name="Slide Number Placeholder 13"/>
          <p:cNvSpPr>
            <a:spLocks noGrp="1"/>
          </p:cNvSpPr>
          <p:nvPr>
            <p:ph type="sldNum" sz="quarter" idx="11"/>
          </p:nvPr>
        </p:nvSpPr>
        <p:spPr/>
        <p:txBody>
          <a:bodyPr/>
          <a:lstStyle/>
          <a:p>
            <a:fld id="{C48FAFFD-D3A5-4AB8-869A-1AF8D56E0CB5}"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63EC6E1-4B5E-4182-9D18-0489624A103E}" type="datetimeFigureOut">
              <a:rPr lang="ru-RU" smtClean="0"/>
              <a:t>17.03.2016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8FAFFD-D3A5-4AB8-869A-1AF8D56E0CB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63EC6E1-4B5E-4182-9D18-0489624A103E}" type="datetimeFigureOut">
              <a:rPr lang="ru-RU" smtClean="0"/>
              <a:t>17.03.2016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8FAFFD-D3A5-4AB8-869A-1AF8D56E0CB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E63EC6E1-4B5E-4182-9D18-0489624A103E}" type="datetimeFigureOut">
              <a:rPr lang="ru-RU" smtClean="0"/>
              <a:t>17.03.2016</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C48FAFFD-D3A5-4AB8-869A-1AF8D56E0CB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204864"/>
            <a:ext cx="6768752" cy="2862322"/>
          </a:xfrm>
          <a:prstGeom prst="rect">
            <a:avLst/>
          </a:prstGeom>
        </p:spPr>
        <p:txBody>
          <a:bodyPr wrap="square">
            <a:spAutoFit/>
          </a:bodyPr>
          <a:lstStyle/>
          <a:p>
            <a:r>
              <a:rPr lang="en-US" sz="3600" b="1" dirty="0" err="1" smtClean="0"/>
              <a:t>Plasty</a:t>
            </a:r>
            <a:r>
              <a:rPr lang="en-US" sz="3600" b="1" dirty="0" smtClean="0"/>
              <a:t> with local tissues. Z-</a:t>
            </a:r>
            <a:r>
              <a:rPr lang="en-US" sz="3600" b="1" dirty="0" err="1" smtClean="0"/>
              <a:t>plasty</a:t>
            </a:r>
            <a:r>
              <a:rPr lang="en-US" sz="3600" b="1" dirty="0" smtClean="0"/>
              <a:t>, local pedicle flap surgery. Main types of tissue defects to use methods of local </a:t>
            </a:r>
            <a:r>
              <a:rPr lang="en-US" sz="3600" b="1" dirty="0" err="1" smtClean="0"/>
              <a:t>plasty</a:t>
            </a:r>
            <a:r>
              <a:rPr lang="en-US" sz="3600" b="1" dirty="0" smtClean="0"/>
              <a:t>.</a:t>
            </a:r>
          </a:p>
          <a:p>
            <a:endParaRPr lang="en-US" sz="3600" b="1" dirty="0"/>
          </a:p>
        </p:txBody>
      </p:sp>
      <p:sp>
        <p:nvSpPr>
          <p:cNvPr id="3" name="TextBox 2"/>
          <p:cNvSpPr txBox="1"/>
          <p:nvPr/>
        </p:nvSpPr>
        <p:spPr>
          <a:xfrm>
            <a:off x="3923928" y="5805264"/>
            <a:ext cx="2176109" cy="369332"/>
          </a:xfrm>
          <a:prstGeom prst="rect">
            <a:avLst/>
          </a:prstGeom>
          <a:noFill/>
        </p:spPr>
        <p:txBody>
          <a:bodyPr wrap="none" rtlCol="0">
            <a:spAutoFit/>
          </a:bodyPr>
          <a:lstStyle/>
          <a:p>
            <a:r>
              <a:rPr lang="en-US" dirty="0" smtClean="0"/>
              <a:t>Lecture # 7 for 5 year</a:t>
            </a:r>
            <a:endParaRPr lang="ru-RU" dirty="0"/>
          </a:p>
        </p:txBody>
      </p:sp>
      <p:sp>
        <p:nvSpPr>
          <p:cNvPr id="4" name="Прямоугольник 3"/>
          <p:cNvSpPr/>
          <p:nvPr/>
        </p:nvSpPr>
        <p:spPr>
          <a:xfrm>
            <a:off x="3203848" y="493221"/>
            <a:ext cx="5436096" cy="830997"/>
          </a:xfrm>
          <a:prstGeom prst="rect">
            <a:avLst/>
          </a:prstGeom>
        </p:spPr>
        <p:txBody>
          <a:bodyPr wrap="square">
            <a:spAutoFit/>
          </a:bodyPr>
          <a:lstStyle/>
          <a:p>
            <a:r>
              <a:rPr lang="en-US" sz="2400" dirty="0"/>
              <a:t>Odessa national medical university</a:t>
            </a:r>
          </a:p>
          <a:p>
            <a:r>
              <a:rPr lang="en-US" sz="2400" dirty="0"/>
              <a:t>     Department of oral surgery </a:t>
            </a:r>
            <a:endParaRPr lang="ru-RU" sz="2400" dirty="0"/>
          </a:p>
        </p:txBody>
      </p:sp>
    </p:spTree>
    <p:extLst>
      <p:ext uri="{BB962C8B-B14F-4D97-AF65-F5344CB8AC3E}">
        <p14:creationId xmlns:p14="http://schemas.microsoft.com/office/powerpoint/2010/main" val="232784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305342"/>
            <a:ext cx="7200800" cy="4524315"/>
          </a:xfrm>
          <a:prstGeom prst="rect">
            <a:avLst/>
          </a:prstGeom>
        </p:spPr>
        <p:txBody>
          <a:bodyPr wrap="square">
            <a:spAutoFit/>
          </a:bodyPr>
          <a:lstStyle/>
          <a:p>
            <a:r>
              <a:rPr lang="en-US" sz="2400" dirty="0" smtClean="0"/>
              <a:t>One of the most common methods of eliminating defects of soft tissues of the face is the method of replacement of tissues of proximal areas to the site of the defect. Before analyzing particular methods of plastic cover of defects, let us learn about their possible options. Most common defects occur due to mechanical or thermal trauma. The second group of defects includes those resulting from surgery due to excision of benign or malignant tumors of soft tissues, pigment spots etc. The third group consists of congenital disorders requiring replacement of tissues to be treated. They comprise cleft lip and palate short frenula of the lip and tongue.</a:t>
            </a:r>
            <a:endParaRPr lang="ru-RU" sz="2400" dirty="0"/>
          </a:p>
        </p:txBody>
      </p:sp>
    </p:spTree>
    <p:extLst>
      <p:ext uri="{BB962C8B-B14F-4D97-AF65-F5344CB8AC3E}">
        <p14:creationId xmlns:p14="http://schemas.microsoft.com/office/powerpoint/2010/main" val="1617728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274838"/>
            <a:ext cx="7200800" cy="2677656"/>
          </a:xfrm>
          <a:prstGeom prst="rect">
            <a:avLst/>
          </a:prstGeom>
        </p:spPr>
        <p:txBody>
          <a:bodyPr wrap="square">
            <a:spAutoFit/>
          </a:bodyPr>
          <a:lstStyle/>
          <a:p>
            <a:r>
              <a:rPr lang="en-US" sz="2400" dirty="0" smtClean="0"/>
              <a:t>According to the type, defects of soft tissues can be divided into: isolated which can be either superficial (involving only the skin), or deep (involving the skin, subcutaneous cellulose and muscles), or perforating. The second group includes comminuted defects with damage of main nerve or vascular bundles or defects of osseous tissue.</a:t>
            </a:r>
            <a:endParaRPr lang="ru-RU" sz="2400" dirty="0"/>
          </a:p>
        </p:txBody>
      </p:sp>
    </p:spTree>
    <p:extLst>
      <p:ext uri="{BB962C8B-B14F-4D97-AF65-F5344CB8AC3E}">
        <p14:creationId xmlns:p14="http://schemas.microsoft.com/office/powerpoint/2010/main" val="252753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997839"/>
            <a:ext cx="7560840" cy="3416320"/>
          </a:xfrm>
          <a:prstGeom prst="rect">
            <a:avLst/>
          </a:prstGeom>
        </p:spPr>
        <p:txBody>
          <a:bodyPr wrap="square">
            <a:spAutoFit/>
          </a:bodyPr>
          <a:lstStyle/>
          <a:p>
            <a:r>
              <a:rPr lang="en-US" sz="2400" dirty="0" smtClean="0"/>
              <a:t>Depending on terms of performing surgery they are divided into:</a:t>
            </a:r>
          </a:p>
          <a:p>
            <a:r>
              <a:rPr lang="en-US" sz="2400" dirty="0" smtClean="0"/>
              <a:t>1. Primary </a:t>
            </a:r>
            <a:r>
              <a:rPr lang="en-US" sz="2400" dirty="0" err="1" smtClean="0"/>
              <a:t>plasty</a:t>
            </a:r>
            <a:r>
              <a:rPr lang="en-US" sz="2400" dirty="0" smtClean="0"/>
              <a:t>, i.e. plastic surgery performed directly at the time of the main surgery, i.e. in primary surgical processing of the wound, excision of a tumor. In some diseases this surgery is the main one including treatment of cleft lip or palate, extension of frenulum.</a:t>
            </a:r>
          </a:p>
          <a:p>
            <a:r>
              <a:rPr lang="en-US" sz="2400" dirty="0" smtClean="0"/>
              <a:t>2. Primary-delayed </a:t>
            </a:r>
            <a:r>
              <a:rPr lang="en-US" sz="2400" dirty="0" err="1" smtClean="0"/>
              <a:t>plasty</a:t>
            </a:r>
            <a:r>
              <a:rPr lang="en-US" sz="2400" dirty="0" smtClean="0"/>
              <a:t> performed in 3-6 days after the injury or the main surgery.</a:t>
            </a:r>
            <a:endParaRPr lang="en-US" sz="2400" dirty="0"/>
          </a:p>
        </p:txBody>
      </p:sp>
    </p:spTree>
    <p:extLst>
      <p:ext uri="{BB962C8B-B14F-4D97-AF65-F5344CB8AC3E}">
        <p14:creationId xmlns:p14="http://schemas.microsoft.com/office/powerpoint/2010/main" val="183077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720840"/>
            <a:ext cx="7560840" cy="3416320"/>
          </a:xfrm>
          <a:prstGeom prst="rect">
            <a:avLst/>
          </a:prstGeom>
        </p:spPr>
        <p:txBody>
          <a:bodyPr wrap="square">
            <a:spAutoFit/>
          </a:bodyPr>
          <a:lstStyle/>
          <a:p>
            <a:r>
              <a:rPr lang="en-US" sz="2400" dirty="0" smtClean="0"/>
              <a:t>3. Delayed </a:t>
            </a:r>
            <a:r>
              <a:rPr lang="en-US" sz="2400" dirty="0" err="1" smtClean="0"/>
              <a:t>plasty</a:t>
            </a:r>
            <a:r>
              <a:rPr lang="en-US" sz="2400" dirty="0" smtClean="0"/>
              <a:t> often combined with early or later secondary suturing or against the backgrounds of removal of button (relaxation) sutures, after elimination of inflammatory processes in the wound. These operations are performed usually if traumatic lesions of gunshot origin are present after elimination of inflammation.</a:t>
            </a:r>
          </a:p>
          <a:p>
            <a:r>
              <a:rPr lang="en-US" sz="2400" dirty="0" smtClean="0"/>
              <a:t>4. Later </a:t>
            </a:r>
            <a:r>
              <a:rPr lang="en-US" sz="2400" dirty="0" err="1" smtClean="0"/>
              <a:t>plasty</a:t>
            </a:r>
            <a:r>
              <a:rPr lang="en-US" sz="2400" dirty="0" smtClean="0"/>
              <a:t> includes surgery aimed at elimination of scar changes of soft tissues, fistulas of various etiology, </a:t>
            </a:r>
            <a:r>
              <a:rPr lang="en-US" sz="2400" dirty="0" err="1" smtClean="0"/>
              <a:t>perforative</a:t>
            </a:r>
            <a:r>
              <a:rPr lang="en-US" sz="2400" dirty="0" smtClean="0"/>
              <a:t> sinusitis.</a:t>
            </a:r>
            <a:endParaRPr lang="en-US" sz="2400" dirty="0"/>
          </a:p>
        </p:txBody>
      </p:sp>
    </p:spTree>
    <p:extLst>
      <p:ext uri="{BB962C8B-B14F-4D97-AF65-F5344CB8AC3E}">
        <p14:creationId xmlns:p14="http://schemas.microsoft.com/office/powerpoint/2010/main" val="3544241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859340"/>
            <a:ext cx="7560840" cy="1938992"/>
          </a:xfrm>
          <a:prstGeom prst="rect">
            <a:avLst/>
          </a:prstGeom>
        </p:spPr>
        <p:txBody>
          <a:bodyPr wrap="square">
            <a:spAutoFit/>
          </a:bodyPr>
          <a:lstStyle/>
          <a:p>
            <a:r>
              <a:rPr lang="en-US" sz="2400" dirty="0" smtClean="0"/>
              <a:t>Most common method in the </a:t>
            </a:r>
            <a:r>
              <a:rPr lang="en-US" sz="2400" dirty="0" err="1" smtClean="0"/>
              <a:t>plasty</a:t>
            </a:r>
            <a:r>
              <a:rPr lang="en-US" sz="2400" dirty="0" smtClean="0"/>
              <a:t> of local tissues is the method of Z-</a:t>
            </a:r>
            <a:r>
              <a:rPr lang="en-US" sz="2400" dirty="0" err="1" smtClean="0"/>
              <a:t>plasty</a:t>
            </a:r>
            <a:r>
              <a:rPr lang="en-US" sz="2400" dirty="0" smtClean="0"/>
              <a:t>. The method is based on mathematical calculations of tissue growth depending on the angle of dissected triangle flap. In practice equiangular and scalene triangular flaps are used.</a:t>
            </a:r>
            <a:endParaRPr lang="en-US" sz="2400" dirty="0"/>
          </a:p>
        </p:txBody>
      </p:sp>
    </p:spTree>
    <p:extLst>
      <p:ext uri="{BB962C8B-B14F-4D97-AF65-F5344CB8AC3E}">
        <p14:creationId xmlns:p14="http://schemas.microsoft.com/office/powerpoint/2010/main" val="3360635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6339"/>
            <a:ext cx="7416824" cy="2677656"/>
          </a:xfrm>
          <a:prstGeom prst="rect">
            <a:avLst/>
          </a:prstGeom>
        </p:spPr>
        <p:txBody>
          <a:bodyPr wrap="square">
            <a:spAutoFit/>
          </a:bodyPr>
          <a:lstStyle/>
          <a:p>
            <a:r>
              <a:rPr lang="en-US" sz="2400" dirty="0" smtClean="0"/>
              <a:t>Mathematically clinical regularities can be drawn down to the following: the more acute an angle is, the greater its mobility, but less tissue growth obtained in replacement of a narrow flap, worse blood supply and higher necrosis risk. The larger an angle of the triangle is, the less mobility of the flap, but higher tissue growth in its replacement and the flap vitality.</a:t>
            </a:r>
            <a:endParaRPr lang="ru-RU" sz="2400" dirty="0"/>
          </a:p>
        </p:txBody>
      </p:sp>
    </p:spTree>
    <p:extLst>
      <p:ext uri="{BB962C8B-B14F-4D97-AF65-F5344CB8AC3E}">
        <p14:creationId xmlns:p14="http://schemas.microsoft.com/office/powerpoint/2010/main" val="3059160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551837"/>
            <a:ext cx="7704856" cy="1938992"/>
          </a:xfrm>
          <a:prstGeom prst="rect">
            <a:avLst/>
          </a:prstGeom>
        </p:spPr>
        <p:txBody>
          <a:bodyPr wrap="square">
            <a:spAutoFit/>
          </a:bodyPr>
          <a:lstStyle/>
          <a:p>
            <a:r>
              <a:rPr lang="en-US" sz="2400" dirty="0" smtClean="0"/>
              <a:t>Z-</a:t>
            </a:r>
            <a:r>
              <a:rPr lang="en-US" sz="2400" dirty="0" err="1" smtClean="0"/>
              <a:t>plasty</a:t>
            </a:r>
            <a:r>
              <a:rPr lang="en-US" sz="2400" dirty="0" smtClean="0"/>
              <a:t> is used in repair of cleft lip, extension of labial and lingual frenulum to close salivary fistula and repair </a:t>
            </a:r>
            <a:r>
              <a:rPr lang="en-US" sz="2400" dirty="0" err="1" smtClean="0"/>
              <a:t>cheilectropion</a:t>
            </a:r>
            <a:r>
              <a:rPr lang="en-US" sz="2400" dirty="0" smtClean="0"/>
              <a:t>, wing of nose, eyelashes, </a:t>
            </a:r>
            <a:r>
              <a:rPr lang="en-US" sz="2400" dirty="0" err="1" smtClean="0"/>
              <a:t>postburn</a:t>
            </a:r>
            <a:r>
              <a:rPr lang="en-US" sz="2400" dirty="0" smtClean="0"/>
              <a:t> and </a:t>
            </a:r>
            <a:r>
              <a:rPr lang="en-US" sz="2400" dirty="0" err="1" smtClean="0"/>
              <a:t>postsurgery</a:t>
            </a:r>
            <a:r>
              <a:rPr lang="en-US" sz="2400" dirty="0" smtClean="0"/>
              <a:t> scar contractions and deformities in the cervical, oral, nasal and other areas.</a:t>
            </a:r>
            <a:endParaRPr lang="ru-RU" sz="2400" dirty="0"/>
          </a:p>
        </p:txBody>
      </p:sp>
    </p:spTree>
    <p:extLst>
      <p:ext uri="{BB962C8B-B14F-4D97-AF65-F5344CB8AC3E}">
        <p14:creationId xmlns:p14="http://schemas.microsoft.com/office/powerpoint/2010/main" val="2528642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136339"/>
            <a:ext cx="7632848" cy="2677656"/>
          </a:xfrm>
          <a:prstGeom prst="rect">
            <a:avLst/>
          </a:prstGeom>
        </p:spPr>
        <p:txBody>
          <a:bodyPr wrap="square">
            <a:spAutoFit/>
          </a:bodyPr>
          <a:lstStyle/>
          <a:p>
            <a:r>
              <a:rPr lang="en-US" sz="2400" dirty="0" smtClean="0"/>
              <a:t>To plan Z-</a:t>
            </a:r>
            <a:r>
              <a:rPr lang="en-US" sz="2400" dirty="0" err="1" smtClean="0"/>
              <a:t>plasty</a:t>
            </a:r>
            <a:r>
              <a:rPr lang="en-US" sz="2400" dirty="0" smtClean="0"/>
              <a:t>, size of pathologic changes, condition of surrounding tissue and its structure, patient’s age and tasks of the surgery should be assessed.</a:t>
            </a:r>
          </a:p>
          <a:p>
            <a:r>
              <a:rPr lang="en-US" sz="2400" dirty="0" smtClean="0"/>
              <a:t>Before the operation performing the planned replacement of dissected triangular flaps on the fabric or foam plastic is recommended. Under modern conditions this preparation can be done by means of computer.</a:t>
            </a:r>
            <a:endParaRPr lang="en-US" sz="2400" dirty="0"/>
          </a:p>
        </p:txBody>
      </p:sp>
    </p:spTree>
    <p:extLst>
      <p:ext uri="{BB962C8B-B14F-4D97-AF65-F5344CB8AC3E}">
        <p14:creationId xmlns:p14="http://schemas.microsoft.com/office/powerpoint/2010/main" val="3303802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59340"/>
            <a:ext cx="8352928" cy="3046988"/>
          </a:xfrm>
          <a:prstGeom prst="rect">
            <a:avLst/>
          </a:prstGeom>
        </p:spPr>
        <p:txBody>
          <a:bodyPr wrap="square">
            <a:spAutoFit/>
          </a:bodyPr>
          <a:lstStyle/>
          <a:p>
            <a:r>
              <a:rPr lang="en-US" sz="2400" b="1" dirty="0" smtClean="0"/>
              <a:t>Local pedicle flap </a:t>
            </a:r>
            <a:r>
              <a:rPr lang="en-US" sz="2400" b="1" dirty="0" err="1" smtClean="0"/>
              <a:t>plasty</a:t>
            </a:r>
            <a:r>
              <a:rPr lang="en-US" sz="2400" dirty="0" smtClean="0"/>
              <a:t>, as was mentioned in the previous lecture, belongs to the most ancient operations when a skin flap dissected from the forehead repaired the defect of the outer nose (India, 3000 BC). The main principle of </a:t>
            </a:r>
            <a:r>
              <a:rPr lang="en-US" sz="2400" dirty="0" err="1" smtClean="0"/>
              <a:t>plasty</a:t>
            </a:r>
            <a:r>
              <a:rPr lang="en-US" sz="2400" dirty="0" smtClean="0"/>
              <a:t> of the method consists in dissecting skin or skin-and-adipose flap on one or two nourishing pedicles of triangular, rectangular or oval shape. After proper mobilization of the flap tissues, the flap is replaced to the site of the defect.</a:t>
            </a:r>
            <a:endParaRPr lang="ru-RU" sz="2400" dirty="0"/>
          </a:p>
        </p:txBody>
      </p:sp>
    </p:spTree>
    <p:extLst>
      <p:ext uri="{BB962C8B-B14F-4D97-AF65-F5344CB8AC3E}">
        <p14:creationId xmlns:p14="http://schemas.microsoft.com/office/powerpoint/2010/main" val="124353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720840"/>
            <a:ext cx="7776864" cy="3416320"/>
          </a:xfrm>
          <a:prstGeom prst="rect">
            <a:avLst/>
          </a:prstGeom>
        </p:spPr>
        <p:txBody>
          <a:bodyPr wrap="square">
            <a:spAutoFit/>
          </a:bodyPr>
          <a:lstStyle/>
          <a:p>
            <a:r>
              <a:rPr lang="en-US" sz="2400" dirty="0" smtClean="0"/>
              <a:t>Using this technique, superficial, deep and penetrating defects can be closed, size of lips enlarged etc. The surgery to be successful and the required result achieved, several rules should be followed. Width and length of the flap should be 1:3, in replacement or turn the flap pedicle should not be bent or intertwisted. To provide optimum conditions for healing, the wound margins and flap margins should be closely joined. To avoid exfoliation of the replaced flap by hematoma, thorough hemostasis is required.</a:t>
            </a:r>
            <a:endParaRPr lang="ru-RU" sz="2400" dirty="0"/>
          </a:p>
        </p:txBody>
      </p:sp>
    </p:spTree>
    <p:extLst>
      <p:ext uri="{BB962C8B-B14F-4D97-AF65-F5344CB8AC3E}">
        <p14:creationId xmlns:p14="http://schemas.microsoft.com/office/powerpoint/2010/main" val="2522835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997839"/>
            <a:ext cx="7272808" cy="3416320"/>
          </a:xfrm>
          <a:prstGeom prst="rect">
            <a:avLst/>
          </a:prstGeom>
        </p:spPr>
        <p:txBody>
          <a:bodyPr wrap="square">
            <a:spAutoFit/>
          </a:bodyPr>
          <a:lstStyle/>
          <a:p>
            <a:r>
              <a:rPr lang="en-US" sz="2400" dirty="0" smtClean="0"/>
              <a:t>A variation of a pedicle flap in case its length exceeds its width five times is an arterialized flap. The superficial temporal artery and vein, </a:t>
            </a:r>
            <a:r>
              <a:rPr lang="en-US" sz="2400" dirty="0" err="1" smtClean="0"/>
              <a:t>buccal</a:t>
            </a:r>
            <a:r>
              <a:rPr lang="en-US" sz="2400" dirty="0" smtClean="0"/>
              <a:t> artery, great palatine artery in dissecting a flap on the hard palate should be included into the complex of dissected tissues. In some cases replacement of a flap on two nourishing pedicles, obtained in the hair part of the head and replaced to eliminate defects of the upper lip and chin in men is possible.</a:t>
            </a:r>
            <a:endParaRPr lang="ru-RU" sz="2400" dirty="0"/>
          </a:p>
        </p:txBody>
      </p:sp>
    </p:spTree>
    <p:extLst>
      <p:ext uri="{BB962C8B-B14F-4D97-AF65-F5344CB8AC3E}">
        <p14:creationId xmlns:p14="http://schemas.microsoft.com/office/powerpoint/2010/main" val="3995732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690336"/>
            <a:ext cx="7704856" cy="1569660"/>
          </a:xfrm>
          <a:prstGeom prst="rect">
            <a:avLst/>
          </a:prstGeom>
        </p:spPr>
        <p:txBody>
          <a:bodyPr wrap="square">
            <a:spAutoFit/>
          </a:bodyPr>
          <a:lstStyle/>
          <a:p>
            <a:r>
              <a:rPr lang="en-US" sz="2400" dirty="0" smtClean="0"/>
              <a:t>There are many original methods to replace a pedicle flap depending on location and character of the defect. Some of them are of historical interest, some have kept their value up to the present time.</a:t>
            </a:r>
            <a:endParaRPr lang="ru-RU" sz="2400" dirty="0"/>
          </a:p>
        </p:txBody>
      </p:sp>
    </p:spTree>
    <p:extLst>
      <p:ext uri="{BB962C8B-B14F-4D97-AF65-F5344CB8AC3E}">
        <p14:creationId xmlns:p14="http://schemas.microsoft.com/office/powerpoint/2010/main" val="2563833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Desktop\DSC_01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196752"/>
            <a:ext cx="6661176" cy="442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0779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14</TotalTime>
  <Words>904</Words>
  <Application>Microsoft Office PowerPoint</Application>
  <PresentationFormat>Экран (4:3)</PresentationFormat>
  <Paragraphs>20</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4</cp:revision>
  <dcterms:created xsi:type="dcterms:W3CDTF">2016-03-17T09:06:24Z</dcterms:created>
  <dcterms:modified xsi:type="dcterms:W3CDTF">2016-03-17T09:24:18Z</dcterms:modified>
</cp:coreProperties>
</file>