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E9041123-48E2-4EC7-9119-6C0DC44F7AFB}" type="datetimeFigureOut">
              <a:rPr lang="ru-RU" smtClean="0"/>
              <a:t>28.03.2016</a:t>
            </a:fld>
            <a:endParaRPr lang="ru-RU"/>
          </a:p>
        </p:txBody>
      </p:sp>
      <p:sp>
        <p:nvSpPr>
          <p:cNvPr id="16" name="Номер слайда 15"/>
          <p:cNvSpPr>
            <a:spLocks noGrp="1"/>
          </p:cNvSpPr>
          <p:nvPr>
            <p:ph type="sldNum" sz="quarter" idx="11"/>
          </p:nvPr>
        </p:nvSpPr>
        <p:spPr/>
        <p:txBody>
          <a:bodyPr/>
          <a:lstStyle/>
          <a:p>
            <a:fld id="{2455F15C-2865-4175-BC9D-97036ED1F18F}" type="slidenum">
              <a:rPr lang="ru-RU" smtClean="0"/>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Объект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E9041123-48E2-4EC7-9119-6C0DC44F7AFB}" type="datetimeFigureOut">
              <a:rPr lang="ru-RU" smtClean="0"/>
              <a:t>28.03.2016</a:t>
            </a:fld>
            <a:endParaRPr lang="ru-RU"/>
          </a:p>
        </p:txBody>
      </p:sp>
      <p:sp>
        <p:nvSpPr>
          <p:cNvPr id="15" name="Номер слайда 14"/>
          <p:cNvSpPr>
            <a:spLocks noGrp="1"/>
          </p:cNvSpPr>
          <p:nvPr>
            <p:ph type="sldNum" sz="quarter" idx="15"/>
          </p:nvPr>
        </p:nvSpPr>
        <p:spPr/>
        <p:txBody>
          <a:bodyPr/>
          <a:lstStyle>
            <a:lvl1pPr algn="ctr">
              <a:defRPr/>
            </a:lvl1pPr>
          </a:lstStyle>
          <a:p>
            <a:fld id="{2455F15C-2865-4175-BC9D-97036ED1F18F}" type="slidenum">
              <a:rPr lang="ru-RU" smtClean="0"/>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E9041123-48E2-4EC7-9119-6C0DC44F7AFB}" type="datetimeFigureOut">
              <a:rPr lang="ru-RU" smtClean="0"/>
              <a:t>28.03.2016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455F15C-2865-4175-BC9D-97036ED1F18F}" type="slidenum">
              <a:rPr lang="ru-RU" smtClean="0"/>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E9041123-48E2-4EC7-9119-6C0DC44F7AFB}" type="datetimeFigureOut">
              <a:rPr lang="ru-RU" smtClean="0"/>
              <a:t>28.03.2016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455F15C-2865-4175-BC9D-97036ED1F18F}"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Объект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2455F15C-2865-4175-BC9D-97036ED1F18F}" type="slidenum">
              <a:rPr lang="ru-RU" smtClean="0"/>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E9041123-48E2-4EC7-9119-6C0DC44F7AFB}" type="datetimeFigureOut">
              <a:rPr lang="ru-RU" smtClean="0"/>
              <a:t>28.03.2016</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Объект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Объект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E9041123-48E2-4EC7-9119-6C0DC44F7AFB}" type="datetimeFigureOut">
              <a:rPr lang="ru-RU" smtClean="0"/>
              <a:t>28.03.2016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455F15C-2865-4175-BC9D-97036ED1F18F}"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9041123-48E2-4EC7-9119-6C0DC44F7AFB}" type="datetimeFigureOut">
              <a:rPr lang="ru-RU" smtClean="0"/>
              <a:t>28.03.2016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455F15C-2865-4175-BC9D-97036ED1F18F}"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Объект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E9041123-48E2-4EC7-9119-6C0DC44F7AFB}" type="datetimeFigureOut">
              <a:rPr lang="ru-RU" smtClean="0"/>
              <a:t>28.03.2016</a:t>
            </a:fld>
            <a:endParaRPr lang="ru-RU"/>
          </a:p>
        </p:txBody>
      </p:sp>
      <p:sp>
        <p:nvSpPr>
          <p:cNvPr id="9" name="Номер слайда 8"/>
          <p:cNvSpPr>
            <a:spLocks noGrp="1"/>
          </p:cNvSpPr>
          <p:nvPr>
            <p:ph type="sldNum" sz="quarter" idx="15"/>
          </p:nvPr>
        </p:nvSpPr>
        <p:spPr/>
        <p:txBody>
          <a:bodyPr/>
          <a:lstStyle/>
          <a:p>
            <a:fld id="{2455F15C-2865-4175-BC9D-97036ED1F18F}" type="slidenum">
              <a:rPr lang="ru-RU" smtClean="0"/>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E9041123-48E2-4EC7-9119-6C0DC44F7AFB}" type="datetimeFigureOut">
              <a:rPr lang="ru-RU" smtClean="0"/>
              <a:t>28.03.2016</a:t>
            </a:fld>
            <a:endParaRPr lang="ru-RU"/>
          </a:p>
        </p:txBody>
      </p:sp>
      <p:sp>
        <p:nvSpPr>
          <p:cNvPr id="9" name="Номер слайда 8"/>
          <p:cNvSpPr>
            <a:spLocks noGrp="1"/>
          </p:cNvSpPr>
          <p:nvPr>
            <p:ph type="sldNum" sz="quarter" idx="11"/>
          </p:nvPr>
        </p:nvSpPr>
        <p:spPr/>
        <p:txBody>
          <a:bodyPr/>
          <a:lstStyle/>
          <a:p>
            <a:fld id="{2455F15C-2865-4175-BC9D-97036ED1F18F}" type="slidenum">
              <a:rPr lang="ru-RU" smtClean="0"/>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9041123-48E2-4EC7-9119-6C0DC44F7AFB}" type="datetimeFigureOut">
              <a:rPr lang="ru-RU" smtClean="0"/>
              <a:t>28.03.2016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455F15C-2865-4175-BC9D-97036ED1F18F}"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9041123-48E2-4EC7-9119-6C0DC44F7AFB}" type="datetimeFigureOut">
              <a:rPr lang="ru-RU" smtClean="0"/>
              <a:t>28.03.2016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455F15C-2865-4175-BC9D-97036ED1F18F}"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9041123-48E2-4EC7-9119-6C0DC44F7AFB}" type="datetimeFigureOut">
              <a:rPr lang="ru-RU" smtClean="0"/>
              <a:t>28.03.2016</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2455F15C-2865-4175-BC9D-97036ED1F18F}" type="slidenum">
              <a:rPr lang="ru-RU" smtClean="0"/>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340768"/>
            <a:ext cx="8424936" cy="954107"/>
          </a:xfrm>
          <a:prstGeom prst="rect">
            <a:avLst/>
          </a:prstGeom>
        </p:spPr>
        <p:txBody>
          <a:bodyPr wrap="square">
            <a:spAutoFit/>
          </a:bodyPr>
          <a:lstStyle/>
          <a:p>
            <a:r>
              <a:rPr lang="en-US" sz="2800" b="1" dirty="0" smtClean="0"/>
              <a:t>RESTORATIVE AND RECONSTRUCTIVE SURGERY OF THE MAXILLOFACIAL AREA.</a:t>
            </a:r>
            <a:endParaRPr lang="ru-RU" sz="2800" b="1" dirty="0"/>
          </a:p>
        </p:txBody>
      </p:sp>
      <p:sp>
        <p:nvSpPr>
          <p:cNvPr id="3" name="Прямоугольник 2"/>
          <p:cNvSpPr/>
          <p:nvPr/>
        </p:nvSpPr>
        <p:spPr>
          <a:xfrm>
            <a:off x="441857" y="2294875"/>
            <a:ext cx="8424936" cy="3416320"/>
          </a:xfrm>
          <a:prstGeom prst="rect">
            <a:avLst/>
          </a:prstGeom>
        </p:spPr>
        <p:txBody>
          <a:bodyPr wrap="square">
            <a:spAutoFit/>
          </a:bodyPr>
          <a:lstStyle/>
          <a:p>
            <a:r>
              <a:rPr lang="en-US" sz="3600" b="1" dirty="0" smtClean="0"/>
              <a:t>Purposes and tasks of restorative and reconstructive surgery of the face, definition of the concept. Indications and contraindications for restorative and reconstructive surgery on the face. Free skin and mucosa </a:t>
            </a:r>
            <a:r>
              <a:rPr lang="en-US" sz="3600" b="1" dirty="0" err="1" smtClean="0"/>
              <a:t>plasty</a:t>
            </a:r>
            <a:r>
              <a:rPr lang="en-US" sz="3600" b="1" dirty="0" smtClean="0"/>
              <a:t>.</a:t>
            </a:r>
            <a:endParaRPr lang="ru-RU" sz="3600" b="1" dirty="0"/>
          </a:p>
        </p:txBody>
      </p:sp>
      <p:sp>
        <p:nvSpPr>
          <p:cNvPr id="4" name="TextBox 3"/>
          <p:cNvSpPr txBox="1"/>
          <p:nvPr/>
        </p:nvSpPr>
        <p:spPr>
          <a:xfrm>
            <a:off x="3923928" y="6093296"/>
            <a:ext cx="2293128" cy="369332"/>
          </a:xfrm>
          <a:prstGeom prst="rect">
            <a:avLst/>
          </a:prstGeom>
          <a:noFill/>
        </p:spPr>
        <p:txBody>
          <a:bodyPr wrap="none" rtlCol="0">
            <a:spAutoFit/>
          </a:bodyPr>
          <a:lstStyle/>
          <a:p>
            <a:r>
              <a:rPr lang="en-US" dirty="0" smtClean="0"/>
              <a:t>Lecture # 10 for 5 year</a:t>
            </a:r>
            <a:endParaRPr lang="ru-RU" dirty="0"/>
          </a:p>
        </p:txBody>
      </p:sp>
      <p:sp>
        <p:nvSpPr>
          <p:cNvPr id="5" name="Прямоугольник 4"/>
          <p:cNvSpPr/>
          <p:nvPr/>
        </p:nvSpPr>
        <p:spPr>
          <a:xfrm>
            <a:off x="3804788" y="371271"/>
            <a:ext cx="4824536" cy="830997"/>
          </a:xfrm>
          <a:prstGeom prst="rect">
            <a:avLst/>
          </a:prstGeom>
        </p:spPr>
        <p:txBody>
          <a:bodyPr wrap="square">
            <a:spAutoFit/>
          </a:bodyPr>
          <a:lstStyle/>
          <a:p>
            <a:r>
              <a:rPr lang="en-US" sz="2400" dirty="0" smtClean="0"/>
              <a:t>Odessa national medical university</a:t>
            </a:r>
          </a:p>
          <a:p>
            <a:r>
              <a:rPr lang="en-US" sz="2400" dirty="0" smtClean="0"/>
              <a:t>     Department of oral surgery </a:t>
            </a:r>
            <a:endParaRPr lang="en-US" sz="2400" dirty="0"/>
          </a:p>
        </p:txBody>
      </p:sp>
    </p:spTree>
    <p:extLst>
      <p:ext uri="{BB962C8B-B14F-4D97-AF65-F5344CB8AC3E}">
        <p14:creationId xmlns:p14="http://schemas.microsoft.com/office/powerpoint/2010/main" val="143464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2413338"/>
            <a:ext cx="7416824" cy="2308324"/>
          </a:xfrm>
          <a:prstGeom prst="rect">
            <a:avLst/>
          </a:prstGeom>
        </p:spPr>
        <p:txBody>
          <a:bodyPr wrap="square">
            <a:spAutoFit/>
          </a:bodyPr>
          <a:lstStyle/>
          <a:p>
            <a:r>
              <a:rPr lang="en-US" sz="2400" b="1" dirty="0" smtClean="0"/>
              <a:t>The purpose of the lecture</a:t>
            </a:r>
            <a:r>
              <a:rPr lang="en-US" sz="2400" dirty="0" smtClean="0"/>
              <a:t>:</a:t>
            </a:r>
          </a:p>
          <a:p>
            <a:r>
              <a:rPr lang="en-US" sz="2400" dirty="0" smtClean="0"/>
              <a:t>To introduce history of development of plastic surgery, its modern tasks and possibilities. To analyze main indications and contraindications for reconstructive and esthetic surgery. To determine indications and types of free skin and mucosa </a:t>
            </a:r>
            <a:r>
              <a:rPr lang="en-US" sz="2400" dirty="0" err="1" smtClean="0"/>
              <a:t>plasty</a:t>
            </a:r>
            <a:r>
              <a:rPr lang="en-US" sz="2400" dirty="0" smtClean="0"/>
              <a:t> in maxillofacial surgery</a:t>
            </a:r>
            <a:endParaRPr lang="en-US" sz="2400" dirty="0"/>
          </a:p>
        </p:txBody>
      </p:sp>
    </p:spTree>
    <p:extLst>
      <p:ext uri="{BB962C8B-B14F-4D97-AF65-F5344CB8AC3E}">
        <p14:creationId xmlns:p14="http://schemas.microsoft.com/office/powerpoint/2010/main" val="2442590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2274838"/>
            <a:ext cx="7416824" cy="2308324"/>
          </a:xfrm>
          <a:prstGeom prst="rect">
            <a:avLst/>
          </a:prstGeom>
        </p:spPr>
        <p:txBody>
          <a:bodyPr wrap="square">
            <a:spAutoFit/>
          </a:bodyPr>
          <a:lstStyle/>
          <a:p>
            <a:r>
              <a:rPr lang="en-US" sz="2400" dirty="0" smtClean="0">
                <a:solidFill>
                  <a:srgbClr val="FF0000"/>
                </a:solidFill>
              </a:rPr>
              <a:t>Plastic surgery </a:t>
            </a:r>
            <a:r>
              <a:rPr lang="en-US" sz="2400" dirty="0" smtClean="0"/>
              <a:t>(from Greek – </a:t>
            </a:r>
            <a:r>
              <a:rPr lang="en-US" sz="2400" dirty="0" err="1" smtClean="0"/>
              <a:t>plasty</a:t>
            </a:r>
            <a:r>
              <a:rPr lang="en-US" sz="2400" dirty="0" smtClean="0"/>
              <a:t> meaning “sculpture”) dates back to ancient times. For many thousands of years the concept plastic surgery has become narrowed to define operations aimed at elimination or replacement of some defects not only on the face, but also on other segments of the human body.</a:t>
            </a:r>
            <a:endParaRPr lang="ru-RU" sz="2400" dirty="0"/>
          </a:p>
        </p:txBody>
      </p:sp>
    </p:spTree>
    <p:extLst>
      <p:ext uri="{BB962C8B-B14F-4D97-AF65-F5344CB8AC3E}">
        <p14:creationId xmlns:p14="http://schemas.microsoft.com/office/powerpoint/2010/main" val="3041738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2413338"/>
            <a:ext cx="7128792" cy="2308324"/>
          </a:xfrm>
          <a:prstGeom prst="rect">
            <a:avLst/>
          </a:prstGeom>
        </p:spPr>
        <p:txBody>
          <a:bodyPr wrap="square">
            <a:spAutoFit/>
          </a:bodyPr>
          <a:lstStyle/>
          <a:p>
            <a:r>
              <a:rPr lang="en-US" sz="2400" dirty="0" smtClean="0"/>
              <a:t>Now the most correct term is restorative and reconstructive surgery embracing all operations to eliminate and replace defects and deformities, those of the face and jaws in particular; and the term esthetic surgery embracing operative treatments, mainly those of cosmetic character.</a:t>
            </a:r>
            <a:endParaRPr lang="ru-RU" sz="2400" dirty="0"/>
          </a:p>
        </p:txBody>
      </p:sp>
    </p:spTree>
    <p:extLst>
      <p:ext uri="{BB962C8B-B14F-4D97-AF65-F5344CB8AC3E}">
        <p14:creationId xmlns:p14="http://schemas.microsoft.com/office/powerpoint/2010/main" val="1258646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997839"/>
            <a:ext cx="7632848" cy="3046988"/>
          </a:xfrm>
          <a:prstGeom prst="rect">
            <a:avLst/>
          </a:prstGeom>
        </p:spPr>
        <p:txBody>
          <a:bodyPr wrap="square">
            <a:spAutoFit/>
          </a:bodyPr>
          <a:lstStyle/>
          <a:p>
            <a:r>
              <a:rPr lang="en-US" sz="2400" dirty="0" smtClean="0"/>
              <a:t>The demand for this type of surgery is based on social conditions of man in society and striving to restore the outlook which is lost or deformed due to various causes. As long as the face has been practically the only open part of the body, it was quite natural that facial surgery was the most demanded. Thus, up to now the method of restoring the soft tissues of the outer nose with a flap from the forehead is, though slightly modified, still in use. </a:t>
            </a:r>
            <a:endParaRPr lang="ru-RU" sz="2400" dirty="0"/>
          </a:p>
        </p:txBody>
      </p:sp>
    </p:spTree>
    <p:extLst>
      <p:ext uri="{BB962C8B-B14F-4D97-AF65-F5344CB8AC3E}">
        <p14:creationId xmlns:p14="http://schemas.microsoft.com/office/powerpoint/2010/main" val="3631601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2413338"/>
            <a:ext cx="7704856" cy="2308324"/>
          </a:xfrm>
          <a:prstGeom prst="rect">
            <a:avLst/>
          </a:prstGeom>
        </p:spPr>
        <p:txBody>
          <a:bodyPr wrap="square">
            <a:spAutoFit/>
          </a:bodyPr>
          <a:lstStyle/>
          <a:p>
            <a:r>
              <a:rPr lang="en-US" sz="2400" dirty="0" smtClean="0"/>
              <a:t>Surgery is aimed at restoring shape and function of certain tissues and organs lost or damaged, eliminating consequences resulting from an injury, congenital or acquired defect. Achieving this aim is determined by necessity to solve a number of tasks which can be grouped according to the following stages:</a:t>
            </a:r>
            <a:endParaRPr lang="ru-RU" sz="2400" dirty="0"/>
          </a:p>
        </p:txBody>
      </p:sp>
    </p:spTree>
    <p:extLst>
      <p:ext uri="{BB962C8B-B14F-4D97-AF65-F5344CB8AC3E}">
        <p14:creationId xmlns:p14="http://schemas.microsoft.com/office/powerpoint/2010/main" val="2996461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2136339"/>
            <a:ext cx="7056784" cy="3046988"/>
          </a:xfrm>
          <a:prstGeom prst="rect">
            <a:avLst/>
          </a:prstGeom>
        </p:spPr>
        <p:txBody>
          <a:bodyPr wrap="square">
            <a:spAutoFit/>
          </a:bodyPr>
          <a:lstStyle/>
          <a:p>
            <a:r>
              <a:rPr lang="en-US" sz="2400" dirty="0" smtClean="0"/>
              <a:t>1. Tasks of the </a:t>
            </a:r>
            <a:r>
              <a:rPr lang="en-US" sz="2400" dirty="0" err="1" smtClean="0"/>
              <a:t>presurgical</a:t>
            </a:r>
            <a:r>
              <a:rPr lang="en-US" sz="2400" dirty="0" smtClean="0"/>
              <a:t> period:</a:t>
            </a:r>
          </a:p>
          <a:p>
            <a:r>
              <a:rPr lang="en-US" sz="2400" dirty="0" smtClean="0"/>
              <a:t>a</a:t>
            </a:r>
            <a:r>
              <a:rPr lang="ru-RU" sz="2400" dirty="0"/>
              <a:t>)</a:t>
            </a:r>
            <a:r>
              <a:rPr lang="en-US" sz="2400" dirty="0" smtClean="0"/>
              <a:t>To evaluate indications and contraindications for the operation.</a:t>
            </a:r>
          </a:p>
          <a:p>
            <a:r>
              <a:rPr lang="en-US" sz="2400" dirty="0" smtClean="0"/>
              <a:t>b)To evaluate extent and character of the defect, degree of deformity of the shape and function of the organ.</a:t>
            </a:r>
          </a:p>
          <a:p>
            <a:r>
              <a:rPr lang="en-US" sz="2400" dirty="0" smtClean="0"/>
              <a:t>c)To choose method of operation and plastic material.</a:t>
            </a:r>
          </a:p>
          <a:p>
            <a:r>
              <a:rPr lang="en-US" sz="2400" dirty="0" smtClean="0"/>
              <a:t>d)To choose method of anesthesia.</a:t>
            </a:r>
            <a:endParaRPr lang="en-US" sz="2400" dirty="0"/>
          </a:p>
        </p:txBody>
      </p:sp>
    </p:spTree>
    <p:extLst>
      <p:ext uri="{BB962C8B-B14F-4D97-AF65-F5344CB8AC3E}">
        <p14:creationId xmlns:p14="http://schemas.microsoft.com/office/powerpoint/2010/main" val="3289161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2690336"/>
            <a:ext cx="6768752" cy="1569660"/>
          </a:xfrm>
          <a:prstGeom prst="rect">
            <a:avLst/>
          </a:prstGeom>
        </p:spPr>
        <p:txBody>
          <a:bodyPr wrap="square">
            <a:spAutoFit/>
          </a:bodyPr>
          <a:lstStyle/>
          <a:p>
            <a:r>
              <a:rPr lang="en-US" sz="2400" dirty="0" smtClean="0"/>
              <a:t>2. Tasks of the surgical period:</a:t>
            </a:r>
          </a:p>
          <a:p>
            <a:r>
              <a:rPr lang="en-US" sz="2400" dirty="0" smtClean="0"/>
              <a:t>a)To choose armamentarium.</a:t>
            </a:r>
          </a:p>
          <a:p>
            <a:r>
              <a:rPr lang="en-US" sz="2400" dirty="0" smtClean="0"/>
              <a:t>b)To choose suture material.</a:t>
            </a:r>
          </a:p>
          <a:p>
            <a:r>
              <a:rPr lang="en-US" sz="2400" dirty="0" smtClean="0"/>
              <a:t>c)To follow the technique of the operation.</a:t>
            </a:r>
            <a:endParaRPr lang="en-US" sz="2400" dirty="0"/>
          </a:p>
        </p:txBody>
      </p:sp>
    </p:spTree>
    <p:extLst>
      <p:ext uri="{BB962C8B-B14F-4D97-AF65-F5344CB8AC3E}">
        <p14:creationId xmlns:p14="http://schemas.microsoft.com/office/powerpoint/2010/main" val="2369508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99592" y="2413338"/>
            <a:ext cx="7848872" cy="2308324"/>
          </a:xfrm>
          <a:prstGeom prst="rect">
            <a:avLst/>
          </a:prstGeom>
        </p:spPr>
        <p:txBody>
          <a:bodyPr wrap="square">
            <a:spAutoFit/>
          </a:bodyPr>
          <a:lstStyle/>
          <a:p>
            <a:r>
              <a:rPr lang="en-US" sz="2400" dirty="0" smtClean="0"/>
              <a:t>3. Tasks of the postsurgical  period:</a:t>
            </a:r>
          </a:p>
          <a:p>
            <a:r>
              <a:rPr lang="en-US" sz="2400" dirty="0" smtClean="0"/>
              <a:t>a)To control the course of the immediate postsurgical period, prevention and prompt elimination of complications.</a:t>
            </a:r>
          </a:p>
          <a:p>
            <a:r>
              <a:rPr lang="en-US" sz="2400" dirty="0" smtClean="0"/>
              <a:t>b)To provide adequate medication.</a:t>
            </a:r>
          </a:p>
          <a:p>
            <a:r>
              <a:rPr lang="en-US" sz="2400" dirty="0" smtClean="0"/>
              <a:t>c)To provide rehabilitation measures during the remote period.</a:t>
            </a:r>
            <a:endParaRPr lang="en-US" sz="2400" dirty="0"/>
          </a:p>
        </p:txBody>
      </p:sp>
    </p:spTree>
    <p:extLst>
      <p:ext uri="{BB962C8B-B14F-4D97-AF65-F5344CB8AC3E}">
        <p14:creationId xmlns:p14="http://schemas.microsoft.com/office/powerpoint/2010/main" val="2227489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582341"/>
            <a:ext cx="7992888" cy="3416320"/>
          </a:xfrm>
          <a:prstGeom prst="rect">
            <a:avLst/>
          </a:prstGeom>
        </p:spPr>
        <p:txBody>
          <a:bodyPr wrap="square">
            <a:spAutoFit/>
          </a:bodyPr>
          <a:lstStyle/>
          <a:p>
            <a:r>
              <a:rPr lang="en-US" sz="2400" dirty="0" smtClean="0">
                <a:solidFill>
                  <a:srgbClr val="FF0000"/>
                </a:solidFill>
              </a:rPr>
              <a:t>Indications</a:t>
            </a:r>
            <a:r>
              <a:rPr lang="en-US" sz="2400" dirty="0" smtClean="0"/>
              <a:t> are any defects and deformities of the face requiring surgical treatment. </a:t>
            </a:r>
            <a:r>
              <a:rPr lang="en-US" sz="2400" dirty="0" smtClean="0">
                <a:solidFill>
                  <a:srgbClr val="FF0000"/>
                </a:solidFill>
              </a:rPr>
              <a:t>Contraindications</a:t>
            </a:r>
            <a:r>
              <a:rPr lang="en-US" sz="2400" dirty="0" smtClean="0"/>
              <a:t> can be systemic and local. In the first case possibility to perform surgery is determined by two factors. The first is a condition of somatic health, i.e. absent exacerbation of chronic inflammatory disorders. Naturally, the surgery should be postponed in any acute infectious diseases, dysfunction of the cardiovascular, respiratory systems, endocrine diseases etc. A majority of systemic contraindications are of relative character</a:t>
            </a:r>
            <a:r>
              <a:rPr lang="en-US" dirty="0" smtClean="0"/>
              <a:t>.</a:t>
            </a:r>
            <a:endParaRPr lang="ru-RU" dirty="0"/>
          </a:p>
        </p:txBody>
      </p:sp>
    </p:spTree>
    <p:extLst>
      <p:ext uri="{BB962C8B-B14F-4D97-AF65-F5344CB8AC3E}">
        <p14:creationId xmlns:p14="http://schemas.microsoft.com/office/powerpoint/2010/main" val="3448222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2551837"/>
            <a:ext cx="7416824" cy="1938992"/>
          </a:xfrm>
          <a:prstGeom prst="rect">
            <a:avLst/>
          </a:prstGeom>
        </p:spPr>
        <p:txBody>
          <a:bodyPr wrap="square">
            <a:spAutoFit/>
          </a:bodyPr>
          <a:lstStyle/>
          <a:p>
            <a:r>
              <a:rPr lang="en-US" sz="2400" dirty="0" smtClean="0"/>
              <a:t>The second aspect is to determine the mental health, assess psycho-emotional condition of the patient, especially concerning cosmetic surgery. Josef classification of esthetic sensation should be used to assess condition of patient:</a:t>
            </a:r>
            <a:endParaRPr lang="ru-RU" sz="2400" dirty="0"/>
          </a:p>
        </p:txBody>
      </p:sp>
    </p:spTree>
    <p:extLst>
      <p:ext uri="{BB962C8B-B14F-4D97-AF65-F5344CB8AC3E}">
        <p14:creationId xmlns:p14="http://schemas.microsoft.com/office/powerpoint/2010/main" val="1574787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2420888"/>
            <a:ext cx="7776864" cy="1569660"/>
          </a:xfrm>
          <a:prstGeom prst="rect">
            <a:avLst/>
          </a:prstGeom>
        </p:spPr>
        <p:txBody>
          <a:bodyPr wrap="square">
            <a:spAutoFit/>
          </a:bodyPr>
          <a:lstStyle/>
          <a:p>
            <a:r>
              <a:rPr lang="en-US" sz="2400" dirty="0" smtClean="0"/>
              <a:t>1.Patients with decreased esthetic sensibility.</a:t>
            </a:r>
          </a:p>
          <a:p>
            <a:r>
              <a:rPr lang="en-US" sz="2400" dirty="0" smtClean="0"/>
              <a:t>2.Patients with normal esthetic sensibility.</a:t>
            </a:r>
          </a:p>
          <a:p>
            <a:r>
              <a:rPr lang="en-US" sz="2400" dirty="0" smtClean="0"/>
              <a:t>3.Patients with increased esthetic sensibility.</a:t>
            </a:r>
          </a:p>
          <a:p>
            <a:r>
              <a:rPr lang="en-US" sz="2400" dirty="0" smtClean="0"/>
              <a:t>4.Patients with morbid esthetic sensibility.</a:t>
            </a:r>
            <a:endParaRPr lang="en-US" sz="2400" dirty="0"/>
          </a:p>
        </p:txBody>
      </p:sp>
    </p:spTree>
    <p:extLst>
      <p:ext uri="{BB962C8B-B14F-4D97-AF65-F5344CB8AC3E}">
        <p14:creationId xmlns:p14="http://schemas.microsoft.com/office/powerpoint/2010/main" val="20484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582341"/>
            <a:ext cx="7344816" cy="3785652"/>
          </a:xfrm>
          <a:prstGeom prst="rect">
            <a:avLst/>
          </a:prstGeom>
        </p:spPr>
        <p:txBody>
          <a:bodyPr wrap="square">
            <a:spAutoFit/>
          </a:bodyPr>
          <a:lstStyle/>
          <a:p>
            <a:r>
              <a:rPr lang="en-US" sz="2400" dirty="0" smtClean="0"/>
              <a:t>Local contraindications are mainly limited to assessment of the condition of the tissues, both those of the defect itself and surrounding ones. If signs of acute process or exacerbation of chronic process are present, surgery is contraindicated. Other contraindications can include refusal to use a certain access or plastic material. When treating oncologic patients, many authors recommend to postpone restorative surgery until surgeon is completely convinced in absence of relapses or metastases. There are no age-dependent contraindications.	</a:t>
            </a:r>
            <a:endParaRPr lang="ru-RU" sz="2400" dirty="0"/>
          </a:p>
        </p:txBody>
      </p:sp>
    </p:spTree>
    <p:extLst>
      <p:ext uri="{BB962C8B-B14F-4D97-AF65-F5344CB8AC3E}">
        <p14:creationId xmlns:p14="http://schemas.microsoft.com/office/powerpoint/2010/main" val="2647691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91680" y="2688495"/>
            <a:ext cx="4760021" cy="830997"/>
          </a:xfrm>
          <a:prstGeom prst="rect">
            <a:avLst/>
          </a:prstGeom>
        </p:spPr>
        <p:txBody>
          <a:bodyPr wrap="none">
            <a:spAutoFit/>
          </a:bodyPr>
          <a:lstStyle/>
          <a:p>
            <a:r>
              <a:rPr lang="en-US" sz="4800" b="1" dirty="0" smtClean="0"/>
              <a:t>FREE SKIN PLASTY</a:t>
            </a:r>
            <a:endParaRPr lang="ru-RU" sz="4800" b="1" dirty="0"/>
          </a:p>
        </p:txBody>
      </p:sp>
    </p:spTree>
    <p:extLst>
      <p:ext uri="{BB962C8B-B14F-4D97-AF65-F5344CB8AC3E}">
        <p14:creationId xmlns:p14="http://schemas.microsoft.com/office/powerpoint/2010/main" val="3412929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1997839"/>
            <a:ext cx="7488832" cy="3416320"/>
          </a:xfrm>
          <a:prstGeom prst="rect">
            <a:avLst/>
          </a:prstGeom>
        </p:spPr>
        <p:txBody>
          <a:bodyPr wrap="square">
            <a:spAutoFit/>
          </a:bodyPr>
          <a:lstStyle/>
          <a:p>
            <a:r>
              <a:rPr lang="en-US" sz="2400" dirty="0" smtClean="0"/>
              <a:t>Among existing kinds of plastic operations, one of most common is free skin </a:t>
            </a:r>
            <a:r>
              <a:rPr lang="en-US" sz="2400" dirty="0" err="1" smtClean="0"/>
              <a:t>plasty</a:t>
            </a:r>
            <a:r>
              <a:rPr lang="en-US" sz="2400" dirty="0" smtClean="0"/>
              <a:t>. Sometimes free mucosa </a:t>
            </a:r>
            <a:r>
              <a:rPr lang="en-US" sz="2400" dirty="0" err="1" smtClean="0"/>
              <a:t>plasty</a:t>
            </a:r>
            <a:r>
              <a:rPr lang="en-US" sz="2400" dirty="0" smtClean="0"/>
              <a:t> is used.</a:t>
            </a:r>
          </a:p>
          <a:p>
            <a:r>
              <a:rPr lang="en-US" sz="2400" dirty="0" smtClean="0"/>
              <a:t>Lately due to developing microsurgery, broadening free flap surgery including nourishing vessel into the flap, increased requirements to esthetic results of surgery, free skin </a:t>
            </a:r>
            <a:r>
              <a:rPr lang="en-US" sz="2400" dirty="0" err="1" smtClean="0"/>
              <a:t>plasty</a:t>
            </a:r>
            <a:r>
              <a:rPr lang="en-US" sz="2400" dirty="0" smtClean="0"/>
              <a:t>, being still widely used to cover skin defects on various  segments of the trunk, has been rarely used on the face.</a:t>
            </a:r>
            <a:endParaRPr lang="en-US" sz="2400" dirty="0"/>
          </a:p>
        </p:txBody>
      </p:sp>
    </p:spTree>
    <p:extLst>
      <p:ext uri="{BB962C8B-B14F-4D97-AF65-F5344CB8AC3E}">
        <p14:creationId xmlns:p14="http://schemas.microsoft.com/office/powerpoint/2010/main" val="2069883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2136339"/>
            <a:ext cx="7344816" cy="3046988"/>
          </a:xfrm>
          <a:prstGeom prst="rect">
            <a:avLst/>
          </a:prstGeom>
        </p:spPr>
        <p:txBody>
          <a:bodyPr wrap="square">
            <a:spAutoFit/>
          </a:bodyPr>
          <a:lstStyle/>
          <a:p>
            <a:r>
              <a:rPr lang="en-US" sz="2400" dirty="0" smtClean="0"/>
              <a:t>True graft retention is achieved only by means of </a:t>
            </a:r>
            <a:r>
              <a:rPr lang="en-US" sz="2400" dirty="0" err="1" smtClean="0"/>
              <a:t>autologic</a:t>
            </a:r>
            <a:r>
              <a:rPr lang="en-US" sz="2400" dirty="0" smtClean="0"/>
              <a:t> skin, i.e. taken from the same person who it is transplanted to.</a:t>
            </a:r>
          </a:p>
          <a:p>
            <a:r>
              <a:rPr lang="en-US" sz="2400" dirty="0" smtClean="0"/>
              <a:t>Historical countdown of this method of borrowing and transplanting a tissue dates from 8/12/1869, when a French intern </a:t>
            </a:r>
            <a:r>
              <a:rPr lang="en-US" sz="2400" dirty="0" err="1" smtClean="0"/>
              <a:t>Reverdin</a:t>
            </a:r>
            <a:r>
              <a:rPr lang="en-US" sz="2400" dirty="0" smtClean="0"/>
              <a:t>, from professor </a:t>
            </a:r>
            <a:r>
              <a:rPr lang="en-US" sz="2400" dirty="0" err="1" smtClean="0"/>
              <a:t>Gesselen’s</a:t>
            </a:r>
            <a:r>
              <a:rPr lang="en-US" sz="2400" dirty="0" smtClean="0"/>
              <a:t> clinic, demonstrated a result of successful repair of a large granulating wound on the chest.</a:t>
            </a:r>
            <a:endParaRPr lang="en-US" sz="2400" dirty="0"/>
          </a:p>
        </p:txBody>
      </p:sp>
    </p:spTree>
    <p:extLst>
      <p:ext uri="{BB962C8B-B14F-4D97-AF65-F5344CB8AC3E}">
        <p14:creationId xmlns:p14="http://schemas.microsoft.com/office/powerpoint/2010/main" val="2687894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2274838"/>
            <a:ext cx="7704856" cy="2308324"/>
          </a:xfrm>
          <a:prstGeom prst="rect">
            <a:avLst/>
          </a:prstGeom>
        </p:spPr>
        <p:txBody>
          <a:bodyPr wrap="square">
            <a:spAutoFit/>
          </a:bodyPr>
          <a:lstStyle/>
          <a:p>
            <a:r>
              <a:rPr lang="en-US" sz="2400" dirty="0" smtClean="0"/>
              <a:t>Now it is common to distinguish a thin epidermal flap (up to 0.2-0.4 mm thick); </a:t>
            </a:r>
            <a:r>
              <a:rPr lang="en-US" sz="2400" dirty="0" err="1" smtClean="0"/>
              <a:t>Tirsch</a:t>
            </a:r>
            <a:r>
              <a:rPr lang="en-US" sz="2400" dirty="0" smtClean="0"/>
              <a:t> split-thickness flap (up to 1/3 - ¾ of the skin thickness); full thickness flap including all layers of the skin. For even harvesting of split-thickness flaps special devices – dermatomes are used, the most common being Paget dermatome (1939) </a:t>
            </a:r>
            <a:endParaRPr lang="ru-RU" sz="2400" dirty="0"/>
          </a:p>
        </p:txBody>
      </p:sp>
    </p:spTree>
    <p:extLst>
      <p:ext uri="{BB962C8B-B14F-4D97-AF65-F5344CB8AC3E}">
        <p14:creationId xmlns:p14="http://schemas.microsoft.com/office/powerpoint/2010/main" val="38483564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75970" y="1844824"/>
            <a:ext cx="7200800" cy="3046988"/>
          </a:xfrm>
          <a:prstGeom prst="rect">
            <a:avLst/>
          </a:prstGeom>
        </p:spPr>
        <p:txBody>
          <a:bodyPr wrap="square">
            <a:spAutoFit/>
          </a:bodyPr>
          <a:lstStyle/>
          <a:p>
            <a:r>
              <a:rPr lang="en-US" sz="2400" dirty="0" smtClean="0"/>
              <a:t>Depending on thickness of the skin transplant, its contractility and healing ability change, different are requirements to the wound surface. Thus, epidermal transplants heal well, but tend to shrivel, thus the esthetic effect of the surgery is comparatively low. Full thickness flap has a low shrinkage ratio and provides high cosmetic effect, but is very demanding to the condition of the wound covered by the transplant.</a:t>
            </a:r>
            <a:endParaRPr lang="ru-RU" sz="2400" dirty="0"/>
          </a:p>
        </p:txBody>
      </p:sp>
    </p:spTree>
    <p:extLst>
      <p:ext uri="{BB962C8B-B14F-4D97-AF65-F5344CB8AC3E}">
        <p14:creationId xmlns:p14="http://schemas.microsoft.com/office/powerpoint/2010/main" val="2673513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2136339"/>
            <a:ext cx="7704856" cy="2677656"/>
          </a:xfrm>
          <a:prstGeom prst="rect">
            <a:avLst/>
          </a:prstGeom>
        </p:spPr>
        <p:txBody>
          <a:bodyPr wrap="square">
            <a:spAutoFit/>
          </a:bodyPr>
          <a:lstStyle/>
          <a:p>
            <a:r>
              <a:rPr lang="en-US" sz="2400" dirty="0" smtClean="0"/>
              <a:t>Taking into consideration a complex relief of facial tissues and necessity to transplant the skin or mucosa into the oral cavity, a number of orthopedic devices, inlays aiding in fixing the transplant in its place and preserving the necessary shape have been introduced. A very significant factor is transplant adaptation to the wound margins and its firm adherence along the whole wound surface. </a:t>
            </a:r>
            <a:endParaRPr lang="ru-RU" sz="2400" dirty="0"/>
          </a:p>
        </p:txBody>
      </p:sp>
    </p:spTree>
    <p:extLst>
      <p:ext uri="{BB962C8B-B14F-4D97-AF65-F5344CB8AC3E}">
        <p14:creationId xmlns:p14="http://schemas.microsoft.com/office/powerpoint/2010/main" val="4235534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2690336"/>
            <a:ext cx="7200800" cy="1569660"/>
          </a:xfrm>
          <a:prstGeom prst="rect">
            <a:avLst/>
          </a:prstGeom>
        </p:spPr>
        <p:txBody>
          <a:bodyPr wrap="square">
            <a:spAutoFit/>
          </a:bodyPr>
          <a:lstStyle/>
          <a:p>
            <a:r>
              <a:rPr lang="en-US" sz="2400" dirty="0" smtClean="0"/>
              <a:t>Vascular invasion begins since 3-4 days from the transplant periphery. The result of the operation can be assessed in 8-12 days depending on the transplant size and thickness.</a:t>
            </a:r>
            <a:endParaRPr lang="ru-RU" sz="2400" dirty="0"/>
          </a:p>
        </p:txBody>
      </p:sp>
    </p:spTree>
    <p:extLst>
      <p:ext uri="{BB962C8B-B14F-4D97-AF65-F5344CB8AC3E}">
        <p14:creationId xmlns:p14="http://schemas.microsoft.com/office/powerpoint/2010/main" val="3824553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750" y="838200"/>
            <a:ext cx="7808913"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168303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30</TotalTime>
  <Words>1081</Words>
  <Application>Microsoft Office PowerPoint</Application>
  <PresentationFormat>Экран (4:3)</PresentationFormat>
  <Paragraphs>40</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Бумажная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5</cp:revision>
  <dcterms:created xsi:type="dcterms:W3CDTF">2016-03-22T05:57:27Z</dcterms:created>
  <dcterms:modified xsi:type="dcterms:W3CDTF">2016-03-28T07:45:11Z</dcterms:modified>
</cp:coreProperties>
</file>