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6" r:id="rId2"/>
    <p:sldId id="257" r:id="rId3"/>
    <p:sldId id="258" r:id="rId4"/>
    <p:sldId id="289" r:id="rId5"/>
    <p:sldId id="290" r:id="rId6"/>
    <p:sldId id="259" r:id="rId7"/>
    <p:sldId id="260" r:id="rId8"/>
    <p:sldId id="261" r:id="rId9"/>
    <p:sldId id="291" r:id="rId10"/>
    <p:sldId id="262" r:id="rId11"/>
    <p:sldId id="292" r:id="rId12"/>
    <p:sldId id="263" r:id="rId13"/>
    <p:sldId id="293" r:id="rId14"/>
    <p:sldId id="264" r:id="rId15"/>
    <p:sldId id="265" r:id="rId16"/>
    <p:sldId id="294"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311" r:id="rId41"/>
    <p:sldId id="295" r:id="rId42"/>
    <p:sldId id="312" r:id="rId43"/>
    <p:sldId id="296" r:id="rId44"/>
    <p:sldId id="297" r:id="rId45"/>
    <p:sldId id="313" r:id="rId46"/>
    <p:sldId id="298" r:id="rId47"/>
    <p:sldId id="299" r:id="rId48"/>
    <p:sldId id="300" r:id="rId49"/>
    <p:sldId id="301" r:id="rId50"/>
    <p:sldId id="302" r:id="rId51"/>
    <p:sldId id="314" r:id="rId52"/>
    <p:sldId id="303" r:id="rId53"/>
    <p:sldId id="315" r:id="rId54"/>
    <p:sldId id="304" r:id="rId55"/>
    <p:sldId id="305" r:id="rId56"/>
    <p:sldId id="316" r:id="rId57"/>
    <p:sldId id="317" r:id="rId58"/>
    <p:sldId id="320" r:id="rId59"/>
    <p:sldId id="321" r:id="rId60"/>
    <p:sldId id="306" r:id="rId61"/>
    <p:sldId id="307" r:id="rId62"/>
    <p:sldId id="318" r:id="rId63"/>
    <p:sldId id="319" r:id="rId64"/>
    <p:sldId id="308" r:id="rId65"/>
    <p:sldId id="322" r:id="rId66"/>
    <p:sldId id="310" r:id="rId6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07FA8D3-9987-4C80-9DBB-60A3673A4A73}" type="datetimeFigureOut">
              <a:rPr lang="ru-RU" smtClean="0"/>
              <a:t>28.11.2014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81EE14-02E1-47E6-A591-BDC0C05381FB}"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07FA8D3-9987-4C80-9DBB-60A3673A4A73}" type="datetimeFigureOut">
              <a:rPr lang="ru-RU" smtClean="0"/>
              <a:t>28.11.2014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81EE14-02E1-47E6-A591-BDC0C05381FB}"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07FA8D3-9987-4C80-9DBB-60A3673A4A73}" type="datetimeFigureOut">
              <a:rPr lang="ru-RU" smtClean="0"/>
              <a:t>28.11.2014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81EE14-02E1-47E6-A591-BDC0C05381FB}"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E07FA8D3-9987-4C80-9DBB-60A3673A4A73}" type="datetimeFigureOut">
              <a:rPr lang="ru-RU" smtClean="0"/>
              <a:t>28.11.2014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181EE14-02E1-47E6-A591-BDC0C05381FB}"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07FA8D3-9987-4C80-9DBB-60A3673A4A73}" type="datetimeFigureOut">
              <a:rPr lang="ru-RU" smtClean="0"/>
              <a:t>28.11.2014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181EE14-02E1-47E6-A591-BDC0C05381FB}"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E07FA8D3-9987-4C80-9DBB-60A3673A4A73}" type="datetimeFigureOut">
              <a:rPr lang="ru-RU" smtClean="0"/>
              <a:t>28.11.2014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181EE14-02E1-47E6-A591-BDC0C05381FB}"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E07FA8D3-9987-4C80-9DBB-60A3673A4A73}" type="datetimeFigureOut">
              <a:rPr lang="ru-RU" smtClean="0"/>
              <a:t>28.11.2014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181EE14-02E1-47E6-A591-BDC0C05381FB}"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E07FA8D3-9987-4C80-9DBB-60A3673A4A73}" type="datetimeFigureOut">
              <a:rPr lang="ru-RU" smtClean="0"/>
              <a:t>28.11.2014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181EE14-02E1-47E6-A591-BDC0C05381FB}"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07FA8D3-9987-4C80-9DBB-60A3673A4A73}" type="datetimeFigureOut">
              <a:rPr lang="ru-RU" smtClean="0"/>
              <a:t>28.11.2014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181EE14-02E1-47E6-A591-BDC0C05381FB}"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07FA8D3-9987-4C80-9DBB-60A3673A4A73}" type="datetimeFigureOut">
              <a:rPr lang="ru-RU" smtClean="0"/>
              <a:t>28.11.2014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81EE14-02E1-47E6-A591-BDC0C05381FB}"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07FA8D3-9987-4C80-9DBB-60A3673A4A73}" type="datetimeFigureOut">
              <a:rPr lang="ru-RU" smtClean="0"/>
              <a:t>28.11.2014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81EE14-02E1-47E6-A591-BDC0C05381FB}"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E07FA8D3-9987-4C80-9DBB-60A3673A4A73}" type="datetimeFigureOut">
              <a:rPr lang="ru-RU" smtClean="0"/>
              <a:t>28.11.2014</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181EE14-02E1-47E6-A591-BDC0C05381FB}"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1997839"/>
            <a:ext cx="6120680" cy="3785652"/>
          </a:xfrm>
          <a:prstGeom prst="rect">
            <a:avLst/>
          </a:prstGeom>
        </p:spPr>
        <p:txBody>
          <a:bodyPr wrap="square">
            <a:spAutoFit/>
          </a:bodyPr>
          <a:lstStyle/>
          <a:p>
            <a:pPr algn="ctr">
              <a:lnSpc>
                <a:spcPct val="90000"/>
              </a:lnSpc>
            </a:pPr>
            <a:r>
              <a:rPr lang="uk-UA" dirty="0" smtClean="0">
                <a:latin typeface="Times New Roman" pitchFamily="16" charset="0"/>
              </a:rPr>
              <a:t>STUDY GUIDE</a:t>
            </a:r>
            <a:r>
              <a:rPr lang="en-US" sz="2400" dirty="0">
                <a:latin typeface="Times New Roman" pitchFamily="16" charset="0"/>
              </a:rPr>
              <a:t>:</a:t>
            </a:r>
            <a:endParaRPr lang="uk-UA" sz="2400" dirty="0">
              <a:latin typeface="Times New Roman" pitchFamily="16" charset="0"/>
            </a:endParaRPr>
          </a:p>
          <a:p>
            <a:r>
              <a:rPr lang="ru-RU" sz="2400" dirty="0" smtClean="0"/>
              <a:t> </a:t>
            </a:r>
            <a:r>
              <a:rPr lang="en-GB" sz="2400" dirty="0" smtClean="0"/>
              <a:t> </a:t>
            </a:r>
            <a:r>
              <a:rPr lang="en-GB" sz="2400" dirty="0"/>
              <a:t>«</a:t>
            </a:r>
            <a:r>
              <a:rPr lang="ru-RU" sz="2400" dirty="0" err="1"/>
              <a:t>Anatomico-physiological</a:t>
            </a:r>
            <a:r>
              <a:rPr lang="ru-RU" sz="2400" dirty="0"/>
              <a:t> </a:t>
            </a:r>
            <a:r>
              <a:rPr lang="ru-RU" sz="2400" dirty="0" err="1"/>
              <a:t>morphologic</a:t>
            </a:r>
            <a:r>
              <a:rPr lang="ru-RU" sz="2400" dirty="0"/>
              <a:t> </a:t>
            </a:r>
            <a:r>
              <a:rPr lang="ru-RU" sz="2400" dirty="0" err="1"/>
              <a:t>patterns</a:t>
            </a:r>
            <a:r>
              <a:rPr lang="ru-RU" sz="2400" dirty="0"/>
              <a:t> </a:t>
            </a:r>
            <a:r>
              <a:rPr lang="ru-RU" sz="2400" dirty="0" err="1"/>
              <a:t>of</a:t>
            </a:r>
            <a:r>
              <a:rPr lang="ru-RU" sz="2400" dirty="0"/>
              <a:t> </a:t>
            </a:r>
            <a:r>
              <a:rPr lang="ru-RU" sz="2400" dirty="0" err="1"/>
              <a:t>salivary</a:t>
            </a:r>
            <a:r>
              <a:rPr lang="ru-RU" sz="2400" dirty="0"/>
              <a:t> </a:t>
            </a:r>
            <a:r>
              <a:rPr lang="ru-RU" sz="2400" dirty="0" err="1"/>
              <a:t>glands</a:t>
            </a:r>
            <a:r>
              <a:rPr lang="ru-RU" sz="2400" dirty="0"/>
              <a:t> </a:t>
            </a:r>
            <a:r>
              <a:rPr lang="ru-RU" sz="2400" dirty="0" err="1"/>
              <a:t>and</a:t>
            </a:r>
            <a:r>
              <a:rPr lang="ru-RU" sz="2400" dirty="0"/>
              <a:t> </a:t>
            </a:r>
            <a:r>
              <a:rPr lang="ru-RU" sz="2400" dirty="0" err="1"/>
              <a:t>temporomandibular</a:t>
            </a:r>
            <a:r>
              <a:rPr lang="ru-RU" sz="2400" dirty="0"/>
              <a:t> </a:t>
            </a:r>
            <a:r>
              <a:rPr lang="ru-RU" sz="2400" dirty="0" err="1"/>
              <a:t>joint</a:t>
            </a:r>
            <a:r>
              <a:rPr lang="ru-RU" sz="2400" dirty="0"/>
              <a:t> </a:t>
            </a:r>
            <a:r>
              <a:rPr lang="ru-RU" sz="2400" dirty="0" err="1"/>
              <a:t>in</a:t>
            </a:r>
            <a:r>
              <a:rPr lang="ru-RU" sz="2400" dirty="0"/>
              <a:t> </a:t>
            </a:r>
            <a:r>
              <a:rPr lang="ru-RU" sz="2400" dirty="0" err="1"/>
              <a:t>children</a:t>
            </a:r>
            <a:r>
              <a:rPr lang="ru-RU" sz="2400" dirty="0"/>
              <a:t> </a:t>
            </a:r>
            <a:r>
              <a:rPr lang="ru-RU" sz="2400" dirty="0" err="1"/>
              <a:t>of</a:t>
            </a:r>
            <a:r>
              <a:rPr lang="ru-RU" sz="2400" dirty="0"/>
              <a:t> </a:t>
            </a:r>
            <a:r>
              <a:rPr lang="ru-RU" sz="2400" dirty="0" err="1"/>
              <a:t>different</a:t>
            </a:r>
            <a:r>
              <a:rPr lang="ru-RU" sz="2400" dirty="0"/>
              <a:t> </a:t>
            </a:r>
            <a:r>
              <a:rPr lang="ru-RU" sz="2400" dirty="0" err="1"/>
              <a:t>age</a:t>
            </a:r>
            <a:r>
              <a:rPr lang="ru-RU" sz="2400" dirty="0"/>
              <a:t>. </a:t>
            </a:r>
            <a:r>
              <a:rPr lang="ru-RU" sz="2400" dirty="0" err="1"/>
              <a:t>Acute</a:t>
            </a:r>
            <a:r>
              <a:rPr lang="ru-RU" sz="2400" dirty="0"/>
              <a:t> </a:t>
            </a:r>
            <a:r>
              <a:rPr lang="ru-RU" sz="2400" dirty="0" err="1"/>
              <a:t>and</a:t>
            </a:r>
            <a:r>
              <a:rPr lang="ru-RU" sz="2400" dirty="0"/>
              <a:t> </a:t>
            </a:r>
            <a:r>
              <a:rPr lang="ru-RU" sz="2400" dirty="0" err="1"/>
              <a:t>chronic</a:t>
            </a:r>
            <a:r>
              <a:rPr lang="ru-RU" sz="2400" dirty="0"/>
              <a:t> </a:t>
            </a:r>
            <a:r>
              <a:rPr lang="ru-RU" sz="2400" dirty="0" err="1"/>
              <a:t>inflammation</a:t>
            </a:r>
            <a:r>
              <a:rPr lang="ru-RU" sz="2400" dirty="0"/>
              <a:t> </a:t>
            </a:r>
            <a:r>
              <a:rPr lang="ru-RU" sz="2400" dirty="0" err="1"/>
              <a:t>of</a:t>
            </a:r>
            <a:r>
              <a:rPr lang="ru-RU" sz="2400" dirty="0"/>
              <a:t> </a:t>
            </a:r>
            <a:r>
              <a:rPr lang="ru-RU" sz="2400" dirty="0" err="1"/>
              <a:t>salivary</a:t>
            </a:r>
            <a:r>
              <a:rPr lang="ru-RU" sz="2400" dirty="0"/>
              <a:t> </a:t>
            </a:r>
            <a:r>
              <a:rPr lang="ru-RU" sz="2400" dirty="0" err="1"/>
              <a:t>glands</a:t>
            </a:r>
            <a:r>
              <a:rPr lang="ru-RU" sz="2400" dirty="0"/>
              <a:t> </a:t>
            </a:r>
            <a:r>
              <a:rPr lang="ru-RU" sz="2400" dirty="0" err="1"/>
              <a:t>and</a:t>
            </a:r>
            <a:r>
              <a:rPr lang="ru-RU" sz="2400" dirty="0"/>
              <a:t> </a:t>
            </a:r>
            <a:r>
              <a:rPr lang="ru-RU" sz="2400" dirty="0" err="1"/>
              <a:t>temporomandibular</a:t>
            </a:r>
            <a:r>
              <a:rPr lang="ru-RU" sz="2400" dirty="0"/>
              <a:t> </a:t>
            </a:r>
            <a:r>
              <a:rPr lang="ru-RU" sz="2400" dirty="0" err="1"/>
              <a:t>joint</a:t>
            </a:r>
            <a:r>
              <a:rPr lang="ru-RU" sz="2400" dirty="0"/>
              <a:t> </a:t>
            </a:r>
            <a:r>
              <a:rPr lang="ru-RU" sz="2400" dirty="0" err="1"/>
              <a:t>in</a:t>
            </a:r>
            <a:r>
              <a:rPr lang="ru-RU" sz="2400" dirty="0"/>
              <a:t> </a:t>
            </a:r>
            <a:r>
              <a:rPr lang="ru-RU" sz="2400" dirty="0" err="1"/>
              <a:t>children</a:t>
            </a:r>
            <a:r>
              <a:rPr lang="ru-RU" sz="2400" dirty="0"/>
              <a:t>. </a:t>
            </a:r>
            <a:r>
              <a:rPr lang="ru-RU" sz="2400" dirty="0" err="1"/>
              <a:t>Clinical</a:t>
            </a:r>
            <a:r>
              <a:rPr lang="ru-RU" sz="2400" dirty="0"/>
              <a:t> </a:t>
            </a:r>
            <a:r>
              <a:rPr lang="ru-RU" sz="2400" dirty="0" err="1"/>
              <a:t>course</a:t>
            </a:r>
            <a:r>
              <a:rPr lang="ru-RU" sz="2400" dirty="0"/>
              <a:t>, </a:t>
            </a:r>
            <a:r>
              <a:rPr lang="ru-RU" sz="2400" dirty="0" err="1"/>
              <a:t>diagnosis</a:t>
            </a:r>
            <a:r>
              <a:rPr lang="ru-RU" sz="2400" dirty="0"/>
              <a:t> </a:t>
            </a:r>
            <a:r>
              <a:rPr lang="ru-RU" sz="2400" dirty="0" err="1"/>
              <a:t>and</a:t>
            </a:r>
            <a:r>
              <a:rPr lang="ru-RU" sz="2400" dirty="0"/>
              <a:t> </a:t>
            </a:r>
            <a:r>
              <a:rPr lang="ru-RU" sz="2400" dirty="0" err="1"/>
              <a:t>differential</a:t>
            </a:r>
            <a:r>
              <a:rPr lang="ru-RU" sz="2400" dirty="0"/>
              <a:t> </a:t>
            </a:r>
            <a:r>
              <a:rPr lang="ru-RU" sz="2400" dirty="0" err="1"/>
              <a:t>diagnosis</a:t>
            </a:r>
            <a:r>
              <a:rPr lang="ru-RU" sz="2400" dirty="0"/>
              <a:t>, </a:t>
            </a:r>
            <a:r>
              <a:rPr lang="ru-RU" sz="2400" dirty="0" err="1"/>
              <a:t>complex</a:t>
            </a:r>
            <a:r>
              <a:rPr lang="ru-RU" sz="2400" dirty="0"/>
              <a:t> </a:t>
            </a:r>
            <a:r>
              <a:rPr lang="ru-RU" sz="2400" dirty="0" err="1"/>
              <a:t>treatment</a:t>
            </a:r>
            <a:r>
              <a:rPr lang="ru-RU" sz="2400" dirty="0"/>
              <a:t> </a:t>
            </a:r>
            <a:r>
              <a:rPr lang="ru-RU" sz="2400" dirty="0" err="1"/>
              <a:t>and</a:t>
            </a:r>
            <a:r>
              <a:rPr lang="ru-RU" sz="2400" dirty="0"/>
              <a:t> </a:t>
            </a:r>
            <a:r>
              <a:rPr lang="ru-RU" sz="2400" dirty="0" err="1"/>
              <a:t>rehabilitation</a:t>
            </a:r>
            <a:r>
              <a:rPr lang="ru-RU" sz="2400" dirty="0"/>
              <a:t> </a:t>
            </a:r>
            <a:r>
              <a:rPr lang="ru-RU" sz="2400" dirty="0" err="1"/>
              <a:t>of</a:t>
            </a:r>
            <a:r>
              <a:rPr lang="ru-RU" sz="2400" dirty="0"/>
              <a:t> </a:t>
            </a:r>
            <a:r>
              <a:rPr lang="ru-RU" sz="2400" dirty="0" err="1"/>
              <a:t>patients</a:t>
            </a:r>
            <a:r>
              <a:rPr lang="ru-RU" sz="2400" dirty="0"/>
              <a:t> </a:t>
            </a:r>
            <a:r>
              <a:rPr lang="ru-RU" sz="2400" dirty="0" err="1"/>
              <a:t>with</a:t>
            </a:r>
            <a:r>
              <a:rPr lang="ru-RU" sz="2400" dirty="0"/>
              <a:t> </a:t>
            </a:r>
            <a:r>
              <a:rPr lang="ru-RU" sz="2400" dirty="0" err="1"/>
              <a:t>salivary</a:t>
            </a:r>
            <a:r>
              <a:rPr lang="ru-RU" sz="2400" dirty="0"/>
              <a:t> </a:t>
            </a:r>
            <a:r>
              <a:rPr lang="ru-RU" sz="2400" dirty="0" err="1"/>
              <a:t>glands</a:t>
            </a:r>
            <a:r>
              <a:rPr lang="ru-RU" sz="2400" dirty="0"/>
              <a:t> </a:t>
            </a:r>
            <a:r>
              <a:rPr lang="ru-RU" sz="2400" dirty="0" err="1"/>
              <a:t>and</a:t>
            </a:r>
            <a:r>
              <a:rPr lang="ru-RU" sz="2400" dirty="0"/>
              <a:t> TMJ </a:t>
            </a:r>
            <a:r>
              <a:rPr lang="ru-RU" sz="2400" dirty="0" err="1"/>
              <a:t>disorders</a:t>
            </a:r>
            <a:r>
              <a:rPr lang="ru-RU" sz="2400" dirty="0"/>
              <a:t>.</a:t>
            </a:r>
            <a:r>
              <a:rPr lang="en-GB" sz="2400" dirty="0"/>
              <a:t>»</a:t>
            </a:r>
            <a:endParaRPr lang="ru-RU" sz="2400" dirty="0"/>
          </a:p>
        </p:txBody>
      </p:sp>
      <p:sp>
        <p:nvSpPr>
          <p:cNvPr id="4" name="TextBox 3"/>
          <p:cNvSpPr txBox="1"/>
          <p:nvPr/>
        </p:nvSpPr>
        <p:spPr>
          <a:xfrm>
            <a:off x="1833974" y="647690"/>
            <a:ext cx="5404043" cy="954107"/>
          </a:xfrm>
          <a:prstGeom prst="rect">
            <a:avLst/>
          </a:prstGeom>
          <a:noFill/>
        </p:spPr>
        <p:txBody>
          <a:bodyPr wrap="none" rtlCol="0">
            <a:spAutoFit/>
          </a:bodyPr>
          <a:lstStyle/>
          <a:p>
            <a:r>
              <a:rPr lang="en-US" sz="2800" dirty="0" smtClean="0"/>
              <a:t>Odessa national medical university</a:t>
            </a:r>
          </a:p>
          <a:p>
            <a:r>
              <a:rPr lang="en-US" sz="2800" dirty="0" smtClean="0"/>
              <a:t>     Department of oral surgery </a:t>
            </a:r>
            <a:endParaRPr lang="ru-RU" sz="2800" dirty="0"/>
          </a:p>
        </p:txBody>
      </p:sp>
      <p:sp>
        <p:nvSpPr>
          <p:cNvPr id="5" name="TextBox 4"/>
          <p:cNvSpPr txBox="1"/>
          <p:nvPr/>
        </p:nvSpPr>
        <p:spPr>
          <a:xfrm>
            <a:off x="3347864" y="5952466"/>
            <a:ext cx="1984967" cy="369332"/>
          </a:xfrm>
          <a:prstGeom prst="rect">
            <a:avLst/>
          </a:prstGeom>
          <a:noFill/>
        </p:spPr>
        <p:txBody>
          <a:bodyPr wrap="none" rtlCol="0">
            <a:spAutoFit/>
          </a:bodyPr>
          <a:lstStyle/>
          <a:p>
            <a:r>
              <a:rPr lang="en-US" b="1" dirty="0" smtClean="0"/>
              <a:t>Prof. GULYUK A.G.</a:t>
            </a:r>
            <a:endParaRPr lang="ru-RU" b="1" dirty="0"/>
          </a:p>
        </p:txBody>
      </p:sp>
    </p:spTree>
    <p:extLst>
      <p:ext uri="{BB962C8B-B14F-4D97-AF65-F5344CB8AC3E}">
        <p14:creationId xmlns:p14="http://schemas.microsoft.com/office/powerpoint/2010/main" val="32681183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844824"/>
            <a:ext cx="6840760" cy="2831544"/>
          </a:xfrm>
          <a:prstGeom prst="rect">
            <a:avLst/>
          </a:prstGeom>
        </p:spPr>
        <p:txBody>
          <a:bodyPr wrap="square">
            <a:spAutoFit/>
          </a:bodyPr>
          <a:lstStyle/>
          <a:p>
            <a:r>
              <a:rPr lang="en-US" sz="3200" dirty="0"/>
              <a:t>The salivary glands make saliva. Saliva keeps the mouth and other parts of the digestive system wet and slippery. This helps food go down the throat to the stomach.</a:t>
            </a:r>
            <a:endParaRPr lang="ru-RU" sz="3200" dirty="0"/>
          </a:p>
          <a:p>
            <a:r>
              <a:rPr lang="en-US" dirty="0"/>
              <a:t> </a:t>
            </a:r>
            <a:endParaRPr lang="ru-RU" dirty="0"/>
          </a:p>
        </p:txBody>
      </p:sp>
    </p:spTree>
    <p:extLst>
      <p:ext uri="{BB962C8B-B14F-4D97-AF65-F5344CB8AC3E}">
        <p14:creationId xmlns:p14="http://schemas.microsoft.com/office/powerpoint/2010/main" val="39995609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76044" y="2132856"/>
            <a:ext cx="6408712" cy="2585323"/>
          </a:xfrm>
          <a:prstGeom prst="rect">
            <a:avLst/>
          </a:prstGeom>
        </p:spPr>
        <p:txBody>
          <a:bodyPr wrap="square">
            <a:spAutoFit/>
          </a:bodyPr>
          <a:lstStyle/>
          <a:p>
            <a:r>
              <a:rPr lang="en-US" sz="3600" dirty="0"/>
              <a:t>There are three main pairs of salivary </a:t>
            </a:r>
            <a:r>
              <a:rPr lang="en-US" sz="3600" dirty="0" err="1"/>
              <a:t>glands.They</a:t>
            </a:r>
            <a:r>
              <a:rPr lang="en-US" sz="3600" dirty="0"/>
              <a:t> </a:t>
            </a:r>
            <a:r>
              <a:rPr lang="en-US" sz="3600" dirty="0" err="1"/>
              <a:t>arethe</a:t>
            </a:r>
            <a:r>
              <a:rPr lang="en-US" sz="3600" dirty="0"/>
              <a:t> parotid, the submandibular and the sublingual glands.</a:t>
            </a:r>
            <a:endParaRPr lang="ru-RU" sz="3600" dirty="0"/>
          </a:p>
          <a:p>
            <a:r>
              <a:rPr lang="en-US" dirty="0"/>
              <a:t> </a:t>
            </a:r>
            <a:endParaRPr lang="ru-RU" dirty="0"/>
          </a:p>
        </p:txBody>
      </p:sp>
    </p:spTree>
    <p:extLst>
      <p:ext uri="{BB962C8B-B14F-4D97-AF65-F5344CB8AC3E}">
        <p14:creationId xmlns:p14="http://schemas.microsoft.com/office/powerpoint/2010/main" val="2816878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4944" y="1468431"/>
            <a:ext cx="5775328" cy="4624865"/>
          </a:xfrm>
          <a:prstGeom prst="rect">
            <a:avLst/>
          </a:prstGeom>
        </p:spPr>
      </p:pic>
    </p:spTree>
    <p:extLst>
      <p:ext uri="{BB962C8B-B14F-4D97-AF65-F5344CB8AC3E}">
        <p14:creationId xmlns:p14="http://schemas.microsoft.com/office/powerpoint/2010/main" val="26461178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881335"/>
            <a:ext cx="5976665" cy="5976665"/>
          </a:xfrm>
          <a:prstGeom prst="rect">
            <a:avLst/>
          </a:prstGeom>
        </p:spPr>
      </p:pic>
    </p:spTree>
    <p:extLst>
      <p:ext uri="{BB962C8B-B14F-4D97-AF65-F5344CB8AC3E}">
        <p14:creationId xmlns:p14="http://schemas.microsoft.com/office/powerpoint/2010/main" val="3888758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16507" y="2348880"/>
            <a:ext cx="6120680" cy="2308324"/>
          </a:xfrm>
          <a:prstGeom prst="rect">
            <a:avLst/>
          </a:prstGeom>
        </p:spPr>
        <p:txBody>
          <a:bodyPr wrap="square">
            <a:spAutoFit/>
          </a:bodyPr>
          <a:lstStyle/>
          <a:p>
            <a:r>
              <a:rPr lang="en-US" sz="3600" dirty="0"/>
              <a:t>There are also many small glands in the tongue, cheeks, lips and palate. All of those glands make mucous.</a:t>
            </a:r>
            <a:endParaRPr lang="ru-RU" sz="3600" dirty="0"/>
          </a:p>
        </p:txBody>
      </p:sp>
    </p:spTree>
    <p:extLst>
      <p:ext uri="{BB962C8B-B14F-4D97-AF65-F5344CB8AC3E}">
        <p14:creationId xmlns:p14="http://schemas.microsoft.com/office/powerpoint/2010/main" val="1386947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420888"/>
            <a:ext cx="6840760" cy="2585323"/>
          </a:xfrm>
          <a:prstGeom prst="rect">
            <a:avLst/>
          </a:prstGeom>
        </p:spPr>
        <p:txBody>
          <a:bodyPr wrap="square">
            <a:spAutoFit/>
          </a:bodyPr>
          <a:lstStyle/>
          <a:p>
            <a:r>
              <a:rPr lang="ru-RU" sz="3600" u="sng" dirty="0" smtClean="0"/>
              <a:t>  </a:t>
            </a:r>
            <a:r>
              <a:rPr lang="en-US" sz="3600" u="sng" dirty="0" smtClean="0"/>
              <a:t>Salivary </a:t>
            </a:r>
            <a:r>
              <a:rPr lang="en-US" sz="3600" u="sng" dirty="0"/>
              <a:t>secretions and </a:t>
            </a:r>
            <a:r>
              <a:rPr lang="en-US" sz="3600" u="sng" dirty="0" smtClean="0"/>
              <a:t>structure</a:t>
            </a:r>
            <a:endParaRPr lang="ru-RU" sz="3600" u="sng" dirty="0" smtClean="0"/>
          </a:p>
          <a:p>
            <a:endParaRPr lang="ru-RU" sz="3600" dirty="0"/>
          </a:p>
          <a:p>
            <a:r>
              <a:rPr lang="ru-RU" sz="3600" dirty="0" smtClean="0"/>
              <a:t>  </a:t>
            </a:r>
            <a:r>
              <a:rPr lang="en-US" sz="3600" dirty="0" smtClean="0"/>
              <a:t>Saliva </a:t>
            </a:r>
            <a:r>
              <a:rPr lang="en-US" sz="3600" dirty="0"/>
              <a:t>consists of two fluids, mucous and serous.</a:t>
            </a:r>
            <a:endParaRPr lang="ru-RU" sz="3600" dirty="0"/>
          </a:p>
          <a:p>
            <a:r>
              <a:rPr lang="en-US" dirty="0"/>
              <a:t> </a:t>
            </a:r>
            <a:endParaRPr lang="ru-RU" dirty="0"/>
          </a:p>
        </p:txBody>
      </p:sp>
    </p:spTree>
    <p:extLst>
      <p:ext uri="{BB962C8B-B14F-4D97-AF65-F5344CB8AC3E}">
        <p14:creationId xmlns:p14="http://schemas.microsoft.com/office/powerpoint/2010/main" val="2822348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2140" y="1484784"/>
            <a:ext cx="8712968" cy="4524315"/>
          </a:xfrm>
          <a:prstGeom prst="rect">
            <a:avLst/>
          </a:prstGeom>
        </p:spPr>
        <p:txBody>
          <a:bodyPr wrap="square">
            <a:spAutoFit/>
          </a:bodyPr>
          <a:lstStyle/>
          <a:p>
            <a:r>
              <a:rPr lang="ru-RU" sz="3600" u="sng" dirty="0" smtClean="0"/>
              <a:t>                                 </a:t>
            </a:r>
            <a:r>
              <a:rPr lang="en-US" sz="3600" u="sng" dirty="0" smtClean="0"/>
              <a:t>Mucous</a:t>
            </a:r>
            <a:endParaRPr lang="ru-RU" sz="3600" dirty="0"/>
          </a:p>
          <a:p>
            <a:r>
              <a:rPr lang="ru-RU" sz="3600" dirty="0" smtClean="0"/>
              <a:t>   </a:t>
            </a:r>
            <a:r>
              <a:rPr lang="en-US" sz="3600" dirty="0" smtClean="0"/>
              <a:t>Mucous </a:t>
            </a:r>
            <a:r>
              <a:rPr lang="en-US" sz="3600" dirty="0"/>
              <a:t>(slime) is a saccharide glycoprotein called </a:t>
            </a:r>
            <a:r>
              <a:rPr lang="en-US" sz="3600" dirty="0" err="1"/>
              <a:t>mucin</a:t>
            </a:r>
            <a:r>
              <a:rPr lang="en-US" sz="3600" dirty="0"/>
              <a:t>. With water it makes the slippery lubricant used in many parts of the body, where it lines the moving parts, surfaces and tubes. Here it lubricates the mouth, throat and alimentary canal.</a:t>
            </a:r>
            <a:endParaRPr lang="ru-RU" sz="3600" dirty="0"/>
          </a:p>
          <a:p>
            <a:r>
              <a:rPr lang="en-US" sz="3600" dirty="0"/>
              <a:t> </a:t>
            </a:r>
            <a:endParaRPr lang="ru-RU" sz="3600" dirty="0"/>
          </a:p>
        </p:txBody>
      </p:sp>
    </p:spTree>
    <p:extLst>
      <p:ext uri="{BB962C8B-B14F-4D97-AF65-F5344CB8AC3E}">
        <p14:creationId xmlns:p14="http://schemas.microsoft.com/office/powerpoint/2010/main" val="34304138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26" y="1268760"/>
            <a:ext cx="4558614" cy="5256584"/>
          </a:xfrm>
          <a:prstGeom prst="rect">
            <a:avLst/>
          </a:prstGeom>
        </p:spPr>
      </p:pic>
    </p:spTree>
    <p:extLst>
      <p:ext uri="{BB962C8B-B14F-4D97-AF65-F5344CB8AC3E}">
        <p14:creationId xmlns:p14="http://schemas.microsoft.com/office/powerpoint/2010/main" val="34149474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268760"/>
            <a:ext cx="7920880" cy="4801314"/>
          </a:xfrm>
          <a:prstGeom prst="rect">
            <a:avLst/>
          </a:prstGeom>
        </p:spPr>
        <p:txBody>
          <a:bodyPr wrap="square">
            <a:spAutoFit/>
          </a:bodyPr>
          <a:lstStyle/>
          <a:p>
            <a:r>
              <a:rPr lang="ru-RU" sz="3600" dirty="0" smtClean="0"/>
              <a:t>  </a:t>
            </a:r>
            <a:r>
              <a:rPr lang="en-US" sz="3600" dirty="0" smtClean="0"/>
              <a:t>The </a:t>
            </a:r>
            <a:r>
              <a:rPr lang="en-US" sz="3600" dirty="0"/>
              <a:t>mucous also has antiseptic qualities: it contains lysozyme and </a:t>
            </a:r>
            <a:r>
              <a:rPr lang="en-US" sz="3600" dirty="0" err="1"/>
              <a:t>immunoglobulins</a:t>
            </a:r>
            <a:r>
              <a:rPr lang="en-US" sz="3600" dirty="0"/>
              <a:t>. Mucous, with its antiseptic molecules and slime, traps fungi, bacteria and viruses and prevent infections. The body produces about a </a:t>
            </a:r>
            <a:r>
              <a:rPr lang="en-US" sz="3600" dirty="0" err="1"/>
              <a:t>litre</a:t>
            </a:r>
            <a:r>
              <a:rPr lang="en-US" sz="3600" dirty="0"/>
              <a:t> of mucous per day, in the mouth and other places.</a:t>
            </a:r>
            <a:endParaRPr lang="ru-RU" sz="3600" dirty="0"/>
          </a:p>
          <a:p>
            <a:r>
              <a:rPr lang="en-US" dirty="0"/>
              <a:t> </a:t>
            </a:r>
            <a:endParaRPr lang="ru-RU" dirty="0"/>
          </a:p>
        </p:txBody>
      </p:sp>
    </p:spTree>
    <p:extLst>
      <p:ext uri="{BB962C8B-B14F-4D97-AF65-F5344CB8AC3E}">
        <p14:creationId xmlns:p14="http://schemas.microsoft.com/office/powerpoint/2010/main" val="2604914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1664" y="1772816"/>
            <a:ext cx="6352663" cy="4304918"/>
          </a:xfrm>
          <a:prstGeom prst="rect">
            <a:avLst/>
          </a:prstGeom>
        </p:spPr>
      </p:pic>
    </p:spTree>
    <p:extLst>
      <p:ext uri="{BB962C8B-B14F-4D97-AF65-F5344CB8AC3E}">
        <p14:creationId xmlns:p14="http://schemas.microsoft.com/office/powerpoint/2010/main" val="2520573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678" y="1124744"/>
            <a:ext cx="8352928" cy="5078313"/>
          </a:xfrm>
          <a:prstGeom prst="rect">
            <a:avLst/>
          </a:prstGeom>
        </p:spPr>
        <p:txBody>
          <a:bodyPr wrap="square">
            <a:spAutoFit/>
          </a:bodyPr>
          <a:lstStyle/>
          <a:p>
            <a:r>
              <a:rPr lang="ru-RU" sz="3600" u="sng" dirty="0" smtClean="0"/>
              <a:t>                                  </a:t>
            </a:r>
            <a:r>
              <a:rPr lang="en-US" sz="3600" u="sng" dirty="0" smtClean="0"/>
              <a:t>Serous</a:t>
            </a:r>
            <a:endParaRPr lang="ru-RU" sz="3600" dirty="0"/>
          </a:p>
          <a:p>
            <a:r>
              <a:rPr lang="en-US" sz="3600" dirty="0"/>
              <a:t>The serous fluid contains the enzyme amylase which acts in the digestion of carbohydrates. Minor salivary glands on the tongue secrete the amylase. The parotid gland produces purely serous saliva. The other major salivary glands produce mixed (serous and mucus) saliva.</a:t>
            </a:r>
            <a:endParaRPr lang="ru-RU" sz="3600" dirty="0"/>
          </a:p>
          <a:p>
            <a:r>
              <a:rPr lang="en-US" sz="3600" dirty="0"/>
              <a:t> </a:t>
            </a:r>
            <a:endParaRPr lang="ru-RU" sz="3600" dirty="0"/>
          </a:p>
        </p:txBody>
      </p:sp>
    </p:spTree>
    <p:extLst>
      <p:ext uri="{BB962C8B-B14F-4D97-AF65-F5344CB8AC3E}">
        <p14:creationId xmlns:p14="http://schemas.microsoft.com/office/powerpoint/2010/main" val="29721237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1988840"/>
            <a:ext cx="6477961" cy="3837970"/>
          </a:xfrm>
          <a:prstGeom prst="rect">
            <a:avLst/>
          </a:prstGeom>
        </p:spPr>
      </p:pic>
    </p:spTree>
    <p:extLst>
      <p:ext uri="{BB962C8B-B14F-4D97-AF65-F5344CB8AC3E}">
        <p14:creationId xmlns:p14="http://schemas.microsoft.com/office/powerpoint/2010/main" val="9587446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980728"/>
            <a:ext cx="7992888" cy="5078313"/>
          </a:xfrm>
          <a:prstGeom prst="rect">
            <a:avLst/>
          </a:prstGeom>
        </p:spPr>
        <p:txBody>
          <a:bodyPr wrap="square">
            <a:spAutoFit/>
          </a:bodyPr>
          <a:lstStyle/>
          <a:p>
            <a:r>
              <a:rPr lang="ru-RU" sz="3600" u="sng" dirty="0" smtClean="0"/>
              <a:t>              </a:t>
            </a:r>
            <a:r>
              <a:rPr lang="en-US" sz="3600" u="sng" dirty="0" smtClean="0"/>
              <a:t>Types </a:t>
            </a:r>
            <a:r>
              <a:rPr lang="en-US" sz="3600" u="sng" dirty="0"/>
              <a:t>of salivary gland </a:t>
            </a:r>
            <a:endParaRPr lang="ru-RU" sz="3600" dirty="0"/>
          </a:p>
          <a:p>
            <a:r>
              <a:rPr lang="en-US" sz="3600" dirty="0"/>
              <a:t>The parotid gland makes serous secretions only.</a:t>
            </a:r>
            <a:endParaRPr lang="ru-RU" sz="3600" dirty="0"/>
          </a:p>
          <a:p>
            <a:r>
              <a:rPr lang="en-US" sz="3600" dirty="0"/>
              <a:t>The submandibular glands are mixed glands. They give serous and mucous secretions.</a:t>
            </a:r>
            <a:endParaRPr lang="ru-RU" sz="3600" dirty="0"/>
          </a:p>
          <a:p>
            <a:r>
              <a:rPr lang="en-US" sz="3600" dirty="0"/>
              <a:t>The sublingual glands make mucous only.</a:t>
            </a:r>
            <a:endParaRPr lang="ru-RU" sz="3600" dirty="0"/>
          </a:p>
          <a:p>
            <a:r>
              <a:rPr lang="en-US" sz="3600" dirty="0"/>
              <a:t> </a:t>
            </a:r>
            <a:endParaRPr lang="ru-RU" sz="3600" dirty="0"/>
          </a:p>
        </p:txBody>
      </p:sp>
    </p:spTree>
    <p:extLst>
      <p:ext uri="{BB962C8B-B14F-4D97-AF65-F5344CB8AC3E}">
        <p14:creationId xmlns:p14="http://schemas.microsoft.com/office/powerpoint/2010/main" val="14481549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352928" cy="6001643"/>
          </a:xfrm>
          <a:prstGeom prst="rect">
            <a:avLst/>
          </a:prstGeom>
        </p:spPr>
        <p:txBody>
          <a:bodyPr wrap="square">
            <a:spAutoFit/>
          </a:bodyPr>
          <a:lstStyle/>
          <a:p>
            <a:r>
              <a:rPr lang="ru-RU" sz="3200" u="sng" dirty="0" smtClean="0"/>
              <a:t>              </a:t>
            </a:r>
            <a:r>
              <a:rPr lang="en-US" sz="3200" u="sng" dirty="0" smtClean="0"/>
              <a:t>Structure </a:t>
            </a:r>
            <a:r>
              <a:rPr lang="en-US" sz="3200" u="sng" dirty="0"/>
              <a:t>of salivary glands</a:t>
            </a:r>
            <a:endParaRPr lang="ru-RU" sz="3200" dirty="0"/>
          </a:p>
          <a:p>
            <a:r>
              <a:rPr lang="en-US" sz="3200" dirty="0"/>
              <a:t>The glands are inside a capsule, of connective tissue. Inside, it is made of little parts called lobules. Blood vessels and nerves go into the lobules. There are 3 main types of cells in the major salivary glands:</a:t>
            </a:r>
            <a:endParaRPr lang="ru-RU" sz="3200" dirty="0"/>
          </a:p>
          <a:p>
            <a:r>
              <a:rPr lang="en-US" sz="3200" dirty="0"/>
              <a:t>Serous cells are shaped like a pyramid. They are joined together in a group that is shaped like a ball.</a:t>
            </a:r>
            <a:endParaRPr lang="ru-RU" sz="3200" dirty="0"/>
          </a:p>
          <a:p>
            <a:r>
              <a:rPr lang="en-US" sz="3200" dirty="0"/>
              <a:t>Mucous cells are usually shaped like a cube. They are joined together to make a tubules, which are very small tubes.</a:t>
            </a:r>
            <a:endParaRPr lang="ru-RU" sz="3200" dirty="0"/>
          </a:p>
        </p:txBody>
      </p:sp>
    </p:spTree>
    <p:extLst>
      <p:ext uri="{BB962C8B-B14F-4D97-AF65-F5344CB8AC3E}">
        <p14:creationId xmlns:p14="http://schemas.microsoft.com/office/powerpoint/2010/main" val="36472477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074" y="808534"/>
            <a:ext cx="4563174" cy="5356770"/>
          </a:xfrm>
          <a:prstGeom prst="rect">
            <a:avLst/>
          </a:prstGeom>
        </p:spPr>
      </p:pic>
    </p:spTree>
    <p:extLst>
      <p:ext uri="{BB962C8B-B14F-4D97-AF65-F5344CB8AC3E}">
        <p14:creationId xmlns:p14="http://schemas.microsoft.com/office/powerpoint/2010/main" val="535413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1539" y="836712"/>
            <a:ext cx="8424936" cy="5509200"/>
          </a:xfrm>
          <a:prstGeom prst="rect">
            <a:avLst/>
          </a:prstGeom>
        </p:spPr>
        <p:txBody>
          <a:bodyPr wrap="square">
            <a:spAutoFit/>
          </a:bodyPr>
          <a:lstStyle/>
          <a:p>
            <a:r>
              <a:rPr lang="en-US" sz="3200" dirty="0" err="1"/>
              <a:t>Myoepithelial</a:t>
            </a:r>
            <a:r>
              <a:rPr lang="en-US" sz="3200" dirty="0"/>
              <a:t> cells are all around the part of the gland where the saliva comes out. They can squeeze the saliva gland so the saliva comes out faster.</a:t>
            </a:r>
            <a:endParaRPr lang="ru-RU" sz="3200" dirty="0"/>
          </a:p>
          <a:p>
            <a:r>
              <a:rPr lang="en-US" sz="3200" dirty="0"/>
              <a:t> </a:t>
            </a:r>
            <a:endParaRPr lang="ru-RU" sz="3200" dirty="0"/>
          </a:p>
          <a:p>
            <a:r>
              <a:rPr lang="en-US" sz="3200" dirty="0"/>
              <a:t>The small tubes go into ducts. Those ducts go into larger ducts that have little stripes on them, called striations. Those go into ducts between the lobes of the gland (called </a:t>
            </a:r>
            <a:r>
              <a:rPr lang="en-US" sz="3200" dirty="0" err="1"/>
              <a:t>interlobar</a:t>
            </a:r>
            <a:r>
              <a:rPr lang="en-US" sz="3200" dirty="0"/>
              <a:t> or excretory ducts). The main duct of the salivary glands then opens into the mouth.</a:t>
            </a:r>
            <a:endParaRPr lang="ru-RU" sz="3200" dirty="0"/>
          </a:p>
        </p:txBody>
      </p:sp>
    </p:spTree>
    <p:extLst>
      <p:ext uri="{BB962C8B-B14F-4D97-AF65-F5344CB8AC3E}">
        <p14:creationId xmlns:p14="http://schemas.microsoft.com/office/powerpoint/2010/main" val="6343195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412776"/>
            <a:ext cx="7704856" cy="4524315"/>
          </a:xfrm>
          <a:prstGeom prst="rect">
            <a:avLst/>
          </a:prstGeom>
        </p:spPr>
        <p:txBody>
          <a:bodyPr wrap="square">
            <a:spAutoFit/>
          </a:bodyPr>
          <a:lstStyle/>
          <a:p>
            <a:r>
              <a:rPr lang="ru-RU" sz="3200" u="sng" dirty="0" smtClean="0"/>
              <a:t>   </a:t>
            </a:r>
            <a:r>
              <a:rPr lang="en-US" sz="3200" u="sng" dirty="0" smtClean="0"/>
              <a:t>Where </a:t>
            </a:r>
            <a:r>
              <a:rPr lang="en-US" sz="3200" u="sng" dirty="0"/>
              <a:t>the glands are</a:t>
            </a:r>
            <a:endParaRPr lang="ru-RU" sz="3200" dirty="0"/>
          </a:p>
          <a:p>
            <a:r>
              <a:rPr lang="en-US" sz="3200" dirty="0"/>
              <a:t>There are three salivary glands:</a:t>
            </a:r>
            <a:endParaRPr lang="ru-RU" sz="3200" dirty="0"/>
          </a:p>
          <a:p>
            <a:r>
              <a:rPr lang="en-US" sz="3200" dirty="0"/>
              <a:t>The two parotid glands are near the ear (par- = next to, -</a:t>
            </a:r>
            <a:r>
              <a:rPr lang="en-US" sz="3200" dirty="0" err="1"/>
              <a:t>otid</a:t>
            </a:r>
            <a:r>
              <a:rPr lang="en-US" sz="3200" dirty="0"/>
              <a:t> = ear). They are the largest salivary glands.</a:t>
            </a:r>
            <a:endParaRPr lang="ru-RU" sz="3200" dirty="0"/>
          </a:p>
          <a:p>
            <a:r>
              <a:rPr lang="en-US" sz="3200" dirty="0"/>
              <a:t>The sublingual gland is under the tongue.</a:t>
            </a:r>
            <a:endParaRPr lang="ru-RU" sz="3200" dirty="0"/>
          </a:p>
          <a:p>
            <a:r>
              <a:rPr lang="en-US" sz="3200" dirty="0"/>
              <a:t>The submandibular gland is in the shape of a “U”. It is under the chin bone which is called the mandible.</a:t>
            </a:r>
            <a:endParaRPr lang="ru-RU" sz="3200" dirty="0"/>
          </a:p>
        </p:txBody>
      </p:sp>
    </p:spTree>
    <p:extLst>
      <p:ext uri="{BB962C8B-B14F-4D97-AF65-F5344CB8AC3E}">
        <p14:creationId xmlns:p14="http://schemas.microsoft.com/office/powerpoint/2010/main" val="5362667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8352928" cy="6001643"/>
          </a:xfrm>
          <a:prstGeom prst="rect">
            <a:avLst/>
          </a:prstGeom>
        </p:spPr>
        <p:txBody>
          <a:bodyPr wrap="square">
            <a:spAutoFit/>
          </a:bodyPr>
          <a:lstStyle/>
          <a:p>
            <a:r>
              <a:rPr lang="ru-RU" sz="3200" u="sng" dirty="0" smtClean="0"/>
              <a:t>   </a:t>
            </a:r>
            <a:r>
              <a:rPr lang="en-US" sz="3200" u="sng" dirty="0" smtClean="0"/>
              <a:t>The </a:t>
            </a:r>
            <a:r>
              <a:rPr lang="en-US" sz="3200" u="sng" dirty="0"/>
              <a:t>minor glands</a:t>
            </a:r>
            <a:r>
              <a:rPr lang="en-US" sz="3200" dirty="0"/>
              <a:t>, although they produce less than 10% of the total volume of saliva, play an important role in lubricating the mucosa, as even in the absence of local stimuli they produce saliva. The minor glands, which are distributed throughout the oral mucosa (labial, </a:t>
            </a:r>
            <a:r>
              <a:rPr lang="en-US" sz="3200" dirty="0" err="1"/>
              <a:t>buccal</a:t>
            </a:r>
            <a:r>
              <a:rPr lang="en-US" sz="3200" dirty="0"/>
              <a:t>, lingual, </a:t>
            </a:r>
            <a:r>
              <a:rPr lang="en-US" sz="3200" dirty="0" err="1"/>
              <a:t>palatinal</a:t>
            </a:r>
            <a:r>
              <a:rPr lang="en-US" sz="3200" dirty="0"/>
              <a:t> mucosa), are mixed glands largely comprising mucous </a:t>
            </a:r>
            <a:r>
              <a:rPr lang="en-US" sz="3200" dirty="0" err="1"/>
              <a:t>acinar</a:t>
            </a:r>
            <a:r>
              <a:rPr lang="en-US" sz="3200" dirty="0"/>
              <a:t> cells. However, the </a:t>
            </a:r>
            <a:r>
              <a:rPr lang="en-US" sz="3200" dirty="0" err="1"/>
              <a:t>palatinal</a:t>
            </a:r>
            <a:r>
              <a:rPr lang="en-US" sz="3200" dirty="0"/>
              <a:t> glands are strictly mucous, whereas the lingual von </a:t>
            </a:r>
            <a:r>
              <a:rPr lang="en-US" sz="3200" dirty="0" err="1"/>
              <a:t>Ebner’s</a:t>
            </a:r>
            <a:r>
              <a:rPr lang="en-US" sz="3200" dirty="0"/>
              <a:t> glands are strictly serous.</a:t>
            </a:r>
            <a:endParaRPr lang="ru-RU" sz="3200" dirty="0"/>
          </a:p>
          <a:p>
            <a:r>
              <a:rPr lang="en-US" sz="3200" dirty="0"/>
              <a:t> </a:t>
            </a:r>
            <a:endParaRPr lang="ru-RU" sz="3200" dirty="0"/>
          </a:p>
        </p:txBody>
      </p:sp>
    </p:spTree>
    <p:extLst>
      <p:ext uri="{BB962C8B-B14F-4D97-AF65-F5344CB8AC3E}">
        <p14:creationId xmlns:p14="http://schemas.microsoft.com/office/powerpoint/2010/main" val="1505780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002" y="2566527"/>
            <a:ext cx="8424936" cy="707886"/>
          </a:xfrm>
          <a:prstGeom prst="rect">
            <a:avLst/>
          </a:prstGeom>
        </p:spPr>
        <p:txBody>
          <a:bodyPr wrap="square">
            <a:spAutoFit/>
          </a:bodyPr>
          <a:lstStyle/>
          <a:p>
            <a:r>
              <a:rPr lang="uk-UA" sz="4000" b="1" u="sng" dirty="0" err="1"/>
              <a:t>Investigation</a:t>
            </a:r>
            <a:r>
              <a:rPr lang="uk-UA" sz="4000" b="1" u="sng" dirty="0"/>
              <a:t> </a:t>
            </a:r>
            <a:r>
              <a:rPr lang="uk-UA" sz="4000" b="1" u="sng" dirty="0" err="1"/>
              <a:t>of</a:t>
            </a:r>
            <a:r>
              <a:rPr lang="uk-UA" sz="4000" b="1" u="sng" dirty="0"/>
              <a:t> </a:t>
            </a:r>
            <a:r>
              <a:rPr lang="uk-UA" sz="4000" b="1" u="sng" dirty="0" err="1"/>
              <a:t>major</a:t>
            </a:r>
            <a:r>
              <a:rPr lang="uk-UA" sz="4000" b="1" u="sng" dirty="0"/>
              <a:t> </a:t>
            </a:r>
            <a:r>
              <a:rPr lang="uk-UA" sz="4000" b="1" u="sng" dirty="0" err="1"/>
              <a:t>salivary</a:t>
            </a:r>
            <a:r>
              <a:rPr lang="uk-UA" sz="4000" b="1" u="sng" dirty="0"/>
              <a:t> </a:t>
            </a:r>
            <a:r>
              <a:rPr lang="uk-UA" sz="4000" b="1" u="sng" dirty="0" err="1"/>
              <a:t>glands</a:t>
            </a:r>
            <a:endParaRPr lang="ru-RU" sz="4000" dirty="0"/>
          </a:p>
        </p:txBody>
      </p:sp>
    </p:spTree>
    <p:extLst>
      <p:ext uri="{BB962C8B-B14F-4D97-AF65-F5344CB8AC3E}">
        <p14:creationId xmlns:p14="http://schemas.microsoft.com/office/powerpoint/2010/main" val="27217469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6052" y="1196752"/>
            <a:ext cx="7992888" cy="4031873"/>
          </a:xfrm>
          <a:prstGeom prst="rect">
            <a:avLst/>
          </a:prstGeom>
        </p:spPr>
        <p:txBody>
          <a:bodyPr wrap="square">
            <a:spAutoFit/>
          </a:bodyPr>
          <a:lstStyle/>
          <a:p>
            <a:r>
              <a:rPr lang="uk-UA" sz="3200" u="sng" dirty="0" smtClean="0"/>
              <a:t>          </a:t>
            </a:r>
            <a:r>
              <a:rPr lang="uk-UA" sz="3200" u="sng" dirty="0" err="1" smtClean="0"/>
              <a:t>Presentation</a:t>
            </a:r>
            <a:r>
              <a:rPr lang="uk-UA" sz="3200" u="sng" dirty="0" smtClean="0"/>
              <a:t> </a:t>
            </a:r>
            <a:r>
              <a:rPr lang="uk-UA" sz="3200" u="sng" dirty="0" err="1"/>
              <a:t>and</a:t>
            </a:r>
            <a:r>
              <a:rPr lang="uk-UA" sz="3200" u="sng" dirty="0"/>
              <a:t> </a:t>
            </a:r>
            <a:r>
              <a:rPr lang="uk-UA" sz="3200" u="sng" dirty="0" err="1"/>
              <a:t>diagnosis</a:t>
            </a:r>
            <a:endParaRPr lang="ru-RU" sz="3200" dirty="0"/>
          </a:p>
          <a:p>
            <a:r>
              <a:rPr lang="uk-UA" sz="3200" dirty="0" err="1"/>
              <a:t>The</a:t>
            </a:r>
            <a:r>
              <a:rPr lang="uk-UA" sz="3200" dirty="0"/>
              <a:t> </a:t>
            </a:r>
            <a:r>
              <a:rPr lang="uk-UA" sz="3200" dirty="0" err="1"/>
              <a:t>clinician</a:t>
            </a:r>
            <a:r>
              <a:rPr lang="uk-UA" sz="3200" dirty="0"/>
              <a:t> </a:t>
            </a:r>
            <a:r>
              <a:rPr lang="uk-UA" sz="3200" dirty="0" err="1"/>
              <a:t>should</a:t>
            </a:r>
            <a:r>
              <a:rPr lang="uk-UA" sz="3200" dirty="0"/>
              <a:t> </a:t>
            </a:r>
            <a:r>
              <a:rPr lang="uk-UA" sz="3200" dirty="0" err="1"/>
              <a:t>record</a:t>
            </a:r>
            <a:r>
              <a:rPr lang="uk-UA" sz="3200" dirty="0"/>
              <a:t> </a:t>
            </a:r>
            <a:r>
              <a:rPr lang="uk-UA" sz="3200" dirty="0" err="1"/>
              <a:t>the</a:t>
            </a:r>
            <a:r>
              <a:rPr lang="uk-UA" sz="3200" dirty="0"/>
              <a:t> </a:t>
            </a:r>
            <a:r>
              <a:rPr lang="uk-UA" sz="3200" dirty="0" err="1"/>
              <a:t>presence</a:t>
            </a:r>
            <a:r>
              <a:rPr lang="uk-UA" sz="3200" dirty="0"/>
              <a:t> </a:t>
            </a:r>
            <a:r>
              <a:rPr lang="uk-UA" sz="3200" dirty="0" err="1"/>
              <a:t>of</a:t>
            </a:r>
            <a:r>
              <a:rPr lang="uk-UA" sz="3200" dirty="0"/>
              <a:t> </a:t>
            </a:r>
            <a:r>
              <a:rPr lang="uk-UA" sz="3200" dirty="0" err="1"/>
              <a:t>pain</a:t>
            </a:r>
            <a:r>
              <a:rPr lang="uk-UA" sz="3200" dirty="0"/>
              <a:t>, </a:t>
            </a:r>
            <a:r>
              <a:rPr lang="uk-UA" sz="3200" dirty="0" err="1"/>
              <a:t>swelling</a:t>
            </a:r>
            <a:r>
              <a:rPr lang="uk-UA" sz="3200" dirty="0"/>
              <a:t>, </a:t>
            </a:r>
            <a:r>
              <a:rPr lang="uk-UA" sz="3200" dirty="0" err="1"/>
              <a:t>altered</a:t>
            </a:r>
            <a:r>
              <a:rPr lang="uk-UA" sz="3200" dirty="0"/>
              <a:t> </a:t>
            </a:r>
            <a:r>
              <a:rPr lang="uk-UA" sz="3200" dirty="0" err="1"/>
              <a:t>salivary</a:t>
            </a:r>
            <a:r>
              <a:rPr lang="uk-UA" sz="3200" dirty="0"/>
              <a:t> </a:t>
            </a:r>
            <a:r>
              <a:rPr lang="uk-UA" sz="3200" dirty="0" err="1"/>
              <a:t>flow</a:t>
            </a:r>
            <a:r>
              <a:rPr lang="uk-UA" sz="3200" dirty="0"/>
              <a:t> </a:t>
            </a:r>
            <a:r>
              <a:rPr lang="uk-UA" sz="3200" dirty="0" err="1"/>
              <a:t>and</a:t>
            </a:r>
            <a:r>
              <a:rPr lang="uk-UA" sz="3200" dirty="0"/>
              <a:t> a </a:t>
            </a:r>
            <a:r>
              <a:rPr lang="uk-UA" sz="3200" dirty="0" err="1"/>
              <a:t>bad</a:t>
            </a:r>
            <a:r>
              <a:rPr lang="uk-UA" sz="3200" dirty="0"/>
              <a:t> </a:t>
            </a:r>
            <a:r>
              <a:rPr lang="uk-UA" sz="3200" dirty="0" err="1"/>
              <a:t>taste</a:t>
            </a:r>
            <a:r>
              <a:rPr lang="en-US" sz="3200" dirty="0"/>
              <a:t>. </a:t>
            </a:r>
            <a:r>
              <a:rPr lang="uk-UA" sz="3200" dirty="0" err="1"/>
              <a:t>The</a:t>
            </a:r>
            <a:r>
              <a:rPr lang="uk-UA" sz="3200" dirty="0"/>
              <a:t> </a:t>
            </a:r>
            <a:r>
              <a:rPr lang="uk-UA" sz="3200" dirty="0" err="1"/>
              <a:t>periodicity</a:t>
            </a:r>
            <a:r>
              <a:rPr lang="uk-UA" sz="3200" dirty="0"/>
              <a:t> </a:t>
            </a:r>
            <a:r>
              <a:rPr lang="uk-UA" sz="3200" dirty="0" err="1"/>
              <a:t>and</a:t>
            </a:r>
            <a:r>
              <a:rPr lang="uk-UA" sz="3200" dirty="0"/>
              <a:t> </a:t>
            </a:r>
            <a:r>
              <a:rPr lang="uk-UA" sz="3200" dirty="0" err="1"/>
              <a:t>duration</a:t>
            </a:r>
            <a:r>
              <a:rPr lang="uk-UA" sz="3200" dirty="0"/>
              <a:t> </a:t>
            </a:r>
            <a:r>
              <a:rPr lang="uk-UA" sz="3200" dirty="0" err="1"/>
              <a:t>of</a:t>
            </a:r>
            <a:r>
              <a:rPr lang="uk-UA" sz="3200" dirty="0"/>
              <a:t> </a:t>
            </a:r>
            <a:r>
              <a:rPr lang="uk-UA" sz="3200" dirty="0" err="1"/>
              <a:t>the</a:t>
            </a:r>
            <a:r>
              <a:rPr lang="uk-UA" sz="3200" dirty="0"/>
              <a:t> </a:t>
            </a:r>
            <a:r>
              <a:rPr lang="uk-UA" sz="3200" dirty="0" err="1"/>
              <a:t>swelling</a:t>
            </a:r>
            <a:r>
              <a:rPr lang="uk-UA" sz="3200" dirty="0"/>
              <a:t> </a:t>
            </a:r>
            <a:r>
              <a:rPr lang="uk-UA" sz="3200" dirty="0" err="1"/>
              <a:t>is</a:t>
            </a:r>
            <a:r>
              <a:rPr lang="uk-UA" sz="3200" dirty="0"/>
              <a:t> </a:t>
            </a:r>
            <a:r>
              <a:rPr lang="uk-UA" sz="3200" dirty="0" err="1"/>
              <a:t>often</a:t>
            </a:r>
            <a:r>
              <a:rPr lang="uk-UA" sz="3200" dirty="0"/>
              <a:t> </a:t>
            </a:r>
            <a:r>
              <a:rPr lang="uk-UA" sz="3200" dirty="0" err="1"/>
              <a:t>of</a:t>
            </a:r>
            <a:r>
              <a:rPr lang="uk-UA" sz="3200" dirty="0"/>
              <a:t> </a:t>
            </a:r>
            <a:r>
              <a:rPr lang="uk-UA" sz="3200" dirty="0" err="1"/>
              <a:t>great</a:t>
            </a:r>
            <a:r>
              <a:rPr lang="uk-UA" sz="3200" dirty="0"/>
              <a:t> </a:t>
            </a:r>
            <a:r>
              <a:rPr lang="uk-UA" sz="3200" dirty="0" err="1"/>
              <a:t>assistance</a:t>
            </a:r>
            <a:r>
              <a:rPr lang="uk-UA" sz="3200" dirty="0"/>
              <a:t> </a:t>
            </a:r>
            <a:r>
              <a:rPr lang="uk-UA" sz="3200" dirty="0" err="1"/>
              <a:t>in</a:t>
            </a:r>
            <a:r>
              <a:rPr lang="uk-UA" sz="3200" dirty="0"/>
              <a:t> </a:t>
            </a:r>
            <a:r>
              <a:rPr lang="uk-UA" sz="3200" dirty="0" err="1"/>
              <a:t>making</a:t>
            </a:r>
            <a:r>
              <a:rPr lang="uk-UA" sz="3200" dirty="0"/>
              <a:t> a </a:t>
            </a:r>
            <a:r>
              <a:rPr lang="uk-UA" sz="3200" dirty="0" err="1"/>
              <a:t>diagnosis</a:t>
            </a:r>
            <a:r>
              <a:rPr lang="en-US" sz="3200" dirty="0"/>
              <a:t>. </a:t>
            </a:r>
            <a:r>
              <a:rPr lang="uk-UA" sz="3200" dirty="0"/>
              <a:t>A </a:t>
            </a:r>
            <a:r>
              <a:rPr lang="uk-UA" sz="3200" dirty="0" err="1"/>
              <a:t>subjective</a:t>
            </a:r>
            <a:r>
              <a:rPr lang="uk-UA" sz="3200" dirty="0"/>
              <a:t> </a:t>
            </a:r>
            <a:r>
              <a:rPr lang="uk-UA" sz="3200" dirty="0" err="1"/>
              <a:t>view</a:t>
            </a:r>
            <a:r>
              <a:rPr lang="uk-UA" sz="3200" dirty="0"/>
              <a:t> </a:t>
            </a:r>
            <a:r>
              <a:rPr lang="uk-UA" sz="3200" dirty="0" err="1"/>
              <a:t>of</a:t>
            </a:r>
            <a:r>
              <a:rPr lang="uk-UA" sz="3200" dirty="0"/>
              <a:t> </a:t>
            </a:r>
            <a:r>
              <a:rPr lang="uk-UA" sz="3200" dirty="0" err="1"/>
              <a:t>either</a:t>
            </a:r>
            <a:r>
              <a:rPr lang="uk-UA" sz="3200" dirty="0"/>
              <a:t> </a:t>
            </a:r>
            <a:r>
              <a:rPr lang="uk-UA" sz="3200" dirty="0" err="1"/>
              <a:t>an</a:t>
            </a:r>
            <a:r>
              <a:rPr lang="uk-UA" sz="3200" dirty="0"/>
              <a:t> </a:t>
            </a:r>
            <a:r>
              <a:rPr lang="uk-UA" sz="3200" dirty="0" err="1"/>
              <a:t>increase</a:t>
            </a:r>
            <a:r>
              <a:rPr lang="uk-UA" sz="3200" dirty="0"/>
              <a:t> </a:t>
            </a:r>
            <a:r>
              <a:rPr lang="uk-UA" sz="3200" dirty="0" err="1"/>
              <a:t>or</a:t>
            </a:r>
            <a:r>
              <a:rPr lang="uk-UA" sz="3200" dirty="0"/>
              <a:t> </a:t>
            </a:r>
            <a:r>
              <a:rPr lang="uk-UA" sz="3200" dirty="0" err="1"/>
              <a:t>decrease</a:t>
            </a:r>
            <a:r>
              <a:rPr lang="uk-UA" sz="3200" dirty="0"/>
              <a:t> </a:t>
            </a:r>
            <a:r>
              <a:rPr lang="uk-UA" sz="3200" dirty="0" err="1"/>
              <a:t>in</a:t>
            </a:r>
            <a:r>
              <a:rPr lang="uk-UA" sz="3200" dirty="0"/>
              <a:t> </a:t>
            </a:r>
            <a:r>
              <a:rPr lang="uk-UA" sz="3200" dirty="0" err="1"/>
              <a:t>salivary</a:t>
            </a:r>
            <a:r>
              <a:rPr lang="uk-UA" sz="3200" dirty="0"/>
              <a:t> </a:t>
            </a:r>
            <a:r>
              <a:rPr lang="uk-UA" sz="3200" dirty="0" err="1"/>
              <a:t>flow</a:t>
            </a:r>
            <a:r>
              <a:rPr lang="uk-UA" sz="3200" dirty="0"/>
              <a:t> </a:t>
            </a:r>
            <a:r>
              <a:rPr lang="uk-UA" sz="3200" dirty="0" err="1"/>
              <a:t>is</a:t>
            </a:r>
            <a:r>
              <a:rPr lang="uk-UA" sz="3200" dirty="0"/>
              <a:t> </a:t>
            </a:r>
            <a:r>
              <a:rPr lang="uk-UA" sz="3200" dirty="0" err="1"/>
              <a:t>made</a:t>
            </a:r>
            <a:r>
              <a:rPr lang="uk-UA" sz="3200" dirty="0"/>
              <a:t>. </a:t>
            </a:r>
            <a:endParaRPr lang="ru-RU" sz="3200" dirty="0"/>
          </a:p>
        </p:txBody>
      </p:sp>
    </p:spTree>
    <p:extLst>
      <p:ext uri="{BB962C8B-B14F-4D97-AF65-F5344CB8AC3E}">
        <p14:creationId xmlns:p14="http://schemas.microsoft.com/office/powerpoint/2010/main" val="36727673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3704" y="1124744"/>
            <a:ext cx="8280920" cy="4801314"/>
          </a:xfrm>
          <a:prstGeom prst="rect">
            <a:avLst/>
          </a:prstGeom>
        </p:spPr>
        <p:txBody>
          <a:bodyPr wrap="square">
            <a:spAutoFit/>
          </a:bodyPr>
          <a:lstStyle/>
          <a:p>
            <a:r>
              <a:rPr lang="uk-UA" sz="3200" dirty="0" smtClean="0"/>
              <a:t>      </a:t>
            </a:r>
            <a:r>
              <a:rPr lang="uk-UA" sz="3200" dirty="0" err="1"/>
              <a:t>However</a:t>
            </a:r>
            <a:r>
              <a:rPr lang="uk-UA" sz="3200" dirty="0"/>
              <a:t>, </a:t>
            </a:r>
            <a:r>
              <a:rPr lang="uk-UA" sz="3200" dirty="0" err="1"/>
              <a:t>this</a:t>
            </a:r>
            <a:r>
              <a:rPr lang="uk-UA" sz="3200" dirty="0"/>
              <a:t> </a:t>
            </a:r>
            <a:r>
              <a:rPr lang="uk-UA" sz="3200" dirty="0" err="1"/>
              <a:t>is</a:t>
            </a:r>
            <a:r>
              <a:rPr lang="uk-UA" sz="3200" dirty="0"/>
              <a:t> </a:t>
            </a:r>
            <a:r>
              <a:rPr lang="uk-UA" sz="3200" dirty="0" err="1"/>
              <a:t>difficult</a:t>
            </a:r>
            <a:r>
              <a:rPr lang="uk-UA" sz="3200" dirty="0"/>
              <a:t> </a:t>
            </a:r>
            <a:r>
              <a:rPr lang="uk-UA" sz="3200" dirty="0" err="1"/>
              <a:t>to</a:t>
            </a:r>
            <a:r>
              <a:rPr lang="uk-UA" sz="3200" dirty="0"/>
              <a:t> </a:t>
            </a:r>
            <a:r>
              <a:rPr lang="uk-UA" sz="3200" dirty="0" err="1"/>
              <a:t>confirm</a:t>
            </a:r>
            <a:r>
              <a:rPr lang="uk-UA" sz="3200" dirty="0"/>
              <a:t> </a:t>
            </a:r>
            <a:r>
              <a:rPr lang="uk-UA" sz="3200" dirty="0" err="1"/>
              <a:t>except</a:t>
            </a:r>
            <a:r>
              <a:rPr lang="uk-UA" sz="3200" dirty="0"/>
              <a:t> </a:t>
            </a:r>
            <a:r>
              <a:rPr lang="uk-UA" sz="3200" dirty="0" err="1"/>
              <a:t>by</a:t>
            </a:r>
            <a:r>
              <a:rPr lang="uk-UA" sz="3200" dirty="0"/>
              <a:t> </a:t>
            </a:r>
            <a:r>
              <a:rPr lang="uk-UA" sz="3200" dirty="0" err="1"/>
              <a:t>physiological</a:t>
            </a:r>
            <a:r>
              <a:rPr lang="uk-UA" sz="3200" dirty="0"/>
              <a:t> </a:t>
            </a:r>
            <a:r>
              <a:rPr lang="uk-UA" sz="3200" dirty="0" err="1"/>
              <a:t>methods</a:t>
            </a:r>
            <a:r>
              <a:rPr lang="uk-UA" sz="3200" dirty="0"/>
              <a:t> </a:t>
            </a:r>
            <a:r>
              <a:rPr lang="uk-UA" sz="3200" dirty="0" err="1"/>
              <a:t>of</a:t>
            </a:r>
            <a:r>
              <a:rPr lang="uk-UA" sz="3200" dirty="0"/>
              <a:t> </a:t>
            </a:r>
            <a:r>
              <a:rPr lang="uk-UA" sz="3200" dirty="0" err="1"/>
              <a:t>measuremet</a:t>
            </a:r>
            <a:r>
              <a:rPr lang="uk-UA" sz="3200" dirty="0"/>
              <a:t> </a:t>
            </a:r>
            <a:r>
              <a:rPr lang="uk-UA" sz="3200" dirty="0" err="1"/>
              <a:t>which</a:t>
            </a:r>
            <a:r>
              <a:rPr lang="uk-UA" sz="3200" dirty="0"/>
              <a:t> </a:t>
            </a:r>
            <a:r>
              <a:rPr lang="uk-UA" sz="3200" dirty="0" err="1"/>
              <a:t>are</a:t>
            </a:r>
            <a:r>
              <a:rPr lang="uk-UA" sz="3200" dirty="0"/>
              <a:t> </a:t>
            </a:r>
            <a:r>
              <a:rPr lang="uk-UA" sz="3200" dirty="0" err="1"/>
              <a:t>not</a:t>
            </a:r>
            <a:r>
              <a:rPr lang="uk-UA" sz="3200" dirty="0"/>
              <a:t> </a:t>
            </a:r>
            <a:r>
              <a:rPr lang="uk-UA" sz="3200" dirty="0" err="1"/>
              <a:t>always</a:t>
            </a:r>
            <a:r>
              <a:rPr lang="uk-UA" sz="3200" dirty="0"/>
              <a:t> </a:t>
            </a:r>
            <a:r>
              <a:rPr lang="uk-UA" sz="3200" dirty="0" err="1"/>
              <a:t>easy</a:t>
            </a:r>
            <a:r>
              <a:rPr lang="uk-UA" sz="3200" dirty="0"/>
              <a:t> </a:t>
            </a:r>
            <a:r>
              <a:rPr lang="uk-UA" sz="3200" dirty="0" err="1"/>
              <a:t>to</a:t>
            </a:r>
            <a:r>
              <a:rPr lang="uk-UA" sz="3200" dirty="0"/>
              <a:t> </a:t>
            </a:r>
            <a:r>
              <a:rPr lang="uk-UA" sz="3200" dirty="0" err="1"/>
              <a:t>perform</a:t>
            </a:r>
            <a:r>
              <a:rPr lang="uk-UA" sz="3200" dirty="0"/>
              <a:t>. </a:t>
            </a:r>
            <a:r>
              <a:rPr lang="uk-UA" sz="3200" dirty="0" err="1"/>
              <a:t>Probing</a:t>
            </a:r>
            <a:r>
              <a:rPr lang="uk-UA" sz="3200" dirty="0"/>
              <a:t> </a:t>
            </a:r>
            <a:r>
              <a:rPr lang="uk-UA" sz="3200" dirty="0" err="1"/>
              <a:t>the</a:t>
            </a:r>
            <a:r>
              <a:rPr lang="uk-UA" sz="3200" dirty="0"/>
              <a:t> </a:t>
            </a:r>
            <a:r>
              <a:rPr lang="uk-UA" sz="3200" dirty="0" err="1"/>
              <a:t>ducts</a:t>
            </a:r>
            <a:r>
              <a:rPr lang="uk-UA" sz="3200" dirty="0"/>
              <a:t> </a:t>
            </a:r>
            <a:r>
              <a:rPr lang="uk-UA" sz="3200" dirty="0" err="1"/>
              <a:t>can</a:t>
            </a:r>
            <a:r>
              <a:rPr lang="uk-UA" sz="3200" dirty="0"/>
              <a:t> </a:t>
            </a:r>
            <a:r>
              <a:rPr lang="uk-UA" sz="3200" dirty="0" err="1"/>
              <a:t>be</a:t>
            </a:r>
            <a:r>
              <a:rPr lang="uk-UA" sz="3200" dirty="0"/>
              <a:t> </a:t>
            </a:r>
            <a:r>
              <a:rPr lang="uk-UA" sz="3200" dirty="0" err="1"/>
              <a:t>carried</a:t>
            </a:r>
            <a:r>
              <a:rPr lang="uk-UA" sz="3200" dirty="0"/>
              <a:t> </a:t>
            </a:r>
            <a:r>
              <a:rPr lang="uk-UA" sz="3200" dirty="0" err="1"/>
              <a:t>out</a:t>
            </a:r>
            <a:r>
              <a:rPr lang="uk-UA" sz="3200" dirty="0"/>
              <a:t> </a:t>
            </a:r>
            <a:r>
              <a:rPr lang="uk-UA" sz="3200" dirty="0" err="1"/>
              <a:t>with</a:t>
            </a:r>
            <a:r>
              <a:rPr lang="uk-UA" sz="3200" dirty="0"/>
              <a:t> </a:t>
            </a:r>
            <a:r>
              <a:rPr lang="uk-UA" sz="3200" dirty="0" err="1"/>
              <a:t>care</a:t>
            </a:r>
            <a:r>
              <a:rPr lang="uk-UA" sz="3200" dirty="0"/>
              <a:t> </a:t>
            </a:r>
            <a:r>
              <a:rPr lang="uk-UA" sz="3200" dirty="0" err="1"/>
              <a:t>to</a:t>
            </a:r>
            <a:r>
              <a:rPr lang="uk-UA" sz="3200" dirty="0"/>
              <a:t> </a:t>
            </a:r>
            <a:r>
              <a:rPr lang="uk-UA" sz="3200" dirty="0" err="1"/>
              <a:t>dilate</a:t>
            </a:r>
            <a:r>
              <a:rPr lang="uk-UA" sz="3200" dirty="0"/>
              <a:t> </a:t>
            </a:r>
            <a:r>
              <a:rPr lang="uk-UA" sz="3200" dirty="0" err="1"/>
              <a:t>strictures</a:t>
            </a:r>
            <a:r>
              <a:rPr lang="en-US" sz="3200" dirty="0"/>
              <a:t>. </a:t>
            </a:r>
            <a:r>
              <a:rPr lang="uk-UA" sz="3200" dirty="0"/>
              <a:t>A </a:t>
            </a:r>
            <a:r>
              <a:rPr lang="uk-UA" sz="3200" dirty="0" err="1"/>
              <a:t>stepwise</a:t>
            </a:r>
            <a:r>
              <a:rPr lang="uk-UA" sz="3200" dirty="0"/>
              <a:t> </a:t>
            </a:r>
            <a:r>
              <a:rPr lang="uk-UA" sz="3200" dirty="0" err="1"/>
              <a:t>increase</a:t>
            </a:r>
            <a:r>
              <a:rPr lang="uk-UA" sz="3200" dirty="0"/>
              <a:t> </a:t>
            </a:r>
            <a:r>
              <a:rPr lang="uk-UA" sz="3200" dirty="0" err="1"/>
              <a:t>in</a:t>
            </a:r>
            <a:r>
              <a:rPr lang="uk-UA" sz="3200" dirty="0"/>
              <a:t> </a:t>
            </a:r>
            <a:r>
              <a:rPr lang="uk-UA" sz="3200" dirty="0" err="1"/>
              <a:t>the</a:t>
            </a:r>
            <a:r>
              <a:rPr lang="uk-UA" sz="3200" dirty="0"/>
              <a:t> </a:t>
            </a:r>
            <a:r>
              <a:rPr lang="uk-UA" sz="3200" dirty="0" err="1"/>
              <a:t>size</a:t>
            </a:r>
            <a:r>
              <a:rPr lang="uk-UA" sz="3200" dirty="0"/>
              <a:t> </a:t>
            </a:r>
            <a:r>
              <a:rPr lang="uk-UA" sz="3200" dirty="0" err="1"/>
              <a:t>of</a:t>
            </a:r>
            <a:r>
              <a:rPr lang="uk-UA" sz="3200" dirty="0"/>
              <a:t> </a:t>
            </a:r>
            <a:r>
              <a:rPr lang="uk-UA" sz="3200" dirty="0" err="1"/>
              <a:t>the</a:t>
            </a:r>
            <a:r>
              <a:rPr lang="uk-UA" sz="3200" dirty="0"/>
              <a:t> </a:t>
            </a:r>
            <a:r>
              <a:rPr lang="uk-UA" sz="3200" dirty="0" err="1"/>
              <a:t>probes</a:t>
            </a:r>
            <a:r>
              <a:rPr lang="uk-UA" sz="3200" dirty="0"/>
              <a:t> </a:t>
            </a:r>
            <a:r>
              <a:rPr lang="uk-UA" sz="3200" dirty="0" err="1"/>
              <a:t>is</a:t>
            </a:r>
            <a:r>
              <a:rPr lang="uk-UA" sz="3200" dirty="0"/>
              <a:t> </a:t>
            </a:r>
            <a:r>
              <a:rPr lang="uk-UA" sz="3200" dirty="0" err="1"/>
              <a:t>used</a:t>
            </a:r>
            <a:r>
              <a:rPr lang="uk-UA" sz="3200" dirty="0"/>
              <a:t>. </a:t>
            </a:r>
            <a:r>
              <a:rPr lang="uk-UA" sz="3200" dirty="0" err="1"/>
              <a:t>Salivary</a:t>
            </a:r>
            <a:r>
              <a:rPr lang="uk-UA" sz="3200" dirty="0"/>
              <a:t> </a:t>
            </a:r>
            <a:r>
              <a:rPr lang="uk-UA" sz="3200" dirty="0" err="1"/>
              <a:t>flow</a:t>
            </a:r>
            <a:r>
              <a:rPr lang="uk-UA" sz="3200" dirty="0"/>
              <a:t> </a:t>
            </a:r>
            <a:r>
              <a:rPr lang="uk-UA" sz="3200" dirty="0" err="1"/>
              <a:t>rates</a:t>
            </a:r>
            <a:r>
              <a:rPr lang="uk-UA" sz="3200" dirty="0"/>
              <a:t> </a:t>
            </a:r>
            <a:r>
              <a:rPr lang="uk-UA" sz="3200" dirty="0" err="1"/>
              <a:t>can</a:t>
            </a:r>
            <a:r>
              <a:rPr lang="uk-UA" sz="3200" dirty="0"/>
              <a:t> </a:t>
            </a:r>
            <a:r>
              <a:rPr lang="uk-UA" sz="3200" dirty="0" err="1"/>
              <a:t>be</a:t>
            </a:r>
            <a:r>
              <a:rPr lang="uk-UA" sz="3200" dirty="0"/>
              <a:t> </a:t>
            </a:r>
            <a:r>
              <a:rPr lang="uk-UA" sz="3200" dirty="0" err="1"/>
              <a:t>recorded</a:t>
            </a:r>
            <a:r>
              <a:rPr lang="uk-UA" sz="3200" dirty="0"/>
              <a:t> </a:t>
            </a:r>
            <a:r>
              <a:rPr lang="uk-UA" sz="3200" dirty="0" err="1"/>
              <a:t>for</a:t>
            </a:r>
            <a:r>
              <a:rPr lang="uk-UA" sz="3200" dirty="0"/>
              <a:t> </a:t>
            </a:r>
            <a:r>
              <a:rPr lang="uk-UA" sz="3200" dirty="0" err="1"/>
              <a:t>the</a:t>
            </a:r>
            <a:r>
              <a:rPr lang="uk-UA" sz="3200" dirty="0"/>
              <a:t> </a:t>
            </a:r>
            <a:r>
              <a:rPr lang="uk-UA" sz="3200" dirty="0" err="1"/>
              <a:t>submandibular</a:t>
            </a:r>
            <a:r>
              <a:rPr lang="uk-UA" sz="3200" dirty="0"/>
              <a:t> </a:t>
            </a:r>
            <a:r>
              <a:rPr lang="uk-UA" sz="3200" dirty="0" err="1"/>
              <a:t>and</a:t>
            </a:r>
            <a:r>
              <a:rPr lang="uk-UA" sz="3200" dirty="0"/>
              <a:t> </a:t>
            </a:r>
            <a:r>
              <a:rPr lang="uk-UA" sz="3200" dirty="0" err="1"/>
              <a:t>parotid</a:t>
            </a:r>
            <a:r>
              <a:rPr lang="uk-UA" sz="3200" dirty="0"/>
              <a:t> </a:t>
            </a:r>
            <a:r>
              <a:rPr lang="uk-UA" sz="3200" dirty="0" err="1"/>
              <a:t>glands</a:t>
            </a:r>
            <a:r>
              <a:rPr lang="uk-UA" sz="3200" dirty="0"/>
              <a:t> </a:t>
            </a:r>
            <a:r>
              <a:rPr lang="uk-UA" sz="3200" dirty="0" err="1"/>
              <a:t>following</a:t>
            </a:r>
            <a:r>
              <a:rPr lang="uk-UA" sz="3200" dirty="0"/>
              <a:t> </a:t>
            </a:r>
            <a:r>
              <a:rPr lang="uk-UA" sz="3200" dirty="0" err="1"/>
              <a:t>initial</a:t>
            </a:r>
            <a:r>
              <a:rPr lang="uk-UA" sz="3200" dirty="0"/>
              <a:t> </a:t>
            </a:r>
            <a:r>
              <a:rPr lang="uk-UA" sz="3200" dirty="0" err="1"/>
              <a:t>milking</a:t>
            </a:r>
            <a:r>
              <a:rPr lang="uk-UA" sz="3200" dirty="0"/>
              <a:t> </a:t>
            </a:r>
            <a:r>
              <a:rPr lang="uk-UA" sz="3200" dirty="0" err="1"/>
              <a:t>of</a:t>
            </a:r>
            <a:r>
              <a:rPr lang="uk-UA" sz="3200" dirty="0"/>
              <a:t> </a:t>
            </a:r>
            <a:r>
              <a:rPr lang="uk-UA" sz="3200" dirty="0" err="1"/>
              <a:t>the</a:t>
            </a:r>
            <a:r>
              <a:rPr lang="uk-UA" sz="3200" dirty="0"/>
              <a:t> </a:t>
            </a:r>
            <a:r>
              <a:rPr lang="uk-UA" sz="3200" dirty="0" err="1"/>
              <a:t>ducts</a:t>
            </a:r>
            <a:r>
              <a:rPr lang="uk-UA" sz="3200" dirty="0"/>
              <a:t> </a:t>
            </a:r>
            <a:r>
              <a:rPr lang="uk-UA" sz="3200" dirty="0" err="1"/>
              <a:t>and</a:t>
            </a:r>
            <a:r>
              <a:rPr lang="uk-UA" sz="3200" dirty="0"/>
              <a:t> </a:t>
            </a:r>
            <a:r>
              <a:rPr lang="uk-UA" sz="3200" dirty="0" err="1"/>
              <a:t>glands</a:t>
            </a:r>
            <a:r>
              <a:rPr lang="uk-UA" sz="3200" dirty="0"/>
              <a:t>.</a:t>
            </a:r>
            <a:endParaRPr lang="ru-RU" sz="3200" dirty="0"/>
          </a:p>
          <a:p>
            <a:r>
              <a:rPr lang="en-US" dirty="0"/>
              <a:t> </a:t>
            </a:r>
            <a:endParaRPr lang="ru-RU" dirty="0"/>
          </a:p>
        </p:txBody>
      </p:sp>
    </p:spTree>
    <p:extLst>
      <p:ext uri="{BB962C8B-B14F-4D97-AF65-F5344CB8AC3E}">
        <p14:creationId xmlns:p14="http://schemas.microsoft.com/office/powerpoint/2010/main" val="23666994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9792" y="2996952"/>
            <a:ext cx="3490058" cy="830997"/>
          </a:xfrm>
          <a:prstGeom prst="rect">
            <a:avLst/>
          </a:prstGeom>
        </p:spPr>
        <p:txBody>
          <a:bodyPr wrap="none">
            <a:spAutoFit/>
          </a:bodyPr>
          <a:lstStyle/>
          <a:p>
            <a:r>
              <a:rPr lang="uk-UA" sz="4800" u="sng" dirty="0" err="1"/>
              <a:t>Radiography</a:t>
            </a:r>
            <a:endParaRPr lang="ru-RU" sz="4800" dirty="0"/>
          </a:p>
        </p:txBody>
      </p:sp>
    </p:spTree>
    <p:extLst>
      <p:ext uri="{BB962C8B-B14F-4D97-AF65-F5344CB8AC3E}">
        <p14:creationId xmlns:p14="http://schemas.microsoft.com/office/powerpoint/2010/main" val="438480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024817"/>
            <a:ext cx="8352928" cy="5016758"/>
          </a:xfrm>
          <a:prstGeom prst="rect">
            <a:avLst/>
          </a:prstGeom>
        </p:spPr>
        <p:txBody>
          <a:bodyPr wrap="square">
            <a:spAutoFit/>
          </a:bodyPr>
          <a:lstStyle/>
          <a:p>
            <a:r>
              <a:rPr lang="uk-UA" sz="3200" dirty="0" smtClean="0"/>
              <a:t>   </a:t>
            </a:r>
            <a:r>
              <a:rPr lang="uk-UA" sz="3200" dirty="0" err="1" smtClean="0"/>
              <a:t>Radiographs</a:t>
            </a:r>
            <a:r>
              <a:rPr lang="uk-UA" sz="3200" dirty="0" smtClean="0"/>
              <a:t> </a:t>
            </a:r>
            <a:r>
              <a:rPr lang="uk-UA" sz="3200" dirty="0" err="1"/>
              <a:t>in</a:t>
            </a:r>
            <a:r>
              <a:rPr lang="uk-UA" sz="3200" dirty="0"/>
              <a:t> </a:t>
            </a:r>
            <a:r>
              <a:rPr lang="uk-UA" sz="3200" dirty="0" err="1"/>
              <a:t>more</a:t>
            </a:r>
            <a:r>
              <a:rPr lang="uk-UA" sz="3200" dirty="0"/>
              <a:t> </a:t>
            </a:r>
            <a:r>
              <a:rPr lang="uk-UA" sz="3200" dirty="0" err="1"/>
              <a:t>than</a:t>
            </a:r>
            <a:r>
              <a:rPr lang="uk-UA" sz="3200" dirty="0"/>
              <a:t> </a:t>
            </a:r>
            <a:r>
              <a:rPr lang="uk-UA" sz="3200" dirty="0" err="1"/>
              <a:t>one</a:t>
            </a:r>
            <a:r>
              <a:rPr lang="uk-UA" sz="3200" dirty="0"/>
              <a:t> </a:t>
            </a:r>
            <a:r>
              <a:rPr lang="uk-UA" sz="3200" dirty="0" err="1"/>
              <a:t>plane</a:t>
            </a:r>
            <a:r>
              <a:rPr lang="uk-UA" sz="3200" dirty="0"/>
              <a:t> </a:t>
            </a:r>
            <a:r>
              <a:rPr lang="uk-UA" sz="3200" dirty="0" err="1"/>
              <a:t>are</a:t>
            </a:r>
            <a:r>
              <a:rPr lang="uk-UA" sz="3200" dirty="0"/>
              <a:t> </a:t>
            </a:r>
            <a:r>
              <a:rPr lang="uk-UA" sz="3200" dirty="0" err="1"/>
              <a:t>required</a:t>
            </a:r>
            <a:r>
              <a:rPr lang="uk-UA" sz="3200" dirty="0"/>
              <a:t>. </a:t>
            </a:r>
            <a:r>
              <a:rPr lang="uk-UA" sz="3200" dirty="0" err="1"/>
              <a:t>The</a:t>
            </a:r>
            <a:r>
              <a:rPr lang="uk-UA" sz="3200" dirty="0"/>
              <a:t> </a:t>
            </a:r>
            <a:r>
              <a:rPr lang="uk-UA" sz="3200" dirty="0" err="1"/>
              <a:t>submandibular</a:t>
            </a:r>
            <a:r>
              <a:rPr lang="uk-UA" sz="3200" dirty="0"/>
              <a:t> </a:t>
            </a:r>
            <a:r>
              <a:rPr lang="uk-UA" sz="3200" dirty="0" err="1"/>
              <a:t>gland</a:t>
            </a:r>
            <a:r>
              <a:rPr lang="uk-UA" sz="3200" dirty="0"/>
              <a:t> </a:t>
            </a:r>
            <a:r>
              <a:rPr lang="uk-UA" sz="3200" dirty="0" err="1"/>
              <a:t>can</a:t>
            </a:r>
            <a:r>
              <a:rPr lang="uk-UA" sz="3200" dirty="0"/>
              <a:t> </a:t>
            </a:r>
            <a:r>
              <a:rPr lang="uk-UA" sz="3200" dirty="0" err="1"/>
              <a:t>be</a:t>
            </a:r>
            <a:r>
              <a:rPr lang="uk-UA" sz="3200" dirty="0"/>
              <a:t> </a:t>
            </a:r>
            <a:r>
              <a:rPr lang="uk-UA" sz="3200" dirty="0" err="1"/>
              <a:t>examined</a:t>
            </a:r>
            <a:r>
              <a:rPr lang="uk-UA" sz="3200" dirty="0"/>
              <a:t> </a:t>
            </a:r>
            <a:r>
              <a:rPr lang="uk-UA" sz="3200" dirty="0" err="1"/>
              <a:t>using</a:t>
            </a:r>
            <a:r>
              <a:rPr lang="uk-UA" sz="3200" dirty="0"/>
              <a:t> a </a:t>
            </a:r>
            <a:r>
              <a:rPr lang="uk-UA" sz="3200" dirty="0" err="1"/>
              <a:t>lateral</a:t>
            </a:r>
            <a:r>
              <a:rPr lang="uk-UA" sz="3200" dirty="0"/>
              <a:t> </a:t>
            </a:r>
            <a:r>
              <a:rPr lang="uk-UA" sz="3200" dirty="0" err="1"/>
              <a:t>oblique</a:t>
            </a:r>
            <a:r>
              <a:rPr lang="uk-UA" sz="3200" dirty="0"/>
              <a:t> </a:t>
            </a:r>
            <a:r>
              <a:rPr lang="uk-UA" sz="3200" dirty="0" err="1"/>
              <a:t>projection</a:t>
            </a:r>
            <a:r>
              <a:rPr lang="uk-UA" sz="3200" dirty="0"/>
              <a:t> </a:t>
            </a:r>
            <a:r>
              <a:rPr lang="uk-UA" sz="3200" dirty="0" err="1"/>
              <a:t>of</a:t>
            </a:r>
            <a:r>
              <a:rPr lang="uk-UA" sz="3200" dirty="0"/>
              <a:t> </a:t>
            </a:r>
            <a:r>
              <a:rPr lang="uk-UA" sz="3200" dirty="0" err="1"/>
              <a:t>the</a:t>
            </a:r>
            <a:r>
              <a:rPr lang="uk-UA" sz="3200" dirty="0"/>
              <a:t> </a:t>
            </a:r>
            <a:r>
              <a:rPr lang="uk-UA" sz="3200" dirty="0" err="1"/>
              <a:t>mandible</a:t>
            </a:r>
            <a:r>
              <a:rPr lang="uk-UA" sz="3200" dirty="0"/>
              <a:t> </a:t>
            </a:r>
            <a:r>
              <a:rPr lang="uk-UA" sz="3200" dirty="0" err="1"/>
              <a:t>with</a:t>
            </a:r>
            <a:r>
              <a:rPr lang="uk-UA" sz="3200" dirty="0"/>
              <a:t> </a:t>
            </a:r>
            <a:r>
              <a:rPr lang="uk-UA" sz="3200" dirty="0" err="1"/>
              <a:t>occlusal</a:t>
            </a:r>
            <a:r>
              <a:rPr lang="uk-UA" sz="3200" dirty="0"/>
              <a:t> </a:t>
            </a:r>
            <a:r>
              <a:rPr lang="uk-UA" sz="3200" dirty="0" err="1"/>
              <a:t>views</a:t>
            </a:r>
            <a:r>
              <a:rPr lang="uk-UA" sz="3200" dirty="0"/>
              <a:t> </a:t>
            </a:r>
            <a:r>
              <a:rPr lang="uk-UA" sz="3200" dirty="0" err="1"/>
              <a:t>to</a:t>
            </a:r>
            <a:r>
              <a:rPr lang="uk-UA" sz="3200" dirty="0"/>
              <a:t> </a:t>
            </a:r>
            <a:r>
              <a:rPr lang="uk-UA" sz="3200" dirty="0" err="1"/>
              <a:t>show</a:t>
            </a:r>
            <a:r>
              <a:rPr lang="uk-UA" sz="3200" dirty="0"/>
              <a:t> </a:t>
            </a:r>
            <a:r>
              <a:rPr lang="uk-UA" sz="3200" dirty="0" err="1"/>
              <a:t>the</a:t>
            </a:r>
            <a:r>
              <a:rPr lang="uk-UA" sz="3200" dirty="0"/>
              <a:t> </a:t>
            </a:r>
            <a:r>
              <a:rPr lang="uk-UA" sz="3200" dirty="0" err="1"/>
              <a:t>duct</a:t>
            </a:r>
            <a:r>
              <a:rPr lang="uk-UA" sz="3200" dirty="0"/>
              <a:t>. </a:t>
            </a:r>
            <a:r>
              <a:rPr lang="uk-UA" sz="3200" dirty="0" err="1"/>
              <a:t>The</a:t>
            </a:r>
            <a:r>
              <a:rPr lang="uk-UA" sz="3200" dirty="0"/>
              <a:t> </a:t>
            </a:r>
            <a:r>
              <a:rPr lang="uk-UA" sz="3200" dirty="0" err="1"/>
              <a:t>parotid</a:t>
            </a:r>
            <a:r>
              <a:rPr lang="uk-UA" sz="3200" dirty="0"/>
              <a:t> </a:t>
            </a:r>
            <a:r>
              <a:rPr lang="uk-UA" sz="3200" dirty="0" err="1"/>
              <a:t>gland</a:t>
            </a:r>
            <a:r>
              <a:rPr lang="uk-UA" sz="3200" dirty="0"/>
              <a:t> </a:t>
            </a:r>
            <a:r>
              <a:rPr lang="uk-UA" sz="3200" dirty="0" err="1"/>
              <a:t>is</a:t>
            </a:r>
            <a:r>
              <a:rPr lang="uk-UA" sz="3200" dirty="0"/>
              <a:t> </a:t>
            </a:r>
            <a:r>
              <a:rPr lang="uk-UA" sz="3200" dirty="0" err="1"/>
              <a:t>seen</a:t>
            </a:r>
            <a:r>
              <a:rPr lang="uk-UA" sz="3200" dirty="0"/>
              <a:t> </a:t>
            </a:r>
            <a:r>
              <a:rPr lang="uk-UA" sz="3200" dirty="0" err="1"/>
              <a:t>on</a:t>
            </a:r>
            <a:r>
              <a:rPr lang="uk-UA" sz="3200" dirty="0"/>
              <a:t> a postero-anterior </a:t>
            </a:r>
            <a:r>
              <a:rPr lang="uk-UA" sz="3200" dirty="0" err="1"/>
              <a:t>view</a:t>
            </a:r>
            <a:r>
              <a:rPr lang="uk-UA" sz="3200" dirty="0"/>
              <a:t> </a:t>
            </a:r>
            <a:r>
              <a:rPr lang="uk-UA" sz="3200" dirty="0" err="1"/>
              <a:t>of</a:t>
            </a:r>
            <a:r>
              <a:rPr lang="uk-UA" sz="3200" dirty="0"/>
              <a:t> </a:t>
            </a:r>
            <a:r>
              <a:rPr lang="uk-UA" sz="3200" dirty="0" err="1"/>
              <a:t>the</a:t>
            </a:r>
            <a:r>
              <a:rPr lang="uk-UA" sz="3200" dirty="0"/>
              <a:t> </a:t>
            </a:r>
            <a:r>
              <a:rPr lang="uk-UA" sz="3200" dirty="0" err="1"/>
              <a:t>mandible</a:t>
            </a:r>
            <a:r>
              <a:rPr lang="uk-UA" sz="3200" dirty="0"/>
              <a:t> </a:t>
            </a:r>
            <a:r>
              <a:rPr lang="uk-UA" sz="3200" dirty="0" err="1"/>
              <a:t>with</a:t>
            </a:r>
            <a:r>
              <a:rPr lang="uk-UA" sz="3200" dirty="0"/>
              <a:t> </a:t>
            </a:r>
            <a:r>
              <a:rPr lang="uk-UA" sz="3200" dirty="0" err="1"/>
              <a:t>the</a:t>
            </a:r>
            <a:r>
              <a:rPr lang="uk-UA" sz="3200" dirty="0"/>
              <a:t> </a:t>
            </a:r>
            <a:r>
              <a:rPr lang="uk-UA" sz="3200" dirty="0" err="1"/>
              <a:t>central</a:t>
            </a:r>
            <a:r>
              <a:rPr lang="uk-UA" sz="3200" dirty="0"/>
              <a:t> </a:t>
            </a:r>
            <a:r>
              <a:rPr lang="uk-UA" sz="3200" dirty="0" err="1"/>
              <a:t>ray</a:t>
            </a:r>
            <a:r>
              <a:rPr lang="uk-UA" sz="3200" dirty="0"/>
              <a:t> </a:t>
            </a:r>
            <a:r>
              <a:rPr lang="uk-UA" sz="3200" dirty="0" err="1"/>
              <a:t>directed</a:t>
            </a:r>
            <a:r>
              <a:rPr lang="uk-UA" sz="3200" dirty="0"/>
              <a:t> </a:t>
            </a:r>
            <a:r>
              <a:rPr lang="uk-UA" sz="3200" dirty="0" err="1"/>
              <a:t>parallel</a:t>
            </a:r>
            <a:r>
              <a:rPr lang="uk-UA" sz="3200" dirty="0"/>
              <a:t> </a:t>
            </a:r>
            <a:r>
              <a:rPr lang="uk-UA" sz="3200" dirty="0" err="1"/>
              <a:t>to</a:t>
            </a:r>
            <a:r>
              <a:rPr lang="uk-UA" sz="3200" dirty="0"/>
              <a:t> </a:t>
            </a:r>
            <a:r>
              <a:rPr lang="uk-UA" sz="3200" dirty="0" err="1"/>
              <a:t>the</a:t>
            </a:r>
            <a:r>
              <a:rPr lang="uk-UA" sz="3200" dirty="0"/>
              <a:t> </a:t>
            </a:r>
            <a:r>
              <a:rPr lang="uk-UA" sz="3200" dirty="0" err="1"/>
              <a:t>ramus</a:t>
            </a:r>
            <a:r>
              <a:rPr lang="uk-UA" sz="3200" dirty="0"/>
              <a:t> </a:t>
            </a:r>
            <a:r>
              <a:rPr lang="uk-UA" sz="3200" dirty="0" err="1"/>
              <a:t>of</a:t>
            </a:r>
            <a:r>
              <a:rPr lang="uk-UA" sz="3200" dirty="0"/>
              <a:t> </a:t>
            </a:r>
            <a:r>
              <a:rPr lang="uk-UA" sz="3200" dirty="0" err="1"/>
              <a:t>the</a:t>
            </a:r>
            <a:r>
              <a:rPr lang="uk-UA" sz="3200" dirty="0"/>
              <a:t> </a:t>
            </a:r>
            <a:r>
              <a:rPr lang="uk-UA" sz="3200" dirty="0" err="1"/>
              <a:t>mandible</a:t>
            </a:r>
            <a:r>
              <a:rPr lang="uk-UA" sz="3200" dirty="0"/>
              <a:t> </a:t>
            </a:r>
            <a:r>
              <a:rPr lang="uk-UA" sz="3200" dirty="0" err="1"/>
              <a:t>or</a:t>
            </a:r>
            <a:r>
              <a:rPr lang="uk-UA" sz="3200" dirty="0"/>
              <a:t> </a:t>
            </a:r>
            <a:r>
              <a:rPr lang="uk-UA" sz="3200" dirty="0" err="1"/>
              <a:t>on</a:t>
            </a:r>
            <a:r>
              <a:rPr lang="uk-UA" sz="3200" dirty="0"/>
              <a:t> a </a:t>
            </a:r>
            <a:r>
              <a:rPr lang="uk-UA" sz="3200" dirty="0" err="1"/>
              <a:t>lateral</a:t>
            </a:r>
            <a:r>
              <a:rPr lang="uk-UA" sz="3200" dirty="0"/>
              <a:t> </a:t>
            </a:r>
            <a:r>
              <a:rPr lang="uk-UA" sz="3200" dirty="0" err="1"/>
              <a:t>radiograph</a:t>
            </a:r>
            <a:r>
              <a:rPr lang="uk-UA" sz="3200" dirty="0"/>
              <a:t>, </a:t>
            </a:r>
            <a:r>
              <a:rPr lang="uk-UA" sz="3200" dirty="0" err="1"/>
              <a:t>taken</a:t>
            </a:r>
            <a:r>
              <a:rPr lang="uk-UA" sz="3200" dirty="0"/>
              <a:t> </a:t>
            </a:r>
            <a:r>
              <a:rPr lang="uk-UA" sz="3200" dirty="0" err="1"/>
              <a:t>with</a:t>
            </a:r>
            <a:r>
              <a:rPr lang="uk-UA" sz="3200" dirty="0"/>
              <a:t> </a:t>
            </a:r>
            <a:r>
              <a:rPr lang="uk-UA" sz="3200" dirty="0" err="1"/>
              <a:t>the</a:t>
            </a:r>
            <a:r>
              <a:rPr lang="uk-UA" sz="3200" dirty="0"/>
              <a:t> </a:t>
            </a:r>
            <a:r>
              <a:rPr lang="uk-UA" sz="3200" dirty="0" err="1"/>
              <a:t>head</a:t>
            </a:r>
            <a:r>
              <a:rPr lang="uk-UA" sz="3200" dirty="0"/>
              <a:t> </a:t>
            </a:r>
            <a:r>
              <a:rPr lang="uk-UA" sz="3200" dirty="0" err="1"/>
              <a:t>extended</a:t>
            </a:r>
            <a:r>
              <a:rPr lang="uk-UA" sz="3200" dirty="0"/>
              <a:t> </a:t>
            </a:r>
            <a:r>
              <a:rPr lang="uk-UA" sz="3200" dirty="0" err="1"/>
              <a:t>to</a:t>
            </a:r>
            <a:r>
              <a:rPr lang="uk-UA" sz="3200" dirty="0"/>
              <a:t> </a:t>
            </a:r>
            <a:r>
              <a:rPr lang="uk-UA" sz="3200" dirty="0" err="1"/>
              <a:t>avoid</a:t>
            </a:r>
            <a:r>
              <a:rPr lang="uk-UA" sz="3200" dirty="0"/>
              <a:t> </a:t>
            </a:r>
            <a:r>
              <a:rPr lang="uk-UA" sz="3200" dirty="0" err="1"/>
              <a:t>superimposition</a:t>
            </a:r>
            <a:r>
              <a:rPr lang="uk-UA" sz="3200" dirty="0"/>
              <a:t> </a:t>
            </a:r>
            <a:r>
              <a:rPr lang="uk-UA" sz="3200" dirty="0" err="1"/>
              <a:t>of</a:t>
            </a:r>
            <a:r>
              <a:rPr lang="uk-UA" sz="3200" dirty="0"/>
              <a:t> </a:t>
            </a:r>
            <a:r>
              <a:rPr lang="uk-UA" sz="3200" dirty="0" err="1"/>
              <a:t>the</a:t>
            </a:r>
            <a:r>
              <a:rPr lang="uk-UA" sz="3200" dirty="0"/>
              <a:t> </a:t>
            </a:r>
            <a:r>
              <a:rPr lang="uk-UA" sz="3200" dirty="0" err="1"/>
              <a:t>vertebral</a:t>
            </a:r>
            <a:r>
              <a:rPr lang="uk-UA" sz="3200" dirty="0"/>
              <a:t> </a:t>
            </a:r>
            <a:r>
              <a:rPr lang="uk-UA" sz="3200" dirty="0" err="1"/>
              <a:t>column</a:t>
            </a:r>
            <a:r>
              <a:rPr lang="uk-UA" sz="3200" dirty="0"/>
              <a:t>. </a:t>
            </a:r>
            <a:endParaRPr lang="ru-RU" sz="3200" dirty="0"/>
          </a:p>
        </p:txBody>
      </p:sp>
    </p:spTree>
    <p:extLst>
      <p:ext uri="{BB962C8B-B14F-4D97-AF65-F5344CB8AC3E}">
        <p14:creationId xmlns:p14="http://schemas.microsoft.com/office/powerpoint/2010/main" val="40199752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764704"/>
            <a:ext cx="8208912" cy="5693866"/>
          </a:xfrm>
          <a:prstGeom prst="rect">
            <a:avLst/>
          </a:prstGeom>
        </p:spPr>
        <p:txBody>
          <a:bodyPr wrap="square">
            <a:spAutoFit/>
          </a:bodyPr>
          <a:lstStyle/>
          <a:p>
            <a:r>
              <a:rPr lang="uk-UA" sz="2800" dirty="0" smtClean="0"/>
              <a:t>       </a:t>
            </a:r>
            <a:r>
              <a:rPr lang="uk-UA" sz="2800" dirty="0" err="1" smtClean="0"/>
              <a:t>Sialography</a:t>
            </a:r>
            <a:endParaRPr lang="ru-RU" sz="2800" dirty="0"/>
          </a:p>
          <a:p>
            <a:r>
              <a:rPr lang="uk-UA" sz="2800" dirty="0" err="1"/>
              <a:t>The</a:t>
            </a:r>
            <a:r>
              <a:rPr lang="uk-UA" sz="2800" dirty="0"/>
              <a:t> </a:t>
            </a:r>
            <a:r>
              <a:rPr lang="uk-UA" sz="2800" dirty="0" err="1"/>
              <a:t>indications</a:t>
            </a:r>
            <a:r>
              <a:rPr lang="uk-UA" sz="2800" dirty="0"/>
              <a:t> </a:t>
            </a:r>
            <a:r>
              <a:rPr lang="uk-UA" sz="2800" dirty="0" err="1"/>
              <a:t>for</a:t>
            </a:r>
            <a:r>
              <a:rPr lang="uk-UA" sz="2800" dirty="0"/>
              <a:t> </a:t>
            </a:r>
            <a:r>
              <a:rPr lang="uk-UA" sz="2800" dirty="0" err="1"/>
              <a:t>sialography</a:t>
            </a:r>
            <a:r>
              <a:rPr lang="uk-UA" sz="2800" dirty="0"/>
              <a:t> </a:t>
            </a:r>
            <a:r>
              <a:rPr lang="uk-UA" sz="2800" dirty="0" err="1"/>
              <a:t>include</a:t>
            </a:r>
            <a:r>
              <a:rPr lang="uk-UA" sz="2800" dirty="0"/>
              <a:t>:</a:t>
            </a:r>
            <a:endParaRPr lang="ru-RU" sz="2800" dirty="0"/>
          </a:p>
          <a:p>
            <a:r>
              <a:rPr lang="en-US" sz="2800" dirty="0"/>
              <a:t>-</a:t>
            </a:r>
            <a:r>
              <a:rPr lang="uk-UA" sz="2800" dirty="0"/>
              <a:t> </a:t>
            </a:r>
            <a:r>
              <a:rPr lang="uk-UA" sz="2800" dirty="0" err="1"/>
              <a:t>Presence</a:t>
            </a:r>
            <a:r>
              <a:rPr lang="uk-UA" sz="2800" dirty="0"/>
              <a:t> </a:t>
            </a:r>
            <a:r>
              <a:rPr lang="uk-UA" sz="2800" dirty="0" err="1"/>
              <a:t>of</a:t>
            </a:r>
            <a:r>
              <a:rPr lang="uk-UA" sz="2800" dirty="0"/>
              <a:t> a </a:t>
            </a:r>
            <a:r>
              <a:rPr lang="uk-UA" sz="2800" dirty="0" err="1"/>
              <a:t>calculus</a:t>
            </a:r>
            <a:r>
              <a:rPr lang="uk-UA" sz="2800" dirty="0"/>
              <a:t>, </a:t>
            </a:r>
            <a:r>
              <a:rPr lang="uk-UA" sz="2800" dirty="0" err="1"/>
              <a:t>obstruction</a:t>
            </a:r>
            <a:r>
              <a:rPr lang="uk-UA" sz="2800" dirty="0"/>
              <a:t> </a:t>
            </a:r>
            <a:r>
              <a:rPr lang="uk-UA" sz="2800" dirty="0" err="1"/>
              <a:t>on</a:t>
            </a:r>
            <a:r>
              <a:rPr lang="uk-UA" sz="2800" dirty="0"/>
              <a:t> </a:t>
            </a:r>
            <a:r>
              <a:rPr lang="uk-UA" sz="2800" dirty="0" err="1"/>
              <a:t>eating</a:t>
            </a:r>
            <a:endParaRPr lang="ru-RU" sz="2800" dirty="0"/>
          </a:p>
          <a:p>
            <a:r>
              <a:rPr lang="en-US" sz="2800" dirty="0"/>
              <a:t>-</a:t>
            </a:r>
            <a:r>
              <a:rPr lang="uk-UA" sz="2800" dirty="0"/>
              <a:t> </a:t>
            </a:r>
            <a:r>
              <a:rPr lang="uk-UA" sz="2800" dirty="0" err="1"/>
              <a:t>Progressive</a:t>
            </a:r>
            <a:r>
              <a:rPr lang="uk-UA" sz="2800" dirty="0"/>
              <a:t> </a:t>
            </a:r>
            <a:r>
              <a:rPr lang="uk-UA" sz="2800" dirty="0" err="1"/>
              <a:t>enlargement</a:t>
            </a:r>
            <a:r>
              <a:rPr lang="uk-UA" sz="2800" dirty="0"/>
              <a:t> - </a:t>
            </a:r>
            <a:r>
              <a:rPr lang="uk-UA" sz="2800" dirty="0" err="1"/>
              <a:t>chronic</a:t>
            </a:r>
            <a:r>
              <a:rPr lang="uk-UA" sz="2800" dirty="0"/>
              <a:t>, </a:t>
            </a:r>
            <a:r>
              <a:rPr lang="uk-UA" sz="2800" dirty="0" err="1"/>
              <a:t>secondary</a:t>
            </a:r>
            <a:r>
              <a:rPr lang="uk-UA" sz="2800" dirty="0"/>
              <a:t> </a:t>
            </a:r>
            <a:r>
              <a:rPr lang="uk-UA" sz="2800" dirty="0" err="1"/>
              <a:t>to</a:t>
            </a:r>
            <a:r>
              <a:rPr lang="uk-UA" sz="2800" dirty="0"/>
              <a:t> </a:t>
            </a:r>
            <a:r>
              <a:rPr lang="uk-UA" sz="2800" dirty="0" err="1"/>
              <a:t>infection</a:t>
            </a:r>
            <a:endParaRPr lang="ru-RU" sz="2800" dirty="0"/>
          </a:p>
          <a:p>
            <a:r>
              <a:rPr lang="en-US" sz="2800" dirty="0"/>
              <a:t>-</a:t>
            </a:r>
            <a:r>
              <a:rPr lang="uk-UA" sz="2800" dirty="0"/>
              <a:t> </a:t>
            </a:r>
            <a:r>
              <a:rPr lang="uk-UA" sz="2800" dirty="0" err="1"/>
              <a:t>Visible</a:t>
            </a:r>
            <a:r>
              <a:rPr lang="uk-UA" sz="2800" dirty="0"/>
              <a:t> </a:t>
            </a:r>
            <a:r>
              <a:rPr lang="uk-UA" sz="2800" dirty="0" err="1"/>
              <a:t>and</a:t>
            </a:r>
            <a:r>
              <a:rPr lang="uk-UA" sz="2800" dirty="0"/>
              <a:t> </a:t>
            </a:r>
            <a:r>
              <a:rPr lang="uk-UA" sz="2800" dirty="0" err="1"/>
              <a:t>palpables</a:t>
            </a:r>
            <a:r>
              <a:rPr lang="uk-UA" sz="2800" dirty="0"/>
              <a:t> </a:t>
            </a:r>
            <a:r>
              <a:rPr lang="uk-UA" sz="2800" dirty="0" err="1"/>
              <a:t>welling</a:t>
            </a:r>
            <a:r>
              <a:rPr lang="uk-UA" sz="2800" dirty="0"/>
              <a:t>, </a:t>
            </a:r>
            <a:r>
              <a:rPr lang="uk-UA" sz="2800" dirty="0" err="1"/>
              <a:t>lymphadenopathy</a:t>
            </a:r>
            <a:r>
              <a:rPr lang="uk-UA" sz="2800" dirty="0"/>
              <a:t>, </a:t>
            </a:r>
            <a:r>
              <a:rPr lang="uk-UA" sz="2800" dirty="0" err="1"/>
              <a:t>cystic</a:t>
            </a:r>
            <a:r>
              <a:rPr lang="uk-UA" sz="2800" dirty="0"/>
              <a:t> </a:t>
            </a:r>
            <a:r>
              <a:rPr lang="uk-UA" sz="2800" dirty="0" err="1"/>
              <a:t>lesion</a:t>
            </a:r>
            <a:r>
              <a:rPr lang="uk-UA" sz="2800" dirty="0"/>
              <a:t>, </a:t>
            </a:r>
            <a:r>
              <a:rPr lang="uk-UA" sz="2800" dirty="0" err="1"/>
              <a:t>tumour</a:t>
            </a:r>
            <a:endParaRPr lang="ru-RU" sz="2800" dirty="0"/>
          </a:p>
          <a:p>
            <a:r>
              <a:rPr lang="en-US" sz="2800" dirty="0"/>
              <a:t>-</a:t>
            </a:r>
            <a:r>
              <a:rPr lang="uk-UA" sz="2800" dirty="0"/>
              <a:t> </a:t>
            </a:r>
            <a:r>
              <a:rPr lang="uk-UA" sz="2800" dirty="0" err="1"/>
              <a:t>Recurrent</a:t>
            </a:r>
            <a:r>
              <a:rPr lang="uk-UA" sz="2800" dirty="0"/>
              <a:t> </a:t>
            </a:r>
            <a:r>
              <a:rPr lang="uk-UA" sz="2800" dirty="0" err="1"/>
              <a:t>sialadenitis</a:t>
            </a:r>
            <a:endParaRPr lang="ru-RU" sz="2800" dirty="0"/>
          </a:p>
          <a:p>
            <a:r>
              <a:rPr lang="en-US" sz="2800" dirty="0"/>
              <a:t>-</a:t>
            </a:r>
            <a:r>
              <a:rPr lang="uk-UA" sz="2800" dirty="0"/>
              <a:t> </a:t>
            </a:r>
            <a:r>
              <a:rPr lang="uk-UA" sz="2800" dirty="0" err="1"/>
              <a:t>Sjôrgen's</a:t>
            </a:r>
            <a:r>
              <a:rPr lang="uk-UA" sz="2800" dirty="0"/>
              <a:t> </a:t>
            </a:r>
            <a:r>
              <a:rPr lang="uk-UA" sz="2800" dirty="0" err="1"/>
              <a:t>syndrome</a:t>
            </a:r>
            <a:endParaRPr lang="ru-RU" sz="2800" dirty="0"/>
          </a:p>
          <a:p>
            <a:r>
              <a:rPr lang="en-US" sz="2800" dirty="0"/>
              <a:t>-</a:t>
            </a:r>
            <a:r>
              <a:rPr lang="uk-UA" sz="2800" dirty="0"/>
              <a:t> Post-</a:t>
            </a:r>
            <a:r>
              <a:rPr lang="uk-UA" sz="2800" dirty="0" err="1"/>
              <a:t>trauma</a:t>
            </a:r>
            <a:endParaRPr lang="ru-RU" sz="2800" dirty="0"/>
          </a:p>
          <a:p>
            <a:r>
              <a:rPr lang="en-US" sz="2800" dirty="0"/>
              <a:t>-</a:t>
            </a:r>
            <a:r>
              <a:rPr lang="uk-UA" sz="2800" dirty="0"/>
              <a:t> Pre-</a:t>
            </a:r>
            <a:r>
              <a:rPr lang="uk-UA" sz="2800" dirty="0" err="1"/>
              <a:t>surgical</a:t>
            </a:r>
            <a:r>
              <a:rPr lang="uk-UA" sz="2800" dirty="0"/>
              <a:t> </a:t>
            </a:r>
            <a:r>
              <a:rPr lang="uk-UA" sz="2800" dirty="0" err="1"/>
              <a:t>assessment</a:t>
            </a:r>
            <a:r>
              <a:rPr lang="uk-UA" sz="2800" dirty="0"/>
              <a:t> </a:t>
            </a:r>
            <a:r>
              <a:rPr lang="uk-UA" sz="2800" dirty="0" err="1"/>
              <a:t>to</a:t>
            </a:r>
            <a:r>
              <a:rPr lang="uk-UA" sz="2800" dirty="0"/>
              <a:t> </a:t>
            </a:r>
            <a:r>
              <a:rPr lang="uk-UA" sz="2800" dirty="0" err="1"/>
              <a:t>determine</a:t>
            </a:r>
            <a:r>
              <a:rPr lang="uk-UA" sz="2800" dirty="0"/>
              <a:t> </a:t>
            </a:r>
            <a:r>
              <a:rPr lang="uk-UA" sz="2800" dirty="0" err="1"/>
              <a:t>the</a:t>
            </a:r>
            <a:r>
              <a:rPr lang="uk-UA" sz="2800" dirty="0"/>
              <a:t> </a:t>
            </a:r>
            <a:r>
              <a:rPr lang="uk-UA" sz="2800" dirty="0" err="1"/>
              <a:t>extent</a:t>
            </a:r>
            <a:r>
              <a:rPr lang="uk-UA" sz="2800" dirty="0"/>
              <a:t> </a:t>
            </a:r>
            <a:r>
              <a:rPr lang="uk-UA" sz="2800" dirty="0" err="1"/>
              <a:t>of</a:t>
            </a:r>
            <a:r>
              <a:rPr lang="uk-UA" sz="2800" dirty="0"/>
              <a:t> a </a:t>
            </a:r>
            <a:r>
              <a:rPr lang="uk-UA" sz="2800" dirty="0" err="1"/>
              <a:t>lesion</a:t>
            </a:r>
            <a:r>
              <a:rPr lang="uk-UA" sz="2800" dirty="0"/>
              <a:t> </a:t>
            </a:r>
            <a:r>
              <a:rPr lang="uk-UA" sz="2800" dirty="0" err="1"/>
              <a:t>and</a:t>
            </a:r>
            <a:r>
              <a:rPr lang="uk-UA" sz="2800" dirty="0"/>
              <a:t> </a:t>
            </a:r>
            <a:r>
              <a:rPr lang="uk-UA" sz="2800" dirty="0" err="1"/>
              <a:t>the</a:t>
            </a:r>
            <a:r>
              <a:rPr lang="uk-UA" sz="2800" dirty="0"/>
              <a:t> </a:t>
            </a:r>
            <a:r>
              <a:rPr lang="uk-UA" sz="2800" dirty="0" err="1"/>
              <a:t>appropriate</a:t>
            </a:r>
            <a:r>
              <a:rPr lang="uk-UA" sz="2800" dirty="0"/>
              <a:t> </a:t>
            </a:r>
            <a:r>
              <a:rPr lang="uk-UA" sz="2800" dirty="0" err="1"/>
              <a:t>site</a:t>
            </a:r>
            <a:r>
              <a:rPr lang="uk-UA" sz="2800" dirty="0"/>
              <a:t> </a:t>
            </a:r>
            <a:r>
              <a:rPr lang="uk-UA" sz="2800" dirty="0" err="1"/>
              <a:t>for</a:t>
            </a:r>
            <a:r>
              <a:rPr lang="uk-UA" sz="2800" dirty="0"/>
              <a:t> </a:t>
            </a:r>
            <a:r>
              <a:rPr lang="uk-UA" sz="2800" dirty="0" err="1"/>
              <a:t>biopsy</a:t>
            </a:r>
            <a:endParaRPr lang="ru-RU" sz="2800" dirty="0"/>
          </a:p>
          <a:p>
            <a:r>
              <a:rPr lang="en-US" sz="2800" dirty="0"/>
              <a:t>-</a:t>
            </a:r>
            <a:r>
              <a:rPr lang="uk-UA" sz="2800" dirty="0"/>
              <a:t> </a:t>
            </a:r>
            <a:r>
              <a:rPr lang="uk-UA" sz="2800" dirty="0" err="1"/>
              <a:t>Therapeutic</a:t>
            </a:r>
            <a:r>
              <a:rPr lang="uk-UA" sz="2800" dirty="0"/>
              <a:t> </a:t>
            </a:r>
            <a:r>
              <a:rPr lang="uk-UA" sz="2800" dirty="0" err="1"/>
              <a:t>reasons</a:t>
            </a:r>
            <a:endParaRPr lang="ru-RU" sz="2800" dirty="0"/>
          </a:p>
        </p:txBody>
      </p:sp>
    </p:spTree>
    <p:extLst>
      <p:ext uri="{BB962C8B-B14F-4D97-AF65-F5344CB8AC3E}">
        <p14:creationId xmlns:p14="http://schemas.microsoft.com/office/powerpoint/2010/main" val="22214965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052736"/>
            <a:ext cx="7488832" cy="4524315"/>
          </a:xfrm>
          <a:prstGeom prst="rect">
            <a:avLst/>
          </a:prstGeom>
        </p:spPr>
        <p:txBody>
          <a:bodyPr wrap="square">
            <a:spAutoFit/>
          </a:bodyPr>
          <a:lstStyle/>
          <a:p>
            <a:r>
              <a:rPr lang="uk-UA" sz="3200" u="sng" dirty="0" smtClean="0"/>
              <a:t>                                </a:t>
            </a:r>
            <a:r>
              <a:rPr lang="uk-UA" sz="3200" u="sng" dirty="0" err="1" smtClean="0"/>
              <a:t>Scintiscan</a:t>
            </a:r>
            <a:endParaRPr lang="ru-RU" sz="3200" dirty="0"/>
          </a:p>
          <a:p>
            <a:r>
              <a:rPr lang="uk-UA" sz="3200" dirty="0" err="1"/>
              <a:t>This</a:t>
            </a:r>
            <a:r>
              <a:rPr lang="uk-UA" sz="3200" dirty="0"/>
              <a:t> </a:t>
            </a:r>
            <a:r>
              <a:rPr lang="uk-UA" sz="3200" dirty="0" err="1"/>
              <a:t>investigation</a:t>
            </a:r>
            <a:r>
              <a:rPr lang="uk-UA" sz="3200" dirty="0"/>
              <a:t> </a:t>
            </a:r>
            <a:r>
              <a:rPr lang="uk-UA" sz="3200" dirty="0" err="1"/>
              <a:t>has</a:t>
            </a:r>
            <a:r>
              <a:rPr lang="uk-UA" sz="3200" dirty="0"/>
              <a:t> </a:t>
            </a:r>
            <a:r>
              <a:rPr lang="uk-UA" sz="3200" dirty="0" err="1"/>
              <a:t>the</a:t>
            </a:r>
            <a:r>
              <a:rPr lang="uk-UA" sz="3200" dirty="0"/>
              <a:t> </a:t>
            </a:r>
            <a:r>
              <a:rPr lang="uk-UA" sz="3200" dirty="0" err="1"/>
              <a:t>advantage</a:t>
            </a:r>
            <a:r>
              <a:rPr lang="uk-UA" sz="3200" dirty="0"/>
              <a:t> </a:t>
            </a:r>
            <a:r>
              <a:rPr lang="uk-UA" sz="3200" dirty="0" err="1"/>
              <a:t>of</a:t>
            </a:r>
            <a:r>
              <a:rPr lang="uk-UA" sz="3200" dirty="0"/>
              <a:t> </a:t>
            </a:r>
            <a:r>
              <a:rPr lang="uk-UA" sz="3200" dirty="0" err="1"/>
              <a:t>examining</a:t>
            </a:r>
            <a:r>
              <a:rPr lang="uk-UA" sz="3200" dirty="0"/>
              <a:t> </a:t>
            </a:r>
            <a:r>
              <a:rPr lang="uk-UA" sz="3200" dirty="0" err="1"/>
              <a:t>all</a:t>
            </a:r>
            <a:r>
              <a:rPr lang="uk-UA" sz="3200" dirty="0"/>
              <a:t> </a:t>
            </a:r>
            <a:r>
              <a:rPr lang="uk-UA" sz="3200" dirty="0" err="1"/>
              <a:t>major</a:t>
            </a:r>
            <a:r>
              <a:rPr lang="uk-UA" sz="3200" dirty="0"/>
              <a:t> </a:t>
            </a:r>
            <a:r>
              <a:rPr lang="uk-UA" sz="3200" dirty="0" err="1"/>
              <a:t>salivary</a:t>
            </a:r>
            <a:r>
              <a:rPr lang="uk-UA" sz="3200" dirty="0"/>
              <a:t> </a:t>
            </a:r>
            <a:r>
              <a:rPr lang="uk-UA" sz="3200" dirty="0" err="1"/>
              <a:t>glands</a:t>
            </a:r>
            <a:r>
              <a:rPr lang="uk-UA" sz="3200" dirty="0"/>
              <a:t> </a:t>
            </a:r>
            <a:r>
              <a:rPr lang="uk-UA" sz="3200" dirty="0" err="1"/>
              <a:t>together</a:t>
            </a:r>
            <a:r>
              <a:rPr lang="uk-UA" sz="3200" dirty="0"/>
              <a:t>. </a:t>
            </a:r>
            <a:r>
              <a:rPr lang="uk-UA" sz="3200" dirty="0" err="1"/>
              <a:t>An</a:t>
            </a:r>
            <a:r>
              <a:rPr lang="uk-UA" sz="3200" dirty="0"/>
              <a:t> </a:t>
            </a:r>
            <a:r>
              <a:rPr lang="uk-UA" sz="3200" dirty="0" err="1"/>
              <a:t>intravenous</a:t>
            </a:r>
            <a:r>
              <a:rPr lang="uk-UA" sz="3200" dirty="0"/>
              <a:t> </a:t>
            </a:r>
            <a:r>
              <a:rPr lang="uk-UA" sz="3200" dirty="0" err="1"/>
              <a:t>injection</a:t>
            </a:r>
            <a:r>
              <a:rPr lang="uk-UA" sz="3200" dirty="0"/>
              <a:t> </a:t>
            </a:r>
            <a:r>
              <a:rPr lang="uk-UA" sz="3200" dirty="0" err="1"/>
              <a:t>of</a:t>
            </a:r>
            <a:r>
              <a:rPr lang="uk-UA" sz="3200" dirty="0"/>
              <a:t> </a:t>
            </a:r>
            <a:r>
              <a:rPr lang="uk-UA" sz="3200" dirty="0" err="1"/>
              <a:t>technetium</a:t>
            </a:r>
            <a:r>
              <a:rPr lang="uk-UA" sz="3200" dirty="0"/>
              <a:t> </a:t>
            </a:r>
            <a:r>
              <a:rPr lang="uk-UA" sz="3200" dirty="0" err="1"/>
              <a:t>is</a:t>
            </a:r>
            <a:r>
              <a:rPr lang="uk-UA" sz="3200" dirty="0"/>
              <a:t> </a:t>
            </a:r>
            <a:r>
              <a:rPr lang="uk-UA" sz="3200" dirty="0" err="1"/>
              <a:t>performed</a:t>
            </a:r>
            <a:r>
              <a:rPr lang="uk-UA" sz="3200" dirty="0"/>
              <a:t> </a:t>
            </a:r>
            <a:r>
              <a:rPr lang="uk-UA" sz="3200" dirty="0" err="1"/>
              <a:t>and</a:t>
            </a:r>
            <a:r>
              <a:rPr lang="uk-UA" sz="3200" dirty="0"/>
              <a:t> </a:t>
            </a:r>
            <a:r>
              <a:rPr lang="uk-UA" sz="3200" dirty="0" err="1"/>
              <a:t>the</a:t>
            </a:r>
            <a:r>
              <a:rPr lang="uk-UA" sz="3200" dirty="0"/>
              <a:t> </a:t>
            </a:r>
            <a:r>
              <a:rPr lang="uk-UA" sz="3200" dirty="0" err="1"/>
              <a:t>isotope</a:t>
            </a:r>
            <a:r>
              <a:rPr lang="uk-UA" sz="3200" dirty="0"/>
              <a:t> </a:t>
            </a:r>
            <a:r>
              <a:rPr lang="uk-UA" sz="3200" dirty="0" err="1"/>
              <a:t>is</a:t>
            </a:r>
            <a:r>
              <a:rPr lang="uk-UA" sz="3200" dirty="0"/>
              <a:t> </a:t>
            </a:r>
            <a:r>
              <a:rPr lang="uk-UA" sz="3200" dirty="0" err="1"/>
              <a:t>concentrated</a:t>
            </a:r>
            <a:r>
              <a:rPr lang="uk-UA" sz="3200" dirty="0"/>
              <a:t> </a:t>
            </a:r>
            <a:r>
              <a:rPr lang="uk-UA" sz="3200" dirty="0" err="1"/>
              <a:t>by</a:t>
            </a:r>
            <a:r>
              <a:rPr lang="uk-UA" sz="3200" dirty="0"/>
              <a:t> </a:t>
            </a:r>
            <a:r>
              <a:rPr lang="uk-UA" sz="3200" dirty="0" err="1"/>
              <a:t>the</a:t>
            </a:r>
            <a:r>
              <a:rPr lang="uk-UA" sz="3200" dirty="0"/>
              <a:t> </a:t>
            </a:r>
            <a:r>
              <a:rPr lang="uk-UA" sz="3200" dirty="0" err="1"/>
              <a:t>salivary</a:t>
            </a:r>
            <a:r>
              <a:rPr lang="uk-UA" sz="3200" dirty="0"/>
              <a:t> </a:t>
            </a:r>
            <a:r>
              <a:rPr lang="uk-UA" sz="3200" dirty="0" err="1"/>
              <a:t>glands</a:t>
            </a:r>
            <a:r>
              <a:rPr lang="uk-UA" sz="3200" dirty="0"/>
              <a:t>. </a:t>
            </a:r>
            <a:r>
              <a:rPr lang="uk-UA" sz="3200" dirty="0" err="1"/>
              <a:t>The</a:t>
            </a:r>
            <a:r>
              <a:rPr lang="uk-UA" sz="3200" dirty="0"/>
              <a:t> </a:t>
            </a:r>
            <a:r>
              <a:rPr lang="uk-UA" sz="3200" dirty="0" err="1"/>
              <a:t>head</a:t>
            </a:r>
            <a:r>
              <a:rPr lang="uk-UA" sz="3200" dirty="0"/>
              <a:t> </a:t>
            </a:r>
            <a:r>
              <a:rPr lang="uk-UA" sz="3200" dirty="0" err="1"/>
              <a:t>of</a:t>
            </a:r>
            <a:r>
              <a:rPr lang="uk-UA" sz="3200" dirty="0"/>
              <a:t> </a:t>
            </a:r>
            <a:r>
              <a:rPr lang="uk-UA" sz="3200" dirty="0" err="1"/>
              <a:t>the</a:t>
            </a:r>
            <a:r>
              <a:rPr lang="uk-UA" sz="3200" dirty="0"/>
              <a:t> </a:t>
            </a:r>
            <a:r>
              <a:rPr lang="uk-UA" sz="3200" dirty="0" err="1"/>
              <a:t>scanner</a:t>
            </a:r>
            <a:r>
              <a:rPr lang="uk-UA" sz="3200" dirty="0"/>
              <a:t> </a:t>
            </a:r>
            <a:r>
              <a:rPr lang="uk-UA" sz="3200" dirty="0" err="1"/>
              <a:t>picks</a:t>
            </a:r>
            <a:r>
              <a:rPr lang="uk-UA" sz="3200" dirty="0"/>
              <a:t> </a:t>
            </a:r>
            <a:r>
              <a:rPr lang="uk-UA" sz="3200" dirty="0" err="1"/>
              <a:t>up</a:t>
            </a:r>
            <a:r>
              <a:rPr lang="uk-UA" sz="3200" dirty="0"/>
              <a:t> </a:t>
            </a:r>
            <a:r>
              <a:rPr lang="uk-UA" sz="3200" dirty="0" err="1"/>
              <a:t>the</a:t>
            </a:r>
            <a:r>
              <a:rPr lang="uk-UA" sz="3200" dirty="0"/>
              <a:t> </a:t>
            </a:r>
            <a:r>
              <a:rPr lang="uk-UA" sz="3200" dirty="0" err="1"/>
              <a:t>radiation</a:t>
            </a:r>
            <a:r>
              <a:rPr lang="uk-UA" sz="3200" dirty="0"/>
              <a:t> </a:t>
            </a:r>
            <a:r>
              <a:rPr lang="uk-UA" sz="3200" dirty="0" err="1"/>
              <a:t>emissions</a:t>
            </a:r>
            <a:r>
              <a:rPr lang="en-US" sz="3200" dirty="0"/>
              <a:t>  </a:t>
            </a:r>
            <a:r>
              <a:rPr lang="uk-UA" sz="3200" dirty="0" err="1"/>
              <a:t>producing</a:t>
            </a:r>
            <a:r>
              <a:rPr lang="uk-UA" sz="3200" dirty="0"/>
              <a:t> a </a:t>
            </a:r>
            <a:r>
              <a:rPr lang="uk-UA" sz="3200" dirty="0" err="1"/>
              <a:t>picture</a:t>
            </a:r>
            <a:r>
              <a:rPr lang="uk-UA" sz="3200" dirty="0"/>
              <a:t> </a:t>
            </a:r>
            <a:r>
              <a:rPr lang="uk-UA" sz="3200" dirty="0" err="1"/>
              <a:t>of</a:t>
            </a:r>
            <a:r>
              <a:rPr lang="uk-UA" sz="3200" dirty="0"/>
              <a:t> </a:t>
            </a:r>
            <a:r>
              <a:rPr lang="uk-UA" sz="3200" dirty="0" err="1"/>
              <a:t>the</a:t>
            </a:r>
            <a:r>
              <a:rPr lang="uk-UA" sz="3200" dirty="0"/>
              <a:t> </a:t>
            </a:r>
            <a:r>
              <a:rPr lang="uk-UA" sz="3200" dirty="0" err="1"/>
              <a:t>glands</a:t>
            </a:r>
            <a:r>
              <a:rPr lang="uk-UA" sz="3200" dirty="0"/>
              <a:t>.</a:t>
            </a:r>
            <a:endParaRPr lang="ru-RU" sz="3200" dirty="0"/>
          </a:p>
        </p:txBody>
      </p:sp>
    </p:spTree>
    <p:extLst>
      <p:ext uri="{BB962C8B-B14F-4D97-AF65-F5344CB8AC3E}">
        <p14:creationId xmlns:p14="http://schemas.microsoft.com/office/powerpoint/2010/main" val="28210196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6767" y="908720"/>
            <a:ext cx="7344816" cy="5509200"/>
          </a:xfrm>
          <a:prstGeom prst="rect">
            <a:avLst/>
          </a:prstGeom>
        </p:spPr>
        <p:txBody>
          <a:bodyPr wrap="square">
            <a:spAutoFit/>
          </a:bodyPr>
          <a:lstStyle/>
          <a:p>
            <a:r>
              <a:rPr lang="uk-UA" sz="3200" u="sng" dirty="0" smtClean="0"/>
              <a:t>                                   </a:t>
            </a:r>
            <a:r>
              <a:rPr lang="uk-UA" sz="3200" u="sng" dirty="0" err="1" smtClean="0"/>
              <a:t>Biopsy</a:t>
            </a:r>
            <a:endParaRPr lang="ru-RU" sz="3200" dirty="0"/>
          </a:p>
          <a:p>
            <a:r>
              <a:rPr lang="uk-UA" sz="3200" dirty="0" err="1"/>
              <a:t>Minor</a:t>
            </a:r>
            <a:r>
              <a:rPr lang="uk-UA" sz="3200" dirty="0"/>
              <a:t> </a:t>
            </a:r>
            <a:r>
              <a:rPr lang="uk-UA" sz="3200" dirty="0" err="1"/>
              <a:t>salivary</a:t>
            </a:r>
            <a:r>
              <a:rPr lang="uk-UA" sz="3200" dirty="0"/>
              <a:t> </a:t>
            </a:r>
            <a:r>
              <a:rPr lang="uk-UA" sz="3200" dirty="0" err="1"/>
              <a:t>gland</a:t>
            </a:r>
            <a:r>
              <a:rPr lang="uk-UA" sz="3200" dirty="0"/>
              <a:t> </a:t>
            </a:r>
            <a:r>
              <a:rPr lang="uk-UA" sz="3200" dirty="0" err="1"/>
              <a:t>biopsies</a:t>
            </a:r>
            <a:r>
              <a:rPr lang="uk-UA" sz="3200" dirty="0"/>
              <a:t> </a:t>
            </a:r>
            <a:r>
              <a:rPr lang="uk-UA" sz="3200" dirty="0" err="1"/>
              <a:t>are</a:t>
            </a:r>
            <a:r>
              <a:rPr lang="uk-UA" sz="3200" dirty="0"/>
              <a:t> </a:t>
            </a:r>
            <a:r>
              <a:rPr lang="uk-UA" sz="3200" dirty="0" err="1"/>
              <a:t>performed</a:t>
            </a:r>
            <a:r>
              <a:rPr lang="uk-UA" sz="3200" dirty="0"/>
              <a:t> </a:t>
            </a:r>
            <a:r>
              <a:rPr lang="uk-UA" sz="3200" dirty="0" err="1"/>
              <a:t>where</a:t>
            </a:r>
            <a:r>
              <a:rPr lang="uk-UA" sz="3200" dirty="0"/>
              <a:t> </a:t>
            </a:r>
            <a:r>
              <a:rPr lang="uk-UA" sz="3200" dirty="0" err="1"/>
              <a:t>Sjogren's</a:t>
            </a:r>
            <a:r>
              <a:rPr lang="uk-UA" sz="3200" dirty="0"/>
              <a:t> </a:t>
            </a:r>
            <a:r>
              <a:rPr lang="uk-UA" sz="3200" dirty="0" err="1"/>
              <a:t>syndrome</a:t>
            </a:r>
            <a:r>
              <a:rPr lang="uk-UA" sz="3200" dirty="0"/>
              <a:t> </a:t>
            </a:r>
            <a:r>
              <a:rPr lang="uk-UA" sz="3200" dirty="0" err="1"/>
              <a:t>other</a:t>
            </a:r>
            <a:r>
              <a:rPr lang="uk-UA" sz="3200" dirty="0"/>
              <a:t> </a:t>
            </a:r>
            <a:r>
              <a:rPr lang="uk-UA" sz="3200" dirty="0" err="1"/>
              <a:t>connective</a:t>
            </a:r>
            <a:r>
              <a:rPr lang="uk-UA" sz="3200" dirty="0"/>
              <a:t> </a:t>
            </a:r>
            <a:r>
              <a:rPr lang="uk-UA" sz="3200" dirty="0" err="1"/>
              <a:t>tissue</a:t>
            </a:r>
            <a:r>
              <a:rPr lang="uk-UA" sz="3200" dirty="0"/>
              <a:t> </a:t>
            </a:r>
            <a:r>
              <a:rPr lang="uk-UA" sz="3200" dirty="0" err="1"/>
              <a:t>disorders</a:t>
            </a:r>
            <a:r>
              <a:rPr lang="uk-UA" sz="3200" dirty="0"/>
              <a:t> </a:t>
            </a:r>
            <a:r>
              <a:rPr lang="uk-UA" sz="3200" dirty="0" err="1"/>
              <a:t>are</a:t>
            </a:r>
            <a:r>
              <a:rPr lang="uk-UA" sz="3200" dirty="0"/>
              <a:t> </a:t>
            </a:r>
            <a:r>
              <a:rPr lang="uk-UA" sz="3200" dirty="0" err="1"/>
              <a:t>suspected</a:t>
            </a:r>
            <a:r>
              <a:rPr lang="uk-UA" sz="3200" dirty="0"/>
              <a:t>. </a:t>
            </a:r>
            <a:r>
              <a:rPr lang="uk-UA" sz="3200" dirty="0" err="1"/>
              <a:t>Major</a:t>
            </a:r>
            <a:r>
              <a:rPr lang="uk-UA" sz="3200" dirty="0"/>
              <a:t> </a:t>
            </a:r>
            <a:r>
              <a:rPr lang="uk-UA" sz="3200" dirty="0" err="1"/>
              <a:t>gland</a:t>
            </a:r>
            <a:r>
              <a:rPr lang="uk-UA" sz="3200" dirty="0"/>
              <a:t> </a:t>
            </a:r>
            <a:r>
              <a:rPr lang="uk-UA" sz="3200" dirty="0" err="1"/>
              <a:t>biopsies</a:t>
            </a:r>
            <a:r>
              <a:rPr lang="uk-UA" sz="3200" dirty="0"/>
              <a:t> </a:t>
            </a:r>
            <a:r>
              <a:rPr lang="uk-UA" sz="3200" dirty="0" err="1"/>
              <a:t>can</a:t>
            </a:r>
            <a:r>
              <a:rPr lang="en-US" sz="3200" dirty="0"/>
              <a:t> be </a:t>
            </a:r>
            <a:r>
              <a:rPr lang="uk-UA" sz="3200" dirty="0" err="1"/>
              <a:t>performed</a:t>
            </a:r>
            <a:r>
              <a:rPr lang="uk-UA" sz="3200" dirty="0"/>
              <a:t>. </a:t>
            </a:r>
            <a:r>
              <a:rPr lang="uk-UA" sz="3200" dirty="0" err="1"/>
              <a:t>Fine</a:t>
            </a:r>
            <a:r>
              <a:rPr lang="uk-UA" sz="3200" dirty="0"/>
              <a:t> </a:t>
            </a:r>
            <a:r>
              <a:rPr lang="uk-UA" sz="3200" dirty="0" err="1"/>
              <a:t>needle</a:t>
            </a:r>
            <a:r>
              <a:rPr lang="uk-UA" sz="3200" dirty="0"/>
              <a:t> </a:t>
            </a:r>
            <a:r>
              <a:rPr lang="uk-UA" sz="3200" dirty="0" err="1"/>
              <a:t>aspiration</a:t>
            </a:r>
            <a:r>
              <a:rPr lang="uk-UA" sz="3200" dirty="0"/>
              <a:t> </a:t>
            </a:r>
            <a:r>
              <a:rPr lang="uk-UA" sz="3200" dirty="0" err="1"/>
              <a:t>is</a:t>
            </a:r>
            <a:r>
              <a:rPr lang="uk-UA" sz="3200" dirty="0"/>
              <a:t> </a:t>
            </a:r>
            <a:r>
              <a:rPr lang="uk-UA" sz="3200" dirty="0" err="1"/>
              <a:t>used</a:t>
            </a:r>
            <a:r>
              <a:rPr lang="uk-UA" sz="3200" dirty="0"/>
              <a:t> </a:t>
            </a:r>
            <a:r>
              <a:rPr lang="uk-UA" sz="3200" dirty="0" err="1"/>
              <a:t>to</a:t>
            </a:r>
            <a:r>
              <a:rPr lang="uk-UA" sz="3200" dirty="0"/>
              <a:t> </a:t>
            </a:r>
            <a:r>
              <a:rPr lang="uk-UA" sz="3200" dirty="0" err="1"/>
              <a:t>provide</a:t>
            </a:r>
            <a:r>
              <a:rPr lang="uk-UA" sz="3200" dirty="0"/>
              <a:t> </a:t>
            </a:r>
            <a:r>
              <a:rPr lang="uk-UA" sz="3200" dirty="0" err="1"/>
              <a:t>definitive</a:t>
            </a:r>
            <a:r>
              <a:rPr lang="uk-UA" sz="3200" dirty="0"/>
              <a:t> </a:t>
            </a:r>
            <a:r>
              <a:rPr lang="uk-UA" sz="3200" dirty="0" err="1"/>
              <a:t>diagnosis</a:t>
            </a:r>
            <a:r>
              <a:rPr lang="uk-UA" sz="3200" dirty="0"/>
              <a:t>. </a:t>
            </a:r>
            <a:r>
              <a:rPr lang="uk-UA" sz="3200" dirty="0" err="1"/>
              <a:t>It</a:t>
            </a:r>
            <a:r>
              <a:rPr lang="uk-UA" sz="3200" dirty="0"/>
              <a:t> </a:t>
            </a:r>
            <a:r>
              <a:rPr lang="uk-UA" sz="3200" dirty="0" err="1"/>
              <a:t>is</a:t>
            </a:r>
            <a:r>
              <a:rPr lang="uk-UA" sz="3200" dirty="0"/>
              <a:t> </a:t>
            </a:r>
            <a:r>
              <a:rPr lang="uk-UA" sz="3200" dirty="0" err="1"/>
              <a:t>indicated</a:t>
            </a:r>
            <a:r>
              <a:rPr lang="uk-UA" sz="3200" dirty="0"/>
              <a:t> </a:t>
            </a:r>
            <a:r>
              <a:rPr lang="uk-UA" sz="3200" dirty="0" err="1"/>
              <a:t>for</a:t>
            </a:r>
            <a:r>
              <a:rPr lang="uk-UA" sz="3200" dirty="0"/>
              <a:t> </a:t>
            </a:r>
            <a:r>
              <a:rPr lang="uk-UA" sz="3200" dirty="0" err="1"/>
              <a:t>determining</a:t>
            </a:r>
            <a:r>
              <a:rPr lang="uk-UA" sz="3200" dirty="0"/>
              <a:t> </a:t>
            </a:r>
            <a:r>
              <a:rPr lang="uk-UA" sz="3200" dirty="0" err="1"/>
              <a:t>whether</a:t>
            </a:r>
            <a:r>
              <a:rPr lang="uk-UA" sz="3200" dirty="0"/>
              <a:t> a </a:t>
            </a:r>
            <a:r>
              <a:rPr lang="uk-UA" sz="3200" dirty="0" err="1"/>
              <a:t>lesion</a:t>
            </a:r>
            <a:r>
              <a:rPr lang="uk-UA" sz="3200" dirty="0"/>
              <a:t> </a:t>
            </a:r>
            <a:r>
              <a:rPr lang="uk-UA" sz="3200" dirty="0" err="1"/>
              <a:t>is</a:t>
            </a:r>
            <a:r>
              <a:rPr lang="uk-UA" sz="3200" dirty="0"/>
              <a:t> </a:t>
            </a:r>
            <a:r>
              <a:rPr lang="uk-UA" sz="3200" dirty="0" err="1"/>
              <a:t>benign</a:t>
            </a:r>
            <a:r>
              <a:rPr lang="uk-UA" sz="3200" dirty="0"/>
              <a:t> </a:t>
            </a:r>
            <a:r>
              <a:rPr lang="uk-UA" sz="3200" dirty="0" err="1"/>
              <a:t>or</a:t>
            </a:r>
            <a:r>
              <a:rPr lang="uk-UA" sz="3200" dirty="0"/>
              <a:t> </a:t>
            </a:r>
            <a:r>
              <a:rPr lang="uk-UA" sz="3200" dirty="0" err="1"/>
              <a:t>malignant</a:t>
            </a:r>
            <a:r>
              <a:rPr lang="uk-UA" sz="3200" dirty="0"/>
              <a:t>. </a:t>
            </a:r>
            <a:r>
              <a:rPr lang="uk-UA" sz="3200" dirty="0" err="1"/>
              <a:t>It</a:t>
            </a:r>
            <a:r>
              <a:rPr lang="uk-UA" sz="3200" dirty="0"/>
              <a:t> </a:t>
            </a:r>
            <a:r>
              <a:rPr lang="uk-UA" sz="3200" dirty="0" err="1"/>
              <a:t>should</a:t>
            </a:r>
            <a:r>
              <a:rPr lang="uk-UA" sz="3200" dirty="0"/>
              <a:t> </a:t>
            </a:r>
            <a:r>
              <a:rPr lang="uk-UA" sz="3200" dirty="0" err="1"/>
              <a:t>indicate</a:t>
            </a:r>
            <a:r>
              <a:rPr lang="uk-UA" sz="3200" dirty="0"/>
              <a:t> </a:t>
            </a:r>
            <a:r>
              <a:rPr lang="uk-UA" sz="3200" dirty="0" err="1"/>
              <a:t>the</a:t>
            </a:r>
            <a:r>
              <a:rPr lang="uk-UA" sz="3200" dirty="0"/>
              <a:t> </a:t>
            </a:r>
            <a:r>
              <a:rPr lang="uk-UA" sz="3200" dirty="0" err="1"/>
              <a:t>tissue</a:t>
            </a:r>
            <a:r>
              <a:rPr lang="uk-UA" sz="3200" dirty="0"/>
              <a:t> </a:t>
            </a:r>
            <a:r>
              <a:rPr lang="uk-UA" sz="3200" dirty="0" err="1"/>
              <a:t>of</a:t>
            </a:r>
            <a:r>
              <a:rPr lang="uk-UA" sz="3200" dirty="0"/>
              <a:t> </a:t>
            </a:r>
            <a:r>
              <a:rPr lang="uk-UA" sz="3200" dirty="0" err="1"/>
              <a:t>origin</a:t>
            </a:r>
            <a:r>
              <a:rPr lang="uk-UA" sz="3200" dirty="0"/>
              <a:t> </a:t>
            </a:r>
            <a:r>
              <a:rPr lang="uk-UA" sz="3200" dirty="0" err="1"/>
              <a:t>and</a:t>
            </a:r>
            <a:r>
              <a:rPr lang="uk-UA" sz="3200" dirty="0"/>
              <a:t> </a:t>
            </a:r>
            <a:r>
              <a:rPr lang="uk-UA" sz="3200" dirty="0" err="1"/>
              <a:t>dictate</a:t>
            </a:r>
            <a:r>
              <a:rPr lang="uk-UA" sz="3200" dirty="0"/>
              <a:t> </a:t>
            </a:r>
            <a:r>
              <a:rPr lang="uk-UA" sz="3200" dirty="0" err="1"/>
              <a:t>the</a:t>
            </a:r>
            <a:r>
              <a:rPr lang="uk-UA" sz="3200" dirty="0"/>
              <a:t> </a:t>
            </a:r>
            <a:r>
              <a:rPr lang="uk-UA" sz="3200" dirty="0" err="1"/>
              <a:t>mode</a:t>
            </a:r>
            <a:r>
              <a:rPr lang="uk-UA" sz="3200" dirty="0"/>
              <a:t> </a:t>
            </a:r>
            <a:r>
              <a:rPr lang="uk-UA" sz="3200" dirty="0" err="1"/>
              <a:t>of</a:t>
            </a:r>
            <a:r>
              <a:rPr lang="uk-UA" sz="3200" dirty="0"/>
              <a:t> </a:t>
            </a:r>
            <a:r>
              <a:rPr lang="uk-UA" sz="3200" dirty="0" err="1"/>
              <a:t>treatment</a:t>
            </a:r>
            <a:r>
              <a:rPr lang="uk-UA" sz="3200" dirty="0"/>
              <a:t>. </a:t>
            </a:r>
            <a:endParaRPr lang="ru-RU" sz="3200" dirty="0"/>
          </a:p>
        </p:txBody>
      </p:sp>
    </p:spTree>
    <p:extLst>
      <p:ext uri="{BB962C8B-B14F-4D97-AF65-F5344CB8AC3E}">
        <p14:creationId xmlns:p14="http://schemas.microsoft.com/office/powerpoint/2010/main" val="150489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196752"/>
            <a:ext cx="7920880" cy="4524315"/>
          </a:xfrm>
          <a:prstGeom prst="rect">
            <a:avLst/>
          </a:prstGeom>
        </p:spPr>
        <p:txBody>
          <a:bodyPr wrap="square">
            <a:spAutoFit/>
          </a:bodyPr>
          <a:lstStyle/>
          <a:p>
            <a:r>
              <a:rPr lang="uk-UA" sz="3200" dirty="0" err="1"/>
              <a:t>The</a:t>
            </a:r>
            <a:r>
              <a:rPr lang="uk-UA" sz="3200" dirty="0"/>
              <a:t> </a:t>
            </a:r>
            <a:r>
              <a:rPr lang="uk-UA" sz="3200" dirty="0" err="1"/>
              <a:t>technique</a:t>
            </a:r>
            <a:r>
              <a:rPr lang="uk-UA" sz="3200" dirty="0"/>
              <a:t> </a:t>
            </a:r>
            <a:r>
              <a:rPr lang="uk-UA" sz="3200" dirty="0" err="1"/>
              <a:t>involves</a:t>
            </a:r>
            <a:r>
              <a:rPr lang="uk-UA" sz="3200" dirty="0"/>
              <a:t> </a:t>
            </a:r>
            <a:r>
              <a:rPr lang="uk-UA" sz="3200" dirty="0" err="1"/>
              <a:t>providing</a:t>
            </a:r>
            <a:r>
              <a:rPr lang="uk-UA" sz="3200" dirty="0"/>
              <a:t> </a:t>
            </a:r>
            <a:r>
              <a:rPr lang="uk-UA" sz="3200" dirty="0" err="1"/>
              <a:t>an</a:t>
            </a:r>
            <a:r>
              <a:rPr lang="uk-UA" sz="3200" dirty="0"/>
              <a:t> </a:t>
            </a:r>
            <a:r>
              <a:rPr lang="uk-UA" sz="3200" dirty="0" err="1"/>
              <a:t>aseptic</a:t>
            </a:r>
            <a:r>
              <a:rPr lang="uk-UA" sz="3200" dirty="0"/>
              <a:t> </a:t>
            </a:r>
            <a:r>
              <a:rPr lang="uk-UA" sz="3200" dirty="0" err="1"/>
              <a:t>field</a:t>
            </a:r>
            <a:r>
              <a:rPr lang="uk-UA" sz="3200" dirty="0"/>
              <a:t>. A wide-</a:t>
            </a:r>
            <a:r>
              <a:rPr lang="uk-UA" sz="3200" dirty="0" err="1"/>
              <a:t>bore</a:t>
            </a:r>
            <a:r>
              <a:rPr lang="uk-UA" sz="3200" dirty="0"/>
              <a:t> </a:t>
            </a:r>
            <a:r>
              <a:rPr lang="uk-UA" sz="3200" dirty="0" err="1"/>
              <a:t>needle</a:t>
            </a:r>
            <a:r>
              <a:rPr lang="uk-UA" sz="3200" dirty="0"/>
              <a:t>, 18-20 </a:t>
            </a:r>
            <a:r>
              <a:rPr lang="uk-UA" sz="3200" dirty="0" err="1"/>
              <a:t>gauge</a:t>
            </a:r>
            <a:r>
              <a:rPr lang="uk-UA" sz="3200" dirty="0"/>
              <a:t>, </a:t>
            </a:r>
            <a:r>
              <a:rPr lang="uk-UA" sz="3200" dirty="0" err="1"/>
              <a:t>is</a:t>
            </a:r>
            <a:r>
              <a:rPr lang="uk-UA" sz="3200" dirty="0"/>
              <a:t> </a:t>
            </a:r>
            <a:r>
              <a:rPr lang="uk-UA" sz="3200" dirty="0" err="1"/>
              <a:t>inserted</a:t>
            </a:r>
            <a:r>
              <a:rPr lang="uk-UA" sz="3200" dirty="0"/>
              <a:t> </a:t>
            </a:r>
            <a:r>
              <a:rPr lang="uk-UA" sz="3200" dirty="0" err="1"/>
              <a:t>into</a:t>
            </a:r>
            <a:r>
              <a:rPr lang="uk-UA" sz="3200" dirty="0"/>
              <a:t> </a:t>
            </a:r>
            <a:r>
              <a:rPr lang="uk-UA" sz="3200" dirty="0" err="1"/>
              <a:t>the</a:t>
            </a:r>
            <a:r>
              <a:rPr lang="uk-UA" sz="3200" dirty="0"/>
              <a:t> </a:t>
            </a:r>
            <a:r>
              <a:rPr lang="uk-UA" sz="3200" dirty="0" err="1"/>
              <a:t>gland</a:t>
            </a:r>
            <a:r>
              <a:rPr lang="uk-UA" sz="3200" dirty="0"/>
              <a:t>. </a:t>
            </a:r>
            <a:r>
              <a:rPr lang="uk-UA" sz="3200" dirty="0" err="1"/>
              <a:t>The</a:t>
            </a:r>
            <a:r>
              <a:rPr lang="uk-UA" sz="3200" dirty="0"/>
              <a:t> </a:t>
            </a:r>
            <a:r>
              <a:rPr lang="uk-UA" sz="3200" dirty="0" err="1"/>
              <a:t>target</a:t>
            </a:r>
            <a:r>
              <a:rPr lang="uk-UA" sz="3200" dirty="0"/>
              <a:t> </a:t>
            </a:r>
            <a:r>
              <a:rPr lang="uk-UA" sz="3200" dirty="0" err="1"/>
              <a:t>lesion</a:t>
            </a:r>
            <a:r>
              <a:rPr lang="uk-UA" sz="3200" dirty="0"/>
              <a:t> </a:t>
            </a:r>
            <a:r>
              <a:rPr lang="uk-UA" sz="3200" dirty="0" err="1"/>
              <a:t>is</a:t>
            </a:r>
            <a:r>
              <a:rPr lang="uk-UA" sz="3200" dirty="0"/>
              <a:t> </a:t>
            </a:r>
            <a:r>
              <a:rPr lang="uk-UA" sz="3200" dirty="0" err="1"/>
              <a:t>fixed</a:t>
            </a:r>
            <a:r>
              <a:rPr lang="uk-UA" sz="3200" dirty="0"/>
              <a:t> </a:t>
            </a:r>
            <a:r>
              <a:rPr lang="uk-UA" sz="3200" dirty="0" err="1"/>
              <a:t>between</a:t>
            </a:r>
            <a:r>
              <a:rPr lang="uk-UA" sz="3200" dirty="0"/>
              <a:t> </a:t>
            </a:r>
            <a:r>
              <a:rPr lang="uk-UA" sz="3200" dirty="0" err="1"/>
              <a:t>the</a:t>
            </a:r>
            <a:r>
              <a:rPr lang="uk-UA" sz="3200" dirty="0"/>
              <a:t> </a:t>
            </a:r>
            <a:r>
              <a:rPr lang="uk-UA" sz="3200" dirty="0" err="1"/>
              <a:t>index</a:t>
            </a:r>
            <a:r>
              <a:rPr lang="uk-UA" sz="3200" dirty="0"/>
              <a:t> </a:t>
            </a:r>
            <a:r>
              <a:rPr lang="uk-UA" sz="3200" dirty="0" err="1"/>
              <a:t>finger</a:t>
            </a:r>
            <a:r>
              <a:rPr lang="uk-UA" sz="3200" dirty="0"/>
              <a:t> </a:t>
            </a:r>
            <a:r>
              <a:rPr lang="uk-UA" sz="3200" dirty="0" err="1"/>
              <a:t>and</a:t>
            </a:r>
            <a:r>
              <a:rPr lang="uk-UA" sz="3200" dirty="0"/>
              <a:t> </a:t>
            </a:r>
            <a:r>
              <a:rPr lang="uk-UA" sz="3200" dirty="0" err="1"/>
              <a:t>thumb</a:t>
            </a:r>
            <a:r>
              <a:rPr lang="uk-UA" sz="3200" dirty="0"/>
              <a:t>. </a:t>
            </a:r>
            <a:r>
              <a:rPr lang="uk-UA" sz="3200" dirty="0" err="1"/>
              <a:t>The</a:t>
            </a:r>
            <a:r>
              <a:rPr lang="uk-UA" sz="3200" dirty="0"/>
              <a:t> </a:t>
            </a:r>
            <a:r>
              <a:rPr lang="uk-UA" sz="3200" dirty="0" err="1"/>
              <a:t>needle</a:t>
            </a:r>
            <a:r>
              <a:rPr lang="uk-UA" sz="3200" dirty="0"/>
              <a:t> </a:t>
            </a:r>
            <a:r>
              <a:rPr lang="uk-UA" sz="3200" dirty="0" err="1"/>
              <a:t>is</a:t>
            </a:r>
            <a:r>
              <a:rPr lang="uk-UA" sz="3200" dirty="0"/>
              <a:t> </a:t>
            </a:r>
            <a:r>
              <a:rPr lang="uk-UA" sz="3200" dirty="0" err="1"/>
              <a:t>aimed</a:t>
            </a:r>
            <a:r>
              <a:rPr lang="uk-UA" sz="3200" dirty="0"/>
              <a:t> </a:t>
            </a:r>
            <a:r>
              <a:rPr lang="uk-UA" sz="3200" dirty="0" err="1"/>
              <a:t>in</a:t>
            </a:r>
            <a:r>
              <a:rPr lang="uk-UA" sz="3200" dirty="0"/>
              <a:t> </a:t>
            </a:r>
            <a:r>
              <a:rPr lang="uk-UA" sz="3200" dirty="0" err="1"/>
              <a:t>the</a:t>
            </a:r>
            <a:r>
              <a:rPr lang="uk-UA" sz="3200" dirty="0"/>
              <a:t> </a:t>
            </a:r>
            <a:r>
              <a:rPr lang="uk-UA" sz="3200" dirty="0" err="1"/>
              <a:t>direction</a:t>
            </a:r>
            <a:r>
              <a:rPr lang="uk-UA" sz="3200" dirty="0"/>
              <a:t> </a:t>
            </a:r>
            <a:r>
              <a:rPr lang="uk-UA" sz="3200" dirty="0" err="1"/>
              <a:t>of</a:t>
            </a:r>
            <a:r>
              <a:rPr lang="uk-UA" sz="3200" dirty="0"/>
              <a:t> </a:t>
            </a:r>
            <a:r>
              <a:rPr lang="uk-UA" sz="3200" dirty="0" err="1"/>
              <a:t>the</a:t>
            </a:r>
            <a:r>
              <a:rPr lang="uk-UA" sz="3200" dirty="0"/>
              <a:t> </a:t>
            </a:r>
            <a:r>
              <a:rPr lang="uk-UA" sz="3200" dirty="0" err="1"/>
              <a:t>shortest</a:t>
            </a:r>
            <a:r>
              <a:rPr lang="uk-UA" sz="3200" dirty="0"/>
              <a:t> </a:t>
            </a:r>
            <a:r>
              <a:rPr lang="uk-UA" sz="3200" dirty="0" err="1"/>
              <a:t>distance</a:t>
            </a:r>
            <a:r>
              <a:rPr lang="uk-UA" sz="3200" dirty="0"/>
              <a:t> </a:t>
            </a:r>
            <a:r>
              <a:rPr lang="uk-UA" sz="3200" dirty="0" err="1"/>
              <a:t>to</a:t>
            </a:r>
            <a:r>
              <a:rPr lang="uk-UA" sz="3200" dirty="0"/>
              <a:t> </a:t>
            </a:r>
            <a:r>
              <a:rPr lang="uk-UA" sz="3200" dirty="0" err="1"/>
              <a:t>the</a:t>
            </a:r>
            <a:r>
              <a:rPr lang="uk-UA" sz="3200" dirty="0"/>
              <a:t> </a:t>
            </a:r>
            <a:r>
              <a:rPr lang="uk-UA" sz="3200" dirty="0" err="1"/>
              <a:t>lesion</a:t>
            </a:r>
            <a:r>
              <a:rPr lang="uk-UA" sz="3200" dirty="0"/>
              <a:t>. </a:t>
            </a:r>
            <a:r>
              <a:rPr lang="uk-UA" sz="3200" dirty="0" err="1"/>
              <a:t>The</a:t>
            </a:r>
            <a:r>
              <a:rPr lang="uk-UA" sz="3200" dirty="0"/>
              <a:t> </a:t>
            </a:r>
            <a:r>
              <a:rPr lang="uk-UA" sz="3200" dirty="0" err="1"/>
              <a:t>lesion</a:t>
            </a:r>
            <a:r>
              <a:rPr lang="uk-UA" sz="3200" dirty="0"/>
              <a:t> </a:t>
            </a:r>
            <a:r>
              <a:rPr lang="uk-UA" sz="3200" dirty="0" err="1"/>
              <a:t>is</a:t>
            </a:r>
            <a:r>
              <a:rPr lang="uk-UA" sz="3200" dirty="0"/>
              <a:t> </a:t>
            </a:r>
            <a:r>
              <a:rPr lang="uk-UA" sz="3200" dirty="0" err="1"/>
              <a:t>aspirated</a:t>
            </a:r>
            <a:r>
              <a:rPr lang="uk-UA" sz="3200" dirty="0"/>
              <a:t> </a:t>
            </a:r>
            <a:r>
              <a:rPr lang="uk-UA" sz="3200" dirty="0" err="1"/>
              <a:t>and</a:t>
            </a:r>
            <a:r>
              <a:rPr lang="uk-UA" sz="3200" dirty="0"/>
              <a:t> </a:t>
            </a:r>
            <a:r>
              <a:rPr lang="uk-UA" sz="3200" dirty="0" err="1"/>
              <a:t>the</a:t>
            </a:r>
            <a:r>
              <a:rPr lang="uk-UA" sz="3200" dirty="0"/>
              <a:t> </a:t>
            </a:r>
            <a:r>
              <a:rPr lang="uk-UA" sz="3200" dirty="0" err="1"/>
              <a:t>cellular</a:t>
            </a:r>
            <a:r>
              <a:rPr lang="uk-UA" sz="3200" dirty="0"/>
              <a:t> </a:t>
            </a:r>
            <a:r>
              <a:rPr lang="uk-UA" sz="3200" dirty="0" err="1"/>
              <a:t>contents</a:t>
            </a:r>
            <a:r>
              <a:rPr lang="uk-UA" sz="3200" dirty="0"/>
              <a:t> </a:t>
            </a:r>
            <a:r>
              <a:rPr lang="uk-UA" sz="3200" dirty="0" err="1"/>
              <a:t>deposited</a:t>
            </a:r>
            <a:r>
              <a:rPr lang="uk-UA" sz="3200" dirty="0"/>
              <a:t> </a:t>
            </a:r>
            <a:r>
              <a:rPr lang="uk-UA" sz="3200" dirty="0" err="1"/>
              <a:t>onto</a:t>
            </a:r>
            <a:r>
              <a:rPr lang="uk-UA" sz="3200" dirty="0"/>
              <a:t> a </a:t>
            </a:r>
            <a:r>
              <a:rPr lang="uk-UA" sz="3200" dirty="0" err="1"/>
              <a:t>glass</a:t>
            </a:r>
            <a:r>
              <a:rPr lang="uk-UA" sz="3200" dirty="0"/>
              <a:t> </a:t>
            </a:r>
            <a:r>
              <a:rPr lang="uk-UA" sz="3200" dirty="0" err="1"/>
              <a:t>slide</a:t>
            </a:r>
            <a:r>
              <a:rPr lang="uk-UA" sz="3200" dirty="0"/>
              <a:t> </a:t>
            </a:r>
            <a:r>
              <a:rPr lang="uk-UA" sz="3200" dirty="0" err="1"/>
              <a:t>and</a:t>
            </a:r>
            <a:r>
              <a:rPr lang="uk-UA" sz="3200" dirty="0"/>
              <a:t> </a:t>
            </a:r>
            <a:r>
              <a:rPr lang="uk-UA" sz="3200" dirty="0" err="1"/>
              <a:t>fixed</a:t>
            </a:r>
            <a:r>
              <a:rPr lang="uk-UA" sz="3200" dirty="0"/>
              <a:t> </a:t>
            </a:r>
            <a:r>
              <a:rPr lang="uk-UA" sz="3200" dirty="0" err="1"/>
              <a:t>immediatelv</a:t>
            </a:r>
            <a:r>
              <a:rPr lang="uk-UA" sz="3200" dirty="0"/>
              <a:t>.</a:t>
            </a:r>
            <a:endParaRPr lang="ru-RU" sz="3200" dirty="0"/>
          </a:p>
        </p:txBody>
      </p:sp>
    </p:spTree>
    <p:extLst>
      <p:ext uri="{BB962C8B-B14F-4D97-AF65-F5344CB8AC3E}">
        <p14:creationId xmlns:p14="http://schemas.microsoft.com/office/powerpoint/2010/main" val="17453720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3068960"/>
            <a:ext cx="7056784" cy="769441"/>
          </a:xfrm>
          <a:prstGeom prst="rect">
            <a:avLst/>
          </a:prstGeom>
        </p:spPr>
        <p:txBody>
          <a:bodyPr wrap="square">
            <a:spAutoFit/>
          </a:bodyPr>
          <a:lstStyle/>
          <a:p>
            <a:r>
              <a:rPr lang="en-US" sz="4400" b="1" dirty="0"/>
              <a:t>Mumps (epidemic </a:t>
            </a:r>
            <a:r>
              <a:rPr lang="en-US" sz="4400" b="1" dirty="0" err="1"/>
              <a:t>parotitis</a:t>
            </a:r>
            <a:r>
              <a:rPr lang="en-US" sz="4400" b="1" dirty="0"/>
              <a:t>)</a:t>
            </a:r>
            <a:r>
              <a:rPr lang="en-US" sz="4400" dirty="0"/>
              <a:t> </a:t>
            </a:r>
            <a:endParaRPr lang="ru-RU" sz="4400" dirty="0"/>
          </a:p>
        </p:txBody>
      </p:sp>
    </p:spTree>
    <p:extLst>
      <p:ext uri="{BB962C8B-B14F-4D97-AF65-F5344CB8AC3E}">
        <p14:creationId xmlns:p14="http://schemas.microsoft.com/office/powerpoint/2010/main" val="35360150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340768"/>
            <a:ext cx="7848872" cy="4031873"/>
          </a:xfrm>
          <a:prstGeom prst="rect">
            <a:avLst/>
          </a:prstGeom>
        </p:spPr>
        <p:txBody>
          <a:bodyPr wrap="square">
            <a:spAutoFit/>
          </a:bodyPr>
          <a:lstStyle/>
          <a:p>
            <a:r>
              <a:rPr lang="en-US" sz="3200" dirty="0"/>
              <a:t>I</a:t>
            </a:r>
            <a:r>
              <a:rPr lang="en-US" sz="3200" dirty="0" smtClean="0"/>
              <a:t>s </a:t>
            </a:r>
            <a:r>
              <a:rPr lang="en-US" sz="3200" dirty="0"/>
              <a:t>a viral disease of the human species, caused by the mumps virus. Before the development of vaccination and the introduction of a vaccine, it was a common childhood disease worldwide. It is still a significant threat to health in developing countries, and outbreaks still occur sporadically in developed countries.</a:t>
            </a:r>
            <a:endParaRPr lang="ru-RU" sz="3200" dirty="0"/>
          </a:p>
        </p:txBody>
      </p:sp>
    </p:spTree>
    <p:extLst>
      <p:ext uri="{BB962C8B-B14F-4D97-AF65-F5344CB8AC3E}">
        <p14:creationId xmlns:p14="http://schemas.microsoft.com/office/powerpoint/2010/main" val="12929100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9376" y="1196752"/>
            <a:ext cx="7632848" cy="4832092"/>
          </a:xfrm>
          <a:prstGeom prst="rect">
            <a:avLst/>
          </a:prstGeom>
        </p:spPr>
        <p:txBody>
          <a:bodyPr wrap="square">
            <a:spAutoFit/>
          </a:bodyPr>
          <a:lstStyle/>
          <a:p>
            <a:r>
              <a:rPr lang="en-US" sz="2800" dirty="0" smtClean="0"/>
              <a:t>    Painful </a:t>
            </a:r>
            <a:r>
              <a:rPr lang="en-US" sz="2800" dirty="0"/>
              <a:t>swelling of the salivary glands – classically the parotid gland – is the most typical presentation. Painful testicular swelling (</a:t>
            </a:r>
            <a:r>
              <a:rPr lang="en-US" sz="2800" dirty="0" err="1"/>
              <a:t>orchitis</a:t>
            </a:r>
            <a:r>
              <a:rPr lang="en-US" sz="2800" dirty="0"/>
              <a:t>) and rash may also occur. The symptoms are generally not severe in children. In teenage males and men, complications such as infertility or subfertility are more common, although still rare in absolute terms. The disease is generally self-limiting, running its course before receding, with no specific treatment apart from controlling the symptoms with pain medication</a:t>
            </a:r>
            <a:endParaRPr lang="ru-RU" sz="2800" dirty="0"/>
          </a:p>
        </p:txBody>
      </p:sp>
    </p:spTree>
    <p:extLst>
      <p:ext uri="{BB962C8B-B14F-4D97-AF65-F5344CB8AC3E}">
        <p14:creationId xmlns:p14="http://schemas.microsoft.com/office/powerpoint/2010/main" val="25949918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5198" y="1196752"/>
            <a:ext cx="7992888" cy="5016758"/>
          </a:xfrm>
          <a:prstGeom prst="rect">
            <a:avLst/>
          </a:prstGeom>
        </p:spPr>
        <p:txBody>
          <a:bodyPr wrap="square">
            <a:spAutoFit/>
          </a:bodyPr>
          <a:lstStyle/>
          <a:p>
            <a:r>
              <a:rPr lang="en-US" sz="3200" dirty="0" smtClean="0"/>
              <a:t>     Fever </a:t>
            </a:r>
            <a:r>
              <a:rPr lang="en-US" sz="3200" dirty="0"/>
              <a:t>and headache are prodromal symptoms of mumps, together with malaise and anorexia. Other symptoms of mumps can include dry mouth, sore face and/or ears and occasionally in more serious cases, loss of voice. In addition, up to 20% of persons infected with the mumps virus do not show symptoms, so it is possible to be infected and spread the virus without knowing it.</a:t>
            </a:r>
            <a:endParaRPr lang="ru-RU" sz="3200" dirty="0"/>
          </a:p>
          <a:p>
            <a:r>
              <a:rPr lang="en-US" sz="3200" dirty="0"/>
              <a:t> </a:t>
            </a:r>
            <a:endParaRPr lang="ru-RU" sz="3200" dirty="0"/>
          </a:p>
        </p:txBody>
      </p:sp>
    </p:spTree>
    <p:extLst>
      <p:ext uri="{BB962C8B-B14F-4D97-AF65-F5344CB8AC3E}">
        <p14:creationId xmlns:p14="http://schemas.microsoft.com/office/powerpoint/2010/main" val="41217902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836712"/>
            <a:ext cx="8280920" cy="5509200"/>
          </a:xfrm>
          <a:prstGeom prst="rect">
            <a:avLst/>
          </a:prstGeom>
        </p:spPr>
        <p:txBody>
          <a:bodyPr wrap="square">
            <a:spAutoFit/>
          </a:bodyPr>
          <a:lstStyle/>
          <a:p>
            <a:r>
              <a:rPr lang="en-US" sz="3200" u="sng" dirty="0" smtClean="0"/>
              <a:t>                                       Cause</a:t>
            </a:r>
            <a:endParaRPr lang="ru-RU" sz="3200" dirty="0"/>
          </a:p>
          <a:p>
            <a:r>
              <a:rPr lang="en-US" sz="3200" dirty="0"/>
              <a:t>Mumps is a contagious disease that is spread from person to person through contact with respiratory secretions, such as saliva from an infected person. When an infected person coughs or sneezes, the droplets aerosolize and can enter the eyes, nose, or mouth of another person. Mumps can also be spread by sharing food and drinks. The virus can also survive on surfaces and then be spread after contact in a similar manner</a:t>
            </a:r>
            <a:endParaRPr lang="ru-RU" sz="3200" dirty="0"/>
          </a:p>
        </p:txBody>
      </p:sp>
    </p:spTree>
    <p:extLst>
      <p:ext uri="{BB962C8B-B14F-4D97-AF65-F5344CB8AC3E}">
        <p14:creationId xmlns:p14="http://schemas.microsoft.com/office/powerpoint/2010/main" val="6350050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412776"/>
            <a:ext cx="7488832" cy="3816429"/>
          </a:xfrm>
          <a:prstGeom prst="rect">
            <a:avLst/>
          </a:prstGeom>
        </p:spPr>
        <p:txBody>
          <a:bodyPr wrap="square">
            <a:spAutoFit/>
          </a:bodyPr>
          <a:lstStyle/>
          <a:p>
            <a:r>
              <a:rPr lang="en-US" sz="3200" dirty="0" smtClean="0"/>
              <a:t>    A </a:t>
            </a:r>
            <a:r>
              <a:rPr lang="en-US" sz="3200" dirty="0"/>
              <a:t>person infected with mumps is contagious from approximately 6 days before the onset of symptoms until about 9 days after symptoms start. The incubation period (time until symptoms begin) can be from 14–25 days, but is typically 16–18 days</a:t>
            </a:r>
            <a:r>
              <a:rPr lang="en-US" dirty="0"/>
              <a:t>.</a:t>
            </a:r>
            <a:endParaRPr lang="ru-RU" dirty="0"/>
          </a:p>
          <a:p>
            <a:r>
              <a:rPr lang="en-US" dirty="0"/>
              <a:t> </a:t>
            </a:r>
            <a:endParaRPr lang="ru-RU" dirty="0"/>
          </a:p>
        </p:txBody>
      </p:sp>
    </p:spTree>
    <p:extLst>
      <p:ext uri="{BB962C8B-B14F-4D97-AF65-F5344CB8AC3E}">
        <p14:creationId xmlns:p14="http://schemas.microsoft.com/office/powerpoint/2010/main" val="1384823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980728"/>
            <a:ext cx="7704856" cy="5262979"/>
          </a:xfrm>
          <a:prstGeom prst="rect">
            <a:avLst/>
          </a:prstGeom>
        </p:spPr>
        <p:txBody>
          <a:bodyPr wrap="square">
            <a:spAutoFit/>
          </a:bodyPr>
          <a:lstStyle/>
          <a:p>
            <a:r>
              <a:rPr lang="en-US" sz="2800" u="sng" dirty="0" smtClean="0"/>
              <a:t>                                      Diagnosis</a:t>
            </a:r>
            <a:endParaRPr lang="ru-RU" sz="2800" dirty="0"/>
          </a:p>
          <a:p>
            <a:r>
              <a:rPr lang="en-US" sz="2800" dirty="0" smtClean="0"/>
              <a:t>   A </a:t>
            </a:r>
            <a:r>
              <a:rPr lang="en-US" sz="2800" dirty="0"/>
              <a:t>physical examination confirms the presence of the swollen glands. Usually, the disease is diagnosed on clinical grounds, and no confirmatory laboratory testing is needed. If there is uncertainty about the diagnosis, a test of saliva or blood may be carried out; a newer diagnostic confirmation, using real-time nested polymerase chain reaction (PCR) technology, has also been developed. An estimated 20%-30% of cases are asymptomatic. As with any inflammation of the salivary glands, serum amylase is often elevated.</a:t>
            </a:r>
            <a:endParaRPr lang="ru-RU" sz="2800" dirty="0"/>
          </a:p>
        </p:txBody>
      </p:sp>
    </p:spTree>
    <p:extLst>
      <p:ext uri="{BB962C8B-B14F-4D97-AF65-F5344CB8AC3E}">
        <p14:creationId xmlns:p14="http://schemas.microsoft.com/office/powerpoint/2010/main" val="34875445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628800"/>
            <a:ext cx="7416824" cy="3046988"/>
          </a:xfrm>
          <a:prstGeom prst="rect">
            <a:avLst/>
          </a:prstGeom>
        </p:spPr>
        <p:txBody>
          <a:bodyPr wrap="square">
            <a:spAutoFit/>
          </a:bodyPr>
          <a:lstStyle/>
          <a:p>
            <a:r>
              <a:rPr lang="en-US" sz="3200" u="sng" dirty="0" smtClean="0"/>
              <a:t>                             Prevention</a:t>
            </a:r>
            <a:endParaRPr lang="ru-RU" sz="3200" dirty="0"/>
          </a:p>
          <a:p>
            <a:r>
              <a:rPr lang="en-US" sz="3200" dirty="0"/>
              <a:t>The most common preventative measure against mumps is a vaccination with a mumps vaccine, invented by American microbiologist Maurice </a:t>
            </a:r>
            <a:r>
              <a:rPr lang="en-US" sz="3200" dirty="0" err="1"/>
              <a:t>Hilleman</a:t>
            </a:r>
            <a:r>
              <a:rPr lang="en-US" sz="3200" dirty="0"/>
              <a:t> at Merck. </a:t>
            </a:r>
            <a:endParaRPr lang="ru-RU" sz="3200" dirty="0"/>
          </a:p>
        </p:txBody>
      </p:sp>
    </p:spTree>
    <p:extLst>
      <p:ext uri="{BB962C8B-B14F-4D97-AF65-F5344CB8AC3E}">
        <p14:creationId xmlns:p14="http://schemas.microsoft.com/office/powerpoint/2010/main" val="25907229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2249" y="1124744"/>
            <a:ext cx="8136904" cy="5016758"/>
          </a:xfrm>
          <a:prstGeom prst="rect">
            <a:avLst/>
          </a:prstGeom>
        </p:spPr>
        <p:txBody>
          <a:bodyPr wrap="square">
            <a:spAutoFit/>
          </a:bodyPr>
          <a:lstStyle/>
          <a:p>
            <a:r>
              <a:rPr lang="en-US" sz="3200" u="sng" dirty="0" smtClean="0"/>
              <a:t>                                    Treatment</a:t>
            </a:r>
            <a:endParaRPr lang="ru-RU" sz="3200" dirty="0"/>
          </a:p>
          <a:p>
            <a:r>
              <a:rPr lang="en-US" sz="3200" dirty="0" smtClean="0"/>
              <a:t>   There </a:t>
            </a:r>
            <a:r>
              <a:rPr lang="en-US" sz="3200" dirty="0"/>
              <a:t>is no specific treatment for mumps. Symptoms may be relieved by the application of intermittent ice or heat to the affected neck/testicular area and by acetaminophen/</a:t>
            </a:r>
            <a:r>
              <a:rPr lang="en-US" sz="3200" dirty="0" err="1"/>
              <a:t>paracetamol</a:t>
            </a:r>
            <a:r>
              <a:rPr lang="en-US" sz="3200" dirty="0"/>
              <a:t> for pain relief. Warm saltwater gargles, soft foods, and extra fluids may also help relieve symptoms. Acetylsalicylic acid (aspirin) is not used due to the risk of Reye's syndrome.</a:t>
            </a:r>
            <a:endParaRPr lang="ru-RU" sz="3200" dirty="0"/>
          </a:p>
        </p:txBody>
      </p:sp>
    </p:spTree>
    <p:extLst>
      <p:ext uri="{BB962C8B-B14F-4D97-AF65-F5344CB8AC3E}">
        <p14:creationId xmlns:p14="http://schemas.microsoft.com/office/powerpoint/2010/main" val="33263378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859613"/>
            <a:ext cx="7457491" cy="769441"/>
          </a:xfrm>
          <a:prstGeom prst="rect">
            <a:avLst/>
          </a:prstGeom>
        </p:spPr>
        <p:txBody>
          <a:bodyPr wrap="none">
            <a:spAutoFit/>
          </a:bodyPr>
          <a:lstStyle/>
          <a:p>
            <a:r>
              <a:rPr lang="en-US" sz="4400" b="1" u="sng" dirty="0"/>
              <a:t>The </a:t>
            </a:r>
            <a:r>
              <a:rPr lang="en-US" sz="4400" b="1" u="sng" dirty="0" err="1"/>
              <a:t>temporomandibular</a:t>
            </a:r>
            <a:r>
              <a:rPr lang="en-US" sz="4400" b="1" u="sng" dirty="0"/>
              <a:t> joint</a:t>
            </a:r>
            <a:r>
              <a:rPr lang="en-US" sz="4400" dirty="0"/>
              <a:t> </a:t>
            </a:r>
            <a:endParaRPr lang="ru-RU" sz="4400" dirty="0"/>
          </a:p>
        </p:txBody>
      </p:sp>
    </p:spTree>
    <p:extLst>
      <p:ext uri="{BB962C8B-B14F-4D97-AF65-F5344CB8AC3E}">
        <p14:creationId xmlns:p14="http://schemas.microsoft.com/office/powerpoint/2010/main" val="35554495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484784"/>
            <a:ext cx="7992888" cy="3539430"/>
          </a:xfrm>
          <a:prstGeom prst="rect">
            <a:avLst/>
          </a:prstGeom>
        </p:spPr>
        <p:txBody>
          <a:bodyPr wrap="square">
            <a:spAutoFit/>
          </a:bodyPr>
          <a:lstStyle/>
          <a:p>
            <a:r>
              <a:rPr lang="en-US" sz="3200" dirty="0" smtClean="0"/>
              <a:t>    Is </a:t>
            </a:r>
            <a:r>
              <a:rPr lang="en-US" sz="3200" dirty="0"/>
              <a:t>the joint of the jaw and is frequently referred to as TMJ. There are two TMJs, one on either side, working in unison. The name is derived from the two bones which form the joint: the upper temporal bone which is part of the cranium (skull), and the lower jaw bone called the mandible. </a:t>
            </a:r>
            <a:endParaRPr lang="ru-RU" sz="3200" dirty="0"/>
          </a:p>
        </p:txBody>
      </p:sp>
    </p:spTree>
    <p:extLst>
      <p:ext uri="{BB962C8B-B14F-4D97-AF65-F5344CB8AC3E}">
        <p14:creationId xmlns:p14="http://schemas.microsoft.com/office/powerpoint/2010/main" val="1908446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980728"/>
            <a:ext cx="4536504" cy="5324280"/>
          </a:xfrm>
          <a:prstGeom prst="rect">
            <a:avLst/>
          </a:prstGeom>
        </p:spPr>
      </p:pic>
    </p:spTree>
    <p:extLst>
      <p:ext uri="{BB962C8B-B14F-4D97-AF65-F5344CB8AC3E}">
        <p14:creationId xmlns:p14="http://schemas.microsoft.com/office/powerpoint/2010/main" val="14907482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1916832"/>
            <a:ext cx="6624736" cy="2862322"/>
          </a:xfrm>
          <a:prstGeom prst="rect">
            <a:avLst/>
          </a:prstGeom>
        </p:spPr>
        <p:txBody>
          <a:bodyPr wrap="square">
            <a:spAutoFit/>
          </a:bodyPr>
          <a:lstStyle/>
          <a:p>
            <a:r>
              <a:rPr lang="ru-RU" sz="3600" dirty="0" err="1"/>
              <a:t>In</a:t>
            </a:r>
            <a:r>
              <a:rPr lang="ru-RU" sz="3600" dirty="0"/>
              <a:t> </a:t>
            </a:r>
            <a:r>
              <a:rPr lang="ru-RU" sz="3600" dirty="0" err="1"/>
              <a:t>different</a:t>
            </a:r>
            <a:r>
              <a:rPr lang="ru-RU" sz="3600" dirty="0"/>
              <a:t> </a:t>
            </a:r>
            <a:r>
              <a:rPr lang="ru-RU" sz="3600" dirty="0" err="1"/>
              <a:t>ages</a:t>
            </a:r>
            <a:r>
              <a:rPr lang="ru-RU" sz="3600" dirty="0"/>
              <a:t> TMJ </a:t>
            </a:r>
            <a:r>
              <a:rPr lang="ru-RU" sz="3600" dirty="0" err="1"/>
              <a:t>has</a:t>
            </a:r>
            <a:r>
              <a:rPr lang="ru-RU" sz="3600" dirty="0"/>
              <a:t> </a:t>
            </a:r>
            <a:r>
              <a:rPr lang="ru-RU" sz="3600" dirty="0" err="1"/>
              <a:t>the</a:t>
            </a:r>
            <a:r>
              <a:rPr lang="ru-RU" sz="3600" dirty="0"/>
              <a:t> </a:t>
            </a:r>
            <a:r>
              <a:rPr lang="ru-RU" sz="3600" dirty="0" err="1"/>
              <a:t>features</a:t>
            </a:r>
            <a:r>
              <a:rPr lang="ru-RU" sz="3600" dirty="0"/>
              <a:t> </a:t>
            </a:r>
            <a:r>
              <a:rPr lang="ru-RU" sz="3600" dirty="0" err="1"/>
              <a:t>of</a:t>
            </a:r>
            <a:r>
              <a:rPr lang="ru-RU" sz="3600" dirty="0"/>
              <a:t> </a:t>
            </a:r>
            <a:r>
              <a:rPr lang="ru-RU" sz="3600" dirty="0" err="1"/>
              <a:t>the</a:t>
            </a:r>
            <a:r>
              <a:rPr lang="ru-RU" sz="3600" dirty="0"/>
              <a:t> </a:t>
            </a:r>
            <a:r>
              <a:rPr lang="ru-RU" sz="3600" dirty="0" err="1"/>
              <a:t>structure</a:t>
            </a:r>
            <a:r>
              <a:rPr lang="ru-RU" sz="3600" dirty="0"/>
              <a:t>, </a:t>
            </a:r>
            <a:r>
              <a:rPr lang="ru-RU" sz="3600" dirty="0" err="1"/>
              <a:t>which</a:t>
            </a:r>
            <a:r>
              <a:rPr lang="ru-RU" sz="3600" dirty="0"/>
              <a:t> </a:t>
            </a:r>
            <a:r>
              <a:rPr lang="ru-RU" sz="3600" dirty="0" err="1"/>
              <a:t>often</a:t>
            </a:r>
            <a:r>
              <a:rPr lang="ru-RU" sz="3600" dirty="0"/>
              <a:t> </a:t>
            </a:r>
            <a:r>
              <a:rPr lang="ru-RU" sz="3600" dirty="0" err="1"/>
              <a:t>determine</a:t>
            </a:r>
            <a:r>
              <a:rPr lang="ru-RU" sz="3600" dirty="0"/>
              <a:t> </a:t>
            </a:r>
            <a:r>
              <a:rPr lang="ru-RU" sz="3600" dirty="0" err="1"/>
              <a:t>the</a:t>
            </a:r>
            <a:r>
              <a:rPr lang="ru-RU" sz="3600" dirty="0"/>
              <a:t> </a:t>
            </a:r>
            <a:r>
              <a:rPr lang="ru-RU" sz="3600" dirty="0" err="1"/>
              <a:t>clinical</a:t>
            </a:r>
            <a:r>
              <a:rPr lang="ru-RU" sz="3600" dirty="0"/>
              <a:t> </a:t>
            </a:r>
            <a:r>
              <a:rPr lang="ru-RU" sz="3600" dirty="0" err="1"/>
              <a:t>picture</a:t>
            </a:r>
            <a:r>
              <a:rPr lang="ru-RU" sz="3600" dirty="0"/>
              <a:t> </a:t>
            </a:r>
            <a:r>
              <a:rPr lang="ru-RU" sz="3600" dirty="0" err="1"/>
              <a:t>and</a:t>
            </a:r>
            <a:r>
              <a:rPr lang="ru-RU" sz="3600" dirty="0"/>
              <a:t> </a:t>
            </a:r>
            <a:r>
              <a:rPr lang="ru-RU" sz="3600" dirty="0" err="1"/>
              <a:t>outcome</a:t>
            </a:r>
            <a:r>
              <a:rPr lang="ru-RU" sz="3600" dirty="0"/>
              <a:t> </a:t>
            </a:r>
            <a:r>
              <a:rPr lang="ru-RU" sz="3600" dirty="0" err="1"/>
              <a:t>of</a:t>
            </a:r>
            <a:r>
              <a:rPr lang="ru-RU" sz="3600" dirty="0"/>
              <a:t> </a:t>
            </a:r>
            <a:r>
              <a:rPr lang="ru-RU" sz="3600" dirty="0" err="1"/>
              <a:t>the</a:t>
            </a:r>
            <a:r>
              <a:rPr lang="ru-RU" sz="3600" dirty="0"/>
              <a:t> </a:t>
            </a:r>
            <a:r>
              <a:rPr lang="ru-RU" sz="3600" dirty="0" err="1"/>
              <a:t>disease</a:t>
            </a:r>
            <a:r>
              <a:rPr lang="ru-RU" sz="3600" dirty="0"/>
              <a:t>. </a:t>
            </a:r>
          </a:p>
        </p:txBody>
      </p:sp>
    </p:spTree>
    <p:extLst>
      <p:ext uri="{BB962C8B-B14F-4D97-AF65-F5344CB8AC3E}">
        <p14:creationId xmlns:p14="http://schemas.microsoft.com/office/powerpoint/2010/main" val="33878055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700808"/>
            <a:ext cx="6730320" cy="4233205"/>
          </a:xfrm>
          <a:prstGeom prst="rect">
            <a:avLst/>
          </a:prstGeom>
        </p:spPr>
      </p:pic>
    </p:spTree>
    <p:extLst>
      <p:ext uri="{BB962C8B-B14F-4D97-AF65-F5344CB8AC3E}">
        <p14:creationId xmlns:p14="http://schemas.microsoft.com/office/powerpoint/2010/main" val="11798574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433" y="1052736"/>
            <a:ext cx="9001000" cy="5016758"/>
          </a:xfrm>
          <a:prstGeom prst="rect">
            <a:avLst/>
          </a:prstGeom>
        </p:spPr>
        <p:txBody>
          <a:bodyPr wrap="square">
            <a:spAutoFit/>
          </a:bodyPr>
          <a:lstStyle/>
          <a:p>
            <a:r>
              <a:rPr lang="ru-RU" sz="3200" dirty="0" smtClean="0"/>
              <a:t>  </a:t>
            </a:r>
            <a:r>
              <a:rPr lang="en-US" sz="3200" dirty="0" smtClean="0"/>
              <a:t>In </a:t>
            </a:r>
            <a:r>
              <a:rPr lang="ru-RU" sz="3200" dirty="0" err="1"/>
              <a:t>newborn</a:t>
            </a:r>
            <a:r>
              <a:rPr lang="ru-RU" sz="3200" dirty="0"/>
              <a:t> </a:t>
            </a:r>
            <a:r>
              <a:rPr lang="ru-RU" sz="3200" dirty="0" err="1"/>
              <a:t>articular</a:t>
            </a:r>
            <a:r>
              <a:rPr lang="ru-RU" sz="3200" dirty="0"/>
              <a:t> </a:t>
            </a:r>
            <a:r>
              <a:rPr lang="ru-RU" sz="3200" dirty="0" err="1"/>
              <a:t>fossa</a:t>
            </a:r>
            <a:r>
              <a:rPr lang="ru-RU" sz="3200" dirty="0"/>
              <a:t> </a:t>
            </a:r>
            <a:r>
              <a:rPr lang="ru-RU" sz="3200" dirty="0" err="1"/>
              <a:t>is</a:t>
            </a:r>
            <a:r>
              <a:rPr lang="ru-RU" sz="3200" dirty="0"/>
              <a:t> </a:t>
            </a:r>
            <a:r>
              <a:rPr lang="ru-RU" sz="3200" dirty="0" err="1"/>
              <a:t>weak</a:t>
            </a:r>
            <a:r>
              <a:rPr lang="ru-RU" sz="3200" dirty="0"/>
              <a:t>, </a:t>
            </a:r>
            <a:r>
              <a:rPr lang="ru-RU" sz="3200" dirty="0" err="1"/>
              <a:t>flat</a:t>
            </a:r>
            <a:r>
              <a:rPr lang="ru-RU" sz="3200" dirty="0"/>
              <a:t>, </a:t>
            </a:r>
            <a:r>
              <a:rPr lang="ru-RU" sz="3200" dirty="0" err="1"/>
              <a:t>almost</a:t>
            </a:r>
            <a:r>
              <a:rPr lang="ru-RU" sz="3200" dirty="0"/>
              <a:t> </a:t>
            </a:r>
            <a:r>
              <a:rPr lang="ru-RU" sz="3200" dirty="0" err="1"/>
              <a:t>has</a:t>
            </a:r>
            <a:r>
              <a:rPr lang="ru-RU" sz="3200" dirty="0"/>
              <a:t> a </a:t>
            </a:r>
            <a:r>
              <a:rPr lang="ru-RU" sz="3200" dirty="0" err="1"/>
              <a:t>rounded</a:t>
            </a:r>
            <a:r>
              <a:rPr lang="ru-RU" sz="3200" dirty="0"/>
              <a:t> </a:t>
            </a:r>
            <a:r>
              <a:rPr lang="ru-RU" sz="3200" dirty="0" err="1"/>
              <a:t>form</a:t>
            </a:r>
            <a:r>
              <a:rPr lang="ru-RU" sz="3200" dirty="0"/>
              <a:t>, </a:t>
            </a:r>
            <a:r>
              <a:rPr lang="ru-RU" sz="3200" dirty="0" err="1"/>
              <a:t>the</a:t>
            </a:r>
            <a:r>
              <a:rPr lang="ru-RU" sz="3200" dirty="0"/>
              <a:t> </a:t>
            </a:r>
            <a:r>
              <a:rPr lang="ru-RU" sz="3200" dirty="0" err="1"/>
              <a:t>articular</a:t>
            </a:r>
            <a:r>
              <a:rPr lang="ru-RU" sz="3200" dirty="0"/>
              <a:t> </a:t>
            </a:r>
            <a:r>
              <a:rPr lang="ru-RU" sz="3200" dirty="0" err="1"/>
              <a:t>tubercle</a:t>
            </a:r>
            <a:r>
              <a:rPr lang="ru-RU" sz="3200" dirty="0"/>
              <a:t> </a:t>
            </a:r>
            <a:r>
              <a:rPr lang="ru-RU" sz="3200" dirty="0" err="1"/>
              <a:t>at</a:t>
            </a:r>
            <a:r>
              <a:rPr lang="ru-RU" sz="3200" dirty="0"/>
              <a:t> </a:t>
            </a:r>
            <a:r>
              <a:rPr lang="ru-RU" sz="3200" dirty="0" err="1"/>
              <a:t>the</a:t>
            </a:r>
            <a:r>
              <a:rPr lang="ru-RU" sz="3200" dirty="0"/>
              <a:t> </a:t>
            </a:r>
            <a:r>
              <a:rPr lang="ru-RU" sz="3200" dirty="0" err="1"/>
              <a:t>base</a:t>
            </a:r>
            <a:r>
              <a:rPr lang="ru-RU" sz="3200" dirty="0"/>
              <a:t> </a:t>
            </a:r>
            <a:r>
              <a:rPr lang="ru-RU" sz="3200" dirty="0" err="1"/>
              <a:t>of</a:t>
            </a:r>
            <a:r>
              <a:rPr lang="ru-RU" sz="3200" dirty="0"/>
              <a:t> </a:t>
            </a:r>
            <a:r>
              <a:rPr lang="ru-RU" sz="3200" dirty="0" err="1"/>
              <a:t>the</a:t>
            </a:r>
            <a:r>
              <a:rPr lang="ru-RU" sz="3200" dirty="0"/>
              <a:t> </a:t>
            </a:r>
            <a:r>
              <a:rPr lang="ru-RU" sz="3200" dirty="0" err="1"/>
              <a:t>zygomatic</a:t>
            </a:r>
            <a:r>
              <a:rPr lang="ru-RU" sz="3200" dirty="0"/>
              <a:t> </a:t>
            </a:r>
            <a:r>
              <a:rPr lang="ru-RU" sz="3200" dirty="0" err="1"/>
              <a:t>process</a:t>
            </a:r>
            <a:r>
              <a:rPr lang="ru-RU" sz="3200" dirty="0"/>
              <a:t> </a:t>
            </a:r>
            <a:r>
              <a:rPr lang="ru-RU" sz="3200" dirty="0" err="1"/>
              <a:t>of</a:t>
            </a:r>
            <a:r>
              <a:rPr lang="ru-RU" sz="3200" dirty="0"/>
              <a:t> </a:t>
            </a:r>
            <a:r>
              <a:rPr lang="ru-RU" sz="3200" dirty="0" err="1"/>
              <a:t>the</a:t>
            </a:r>
            <a:r>
              <a:rPr lang="ru-RU" sz="3200" dirty="0"/>
              <a:t> </a:t>
            </a:r>
            <a:r>
              <a:rPr lang="ru-RU" sz="3200" dirty="0" err="1"/>
              <a:t>temporal</a:t>
            </a:r>
            <a:r>
              <a:rPr lang="ru-RU" sz="3200" dirty="0"/>
              <a:t> </a:t>
            </a:r>
            <a:r>
              <a:rPr lang="ru-RU" sz="3200" dirty="0" err="1"/>
              <a:t>bone</a:t>
            </a:r>
            <a:r>
              <a:rPr lang="ru-RU" sz="3200" dirty="0"/>
              <a:t> </a:t>
            </a:r>
            <a:r>
              <a:rPr lang="ru-RU" sz="3200" dirty="0" err="1"/>
              <a:t>only</a:t>
            </a:r>
            <a:r>
              <a:rPr lang="ru-RU" sz="3200" dirty="0"/>
              <a:t> </a:t>
            </a:r>
            <a:r>
              <a:rPr lang="ru-RU" sz="3200" dirty="0" err="1"/>
              <a:t>starts</a:t>
            </a:r>
            <a:r>
              <a:rPr lang="ru-RU" sz="3200" dirty="0"/>
              <a:t> </a:t>
            </a:r>
            <a:r>
              <a:rPr lang="ru-RU" sz="3200" dirty="0" err="1"/>
              <a:t>to</a:t>
            </a:r>
            <a:r>
              <a:rPr lang="ru-RU" sz="3200" dirty="0"/>
              <a:t> </a:t>
            </a:r>
            <a:r>
              <a:rPr lang="ru-RU" sz="3200" dirty="0" err="1"/>
              <a:t>develop</a:t>
            </a:r>
            <a:r>
              <a:rPr lang="ru-RU" sz="3200" dirty="0"/>
              <a:t>. </a:t>
            </a:r>
            <a:r>
              <a:rPr lang="ru-RU" sz="3200" dirty="0" err="1"/>
              <a:t>The</a:t>
            </a:r>
            <a:r>
              <a:rPr lang="ru-RU" sz="3200" dirty="0"/>
              <a:t> </a:t>
            </a:r>
            <a:r>
              <a:rPr lang="ru-RU" sz="3200" dirty="0" err="1"/>
              <a:t>head</a:t>
            </a:r>
            <a:r>
              <a:rPr lang="ru-RU" sz="3200" dirty="0"/>
              <a:t> </a:t>
            </a:r>
            <a:r>
              <a:rPr lang="ru-RU" sz="3200" dirty="0" err="1"/>
              <a:t>of</a:t>
            </a:r>
            <a:r>
              <a:rPr lang="ru-RU" sz="3200" dirty="0"/>
              <a:t> </a:t>
            </a:r>
            <a:r>
              <a:rPr lang="ru-RU" sz="3200" dirty="0" err="1"/>
              <a:t>the</a:t>
            </a:r>
            <a:r>
              <a:rPr lang="ru-RU" sz="3200" dirty="0"/>
              <a:t> </a:t>
            </a:r>
            <a:r>
              <a:rPr lang="ru-RU" sz="3200" dirty="0" err="1"/>
              <a:t>condyle</a:t>
            </a:r>
            <a:r>
              <a:rPr lang="ru-RU" sz="3200" dirty="0"/>
              <a:t> </a:t>
            </a:r>
            <a:r>
              <a:rPr lang="ru-RU" sz="3200" dirty="0" err="1"/>
              <a:t>is</a:t>
            </a:r>
            <a:r>
              <a:rPr lang="ru-RU" sz="3200" dirty="0"/>
              <a:t> </a:t>
            </a:r>
            <a:r>
              <a:rPr lang="ru-RU" sz="3200" dirty="0" err="1"/>
              <a:t>rounded</a:t>
            </a:r>
            <a:r>
              <a:rPr lang="ru-RU" sz="3200" dirty="0"/>
              <a:t>, </a:t>
            </a:r>
            <a:r>
              <a:rPr lang="ru-RU" sz="3200" dirty="0" err="1"/>
              <a:t>covered</a:t>
            </a:r>
            <a:r>
              <a:rPr lang="ru-RU" sz="3200" dirty="0"/>
              <a:t> </a:t>
            </a:r>
            <a:r>
              <a:rPr lang="ru-RU" sz="3200" dirty="0" err="1"/>
              <a:t>with</a:t>
            </a:r>
            <a:r>
              <a:rPr lang="ru-RU" sz="3200" dirty="0"/>
              <a:t> a </a:t>
            </a:r>
            <a:r>
              <a:rPr lang="ru-RU" sz="3200" dirty="0" err="1"/>
              <a:t>thick</a:t>
            </a:r>
            <a:r>
              <a:rPr lang="ru-RU" sz="3200" dirty="0"/>
              <a:t> </a:t>
            </a:r>
            <a:r>
              <a:rPr lang="ru-RU" sz="3200" dirty="0" err="1"/>
              <a:t>layer</a:t>
            </a:r>
            <a:r>
              <a:rPr lang="ru-RU" sz="3200" dirty="0"/>
              <a:t> </a:t>
            </a:r>
            <a:r>
              <a:rPr lang="ru-RU" sz="3200" dirty="0" err="1"/>
              <a:t>coarse</a:t>
            </a:r>
            <a:r>
              <a:rPr lang="ru-RU" sz="3200" dirty="0"/>
              <a:t> </a:t>
            </a:r>
            <a:r>
              <a:rPr lang="ru-RU" sz="3200" dirty="0" err="1"/>
              <a:t>fiber</a:t>
            </a:r>
            <a:r>
              <a:rPr lang="ru-RU" sz="3200" dirty="0"/>
              <a:t> </a:t>
            </a:r>
            <a:r>
              <a:rPr lang="ru-RU" sz="3200" dirty="0" err="1"/>
              <a:t>connective</a:t>
            </a:r>
            <a:r>
              <a:rPr lang="ru-RU" sz="3200" dirty="0"/>
              <a:t> </a:t>
            </a:r>
            <a:r>
              <a:rPr lang="ru-RU" sz="3200" dirty="0" err="1"/>
              <a:t>tissue</a:t>
            </a:r>
            <a:r>
              <a:rPr lang="ru-RU" sz="3200" dirty="0"/>
              <a:t>. </a:t>
            </a:r>
            <a:r>
              <a:rPr lang="ru-RU" sz="3200" dirty="0" err="1"/>
              <a:t>Articular</a:t>
            </a:r>
            <a:r>
              <a:rPr lang="ru-RU" sz="3200" dirty="0"/>
              <a:t> </a:t>
            </a:r>
            <a:r>
              <a:rPr lang="ru-RU" sz="3200" dirty="0" err="1"/>
              <a:t>disc</a:t>
            </a:r>
            <a:r>
              <a:rPr lang="ru-RU" sz="3200" dirty="0"/>
              <a:t> (</a:t>
            </a:r>
            <a:r>
              <a:rPr lang="ru-RU" sz="3200" dirty="0" err="1"/>
              <a:t>meniscus</a:t>
            </a:r>
            <a:r>
              <a:rPr lang="ru-RU" sz="3200" dirty="0"/>
              <a:t>) </a:t>
            </a:r>
            <a:r>
              <a:rPr lang="ru-RU" sz="3200" dirty="0" err="1"/>
              <a:t>is</a:t>
            </a:r>
            <a:r>
              <a:rPr lang="ru-RU" sz="3200" dirty="0"/>
              <a:t> </a:t>
            </a:r>
            <a:r>
              <a:rPr lang="ru-RU" sz="3200" dirty="0" err="1"/>
              <a:t>not</a:t>
            </a:r>
            <a:r>
              <a:rPr lang="ru-RU" sz="3200" dirty="0"/>
              <a:t> </a:t>
            </a:r>
            <a:r>
              <a:rPr lang="ru-RU" sz="3200" dirty="0" err="1"/>
              <a:t>fully</a:t>
            </a:r>
            <a:r>
              <a:rPr lang="ru-RU" sz="3200" dirty="0"/>
              <a:t> </a:t>
            </a:r>
            <a:r>
              <a:rPr lang="ru-RU" sz="3200" dirty="0" err="1"/>
              <a:t>formed</a:t>
            </a:r>
            <a:r>
              <a:rPr lang="ru-RU" sz="3200" dirty="0"/>
              <a:t> </a:t>
            </a:r>
            <a:r>
              <a:rPr lang="ru-RU" sz="3200" dirty="0" err="1"/>
              <a:t>and</a:t>
            </a:r>
            <a:r>
              <a:rPr lang="ru-RU" sz="3200" dirty="0"/>
              <a:t> </a:t>
            </a:r>
            <a:r>
              <a:rPr lang="ru-RU" sz="3200" dirty="0" err="1"/>
              <a:t>is</a:t>
            </a:r>
            <a:r>
              <a:rPr lang="ru-RU" sz="3200" dirty="0"/>
              <a:t> </a:t>
            </a:r>
            <a:r>
              <a:rPr lang="ru-RU" sz="3200" dirty="0" err="1"/>
              <a:t>represented</a:t>
            </a:r>
            <a:r>
              <a:rPr lang="ru-RU" sz="3200" dirty="0"/>
              <a:t> </a:t>
            </a:r>
            <a:r>
              <a:rPr lang="ru-RU" sz="3200" dirty="0" err="1"/>
              <a:t>by</a:t>
            </a:r>
            <a:r>
              <a:rPr lang="ru-RU" sz="3200" dirty="0"/>
              <a:t> </a:t>
            </a:r>
            <a:r>
              <a:rPr lang="ru-RU" sz="3200" dirty="0" err="1"/>
              <a:t>connective</a:t>
            </a:r>
            <a:r>
              <a:rPr lang="ru-RU" sz="3200" dirty="0"/>
              <a:t> </a:t>
            </a:r>
            <a:r>
              <a:rPr lang="ru-RU" sz="3200" dirty="0" err="1"/>
              <a:t>tissue</a:t>
            </a:r>
            <a:r>
              <a:rPr lang="ru-RU" sz="3200" dirty="0"/>
              <a:t> </a:t>
            </a:r>
            <a:r>
              <a:rPr lang="ru-RU" sz="3200" dirty="0" err="1"/>
              <a:t>that</a:t>
            </a:r>
            <a:r>
              <a:rPr lang="ru-RU" sz="3200" dirty="0"/>
              <a:t> </a:t>
            </a:r>
            <a:r>
              <a:rPr lang="ru-RU" sz="3200" dirty="0" err="1"/>
              <a:t>fills</a:t>
            </a:r>
            <a:r>
              <a:rPr lang="ru-RU" sz="3200" dirty="0"/>
              <a:t> </a:t>
            </a:r>
            <a:r>
              <a:rPr lang="ru-RU" sz="3200" dirty="0" err="1"/>
              <a:t>the</a:t>
            </a:r>
            <a:r>
              <a:rPr lang="ru-RU" sz="3200" dirty="0"/>
              <a:t> </a:t>
            </a:r>
            <a:r>
              <a:rPr lang="ru-RU" sz="3200" dirty="0" err="1"/>
              <a:t>fossa</a:t>
            </a:r>
            <a:r>
              <a:rPr lang="ru-RU" sz="3200" dirty="0"/>
              <a:t> </a:t>
            </a:r>
            <a:r>
              <a:rPr lang="ru-RU" sz="3200" dirty="0" err="1"/>
              <a:t>as</a:t>
            </a:r>
            <a:r>
              <a:rPr lang="ru-RU" sz="3200" dirty="0"/>
              <a:t> </a:t>
            </a:r>
            <a:r>
              <a:rPr lang="ru-RU" sz="3200" dirty="0" err="1"/>
              <a:t>soft</a:t>
            </a:r>
            <a:r>
              <a:rPr lang="ru-RU" sz="3200" dirty="0"/>
              <a:t> </a:t>
            </a:r>
            <a:r>
              <a:rPr lang="ru-RU" sz="3200" dirty="0" err="1"/>
              <a:t>layer</a:t>
            </a:r>
            <a:r>
              <a:rPr lang="ru-RU" sz="3200" dirty="0"/>
              <a:t> </a:t>
            </a:r>
            <a:r>
              <a:rPr lang="ru-RU" sz="3200" dirty="0" err="1"/>
              <a:t>between</a:t>
            </a:r>
            <a:r>
              <a:rPr lang="ru-RU" sz="3200" dirty="0"/>
              <a:t> </a:t>
            </a:r>
            <a:r>
              <a:rPr lang="ru-RU" sz="3200" dirty="0" err="1"/>
              <a:t>the</a:t>
            </a:r>
            <a:r>
              <a:rPr lang="ru-RU" sz="3200" dirty="0"/>
              <a:t> </a:t>
            </a:r>
            <a:r>
              <a:rPr lang="ru-RU" sz="3200" dirty="0" err="1"/>
              <a:t>head</a:t>
            </a:r>
            <a:r>
              <a:rPr lang="ru-RU" sz="3200" dirty="0"/>
              <a:t> </a:t>
            </a:r>
            <a:r>
              <a:rPr lang="ru-RU" sz="3200" dirty="0" err="1"/>
              <a:t>and</a:t>
            </a:r>
            <a:r>
              <a:rPr lang="ru-RU" sz="3200" dirty="0"/>
              <a:t> </a:t>
            </a:r>
            <a:r>
              <a:rPr lang="ru-RU" sz="3200" dirty="0" err="1"/>
              <a:t>the</a:t>
            </a:r>
            <a:r>
              <a:rPr lang="ru-RU" sz="3200" dirty="0"/>
              <a:t> </a:t>
            </a:r>
            <a:r>
              <a:rPr lang="ru-RU" sz="3200" dirty="0" err="1"/>
              <a:t>future</a:t>
            </a:r>
            <a:r>
              <a:rPr lang="ru-RU" sz="3200" dirty="0"/>
              <a:t> </a:t>
            </a:r>
            <a:r>
              <a:rPr lang="ru-RU" sz="3200" dirty="0" err="1"/>
              <a:t>articular</a:t>
            </a:r>
            <a:r>
              <a:rPr lang="ru-RU" sz="3200" dirty="0"/>
              <a:t> </a:t>
            </a:r>
            <a:r>
              <a:rPr lang="ru-RU" sz="3200" dirty="0" err="1"/>
              <a:t>tubercle</a:t>
            </a:r>
            <a:r>
              <a:rPr lang="ru-RU" sz="3200" dirty="0"/>
              <a:t>.</a:t>
            </a:r>
          </a:p>
          <a:p>
            <a:r>
              <a:rPr lang="ru-RU" sz="3200" dirty="0"/>
              <a:t> </a:t>
            </a:r>
          </a:p>
        </p:txBody>
      </p:sp>
    </p:spTree>
    <p:extLst>
      <p:ext uri="{BB962C8B-B14F-4D97-AF65-F5344CB8AC3E}">
        <p14:creationId xmlns:p14="http://schemas.microsoft.com/office/powerpoint/2010/main" val="40875208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628800"/>
            <a:ext cx="8568952" cy="3539430"/>
          </a:xfrm>
          <a:prstGeom prst="rect">
            <a:avLst/>
          </a:prstGeom>
        </p:spPr>
        <p:txBody>
          <a:bodyPr wrap="square">
            <a:spAutoFit/>
          </a:bodyPr>
          <a:lstStyle/>
          <a:p>
            <a:r>
              <a:rPr lang="ru-RU" sz="3200" dirty="0" smtClean="0"/>
              <a:t>   </a:t>
            </a:r>
            <a:r>
              <a:rPr lang="ru-RU" sz="3200" dirty="0" err="1" smtClean="0"/>
              <a:t>In</a:t>
            </a:r>
            <a:r>
              <a:rPr lang="ru-RU" sz="3200" dirty="0" smtClean="0"/>
              <a:t> </a:t>
            </a:r>
            <a:r>
              <a:rPr lang="ru-RU" sz="3200" dirty="0" err="1"/>
              <a:t>the</a:t>
            </a:r>
            <a:r>
              <a:rPr lang="ru-RU" sz="3200" dirty="0"/>
              <a:t> </a:t>
            </a:r>
            <a:r>
              <a:rPr lang="ru-RU" sz="3200" dirty="0" err="1"/>
              <a:t>neonatal</a:t>
            </a:r>
            <a:r>
              <a:rPr lang="ru-RU" sz="3200" dirty="0"/>
              <a:t> </a:t>
            </a:r>
            <a:r>
              <a:rPr lang="ru-RU" sz="3200" dirty="0" err="1"/>
              <a:t>period</a:t>
            </a:r>
            <a:r>
              <a:rPr lang="ru-RU" sz="3200" dirty="0"/>
              <a:t> </a:t>
            </a:r>
            <a:r>
              <a:rPr lang="ru-RU" sz="3200" dirty="0" err="1"/>
              <a:t>mandible</a:t>
            </a:r>
            <a:r>
              <a:rPr lang="ru-RU" sz="3200" dirty="0"/>
              <a:t> </a:t>
            </a:r>
            <a:r>
              <a:rPr lang="ru-RU" sz="3200" dirty="0" err="1"/>
              <a:t>is</a:t>
            </a:r>
            <a:r>
              <a:rPr lang="ru-RU" sz="3200" dirty="0"/>
              <a:t> </a:t>
            </a:r>
            <a:r>
              <a:rPr lang="ru-RU" sz="3200" dirty="0" err="1"/>
              <a:t>located</a:t>
            </a:r>
            <a:r>
              <a:rPr lang="ru-RU" sz="3200" dirty="0"/>
              <a:t> </a:t>
            </a:r>
            <a:r>
              <a:rPr lang="ru-RU" sz="3200" dirty="0" err="1"/>
              <a:t>distally</a:t>
            </a:r>
            <a:r>
              <a:rPr lang="ru-RU" sz="3200" dirty="0"/>
              <a:t> (</a:t>
            </a:r>
            <a:r>
              <a:rPr lang="ru-RU" sz="3200" dirty="0" err="1"/>
              <a:t>infant</a:t>
            </a:r>
            <a:r>
              <a:rPr lang="ru-RU" sz="3200" dirty="0"/>
              <a:t> </a:t>
            </a:r>
            <a:r>
              <a:rPr lang="ru-RU" sz="3200" dirty="0" err="1"/>
              <a:t>distal</a:t>
            </a:r>
            <a:r>
              <a:rPr lang="ru-RU" sz="3200" dirty="0"/>
              <a:t> </a:t>
            </a:r>
            <a:r>
              <a:rPr lang="ru-RU" sz="3200" dirty="0" err="1"/>
              <a:t>position</a:t>
            </a:r>
            <a:r>
              <a:rPr lang="ru-RU" sz="3200" dirty="0"/>
              <a:t> </a:t>
            </a:r>
            <a:r>
              <a:rPr lang="ru-RU" sz="3200" dirty="0" err="1"/>
              <a:t>of</a:t>
            </a:r>
            <a:r>
              <a:rPr lang="ru-RU" sz="3200" dirty="0"/>
              <a:t> </a:t>
            </a:r>
            <a:r>
              <a:rPr lang="ru-RU" sz="3200" dirty="0" err="1"/>
              <a:t>the</a:t>
            </a:r>
            <a:r>
              <a:rPr lang="ru-RU" sz="3200" dirty="0"/>
              <a:t> </a:t>
            </a:r>
            <a:r>
              <a:rPr lang="ru-RU" sz="3200" dirty="0" err="1"/>
              <a:t>mandible</a:t>
            </a:r>
            <a:r>
              <a:rPr lang="ru-RU" sz="3200" dirty="0"/>
              <a:t>), </a:t>
            </a:r>
            <a:r>
              <a:rPr lang="ru-RU" sz="3200" dirty="0" err="1"/>
              <a:t>which</a:t>
            </a:r>
            <a:r>
              <a:rPr lang="ru-RU" sz="3200" dirty="0"/>
              <a:t> </a:t>
            </a:r>
            <a:r>
              <a:rPr lang="ru-RU" sz="3200" dirty="0" err="1"/>
              <a:t>is</a:t>
            </a:r>
            <a:r>
              <a:rPr lang="ru-RU" sz="3200" dirty="0"/>
              <a:t> </a:t>
            </a:r>
            <a:r>
              <a:rPr lang="ru-RU" sz="3200" dirty="0" err="1"/>
              <a:t>the</a:t>
            </a:r>
            <a:r>
              <a:rPr lang="ru-RU" sz="3200" dirty="0"/>
              <a:t> </a:t>
            </a:r>
            <a:r>
              <a:rPr lang="ru-RU" sz="3200" dirty="0" err="1"/>
              <a:t>physiological</a:t>
            </a:r>
            <a:r>
              <a:rPr lang="ru-RU" sz="3200" dirty="0"/>
              <a:t>. </a:t>
            </a:r>
            <a:r>
              <a:rPr lang="ru-RU" sz="3200" dirty="0" err="1"/>
              <a:t>the</a:t>
            </a:r>
            <a:r>
              <a:rPr lang="ru-RU" sz="3200" dirty="0"/>
              <a:t> </a:t>
            </a:r>
            <a:r>
              <a:rPr lang="ru-RU" sz="3200" dirty="0" err="1"/>
              <a:t>head</a:t>
            </a:r>
            <a:r>
              <a:rPr lang="ru-RU" sz="3200" dirty="0"/>
              <a:t> </a:t>
            </a:r>
            <a:r>
              <a:rPr lang="ru-RU" sz="3200" dirty="0" err="1"/>
              <a:t>of</a:t>
            </a:r>
            <a:r>
              <a:rPr lang="ru-RU" sz="3200" dirty="0"/>
              <a:t> </a:t>
            </a:r>
            <a:r>
              <a:rPr lang="ru-RU" sz="3200" dirty="0" err="1"/>
              <a:t>the</a:t>
            </a:r>
            <a:r>
              <a:rPr lang="ru-RU" sz="3200" dirty="0"/>
              <a:t> </a:t>
            </a:r>
            <a:r>
              <a:rPr lang="ru-RU" sz="3200" dirty="0" err="1"/>
              <a:t>condyle</a:t>
            </a:r>
            <a:r>
              <a:rPr lang="ru-RU" sz="3200" dirty="0"/>
              <a:t> </a:t>
            </a:r>
            <a:r>
              <a:rPr lang="ru-RU" sz="3200" dirty="0" err="1"/>
              <a:t>is</a:t>
            </a:r>
            <a:r>
              <a:rPr lang="ru-RU" sz="3200" dirty="0"/>
              <a:t> </a:t>
            </a:r>
            <a:r>
              <a:rPr lang="ru-RU" sz="3200" dirty="0" err="1"/>
              <a:t>in</a:t>
            </a:r>
            <a:r>
              <a:rPr lang="ru-RU" sz="3200" dirty="0"/>
              <a:t> </a:t>
            </a:r>
            <a:r>
              <a:rPr lang="ru-RU" sz="3200" dirty="0" err="1"/>
              <a:t>the</a:t>
            </a:r>
            <a:r>
              <a:rPr lang="ru-RU" sz="3200" dirty="0"/>
              <a:t> </a:t>
            </a:r>
            <a:r>
              <a:rPr lang="ru-RU" sz="3200" dirty="0" err="1"/>
              <a:t>posterior</a:t>
            </a:r>
            <a:r>
              <a:rPr lang="ru-RU" sz="3200" dirty="0"/>
              <a:t> </a:t>
            </a:r>
            <a:r>
              <a:rPr lang="ru-RU" sz="3200" dirty="0" err="1"/>
              <a:t>part</a:t>
            </a:r>
            <a:r>
              <a:rPr lang="ru-RU" sz="3200" dirty="0"/>
              <a:t> </a:t>
            </a:r>
            <a:r>
              <a:rPr lang="ru-RU" sz="3200" dirty="0" err="1"/>
              <a:t>of</a:t>
            </a:r>
            <a:r>
              <a:rPr lang="ru-RU" sz="3200" dirty="0"/>
              <a:t> </a:t>
            </a:r>
            <a:r>
              <a:rPr lang="ru-RU" sz="3200" dirty="0" err="1"/>
              <a:t>the</a:t>
            </a:r>
            <a:r>
              <a:rPr lang="ru-RU" sz="3200" dirty="0"/>
              <a:t> </a:t>
            </a:r>
            <a:r>
              <a:rPr lang="ru-RU" sz="3200" dirty="0" err="1"/>
              <a:t>glenoid</a:t>
            </a:r>
            <a:r>
              <a:rPr lang="ru-RU" sz="3200" dirty="0"/>
              <a:t> </a:t>
            </a:r>
            <a:r>
              <a:rPr lang="ru-RU" sz="3200" dirty="0" err="1"/>
              <a:t>fossa</a:t>
            </a:r>
            <a:r>
              <a:rPr lang="ru-RU" sz="3200" dirty="0"/>
              <a:t>, </a:t>
            </a:r>
            <a:r>
              <a:rPr lang="ru-RU" sz="3200" dirty="0" err="1"/>
              <a:t>and</a:t>
            </a:r>
            <a:r>
              <a:rPr lang="ru-RU" sz="3200" dirty="0"/>
              <a:t> </a:t>
            </a:r>
            <a:r>
              <a:rPr lang="ru-RU" sz="3200" dirty="0" err="1"/>
              <a:t>thus</a:t>
            </a:r>
            <a:r>
              <a:rPr lang="ru-RU" sz="3200" dirty="0"/>
              <a:t>, </a:t>
            </a:r>
            <a:r>
              <a:rPr lang="ru-RU" sz="3200" dirty="0" err="1"/>
              <a:t>the</a:t>
            </a:r>
            <a:r>
              <a:rPr lang="ru-RU" sz="3200" dirty="0"/>
              <a:t> </a:t>
            </a:r>
            <a:r>
              <a:rPr lang="ru-RU" sz="3200" dirty="0" err="1"/>
              <a:t>movement</a:t>
            </a:r>
            <a:r>
              <a:rPr lang="ru-RU" sz="3200" dirty="0"/>
              <a:t> </a:t>
            </a:r>
            <a:r>
              <a:rPr lang="ru-RU" sz="3200" dirty="0" err="1"/>
              <a:t>of</a:t>
            </a:r>
            <a:r>
              <a:rPr lang="ru-RU" sz="3200" dirty="0"/>
              <a:t> </a:t>
            </a:r>
            <a:r>
              <a:rPr lang="ru-RU" sz="3200" dirty="0" err="1"/>
              <a:t>the</a:t>
            </a:r>
            <a:r>
              <a:rPr lang="ru-RU" sz="3200" dirty="0"/>
              <a:t> </a:t>
            </a:r>
            <a:r>
              <a:rPr lang="ru-RU" sz="3200" dirty="0" err="1"/>
              <a:t>mandible</a:t>
            </a:r>
            <a:r>
              <a:rPr lang="ru-RU" sz="3200" dirty="0"/>
              <a:t> </a:t>
            </a:r>
            <a:r>
              <a:rPr lang="ru-RU" sz="3200" dirty="0" err="1"/>
              <a:t>makes</a:t>
            </a:r>
            <a:r>
              <a:rPr lang="ru-RU" sz="3200" dirty="0"/>
              <a:t> </a:t>
            </a:r>
            <a:r>
              <a:rPr lang="ru-RU" sz="3200" dirty="0" err="1"/>
              <a:t>the</a:t>
            </a:r>
            <a:r>
              <a:rPr lang="ru-RU" sz="3200" dirty="0"/>
              <a:t> </a:t>
            </a:r>
            <a:r>
              <a:rPr lang="ru-RU" sz="3200" dirty="0" err="1"/>
              <a:t>entire</a:t>
            </a:r>
            <a:r>
              <a:rPr lang="ru-RU" sz="3200" dirty="0"/>
              <a:t> </a:t>
            </a:r>
            <a:r>
              <a:rPr lang="ru-RU" sz="3200" dirty="0" err="1"/>
              <a:t>glenoid</a:t>
            </a:r>
            <a:r>
              <a:rPr lang="ru-RU" sz="3200" dirty="0"/>
              <a:t> </a:t>
            </a:r>
            <a:r>
              <a:rPr lang="ru-RU" sz="3200" dirty="0" err="1"/>
              <a:t>fossa</a:t>
            </a:r>
            <a:r>
              <a:rPr lang="ru-RU" sz="3200" dirty="0"/>
              <a:t> </a:t>
            </a:r>
            <a:r>
              <a:rPr lang="ru-RU" sz="3200" dirty="0" err="1"/>
              <a:t>functioning</a:t>
            </a:r>
            <a:r>
              <a:rPr lang="ru-RU" sz="3200" dirty="0"/>
              <a:t>, </a:t>
            </a:r>
            <a:r>
              <a:rPr lang="ru-RU" sz="3200" dirty="0" err="1"/>
              <a:t>not</a:t>
            </a:r>
            <a:r>
              <a:rPr lang="ru-RU" sz="3200" dirty="0"/>
              <a:t> </a:t>
            </a:r>
            <a:r>
              <a:rPr lang="ru-RU" sz="3200" dirty="0" err="1"/>
              <a:t>just</a:t>
            </a:r>
            <a:r>
              <a:rPr lang="ru-RU" sz="3200" dirty="0"/>
              <a:t> </a:t>
            </a:r>
            <a:r>
              <a:rPr lang="ru-RU" sz="3200" dirty="0" err="1"/>
              <a:t>the</a:t>
            </a:r>
            <a:r>
              <a:rPr lang="ru-RU" sz="3200" dirty="0"/>
              <a:t> </a:t>
            </a:r>
            <a:r>
              <a:rPr lang="ru-RU" sz="3200" dirty="0" err="1"/>
              <a:t>front</a:t>
            </a:r>
            <a:r>
              <a:rPr lang="ru-RU" sz="3200" dirty="0"/>
              <a:t> </a:t>
            </a:r>
            <a:r>
              <a:rPr lang="ru-RU" sz="3200" dirty="0" err="1"/>
              <a:t>portion</a:t>
            </a:r>
            <a:r>
              <a:rPr lang="ru-RU" sz="3200" dirty="0"/>
              <a:t>, </a:t>
            </a:r>
            <a:r>
              <a:rPr lang="ru-RU" sz="3200" dirty="0" err="1"/>
              <a:t>as</a:t>
            </a:r>
            <a:r>
              <a:rPr lang="ru-RU" sz="3200" dirty="0"/>
              <a:t> </a:t>
            </a:r>
            <a:r>
              <a:rPr lang="ru-RU" sz="3200" dirty="0" err="1"/>
              <a:t>in</a:t>
            </a:r>
            <a:r>
              <a:rPr lang="ru-RU" sz="3200" dirty="0"/>
              <a:t> </a:t>
            </a:r>
            <a:r>
              <a:rPr lang="ru-RU" sz="3200" dirty="0" err="1"/>
              <a:t>adults</a:t>
            </a:r>
            <a:r>
              <a:rPr lang="ru-RU" sz="3200" dirty="0"/>
              <a:t>.</a:t>
            </a:r>
          </a:p>
        </p:txBody>
      </p:sp>
    </p:spTree>
    <p:extLst>
      <p:ext uri="{BB962C8B-B14F-4D97-AF65-F5344CB8AC3E}">
        <p14:creationId xmlns:p14="http://schemas.microsoft.com/office/powerpoint/2010/main" val="17327149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9683" y="1451481"/>
            <a:ext cx="6080629" cy="4281776"/>
          </a:xfrm>
          <a:prstGeom prst="rect">
            <a:avLst/>
          </a:prstGeom>
        </p:spPr>
      </p:pic>
    </p:spTree>
    <p:extLst>
      <p:ext uri="{BB962C8B-B14F-4D97-AF65-F5344CB8AC3E}">
        <p14:creationId xmlns:p14="http://schemas.microsoft.com/office/powerpoint/2010/main" val="27578312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556792"/>
            <a:ext cx="7632848" cy="4031873"/>
          </a:xfrm>
          <a:prstGeom prst="rect">
            <a:avLst/>
          </a:prstGeom>
        </p:spPr>
        <p:txBody>
          <a:bodyPr wrap="square">
            <a:spAutoFit/>
          </a:bodyPr>
          <a:lstStyle/>
          <a:p>
            <a:r>
              <a:rPr lang="ru-RU" sz="3200" dirty="0" err="1"/>
              <a:t>Glenoid</a:t>
            </a:r>
            <a:r>
              <a:rPr lang="ru-RU" sz="3200" dirty="0"/>
              <a:t> </a:t>
            </a:r>
            <a:r>
              <a:rPr lang="ru-RU" sz="3200" dirty="0" err="1"/>
              <a:t>fossa</a:t>
            </a:r>
            <a:r>
              <a:rPr lang="ru-RU" sz="3200" dirty="0"/>
              <a:t> </a:t>
            </a:r>
            <a:r>
              <a:rPr lang="ru-RU" sz="3200" dirty="0" err="1"/>
              <a:t>and</a:t>
            </a:r>
            <a:r>
              <a:rPr lang="ru-RU" sz="3200" dirty="0"/>
              <a:t> a </a:t>
            </a:r>
            <a:r>
              <a:rPr lang="ru-RU" sz="3200" dirty="0" err="1"/>
              <a:t>tubercule</a:t>
            </a:r>
            <a:r>
              <a:rPr lang="ru-RU" sz="3200" dirty="0"/>
              <a:t> </a:t>
            </a:r>
            <a:r>
              <a:rPr lang="ru-RU" sz="3200" dirty="0" err="1"/>
              <a:t>in</a:t>
            </a:r>
            <a:r>
              <a:rPr lang="ru-RU" sz="3200" dirty="0"/>
              <a:t> </a:t>
            </a:r>
            <a:r>
              <a:rPr lang="ru-RU" sz="3200" dirty="0" err="1"/>
              <a:t>the</a:t>
            </a:r>
            <a:r>
              <a:rPr lang="ru-RU" sz="3200" dirty="0"/>
              <a:t> </a:t>
            </a:r>
            <a:r>
              <a:rPr lang="ru-RU" sz="3200" dirty="0" err="1"/>
              <a:t>newborn</a:t>
            </a:r>
            <a:r>
              <a:rPr lang="ru-RU" sz="3200" dirty="0"/>
              <a:t> </a:t>
            </a:r>
            <a:r>
              <a:rPr lang="ru-RU" sz="3200" dirty="0" err="1"/>
              <a:t>are</a:t>
            </a:r>
            <a:r>
              <a:rPr lang="ru-RU" sz="3200" dirty="0"/>
              <a:t> </a:t>
            </a:r>
            <a:r>
              <a:rPr lang="ru-RU" sz="3200" dirty="0" err="1"/>
              <a:t>lined</a:t>
            </a:r>
            <a:r>
              <a:rPr lang="ru-RU" sz="3200" dirty="0"/>
              <a:t> </a:t>
            </a:r>
            <a:r>
              <a:rPr lang="ru-RU" sz="3200" dirty="0" err="1"/>
              <a:t>just</a:t>
            </a:r>
            <a:r>
              <a:rPr lang="ru-RU" sz="3200" dirty="0"/>
              <a:t> </a:t>
            </a:r>
            <a:r>
              <a:rPr lang="ru-RU" sz="3200" dirty="0" err="1"/>
              <a:t>with</a:t>
            </a:r>
            <a:r>
              <a:rPr lang="ru-RU" sz="3200" dirty="0"/>
              <a:t> a </a:t>
            </a:r>
            <a:r>
              <a:rPr lang="ru-RU" sz="3200" dirty="0" err="1"/>
              <a:t>periosteum</a:t>
            </a:r>
            <a:r>
              <a:rPr lang="ru-RU" sz="3200" dirty="0"/>
              <a:t> </a:t>
            </a:r>
            <a:r>
              <a:rPr lang="ru-RU" sz="3200" dirty="0" err="1"/>
              <a:t>and</a:t>
            </a:r>
            <a:r>
              <a:rPr lang="ru-RU" sz="3200" dirty="0"/>
              <a:t> </a:t>
            </a:r>
            <a:r>
              <a:rPr lang="ru-RU" sz="3200" dirty="0" err="1"/>
              <a:t>devoid</a:t>
            </a:r>
            <a:r>
              <a:rPr lang="ru-RU" sz="3200" dirty="0"/>
              <a:t> </a:t>
            </a:r>
            <a:r>
              <a:rPr lang="ru-RU" sz="3200" dirty="0" err="1"/>
              <a:t>of</a:t>
            </a:r>
            <a:r>
              <a:rPr lang="ru-RU" sz="3200" dirty="0"/>
              <a:t> </a:t>
            </a:r>
            <a:r>
              <a:rPr lang="ru-RU" sz="3200" dirty="0" err="1"/>
              <a:t>cartilage</a:t>
            </a:r>
            <a:r>
              <a:rPr lang="ru-RU" sz="3200" dirty="0"/>
              <a:t> </a:t>
            </a:r>
            <a:r>
              <a:rPr lang="ru-RU" sz="3200" dirty="0" err="1"/>
              <a:t>cover</a:t>
            </a:r>
            <a:r>
              <a:rPr lang="ru-RU" sz="3200" dirty="0"/>
              <a:t>. </a:t>
            </a:r>
            <a:r>
              <a:rPr lang="ru-RU" sz="3200" dirty="0" err="1"/>
              <a:t>This</a:t>
            </a:r>
            <a:r>
              <a:rPr lang="ru-RU" sz="3200" dirty="0"/>
              <a:t> </a:t>
            </a:r>
            <a:r>
              <a:rPr lang="ru-RU" sz="3200" dirty="0" err="1"/>
              <a:t>explains</a:t>
            </a:r>
            <a:r>
              <a:rPr lang="ru-RU" sz="3200" dirty="0"/>
              <a:t> </a:t>
            </a:r>
            <a:r>
              <a:rPr lang="ru-RU" sz="3200" dirty="0" err="1"/>
              <a:t>the</a:t>
            </a:r>
            <a:r>
              <a:rPr lang="ru-RU" sz="3200" dirty="0"/>
              <a:t> </a:t>
            </a:r>
            <a:r>
              <a:rPr lang="ru-RU" sz="3200" dirty="0" err="1"/>
              <a:t>rapid</a:t>
            </a:r>
            <a:r>
              <a:rPr lang="ru-RU" sz="3200" dirty="0"/>
              <a:t> </a:t>
            </a:r>
            <a:r>
              <a:rPr lang="ru-RU" sz="3200" dirty="0" err="1"/>
              <a:t>destruction</a:t>
            </a:r>
            <a:r>
              <a:rPr lang="ru-RU" sz="3200" dirty="0"/>
              <a:t> </a:t>
            </a:r>
            <a:r>
              <a:rPr lang="ru-RU" sz="3200" dirty="0" err="1"/>
              <a:t>of</a:t>
            </a:r>
            <a:r>
              <a:rPr lang="ru-RU" sz="3200" dirty="0"/>
              <a:t> </a:t>
            </a:r>
            <a:r>
              <a:rPr lang="ru-RU" sz="3200" dirty="0" err="1"/>
              <a:t>joint</a:t>
            </a:r>
            <a:r>
              <a:rPr lang="ru-RU" sz="3200" dirty="0"/>
              <a:t> </a:t>
            </a:r>
            <a:r>
              <a:rPr lang="ru-RU" sz="3200" dirty="0" err="1"/>
              <a:t>tissues</a:t>
            </a:r>
            <a:r>
              <a:rPr lang="ru-RU" sz="3200" dirty="0"/>
              <a:t>, </a:t>
            </a:r>
            <a:r>
              <a:rPr lang="ru-RU" sz="3200" dirty="0" err="1"/>
              <a:t>as</a:t>
            </a:r>
            <a:r>
              <a:rPr lang="ru-RU" sz="3200" dirty="0"/>
              <a:t> a </a:t>
            </a:r>
            <a:r>
              <a:rPr lang="ru-RU" sz="3200" dirty="0" err="1"/>
              <a:t>result</a:t>
            </a:r>
            <a:r>
              <a:rPr lang="ru-RU" sz="3200" dirty="0"/>
              <a:t> </a:t>
            </a:r>
            <a:r>
              <a:rPr lang="ru-RU" sz="3200" dirty="0" err="1"/>
              <a:t>of</a:t>
            </a:r>
            <a:r>
              <a:rPr lang="ru-RU" sz="3200" dirty="0"/>
              <a:t> </a:t>
            </a:r>
            <a:r>
              <a:rPr lang="ru-RU" sz="3200" dirty="0" err="1"/>
              <a:t>inflammation</a:t>
            </a:r>
            <a:r>
              <a:rPr lang="ru-RU" sz="3200" dirty="0"/>
              <a:t> </a:t>
            </a:r>
            <a:r>
              <a:rPr lang="ru-RU" sz="3200" dirty="0" err="1"/>
              <a:t>or</a:t>
            </a:r>
            <a:r>
              <a:rPr lang="ru-RU" sz="3200" dirty="0"/>
              <a:t> </a:t>
            </a:r>
            <a:r>
              <a:rPr lang="ru-RU" sz="3200" dirty="0" err="1"/>
              <a:t>injury</a:t>
            </a:r>
            <a:r>
              <a:rPr lang="ru-RU" sz="3200" dirty="0"/>
              <a:t>, </a:t>
            </a:r>
            <a:r>
              <a:rPr lang="ru-RU" sz="3200" dirty="0" err="1"/>
              <a:t>the</a:t>
            </a:r>
            <a:r>
              <a:rPr lang="ru-RU" sz="3200" dirty="0"/>
              <a:t> </a:t>
            </a:r>
            <a:r>
              <a:rPr lang="ru-RU" sz="3200" dirty="0" err="1"/>
              <a:t>uncovering</a:t>
            </a:r>
            <a:r>
              <a:rPr lang="ru-RU" sz="3200" dirty="0"/>
              <a:t> </a:t>
            </a:r>
            <a:r>
              <a:rPr lang="ru-RU" sz="3200" dirty="0" err="1"/>
              <a:t>of</a:t>
            </a:r>
            <a:r>
              <a:rPr lang="ru-RU" sz="3200" dirty="0"/>
              <a:t> </a:t>
            </a:r>
            <a:r>
              <a:rPr lang="ru-RU" sz="3200" dirty="0" err="1"/>
              <a:t>articulating</a:t>
            </a:r>
            <a:r>
              <a:rPr lang="ru-RU" sz="3200" dirty="0"/>
              <a:t> </a:t>
            </a:r>
            <a:r>
              <a:rPr lang="ru-RU" sz="3200" dirty="0" err="1"/>
              <a:t>surfaces</a:t>
            </a:r>
            <a:r>
              <a:rPr lang="ru-RU" sz="3200" dirty="0"/>
              <a:t> </a:t>
            </a:r>
            <a:r>
              <a:rPr lang="ru-RU" sz="3200" dirty="0" err="1"/>
              <a:t>initiates</a:t>
            </a:r>
            <a:r>
              <a:rPr lang="ru-RU" sz="3200" dirty="0"/>
              <a:t> </a:t>
            </a:r>
            <a:r>
              <a:rPr lang="ru-RU" sz="3200" dirty="0" err="1"/>
              <a:t>the</a:t>
            </a:r>
            <a:r>
              <a:rPr lang="ru-RU" sz="3200" dirty="0"/>
              <a:t> </a:t>
            </a:r>
            <a:r>
              <a:rPr lang="ru-RU" sz="3200" dirty="0" err="1"/>
              <a:t>formation</a:t>
            </a:r>
            <a:r>
              <a:rPr lang="ru-RU" sz="3200" dirty="0"/>
              <a:t> </a:t>
            </a:r>
            <a:r>
              <a:rPr lang="ru-RU" sz="3200" dirty="0" err="1"/>
              <a:t>of</a:t>
            </a:r>
            <a:r>
              <a:rPr lang="ru-RU" sz="3200" dirty="0"/>
              <a:t> </a:t>
            </a:r>
            <a:r>
              <a:rPr lang="ru-RU" sz="3200" dirty="0" err="1"/>
              <a:t>adhesions</a:t>
            </a:r>
            <a:r>
              <a:rPr lang="ru-RU" sz="3200" dirty="0"/>
              <a:t> </a:t>
            </a:r>
            <a:r>
              <a:rPr lang="ru-RU" sz="3200" dirty="0" err="1"/>
              <a:t>between</a:t>
            </a:r>
            <a:r>
              <a:rPr lang="ru-RU" sz="3200" dirty="0"/>
              <a:t> </a:t>
            </a:r>
            <a:r>
              <a:rPr lang="ru-RU" sz="3200" dirty="0" err="1"/>
              <a:t>the</a:t>
            </a:r>
            <a:r>
              <a:rPr lang="ru-RU" sz="3200" dirty="0"/>
              <a:t> </a:t>
            </a:r>
            <a:r>
              <a:rPr lang="ru-RU" sz="3200" dirty="0" err="1"/>
              <a:t>bone</a:t>
            </a:r>
            <a:r>
              <a:rPr lang="ru-RU" sz="3200" dirty="0"/>
              <a:t>. </a:t>
            </a:r>
          </a:p>
        </p:txBody>
      </p:sp>
    </p:spTree>
    <p:extLst>
      <p:ext uri="{BB962C8B-B14F-4D97-AF65-F5344CB8AC3E}">
        <p14:creationId xmlns:p14="http://schemas.microsoft.com/office/powerpoint/2010/main" val="27072972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5538" y="2132856"/>
            <a:ext cx="7776864" cy="3046988"/>
          </a:xfrm>
          <a:prstGeom prst="rect">
            <a:avLst/>
          </a:prstGeom>
        </p:spPr>
        <p:txBody>
          <a:bodyPr wrap="square">
            <a:spAutoFit/>
          </a:bodyPr>
          <a:lstStyle/>
          <a:p>
            <a:r>
              <a:rPr lang="en-US" sz="3200" dirty="0"/>
              <a:t>The mandible develops by </a:t>
            </a:r>
            <a:r>
              <a:rPr lang="en-US" sz="3200" dirty="0" err="1"/>
              <a:t>endochondral</a:t>
            </a:r>
            <a:r>
              <a:rPr lang="en-US" sz="3200" dirty="0"/>
              <a:t> ossification of the  cartilage situated on the upper part of the condyle. The location of this growth </a:t>
            </a:r>
            <a:r>
              <a:rPr lang="en-US" sz="3200" dirty="0" err="1"/>
              <a:t>centre</a:t>
            </a:r>
            <a:r>
              <a:rPr lang="en-US" sz="3200" dirty="0"/>
              <a:t> is specific for the </a:t>
            </a:r>
            <a:r>
              <a:rPr lang="en-US" sz="3200" dirty="0" err="1"/>
              <a:t>temporomandibular</a:t>
            </a:r>
            <a:r>
              <a:rPr lang="en-US" sz="3200" dirty="0"/>
              <a:t> joint and is  responsible for condylar growth.</a:t>
            </a:r>
            <a:endParaRPr lang="ru-RU" sz="3200" dirty="0"/>
          </a:p>
        </p:txBody>
      </p:sp>
    </p:spTree>
    <p:extLst>
      <p:ext uri="{BB962C8B-B14F-4D97-AF65-F5344CB8AC3E}">
        <p14:creationId xmlns:p14="http://schemas.microsoft.com/office/powerpoint/2010/main" val="3089520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348880"/>
            <a:ext cx="7560840" cy="2862322"/>
          </a:xfrm>
          <a:prstGeom prst="rect">
            <a:avLst/>
          </a:prstGeom>
        </p:spPr>
        <p:txBody>
          <a:bodyPr wrap="square">
            <a:spAutoFit/>
          </a:bodyPr>
          <a:lstStyle/>
          <a:p>
            <a:r>
              <a:rPr lang="ru-RU" sz="3600" dirty="0"/>
              <a:t> </a:t>
            </a:r>
            <a:r>
              <a:rPr lang="ru-RU" sz="3600" dirty="0" smtClean="0"/>
              <a:t> </a:t>
            </a:r>
            <a:r>
              <a:rPr lang="en-US" sz="3600" dirty="0" smtClean="0"/>
              <a:t> </a:t>
            </a:r>
            <a:r>
              <a:rPr lang="en-US" sz="3600" dirty="0"/>
              <a:t>Damage to the cartilage of the condylar growth zone, whether of an inflammatory or traumatic origin, can cause a shortening of the condyle and ramus. </a:t>
            </a:r>
            <a:endParaRPr lang="ru-RU" sz="3600" dirty="0"/>
          </a:p>
        </p:txBody>
      </p:sp>
    </p:spTree>
    <p:extLst>
      <p:ext uri="{BB962C8B-B14F-4D97-AF65-F5344CB8AC3E}">
        <p14:creationId xmlns:p14="http://schemas.microsoft.com/office/powerpoint/2010/main" val="41907396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7704" y="2875835"/>
            <a:ext cx="5904656" cy="769441"/>
          </a:xfrm>
          <a:prstGeom prst="rect">
            <a:avLst/>
          </a:prstGeom>
        </p:spPr>
        <p:txBody>
          <a:bodyPr wrap="square">
            <a:spAutoFit/>
          </a:bodyPr>
          <a:lstStyle/>
          <a:p>
            <a:r>
              <a:rPr lang="en-US" sz="4400" b="1" dirty="0" err="1"/>
              <a:t>Ankylosis</a:t>
            </a:r>
            <a:r>
              <a:rPr lang="en-US" sz="4400" b="1" dirty="0"/>
              <a:t> of the TMJ </a:t>
            </a:r>
            <a:endParaRPr lang="ru-RU" sz="4400" b="1" dirty="0"/>
          </a:p>
        </p:txBody>
      </p:sp>
    </p:spTree>
    <p:extLst>
      <p:ext uri="{BB962C8B-B14F-4D97-AF65-F5344CB8AC3E}">
        <p14:creationId xmlns:p14="http://schemas.microsoft.com/office/powerpoint/2010/main" val="17799401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556792"/>
            <a:ext cx="7992888" cy="3970318"/>
          </a:xfrm>
          <a:prstGeom prst="rect">
            <a:avLst/>
          </a:prstGeom>
        </p:spPr>
        <p:txBody>
          <a:bodyPr wrap="square">
            <a:spAutoFit/>
          </a:bodyPr>
          <a:lstStyle/>
          <a:p>
            <a:r>
              <a:rPr lang="ru-RU" sz="3600" dirty="0" smtClean="0"/>
              <a:t>   </a:t>
            </a:r>
            <a:r>
              <a:rPr lang="en-US" sz="3600" dirty="0" err="1" smtClean="0"/>
              <a:t>Ankylosis</a:t>
            </a:r>
            <a:r>
              <a:rPr lang="en-US" sz="3600" dirty="0" smtClean="0"/>
              <a:t> </a:t>
            </a:r>
            <a:r>
              <a:rPr lang="en-US" sz="3600" dirty="0"/>
              <a:t>of the TMJ most often results from trauma or infection, but it may be congenital or a result of RA. Chronic, painless limitation of motion occurs. When </a:t>
            </a:r>
            <a:r>
              <a:rPr lang="en-US" sz="3600" dirty="0" err="1"/>
              <a:t>ankylosis</a:t>
            </a:r>
            <a:r>
              <a:rPr lang="en-US" sz="3600" dirty="0"/>
              <a:t> leads to arrest of condylar growth, facial asymmetry is common. </a:t>
            </a:r>
            <a:endParaRPr lang="ru-RU" sz="3600" dirty="0"/>
          </a:p>
        </p:txBody>
      </p:sp>
    </p:spTree>
    <p:extLst>
      <p:ext uri="{BB962C8B-B14F-4D97-AF65-F5344CB8AC3E}">
        <p14:creationId xmlns:p14="http://schemas.microsoft.com/office/powerpoint/2010/main" val="12897485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1179520"/>
            <a:ext cx="5184576" cy="4763606"/>
          </a:xfrm>
          <a:prstGeom prst="rect">
            <a:avLst/>
          </a:prstGeom>
        </p:spPr>
      </p:pic>
    </p:spTree>
    <p:extLst>
      <p:ext uri="{BB962C8B-B14F-4D97-AF65-F5344CB8AC3E}">
        <p14:creationId xmlns:p14="http://schemas.microsoft.com/office/powerpoint/2010/main" val="9985884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268760"/>
            <a:ext cx="7416824" cy="4524315"/>
          </a:xfrm>
          <a:prstGeom prst="rect">
            <a:avLst/>
          </a:prstGeom>
        </p:spPr>
        <p:txBody>
          <a:bodyPr wrap="square">
            <a:spAutoFit/>
          </a:bodyPr>
          <a:lstStyle/>
          <a:p>
            <a:r>
              <a:rPr lang="ru-RU" sz="3200" dirty="0"/>
              <a:t> </a:t>
            </a:r>
            <a:r>
              <a:rPr lang="ru-RU" sz="3200" dirty="0" smtClean="0"/>
              <a:t>  </a:t>
            </a:r>
            <a:r>
              <a:rPr lang="en-US" sz="3200" dirty="0" smtClean="0"/>
              <a:t> </a:t>
            </a:r>
            <a:r>
              <a:rPr lang="en-US" sz="3200" dirty="0"/>
              <a:t>Intra-articular (true) </a:t>
            </a:r>
            <a:r>
              <a:rPr lang="en-US" sz="3200" dirty="0" err="1"/>
              <a:t>ankylosis</a:t>
            </a:r>
            <a:r>
              <a:rPr lang="en-US" sz="3200" dirty="0"/>
              <a:t> must be distinguished from extra-articular (false) </a:t>
            </a:r>
            <a:r>
              <a:rPr lang="en-US" sz="3200" dirty="0" err="1"/>
              <a:t>ankylosis</a:t>
            </a:r>
            <a:r>
              <a:rPr lang="en-US" sz="3200" dirty="0"/>
              <a:t>, which may be caused by enlargement of the coronoid process, depressed fracture of the </a:t>
            </a:r>
            <a:r>
              <a:rPr lang="en-US" sz="3200" dirty="0" err="1"/>
              <a:t>zygomatic</a:t>
            </a:r>
            <a:r>
              <a:rPr lang="en-US" sz="3200" dirty="0"/>
              <a:t> arch, or scarring resulting from surgery, irradiation, or infection. In most cases of true </a:t>
            </a:r>
            <a:r>
              <a:rPr lang="en-US" sz="3200" dirty="0" err="1"/>
              <a:t>ankylosis</a:t>
            </a:r>
            <a:r>
              <a:rPr lang="en-US" sz="3200" dirty="0"/>
              <a:t>, x-rays of the joint show loss of normal bony architecture.</a:t>
            </a:r>
            <a:endParaRPr lang="ru-RU" sz="3200" dirty="0"/>
          </a:p>
        </p:txBody>
      </p:sp>
    </p:spTree>
    <p:extLst>
      <p:ext uri="{BB962C8B-B14F-4D97-AF65-F5344CB8AC3E}">
        <p14:creationId xmlns:p14="http://schemas.microsoft.com/office/powerpoint/2010/main" val="222218878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1556792"/>
            <a:ext cx="4954930" cy="4845790"/>
          </a:xfrm>
          <a:prstGeom prst="rect">
            <a:avLst/>
          </a:prstGeom>
        </p:spPr>
      </p:pic>
    </p:spTree>
    <p:extLst>
      <p:ext uri="{BB962C8B-B14F-4D97-AF65-F5344CB8AC3E}">
        <p14:creationId xmlns:p14="http://schemas.microsoft.com/office/powerpoint/2010/main" val="15975770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92696"/>
            <a:ext cx="8496944" cy="5693866"/>
          </a:xfrm>
          <a:prstGeom prst="rect">
            <a:avLst/>
          </a:prstGeom>
        </p:spPr>
        <p:txBody>
          <a:bodyPr wrap="square">
            <a:spAutoFit/>
          </a:bodyPr>
          <a:lstStyle/>
          <a:p>
            <a:r>
              <a:rPr lang="ru-RU" sz="2800" u="sng" dirty="0" smtClean="0"/>
              <a:t>       </a:t>
            </a:r>
            <a:r>
              <a:rPr lang="en-US" sz="2800" u="sng" dirty="0" smtClean="0"/>
              <a:t>What </a:t>
            </a:r>
            <a:r>
              <a:rPr lang="en-US" sz="2800" u="sng" dirty="0"/>
              <a:t>are the causes of TMJ </a:t>
            </a:r>
            <a:r>
              <a:rPr lang="en-US" sz="2800" u="sng" dirty="0" err="1"/>
              <a:t>Ankylosis</a:t>
            </a:r>
            <a:r>
              <a:rPr lang="en-US" sz="2800" u="sng" dirty="0"/>
              <a:t>?</a:t>
            </a:r>
            <a:r>
              <a:rPr lang="en-US" sz="2800" dirty="0"/>
              <a:t> </a:t>
            </a:r>
            <a:endParaRPr lang="ru-RU" sz="2800" dirty="0"/>
          </a:p>
          <a:p>
            <a:pPr lvl="0"/>
            <a:r>
              <a:rPr lang="ru-RU" sz="2800" dirty="0" smtClean="0"/>
              <a:t>-</a:t>
            </a:r>
            <a:r>
              <a:rPr lang="en-US" sz="2800" dirty="0" smtClean="0"/>
              <a:t>Trauma </a:t>
            </a:r>
            <a:r>
              <a:rPr lang="en-US" sz="2800" dirty="0"/>
              <a:t>to the joint during an accident, fall </a:t>
            </a:r>
            <a:r>
              <a:rPr lang="en-US" sz="2800" dirty="0" err="1"/>
              <a:t>etc</a:t>
            </a:r>
            <a:r>
              <a:rPr lang="en-US" sz="2800" dirty="0"/>
              <a:t> </a:t>
            </a:r>
            <a:endParaRPr lang="ru-RU" sz="2800" dirty="0"/>
          </a:p>
          <a:p>
            <a:pPr lvl="0"/>
            <a:r>
              <a:rPr lang="ru-RU" sz="2800" dirty="0" smtClean="0"/>
              <a:t>-</a:t>
            </a:r>
            <a:r>
              <a:rPr lang="en-US" sz="2800" dirty="0" smtClean="0"/>
              <a:t>Trauma </a:t>
            </a:r>
            <a:r>
              <a:rPr lang="en-US" sz="2800" dirty="0"/>
              <a:t>during birth, forceps delivery </a:t>
            </a:r>
            <a:r>
              <a:rPr lang="en-US" sz="2800" dirty="0" err="1"/>
              <a:t>etc</a:t>
            </a:r>
            <a:r>
              <a:rPr lang="en-US" sz="2800" dirty="0"/>
              <a:t> </a:t>
            </a:r>
            <a:endParaRPr lang="ru-RU" sz="2800" dirty="0"/>
          </a:p>
          <a:p>
            <a:pPr lvl="0"/>
            <a:r>
              <a:rPr lang="ru-RU" sz="2800" dirty="0" smtClean="0"/>
              <a:t>-</a:t>
            </a:r>
            <a:r>
              <a:rPr lang="ru-RU" sz="2800" dirty="0" err="1" smtClean="0"/>
              <a:t>Congenital</a:t>
            </a:r>
            <a:r>
              <a:rPr lang="ru-RU" sz="2800" dirty="0" smtClean="0"/>
              <a:t> </a:t>
            </a:r>
            <a:r>
              <a:rPr lang="ru-RU" sz="2800" dirty="0" err="1"/>
              <a:t>or</a:t>
            </a:r>
            <a:r>
              <a:rPr lang="ru-RU" sz="2800" dirty="0"/>
              <a:t> </a:t>
            </a:r>
            <a:r>
              <a:rPr lang="ru-RU" sz="2800" dirty="0" err="1"/>
              <a:t>birth</a:t>
            </a:r>
            <a:r>
              <a:rPr lang="ru-RU" sz="2800" dirty="0"/>
              <a:t> </a:t>
            </a:r>
            <a:r>
              <a:rPr lang="ru-RU" sz="2800" dirty="0" err="1"/>
              <a:t>defect</a:t>
            </a:r>
            <a:r>
              <a:rPr lang="ru-RU" sz="2800" dirty="0"/>
              <a:t> </a:t>
            </a:r>
          </a:p>
          <a:p>
            <a:pPr lvl="0"/>
            <a:r>
              <a:rPr lang="ru-RU" sz="2800" dirty="0" smtClean="0"/>
              <a:t>-</a:t>
            </a:r>
            <a:r>
              <a:rPr lang="en-US" sz="2800" dirty="0" smtClean="0"/>
              <a:t>Disease </a:t>
            </a:r>
            <a:r>
              <a:rPr lang="en-US" sz="2800" dirty="0"/>
              <a:t>or infection in the joint, ear infection </a:t>
            </a:r>
            <a:r>
              <a:rPr lang="en-US" sz="2800" dirty="0" err="1"/>
              <a:t>etc</a:t>
            </a:r>
            <a:r>
              <a:rPr lang="en-US" sz="2800" dirty="0"/>
              <a:t> </a:t>
            </a:r>
            <a:endParaRPr lang="ru-RU" sz="2800" dirty="0"/>
          </a:p>
          <a:p>
            <a:pPr lvl="0"/>
            <a:r>
              <a:rPr lang="ru-RU" sz="2800" dirty="0" smtClean="0"/>
              <a:t>-</a:t>
            </a:r>
            <a:r>
              <a:rPr lang="ru-RU" sz="2800" dirty="0" err="1" smtClean="0"/>
              <a:t>Enlargement</a:t>
            </a:r>
            <a:r>
              <a:rPr lang="ru-RU" sz="2800" dirty="0" smtClean="0"/>
              <a:t> </a:t>
            </a:r>
            <a:r>
              <a:rPr lang="ru-RU" sz="2800" dirty="0" err="1"/>
              <a:t>of</a:t>
            </a:r>
            <a:r>
              <a:rPr lang="ru-RU" sz="2800" dirty="0"/>
              <a:t> </a:t>
            </a:r>
            <a:r>
              <a:rPr lang="ru-RU" sz="2800" dirty="0" err="1"/>
              <a:t>the</a:t>
            </a:r>
            <a:r>
              <a:rPr lang="ru-RU" sz="2800" dirty="0"/>
              <a:t> </a:t>
            </a:r>
            <a:r>
              <a:rPr lang="ru-RU" sz="2800" dirty="0" err="1"/>
              <a:t>coronoid</a:t>
            </a:r>
            <a:r>
              <a:rPr lang="ru-RU" sz="2800" dirty="0"/>
              <a:t> </a:t>
            </a:r>
            <a:r>
              <a:rPr lang="ru-RU" sz="2800" dirty="0" err="1"/>
              <a:t>process</a:t>
            </a:r>
            <a:r>
              <a:rPr lang="ru-RU" sz="2800" dirty="0"/>
              <a:t> </a:t>
            </a:r>
          </a:p>
          <a:p>
            <a:pPr lvl="0"/>
            <a:r>
              <a:rPr lang="ru-RU" sz="2800" dirty="0" smtClean="0"/>
              <a:t>-</a:t>
            </a:r>
            <a:r>
              <a:rPr lang="en-US" sz="2800" dirty="0" smtClean="0"/>
              <a:t>fracture </a:t>
            </a:r>
            <a:r>
              <a:rPr lang="en-US" sz="2800" dirty="0"/>
              <a:t>of the </a:t>
            </a:r>
            <a:r>
              <a:rPr lang="en-US" sz="2800" dirty="0" err="1"/>
              <a:t>zygomatic</a:t>
            </a:r>
            <a:r>
              <a:rPr lang="en-US" sz="2800" dirty="0"/>
              <a:t> arch, condylar neck fracture </a:t>
            </a:r>
            <a:r>
              <a:rPr lang="en-US" sz="2800" dirty="0" err="1"/>
              <a:t>etc</a:t>
            </a:r>
            <a:r>
              <a:rPr lang="en-US" sz="2800" dirty="0"/>
              <a:t> </a:t>
            </a:r>
            <a:endParaRPr lang="ru-RU" sz="2800" dirty="0"/>
          </a:p>
          <a:p>
            <a:pPr lvl="0"/>
            <a:r>
              <a:rPr lang="ru-RU" sz="2800" dirty="0" smtClean="0"/>
              <a:t>-</a:t>
            </a:r>
            <a:r>
              <a:rPr lang="en-US" sz="2800" dirty="0" smtClean="0"/>
              <a:t>Surgery </a:t>
            </a:r>
            <a:r>
              <a:rPr lang="en-US" sz="2800" dirty="0"/>
              <a:t>to or around the joint </a:t>
            </a:r>
            <a:endParaRPr lang="ru-RU" sz="2800" dirty="0"/>
          </a:p>
          <a:p>
            <a:pPr lvl="0"/>
            <a:r>
              <a:rPr lang="ru-RU" sz="2800" dirty="0" smtClean="0"/>
              <a:t>-</a:t>
            </a:r>
            <a:r>
              <a:rPr lang="ru-RU" sz="2800" dirty="0" err="1" smtClean="0"/>
              <a:t>Rheumatoid</a:t>
            </a:r>
            <a:r>
              <a:rPr lang="ru-RU" sz="2800" dirty="0" smtClean="0"/>
              <a:t> </a:t>
            </a:r>
            <a:r>
              <a:rPr lang="ru-RU" sz="2800" dirty="0" err="1"/>
              <a:t>arthritis</a:t>
            </a:r>
            <a:r>
              <a:rPr lang="ru-RU" sz="2800" dirty="0"/>
              <a:t> </a:t>
            </a:r>
          </a:p>
          <a:p>
            <a:pPr lvl="0"/>
            <a:r>
              <a:rPr lang="ru-RU" sz="2800" dirty="0" smtClean="0"/>
              <a:t>-</a:t>
            </a:r>
            <a:r>
              <a:rPr lang="en-US" sz="2800" dirty="0" err="1" smtClean="0"/>
              <a:t>Ankylotic</a:t>
            </a:r>
            <a:r>
              <a:rPr lang="en-US" sz="2800" dirty="0" smtClean="0"/>
              <a:t> </a:t>
            </a:r>
            <a:r>
              <a:rPr lang="en-US" sz="2800" dirty="0"/>
              <a:t>conditions such as </a:t>
            </a:r>
            <a:r>
              <a:rPr lang="en-US" sz="2800" dirty="0" err="1"/>
              <a:t>ankylosing</a:t>
            </a:r>
            <a:r>
              <a:rPr lang="en-US" sz="2800" dirty="0"/>
              <a:t> spondylitis may also be inherited. </a:t>
            </a:r>
            <a:endParaRPr lang="ru-RU" sz="2800" dirty="0"/>
          </a:p>
          <a:p>
            <a:pPr lvl="0"/>
            <a:r>
              <a:rPr lang="ru-RU" sz="2800" dirty="0" smtClean="0"/>
              <a:t>-</a:t>
            </a:r>
            <a:r>
              <a:rPr lang="ru-RU" sz="2800" dirty="0" err="1" smtClean="0"/>
              <a:t>Destruction</a:t>
            </a:r>
            <a:r>
              <a:rPr lang="ru-RU" sz="2800" dirty="0" smtClean="0"/>
              <a:t> </a:t>
            </a:r>
            <a:r>
              <a:rPr lang="ru-RU" sz="2800" dirty="0" err="1"/>
              <a:t>of</a:t>
            </a:r>
            <a:r>
              <a:rPr lang="ru-RU" sz="2800" dirty="0"/>
              <a:t> </a:t>
            </a:r>
            <a:r>
              <a:rPr lang="ru-RU" sz="2800" dirty="0" err="1"/>
              <a:t>the</a:t>
            </a:r>
            <a:r>
              <a:rPr lang="ru-RU" sz="2800" dirty="0"/>
              <a:t> </a:t>
            </a:r>
            <a:r>
              <a:rPr lang="ru-RU" sz="2800" dirty="0" err="1"/>
              <a:t>joint</a:t>
            </a:r>
            <a:r>
              <a:rPr lang="ru-RU" sz="2800" dirty="0"/>
              <a:t> </a:t>
            </a:r>
            <a:r>
              <a:rPr lang="ru-RU" sz="2800" dirty="0" err="1"/>
              <a:t>cartilage</a:t>
            </a:r>
            <a:endParaRPr lang="ru-RU" sz="2800" dirty="0"/>
          </a:p>
        </p:txBody>
      </p:sp>
    </p:spTree>
    <p:extLst>
      <p:ext uri="{BB962C8B-B14F-4D97-AF65-F5344CB8AC3E}">
        <p14:creationId xmlns:p14="http://schemas.microsoft.com/office/powerpoint/2010/main" val="313605888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27584" y="1655059"/>
            <a:ext cx="792088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W</a:t>
            </a:r>
            <a:r>
              <a:rPr kumimoji="0" lang="en-US" sz="2800" b="0" i="0" u="sng" strike="noStrike" cap="none" normalizeH="0" baseline="0" dirty="0" smtClean="0" bmk="">
                <a:ln>
                  <a:noFill/>
                </a:ln>
                <a:solidFill>
                  <a:schemeClr val="tx1"/>
                </a:solidFill>
                <a:effectLst/>
                <a:latin typeface="Arial" pitchFamily="34" charset="0"/>
                <a:ea typeface="Times New Roman" pitchFamily="18" charset="0"/>
                <a:cs typeface="Arial" pitchFamily="34" charset="0"/>
              </a:rPr>
              <a:t>hat are the problems associated with TMJ </a:t>
            </a:r>
            <a:r>
              <a:rPr kumimoji="0" lang="ru-RU" sz="2800" b="0" i="0" u="sng" strike="noStrike" cap="none" normalizeH="0" baseline="0" dirty="0" smtClean="0" bmk="">
                <a:ln>
                  <a:noFill/>
                </a:ln>
                <a:solidFill>
                  <a:schemeClr val="tx1"/>
                </a:solidFill>
                <a:effectLst/>
                <a:latin typeface="Arial" pitchFamily="34" charset="0"/>
                <a:ea typeface="Times New Roman" pitchFamily="18" charset="0"/>
                <a:cs typeface="Arial" pitchFamily="34" charset="0"/>
              </a:rPr>
              <a:t>               </a:t>
            </a:r>
            <a:r>
              <a:rPr kumimoji="0" lang="en-US" sz="2800" b="0" i="0" u="sng" strike="noStrike" cap="none" normalizeH="0" baseline="0" dirty="0" err="1" smtClean="0" bmk="">
                <a:ln>
                  <a:noFill/>
                </a:ln>
                <a:solidFill>
                  <a:schemeClr val="tx1"/>
                </a:solidFill>
                <a:effectLst/>
                <a:latin typeface="Arial" pitchFamily="34" charset="0"/>
                <a:ea typeface="Times New Roman" pitchFamily="18" charset="0"/>
                <a:cs typeface="Arial" pitchFamily="34" charset="0"/>
              </a:rPr>
              <a:t>Ankylosis</a:t>
            </a:r>
            <a:r>
              <a:rPr kumimoji="0" lang="en-US" sz="2800" b="0" i="0" u="sng" strike="noStrike" cap="none" normalizeH="0" baseline="0" dirty="0" smtClean="0" bmk="">
                <a:ln>
                  <a:noFill/>
                </a:ln>
                <a:solidFill>
                  <a:schemeClr val="tx1"/>
                </a:solidFill>
                <a:effectLst/>
                <a:latin typeface="Arial" pitchFamily="34" charset="0"/>
                <a:ea typeface="Times New Roman" pitchFamily="18" charset="0"/>
                <a:cs typeface="Arial" pitchFamily="34" charset="0"/>
              </a:rPr>
              <a:t>?</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AutoShape 1" descr="tmj/pic2"/>
          <p:cNvSpPr>
            <a:spLocks noChangeAspect="1" noChangeArrowheads="1"/>
          </p:cNvSpPr>
          <p:nvPr/>
        </p:nvSpPr>
        <p:spPr bwMode="auto">
          <a:xfrm>
            <a:off x="1835150" y="152400"/>
            <a:ext cx="2190750" cy="26384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Rectangle 3"/>
          <p:cNvSpPr>
            <a:spLocks noChangeArrowheads="1"/>
          </p:cNvSpPr>
          <p:nvPr/>
        </p:nvSpPr>
        <p:spPr bwMode="auto">
          <a:xfrm>
            <a:off x="467544" y="2780347"/>
            <a:ext cx="8280920"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Problems associated with </a:t>
            </a:r>
            <a:r>
              <a:rPr kumimoji="0" lang="en-US" sz="28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ankylosis</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of TMJ are manifold and can be Functional, Aesthetic (Cosmetic), Psychological (Emotional) or Social.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29767631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174" y="1024862"/>
            <a:ext cx="3690010" cy="5356466"/>
          </a:xfrm>
          <a:prstGeom prst="rect">
            <a:avLst/>
          </a:prstGeom>
        </p:spPr>
      </p:pic>
    </p:spTree>
    <p:extLst>
      <p:ext uri="{BB962C8B-B14F-4D97-AF65-F5344CB8AC3E}">
        <p14:creationId xmlns:p14="http://schemas.microsoft.com/office/powerpoint/2010/main" val="36619219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9566" y="1433350"/>
            <a:ext cx="5836730" cy="4371914"/>
          </a:xfrm>
          <a:prstGeom prst="rect">
            <a:avLst/>
          </a:prstGeom>
        </p:spPr>
      </p:pic>
    </p:spTree>
    <p:extLst>
      <p:ext uri="{BB962C8B-B14F-4D97-AF65-F5344CB8AC3E}">
        <p14:creationId xmlns:p14="http://schemas.microsoft.com/office/powerpoint/2010/main" val="41715153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2018" y="655884"/>
            <a:ext cx="5436286" cy="5509420"/>
          </a:xfrm>
          <a:prstGeom prst="rect">
            <a:avLst/>
          </a:prstGeom>
        </p:spPr>
      </p:pic>
    </p:spTree>
    <p:extLst>
      <p:ext uri="{BB962C8B-B14F-4D97-AF65-F5344CB8AC3E}">
        <p14:creationId xmlns:p14="http://schemas.microsoft.com/office/powerpoint/2010/main" val="216566389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b="7919"/>
          <a:stretch/>
        </p:blipFill>
        <p:spPr>
          <a:xfrm>
            <a:off x="1691680" y="1340768"/>
            <a:ext cx="6020649" cy="4519705"/>
          </a:xfrm>
          <a:prstGeom prst="rect">
            <a:avLst/>
          </a:prstGeom>
        </p:spPr>
      </p:pic>
    </p:spTree>
    <p:extLst>
      <p:ext uri="{BB962C8B-B14F-4D97-AF65-F5344CB8AC3E}">
        <p14:creationId xmlns:p14="http://schemas.microsoft.com/office/powerpoint/2010/main" val="278640185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496944" cy="6124754"/>
          </a:xfrm>
          <a:prstGeom prst="rect">
            <a:avLst/>
          </a:prstGeom>
        </p:spPr>
        <p:txBody>
          <a:bodyPr wrap="square">
            <a:spAutoFit/>
          </a:bodyPr>
          <a:lstStyle/>
          <a:p>
            <a:r>
              <a:rPr lang="ru-RU" sz="2800" dirty="0" err="1"/>
              <a:t>Ankylosis</a:t>
            </a:r>
            <a:r>
              <a:rPr lang="ru-RU" sz="2800" dirty="0"/>
              <a:t> </a:t>
            </a:r>
            <a:r>
              <a:rPr lang="ru-RU" sz="2800" dirty="0" err="1"/>
              <a:t>of</a:t>
            </a:r>
            <a:r>
              <a:rPr lang="ru-RU" sz="2800" dirty="0"/>
              <a:t> </a:t>
            </a:r>
            <a:r>
              <a:rPr lang="ru-RU" sz="2800" dirty="0" err="1"/>
              <a:t>Temporomandibular</a:t>
            </a:r>
            <a:r>
              <a:rPr lang="ru-RU" sz="2800" dirty="0"/>
              <a:t> </a:t>
            </a:r>
            <a:r>
              <a:rPr lang="ru-RU" sz="2800" dirty="0" err="1"/>
              <a:t>joint</a:t>
            </a:r>
            <a:r>
              <a:rPr lang="ru-RU" sz="2800" dirty="0"/>
              <a:t> </a:t>
            </a:r>
            <a:r>
              <a:rPr lang="ru-RU" sz="2800" dirty="0" err="1"/>
              <a:t>may</a:t>
            </a:r>
            <a:r>
              <a:rPr lang="ru-RU" sz="2800" dirty="0"/>
              <a:t> </a:t>
            </a:r>
            <a:r>
              <a:rPr lang="ru-RU" sz="2800" dirty="0" err="1"/>
              <a:t>result</a:t>
            </a:r>
            <a:r>
              <a:rPr lang="ru-RU" sz="2800" dirty="0"/>
              <a:t> </a:t>
            </a:r>
            <a:r>
              <a:rPr lang="ru-RU" sz="2800" dirty="0" err="1"/>
              <a:t>in</a:t>
            </a:r>
            <a:r>
              <a:rPr lang="ru-RU" sz="2800" dirty="0"/>
              <a:t>: </a:t>
            </a:r>
          </a:p>
          <a:p>
            <a:pPr lvl="0"/>
            <a:r>
              <a:rPr lang="ru-RU" sz="2800" dirty="0" smtClean="0"/>
              <a:t>- </a:t>
            </a:r>
            <a:r>
              <a:rPr lang="ru-RU" sz="2800" dirty="0" err="1" smtClean="0"/>
              <a:t>Restricted</a:t>
            </a:r>
            <a:r>
              <a:rPr lang="ru-RU" sz="2800" dirty="0" smtClean="0"/>
              <a:t> </a:t>
            </a:r>
            <a:r>
              <a:rPr lang="ru-RU" sz="2800" dirty="0" err="1"/>
              <a:t>jaw</a:t>
            </a:r>
            <a:r>
              <a:rPr lang="ru-RU" sz="2800" dirty="0"/>
              <a:t> </a:t>
            </a:r>
            <a:r>
              <a:rPr lang="ru-RU" sz="2800" dirty="0" err="1"/>
              <a:t>movements</a:t>
            </a:r>
            <a:r>
              <a:rPr lang="ru-RU" sz="2800" dirty="0"/>
              <a:t> </a:t>
            </a:r>
          </a:p>
          <a:p>
            <a:pPr lvl="0"/>
            <a:r>
              <a:rPr lang="ru-RU" sz="2800" dirty="0" smtClean="0"/>
              <a:t>- </a:t>
            </a:r>
            <a:r>
              <a:rPr lang="ru-RU" sz="2800" dirty="0" err="1" smtClean="0"/>
              <a:t>Inadequate</a:t>
            </a:r>
            <a:r>
              <a:rPr lang="ru-RU" sz="2800" dirty="0" smtClean="0"/>
              <a:t> </a:t>
            </a:r>
            <a:r>
              <a:rPr lang="ru-RU" sz="2800" dirty="0" err="1"/>
              <a:t>masticatory</a:t>
            </a:r>
            <a:r>
              <a:rPr lang="ru-RU" sz="2800" dirty="0"/>
              <a:t> (</a:t>
            </a:r>
            <a:r>
              <a:rPr lang="ru-RU" sz="2800" dirty="0" err="1"/>
              <a:t>chewing</a:t>
            </a:r>
            <a:r>
              <a:rPr lang="ru-RU" sz="2800" dirty="0"/>
              <a:t>) </a:t>
            </a:r>
            <a:r>
              <a:rPr lang="ru-RU" sz="2800" dirty="0" err="1"/>
              <a:t>function</a:t>
            </a:r>
            <a:r>
              <a:rPr lang="ru-RU" sz="2800" dirty="0"/>
              <a:t> </a:t>
            </a:r>
          </a:p>
          <a:p>
            <a:pPr lvl="0"/>
            <a:r>
              <a:rPr lang="ru-RU" sz="2800" dirty="0" smtClean="0"/>
              <a:t>- </a:t>
            </a:r>
            <a:r>
              <a:rPr lang="ru-RU" sz="2800" dirty="0" err="1" smtClean="0"/>
              <a:t>Restricted</a:t>
            </a:r>
            <a:r>
              <a:rPr lang="ru-RU" sz="2800" dirty="0" smtClean="0"/>
              <a:t> </a:t>
            </a:r>
            <a:r>
              <a:rPr lang="ru-RU" sz="2800" dirty="0" err="1"/>
              <a:t>mouth</a:t>
            </a:r>
            <a:r>
              <a:rPr lang="ru-RU" sz="2800" dirty="0"/>
              <a:t> </a:t>
            </a:r>
            <a:r>
              <a:rPr lang="ru-RU" sz="2800" dirty="0" err="1"/>
              <a:t>opening</a:t>
            </a:r>
            <a:r>
              <a:rPr lang="ru-RU" sz="2800" dirty="0"/>
              <a:t> </a:t>
            </a:r>
          </a:p>
          <a:p>
            <a:pPr lvl="0"/>
            <a:r>
              <a:rPr lang="ru-RU" sz="2800" dirty="0" smtClean="0"/>
              <a:t>- </a:t>
            </a:r>
            <a:r>
              <a:rPr lang="ru-RU" sz="2800" dirty="0" err="1" smtClean="0"/>
              <a:t>Inhibited</a:t>
            </a:r>
            <a:r>
              <a:rPr lang="ru-RU" sz="2800" dirty="0" smtClean="0"/>
              <a:t> </a:t>
            </a:r>
            <a:r>
              <a:rPr lang="ru-RU" sz="2800" dirty="0" err="1"/>
              <a:t>facial</a:t>
            </a:r>
            <a:r>
              <a:rPr lang="ru-RU" sz="2800" dirty="0"/>
              <a:t> </a:t>
            </a:r>
            <a:r>
              <a:rPr lang="ru-RU" sz="2800" dirty="0" err="1"/>
              <a:t>and</a:t>
            </a:r>
            <a:r>
              <a:rPr lang="ru-RU" sz="2800" dirty="0"/>
              <a:t> </a:t>
            </a:r>
            <a:r>
              <a:rPr lang="ru-RU" sz="2800" dirty="0" err="1"/>
              <a:t>physical</a:t>
            </a:r>
            <a:r>
              <a:rPr lang="ru-RU" sz="2800" dirty="0"/>
              <a:t> </a:t>
            </a:r>
            <a:r>
              <a:rPr lang="ru-RU" sz="2800" dirty="0" err="1"/>
              <a:t>growth</a:t>
            </a:r>
            <a:r>
              <a:rPr lang="ru-RU" sz="2800" dirty="0"/>
              <a:t> </a:t>
            </a:r>
          </a:p>
          <a:p>
            <a:pPr lvl="0"/>
            <a:r>
              <a:rPr lang="ru-RU" sz="2800" dirty="0" smtClean="0"/>
              <a:t>- </a:t>
            </a:r>
            <a:r>
              <a:rPr lang="ru-RU" sz="2800" dirty="0" err="1" smtClean="0"/>
              <a:t>Impaired</a:t>
            </a:r>
            <a:r>
              <a:rPr lang="ru-RU" sz="2800" dirty="0" smtClean="0"/>
              <a:t> </a:t>
            </a:r>
            <a:r>
              <a:rPr lang="ru-RU" sz="2800" dirty="0" err="1"/>
              <a:t>speech</a:t>
            </a:r>
            <a:r>
              <a:rPr lang="ru-RU" sz="2800" dirty="0"/>
              <a:t> </a:t>
            </a:r>
          </a:p>
          <a:p>
            <a:pPr lvl="0"/>
            <a:r>
              <a:rPr lang="ru-RU" sz="2800" dirty="0" smtClean="0"/>
              <a:t>- </a:t>
            </a:r>
            <a:r>
              <a:rPr lang="en-US" sz="2800" dirty="0" smtClean="0"/>
              <a:t>Reduced </a:t>
            </a:r>
            <a:r>
              <a:rPr lang="en-US" sz="2800" dirty="0"/>
              <a:t>growth of mandible resulting in “Bird Face” </a:t>
            </a:r>
            <a:endParaRPr lang="ru-RU" sz="2800" dirty="0"/>
          </a:p>
          <a:p>
            <a:pPr lvl="0"/>
            <a:r>
              <a:rPr lang="ru-RU" sz="2800" dirty="0" smtClean="0"/>
              <a:t>- </a:t>
            </a:r>
            <a:r>
              <a:rPr lang="en-US" sz="2800" dirty="0" smtClean="0"/>
              <a:t>Facial </a:t>
            </a:r>
            <a:r>
              <a:rPr lang="en-US" sz="2800" dirty="0"/>
              <a:t>asymmetry if only one side is affected </a:t>
            </a:r>
            <a:endParaRPr lang="ru-RU" sz="2800" dirty="0"/>
          </a:p>
          <a:p>
            <a:pPr lvl="0"/>
            <a:r>
              <a:rPr lang="ru-RU" sz="2800" dirty="0" smtClean="0"/>
              <a:t>- </a:t>
            </a:r>
            <a:r>
              <a:rPr lang="ru-RU" sz="2800" dirty="0" err="1" smtClean="0"/>
              <a:t>Difficulty</a:t>
            </a:r>
            <a:r>
              <a:rPr lang="ru-RU" sz="2800" dirty="0" smtClean="0"/>
              <a:t> </a:t>
            </a:r>
            <a:r>
              <a:rPr lang="ru-RU" sz="2800" dirty="0" err="1"/>
              <a:t>in</a:t>
            </a:r>
            <a:r>
              <a:rPr lang="ru-RU" sz="2800" dirty="0"/>
              <a:t> </a:t>
            </a:r>
            <a:r>
              <a:rPr lang="ru-RU" sz="2800" dirty="0" err="1"/>
              <a:t>breathing</a:t>
            </a:r>
            <a:r>
              <a:rPr lang="ru-RU" sz="2800" dirty="0"/>
              <a:t> </a:t>
            </a:r>
            <a:r>
              <a:rPr lang="ru-RU" sz="2800" dirty="0" err="1"/>
              <a:t>and</a:t>
            </a:r>
            <a:r>
              <a:rPr lang="ru-RU" sz="2800" dirty="0"/>
              <a:t> </a:t>
            </a:r>
            <a:r>
              <a:rPr lang="ru-RU" sz="2800" dirty="0" err="1"/>
              <a:t>swallowing</a:t>
            </a:r>
            <a:r>
              <a:rPr lang="ru-RU" sz="2800" dirty="0"/>
              <a:t> </a:t>
            </a:r>
          </a:p>
          <a:p>
            <a:pPr lvl="0"/>
            <a:r>
              <a:rPr lang="ru-RU" sz="2800" dirty="0" smtClean="0"/>
              <a:t>- </a:t>
            </a:r>
            <a:r>
              <a:rPr lang="en-US" sz="2800" dirty="0" smtClean="0"/>
              <a:t>Snoring </a:t>
            </a:r>
            <a:r>
              <a:rPr lang="en-US" sz="2800" dirty="0"/>
              <a:t>and difficulty in sleeping on lying down </a:t>
            </a:r>
            <a:endParaRPr lang="ru-RU" sz="2800" dirty="0"/>
          </a:p>
          <a:p>
            <a:pPr lvl="0"/>
            <a:r>
              <a:rPr lang="ru-RU" sz="2800" dirty="0" smtClean="0"/>
              <a:t>- </a:t>
            </a:r>
            <a:r>
              <a:rPr lang="en-US" sz="2800" dirty="0" smtClean="0"/>
              <a:t>Insufficient </a:t>
            </a:r>
            <a:r>
              <a:rPr lang="en-US" sz="2800" dirty="0"/>
              <a:t>access for dental care resulting in multiple decayed teeth </a:t>
            </a:r>
            <a:endParaRPr lang="ru-RU" sz="2800" dirty="0"/>
          </a:p>
          <a:p>
            <a:pPr lvl="0"/>
            <a:r>
              <a:rPr lang="ru-RU" sz="2800" dirty="0" smtClean="0"/>
              <a:t>- </a:t>
            </a:r>
            <a:r>
              <a:rPr lang="en-US" sz="2800" dirty="0" smtClean="0"/>
              <a:t>Misaligned </a:t>
            </a:r>
            <a:r>
              <a:rPr lang="en-US" sz="2800" dirty="0"/>
              <a:t>teeth because of lack of space for the eruption of the normal component of teeth </a:t>
            </a:r>
            <a:endParaRPr lang="ru-RU" sz="2800" dirty="0"/>
          </a:p>
        </p:txBody>
      </p:sp>
    </p:spTree>
    <p:extLst>
      <p:ext uri="{BB962C8B-B14F-4D97-AF65-F5344CB8AC3E}">
        <p14:creationId xmlns:p14="http://schemas.microsoft.com/office/powerpoint/2010/main" val="189743518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700808"/>
            <a:ext cx="7776864" cy="3046988"/>
          </a:xfrm>
          <a:prstGeom prst="rect">
            <a:avLst/>
          </a:prstGeom>
        </p:spPr>
        <p:txBody>
          <a:bodyPr wrap="square">
            <a:spAutoFit/>
          </a:bodyPr>
          <a:lstStyle/>
          <a:p>
            <a:r>
              <a:rPr lang="ru-RU" sz="3200" u="sng" dirty="0" smtClean="0"/>
              <a:t> </a:t>
            </a:r>
            <a:r>
              <a:rPr lang="en-US" sz="3200" u="sng" dirty="0" smtClean="0"/>
              <a:t>What </a:t>
            </a:r>
            <a:r>
              <a:rPr lang="en-US" sz="3200" u="sng" dirty="0"/>
              <a:t>are the treatments for TMJ </a:t>
            </a:r>
            <a:r>
              <a:rPr lang="en-US" sz="3200" u="sng" dirty="0" err="1"/>
              <a:t>ankylosis</a:t>
            </a:r>
            <a:r>
              <a:rPr lang="en-US" sz="3200" u="sng" dirty="0" smtClean="0"/>
              <a:t>?</a:t>
            </a:r>
            <a:endParaRPr lang="ru-RU" sz="3200" u="sng" dirty="0" smtClean="0"/>
          </a:p>
          <a:p>
            <a:r>
              <a:rPr lang="en-US" sz="3200" dirty="0" smtClean="0"/>
              <a:t> </a:t>
            </a:r>
            <a:r>
              <a:rPr lang="en-US" sz="3200" dirty="0"/>
              <a:t/>
            </a:r>
            <a:br>
              <a:rPr lang="en-US" sz="3200" dirty="0"/>
            </a:br>
            <a:r>
              <a:rPr lang="ru-RU" sz="3200" dirty="0" smtClean="0"/>
              <a:t>   </a:t>
            </a:r>
            <a:r>
              <a:rPr lang="en-US" sz="3200" dirty="0" smtClean="0"/>
              <a:t>Over </a:t>
            </a:r>
            <a:r>
              <a:rPr lang="en-US" sz="3200" dirty="0"/>
              <a:t>the past few decades numerous treatment methods have been designed and developed by various surgeons for the correction of TMJ </a:t>
            </a:r>
            <a:r>
              <a:rPr lang="en-US" sz="3200" dirty="0" err="1"/>
              <a:t>ankylosis</a:t>
            </a:r>
            <a:r>
              <a:rPr lang="en-US" sz="3200" dirty="0"/>
              <a:t>. </a:t>
            </a:r>
            <a:endParaRPr lang="ru-RU" sz="3200" dirty="0"/>
          </a:p>
        </p:txBody>
      </p:sp>
    </p:spTree>
    <p:extLst>
      <p:ext uri="{BB962C8B-B14F-4D97-AF65-F5344CB8AC3E}">
        <p14:creationId xmlns:p14="http://schemas.microsoft.com/office/powerpoint/2010/main" val="12359164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1556792"/>
            <a:ext cx="6292906" cy="4713605"/>
          </a:xfrm>
          <a:prstGeom prst="rect">
            <a:avLst/>
          </a:prstGeom>
        </p:spPr>
      </p:pic>
    </p:spTree>
    <p:extLst>
      <p:ext uri="{BB962C8B-B14F-4D97-AF65-F5344CB8AC3E}">
        <p14:creationId xmlns:p14="http://schemas.microsoft.com/office/powerpoint/2010/main" val="36462573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7474" y="1143164"/>
            <a:ext cx="6358861" cy="4806116"/>
          </a:xfrm>
          <a:prstGeom prst="rect">
            <a:avLst/>
          </a:prstGeom>
        </p:spPr>
      </p:pic>
    </p:spTree>
    <p:extLst>
      <p:ext uri="{BB962C8B-B14F-4D97-AF65-F5344CB8AC3E}">
        <p14:creationId xmlns:p14="http://schemas.microsoft.com/office/powerpoint/2010/main" val="23023902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52736"/>
            <a:ext cx="8353284" cy="5406995"/>
          </a:xfrm>
          <a:prstGeom prst="rect">
            <a:avLst/>
          </a:prstGeom>
        </p:spPr>
        <p:txBody>
          <a:bodyPr wrap="square">
            <a:spAutoFit/>
          </a:bodyPr>
          <a:lstStyle/>
          <a:p>
            <a:pPr lvl="0"/>
            <a:r>
              <a:rPr lang="ru-RU" sz="2800" dirty="0" smtClean="0"/>
              <a:t>1.</a:t>
            </a:r>
            <a:r>
              <a:rPr lang="en-US" sz="2800" dirty="0" smtClean="0"/>
              <a:t>Excision </a:t>
            </a:r>
            <a:r>
              <a:rPr lang="en-US" sz="2800" dirty="0"/>
              <a:t>of </a:t>
            </a:r>
            <a:r>
              <a:rPr lang="en-US" sz="2800" dirty="0" err="1"/>
              <a:t>ankylosis</a:t>
            </a:r>
            <a:r>
              <a:rPr lang="en-US" sz="2800" dirty="0"/>
              <a:t> (gap </a:t>
            </a:r>
            <a:r>
              <a:rPr lang="en-US" sz="2800" dirty="0" err="1"/>
              <a:t>arthroplasty</a:t>
            </a:r>
            <a:r>
              <a:rPr lang="en-US" sz="2800" dirty="0"/>
              <a:t>) </a:t>
            </a:r>
            <a:endParaRPr lang="ru-RU" sz="2800" dirty="0"/>
          </a:p>
          <a:p>
            <a:pPr lvl="0"/>
            <a:r>
              <a:rPr lang="ru-RU" sz="2800" dirty="0" smtClean="0"/>
              <a:t>2.</a:t>
            </a:r>
            <a:r>
              <a:rPr lang="en-US" sz="2800" dirty="0" err="1" smtClean="0"/>
              <a:t>Arthroplasty</a:t>
            </a:r>
            <a:r>
              <a:rPr lang="en-US" sz="2800" dirty="0" smtClean="0"/>
              <a:t> </a:t>
            </a:r>
            <a:r>
              <a:rPr lang="en-US" sz="2800" dirty="0"/>
              <a:t>with or without </a:t>
            </a:r>
            <a:r>
              <a:rPr lang="en-US" sz="2800" dirty="0" err="1"/>
              <a:t>autogenous</a:t>
            </a:r>
            <a:r>
              <a:rPr lang="en-US" sz="2800" dirty="0"/>
              <a:t>, alloplastic or </a:t>
            </a:r>
            <a:r>
              <a:rPr lang="en-US" sz="2800" dirty="0" err="1"/>
              <a:t>allogenic</a:t>
            </a:r>
            <a:r>
              <a:rPr lang="en-US" sz="2800" dirty="0"/>
              <a:t> replacement </a:t>
            </a:r>
            <a:endParaRPr lang="ru-RU" sz="2800" dirty="0"/>
          </a:p>
          <a:p>
            <a:pPr lvl="0"/>
            <a:r>
              <a:rPr lang="ru-RU" sz="2800" dirty="0" smtClean="0"/>
              <a:t>3.</a:t>
            </a:r>
            <a:r>
              <a:rPr lang="en-US" sz="2800" dirty="0" err="1" smtClean="0"/>
              <a:t>Condylectomy</a:t>
            </a:r>
            <a:r>
              <a:rPr lang="en-US" sz="2800" dirty="0" smtClean="0"/>
              <a:t> </a:t>
            </a:r>
            <a:r>
              <a:rPr lang="en-US" sz="2800" dirty="0"/>
              <a:t>if the </a:t>
            </a:r>
            <a:r>
              <a:rPr lang="en-US" sz="2800" dirty="0" err="1"/>
              <a:t>ankylosis</a:t>
            </a:r>
            <a:r>
              <a:rPr lang="en-US" sz="2800" dirty="0"/>
              <a:t> is intra-articular or an osteotomy of a part of the ramus if the coronoid process and </a:t>
            </a:r>
            <a:r>
              <a:rPr lang="en-US" sz="2800" dirty="0" err="1"/>
              <a:t>zygomatic</a:t>
            </a:r>
            <a:r>
              <a:rPr lang="en-US" sz="2800" dirty="0"/>
              <a:t> arch are also affected. </a:t>
            </a:r>
            <a:endParaRPr lang="ru-RU" sz="2800" dirty="0"/>
          </a:p>
          <a:p>
            <a:pPr lvl="0"/>
            <a:r>
              <a:rPr lang="ru-RU" sz="2800" dirty="0" smtClean="0"/>
              <a:t>4.</a:t>
            </a:r>
            <a:r>
              <a:rPr lang="en-US" sz="2800" dirty="0" smtClean="0"/>
              <a:t>Total </a:t>
            </a:r>
            <a:r>
              <a:rPr lang="en-US" sz="2800" dirty="0" err="1"/>
              <a:t>condylectomy</a:t>
            </a:r>
            <a:r>
              <a:rPr lang="en-US" sz="2800" dirty="0"/>
              <a:t> and joint replacement (</a:t>
            </a:r>
            <a:r>
              <a:rPr lang="en-US" sz="2800" dirty="0" err="1"/>
              <a:t>autogenous</a:t>
            </a:r>
            <a:r>
              <a:rPr lang="en-US" sz="2800" dirty="0"/>
              <a:t>, </a:t>
            </a:r>
            <a:r>
              <a:rPr lang="en-US" sz="2800" dirty="0" err="1"/>
              <a:t>allogenic</a:t>
            </a:r>
            <a:r>
              <a:rPr lang="en-US" sz="2800" dirty="0"/>
              <a:t>, alloplastic) </a:t>
            </a:r>
            <a:endParaRPr lang="ru-RU" sz="2800" dirty="0"/>
          </a:p>
          <a:p>
            <a:pPr lvl="0"/>
            <a:r>
              <a:rPr lang="ru-RU" sz="2800" dirty="0" smtClean="0"/>
              <a:t>5.Myotomy </a:t>
            </a:r>
            <a:endParaRPr lang="ru-RU" sz="2800" dirty="0"/>
          </a:p>
          <a:p>
            <a:pPr lvl="0"/>
            <a:r>
              <a:rPr lang="ru-RU" sz="2800" dirty="0" smtClean="0"/>
              <a:t>6.</a:t>
            </a:r>
            <a:r>
              <a:rPr lang="en-US" sz="2800" dirty="0" err="1" smtClean="0"/>
              <a:t>Coronoidectomy</a:t>
            </a:r>
            <a:r>
              <a:rPr lang="en-US" sz="2800" dirty="0" smtClean="0"/>
              <a:t> </a:t>
            </a:r>
            <a:r>
              <a:rPr lang="en-US" sz="2800" dirty="0"/>
              <a:t>or </a:t>
            </a:r>
            <a:r>
              <a:rPr lang="en-US" sz="2800" dirty="0" err="1"/>
              <a:t>coronoidotomy</a:t>
            </a:r>
            <a:r>
              <a:rPr lang="en-US" sz="2800" dirty="0"/>
              <a:t>: This is the excision of the coronoid process of the mandible to release the temporalis muscle.</a:t>
            </a:r>
            <a:endParaRPr lang="ru-RU" sz="2800" dirty="0"/>
          </a:p>
        </p:txBody>
      </p:sp>
    </p:spTree>
    <p:extLst>
      <p:ext uri="{BB962C8B-B14F-4D97-AF65-F5344CB8AC3E}">
        <p14:creationId xmlns:p14="http://schemas.microsoft.com/office/powerpoint/2010/main" val="33279418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026" y="1124744"/>
            <a:ext cx="7373398" cy="5522932"/>
          </a:xfrm>
          <a:prstGeom prst="rect">
            <a:avLst/>
          </a:prstGeom>
        </p:spPr>
      </p:pic>
    </p:spTree>
    <p:extLst>
      <p:ext uri="{BB962C8B-B14F-4D97-AF65-F5344CB8AC3E}">
        <p14:creationId xmlns:p14="http://schemas.microsoft.com/office/powerpoint/2010/main" val="20673924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5501" b="27703"/>
          <a:stretch/>
        </p:blipFill>
        <p:spPr bwMode="auto">
          <a:xfrm>
            <a:off x="187896" y="229815"/>
            <a:ext cx="8748464" cy="64099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062934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164</TotalTime>
  <Words>2361</Words>
  <Application>Microsoft Office PowerPoint</Application>
  <PresentationFormat>Экран (4:3)</PresentationFormat>
  <Paragraphs>123</Paragraphs>
  <Slides>66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66</vt:i4>
      </vt:variant>
    </vt:vector>
  </HeadingPairs>
  <TitlesOfParts>
    <vt:vector size="67" baseType="lpstr">
      <vt:lpstr>Волна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18</cp:revision>
  <dcterms:created xsi:type="dcterms:W3CDTF">2014-11-26T07:26:17Z</dcterms:created>
  <dcterms:modified xsi:type="dcterms:W3CDTF">2014-11-28T09:58:09Z</dcterms:modified>
</cp:coreProperties>
</file>