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46" r:id="rId4"/>
    <p:sldId id="34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348" r:id="rId14"/>
    <p:sldId id="266" r:id="rId15"/>
    <p:sldId id="345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351" r:id="rId27"/>
    <p:sldId id="352" r:id="rId28"/>
    <p:sldId id="355" r:id="rId29"/>
    <p:sldId id="277" r:id="rId30"/>
    <p:sldId id="278" r:id="rId31"/>
    <p:sldId id="279" r:id="rId32"/>
    <p:sldId id="281" r:id="rId33"/>
    <p:sldId id="282" r:id="rId34"/>
    <p:sldId id="349" r:id="rId35"/>
    <p:sldId id="350" r:id="rId36"/>
    <p:sldId id="283" r:id="rId37"/>
    <p:sldId id="284" r:id="rId38"/>
    <p:sldId id="357" r:id="rId39"/>
    <p:sldId id="285" r:id="rId40"/>
    <p:sldId id="356" r:id="rId41"/>
    <p:sldId id="354" r:id="rId42"/>
    <p:sldId id="353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358" r:id="rId52"/>
    <p:sldId id="359" r:id="rId53"/>
    <p:sldId id="360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280" r:id="rId66"/>
    <p:sldId id="305" r:id="rId67"/>
    <p:sldId id="361" r:id="rId68"/>
    <p:sldId id="306" r:id="rId69"/>
    <p:sldId id="307" r:id="rId70"/>
    <p:sldId id="308" r:id="rId71"/>
    <p:sldId id="309" r:id="rId72"/>
    <p:sldId id="310" r:id="rId73"/>
    <p:sldId id="311" r:id="rId74"/>
    <p:sldId id="312" r:id="rId75"/>
    <p:sldId id="313" r:id="rId76"/>
    <p:sldId id="314" r:id="rId77"/>
    <p:sldId id="315" r:id="rId78"/>
    <p:sldId id="316" r:id="rId79"/>
    <p:sldId id="317" r:id="rId80"/>
    <p:sldId id="318" r:id="rId81"/>
    <p:sldId id="319" r:id="rId82"/>
    <p:sldId id="320" r:id="rId83"/>
    <p:sldId id="321" r:id="rId84"/>
    <p:sldId id="322" r:id="rId85"/>
    <p:sldId id="323" r:id="rId86"/>
    <p:sldId id="324" r:id="rId87"/>
    <p:sldId id="325" r:id="rId88"/>
    <p:sldId id="326" r:id="rId89"/>
    <p:sldId id="362" r:id="rId90"/>
    <p:sldId id="327" r:id="rId91"/>
    <p:sldId id="328" r:id="rId92"/>
    <p:sldId id="329" r:id="rId93"/>
    <p:sldId id="330" r:id="rId94"/>
    <p:sldId id="331" r:id="rId95"/>
    <p:sldId id="367" r:id="rId96"/>
    <p:sldId id="332" r:id="rId97"/>
    <p:sldId id="368" r:id="rId98"/>
    <p:sldId id="369" r:id="rId99"/>
    <p:sldId id="333" r:id="rId100"/>
    <p:sldId id="363" r:id="rId101"/>
    <p:sldId id="364" r:id="rId102"/>
    <p:sldId id="334" r:id="rId103"/>
    <p:sldId id="365" r:id="rId104"/>
    <p:sldId id="335" r:id="rId105"/>
    <p:sldId id="336" r:id="rId106"/>
    <p:sldId id="337" r:id="rId107"/>
    <p:sldId id="338" r:id="rId108"/>
    <p:sldId id="366" r:id="rId109"/>
    <p:sldId id="339" r:id="rId110"/>
    <p:sldId id="340" r:id="rId111"/>
    <p:sldId id="341" r:id="rId112"/>
    <p:sldId id="342" r:id="rId113"/>
    <p:sldId id="343" r:id="rId114"/>
    <p:sldId id="344" r:id="rId115"/>
    <p:sldId id="370" r:id="rId116"/>
    <p:sldId id="371" r:id="rId1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484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58A78EE-416F-4ECD-89FE-0906460D4556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87DF71C-4FDC-4B57-951D-73A0699BBC0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052" y="1916832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/>
              <a:t>Lecture</a:t>
            </a:r>
            <a:r>
              <a:rPr lang="en-GB" sz="2400" dirty="0" smtClean="0"/>
              <a:t> </a:t>
            </a:r>
            <a:r>
              <a:rPr lang="en-GB" sz="2400" dirty="0"/>
              <a:t>№ 5 «</a:t>
            </a:r>
            <a:r>
              <a:rPr lang="ru-RU" sz="2400" dirty="0" err="1"/>
              <a:t>The</a:t>
            </a:r>
            <a:r>
              <a:rPr lang="ru-RU" sz="2400" dirty="0"/>
              <a:t> </a:t>
            </a:r>
            <a:r>
              <a:rPr lang="ru-RU" sz="2400" dirty="0" err="1"/>
              <a:t>causes</a:t>
            </a:r>
            <a:r>
              <a:rPr lang="ru-RU" sz="2400" dirty="0"/>
              <a:t> </a:t>
            </a:r>
            <a:r>
              <a:rPr lang="ru-RU" sz="2400" dirty="0" err="1"/>
              <a:t>and</a:t>
            </a:r>
            <a:r>
              <a:rPr lang="ru-RU" sz="2400" dirty="0"/>
              <a:t> </a:t>
            </a:r>
            <a:r>
              <a:rPr lang="ru-RU" sz="2400" dirty="0" err="1"/>
              <a:t>prevention</a:t>
            </a:r>
            <a:r>
              <a:rPr lang="ru-RU" sz="2400" dirty="0"/>
              <a:t> </a:t>
            </a:r>
            <a:r>
              <a:rPr lang="ru-RU" sz="2400" dirty="0" err="1"/>
              <a:t>of</a:t>
            </a:r>
            <a:r>
              <a:rPr lang="ru-RU" sz="2400" dirty="0"/>
              <a:t> </a:t>
            </a:r>
            <a:r>
              <a:rPr lang="ru-RU" sz="2400" dirty="0" err="1"/>
              <a:t>traumatic</a:t>
            </a:r>
            <a:r>
              <a:rPr lang="ru-RU" sz="2400" dirty="0"/>
              <a:t> </a:t>
            </a:r>
            <a:r>
              <a:rPr lang="ru-RU" sz="2400" dirty="0" err="1"/>
              <a:t>injuries</a:t>
            </a:r>
            <a:r>
              <a:rPr lang="ru-RU" sz="2400" dirty="0"/>
              <a:t> </a:t>
            </a:r>
            <a:r>
              <a:rPr lang="ru-RU" sz="2400" dirty="0" err="1"/>
              <a:t>in</a:t>
            </a:r>
            <a:r>
              <a:rPr lang="ru-RU" sz="2400" dirty="0"/>
              <a:t> </a:t>
            </a:r>
            <a:r>
              <a:rPr lang="ru-RU" sz="2400" dirty="0" err="1"/>
              <a:t>children</a:t>
            </a:r>
            <a:r>
              <a:rPr lang="ru-RU" sz="2400" dirty="0"/>
              <a:t>. </a:t>
            </a:r>
            <a:r>
              <a:rPr lang="ru-RU" sz="2400" dirty="0" err="1"/>
              <a:t>Modern</a:t>
            </a:r>
            <a:r>
              <a:rPr lang="ru-RU" sz="2400" dirty="0"/>
              <a:t> </a:t>
            </a:r>
            <a:r>
              <a:rPr lang="ru-RU" sz="2400" dirty="0" err="1"/>
              <a:t>diagnostic</a:t>
            </a:r>
            <a:r>
              <a:rPr lang="ru-RU" sz="2400" dirty="0"/>
              <a:t> </a:t>
            </a:r>
            <a:r>
              <a:rPr lang="ru-RU" sz="2400" dirty="0" err="1"/>
              <a:t>methods</a:t>
            </a:r>
            <a:r>
              <a:rPr lang="ru-RU" sz="2400" dirty="0"/>
              <a:t>. </a:t>
            </a:r>
            <a:r>
              <a:rPr lang="ru-RU" sz="2400" dirty="0" err="1"/>
              <a:t>Surgical</a:t>
            </a:r>
            <a:r>
              <a:rPr lang="ru-RU" sz="2400" dirty="0"/>
              <a:t> </a:t>
            </a:r>
            <a:r>
              <a:rPr lang="ru-RU" sz="2400" dirty="0" err="1"/>
              <a:t>treatment</a:t>
            </a:r>
            <a:r>
              <a:rPr lang="ru-RU" sz="2400" dirty="0"/>
              <a:t> </a:t>
            </a:r>
            <a:r>
              <a:rPr lang="ru-RU" sz="2400" dirty="0" err="1"/>
              <a:t>of</a:t>
            </a:r>
            <a:r>
              <a:rPr lang="ru-RU" sz="2400" dirty="0"/>
              <a:t> </a:t>
            </a:r>
            <a:r>
              <a:rPr lang="ru-RU" sz="2400" dirty="0" err="1"/>
              <a:t>wounds</a:t>
            </a:r>
            <a:r>
              <a:rPr lang="ru-RU" sz="2400" dirty="0"/>
              <a:t>. </a:t>
            </a:r>
            <a:r>
              <a:rPr lang="ru-RU" sz="2400" dirty="0" err="1"/>
              <a:t>Plastic</a:t>
            </a:r>
            <a:r>
              <a:rPr lang="ru-RU" sz="2400" dirty="0"/>
              <a:t> </a:t>
            </a:r>
            <a:r>
              <a:rPr lang="ru-RU" sz="2400" dirty="0" err="1"/>
              <a:t>surgery</a:t>
            </a:r>
            <a:r>
              <a:rPr lang="ru-RU" sz="2400" dirty="0"/>
              <a:t> </a:t>
            </a:r>
            <a:r>
              <a:rPr lang="ru-RU" sz="2400" dirty="0" err="1"/>
              <a:t>principles</a:t>
            </a:r>
            <a:r>
              <a:rPr lang="ru-RU" sz="2400" dirty="0"/>
              <a:t>. </a:t>
            </a:r>
            <a:r>
              <a:rPr lang="ru-RU" sz="2400" dirty="0" err="1"/>
              <a:t>Free</a:t>
            </a:r>
            <a:r>
              <a:rPr lang="ru-RU" sz="2400" dirty="0"/>
              <a:t> </a:t>
            </a:r>
            <a:r>
              <a:rPr lang="ru-RU" sz="2400" dirty="0" err="1"/>
              <a:t>skin</a:t>
            </a:r>
            <a:r>
              <a:rPr lang="ru-RU" sz="2400" dirty="0"/>
              <a:t> </a:t>
            </a:r>
            <a:r>
              <a:rPr lang="ru-RU" sz="2400" dirty="0" err="1"/>
              <a:t>transplantation</a:t>
            </a:r>
            <a:r>
              <a:rPr lang="ru-RU" sz="2400" dirty="0"/>
              <a:t> </a:t>
            </a:r>
            <a:r>
              <a:rPr lang="ru-RU" sz="2400" dirty="0" err="1"/>
              <a:t>and</a:t>
            </a:r>
            <a:r>
              <a:rPr lang="ru-RU" sz="2400" dirty="0"/>
              <a:t> </a:t>
            </a:r>
            <a:r>
              <a:rPr lang="ru-RU" sz="2400" dirty="0" err="1"/>
              <a:t>chondrocutaneous</a:t>
            </a:r>
            <a:r>
              <a:rPr lang="ru-RU" sz="2400" dirty="0"/>
              <a:t> </a:t>
            </a:r>
            <a:r>
              <a:rPr lang="ru-RU" sz="2400" dirty="0" err="1"/>
              <a:t>grafting</a:t>
            </a:r>
            <a:r>
              <a:rPr lang="ru-RU" sz="2400" dirty="0"/>
              <a:t>. </a:t>
            </a:r>
            <a:r>
              <a:rPr lang="ru-RU" sz="2400" dirty="0" err="1"/>
              <a:t>Treatment</a:t>
            </a:r>
            <a:r>
              <a:rPr lang="ru-RU" sz="2400" dirty="0"/>
              <a:t> </a:t>
            </a:r>
            <a:r>
              <a:rPr lang="ru-RU" sz="2400" dirty="0" err="1"/>
              <a:t>and</a:t>
            </a:r>
            <a:r>
              <a:rPr lang="ru-RU" sz="2400" dirty="0"/>
              <a:t> </a:t>
            </a:r>
            <a:r>
              <a:rPr lang="ru-RU" sz="2400" dirty="0" err="1"/>
              <a:t>rehabilitation</a:t>
            </a:r>
            <a:r>
              <a:rPr lang="ru-RU" sz="2400" dirty="0"/>
              <a:t> </a:t>
            </a:r>
            <a:r>
              <a:rPr lang="ru-RU" sz="2400" dirty="0" err="1"/>
              <a:t>of</a:t>
            </a:r>
            <a:r>
              <a:rPr lang="ru-RU" sz="2400" dirty="0"/>
              <a:t> </a:t>
            </a:r>
            <a:r>
              <a:rPr lang="ru-RU" sz="2400" dirty="0" err="1"/>
              <a:t>patients</a:t>
            </a:r>
            <a:r>
              <a:rPr lang="ru-RU" sz="2400" dirty="0"/>
              <a:t> </a:t>
            </a:r>
            <a:r>
              <a:rPr lang="ru-RU" sz="2400" dirty="0" err="1"/>
              <a:t>with</a:t>
            </a:r>
            <a:r>
              <a:rPr lang="ru-RU" sz="2400" dirty="0"/>
              <a:t> </a:t>
            </a:r>
            <a:r>
              <a:rPr lang="ru-RU" sz="2400" dirty="0" err="1"/>
              <a:t>soft</a:t>
            </a:r>
            <a:r>
              <a:rPr lang="ru-RU" sz="2400" dirty="0"/>
              <a:t> </a:t>
            </a:r>
            <a:r>
              <a:rPr lang="ru-RU" sz="2400" dirty="0" err="1"/>
              <a:t>tissue</a:t>
            </a:r>
            <a:r>
              <a:rPr lang="ru-RU" sz="2400" dirty="0"/>
              <a:t> </a:t>
            </a:r>
            <a:r>
              <a:rPr lang="ru-RU" sz="2400" dirty="0" err="1"/>
              <a:t>injuries</a:t>
            </a:r>
            <a:r>
              <a:rPr lang="ru-RU" sz="2400" dirty="0"/>
              <a:t>. </a:t>
            </a:r>
            <a:r>
              <a:rPr lang="en-GB" sz="2400" dirty="0" smtClean="0"/>
              <a:t>“</a:t>
            </a:r>
            <a:endParaRPr lang="ru-RU" sz="2400" dirty="0"/>
          </a:p>
          <a:p>
            <a:r>
              <a:rPr lang="en-GB" sz="2400" dirty="0"/>
              <a:t>	</a:t>
            </a:r>
            <a:r>
              <a:rPr lang="en-US" sz="2400" dirty="0" smtClean="0"/>
              <a:t>Year </a:t>
            </a:r>
            <a:r>
              <a:rPr lang="en-GB" sz="2400" dirty="0" smtClean="0"/>
              <a:t> </a:t>
            </a:r>
            <a:r>
              <a:rPr lang="en-GB" sz="2400" dirty="0"/>
              <a:t>4         </a:t>
            </a:r>
            <a:r>
              <a:rPr lang="en-US" sz="2400" dirty="0" err="1"/>
              <a:t>Stomatological</a:t>
            </a:r>
            <a:r>
              <a:rPr lang="en-US" sz="2400" dirty="0"/>
              <a:t> faculty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98189" y="332656"/>
            <a:ext cx="65966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Odessa national medical university</a:t>
            </a:r>
          </a:p>
          <a:p>
            <a:r>
              <a:rPr lang="en-US" sz="2800" dirty="0" smtClean="0"/>
              <a:t>          </a:t>
            </a:r>
            <a:r>
              <a:rPr lang="en-US" sz="2800" dirty="0" err="1" smtClean="0"/>
              <a:t>Stomatological</a:t>
            </a:r>
            <a:r>
              <a:rPr lang="en-US" sz="2800" dirty="0" smtClean="0"/>
              <a:t> </a:t>
            </a:r>
            <a:r>
              <a:rPr lang="en-US" sz="2800" dirty="0" err="1" smtClean="0"/>
              <a:t>faculny</a:t>
            </a:r>
            <a:r>
              <a:rPr lang="en-US" sz="2800" dirty="0" smtClean="0"/>
              <a:t> </a:t>
            </a:r>
          </a:p>
          <a:p>
            <a:r>
              <a:rPr lang="en-US" sz="2400" dirty="0" smtClean="0"/>
              <a:t>                  Oral surgery dep.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419871" y="6309320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prof. </a:t>
            </a:r>
            <a:r>
              <a:rPr lang="en-US" dirty="0" err="1" smtClean="0"/>
              <a:t>Gulyuk</a:t>
            </a:r>
            <a:r>
              <a:rPr lang="en-US" dirty="0" smtClean="0"/>
              <a:t> A.G.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81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8399" y="2132856"/>
            <a:ext cx="77048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err="1"/>
              <a:t>Traumas</a:t>
            </a:r>
            <a:r>
              <a:rPr lang="uk-UA" sz="4000" b="1" dirty="0"/>
              <a:t> </a:t>
            </a:r>
            <a:r>
              <a:rPr lang="uk-UA" sz="4000" b="1" dirty="0" err="1"/>
              <a:t>of</a:t>
            </a:r>
            <a:r>
              <a:rPr lang="uk-UA" sz="4000" b="1" dirty="0"/>
              <a:t> </a:t>
            </a:r>
            <a:r>
              <a:rPr lang="uk-UA" sz="4000" b="1" dirty="0" err="1"/>
              <a:t>the</a:t>
            </a:r>
            <a:r>
              <a:rPr lang="uk-UA" sz="4000" b="1" dirty="0"/>
              <a:t> </a:t>
            </a:r>
            <a:r>
              <a:rPr lang="uk-UA" sz="4000" b="1" dirty="0" err="1"/>
              <a:t>soft</a:t>
            </a:r>
            <a:r>
              <a:rPr lang="uk-UA" sz="4000" b="1" dirty="0"/>
              <a:t> </a:t>
            </a:r>
            <a:r>
              <a:rPr lang="uk-UA" sz="4000" b="1" dirty="0" err="1"/>
              <a:t>tissues</a:t>
            </a:r>
            <a:r>
              <a:rPr lang="uk-UA" sz="4000" b="1" dirty="0"/>
              <a:t>. </a:t>
            </a:r>
            <a:r>
              <a:rPr lang="uk-UA" sz="4000" b="1" dirty="0" err="1"/>
              <a:t>Clinic</a:t>
            </a:r>
            <a:r>
              <a:rPr lang="uk-UA" sz="4000" b="1" dirty="0"/>
              <a:t>, </a:t>
            </a:r>
            <a:r>
              <a:rPr lang="uk-UA" sz="4000" b="1" dirty="0" err="1"/>
              <a:t>diagnostic</a:t>
            </a:r>
            <a:r>
              <a:rPr lang="uk-UA" sz="4000" b="1" dirty="0"/>
              <a:t>, </a:t>
            </a:r>
            <a:r>
              <a:rPr lang="uk-UA" sz="4000" b="1" dirty="0" err="1"/>
              <a:t>treatment</a:t>
            </a:r>
            <a:r>
              <a:rPr lang="uk-UA" sz="4000" b="1" dirty="0"/>
              <a:t>, </a:t>
            </a:r>
            <a:r>
              <a:rPr lang="uk-UA" sz="4000" b="1" dirty="0" err="1"/>
              <a:t>consequences</a:t>
            </a:r>
            <a:r>
              <a:rPr lang="uk-UA" sz="4000" b="1" dirty="0"/>
              <a:t>.</a:t>
            </a:r>
            <a:endParaRPr lang="ru-RU" sz="4000" dirty="0"/>
          </a:p>
          <a:p>
            <a:r>
              <a:rPr lang="en-US" sz="4000" dirty="0"/>
              <a:t> 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436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58" y="840048"/>
            <a:ext cx="7205626" cy="539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2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34932"/>
            <a:ext cx="7335815" cy="451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4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00808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initial</a:t>
            </a:r>
            <a:r>
              <a:rPr lang="uk-UA" sz="2800" dirty="0"/>
              <a:t> </a:t>
            </a:r>
            <a:r>
              <a:rPr lang="uk-UA" sz="2800" dirty="0" err="1"/>
              <a:t>examination</a:t>
            </a:r>
            <a:r>
              <a:rPr lang="uk-UA" sz="2800" dirty="0"/>
              <a:t> </a:t>
            </a:r>
            <a:r>
              <a:rPr lang="uk-UA" sz="2800" dirty="0" err="1"/>
              <a:t>involves</a:t>
            </a:r>
            <a:r>
              <a:rPr lang="uk-UA" sz="2800" dirty="0"/>
              <a:t> </a:t>
            </a:r>
            <a:r>
              <a:rPr lang="uk-UA" sz="2800" dirty="0" err="1"/>
              <a:t>evaluating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stabilizing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trauma</a:t>
            </a:r>
            <a:r>
              <a:rPr lang="uk-UA" sz="2800" dirty="0"/>
              <a:t> </a:t>
            </a:r>
            <a:r>
              <a:rPr lang="uk-UA" sz="2800" dirty="0" err="1"/>
              <a:t>patient</a:t>
            </a:r>
            <a:r>
              <a:rPr lang="uk-UA" sz="2800" dirty="0"/>
              <a:t>. </a:t>
            </a:r>
            <a:r>
              <a:rPr lang="uk-UA" sz="2800" dirty="0" err="1"/>
              <a:t>Any</a:t>
            </a:r>
            <a:r>
              <a:rPr lang="uk-UA" sz="2800" dirty="0"/>
              <a:t> life-</a:t>
            </a:r>
            <a:r>
              <a:rPr lang="uk-UA" sz="2800" dirty="0" err="1"/>
              <a:t>threatening</a:t>
            </a:r>
            <a:r>
              <a:rPr lang="uk-UA" sz="2800" dirty="0"/>
              <a:t> </a:t>
            </a:r>
            <a:r>
              <a:rPr lang="uk-UA" sz="2800" dirty="0" err="1"/>
              <a:t>conditions</a:t>
            </a:r>
            <a:r>
              <a:rPr lang="uk-UA" sz="2800" dirty="0"/>
              <a:t> </a:t>
            </a:r>
            <a:r>
              <a:rPr lang="uk-UA" sz="2800" dirty="0" err="1"/>
              <a:t>should</a:t>
            </a:r>
            <a:r>
              <a:rPr lang="uk-UA" sz="2800" dirty="0"/>
              <a:t> </a:t>
            </a:r>
            <a:r>
              <a:rPr lang="uk-UA" sz="2800" dirty="0" err="1"/>
              <a:t>be</a:t>
            </a:r>
            <a:r>
              <a:rPr lang="uk-UA" sz="2800" dirty="0"/>
              <a:t> </a:t>
            </a:r>
            <a:r>
              <a:rPr lang="uk-UA" sz="2800" dirty="0" err="1"/>
              <a:t>identified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managed</a:t>
            </a:r>
            <a:r>
              <a:rPr lang="uk-UA" sz="2800" dirty="0"/>
              <a:t> </a:t>
            </a:r>
            <a:r>
              <a:rPr lang="uk-UA" sz="2800" dirty="0" err="1"/>
              <a:t>immediately</a:t>
            </a:r>
            <a:r>
              <a:rPr lang="uk-UA" sz="2800" dirty="0"/>
              <a:t>.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conditions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airway</a:t>
            </a:r>
            <a:r>
              <a:rPr lang="uk-UA" sz="2800" dirty="0"/>
              <a:t>, </a:t>
            </a:r>
            <a:r>
              <a:rPr lang="uk-UA" sz="2800" dirty="0" err="1"/>
              <a:t>breathing</a:t>
            </a:r>
            <a:r>
              <a:rPr lang="uk-UA" sz="2800" dirty="0"/>
              <a:t>,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circulation</a:t>
            </a:r>
            <a:r>
              <a:rPr lang="uk-UA" sz="2800" dirty="0"/>
              <a:t> </a:t>
            </a:r>
            <a:r>
              <a:rPr lang="uk-UA" sz="2800" dirty="0" err="1"/>
              <a:t>are</a:t>
            </a:r>
            <a:r>
              <a:rPr lang="uk-UA" sz="2800" dirty="0"/>
              <a:t> </a:t>
            </a:r>
            <a:r>
              <a:rPr lang="uk-UA" sz="2800" dirty="0" err="1"/>
              <a:t>examined</a:t>
            </a:r>
            <a:r>
              <a:rPr lang="uk-UA" sz="2800" dirty="0"/>
              <a:t>, </a:t>
            </a:r>
            <a:r>
              <a:rPr lang="uk-UA" sz="2800" dirty="0" err="1"/>
              <a:t>followed</a:t>
            </a:r>
            <a:r>
              <a:rPr lang="uk-UA" sz="2800" dirty="0"/>
              <a:t> </a:t>
            </a:r>
            <a:r>
              <a:rPr lang="uk-UA" sz="2800" dirty="0" err="1"/>
              <a:t>by</a:t>
            </a:r>
            <a:r>
              <a:rPr lang="uk-UA" sz="2800" dirty="0"/>
              <a:t> a </a:t>
            </a:r>
            <a:r>
              <a:rPr lang="uk-UA" sz="2800" dirty="0" err="1"/>
              <a:t>general</a:t>
            </a:r>
            <a:r>
              <a:rPr lang="uk-UA" sz="2800" dirty="0"/>
              <a:t> </a:t>
            </a:r>
            <a:r>
              <a:rPr lang="uk-UA" sz="2800" dirty="0" err="1"/>
              <a:t>neurologic</a:t>
            </a:r>
            <a:r>
              <a:rPr lang="uk-UA" sz="2800" dirty="0"/>
              <a:t> </a:t>
            </a:r>
            <a:r>
              <a:rPr lang="uk-UA" sz="2800" dirty="0" err="1"/>
              <a:t>assessment</a:t>
            </a:r>
            <a:r>
              <a:rPr lang="uk-UA" sz="2800" dirty="0"/>
              <a:t> </a:t>
            </a:r>
            <a:r>
              <a:rPr lang="uk-UA" sz="2800" dirty="0" err="1"/>
              <a:t>with</a:t>
            </a:r>
            <a:r>
              <a:rPr lang="uk-UA" sz="2800" dirty="0"/>
              <a:t> </a:t>
            </a:r>
            <a:r>
              <a:rPr lang="uk-UA" sz="2800" dirty="0" err="1"/>
              <a:t>particular</a:t>
            </a:r>
            <a:r>
              <a:rPr lang="uk-UA" sz="2800" dirty="0"/>
              <a:t> </a:t>
            </a:r>
            <a:r>
              <a:rPr lang="uk-UA" sz="2800" dirty="0" err="1"/>
              <a:t>attention</a:t>
            </a:r>
            <a:r>
              <a:rPr lang="uk-UA" sz="2800" dirty="0"/>
              <a:t> </a:t>
            </a:r>
            <a:r>
              <a:rPr lang="uk-UA" sz="2800" dirty="0" err="1"/>
              <a:t>to</a:t>
            </a:r>
            <a:r>
              <a:rPr lang="uk-UA" sz="2800" dirty="0"/>
              <a:t> </a:t>
            </a:r>
            <a:r>
              <a:rPr lang="uk-UA" sz="2800" dirty="0" err="1"/>
              <a:t>cervical</a:t>
            </a:r>
            <a:r>
              <a:rPr lang="uk-UA" sz="2800" dirty="0"/>
              <a:t> </a:t>
            </a:r>
            <a:r>
              <a:rPr lang="uk-UA" sz="2800" dirty="0" err="1"/>
              <a:t>spine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cranial</a:t>
            </a:r>
            <a:endParaRPr lang="ru-RU" sz="2800" dirty="0"/>
          </a:p>
          <a:p>
            <a:r>
              <a:rPr lang="uk-UA" sz="2800" dirty="0" err="1"/>
              <a:t>injuries</a:t>
            </a:r>
            <a:r>
              <a:rPr lang="uk-UA" sz="2800" dirty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67518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628800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important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achieve</a:t>
            </a:r>
            <a:r>
              <a:rPr lang="uk-UA" sz="3200" dirty="0"/>
              <a:t> </a:t>
            </a:r>
            <a:r>
              <a:rPr lang="uk-UA" sz="3200" dirty="0" err="1"/>
              <a:t>hemostasis</a:t>
            </a:r>
            <a:r>
              <a:rPr lang="uk-UA" sz="3200" dirty="0"/>
              <a:t> </a:t>
            </a:r>
            <a:r>
              <a:rPr lang="uk-UA" sz="3200" dirty="0" err="1"/>
              <a:t>when</a:t>
            </a:r>
            <a:r>
              <a:rPr lang="uk-UA" sz="3200" dirty="0"/>
              <a:t> </a:t>
            </a:r>
            <a:r>
              <a:rPr lang="uk-UA" sz="3200" dirty="0" err="1"/>
              <a:t>stabilizing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evaluating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patient</a:t>
            </a:r>
            <a:r>
              <a:rPr lang="uk-UA" sz="3200" dirty="0"/>
              <a:t> </a:t>
            </a:r>
            <a:r>
              <a:rPr lang="uk-UA" sz="3200" dirty="0" err="1"/>
              <a:t>who</a:t>
            </a:r>
            <a:r>
              <a:rPr lang="uk-UA" sz="3200" dirty="0"/>
              <a:t> </a:t>
            </a:r>
            <a:r>
              <a:rPr lang="uk-UA" sz="3200" dirty="0" err="1"/>
              <a:t>has</a:t>
            </a:r>
            <a:r>
              <a:rPr lang="uk-UA" sz="3200" dirty="0"/>
              <a:t> </a:t>
            </a:r>
            <a:r>
              <a:rPr lang="uk-UA" sz="3200" dirty="0" err="1"/>
              <a:t>sustained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. </a:t>
            </a:r>
            <a:r>
              <a:rPr lang="uk-UA" sz="3200" dirty="0" err="1"/>
              <a:t>Most</a:t>
            </a:r>
            <a:r>
              <a:rPr lang="uk-UA" sz="3200" dirty="0"/>
              <a:t> </a:t>
            </a:r>
            <a:r>
              <a:rPr lang="uk-UA" sz="3200" dirty="0" err="1"/>
              <a:t>bleeding</a:t>
            </a:r>
            <a:r>
              <a:rPr lang="uk-UA" sz="3200" dirty="0"/>
              <a:t> </a:t>
            </a:r>
            <a:r>
              <a:rPr lang="uk-UA" sz="3200" dirty="0" err="1"/>
              <a:t>will</a:t>
            </a:r>
            <a:r>
              <a:rPr lang="uk-UA" sz="3200" dirty="0"/>
              <a:t> </a:t>
            </a:r>
            <a:r>
              <a:rPr lang="uk-UA" sz="3200" dirty="0" err="1"/>
              <a:t>respond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application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a </a:t>
            </a:r>
            <a:r>
              <a:rPr lang="uk-UA" sz="3200" dirty="0" err="1"/>
              <a:t>pressure</a:t>
            </a:r>
            <a:r>
              <a:rPr lang="uk-UA" sz="3200" dirty="0"/>
              <a:t> </a:t>
            </a:r>
            <a:r>
              <a:rPr lang="uk-UA" sz="3200" dirty="0" err="1"/>
              <a:t>dressing</a:t>
            </a:r>
            <a:r>
              <a:rPr lang="uk-UA" sz="3200" dirty="0"/>
              <a:t>. </a:t>
            </a:r>
            <a:r>
              <a:rPr lang="uk-UA" sz="3200" dirty="0" err="1"/>
              <a:t>Occasionally</a:t>
            </a:r>
            <a:r>
              <a:rPr lang="uk-UA" sz="3200" dirty="0"/>
              <a:t> </a:t>
            </a:r>
            <a:r>
              <a:rPr lang="uk-UA" sz="3200" dirty="0" err="1"/>
              <a:t>surgical</a:t>
            </a:r>
            <a:r>
              <a:rPr lang="uk-UA" sz="3200" dirty="0"/>
              <a:t> </a:t>
            </a:r>
            <a:r>
              <a:rPr lang="uk-UA" sz="3200" dirty="0" err="1"/>
              <a:t>exploration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packing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 </a:t>
            </a:r>
            <a:r>
              <a:rPr lang="uk-UA" sz="3200" dirty="0" err="1"/>
              <a:t>under</a:t>
            </a:r>
            <a:r>
              <a:rPr lang="uk-UA" sz="3200" dirty="0"/>
              <a:t> </a:t>
            </a:r>
            <a:r>
              <a:rPr lang="uk-UA" sz="3200" dirty="0" err="1"/>
              <a:t>general</a:t>
            </a:r>
            <a:r>
              <a:rPr lang="uk-UA" sz="3200" dirty="0"/>
              <a:t> </a:t>
            </a:r>
            <a:r>
              <a:rPr lang="uk-UA" sz="3200" dirty="0" err="1"/>
              <a:t>anesthesia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indicated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75001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44824"/>
            <a:ext cx="7920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Secondary</a:t>
            </a:r>
            <a:r>
              <a:rPr lang="uk-UA" sz="3200" dirty="0"/>
              <a:t> </a:t>
            </a:r>
            <a:r>
              <a:rPr lang="uk-UA" sz="3200" dirty="0" err="1"/>
              <a:t>risk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infection</a:t>
            </a:r>
            <a:r>
              <a:rPr lang="uk-UA" sz="3200" dirty="0"/>
              <a:t> </a:t>
            </a:r>
            <a:r>
              <a:rPr lang="uk-UA" sz="3200" dirty="0" err="1"/>
              <a:t>increases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lapse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time</a:t>
            </a:r>
            <a:r>
              <a:rPr lang="uk-UA" sz="3200" dirty="0"/>
              <a:t>. </a:t>
            </a:r>
            <a:r>
              <a:rPr lang="uk-UA" sz="3200" dirty="0" err="1"/>
              <a:t>Because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rich</a:t>
            </a:r>
            <a:r>
              <a:rPr lang="uk-UA" sz="3200" dirty="0"/>
              <a:t> </a:t>
            </a:r>
            <a:r>
              <a:rPr lang="uk-UA" sz="3200" dirty="0" err="1"/>
              <a:t>vascularity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face</a:t>
            </a:r>
            <a:r>
              <a:rPr lang="uk-UA" sz="3200" dirty="0"/>
              <a:t> </a:t>
            </a:r>
            <a:r>
              <a:rPr lang="uk-UA" sz="3200" dirty="0" err="1"/>
              <a:t>there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no</a:t>
            </a:r>
            <a:r>
              <a:rPr lang="uk-UA" sz="3200" dirty="0"/>
              <a:t> “</a:t>
            </a:r>
            <a:r>
              <a:rPr lang="uk-UA" sz="3200" dirty="0" err="1"/>
              <a:t>golden</a:t>
            </a:r>
            <a:r>
              <a:rPr lang="uk-UA" sz="3200" dirty="0"/>
              <a:t> </a:t>
            </a:r>
            <a:r>
              <a:rPr lang="uk-UA" sz="3200" dirty="0" err="1"/>
              <a:t>period</a:t>
            </a:r>
            <a:r>
              <a:rPr lang="uk-UA" sz="3200" dirty="0"/>
              <a:t>”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suture</a:t>
            </a:r>
            <a:r>
              <a:rPr lang="uk-UA" sz="3200" dirty="0"/>
              <a:t> </a:t>
            </a:r>
            <a:r>
              <a:rPr lang="uk-UA" sz="3200" dirty="0" err="1"/>
              <a:t>repair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facial</a:t>
            </a:r>
            <a:r>
              <a:rPr lang="uk-UA" sz="3200" dirty="0"/>
              <a:t> </a:t>
            </a:r>
            <a:r>
              <a:rPr lang="uk-UA" sz="3200" dirty="0" err="1"/>
              <a:t>wounds</a:t>
            </a:r>
            <a:r>
              <a:rPr lang="uk-UA" sz="3200" dirty="0"/>
              <a:t>.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fact</a:t>
            </a:r>
            <a:r>
              <a:rPr lang="uk-UA" sz="3200" dirty="0"/>
              <a:t> </a:t>
            </a:r>
            <a:r>
              <a:rPr lang="uk-UA" sz="3200" dirty="0" err="1"/>
              <a:t>healing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facial</a:t>
            </a:r>
            <a:r>
              <a:rPr lang="uk-UA" sz="3200" dirty="0"/>
              <a:t> </a:t>
            </a:r>
            <a:r>
              <a:rPr lang="uk-UA" sz="3200" dirty="0" err="1"/>
              <a:t>wounds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unaffected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interval</a:t>
            </a:r>
            <a:r>
              <a:rPr lang="uk-UA" sz="3200" dirty="0"/>
              <a:t> </a:t>
            </a:r>
            <a:r>
              <a:rPr lang="uk-UA" sz="3200" dirty="0" err="1"/>
              <a:t>between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repair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14506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sz="2800" dirty="0" err="1"/>
              <a:t>Patients</a:t>
            </a:r>
            <a:r>
              <a:rPr lang="uk-UA" sz="2800" dirty="0"/>
              <a:t> </a:t>
            </a:r>
            <a:r>
              <a:rPr lang="uk-UA" sz="2800" dirty="0" err="1"/>
              <a:t>who</a:t>
            </a:r>
            <a:r>
              <a:rPr lang="uk-UA" sz="2800" dirty="0"/>
              <a:t> </a:t>
            </a:r>
            <a:r>
              <a:rPr lang="uk-UA" sz="2800" dirty="0" err="1"/>
              <a:t>are</a:t>
            </a:r>
            <a:r>
              <a:rPr lang="uk-UA" sz="2800" dirty="0"/>
              <a:t> </a:t>
            </a:r>
            <a:r>
              <a:rPr lang="uk-UA" sz="2800" dirty="0" err="1"/>
              <a:t>immunized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have</a:t>
            </a:r>
            <a:r>
              <a:rPr lang="uk-UA" sz="2800" dirty="0"/>
              <a:t> </a:t>
            </a:r>
            <a:r>
              <a:rPr lang="uk-UA" sz="2800" dirty="0" err="1"/>
              <a:t>received</a:t>
            </a:r>
            <a:r>
              <a:rPr lang="uk-UA" sz="2800" dirty="0"/>
              <a:t> a </a:t>
            </a:r>
            <a:r>
              <a:rPr lang="uk-UA" sz="2800" dirty="0" err="1"/>
              <a:t>booster</a:t>
            </a:r>
            <a:r>
              <a:rPr lang="uk-UA" sz="2800" dirty="0"/>
              <a:t> </a:t>
            </a:r>
            <a:r>
              <a:rPr lang="uk-UA" sz="2800" dirty="0" err="1"/>
              <a:t>injection</a:t>
            </a:r>
            <a:r>
              <a:rPr lang="uk-UA" sz="2800" dirty="0"/>
              <a:t> </a:t>
            </a:r>
            <a:r>
              <a:rPr lang="uk-UA" sz="2800" dirty="0" err="1"/>
              <a:t>within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last</a:t>
            </a:r>
            <a:r>
              <a:rPr lang="uk-UA" sz="2800" dirty="0"/>
              <a:t> 10 </a:t>
            </a:r>
            <a:r>
              <a:rPr lang="uk-UA" sz="2800" dirty="0" err="1"/>
              <a:t>years</a:t>
            </a:r>
            <a:r>
              <a:rPr lang="uk-UA" sz="2800" dirty="0"/>
              <a:t> </a:t>
            </a:r>
            <a:r>
              <a:rPr lang="uk-UA" sz="2800" dirty="0" err="1"/>
              <a:t>do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require</a:t>
            </a:r>
            <a:r>
              <a:rPr lang="uk-UA" sz="2800" dirty="0"/>
              <a:t> </a:t>
            </a:r>
            <a:r>
              <a:rPr lang="uk-UA" sz="2800" dirty="0" err="1"/>
              <a:t>tetanus</a:t>
            </a:r>
            <a:r>
              <a:rPr lang="uk-UA" sz="2800" dirty="0"/>
              <a:t> </a:t>
            </a:r>
            <a:r>
              <a:rPr lang="uk-UA" sz="2800" dirty="0" err="1"/>
              <a:t>prophylaxis</a:t>
            </a:r>
            <a:r>
              <a:rPr lang="uk-UA" sz="2800" dirty="0"/>
              <a:t>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wound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tetanus</a:t>
            </a:r>
            <a:r>
              <a:rPr lang="uk-UA" sz="2800" dirty="0"/>
              <a:t> </a:t>
            </a:r>
            <a:r>
              <a:rPr lang="uk-UA" sz="2800" dirty="0" err="1"/>
              <a:t>prone</a:t>
            </a:r>
            <a:r>
              <a:rPr lang="uk-UA" sz="2800" dirty="0"/>
              <a:t>. Tetanus-prone </a:t>
            </a:r>
            <a:r>
              <a:rPr lang="uk-UA" sz="2800" dirty="0" err="1"/>
              <a:t>wounds</a:t>
            </a:r>
            <a:r>
              <a:rPr lang="uk-UA" sz="2800" dirty="0"/>
              <a:t> </a:t>
            </a:r>
            <a:r>
              <a:rPr lang="uk-UA" sz="2800" dirty="0" err="1"/>
              <a:t>are</a:t>
            </a:r>
            <a:r>
              <a:rPr lang="uk-UA" sz="2800" dirty="0"/>
              <a:t> </a:t>
            </a:r>
            <a:r>
              <a:rPr lang="uk-UA" sz="2800" dirty="0" err="1"/>
              <a:t>those</a:t>
            </a:r>
            <a:r>
              <a:rPr lang="uk-UA" sz="2800" dirty="0"/>
              <a:t> </a:t>
            </a:r>
            <a:r>
              <a:rPr lang="uk-UA" sz="2800" dirty="0" err="1"/>
              <a:t>with</a:t>
            </a:r>
            <a:r>
              <a:rPr lang="uk-UA" sz="2800" dirty="0"/>
              <a:t> </a:t>
            </a:r>
            <a:r>
              <a:rPr lang="uk-UA" sz="2800" dirty="0" err="1"/>
              <a:t>heavy</a:t>
            </a:r>
            <a:r>
              <a:rPr lang="uk-UA" sz="2800" dirty="0"/>
              <a:t> </a:t>
            </a:r>
            <a:r>
              <a:rPr lang="uk-UA" sz="2800" dirty="0" err="1"/>
              <a:t>contamination</a:t>
            </a:r>
            <a:r>
              <a:rPr lang="uk-UA" sz="2800" dirty="0"/>
              <a:t> </a:t>
            </a:r>
            <a:r>
              <a:rPr lang="uk-UA" sz="2800" dirty="0" err="1"/>
              <a:t>from</a:t>
            </a:r>
            <a:r>
              <a:rPr lang="uk-UA" sz="2800" dirty="0"/>
              <a:t> </a:t>
            </a:r>
            <a:r>
              <a:rPr lang="uk-UA" sz="2800" dirty="0" err="1"/>
              <a:t>soil</a:t>
            </a:r>
            <a:r>
              <a:rPr lang="uk-UA" sz="2800" dirty="0"/>
              <a:t> </a:t>
            </a:r>
            <a:r>
              <a:rPr lang="uk-UA" sz="2800" dirty="0" err="1"/>
              <a:t>or</a:t>
            </a:r>
            <a:r>
              <a:rPr lang="uk-UA" sz="2800" dirty="0"/>
              <a:t> </a:t>
            </a:r>
            <a:r>
              <a:rPr lang="uk-UA" sz="2800" dirty="0" err="1"/>
              <a:t>manure</a:t>
            </a:r>
            <a:r>
              <a:rPr lang="uk-UA" sz="2800" dirty="0"/>
              <a:t>, </a:t>
            </a:r>
            <a:r>
              <a:rPr lang="uk-UA" sz="2800" dirty="0" err="1"/>
              <a:t>devitalized</a:t>
            </a:r>
            <a:r>
              <a:rPr lang="uk-UA" sz="2800" dirty="0"/>
              <a:t> </a:t>
            </a:r>
            <a:r>
              <a:rPr lang="uk-UA" sz="2800" dirty="0" err="1"/>
              <a:t>tissue</a:t>
            </a:r>
            <a:r>
              <a:rPr lang="uk-UA" sz="2800" dirty="0"/>
              <a:t>, </a:t>
            </a:r>
            <a:r>
              <a:rPr lang="uk-UA" sz="2800" dirty="0" err="1"/>
              <a:t>or</a:t>
            </a:r>
            <a:r>
              <a:rPr lang="uk-UA" sz="2800" dirty="0"/>
              <a:t> </a:t>
            </a:r>
            <a:r>
              <a:rPr lang="uk-UA" sz="2800" dirty="0" err="1"/>
              <a:t>deep</a:t>
            </a:r>
            <a:r>
              <a:rPr lang="uk-UA" sz="2800" dirty="0"/>
              <a:t> </a:t>
            </a:r>
            <a:r>
              <a:rPr lang="uk-UA" sz="2800" dirty="0" err="1"/>
              <a:t>puncture</a:t>
            </a:r>
            <a:r>
              <a:rPr lang="uk-UA" sz="2800" dirty="0"/>
              <a:t> </a:t>
            </a:r>
            <a:r>
              <a:rPr lang="uk-UA" sz="2800" dirty="0" err="1"/>
              <a:t>wounds</a:t>
            </a:r>
            <a:r>
              <a:rPr lang="uk-UA" sz="2800" dirty="0"/>
              <a:t>.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wound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tetanus</a:t>
            </a:r>
            <a:r>
              <a:rPr lang="uk-UA" sz="2800" dirty="0"/>
              <a:t> </a:t>
            </a:r>
            <a:r>
              <a:rPr lang="uk-UA" sz="2800" dirty="0" err="1"/>
              <a:t>prone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patient</a:t>
            </a:r>
            <a:r>
              <a:rPr lang="uk-UA" sz="2800" dirty="0"/>
              <a:t> </a:t>
            </a:r>
            <a:r>
              <a:rPr lang="uk-UA" sz="2800" dirty="0" err="1"/>
              <a:t>has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received</a:t>
            </a:r>
            <a:r>
              <a:rPr lang="uk-UA" sz="2800" dirty="0"/>
              <a:t> a </a:t>
            </a:r>
            <a:r>
              <a:rPr lang="uk-UA" sz="2800" dirty="0" err="1"/>
              <a:t>booster</a:t>
            </a:r>
            <a:r>
              <a:rPr lang="uk-UA" sz="2800" dirty="0"/>
              <a:t> </a:t>
            </a:r>
            <a:r>
              <a:rPr lang="uk-UA" sz="2800" dirty="0" err="1"/>
              <a:t>injection</a:t>
            </a:r>
            <a:r>
              <a:rPr lang="uk-UA" sz="2800" dirty="0"/>
              <a:t> </a:t>
            </a:r>
            <a:r>
              <a:rPr lang="uk-UA" sz="2800" dirty="0" err="1"/>
              <a:t>within</a:t>
            </a:r>
            <a:r>
              <a:rPr lang="uk-UA" sz="2800" dirty="0"/>
              <a:t> 5 </a:t>
            </a:r>
            <a:r>
              <a:rPr lang="uk-UA" sz="2800" dirty="0" err="1"/>
              <a:t>years</a:t>
            </a:r>
            <a:r>
              <a:rPr lang="uk-UA" sz="2800" dirty="0"/>
              <a:t> </a:t>
            </a:r>
            <a:r>
              <a:rPr lang="uk-UA" sz="2800" dirty="0" err="1"/>
              <a:t>prior</a:t>
            </a:r>
            <a:r>
              <a:rPr lang="uk-UA" sz="2800" dirty="0"/>
              <a:t> </a:t>
            </a:r>
            <a:r>
              <a:rPr lang="uk-UA" sz="2800" dirty="0" err="1"/>
              <a:t>to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injury</a:t>
            </a:r>
            <a:r>
              <a:rPr lang="uk-UA" sz="2800" dirty="0"/>
              <a:t>, a 0.5 </a:t>
            </a:r>
            <a:r>
              <a:rPr lang="uk-UA" sz="2800" dirty="0" err="1"/>
              <a:t>mL</a:t>
            </a:r>
            <a:r>
              <a:rPr lang="uk-UA" sz="2800" dirty="0"/>
              <a:t> </a:t>
            </a:r>
            <a:r>
              <a:rPr lang="uk-UA" sz="2800" dirty="0" err="1"/>
              <a:t>tetanus</a:t>
            </a:r>
            <a:r>
              <a:rPr lang="uk-UA" sz="2800" dirty="0"/>
              <a:t> </a:t>
            </a:r>
            <a:r>
              <a:rPr lang="uk-UA" sz="2800" dirty="0" err="1"/>
              <a:t>toxoid</a:t>
            </a:r>
            <a:r>
              <a:rPr lang="uk-UA" sz="2800" dirty="0"/>
              <a:t> </a:t>
            </a:r>
            <a:r>
              <a:rPr lang="uk-UA" sz="2800" dirty="0" err="1"/>
              <a:t>boost</a:t>
            </a:r>
            <a:r>
              <a:rPr lang="uk-UA" sz="2800" dirty="0"/>
              <a:t> </a:t>
            </a:r>
            <a:r>
              <a:rPr lang="uk-UA" sz="2800" dirty="0" err="1"/>
              <a:t>injection</a:t>
            </a:r>
            <a:r>
              <a:rPr lang="uk-UA" sz="2800" dirty="0"/>
              <a:t> </a:t>
            </a:r>
            <a:r>
              <a:rPr lang="uk-UA" sz="2800" dirty="0" err="1"/>
              <a:t>should</a:t>
            </a:r>
            <a:r>
              <a:rPr lang="uk-UA" sz="2800" dirty="0"/>
              <a:t> </a:t>
            </a:r>
            <a:r>
              <a:rPr lang="uk-UA" sz="2800" dirty="0" err="1"/>
              <a:t>be</a:t>
            </a:r>
            <a:r>
              <a:rPr lang="uk-UA" sz="2800" dirty="0"/>
              <a:t> </a:t>
            </a:r>
            <a:r>
              <a:rPr lang="uk-UA" sz="2800" dirty="0" err="1"/>
              <a:t>given</a:t>
            </a:r>
            <a:r>
              <a:rPr lang="uk-UA" sz="2800" dirty="0"/>
              <a:t>.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patient</a:t>
            </a:r>
            <a:r>
              <a:rPr lang="uk-UA" sz="2800" dirty="0"/>
              <a:t> </a:t>
            </a:r>
            <a:r>
              <a:rPr lang="uk-UA" sz="2800" dirty="0" err="1"/>
              <a:t>has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received</a:t>
            </a:r>
            <a:r>
              <a:rPr lang="uk-UA" sz="2800" dirty="0"/>
              <a:t> a </a:t>
            </a:r>
            <a:r>
              <a:rPr lang="uk-UA" sz="2800" dirty="0" err="1"/>
              <a:t>booster</a:t>
            </a:r>
            <a:r>
              <a:rPr lang="uk-UA" sz="2800" dirty="0"/>
              <a:t> </a:t>
            </a:r>
            <a:r>
              <a:rPr lang="uk-UA" sz="2800" dirty="0" err="1"/>
              <a:t>within</a:t>
            </a:r>
            <a:r>
              <a:rPr lang="uk-UA" sz="2800" dirty="0"/>
              <a:t> 10 </a:t>
            </a:r>
            <a:r>
              <a:rPr lang="uk-UA" sz="2800" dirty="0" err="1"/>
              <a:t>years</a:t>
            </a:r>
            <a:r>
              <a:rPr lang="uk-UA" sz="2800" dirty="0"/>
              <a:t> </a:t>
            </a:r>
            <a:r>
              <a:rPr lang="uk-UA" sz="2800" dirty="0" err="1"/>
              <a:t>prior</a:t>
            </a:r>
            <a:r>
              <a:rPr lang="uk-UA" sz="2800" dirty="0"/>
              <a:t>, </a:t>
            </a:r>
            <a:r>
              <a:rPr lang="uk-UA" sz="2800" dirty="0" err="1"/>
              <a:t>they</a:t>
            </a:r>
            <a:r>
              <a:rPr lang="uk-UA" sz="2800" dirty="0"/>
              <a:t> </a:t>
            </a:r>
            <a:r>
              <a:rPr lang="uk-UA" sz="2800" dirty="0" err="1"/>
              <a:t>should</a:t>
            </a:r>
            <a:r>
              <a:rPr lang="uk-UA" sz="2800" dirty="0"/>
              <a:t> </a:t>
            </a:r>
            <a:r>
              <a:rPr lang="uk-UA" sz="2800" dirty="0" err="1"/>
              <a:t>receive</a:t>
            </a:r>
            <a:r>
              <a:rPr lang="uk-UA" sz="2800" dirty="0"/>
              <a:t> a </a:t>
            </a:r>
            <a:r>
              <a:rPr lang="uk-UA" sz="2800" dirty="0" err="1"/>
              <a:t>booster</a:t>
            </a:r>
            <a:r>
              <a:rPr lang="uk-UA" sz="2800" dirty="0"/>
              <a:t> </a:t>
            </a:r>
            <a:r>
              <a:rPr lang="uk-UA" sz="2800" dirty="0" err="1"/>
              <a:t>injection</a:t>
            </a:r>
            <a:r>
              <a:rPr lang="uk-UA" sz="2800" dirty="0"/>
              <a:t> </a:t>
            </a:r>
            <a:r>
              <a:rPr lang="uk-UA" sz="2800" dirty="0" err="1"/>
              <a:t>for</a:t>
            </a:r>
            <a:r>
              <a:rPr lang="uk-UA" sz="2800" dirty="0"/>
              <a:t> </a:t>
            </a:r>
            <a:r>
              <a:rPr lang="uk-UA" sz="2800" dirty="0" err="1"/>
              <a:t>any</a:t>
            </a:r>
            <a:r>
              <a:rPr lang="uk-UA" sz="2800" dirty="0"/>
              <a:t> </a:t>
            </a:r>
            <a:r>
              <a:rPr lang="uk-UA" sz="2800" dirty="0" err="1"/>
              <a:t>wound</a:t>
            </a:r>
            <a:r>
              <a:rPr lang="uk-UA" sz="2800" dirty="0"/>
              <a:t>. </a:t>
            </a:r>
            <a:r>
              <a:rPr lang="uk-UA" sz="2800" dirty="0" err="1"/>
              <a:t>Patients</a:t>
            </a:r>
            <a:r>
              <a:rPr lang="uk-UA" sz="2800" dirty="0"/>
              <a:t> </a:t>
            </a:r>
            <a:r>
              <a:rPr lang="uk-UA" sz="2800" dirty="0" err="1"/>
              <a:t>who</a:t>
            </a:r>
            <a:r>
              <a:rPr lang="uk-UA" sz="2800" dirty="0"/>
              <a:t> </a:t>
            </a:r>
            <a:r>
              <a:rPr lang="uk-UA" sz="2800" dirty="0" err="1"/>
              <a:t>are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immunized</a:t>
            </a:r>
            <a:r>
              <a:rPr lang="uk-UA" sz="2800" dirty="0"/>
              <a:t> </a:t>
            </a:r>
            <a:r>
              <a:rPr lang="uk-UA" sz="2800" dirty="0" err="1"/>
              <a:t>should</a:t>
            </a:r>
            <a:r>
              <a:rPr lang="uk-UA" sz="2800" dirty="0"/>
              <a:t> </a:t>
            </a:r>
            <a:r>
              <a:rPr lang="uk-UA" sz="2800" dirty="0" err="1"/>
              <a:t>receive</a:t>
            </a:r>
            <a:r>
              <a:rPr lang="uk-UA" sz="2800" dirty="0"/>
              <a:t> </a:t>
            </a:r>
            <a:r>
              <a:rPr lang="uk-UA" sz="2800" dirty="0" err="1"/>
              <a:t>both</a:t>
            </a:r>
            <a:r>
              <a:rPr lang="uk-UA" sz="2800" dirty="0"/>
              <a:t> a </a:t>
            </a:r>
            <a:r>
              <a:rPr lang="uk-UA" sz="2800" dirty="0" err="1"/>
              <a:t>booster</a:t>
            </a:r>
            <a:r>
              <a:rPr lang="uk-UA" sz="2800" dirty="0"/>
              <a:t> </a:t>
            </a:r>
            <a:r>
              <a:rPr lang="uk-UA" sz="2800" dirty="0" err="1"/>
              <a:t>injection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250 </a:t>
            </a:r>
            <a:r>
              <a:rPr lang="uk-UA" sz="2800" dirty="0" err="1"/>
              <a:t>units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tetanus</a:t>
            </a:r>
            <a:r>
              <a:rPr lang="uk-UA" sz="2800" dirty="0"/>
              <a:t> </a:t>
            </a:r>
            <a:r>
              <a:rPr lang="uk-UA" sz="2800" dirty="0" err="1"/>
              <a:t>immunoglobulin</a:t>
            </a:r>
            <a:r>
              <a:rPr lang="uk-UA" sz="2800" dirty="0"/>
              <a:t>, </a:t>
            </a:r>
            <a:r>
              <a:rPr lang="uk-UA" sz="2800" dirty="0" err="1"/>
              <a:t>followed</a:t>
            </a:r>
            <a:r>
              <a:rPr lang="uk-UA" sz="2800" dirty="0"/>
              <a:t> </a:t>
            </a:r>
            <a:r>
              <a:rPr lang="uk-UA" sz="2800" dirty="0" err="1"/>
              <a:t>by</a:t>
            </a:r>
            <a:r>
              <a:rPr lang="uk-UA" sz="2800" dirty="0"/>
              <a:t> a </a:t>
            </a:r>
            <a:r>
              <a:rPr lang="uk-UA" sz="2800" dirty="0" err="1"/>
              <a:t>full</a:t>
            </a:r>
            <a:r>
              <a:rPr lang="uk-UA" sz="2800" dirty="0"/>
              <a:t> </a:t>
            </a:r>
            <a:r>
              <a:rPr lang="uk-UA" sz="2800" dirty="0" err="1"/>
              <a:t>course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immunization</a:t>
            </a:r>
            <a:r>
              <a:rPr lang="uk-UA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73318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890391"/>
            <a:ext cx="38831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err="1"/>
              <a:t>Types</a:t>
            </a:r>
            <a:r>
              <a:rPr lang="uk-UA" sz="4000" b="1" dirty="0"/>
              <a:t> </a:t>
            </a:r>
            <a:r>
              <a:rPr lang="uk-UA" sz="4000" b="1" dirty="0" err="1"/>
              <a:t>of</a:t>
            </a:r>
            <a:r>
              <a:rPr lang="uk-UA" sz="4000" b="1" dirty="0"/>
              <a:t> </a:t>
            </a:r>
            <a:r>
              <a:rPr lang="uk-UA" sz="4000" b="1" dirty="0" err="1"/>
              <a:t>Injuries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17588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6601" y="836712"/>
            <a:ext cx="820891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 </a:t>
            </a:r>
            <a:endParaRPr lang="ru-RU" dirty="0"/>
          </a:p>
          <a:p>
            <a:r>
              <a:rPr lang="uk-UA" sz="3200" b="1" dirty="0" err="1"/>
              <a:t>Abrasions</a:t>
            </a:r>
            <a:r>
              <a:rPr lang="uk-UA" sz="3200" b="1" dirty="0"/>
              <a:t>. </a:t>
            </a:r>
            <a:r>
              <a:rPr lang="uk-UA" sz="3200" dirty="0" err="1"/>
              <a:t>Shear</a:t>
            </a:r>
            <a:r>
              <a:rPr lang="uk-UA" sz="3200" dirty="0"/>
              <a:t> </a:t>
            </a:r>
            <a:r>
              <a:rPr lang="uk-UA" sz="3200" dirty="0" err="1"/>
              <a:t>forces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remove</a:t>
            </a:r>
            <a:r>
              <a:rPr lang="uk-UA" sz="3200" dirty="0"/>
              <a:t> a </a:t>
            </a:r>
            <a:r>
              <a:rPr lang="uk-UA" sz="3200" dirty="0" err="1"/>
              <a:t>superficial</a:t>
            </a:r>
            <a:r>
              <a:rPr lang="uk-UA" sz="3200" dirty="0"/>
              <a:t> </a:t>
            </a:r>
            <a:r>
              <a:rPr lang="uk-UA" sz="3200" dirty="0" err="1"/>
              <a:t>layer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cause</a:t>
            </a:r>
            <a:r>
              <a:rPr lang="uk-UA" sz="3200" dirty="0"/>
              <a:t> </a:t>
            </a:r>
            <a:r>
              <a:rPr lang="uk-UA" sz="3200" dirty="0" err="1"/>
              <a:t>abrasions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gently</a:t>
            </a:r>
            <a:r>
              <a:rPr lang="uk-UA" sz="3200" dirty="0"/>
              <a:t> </a:t>
            </a:r>
            <a:r>
              <a:rPr lang="uk-UA" sz="3200" dirty="0" err="1"/>
              <a:t>cleansed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a </a:t>
            </a:r>
            <a:r>
              <a:rPr lang="uk-UA" sz="3200" dirty="0" err="1"/>
              <a:t>mild</a:t>
            </a:r>
            <a:r>
              <a:rPr lang="uk-UA" sz="3200" dirty="0"/>
              <a:t> </a:t>
            </a:r>
            <a:r>
              <a:rPr lang="uk-UA" sz="3200" dirty="0" err="1"/>
              <a:t>soap</a:t>
            </a:r>
            <a:r>
              <a:rPr lang="uk-UA" sz="3200" dirty="0"/>
              <a:t> </a:t>
            </a:r>
            <a:r>
              <a:rPr lang="uk-UA" sz="3200" dirty="0" err="1"/>
              <a:t>solution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irrigated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normal</a:t>
            </a:r>
            <a:r>
              <a:rPr lang="uk-UA" sz="3200" dirty="0"/>
              <a:t> </a:t>
            </a:r>
            <a:r>
              <a:rPr lang="uk-UA" sz="3200" dirty="0" err="1"/>
              <a:t>saline</a:t>
            </a:r>
            <a:r>
              <a:rPr lang="uk-UA" sz="3200" dirty="0"/>
              <a:t>.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superficial</a:t>
            </a:r>
            <a:r>
              <a:rPr lang="uk-UA" sz="3200" dirty="0"/>
              <a:t> </a:t>
            </a:r>
            <a:r>
              <a:rPr lang="uk-UA" sz="3200" dirty="0" err="1"/>
              <a:t>injuries</a:t>
            </a:r>
            <a:r>
              <a:rPr lang="uk-UA" sz="3200" dirty="0"/>
              <a:t> </a:t>
            </a:r>
            <a:r>
              <a:rPr lang="uk-UA" sz="3200" dirty="0" err="1"/>
              <a:t>usually</a:t>
            </a:r>
            <a:r>
              <a:rPr lang="uk-UA" sz="3200" dirty="0"/>
              <a:t> </a:t>
            </a:r>
            <a:r>
              <a:rPr lang="uk-UA" sz="3200" dirty="0" err="1"/>
              <a:t>heal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 </a:t>
            </a:r>
            <a:r>
              <a:rPr lang="uk-UA" sz="3200" dirty="0" err="1"/>
              <a:t>care</a:t>
            </a:r>
            <a:r>
              <a:rPr lang="uk-UA" sz="3200" dirty="0"/>
              <a:t>. </a:t>
            </a:r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important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determine</a:t>
            </a:r>
            <a:r>
              <a:rPr lang="uk-UA" sz="3200" dirty="0"/>
              <a:t> </a:t>
            </a:r>
            <a:r>
              <a:rPr lang="uk-UA" sz="3200" dirty="0" err="1"/>
              <a:t>whether</a:t>
            </a:r>
            <a:r>
              <a:rPr lang="uk-UA" sz="3200" dirty="0"/>
              <a:t> </a:t>
            </a:r>
            <a:r>
              <a:rPr lang="uk-UA" sz="3200" dirty="0" err="1"/>
              <a:t>foreign</a:t>
            </a:r>
            <a:r>
              <a:rPr lang="uk-UA" sz="3200" dirty="0"/>
              <a:t> </a:t>
            </a:r>
            <a:r>
              <a:rPr lang="uk-UA" sz="3200" dirty="0" err="1"/>
              <a:t>bodies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embedded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. </a:t>
            </a:r>
            <a:r>
              <a:rPr lang="uk-UA" sz="3200" dirty="0" err="1"/>
              <a:t>Failure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remove</a:t>
            </a:r>
            <a:r>
              <a:rPr lang="uk-UA" sz="3200" dirty="0"/>
              <a:t> </a:t>
            </a:r>
            <a:r>
              <a:rPr lang="uk-UA" sz="3200" dirty="0" err="1"/>
              <a:t>all</a:t>
            </a:r>
            <a:r>
              <a:rPr lang="uk-UA" sz="3200" dirty="0"/>
              <a:t> </a:t>
            </a:r>
            <a:r>
              <a:rPr lang="uk-UA" sz="3200" dirty="0" err="1"/>
              <a:t>foreign</a:t>
            </a:r>
            <a:r>
              <a:rPr lang="uk-UA" sz="3200" dirty="0"/>
              <a:t> </a:t>
            </a:r>
            <a:r>
              <a:rPr lang="uk-UA" sz="3200" dirty="0" err="1"/>
              <a:t>material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lead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permanent</a:t>
            </a:r>
            <a:r>
              <a:rPr lang="uk-UA" sz="3200" dirty="0"/>
              <a:t> “</a:t>
            </a:r>
            <a:r>
              <a:rPr lang="uk-UA" sz="3200" dirty="0" err="1"/>
              <a:t>tattooing</a:t>
            </a:r>
            <a:r>
              <a:rPr lang="uk-UA" sz="3200" dirty="0"/>
              <a:t>”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89687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340768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sz="3200" dirty="0" err="1"/>
              <a:t>After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cleansed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abrasion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covered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a </a:t>
            </a:r>
            <a:r>
              <a:rPr lang="uk-UA" sz="3200" dirty="0" err="1"/>
              <a:t>thin</a:t>
            </a:r>
            <a:r>
              <a:rPr lang="uk-UA" sz="3200" dirty="0"/>
              <a:t> </a:t>
            </a:r>
            <a:r>
              <a:rPr lang="uk-UA" sz="3200" dirty="0" err="1"/>
              <a:t>layer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topical</a:t>
            </a:r>
            <a:r>
              <a:rPr lang="uk-UA" sz="3200" dirty="0"/>
              <a:t> </a:t>
            </a:r>
            <a:r>
              <a:rPr lang="uk-UA" sz="3200" dirty="0" err="1"/>
              <a:t>antibiotic</a:t>
            </a:r>
            <a:r>
              <a:rPr lang="uk-UA" sz="3200" dirty="0"/>
              <a:t> </a:t>
            </a:r>
            <a:r>
              <a:rPr lang="uk-UA" sz="3200" dirty="0" err="1"/>
              <a:t>ointment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minimize</a:t>
            </a:r>
            <a:r>
              <a:rPr lang="uk-UA" sz="3200" dirty="0"/>
              <a:t> </a:t>
            </a:r>
            <a:r>
              <a:rPr lang="uk-UA" sz="3200" dirty="0" err="1"/>
              <a:t>desiccation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secondary</a:t>
            </a:r>
            <a:r>
              <a:rPr lang="uk-UA" sz="3200" dirty="0"/>
              <a:t> </a:t>
            </a:r>
            <a:r>
              <a:rPr lang="uk-UA" sz="3200" dirty="0" err="1"/>
              <a:t>crusting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. </a:t>
            </a:r>
            <a:r>
              <a:rPr lang="uk-UA" sz="3200" dirty="0" err="1"/>
              <a:t>Reepithelialization</a:t>
            </a:r>
            <a:r>
              <a:rPr lang="uk-UA" sz="3200" dirty="0"/>
              <a:t> </a:t>
            </a:r>
            <a:r>
              <a:rPr lang="uk-UA" sz="3200" dirty="0" err="1"/>
              <a:t>without</a:t>
            </a:r>
            <a:r>
              <a:rPr lang="uk-UA" sz="3200" dirty="0"/>
              <a:t> </a:t>
            </a:r>
            <a:r>
              <a:rPr lang="uk-UA" sz="3200" dirty="0" err="1"/>
              <a:t>significant</a:t>
            </a:r>
            <a:r>
              <a:rPr lang="uk-UA" sz="3200" dirty="0"/>
              <a:t> </a:t>
            </a:r>
            <a:r>
              <a:rPr lang="uk-UA" sz="3200" dirty="0" err="1"/>
              <a:t>scarring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complete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7 </a:t>
            </a:r>
            <a:r>
              <a:rPr lang="uk-UA" sz="3200" dirty="0" err="1"/>
              <a:t>to</a:t>
            </a:r>
            <a:r>
              <a:rPr lang="uk-UA" sz="3200" dirty="0"/>
              <a:t> 10 </a:t>
            </a:r>
            <a:r>
              <a:rPr lang="uk-UA" sz="3200" dirty="0" err="1"/>
              <a:t>days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epidermal</a:t>
            </a:r>
            <a:r>
              <a:rPr lang="uk-UA" sz="3200" dirty="0"/>
              <a:t> </a:t>
            </a:r>
            <a:r>
              <a:rPr lang="uk-UA" sz="3200" dirty="0" err="1"/>
              <a:t>pegs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completely</a:t>
            </a:r>
            <a:r>
              <a:rPr lang="uk-UA" sz="3200" dirty="0"/>
              <a:t> </a:t>
            </a:r>
            <a:r>
              <a:rPr lang="uk-UA" sz="3200" dirty="0" err="1"/>
              <a:t>removed</a:t>
            </a:r>
            <a:r>
              <a:rPr lang="uk-UA" sz="3200" dirty="0"/>
              <a:t>.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laceration</a:t>
            </a:r>
            <a:r>
              <a:rPr lang="uk-UA" sz="3200" dirty="0"/>
              <a:t> </a:t>
            </a:r>
            <a:r>
              <a:rPr lang="uk-UA" sz="3200" dirty="0" err="1"/>
              <a:t>significantly</a:t>
            </a:r>
            <a:r>
              <a:rPr lang="uk-UA" sz="3200" dirty="0"/>
              <a:t> </a:t>
            </a:r>
            <a:r>
              <a:rPr lang="uk-UA" sz="3200" dirty="0" err="1"/>
              <a:t>extends</a:t>
            </a:r>
            <a:r>
              <a:rPr lang="uk-UA" sz="3200" dirty="0"/>
              <a:t> </a:t>
            </a:r>
            <a:r>
              <a:rPr lang="uk-UA" sz="3200" dirty="0" err="1"/>
              <a:t>into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reticular</a:t>
            </a:r>
            <a:r>
              <a:rPr lang="uk-UA" sz="3200" dirty="0"/>
              <a:t> </a:t>
            </a:r>
            <a:r>
              <a:rPr lang="uk-UA" sz="3200" dirty="0" err="1"/>
              <a:t>dermal</a:t>
            </a:r>
            <a:r>
              <a:rPr lang="uk-UA" sz="3200" dirty="0"/>
              <a:t> </a:t>
            </a:r>
            <a:r>
              <a:rPr lang="uk-UA" sz="3200" dirty="0" err="1"/>
              <a:t>layer</a:t>
            </a:r>
            <a:r>
              <a:rPr lang="uk-UA" sz="3200" dirty="0"/>
              <a:t>, </a:t>
            </a:r>
            <a:r>
              <a:rPr lang="uk-UA" sz="3200" dirty="0" err="1"/>
              <a:t>significant</a:t>
            </a:r>
            <a:r>
              <a:rPr lang="uk-UA" sz="3200" dirty="0"/>
              <a:t> </a:t>
            </a:r>
            <a:r>
              <a:rPr lang="uk-UA" sz="3200" dirty="0" err="1"/>
              <a:t>scarring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likely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73235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497" y="836712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Contusions</a:t>
            </a:r>
            <a:r>
              <a:rPr lang="uk-UA" sz="3200" b="1" dirty="0"/>
              <a:t>. </a:t>
            </a:r>
            <a:r>
              <a:rPr lang="uk-UA" sz="3200" dirty="0" err="1"/>
              <a:t>Contusions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caused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blunt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causes</a:t>
            </a:r>
            <a:r>
              <a:rPr lang="uk-UA" sz="3200" dirty="0"/>
              <a:t> </a:t>
            </a:r>
            <a:r>
              <a:rPr lang="uk-UA" sz="3200" dirty="0" err="1"/>
              <a:t>edema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hematoma</a:t>
            </a:r>
            <a:r>
              <a:rPr lang="uk-UA" sz="3200" dirty="0"/>
              <a:t> </a:t>
            </a:r>
            <a:r>
              <a:rPr lang="uk-UA" sz="3200" dirty="0" err="1"/>
              <a:t>formation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subcutaneous</a:t>
            </a:r>
            <a:r>
              <a:rPr lang="uk-UA" sz="3200" dirty="0"/>
              <a:t> </a:t>
            </a:r>
            <a:r>
              <a:rPr lang="uk-UA" sz="3200" dirty="0" err="1"/>
              <a:t>tissues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associated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swelling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ecchymosis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extensive</a:t>
            </a:r>
            <a:r>
              <a:rPr lang="uk-UA" sz="3200" dirty="0"/>
              <a:t>. </a:t>
            </a:r>
            <a:r>
              <a:rPr lang="uk-UA" sz="3200" dirty="0" err="1"/>
              <a:t>Small</a:t>
            </a:r>
            <a:r>
              <a:rPr lang="uk-UA" sz="3200" dirty="0"/>
              <a:t> </a:t>
            </a:r>
            <a:r>
              <a:rPr lang="uk-UA" sz="3200" dirty="0" err="1"/>
              <a:t>hematomas</a:t>
            </a:r>
            <a:r>
              <a:rPr lang="uk-UA" sz="3200" dirty="0"/>
              <a:t> </a:t>
            </a:r>
            <a:r>
              <a:rPr lang="uk-UA" sz="3200" dirty="0" err="1"/>
              <a:t>usually</a:t>
            </a:r>
            <a:r>
              <a:rPr lang="uk-UA" sz="3200" dirty="0"/>
              <a:t> </a:t>
            </a:r>
            <a:r>
              <a:rPr lang="uk-UA" sz="3200" dirty="0" err="1"/>
              <a:t>resolve</a:t>
            </a:r>
            <a:r>
              <a:rPr lang="uk-UA" sz="3200" dirty="0"/>
              <a:t> </a:t>
            </a:r>
            <a:r>
              <a:rPr lang="uk-UA" sz="3200" dirty="0" err="1"/>
              <a:t>without</a:t>
            </a:r>
            <a:r>
              <a:rPr lang="uk-UA" sz="3200" dirty="0"/>
              <a:t> </a:t>
            </a:r>
            <a:r>
              <a:rPr lang="uk-UA" sz="3200" dirty="0" err="1"/>
              <a:t>treatment</a:t>
            </a:r>
            <a:r>
              <a:rPr lang="uk-UA" sz="3200" dirty="0"/>
              <a:t>; </a:t>
            </a:r>
            <a:r>
              <a:rPr lang="uk-UA" sz="3200" dirty="0" err="1"/>
              <a:t>hypopigmentation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hyperpigmentation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involved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occur</a:t>
            </a:r>
            <a:r>
              <a:rPr lang="uk-UA" sz="3200" dirty="0"/>
              <a:t>, </a:t>
            </a:r>
            <a:r>
              <a:rPr lang="uk-UA" sz="3200" dirty="0" err="1"/>
              <a:t>but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rarely</a:t>
            </a:r>
            <a:r>
              <a:rPr lang="uk-UA" sz="3200" dirty="0"/>
              <a:t> </a:t>
            </a:r>
            <a:r>
              <a:rPr lang="uk-UA" sz="3200" dirty="0" err="1"/>
              <a:t>permanent</a:t>
            </a:r>
            <a:r>
              <a:rPr lang="uk-UA" sz="3200" dirty="0"/>
              <a:t>. </a:t>
            </a:r>
            <a:r>
              <a:rPr lang="uk-UA" sz="3200" dirty="0" err="1"/>
              <a:t>Large</a:t>
            </a:r>
            <a:r>
              <a:rPr lang="uk-UA" sz="3200" dirty="0"/>
              <a:t> </a:t>
            </a:r>
            <a:r>
              <a:rPr lang="uk-UA" sz="3200" dirty="0" err="1"/>
              <a:t>hematomas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drained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prevent</a:t>
            </a:r>
            <a:r>
              <a:rPr lang="uk-UA" sz="3200" dirty="0"/>
              <a:t> </a:t>
            </a:r>
            <a:r>
              <a:rPr lang="uk-UA" sz="3200" dirty="0" err="1"/>
              <a:t>permanent</a:t>
            </a:r>
            <a:r>
              <a:rPr lang="uk-UA" sz="3200" dirty="0"/>
              <a:t> </a:t>
            </a:r>
            <a:r>
              <a:rPr lang="uk-UA" sz="3200" dirty="0" err="1"/>
              <a:t>pigmentary</a:t>
            </a:r>
            <a:r>
              <a:rPr lang="uk-UA" sz="3200" dirty="0"/>
              <a:t> </a:t>
            </a:r>
            <a:r>
              <a:rPr lang="uk-UA" sz="3200" dirty="0" err="1"/>
              <a:t>changes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secondary</a:t>
            </a:r>
            <a:r>
              <a:rPr lang="uk-UA" sz="3200" dirty="0"/>
              <a:t> </a:t>
            </a:r>
            <a:r>
              <a:rPr lang="uk-UA" sz="3200" dirty="0" err="1"/>
              <a:t>subcutaneous</a:t>
            </a:r>
            <a:r>
              <a:rPr lang="uk-UA" sz="3200" dirty="0"/>
              <a:t> </a:t>
            </a:r>
            <a:r>
              <a:rPr lang="uk-UA" sz="3200" dirty="0" err="1"/>
              <a:t>atrophy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55697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70" y="1319269"/>
            <a:ext cx="7000690" cy="45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48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084" y="2060848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Lacerations</a:t>
            </a:r>
            <a:r>
              <a:rPr lang="uk-UA" sz="3200" b="1" dirty="0"/>
              <a:t> </a:t>
            </a:r>
            <a:r>
              <a:rPr lang="uk-UA" sz="3200" dirty="0"/>
              <a:t>. </a:t>
            </a:r>
            <a:r>
              <a:rPr lang="uk-UA" sz="3200" dirty="0" err="1"/>
              <a:t>Lacerations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caused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sharp</a:t>
            </a:r>
            <a:r>
              <a:rPr lang="uk-UA" sz="3200" dirty="0"/>
              <a:t> </a:t>
            </a:r>
            <a:r>
              <a:rPr lang="uk-UA" sz="3200" dirty="0" err="1"/>
              <a:t>injuries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. </a:t>
            </a:r>
            <a:r>
              <a:rPr lang="uk-UA" sz="3200" dirty="0" err="1"/>
              <a:t>Lacerations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sharp</a:t>
            </a:r>
            <a:r>
              <a:rPr lang="uk-UA" sz="3200" dirty="0"/>
              <a:t>, </a:t>
            </a:r>
            <a:r>
              <a:rPr lang="uk-UA" sz="3200" dirty="0" err="1"/>
              <a:t>contused</a:t>
            </a:r>
            <a:r>
              <a:rPr lang="uk-UA" sz="3200" dirty="0"/>
              <a:t>, </a:t>
            </a:r>
            <a:r>
              <a:rPr lang="uk-UA" sz="3200" dirty="0" err="1"/>
              <a:t>ragged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stellate</a:t>
            </a:r>
            <a:r>
              <a:rPr lang="uk-UA" sz="3200" dirty="0"/>
              <a:t> </a:t>
            </a:r>
            <a:r>
              <a:rPr lang="uk-UA" sz="3200" dirty="0" err="1"/>
              <a:t>margins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depth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penetration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carefully</a:t>
            </a:r>
            <a:r>
              <a:rPr lang="uk-UA" sz="3200" dirty="0"/>
              <a:t> </a:t>
            </a:r>
            <a:r>
              <a:rPr lang="uk-UA" sz="3200" dirty="0" err="1"/>
              <a:t>explored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acute</a:t>
            </a:r>
            <a:r>
              <a:rPr lang="uk-UA" sz="3200" dirty="0"/>
              <a:t> </a:t>
            </a:r>
            <a:r>
              <a:rPr lang="uk-UA" sz="3200" dirty="0" err="1"/>
              <a:t>setting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7814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565" y="1268760"/>
            <a:ext cx="6056465" cy="45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02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836712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r>
              <a:rPr lang="uk-UA" sz="3200" dirty="0" err="1"/>
              <a:t>Closure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performed</a:t>
            </a:r>
            <a:r>
              <a:rPr lang="uk-UA" sz="3200" dirty="0"/>
              <a:t> </a:t>
            </a:r>
            <a:r>
              <a:rPr lang="uk-UA" sz="3200" dirty="0" err="1"/>
              <a:t>using</a:t>
            </a:r>
            <a:r>
              <a:rPr lang="uk-UA" sz="3200" dirty="0"/>
              <a:t> a </a:t>
            </a:r>
            <a:r>
              <a:rPr lang="uk-UA" sz="3200" dirty="0" err="1"/>
              <a:t>layered</a:t>
            </a:r>
            <a:r>
              <a:rPr lang="uk-UA" sz="3200" dirty="0"/>
              <a:t> </a:t>
            </a:r>
            <a:r>
              <a:rPr lang="uk-UA" sz="3200" dirty="0" err="1"/>
              <a:t>technique</a:t>
            </a:r>
            <a:r>
              <a:rPr lang="uk-UA" sz="3200" dirty="0"/>
              <a:t>.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margins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bevelled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ragged</a:t>
            </a:r>
            <a:r>
              <a:rPr lang="uk-UA" sz="3200" dirty="0"/>
              <a:t> </a:t>
            </a:r>
            <a:r>
              <a:rPr lang="uk-UA" sz="3200" dirty="0" err="1"/>
              <a:t>they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conservatively</a:t>
            </a:r>
            <a:r>
              <a:rPr lang="uk-UA" sz="3200" dirty="0"/>
              <a:t> </a:t>
            </a:r>
            <a:r>
              <a:rPr lang="uk-UA" sz="3200" dirty="0" err="1"/>
              <a:t>excised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provide</a:t>
            </a:r>
            <a:r>
              <a:rPr lang="uk-UA" sz="3200" dirty="0"/>
              <a:t> </a:t>
            </a:r>
            <a:r>
              <a:rPr lang="uk-UA" sz="3200" dirty="0" err="1"/>
              <a:t>perpendicular</a:t>
            </a:r>
            <a:r>
              <a:rPr lang="uk-UA" sz="3200" dirty="0"/>
              <a:t>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edges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prevent</a:t>
            </a:r>
            <a:r>
              <a:rPr lang="uk-UA" sz="3200" dirty="0"/>
              <a:t> </a:t>
            </a:r>
            <a:r>
              <a:rPr lang="uk-UA" sz="3200" dirty="0" err="1"/>
              <a:t>excessive</a:t>
            </a:r>
            <a:r>
              <a:rPr lang="uk-UA" sz="3200" dirty="0"/>
              <a:t> </a:t>
            </a:r>
            <a:r>
              <a:rPr lang="uk-UA" sz="3200" dirty="0" err="1"/>
              <a:t>scar</a:t>
            </a:r>
            <a:r>
              <a:rPr lang="uk-UA" sz="3200" dirty="0"/>
              <a:t> </a:t>
            </a:r>
            <a:r>
              <a:rPr lang="uk-UA" sz="3200" dirty="0" err="1"/>
              <a:t>formation</a:t>
            </a:r>
            <a:r>
              <a:rPr lang="uk-UA" sz="3200" dirty="0"/>
              <a:t>. </a:t>
            </a:r>
            <a:r>
              <a:rPr lang="uk-UA" sz="3200" dirty="0" err="1"/>
              <a:t>Rarely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there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indication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changing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direction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 </a:t>
            </a:r>
            <a:r>
              <a:rPr lang="uk-UA" sz="3200" dirty="0" err="1"/>
              <a:t>margins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Z- </a:t>
            </a:r>
            <a:r>
              <a:rPr lang="uk-UA" sz="3200" dirty="0" err="1"/>
              <a:t>plasty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time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 </a:t>
            </a:r>
            <a:r>
              <a:rPr lang="uk-UA" sz="3200" dirty="0" err="1"/>
              <a:t>repair</a:t>
            </a:r>
            <a:r>
              <a:rPr lang="uk-UA" sz="3200" dirty="0"/>
              <a:t>. Flap-</a:t>
            </a:r>
            <a:r>
              <a:rPr lang="uk-UA" sz="3200" dirty="0" err="1"/>
              <a:t>like</a:t>
            </a:r>
            <a:r>
              <a:rPr lang="uk-UA" sz="3200" dirty="0"/>
              <a:t> </a:t>
            </a:r>
            <a:r>
              <a:rPr lang="uk-UA" sz="3200" dirty="0" err="1"/>
              <a:t>lacerations</a:t>
            </a:r>
            <a:r>
              <a:rPr lang="uk-UA" sz="3200" dirty="0"/>
              <a:t> </a:t>
            </a:r>
            <a:r>
              <a:rPr lang="uk-UA" sz="3200" dirty="0" err="1"/>
              <a:t>occur</a:t>
            </a:r>
            <a:r>
              <a:rPr lang="uk-UA" sz="3200" dirty="0"/>
              <a:t> </a:t>
            </a:r>
            <a:r>
              <a:rPr lang="uk-UA" sz="3200" dirty="0" err="1"/>
              <a:t>when</a:t>
            </a:r>
            <a:r>
              <a:rPr lang="uk-UA" sz="3200" dirty="0"/>
              <a:t> a </a:t>
            </a:r>
            <a:r>
              <a:rPr lang="uk-UA" sz="3200" dirty="0" err="1"/>
              <a:t>component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has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elevated</a:t>
            </a:r>
            <a:r>
              <a:rPr lang="uk-UA" sz="3200" dirty="0"/>
              <a:t> </a:t>
            </a:r>
            <a:r>
              <a:rPr lang="uk-UA" sz="3200" dirty="0" err="1"/>
              <a:t>secondary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. </a:t>
            </a:r>
            <a:r>
              <a:rPr lang="uk-UA" sz="3200" dirty="0" err="1"/>
              <a:t>Eliminating</a:t>
            </a:r>
            <a:r>
              <a:rPr lang="uk-UA" sz="3200" dirty="0"/>
              <a:t> </a:t>
            </a:r>
            <a:r>
              <a:rPr lang="uk-UA" sz="3200" dirty="0" err="1"/>
              <a:t>dead</a:t>
            </a:r>
            <a:r>
              <a:rPr lang="uk-UA" sz="3200" dirty="0"/>
              <a:t> </a:t>
            </a:r>
            <a:r>
              <a:rPr lang="uk-UA" sz="3200" dirty="0" err="1"/>
              <a:t>space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layered</a:t>
            </a:r>
            <a:r>
              <a:rPr lang="uk-UA" sz="3200" dirty="0"/>
              <a:t> </a:t>
            </a:r>
            <a:r>
              <a:rPr lang="uk-UA" sz="3200" dirty="0" err="1"/>
              <a:t>closure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pressure</a:t>
            </a:r>
            <a:r>
              <a:rPr lang="uk-UA" sz="3200" dirty="0"/>
              <a:t> </a:t>
            </a:r>
            <a:r>
              <a:rPr lang="uk-UA" sz="3200" dirty="0" err="1"/>
              <a:t>dressings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especially</a:t>
            </a:r>
            <a:r>
              <a:rPr lang="uk-UA" sz="3200" dirty="0"/>
              <a:t> </a:t>
            </a:r>
            <a:r>
              <a:rPr lang="uk-UA" sz="3200" dirty="0" err="1"/>
              <a:t>important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these</a:t>
            </a:r>
            <a:r>
              <a:rPr lang="uk-UA" sz="3200" dirty="0"/>
              <a:t> “</a:t>
            </a:r>
            <a:r>
              <a:rPr lang="uk-UA" sz="3200" dirty="0" err="1"/>
              <a:t>trapdoor</a:t>
            </a:r>
            <a:r>
              <a:rPr lang="uk-UA" sz="3200" dirty="0"/>
              <a:t>” </a:t>
            </a:r>
            <a:r>
              <a:rPr lang="uk-UA" sz="3200" dirty="0" err="1"/>
              <a:t>injuries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90523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052736"/>
            <a:ext cx="90364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Avulsive</a:t>
            </a:r>
            <a:r>
              <a:rPr lang="uk-UA" sz="3200" b="1" dirty="0"/>
              <a:t> </a:t>
            </a:r>
            <a:r>
              <a:rPr lang="uk-UA" sz="3200" b="1" dirty="0" err="1"/>
              <a:t>Injures</a:t>
            </a:r>
            <a:r>
              <a:rPr lang="uk-UA" sz="3200" b="1" dirty="0"/>
              <a:t> </a:t>
            </a:r>
            <a:r>
              <a:rPr lang="uk-UA" sz="3200" dirty="0"/>
              <a:t>. </a:t>
            </a:r>
            <a:r>
              <a:rPr lang="uk-UA" sz="3200" dirty="0" err="1"/>
              <a:t>Avulsive</a:t>
            </a:r>
            <a:r>
              <a:rPr lang="uk-UA" sz="3200" dirty="0"/>
              <a:t> </a:t>
            </a:r>
            <a:r>
              <a:rPr lang="uk-UA" sz="3200" dirty="0" err="1"/>
              <a:t>injures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characterized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loss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segments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. </a:t>
            </a:r>
            <a:r>
              <a:rPr lang="uk-UA" sz="3200" dirty="0" err="1"/>
              <a:t>Undermining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adjacent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, </a:t>
            </a:r>
            <a:r>
              <a:rPr lang="uk-UA" sz="3200" dirty="0" err="1"/>
              <a:t>followed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closure</a:t>
            </a:r>
            <a:r>
              <a:rPr lang="uk-UA" sz="3200" dirty="0"/>
              <a:t>,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close</a:t>
            </a:r>
            <a:r>
              <a:rPr lang="uk-UA" sz="3200" dirty="0"/>
              <a:t> </a:t>
            </a:r>
            <a:r>
              <a:rPr lang="uk-UA" sz="3200" dirty="0" err="1"/>
              <a:t>small</a:t>
            </a:r>
            <a:r>
              <a:rPr lang="uk-UA" sz="3200" dirty="0"/>
              <a:t> </a:t>
            </a:r>
            <a:r>
              <a:rPr lang="uk-UA" sz="3200" dirty="0" err="1"/>
              <a:t>areas</a:t>
            </a:r>
            <a:r>
              <a:rPr lang="uk-UA" sz="3200" dirty="0"/>
              <a:t>. </a:t>
            </a:r>
            <a:r>
              <a:rPr lang="uk-UA" sz="3200" dirty="0" err="1"/>
              <a:t>When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closure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possible</a:t>
            </a:r>
            <a:r>
              <a:rPr lang="uk-UA" sz="3200" dirty="0"/>
              <a:t>, </a:t>
            </a:r>
            <a:r>
              <a:rPr lang="uk-UA" sz="3200" dirty="0" err="1"/>
              <a:t>other</a:t>
            </a:r>
            <a:r>
              <a:rPr lang="uk-UA" sz="3200" dirty="0"/>
              <a:t> </a:t>
            </a:r>
            <a:r>
              <a:rPr lang="uk-UA" sz="3200" dirty="0" err="1"/>
              <a:t>options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considered</a:t>
            </a:r>
            <a:r>
              <a:rPr lang="uk-UA" sz="3200" dirty="0"/>
              <a:t>.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include</a:t>
            </a:r>
            <a:r>
              <a:rPr lang="uk-UA" sz="3200" dirty="0"/>
              <a:t>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allowing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heal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secondary</a:t>
            </a:r>
            <a:r>
              <a:rPr lang="uk-UA" sz="3200" dirty="0"/>
              <a:t> </a:t>
            </a:r>
            <a:r>
              <a:rPr lang="uk-UA" sz="3200" dirty="0" err="1"/>
              <a:t>intention</a:t>
            </a:r>
            <a:r>
              <a:rPr lang="uk-UA" sz="3200" dirty="0"/>
              <a:t> </a:t>
            </a:r>
            <a:r>
              <a:rPr lang="uk-UA" sz="3200" dirty="0" err="1"/>
              <a:t>followed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delayed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techniques</a:t>
            </a:r>
            <a:r>
              <a:rPr lang="uk-UA" sz="3200" dirty="0"/>
              <a:t>. </a:t>
            </a:r>
            <a:r>
              <a:rPr lang="uk-UA" sz="3200" dirty="0" err="1"/>
              <a:t>If</a:t>
            </a:r>
            <a:r>
              <a:rPr lang="uk-UA" sz="3200" dirty="0"/>
              <a:t> a </a:t>
            </a:r>
            <a:r>
              <a:rPr lang="uk-UA" sz="3200" dirty="0" err="1"/>
              <a:t>significant</a:t>
            </a:r>
            <a:r>
              <a:rPr lang="uk-UA" sz="3200" dirty="0"/>
              <a:t> </a:t>
            </a:r>
            <a:r>
              <a:rPr lang="uk-UA" sz="3200" dirty="0" err="1"/>
              <a:t>amount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missing</a:t>
            </a:r>
            <a:r>
              <a:rPr lang="uk-UA" sz="3200" dirty="0"/>
              <a:t>, </a:t>
            </a:r>
            <a:r>
              <a:rPr lang="uk-UA" sz="3200" dirty="0" err="1"/>
              <a:t>then</a:t>
            </a:r>
            <a:r>
              <a:rPr lang="uk-UA" sz="3200" dirty="0"/>
              <a:t> a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graft</a:t>
            </a:r>
            <a:r>
              <a:rPr lang="uk-UA" sz="3200" dirty="0"/>
              <a:t>,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free-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transfer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necessary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79376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16832"/>
            <a:ext cx="71287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err="1"/>
              <a:t>Traumas</a:t>
            </a:r>
            <a:r>
              <a:rPr lang="uk-UA" sz="4000" b="1" dirty="0"/>
              <a:t> </a:t>
            </a:r>
            <a:r>
              <a:rPr lang="uk-UA" sz="4000" b="1" dirty="0" err="1"/>
              <a:t>of</a:t>
            </a:r>
            <a:r>
              <a:rPr lang="uk-UA" sz="4000" b="1" dirty="0"/>
              <a:t> </a:t>
            </a:r>
            <a:r>
              <a:rPr lang="uk-UA" sz="4000" b="1" dirty="0" err="1"/>
              <a:t>the</a:t>
            </a:r>
            <a:r>
              <a:rPr lang="uk-UA" sz="4000" b="1" dirty="0"/>
              <a:t> </a:t>
            </a:r>
            <a:r>
              <a:rPr lang="uk-UA" sz="4000" b="1" dirty="0" err="1"/>
              <a:t>teeth</a:t>
            </a:r>
            <a:r>
              <a:rPr lang="uk-UA" sz="4000" b="1" dirty="0"/>
              <a:t> (</a:t>
            </a:r>
            <a:r>
              <a:rPr lang="uk-UA" sz="4000" b="1" dirty="0" err="1"/>
              <a:t>displacement</a:t>
            </a:r>
            <a:r>
              <a:rPr lang="uk-UA" sz="4000" b="1" dirty="0"/>
              <a:t>, </a:t>
            </a:r>
            <a:r>
              <a:rPr lang="uk-UA" sz="4000" b="1" dirty="0" err="1"/>
              <a:t>dislocation</a:t>
            </a:r>
            <a:r>
              <a:rPr lang="uk-UA" sz="4000" b="1" dirty="0"/>
              <a:t> </a:t>
            </a:r>
            <a:r>
              <a:rPr lang="uk-UA" sz="4000" b="1" dirty="0" err="1"/>
              <a:t>and</a:t>
            </a:r>
            <a:r>
              <a:rPr lang="uk-UA" sz="4000" b="1" dirty="0"/>
              <a:t> </a:t>
            </a:r>
            <a:r>
              <a:rPr lang="uk-UA" sz="4000" b="1" dirty="0" err="1"/>
              <a:t>fracture</a:t>
            </a:r>
            <a:r>
              <a:rPr lang="uk-UA" sz="4000" b="1" dirty="0"/>
              <a:t>). </a:t>
            </a:r>
            <a:r>
              <a:rPr lang="uk-UA" sz="4000" b="1" dirty="0" err="1"/>
              <a:t>Methods</a:t>
            </a:r>
            <a:r>
              <a:rPr lang="uk-UA" sz="4000" b="1" dirty="0"/>
              <a:t> </a:t>
            </a:r>
            <a:r>
              <a:rPr lang="uk-UA" sz="4000" b="1" dirty="0" err="1"/>
              <a:t>of</a:t>
            </a:r>
            <a:r>
              <a:rPr lang="uk-UA" sz="4000" b="1" dirty="0"/>
              <a:t> </a:t>
            </a:r>
            <a:r>
              <a:rPr lang="uk-UA" sz="4000" b="1" dirty="0" err="1"/>
              <a:t>diagnostics</a:t>
            </a:r>
            <a:r>
              <a:rPr lang="uk-UA" sz="4000" b="1" dirty="0"/>
              <a:t>, </a:t>
            </a:r>
            <a:r>
              <a:rPr lang="uk-UA" sz="4000" b="1" dirty="0" err="1"/>
              <a:t>peculiarities</a:t>
            </a:r>
            <a:r>
              <a:rPr lang="uk-UA" sz="4000" b="1" dirty="0"/>
              <a:t> </a:t>
            </a:r>
            <a:r>
              <a:rPr lang="uk-UA" sz="4000" b="1" dirty="0" err="1"/>
              <a:t>of</a:t>
            </a:r>
            <a:r>
              <a:rPr lang="uk-UA" sz="4000" b="1" dirty="0"/>
              <a:t> </a:t>
            </a:r>
            <a:r>
              <a:rPr lang="uk-UA" sz="4000" b="1" dirty="0" err="1"/>
              <a:t>the</a:t>
            </a:r>
            <a:r>
              <a:rPr lang="uk-UA" sz="4000" b="1" dirty="0"/>
              <a:t> </a:t>
            </a:r>
            <a:r>
              <a:rPr lang="uk-UA" sz="4000" b="1" dirty="0" err="1"/>
              <a:t>treatment</a:t>
            </a:r>
            <a:r>
              <a:rPr lang="uk-UA" sz="4000" b="1" dirty="0"/>
              <a:t>, </a:t>
            </a:r>
            <a:r>
              <a:rPr lang="uk-UA" sz="4000" b="1" dirty="0" err="1"/>
              <a:t>consequences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74111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96752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both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permanent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supporting</a:t>
            </a:r>
            <a:r>
              <a:rPr lang="uk-UA" sz="3200" dirty="0"/>
              <a:t> </a:t>
            </a:r>
            <a:r>
              <a:rPr lang="uk-UA" sz="3200" dirty="0" err="1"/>
              <a:t>structures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one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most</a:t>
            </a:r>
            <a:r>
              <a:rPr lang="uk-UA" sz="3200" dirty="0"/>
              <a:t> </a:t>
            </a:r>
            <a:r>
              <a:rPr lang="uk-UA" sz="3200" dirty="0" err="1"/>
              <a:t>common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problems</a:t>
            </a:r>
            <a:r>
              <a:rPr lang="uk-UA" sz="3200" dirty="0"/>
              <a:t> </a:t>
            </a:r>
            <a:r>
              <a:rPr lang="uk-UA" sz="3200" dirty="0" err="1"/>
              <a:t>occured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children</a:t>
            </a:r>
            <a:r>
              <a:rPr lang="uk-UA" sz="3200" dirty="0"/>
              <a:t>. </a:t>
            </a:r>
            <a:r>
              <a:rPr lang="uk-UA" sz="3200" dirty="0" err="1"/>
              <a:t>Researchers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shown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30%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school</a:t>
            </a:r>
            <a:r>
              <a:rPr lang="uk-UA" sz="3200" dirty="0"/>
              <a:t> </a:t>
            </a:r>
            <a:r>
              <a:rPr lang="uk-UA" sz="3200" dirty="0" err="1"/>
              <a:t>children</a:t>
            </a:r>
            <a:r>
              <a:rPr lang="uk-UA" sz="3200" dirty="0"/>
              <a:t> </a:t>
            </a:r>
            <a:r>
              <a:rPr lang="uk-UA" sz="3200" dirty="0" err="1"/>
              <a:t>suffer</a:t>
            </a:r>
            <a:r>
              <a:rPr lang="uk-UA" sz="3200" dirty="0"/>
              <a:t> </a:t>
            </a:r>
            <a:r>
              <a:rPr lang="uk-UA" sz="3200" dirty="0" err="1"/>
              <a:t>traumatic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dentition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22% -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permanent</a:t>
            </a:r>
            <a:r>
              <a:rPr lang="uk-UA" sz="3200" dirty="0"/>
              <a:t> </a:t>
            </a:r>
            <a:r>
              <a:rPr lang="uk-UA" sz="3200" dirty="0" err="1"/>
              <a:t>dentition</a:t>
            </a:r>
            <a:r>
              <a:rPr lang="uk-UA" sz="3200" dirty="0"/>
              <a:t>. </a:t>
            </a:r>
            <a:r>
              <a:rPr lang="uk-UA" sz="3200" dirty="0" err="1"/>
              <a:t>Therefore</a:t>
            </a:r>
            <a:r>
              <a:rPr lang="uk-UA" sz="3200" dirty="0"/>
              <a:t>, </a:t>
            </a:r>
            <a:r>
              <a:rPr lang="uk-UA" sz="3200" dirty="0" err="1"/>
              <a:t>just</a:t>
            </a:r>
            <a:r>
              <a:rPr lang="uk-UA" sz="3200" dirty="0"/>
              <a:t> </a:t>
            </a:r>
            <a:r>
              <a:rPr lang="uk-UA" sz="3200" dirty="0" err="1"/>
              <a:t>over</a:t>
            </a:r>
            <a:r>
              <a:rPr lang="uk-UA" sz="3200" dirty="0"/>
              <a:t> 50%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children</a:t>
            </a:r>
            <a:r>
              <a:rPr lang="uk-UA" sz="3200" dirty="0"/>
              <a:t> </a:t>
            </a:r>
            <a:r>
              <a:rPr lang="uk-UA" sz="3200" dirty="0" err="1"/>
              <a:t>will</a:t>
            </a:r>
            <a:r>
              <a:rPr lang="uk-UA" sz="3200" dirty="0"/>
              <a:t> </a:t>
            </a:r>
            <a:r>
              <a:rPr lang="uk-UA" sz="3200" dirty="0" err="1"/>
              <a:t>sustain</a:t>
            </a:r>
            <a:r>
              <a:rPr lang="uk-UA" sz="3200" dirty="0"/>
              <a:t> a </a:t>
            </a:r>
            <a:r>
              <a:rPr lang="uk-UA" sz="3200" dirty="0" err="1"/>
              <a:t>traumatic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before</a:t>
            </a:r>
            <a:r>
              <a:rPr lang="uk-UA" sz="3200" dirty="0"/>
              <a:t> </a:t>
            </a:r>
            <a:r>
              <a:rPr lang="uk-UA" sz="3200" dirty="0" err="1"/>
              <a:t>leaving</a:t>
            </a:r>
            <a:r>
              <a:rPr lang="uk-UA" sz="3200" dirty="0"/>
              <a:t> </a:t>
            </a:r>
            <a:r>
              <a:rPr lang="uk-UA" sz="3200" dirty="0" err="1"/>
              <a:t>school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50003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444" y="1844824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dentition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always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considered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emergency</a:t>
            </a:r>
            <a:r>
              <a:rPr lang="uk-UA" sz="3200" dirty="0"/>
              <a:t> </a:t>
            </a:r>
            <a:r>
              <a:rPr lang="uk-UA" sz="3200" dirty="0" err="1"/>
              <a:t>situation</a:t>
            </a:r>
            <a:r>
              <a:rPr lang="uk-UA" sz="3200" dirty="0"/>
              <a:t>. </a:t>
            </a:r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occurs</a:t>
            </a:r>
            <a:r>
              <a:rPr lang="uk-UA" sz="3200" dirty="0"/>
              <a:t> </a:t>
            </a:r>
            <a:r>
              <a:rPr lang="uk-UA" sz="3200" dirty="0" err="1"/>
              <a:t>frequently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results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functional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esthetic</a:t>
            </a:r>
            <a:r>
              <a:rPr lang="uk-UA" sz="3200" dirty="0"/>
              <a:t> </a:t>
            </a:r>
            <a:r>
              <a:rPr lang="uk-UA" sz="3200" dirty="0" err="1"/>
              <a:t>disturbances</a:t>
            </a:r>
            <a:r>
              <a:rPr lang="uk-UA" sz="3200" dirty="0"/>
              <a:t> </a:t>
            </a:r>
            <a:r>
              <a:rPr lang="uk-UA" sz="3200" dirty="0" err="1"/>
              <a:t>accompanied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concern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both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patient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parent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dentist’s</a:t>
            </a:r>
            <a:r>
              <a:rPr lang="uk-UA" sz="3200" dirty="0"/>
              <a:t> </a:t>
            </a:r>
            <a:r>
              <a:rPr lang="uk-UA" sz="3200" dirty="0" err="1"/>
              <a:t>responsibility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act</a:t>
            </a:r>
            <a:r>
              <a:rPr lang="uk-UA" sz="3200" dirty="0"/>
              <a:t> </a:t>
            </a:r>
            <a:r>
              <a:rPr lang="uk-UA" sz="3200" dirty="0" err="1"/>
              <a:t>objectively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efficiently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such</a:t>
            </a:r>
            <a:r>
              <a:rPr lang="uk-UA" sz="3200" dirty="0"/>
              <a:t> a </a:t>
            </a:r>
            <a:r>
              <a:rPr lang="uk-UA" sz="3200" dirty="0" err="1"/>
              <a:t>situation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36491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1857" y="764704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Etiology</a:t>
            </a:r>
            <a:r>
              <a:rPr lang="uk-UA" sz="3200" b="1" dirty="0"/>
              <a:t>.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dentition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either</a:t>
            </a:r>
            <a:r>
              <a:rPr lang="uk-UA" sz="3200" dirty="0"/>
              <a:t> </a:t>
            </a:r>
            <a:r>
              <a:rPr lang="uk-UA" sz="3200" dirty="0" err="1"/>
              <a:t>direct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indirect</a:t>
            </a:r>
            <a:r>
              <a:rPr lang="uk-UA" sz="3200" dirty="0"/>
              <a:t>. </a:t>
            </a:r>
            <a:r>
              <a:rPr lang="uk-UA" sz="3200" dirty="0" err="1"/>
              <a:t>Direct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occurs</a:t>
            </a:r>
            <a:r>
              <a:rPr lang="uk-UA" sz="3200" dirty="0"/>
              <a:t> </a:t>
            </a:r>
            <a:r>
              <a:rPr lang="uk-UA" sz="3200" dirty="0" err="1"/>
              <a:t>when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dentition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struck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one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a </a:t>
            </a:r>
            <a:r>
              <a:rPr lang="uk-UA" sz="3200" dirty="0" err="1"/>
              <a:t>variety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objects</a:t>
            </a:r>
            <a:r>
              <a:rPr lang="uk-UA" sz="3200" dirty="0"/>
              <a:t> </a:t>
            </a:r>
            <a:r>
              <a:rPr lang="uk-UA" sz="3200" dirty="0" err="1"/>
              <a:t>such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a </a:t>
            </a:r>
            <a:r>
              <a:rPr lang="uk-UA" sz="3200" dirty="0" err="1"/>
              <a:t>hard</a:t>
            </a:r>
            <a:r>
              <a:rPr lang="uk-UA" sz="3200" dirty="0"/>
              <a:t> </a:t>
            </a:r>
            <a:r>
              <a:rPr lang="uk-UA" sz="3200" dirty="0" err="1"/>
              <a:t>ball</a:t>
            </a:r>
            <a:r>
              <a:rPr lang="uk-UA" sz="3200" dirty="0"/>
              <a:t>, </a:t>
            </a:r>
            <a:r>
              <a:rPr lang="uk-UA" sz="3200" dirty="0" err="1"/>
              <a:t>stick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a </a:t>
            </a:r>
            <a:r>
              <a:rPr lang="uk-UA" sz="3200" dirty="0" err="1"/>
              <a:t>fist</a:t>
            </a:r>
            <a:r>
              <a:rPr lang="uk-UA" sz="3200" dirty="0"/>
              <a:t>. </a:t>
            </a:r>
            <a:r>
              <a:rPr lang="uk-UA" sz="3200" dirty="0" err="1"/>
              <a:t>Indirect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produced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sudden</a:t>
            </a:r>
            <a:r>
              <a:rPr lang="uk-UA" sz="3200" dirty="0"/>
              <a:t> </a:t>
            </a:r>
            <a:r>
              <a:rPr lang="uk-UA" sz="3200" dirty="0" err="1"/>
              <a:t>forceful</a:t>
            </a:r>
            <a:r>
              <a:rPr lang="uk-UA" sz="3200" dirty="0"/>
              <a:t> </a:t>
            </a:r>
            <a:r>
              <a:rPr lang="uk-UA" sz="3200" dirty="0" err="1"/>
              <a:t>closure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mandibular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their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opponents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follow</a:t>
            </a:r>
            <a:r>
              <a:rPr lang="uk-UA" sz="3200" dirty="0"/>
              <a:t> a </a:t>
            </a:r>
            <a:r>
              <a:rPr lang="uk-UA" sz="3200" dirty="0" err="1"/>
              <a:t>blow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chin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a </a:t>
            </a:r>
            <a:r>
              <a:rPr lang="uk-UA" sz="3200" dirty="0" err="1"/>
              <a:t>fall</a:t>
            </a:r>
            <a:r>
              <a:rPr lang="uk-UA" sz="3200" dirty="0"/>
              <a:t>, a </a:t>
            </a:r>
            <a:r>
              <a:rPr lang="uk-UA" sz="3200" dirty="0" err="1"/>
              <a:t>fight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road</a:t>
            </a:r>
            <a:r>
              <a:rPr lang="uk-UA" sz="3200" dirty="0"/>
              <a:t> </a:t>
            </a:r>
            <a:r>
              <a:rPr lang="uk-UA" sz="3200" dirty="0" err="1"/>
              <a:t>accident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etiology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various</a:t>
            </a:r>
            <a:r>
              <a:rPr lang="uk-UA" sz="3200" dirty="0"/>
              <a:t> </a:t>
            </a:r>
            <a:r>
              <a:rPr lang="uk-UA" sz="3200" dirty="0" err="1"/>
              <a:t>types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, </a:t>
            </a:r>
            <a:r>
              <a:rPr lang="uk-UA" sz="3200" dirty="0" err="1"/>
              <a:t>to</a:t>
            </a:r>
            <a:r>
              <a:rPr lang="uk-UA" sz="3200" dirty="0"/>
              <a:t> a </a:t>
            </a:r>
            <a:r>
              <a:rPr lang="uk-UA" sz="3200" dirty="0" err="1"/>
              <a:t>large</a:t>
            </a:r>
            <a:r>
              <a:rPr lang="uk-UA" sz="3200" dirty="0"/>
              <a:t> </a:t>
            </a:r>
            <a:r>
              <a:rPr lang="uk-UA" sz="3200" dirty="0" err="1"/>
              <a:t>extent</a:t>
            </a:r>
            <a:r>
              <a:rPr lang="uk-UA" sz="3200" dirty="0"/>
              <a:t>, </a:t>
            </a:r>
            <a:r>
              <a:rPr lang="uk-UA" sz="3200" dirty="0" err="1"/>
              <a:t>dependent</a:t>
            </a:r>
            <a:r>
              <a:rPr lang="uk-UA" sz="3200" dirty="0"/>
              <a:t> </a:t>
            </a:r>
            <a:r>
              <a:rPr lang="uk-UA" sz="3200" dirty="0" err="1"/>
              <a:t>on</a:t>
            </a:r>
            <a:r>
              <a:rPr lang="uk-UA" sz="3200" dirty="0"/>
              <a:t> </a:t>
            </a:r>
            <a:r>
              <a:rPr lang="uk-UA" sz="3200" dirty="0" err="1"/>
              <a:t>age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age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type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experienced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divided</a:t>
            </a:r>
            <a:r>
              <a:rPr lang="uk-UA" sz="3200" dirty="0"/>
              <a:t> </a:t>
            </a:r>
            <a:r>
              <a:rPr lang="uk-UA" sz="3200" dirty="0" err="1"/>
              <a:t>into</a:t>
            </a:r>
            <a:r>
              <a:rPr lang="uk-UA" sz="3200" dirty="0"/>
              <a:t> well-</a:t>
            </a:r>
            <a:r>
              <a:rPr lang="uk-UA" sz="3200" dirty="0" err="1"/>
              <a:t>defined</a:t>
            </a:r>
            <a:r>
              <a:rPr lang="uk-UA" sz="3200" dirty="0"/>
              <a:t> </a:t>
            </a:r>
            <a:r>
              <a:rPr lang="uk-UA" sz="3200" dirty="0" err="1"/>
              <a:t>sections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045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10081"/>
            <a:ext cx="885698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Age</a:t>
            </a:r>
            <a:r>
              <a:rPr lang="uk-UA" sz="3200" b="1" dirty="0"/>
              <a:t> 18 </a:t>
            </a:r>
            <a:r>
              <a:rPr lang="uk-UA" sz="3200" b="1" dirty="0" err="1"/>
              <a:t>Months</a:t>
            </a:r>
            <a:r>
              <a:rPr lang="uk-UA" sz="3200" b="1" dirty="0"/>
              <a:t> </a:t>
            </a:r>
            <a:r>
              <a:rPr lang="uk-UA" sz="3200" b="1" dirty="0" err="1"/>
              <a:t>to</a:t>
            </a:r>
            <a:r>
              <a:rPr lang="uk-UA" sz="3200" b="1" dirty="0"/>
              <a:t> 2 </a:t>
            </a:r>
            <a:r>
              <a:rPr lang="uk-UA" sz="3200" b="1" dirty="0" err="1"/>
              <a:t>Years</a:t>
            </a:r>
            <a:r>
              <a:rPr lang="uk-UA" sz="3200" b="1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age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18 </a:t>
            </a:r>
            <a:r>
              <a:rPr lang="uk-UA" sz="3200" dirty="0" err="1"/>
              <a:t>months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2 </a:t>
            </a:r>
            <a:r>
              <a:rPr lang="uk-UA" sz="3200" dirty="0" err="1"/>
              <a:t>years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important</a:t>
            </a:r>
            <a:r>
              <a:rPr lang="uk-UA" sz="3200" dirty="0"/>
              <a:t> </a:t>
            </a:r>
            <a:r>
              <a:rPr lang="uk-UA" sz="3200" dirty="0" err="1"/>
              <a:t>time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child’s</a:t>
            </a:r>
            <a:r>
              <a:rPr lang="uk-UA" sz="3200" dirty="0"/>
              <a:t> </a:t>
            </a:r>
            <a:r>
              <a:rPr lang="uk-UA" sz="3200" dirty="0" err="1"/>
              <a:t>development</a:t>
            </a:r>
            <a:r>
              <a:rPr lang="uk-UA" sz="3200" dirty="0"/>
              <a:t>. </a:t>
            </a:r>
            <a:r>
              <a:rPr lang="uk-UA" sz="3200" dirty="0" err="1"/>
              <a:t>He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discovering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exploring</a:t>
            </a:r>
            <a:r>
              <a:rPr lang="uk-UA" sz="3200" dirty="0"/>
              <a:t> </a:t>
            </a:r>
            <a:r>
              <a:rPr lang="uk-UA" sz="3200" dirty="0" err="1"/>
              <a:t>his</a:t>
            </a:r>
            <a:r>
              <a:rPr lang="uk-UA" sz="3200" dirty="0"/>
              <a:t> </a:t>
            </a:r>
            <a:r>
              <a:rPr lang="uk-UA" sz="3200" dirty="0" err="1"/>
              <a:t>environment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ability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stand</a:t>
            </a:r>
            <a:r>
              <a:rPr lang="uk-UA" sz="3200" dirty="0"/>
              <a:t> </a:t>
            </a:r>
            <a:r>
              <a:rPr lang="uk-UA" sz="3200" dirty="0" err="1"/>
              <a:t>unsupported</a:t>
            </a:r>
            <a:r>
              <a:rPr lang="uk-UA" sz="3200" dirty="0"/>
              <a:t> </a:t>
            </a:r>
            <a:r>
              <a:rPr lang="uk-UA" sz="3200" dirty="0" err="1"/>
              <a:t>has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perfected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locomotive</a:t>
            </a:r>
            <a:r>
              <a:rPr lang="uk-UA" sz="3200" dirty="0"/>
              <a:t> </a:t>
            </a:r>
            <a:r>
              <a:rPr lang="uk-UA" sz="3200" dirty="0" err="1"/>
              <a:t>movement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endParaRPr lang="ru-RU" sz="3200" dirty="0"/>
          </a:p>
          <a:p>
            <a:r>
              <a:rPr lang="uk-UA" sz="3200" dirty="0" err="1"/>
              <a:t>provided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crawling</a:t>
            </a:r>
            <a:r>
              <a:rPr lang="uk-UA" sz="3200" dirty="0"/>
              <a:t> </a:t>
            </a:r>
            <a:r>
              <a:rPr lang="uk-UA" sz="3200" dirty="0" err="1"/>
              <a:t>on</a:t>
            </a:r>
            <a:r>
              <a:rPr lang="uk-UA" sz="3200" dirty="0"/>
              <a:t> </a:t>
            </a:r>
            <a:r>
              <a:rPr lang="uk-UA" sz="3200" dirty="0" err="1"/>
              <a:t>hands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knees</a:t>
            </a:r>
            <a:r>
              <a:rPr lang="uk-UA" sz="3200" dirty="0"/>
              <a:t>. </a:t>
            </a:r>
            <a:r>
              <a:rPr lang="uk-UA" sz="3200" dirty="0" err="1"/>
              <a:t>Children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age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notoriously</a:t>
            </a:r>
            <a:r>
              <a:rPr lang="uk-UA" sz="3200" dirty="0"/>
              <a:t> </a:t>
            </a:r>
            <a:r>
              <a:rPr lang="uk-UA" sz="3200" dirty="0" err="1"/>
              <a:t>adventurous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inquisitive</a:t>
            </a:r>
            <a:r>
              <a:rPr lang="uk-UA" sz="3200" dirty="0"/>
              <a:t>, </a:t>
            </a:r>
            <a:r>
              <a:rPr lang="uk-UA" sz="3200" dirty="0" err="1"/>
              <a:t>resulting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many</a:t>
            </a:r>
            <a:r>
              <a:rPr lang="uk-UA" sz="3200" dirty="0"/>
              <a:t> </a:t>
            </a:r>
            <a:r>
              <a:rPr lang="uk-UA" sz="3200" dirty="0" err="1"/>
              <a:t>traumatic</a:t>
            </a:r>
            <a:r>
              <a:rPr lang="uk-UA" sz="3200" dirty="0"/>
              <a:t> </a:t>
            </a:r>
            <a:r>
              <a:rPr lang="uk-UA" sz="3200" dirty="0" err="1"/>
              <a:t>incidents</a:t>
            </a:r>
            <a:r>
              <a:rPr lang="uk-UA" sz="3200" dirty="0"/>
              <a:t>, </a:t>
            </a:r>
            <a:r>
              <a:rPr lang="uk-UA" sz="3200" dirty="0" err="1"/>
              <a:t>fortunately</a:t>
            </a:r>
            <a:r>
              <a:rPr lang="uk-UA" sz="3200" dirty="0"/>
              <a:t> </a:t>
            </a:r>
            <a:r>
              <a:rPr lang="uk-UA" sz="3200" dirty="0" err="1"/>
              <a:t>mostly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a </a:t>
            </a:r>
            <a:r>
              <a:rPr lang="uk-UA" sz="3200" dirty="0" err="1"/>
              <a:t>trivial</a:t>
            </a:r>
            <a:r>
              <a:rPr lang="uk-UA" sz="3200" dirty="0"/>
              <a:t> </a:t>
            </a:r>
            <a:r>
              <a:rPr lang="uk-UA" sz="3200" dirty="0" err="1"/>
              <a:t>nature</a:t>
            </a:r>
            <a:r>
              <a:rPr lang="uk-UA" sz="3200" dirty="0"/>
              <a:t>.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dentition</a:t>
            </a:r>
            <a:r>
              <a:rPr lang="uk-UA" sz="3200" dirty="0"/>
              <a:t>,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usually</a:t>
            </a:r>
            <a:r>
              <a:rPr lang="uk-UA" sz="3200" dirty="0"/>
              <a:t> </a:t>
            </a:r>
            <a:r>
              <a:rPr lang="uk-UA" sz="3200" dirty="0" err="1"/>
              <a:t>confirmed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supporting</a:t>
            </a:r>
            <a:r>
              <a:rPr lang="uk-UA" sz="3200" dirty="0"/>
              <a:t> </a:t>
            </a:r>
            <a:r>
              <a:rPr lang="uk-UA" sz="3200" dirty="0" err="1"/>
              <a:t>structures</a:t>
            </a:r>
            <a:r>
              <a:rPr lang="uk-UA" sz="3200" dirty="0"/>
              <a:t>, </a:t>
            </a:r>
            <a:r>
              <a:rPr lang="uk-UA" sz="3200" dirty="0" err="1"/>
              <a:t>resulting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displacement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avulsion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rather</a:t>
            </a:r>
            <a:r>
              <a:rPr lang="uk-UA" sz="3200" dirty="0"/>
              <a:t> </a:t>
            </a:r>
            <a:r>
              <a:rPr lang="uk-UA" sz="3200" dirty="0" err="1"/>
              <a:t>than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crown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root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193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04664"/>
            <a:ext cx="88924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Age</a:t>
            </a:r>
            <a:r>
              <a:rPr lang="uk-UA" sz="3200" b="1" dirty="0"/>
              <a:t> 2 </a:t>
            </a:r>
            <a:r>
              <a:rPr lang="uk-UA" sz="3200" b="1" dirty="0" err="1"/>
              <a:t>to</a:t>
            </a:r>
            <a:r>
              <a:rPr lang="uk-UA" sz="3200" b="1" dirty="0"/>
              <a:t> 5: </a:t>
            </a:r>
            <a:r>
              <a:rPr lang="uk-UA" sz="3200" b="1" dirty="0" err="1"/>
              <a:t>The</a:t>
            </a:r>
            <a:r>
              <a:rPr lang="uk-UA" sz="3200" b="1" dirty="0"/>
              <a:t> </a:t>
            </a:r>
            <a:r>
              <a:rPr lang="uk-UA" sz="3200" b="1" dirty="0" err="1"/>
              <a:t>Toddler</a:t>
            </a:r>
            <a:r>
              <a:rPr lang="uk-UA" sz="3200" b="1" dirty="0"/>
              <a:t> </a:t>
            </a:r>
            <a:r>
              <a:rPr lang="uk-UA" sz="3200" b="1" dirty="0" err="1"/>
              <a:t>Stage</a:t>
            </a:r>
            <a:r>
              <a:rPr lang="uk-UA" sz="3200" b="1" dirty="0"/>
              <a:t>.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beginning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period</a:t>
            </a:r>
            <a:r>
              <a:rPr lang="uk-UA" sz="3200" dirty="0"/>
              <a:t> </a:t>
            </a:r>
            <a:r>
              <a:rPr lang="uk-UA" sz="3200" dirty="0" err="1"/>
              <a:t>between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age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2 </a:t>
            </a:r>
            <a:r>
              <a:rPr lang="uk-UA" sz="3200" dirty="0" err="1"/>
              <a:t>and</a:t>
            </a:r>
            <a:r>
              <a:rPr lang="uk-UA" sz="3200" dirty="0"/>
              <a:t> 5,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child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just</a:t>
            </a:r>
            <a:r>
              <a:rPr lang="uk-UA" sz="3200" dirty="0"/>
              <a:t> </a:t>
            </a:r>
            <a:r>
              <a:rPr lang="uk-UA" sz="3200" dirty="0" err="1"/>
              <a:t>learning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walk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very</a:t>
            </a:r>
            <a:r>
              <a:rPr lang="uk-UA" sz="3200" dirty="0"/>
              <a:t> </a:t>
            </a:r>
            <a:r>
              <a:rPr lang="uk-UA" sz="3200" dirty="0" err="1"/>
              <a:t>unsteady</a:t>
            </a:r>
            <a:r>
              <a:rPr lang="uk-UA" sz="3200" dirty="0"/>
              <a:t> </a:t>
            </a:r>
            <a:r>
              <a:rPr lang="uk-UA" sz="3200" dirty="0" err="1"/>
              <a:t>on</a:t>
            </a:r>
            <a:r>
              <a:rPr lang="uk-UA" sz="3200" dirty="0"/>
              <a:t> </a:t>
            </a:r>
            <a:r>
              <a:rPr lang="uk-UA" sz="3200" dirty="0" err="1"/>
              <a:t>his</a:t>
            </a:r>
            <a:r>
              <a:rPr lang="uk-UA" sz="3200" dirty="0"/>
              <a:t> </a:t>
            </a:r>
            <a:r>
              <a:rPr lang="uk-UA" sz="3200" dirty="0" err="1"/>
              <a:t>feet</a:t>
            </a:r>
            <a:r>
              <a:rPr lang="uk-UA" sz="3200" dirty="0"/>
              <a:t>.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result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a </a:t>
            </a:r>
            <a:r>
              <a:rPr lang="uk-UA" sz="3200" dirty="0" err="1"/>
              <a:t>fall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anterior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. </a:t>
            </a:r>
            <a:r>
              <a:rPr lang="uk-UA" sz="3200" dirty="0" err="1"/>
              <a:t>Quite</a:t>
            </a:r>
            <a:r>
              <a:rPr lang="uk-UA" sz="3200" dirty="0"/>
              <a:t> </a:t>
            </a:r>
            <a:r>
              <a:rPr lang="uk-UA" sz="3200" dirty="0" err="1"/>
              <a:t>often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child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taken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a </a:t>
            </a:r>
            <a:r>
              <a:rPr lang="uk-UA" sz="3200" dirty="0" err="1"/>
              <a:t>park</a:t>
            </a:r>
            <a:r>
              <a:rPr lang="uk-UA" sz="3200" dirty="0"/>
              <a:t> </a:t>
            </a:r>
            <a:r>
              <a:rPr lang="uk-UA" sz="3200" dirty="0" err="1"/>
              <a:t>where</a:t>
            </a:r>
            <a:r>
              <a:rPr lang="uk-UA" sz="3200" dirty="0"/>
              <a:t> </a:t>
            </a:r>
            <a:r>
              <a:rPr lang="uk-UA" sz="3200" dirty="0" err="1"/>
              <a:t>there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swings</a:t>
            </a:r>
            <a:r>
              <a:rPr lang="uk-UA" sz="3200" dirty="0"/>
              <a:t>, </a:t>
            </a:r>
            <a:r>
              <a:rPr lang="uk-UA" sz="3200" dirty="0" err="1"/>
              <a:t>slides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like</a:t>
            </a:r>
            <a:r>
              <a:rPr lang="uk-UA" sz="3200" dirty="0"/>
              <a:t>. A </a:t>
            </a:r>
            <a:r>
              <a:rPr lang="uk-UA" sz="3200" dirty="0" err="1"/>
              <a:t>common</a:t>
            </a:r>
            <a:r>
              <a:rPr lang="uk-UA" sz="3200" dirty="0"/>
              <a:t> </a:t>
            </a:r>
            <a:r>
              <a:rPr lang="uk-UA" sz="3200" dirty="0" err="1"/>
              <a:t>cause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setting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swing</a:t>
            </a:r>
            <a:r>
              <a:rPr lang="uk-UA" sz="3200" dirty="0"/>
              <a:t>.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stage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child’s</a:t>
            </a:r>
            <a:r>
              <a:rPr lang="uk-UA" sz="3200" dirty="0"/>
              <a:t> </a:t>
            </a:r>
            <a:r>
              <a:rPr lang="uk-UA" sz="3200" dirty="0" err="1"/>
              <a:t>oral</a:t>
            </a:r>
            <a:r>
              <a:rPr lang="uk-UA" sz="3200" dirty="0"/>
              <a:t> </a:t>
            </a:r>
            <a:r>
              <a:rPr lang="uk-UA" sz="3200" dirty="0" err="1"/>
              <a:t>cavity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just</a:t>
            </a:r>
            <a:r>
              <a:rPr lang="uk-UA" sz="3200" dirty="0"/>
              <a:t> </a:t>
            </a:r>
            <a:r>
              <a:rPr lang="uk-UA" sz="3200" dirty="0" err="1"/>
              <a:t>about</a:t>
            </a:r>
            <a:r>
              <a:rPr lang="uk-UA" sz="3200" dirty="0"/>
              <a:t> </a:t>
            </a:r>
            <a:r>
              <a:rPr lang="uk-UA" sz="3200" dirty="0" err="1"/>
              <a:t>on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same</a:t>
            </a:r>
            <a:r>
              <a:rPr lang="uk-UA" sz="3200" dirty="0"/>
              <a:t> </a:t>
            </a:r>
            <a:r>
              <a:rPr lang="uk-UA" sz="3200" dirty="0" err="1"/>
              <a:t>level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average</a:t>
            </a:r>
            <a:r>
              <a:rPr lang="uk-UA" sz="3200" dirty="0"/>
              <a:t> </a:t>
            </a:r>
            <a:r>
              <a:rPr lang="uk-UA" sz="3200" dirty="0" err="1"/>
              <a:t>swing</a:t>
            </a:r>
            <a:r>
              <a:rPr lang="uk-UA" sz="3200" dirty="0"/>
              <a:t> </a:t>
            </a:r>
            <a:r>
              <a:rPr lang="uk-UA" sz="3200" dirty="0" err="1"/>
              <a:t>seat</a:t>
            </a:r>
            <a:r>
              <a:rPr lang="uk-UA" sz="3200" dirty="0"/>
              <a:t>. </a:t>
            </a:r>
            <a:r>
              <a:rPr lang="uk-UA" sz="3200" dirty="0" err="1"/>
              <a:t>Often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child</a:t>
            </a:r>
            <a:r>
              <a:rPr lang="uk-UA" sz="3200" dirty="0"/>
              <a:t> </a:t>
            </a:r>
            <a:r>
              <a:rPr lang="uk-UA" sz="3200" dirty="0" err="1"/>
              <a:t>will</a:t>
            </a:r>
            <a:r>
              <a:rPr lang="uk-UA" sz="3200" dirty="0"/>
              <a:t> </a:t>
            </a:r>
            <a:r>
              <a:rPr lang="uk-UA" sz="3200" dirty="0" err="1"/>
              <a:t>stand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front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behind</a:t>
            </a:r>
            <a:r>
              <a:rPr lang="uk-UA" sz="3200" dirty="0"/>
              <a:t> a </a:t>
            </a:r>
            <a:r>
              <a:rPr lang="uk-UA" sz="3200" dirty="0" err="1"/>
              <a:t>moving</a:t>
            </a:r>
            <a:r>
              <a:rPr lang="uk-UA" sz="3200" dirty="0"/>
              <a:t> </a:t>
            </a:r>
            <a:r>
              <a:rPr lang="uk-UA" sz="3200" dirty="0" err="1"/>
              <a:t>swing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will</a:t>
            </a:r>
            <a:r>
              <a:rPr lang="uk-UA" sz="3200" dirty="0"/>
              <a:t> </a:t>
            </a:r>
            <a:r>
              <a:rPr lang="uk-UA" sz="3200" dirty="0" err="1"/>
              <a:t>receive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full</a:t>
            </a:r>
            <a:r>
              <a:rPr lang="uk-UA" sz="3200" dirty="0"/>
              <a:t> </a:t>
            </a:r>
            <a:r>
              <a:rPr lang="uk-UA" sz="3200" dirty="0" err="1"/>
              <a:t>force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blow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level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, </a:t>
            </a:r>
            <a:r>
              <a:rPr lang="uk-UA" sz="3200" dirty="0" err="1"/>
              <a:t>resulting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their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displacement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08236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80728"/>
            <a:ext cx="8064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Between</a:t>
            </a:r>
            <a:r>
              <a:rPr lang="uk-UA" sz="3200" b="1" dirty="0"/>
              <a:t> 5 </a:t>
            </a:r>
            <a:r>
              <a:rPr lang="uk-UA" sz="3200" b="1" dirty="0" err="1"/>
              <a:t>and</a:t>
            </a:r>
            <a:r>
              <a:rPr lang="uk-UA" sz="3200" b="1" dirty="0"/>
              <a:t> 10 </a:t>
            </a:r>
            <a:r>
              <a:rPr lang="uk-UA" sz="3200" b="1" dirty="0" err="1"/>
              <a:t>Years</a:t>
            </a:r>
            <a:r>
              <a:rPr lang="uk-UA" sz="3200" b="1" dirty="0"/>
              <a:t>.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stage</a:t>
            </a:r>
            <a:r>
              <a:rPr lang="uk-UA" sz="3200" dirty="0"/>
              <a:t> </a:t>
            </a:r>
            <a:r>
              <a:rPr lang="uk-UA" sz="3200" dirty="0" err="1"/>
              <a:t>between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ages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5 </a:t>
            </a:r>
            <a:r>
              <a:rPr lang="uk-UA" sz="3200" dirty="0" err="1"/>
              <a:t>and</a:t>
            </a:r>
            <a:r>
              <a:rPr lang="uk-UA" sz="3200" dirty="0"/>
              <a:t> 10,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child</a:t>
            </a:r>
            <a:r>
              <a:rPr lang="uk-UA" sz="3200" dirty="0"/>
              <a:t> </a:t>
            </a:r>
            <a:r>
              <a:rPr lang="uk-UA" sz="3200" dirty="0" err="1"/>
              <a:t>has</a:t>
            </a:r>
            <a:r>
              <a:rPr lang="uk-UA" sz="3200" dirty="0"/>
              <a:t> </a:t>
            </a:r>
            <a:r>
              <a:rPr lang="uk-UA" sz="3200" dirty="0" err="1"/>
              <a:t>reached</a:t>
            </a:r>
            <a:r>
              <a:rPr lang="uk-UA" sz="3200" dirty="0"/>
              <a:t> </a:t>
            </a:r>
            <a:r>
              <a:rPr lang="uk-UA" sz="3200" dirty="0" err="1"/>
              <a:t>school</a:t>
            </a:r>
            <a:r>
              <a:rPr lang="uk-UA" sz="3200" dirty="0"/>
              <a:t> </a:t>
            </a:r>
            <a:r>
              <a:rPr lang="uk-UA" sz="3200" dirty="0" err="1"/>
              <a:t>age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playground</a:t>
            </a:r>
            <a:r>
              <a:rPr lang="uk-UA" sz="3200" dirty="0"/>
              <a:t> </a:t>
            </a:r>
            <a:r>
              <a:rPr lang="uk-UA" sz="3200" dirty="0" err="1"/>
              <a:t>accidents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very</a:t>
            </a:r>
            <a:r>
              <a:rPr lang="uk-UA" sz="3200" dirty="0"/>
              <a:t> </a:t>
            </a:r>
            <a:r>
              <a:rPr lang="uk-UA" sz="3200" dirty="0" err="1"/>
              <a:t>common</a:t>
            </a:r>
            <a:r>
              <a:rPr lang="uk-UA" sz="3200" dirty="0"/>
              <a:t>.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accidents</a:t>
            </a:r>
            <a:r>
              <a:rPr lang="uk-UA" sz="3200" dirty="0"/>
              <a:t> </a:t>
            </a:r>
            <a:r>
              <a:rPr lang="uk-UA" sz="3200" dirty="0" err="1"/>
              <a:t>tend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falls</a:t>
            </a:r>
            <a:r>
              <a:rPr lang="uk-UA" sz="3200" dirty="0"/>
              <a:t>, </a:t>
            </a:r>
            <a:r>
              <a:rPr lang="uk-UA" sz="3200" dirty="0" err="1"/>
              <a:t>characterized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a </a:t>
            </a:r>
            <a:r>
              <a:rPr lang="uk-UA" sz="3200" dirty="0" err="1"/>
              <a:t>high</a:t>
            </a:r>
            <a:r>
              <a:rPr lang="uk-UA" sz="3200" dirty="0"/>
              <a:t> </a:t>
            </a:r>
            <a:r>
              <a:rPr lang="uk-UA" sz="3200" dirty="0" err="1"/>
              <a:t>frequency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crown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. </a:t>
            </a:r>
            <a:r>
              <a:rPr lang="uk-UA" sz="3200" dirty="0" err="1"/>
              <a:t>Also</a:t>
            </a:r>
            <a:r>
              <a:rPr lang="uk-UA" sz="3200" dirty="0"/>
              <a:t>, </a:t>
            </a:r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time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learn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ride</a:t>
            </a:r>
            <a:r>
              <a:rPr lang="uk-UA" sz="3200" dirty="0"/>
              <a:t> a </a:t>
            </a:r>
            <a:r>
              <a:rPr lang="uk-UA" sz="3200" dirty="0" err="1"/>
              <a:t>bicycle</a:t>
            </a:r>
            <a:r>
              <a:rPr lang="uk-UA" sz="3200" dirty="0"/>
              <a:t>,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roller</a:t>
            </a:r>
            <a:r>
              <a:rPr lang="uk-UA" sz="3200" dirty="0"/>
              <a:t> </a:t>
            </a:r>
            <a:r>
              <a:rPr lang="uk-UA" sz="3200" dirty="0" err="1"/>
              <a:t>skate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ice</a:t>
            </a:r>
            <a:r>
              <a:rPr lang="uk-UA" sz="3200" dirty="0"/>
              <a:t> </a:t>
            </a:r>
            <a:r>
              <a:rPr lang="uk-UA" sz="3200" dirty="0" err="1"/>
              <a:t>skate</a:t>
            </a:r>
            <a:r>
              <a:rPr lang="uk-UA" sz="3200" dirty="0"/>
              <a:t>. </a:t>
            </a:r>
            <a:r>
              <a:rPr lang="uk-UA" sz="3200" dirty="0" err="1"/>
              <a:t>Falls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bicycles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skates</a:t>
            </a:r>
            <a:r>
              <a:rPr lang="uk-UA" sz="3200" dirty="0"/>
              <a:t> </a:t>
            </a:r>
            <a:r>
              <a:rPr lang="uk-UA" sz="3200" dirty="0" err="1"/>
              <a:t>cause</a:t>
            </a:r>
            <a:r>
              <a:rPr lang="uk-UA" sz="3200" dirty="0"/>
              <a:t> </a:t>
            </a:r>
            <a:r>
              <a:rPr lang="uk-UA" sz="3200" dirty="0" err="1"/>
              <a:t>multiple</a:t>
            </a:r>
            <a:r>
              <a:rPr lang="uk-UA" sz="3200" dirty="0"/>
              <a:t> </a:t>
            </a:r>
            <a:r>
              <a:rPr lang="uk-UA" sz="3200" dirty="0" err="1"/>
              <a:t>crown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associated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tissues</a:t>
            </a:r>
            <a:r>
              <a:rPr lang="uk-UA" sz="3200" dirty="0"/>
              <a:t> </a:t>
            </a:r>
            <a:r>
              <a:rPr lang="uk-UA" sz="3200" dirty="0" err="1"/>
              <a:t>injuries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upper</a:t>
            </a:r>
            <a:r>
              <a:rPr lang="uk-UA" sz="3200" dirty="0"/>
              <a:t> </a:t>
            </a:r>
            <a:r>
              <a:rPr lang="uk-UA" sz="3200" dirty="0" err="1"/>
              <a:t>lip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chin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313153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276872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The</a:t>
            </a:r>
            <a:r>
              <a:rPr lang="uk-UA" sz="3200" b="1" dirty="0"/>
              <a:t> </a:t>
            </a:r>
            <a:r>
              <a:rPr lang="uk-UA" sz="3200" b="1" dirty="0" err="1"/>
              <a:t>Teenage</a:t>
            </a:r>
            <a:r>
              <a:rPr lang="uk-UA" sz="3200" b="1" dirty="0"/>
              <a:t> </a:t>
            </a:r>
            <a:r>
              <a:rPr lang="uk-UA" sz="3200" b="1" dirty="0" err="1"/>
              <a:t>Years</a:t>
            </a:r>
            <a:r>
              <a:rPr lang="uk-UA" sz="3200" b="1" dirty="0"/>
              <a:t>. </a:t>
            </a:r>
            <a:r>
              <a:rPr lang="uk-UA" sz="3200" dirty="0" err="1"/>
              <a:t>Injuries</a:t>
            </a:r>
            <a:r>
              <a:rPr lang="uk-UA" sz="3200" dirty="0"/>
              <a:t> </a:t>
            </a:r>
            <a:r>
              <a:rPr lang="uk-UA" sz="3200" dirty="0" err="1"/>
              <a:t>during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teenage</a:t>
            </a:r>
            <a:r>
              <a:rPr lang="uk-UA" sz="3200" dirty="0"/>
              <a:t> </a:t>
            </a:r>
            <a:r>
              <a:rPr lang="uk-UA" sz="3200" dirty="0" err="1"/>
              <a:t>years</a:t>
            </a:r>
            <a:r>
              <a:rPr lang="uk-UA" sz="3200" dirty="0"/>
              <a:t> </a:t>
            </a:r>
            <a:r>
              <a:rPr lang="uk-UA" sz="3200" dirty="0" err="1"/>
              <a:t>tend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due</a:t>
            </a:r>
            <a:r>
              <a:rPr lang="uk-UA" sz="3200" dirty="0"/>
              <a:t> </a:t>
            </a:r>
            <a:r>
              <a:rPr lang="uk-UA" sz="3200" dirty="0" err="1"/>
              <a:t>sporting</a:t>
            </a:r>
            <a:r>
              <a:rPr lang="uk-UA" sz="3200" dirty="0"/>
              <a:t> </a:t>
            </a:r>
            <a:r>
              <a:rPr lang="uk-UA" sz="3200" dirty="0" err="1"/>
              <a:t>activities</a:t>
            </a:r>
            <a:r>
              <a:rPr lang="uk-UA" sz="3200" dirty="0"/>
              <a:t>, </a:t>
            </a:r>
            <a:r>
              <a:rPr lang="uk-UA" sz="3200" dirty="0" err="1"/>
              <a:t>especially</a:t>
            </a:r>
            <a:r>
              <a:rPr lang="uk-UA" sz="3200" dirty="0"/>
              <a:t> </a:t>
            </a:r>
            <a:r>
              <a:rPr lang="uk-UA" sz="3200" dirty="0" err="1"/>
              <a:t>contact</a:t>
            </a:r>
            <a:r>
              <a:rPr lang="uk-UA" sz="3200" dirty="0"/>
              <a:t> </a:t>
            </a:r>
            <a:r>
              <a:rPr lang="uk-UA" sz="3200" dirty="0" err="1"/>
              <a:t>sports</a:t>
            </a:r>
            <a:r>
              <a:rPr lang="uk-UA" sz="3200" dirty="0"/>
              <a:t> </a:t>
            </a:r>
            <a:r>
              <a:rPr lang="uk-UA" sz="3200" dirty="0" err="1"/>
              <a:t>such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soccer</a:t>
            </a:r>
            <a:r>
              <a:rPr lang="uk-UA" sz="3200" dirty="0"/>
              <a:t>, </a:t>
            </a:r>
            <a:r>
              <a:rPr lang="uk-UA" sz="3200" dirty="0" err="1"/>
              <a:t>baseball</a:t>
            </a:r>
            <a:r>
              <a:rPr lang="uk-UA" sz="3200" dirty="0"/>
              <a:t>, </a:t>
            </a:r>
            <a:r>
              <a:rPr lang="uk-UA" sz="3200" dirty="0" err="1"/>
              <a:t>football</a:t>
            </a:r>
            <a:r>
              <a:rPr lang="uk-UA" sz="3200" dirty="0"/>
              <a:t>, </a:t>
            </a:r>
            <a:r>
              <a:rPr lang="uk-UA" sz="3200" dirty="0" err="1"/>
              <a:t>basketball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hockey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66215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1"/>
          <a:stretch/>
        </p:blipFill>
        <p:spPr>
          <a:xfrm>
            <a:off x="1462643" y="2050473"/>
            <a:ext cx="5917669" cy="33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98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910" y="1340768"/>
            <a:ext cx="5430544" cy="438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71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967" y="1267320"/>
            <a:ext cx="5197337" cy="410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53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2848129"/>
            <a:ext cx="5992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err="1"/>
              <a:t>Road</a:t>
            </a:r>
            <a:r>
              <a:rPr lang="uk-UA" sz="4400" b="1" dirty="0"/>
              <a:t> </a:t>
            </a:r>
            <a:r>
              <a:rPr lang="uk-UA" sz="4400" b="1" dirty="0" err="1"/>
              <a:t>Traffic</a:t>
            </a:r>
            <a:r>
              <a:rPr lang="uk-UA" sz="4400" b="1" dirty="0"/>
              <a:t> </a:t>
            </a:r>
            <a:r>
              <a:rPr lang="uk-UA" sz="4400" b="1" dirty="0" err="1"/>
              <a:t>Accidents</a:t>
            </a:r>
            <a:r>
              <a:rPr lang="uk-UA" sz="4400" b="1" dirty="0"/>
              <a:t>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37543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484784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Facial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owing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road</a:t>
            </a:r>
            <a:r>
              <a:rPr lang="uk-UA" sz="3200" dirty="0"/>
              <a:t> </a:t>
            </a:r>
            <a:r>
              <a:rPr lang="uk-UA" sz="3200" dirty="0" err="1"/>
              <a:t>traffic</a:t>
            </a:r>
            <a:r>
              <a:rPr lang="uk-UA" sz="3200" dirty="0"/>
              <a:t> </a:t>
            </a:r>
            <a:r>
              <a:rPr lang="uk-UA" sz="3200" dirty="0" err="1"/>
              <a:t>accidents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frequently</a:t>
            </a:r>
            <a:r>
              <a:rPr lang="uk-UA" sz="3200" dirty="0"/>
              <a:t> </a:t>
            </a:r>
            <a:r>
              <a:rPr lang="uk-UA" sz="3200" dirty="0" err="1"/>
              <a:t>seen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late</a:t>
            </a:r>
            <a:r>
              <a:rPr lang="uk-UA" sz="3200" dirty="0"/>
              <a:t> </a:t>
            </a:r>
            <a:r>
              <a:rPr lang="uk-UA" sz="3200" dirty="0" err="1"/>
              <a:t>teens</a:t>
            </a:r>
            <a:r>
              <a:rPr lang="uk-UA" sz="3200" dirty="0"/>
              <a:t>.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such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accident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passenger</a:t>
            </a:r>
            <a:r>
              <a:rPr lang="uk-UA" sz="3200" dirty="0"/>
              <a:t> </a:t>
            </a:r>
            <a:r>
              <a:rPr lang="uk-UA" sz="3200" dirty="0" err="1"/>
              <a:t>next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driver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often</a:t>
            </a:r>
            <a:r>
              <a:rPr lang="uk-UA" sz="3200" dirty="0"/>
              <a:t> </a:t>
            </a:r>
            <a:r>
              <a:rPr lang="uk-UA" sz="3200" dirty="0" err="1"/>
              <a:t>thrown</a:t>
            </a:r>
            <a:r>
              <a:rPr lang="uk-UA" sz="3200" dirty="0"/>
              <a:t> </a:t>
            </a:r>
            <a:r>
              <a:rPr lang="uk-UA" sz="3200" dirty="0" err="1"/>
              <a:t>forward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contact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windshield</a:t>
            </a:r>
            <a:r>
              <a:rPr lang="uk-UA" sz="3200" dirty="0"/>
              <a:t>, </a:t>
            </a:r>
            <a:r>
              <a:rPr lang="uk-UA" sz="3200" dirty="0" err="1"/>
              <a:t>causing</a:t>
            </a:r>
            <a:r>
              <a:rPr lang="uk-UA" sz="3200" dirty="0"/>
              <a:t> </a:t>
            </a:r>
            <a:r>
              <a:rPr lang="uk-UA" sz="3200" dirty="0" err="1"/>
              <a:t>lacerations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lip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chin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driver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front</a:t>
            </a:r>
            <a:r>
              <a:rPr lang="uk-UA" sz="3200" dirty="0"/>
              <a:t> </a:t>
            </a:r>
            <a:r>
              <a:rPr lang="uk-UA" sz="3200" dirty="0" err="1"/>
              <a:t>seat</a:t>
            </a:r>
            <a:r>
              <a:rPr lang="uk-UA" sz="3200" dirty="0"/>
              <a:t> </a:t>
            </a:r>
            <a:r>
              <a:rPr lang="uk-UA" sz="3200" dirty="0" err="1"/>
              <a:t>passenger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most</a:t>
            </a:r>
            <a:r>
              <a:rPr lang="uk-UA" sz="3200" dirty="0"/>
              <a:t> </a:t>
            </a:r>
            <a:r>
              <a:rPr lang="uk-UA" sz="3200" dirty="0" err="1"/>
              <a:t>risk</a:t>
            </a:r>
            <a:r>
              <a:rPr lang="uk-UA" sz="3200" dirty="0"/>
              <a:t>,</a:t>
            </a:r>
            <a:endParaRPr lang="ru-RU" sz="3200" dirty="0"/>
          </a:p>
          <a:p>
            <a:r>
              <a:rPr lang="uk-UA" sz="3200" dirty="0" err="1"/>
              <a:t>especially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seat</a:t>
            </a:r>
            <a:r>
              <a:rPr lang="uk-UA" sz="3200" dirty="0"/>
              <a:t> </a:t>
            </a:r>
            <a:r>
              <a:rPr lang="uk-UA" sz="3200" dirty="0" err="1"/>
              <a:t>belts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worn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88700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72816"/>
            <a:ext cx="79928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experienced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typified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bony</a:t>
            </a:r>
            <a:r>
              <a:rPr lang="uk-UA" sz="3200" dirty="0"/>
              <a:t> </a:t>
            </a:r>
            <a:r>
              <a:rPr lang="uk-UA" sz="3200" dirty="0" err="1"/>
              <a:t>injuries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well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damage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 </a:t>
            </a:r>
            <a:r>
              <a:rPr lang="uk-UA" sz="3200" dirty="0" err="1"/>
              <a:t>due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contact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windshield</a:t>
            </a:r>
            <a:r>
              <a:rPr lang="uk-UA" sz="3200" dirty="0"/>
              <a:t>, </a:t>
            </a:r>
            <a:r>
              <a:rPr lang="uk-UA" sz="3200" dirty="0" err="1"/>
              <a:t>dashboard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steering</a:t>
            </a:r>
            <a:r>
              <a:rPr lang="uk-UA" sz="3200" dirty="0"/>
              <a:t> </a:t>
            </a:r>
            <a:r>
              <a:rPr lang="uk-UA" sz="3200" dirty="0" err="1"/>
              <a:t>wheel</a:t>
            </a:r>
            <a:r>
              <a:rPr lang="uk-UA" sz="3200" dirty="0"/>
              <a:t>. </a:t>
            </a:r>
            <a:r>
              <a:rPr lang="uk-UA" sz="3200" dirty="0" err="1"/>
              <a:t>Young</a:t>
            </a:r>
            <a:r>
              <a:rPr lang="uk-UA" sz="3200" dirty="0"/>
              <a:t> </a:t>
            </a:r>
            <a:r>
              <a:rPr lang="uk-UA" sz="3200" dirty="0" err="1"/>
              <a:t>children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rear</a:t>
            </a:r>
            <a:r>
              <a:rPr lang="uk-UA" sz="3200" dirty="0"/>
              <a:t> </a:t>
            </a:r>
            <a:r>
              <a:rPr lang="uk-UA" sz="3200" dirty="0" err="1"/>
              <a:t>seats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particularly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risk</a:t>
            </a:r>
            <a:r>
              <a:rPr lang="uk-UA" sz="3200" dirty="0"/>
              <a:t>.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no</a:t>
            </a:r>
            <a:r>
              <a:rPr lang="uk-UA" sz="3200" dirty="0"/>
              <a:t> </a:t>
            </a:r>
            <a:r>
              <a:rPr lang="uk-UA" sz="3200" dirty="0" err="1"/>
              <a:t>restraint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worn</a:t>
            </a:r>
            <a:r>
              <a:rPr lang="uk-UA" sz="3200" dirty="0"/>
              <a:t>, </a:t>
            </a:r>
            <a:r>
              <a:rPr lang="uk-UA" sz="3200" dirty="0" err="1"/>
              <a:t>they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thrown</a:t>
            </a:r>
            <a:r>
              <a:rPr lang="uk-UA" sz="3200" dirty="0"/>
              <a:t> </a:t>
            </a:r>
            <a:r>
              <a:rPr lang="uk-UA" sz="3200" dirty="0" err="1"/>
              <a:t>around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car</a:t>
            </a:r>
            <a:r>
              <a:rPr lang="uk-UA" sz="3200" dirty="0"/>
              <a:t> </a:t>
            </a:r>
            <a:r>
              <a:rPr lang="uk-UA" sz="3200" dirty="0" err="1"/>
              <a:t>interior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accident</a:t>
            </a:r>
            <a:r>
              <a:rPr lang="uk-UA" sz="3200" dirty="0"/>
              <a:t>, </a:t>
            </a:r>
            <a:r>
              <a:rPr lang="uk-UA" sz="3200" dirty="0" err="1"/>
              <a:t>resulting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severe</a:t>
            </a:r>
            <a:r>
              <a:rPr lang="uk-UA" sz="3200" dirty="0"/>
              <a:t> </a:t>
            </a:r>
            <a:r>
              <a:rPr lang="uk-UA" sz="3200" dirty="0" err="1"/>
              <a:t>total</a:t>
            </a:r>
            <a:r>
              <a:rPr lang="uk-UA" sz="3200" dirty="0"/>
              <a:t> </a:t>
            </a:r>
            <a:r>
              <a:rPr lang="uk-UA" sz="3200" dirty="0" err="1"/>
              <a:t>body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7585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892761"/>
            <a:ext cx="467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err="1"/>
              <a:t>Injuries</a:t>
            </a:r>
            <a:r>
              <a:rPr lang="uk-UA" sz="4000" b="1" dirty="0"/>
              <a:t> </a:t>
            </a:r>
            <a:r>
              <a:rPr lang="uk-UA" sz="4000" b="1" dirty="0" err="1"/>
              <a:t>to</a:t>
            </a:r>
            <a:r>
              <a:rPr lang="uk-UA" sz="4000" b="1" dirty="0"/>
              <a:t> </a:t>
            </a:r>
            <a:r>
              <a:rPr lang="uk-UA" sz="4000" b="1" dirty="0" err="1"/>
              <a:t>the</a:t>
            </a:r>
            <a:r>
              <a:rPr lang="uk-UA" sz="4000" b="1" dirty="0"/>
              <a:t> </a:t>
            </a:r>
            <a:r>
              <a:rPr lang="uk-UA" sz="4000" b="1" dirty="0" err="1"/>
              <a:t>Tooth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41216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220" y="1556792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Crown</a:t>
            </a:r>
            <a:endParaRPr lang="ru-RU" sz="3200" dirty="0"/>
          </a:p>
          <a:p>
            <a:r>
              <a:rPr lang="uk-UA" sz="3200" dirty="0"/>
              <a:t>A </a:t>
            </a:r>
            <a:r>
              <a:rPr lang="uk-UA" sz="3200" dirty="0" err="1"/>
              <a:t>crack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craze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enamel</a:t>
            </a:r>
            <a:r>
              <a:rPr lang="uk-UA" sz="3200" dirty="0"/>
              <a:t> </a:t>
            </a:r>
            <a:r>
              <a:rPr lang="uk-UA" sz="3200" dirty="0" err="1"/>
              <a:t>without</a:t>
            </a:r>
            <a:r>
              <a:rPr lang="uk-UA" sz="3200" dirty="0"/>
              <a:t> </a:t>
            </a:r>
            <a:r>
              <a:rPr lang="uk-UA" sz="3200" dirty="0" err="1"/>
              <a:t>loss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structure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horizontal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vertical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oblique</a:t>
            </a:r>
            <a:r>
              <a:rPr lang="en-US" sz="3200" dirty="0"/>
              <a:t>.</a:t>
            </a:r>
            <a:endParaRPr lang="ru-RU" sz="3200" dirty="0"/>
          </a:p>
          <a:p>
            <a:r>
              <a:rPr lang="uk-UA" sz="3200" dirty="0" err="1"/>
              <a:t>Fracture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crown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enamel</a:t>
            </a:r>
            <a:r>
              <a:rPr lang="uk-UA" sz="3200" dirty="0"/>
              <a:t> </a:t>
            </a:r>
            <a:r>
              <a:rPr lang="uk-UA" sz="3200" dirty="0" err="1"/>
              <a:t>only</a:t>
            </a:r>
            <a:r>
              <a:rPr lang="uk-UA" sz="3200" dirty="0"/>
              <a:t>; </a:t>
            </a:r>
            <a:r>
              <a:rPr lang="uk-UA" sz="3200" dirty="0" err="1"/>
              <a:t>involving</a:t>
            </a:r>
            <a:r>
              <a:rPr lang="uk-UA" sz="3200" dirty="0"/>
              <a:t> </a:t>
            </a:r>
            <a:r>
              <a:rPr lang="uk-UA" sz="3200" dirty="0" err="1"/>
              <a:t>enamel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dentine</a:t>
            </a:r>
            <a:r>
              <a:rPr lang="uk-UA" sz="3200" dirty="0"/>
              <a:t>;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enamel</a:t>
            </a:r>
            <a:r>
              <a:rPr lang="uk-UA" sz="3200" dirty="0"/>
              <a:t>, </a:t>
            </a:r>
            <a:r>
              <a:rPr lang="uk-UA" sz="3200" dirty="0" err="1"/>
              <a:t>dentine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pulp</a:t>
            </a:r>
            <a:r>
              <a:rPr lang="en-US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4911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44" y="1011213"/>
            <a:ext cx="7460655" cy="50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36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1"/>
          <a:stretch/>
        </p:blipFill>
        <p:spPr>
          <a:xfrm>
            <a:off x="827584" y="1988840"/>
            <a:ext cx="7602916" cy="333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920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132856"/>
            <a:ext cx="7200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Root</a:t>
            </a:r>
            <a:endParaRPr lang="ru-RU" sz="3200" dirty="0"/>
          </a:p>
          <a:p>
            <a:r>
              <a:rPr lang="uk-UA" sz="3200" dirty="0" err="1"/>
              <a:t>Fracture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root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involve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apical</a:t>
            </a:r>
            <a:r>
              <a:rPr lang="uk-UA" sz="3200" dirty="0"/>
              <a:t> </a:t>
            </a:r>
            <a:r>
              <a:rPr lang="uk-UA" sz="3200" dirty="0" err="1"/>
              <a:t>third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middle</a:t>
            </a:r>
            <a:r>
              <a:rPr lang="uk-UA" sz="3200" dirty="0"/>
              <a:t> </a:t>
            </a:r>
            <a:r>
              <a:rPr lang="uk-UA" sz="3200" dirty="0" err="1"/>
              <a:t>third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cervical</a:t>
            </a:r>
            <a:r>
              <a:rPr lang="uk-UA" sz="3200" dirty="0"/>
              <a:t> </a:t>
            </a:r>
            <a:r>
              <a:rPr lang="uk-UA" sz="3200" dirty="0" err="1"/>
              <a:t>third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245944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52736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                          </a:t>
            </a:r>
            <a:r>
              <a:rPr lang="uk-UA" sz="3200" b="1" dirty="0" err="1" smtClean="0"/>
              <a:t>Entire</a:t>
            </a:r>
            <a:r>
              <a:rPr lang="uk-UA" sz="3200" b="1" dirty="0" smtClean="0"/>
              <a:t> </a:t>
            </a:r>
            <a:r>
              <a:rPr lang="uk-UA" sz="3200" b="1" dirty="0" err="1"/>
              <a:t>tooth</a:t>
            </a:r>
            <a:endParaRPr lang="ru-RU" sz="3200" dirty="0"/>
          </a:p>
          <a:p>
            <a:r>
              <a:rPr lang="uk-UA" sz="3200" b="1" dirty="0" err="1"/>
              <a:t>Concussion</a:t>
            </a:r>
            <a:r>
              <a:rPr lang="uk-UA" sz="3200" b="1" dirty="0"/>
              <a:t>. </a:t>
            </a:r>
            <a:r>
              <a:rPr lang="uk-UA" sz="3200" dirty="0"/>
              <a:t>A </a:t>
            </a:r>
            <a:r>
              <a:rPr lang="uk-UA" sz="3200" dirty="0" err="1"/>
              <a:t>mild</a:t>
            </a:r>
            <a:r>
              <a:rPr lang="uk-UA" sz="3200" dirty="0"/>
              <a:t> </a:t>
            </a:r>
            <a:r>
              <a:rPr lang="uk-UA" sz="3200" dirty="0" err="1"/>
              <a:t>blow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result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only</a:t>
            </a:r>
            <a:r>
              <a:rPr lang="uk-UA" sz="3200" dirty="0"/>
              <a:t> </a:t>
            </a:r>
            <a:r>
              <a:rPr lang="uk-UA" sz="3200" dirty="0" err="1"/>
              <a:t>tothe</a:t>
            </a:r>
            <a:r>
              <a:rPr lang="uk-UA" sz="3200" dirty="0"/>
              <a:t> </a:t>
            </a:r>
            <a:r>
              <a:rPr lang="uk-UA" sz="3200" dirty="0" err="1"/>
              <a:t>periodontal</a:t>
            </a:r>
            <a:r>
              <a:rPr lang="uk-UA" sz="3200" dirty="0"/>
              <a:t> </a:t>
            </a:r>
            <a:r>
              <a:rPr lang="uk-UA" sz="3200" dirty="0" err="1"/>
              <a:t>membrane</a:t>
            </a:r>
            <a:r>
              <a:rPr lang="uk-UA" sz="3200" dirty="0"/>
              <a:t>, </a:t>
            </a:r>
            <a:r>
              <a:rPr lang="uk-UA" sz="3200" dirty="0" err="1"/>
              <a:t>so</a:t>
            </a:r>
            <a:r>
              <a:rPr lang="uk-UA" sz="3200" dirty="0"/>
              <a:t> “</a:t>
            </a:r>
            <a:r>
              <a:rPr lang="uk-UA" sz="3200" dirty="0" err="1"/>
              <a:t>concussion</a:t>
            </a:r>
            <a:r>
              <a:rPr lang="uk-UA" sz="3200" dirty="0"/>
              <a:t>”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sensitive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touch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tender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percussion</a:t>
            </a:r>
            <a:r>
              <a:rPr lang="uk-UA" sz="3200" dirty="0"/>
              <a:t>. </a:t>
            </a:r>
            <a:r>
              <a:rPr lang="uk-UA" sz="3200" dirty="0" err="1"/>
              <a:t>No</a:t>
            </a:r>
            <a:r>
              <a:rPr lang="uk-UA" sz="3200" dirty="0"/>
              <a:t> </a:t>
            </a:r>
            <a:r>
              <a:rPr lang="uk-UA" sz="3200" dirty="0" err="1"/>
              <a:t>mobility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displacement</a:t>
            </a:r>
            <a:r>
              <a:rPr lang="uk-UA" sz="3200" dirty="0"/>
              <a:t> </a:t>
            </a:r>
            <a:r>
              <a:rPr lang="uk-UA" sz="3200" dirty="0" err="1"/>
              <a:t>will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observed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b="1" dirty="0" err="1"/>
              <a:t>Subluxation</a:t>
            </a:r>
            <a:r>
              <a:rPr lang="uk-UA" sz="3200" b="1" dirty="0"/>
              <a:t>. </a:t>
            </a:r>
            <a:r>
              <a:rPr lang="uk-UA" sz="3200" dirty="0" err="1"/>
              <a:t>More</a:t>
            </a:r>
            <a:r>
              <a:rPr lang="uk-UA" sz="3200" dirty="0"/>
              <a:t> </a:t>
            </a:r>
            <a:r>
              <a:rPr lang="uk-UA" sz="3200" dirty="0" err="1"/>
              <a:t>severe</a:t>
            </a:r>
            <a:r>
              <a:rPr lang="uk-UA" sz="3200" dirty="0"/>
              <a:t> </a:t>
            </a:r>
            <a:r>
              <a:rPr lang="uk-UA" sz="3200" dirty="0" err="1"/>
              <a:t>blow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result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more</a:t>
            </a:r>
            <a:r>
              <a:rPr lang="uk-UA" sz="3200" dirty="0"/>
              <a:t> </a:t>
            </a:r>
            <a:r>
              <a:rPr lang="uk-UA" sz="3200" dirty="0" err="1"/>
              <a:t>drastic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periodontal</a:t>
            </a:r>
            <a:r>
              <a:rPr lang="uk-UA" sz="3200" dirty="0"/>
              <a:t> </a:t>
            </a:r>
            <a:r>
              <a:rPr lang="uk-UA" sz="3200" dirty="0" err="1"/>
              <a:t>membrane</a:t>
            </a:r>
            <a:r>
              <a:rPr lang="uk-UA" sz="3200" dirty="0"/>
              <a:t> </a:t>
            </a:r>
            <a:r>
              <a:rPr lang="uk-UA" sz="3200" dirty="0" err="1"/>
              <a:t>resulting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mobility</a:t>
            </a:r>
            <a:r>
              <a:rPr lang="uk-UA" sz="3200" dirty="0"/>
              <a:t>. </a:t>
            </a:r>
            <a:r>
              <a:rPr lang="uk-UA" sz="3200" dirty="0" err="1"/>
              <a:t>Any</a:t>
            </a:r>
            <a:r>
              <a:rPr lang="uk-UA" sz="3200" dirty="0"/>
              <a:t> </a:t>
            </a:r>
            <a:r>
              <a:rPr lang="uk-UA" sz="3200" dirty="0" err="1"/>
              <a:t>displacement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observed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372271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33" y="1769936"/>
            <a:ext cx="4704523" cy="338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43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404664"/>
            <a:ext cx="91439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Displacement</a:t>
            </a:r>
            <a:r>
              <a:rPr lang="uk-UA" sz="3200" b="1" dirty="0"/>
              <a:t>. </a:t>
            </a:r>
            <a:r>
              <a:rPr lang="uk-UA" sz="3200" dirty="0" err="1"/>
              <a:t>Various</a:t>
            </a:r>
            <a:r>
              <a:rPr lang="uk-UA" sz="3200" dirty="0"/>
              <a:t> </a:t>
            </a:r>
            <a:r>
              <a:rPr lang="uk-UA" sz="3200" dirty="0" err="1"/>
              <a:t>types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displacement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result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:</a:t>
            </a:r>
            <a:endParaRPr lang="ru-RU" sz="3200" dirty="0"/>
          </a:p>
          <a:p>
            <a:r>
              <a:rPr lang="en-US" sz="3200" dirty="0"/>
              <a:t>- </a:t>
            </a:r>
            <a:r>
              <a:rPr lang="uk-UA" sz="3200" dirty="0"/>
              <a:t>Intrusion—displacement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into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socket</a:t>
            </a:r>
            <a:r>
              <a:rPr lang="uk-UA" sz="3200" dirty="0"/>
              <a:t>;</a:t>
            </a:r>
            <a:endParaRPr lang="ru-RU" sz="3200" dirty="0"/>
          </a:p>
          <a:p>
            <a:r>
              <a:rPr lang="en-US" sz="3200" dirty="0"/>
              <a:t>- </a:t>
            </a:r>
            <a:r>
              <a:rPr lang="uk-UA" sz="3200" dirty="0"/>
              <a:t>Extrusion—partial </a:t>
            </a:r>
            <a:r>
              <a:rPr lang="uk-UA" sz="3200" dirty="0" err="1"/>
              <a:t>displacement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out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its</a:t>
            </a:r>
            <a:r>
              <a:rPr lang="uk-UA" sz="3200" dirty="0"/>
              <a:t> </a:t>
            </a:r>
            <a:r>
              <a:rPr lang="uk-UA" sz="3200" dirty="0" err="1"/>
              <a:t>socket</a:t>
            </a:r>
            <a:r>
              <a:rPr lang="uk-UA" sz="3200" dirty="0"/>
              <a:t>;</a:t>
            </a:r>
            <a:endParaRPr lang="ru-RU" sz="3200" dirty="0"/>
          </a:p>
          <a:p>
            <a:r>
              <a:rPr lang="en-US" sz="3200" dirty="0"/>
              <a:t>- </a:t>
            </a:r>
            <a:r>
              <a:rPr lang="uk-UA" sz="3200" dirty="0" err="1"/>
              <a:t>Labial</a:t>
            </a:r>
            <a:r>
              <a:rPr lang="uk-UA" sz="3200" dirty="0"/>
              <a:t> displacement—displacement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labially</a:t>
            </a:r>
            <a:r>
              <a:rPr lang="uk-UA" sz="3200" dirty="0"/>
              <a:t>;</a:t>
            </a:r>
            <a:endParaRPr lang="ru-RU" sz="3200" dirty="0"/>
          </a:p>
          <a:p>
            <a:r>
              <a:rPr lang="en-US" sz="3200" dirty="0"/>
              <a:t>-</a:t>
            </a:r>
            <a:r>
              <a:rPr lang="uk-UA" sz="3200" dirty="0"/>
              <a:t> </a:t>
            </a:r>
            <a:r>
              <a:rPr lang="uk-UA" sz="3200" dirty="0" err="1"/>
              <a:t>Linguopalatal</a:t>
            </a:r>
            <a:r>
              <a:rPr lang="uk-UA" sz="3200" dirty="0"/>
              <a:t> displacement—displacement </a:t>
            </a:r>
            <a:r>
              <a:rPr lang="uk-UA" sz="3200" dirty="0" err="1"/>
              <a:t>toward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tongue</a:t>
            </a:r>
            <a:r>
              <a:rPr lang="uk-UA" sz="3200" dirty="0"/>
              <a:t>/</a:t>
            </a:r>
            <a:r>
              <a:rPr lang="uk-UA" sz="3200" dirty="0" err="1"/>
              <a:t>palate</a:t>
            </a:r>
            <a:r>
              <a:rPr lang="uk-UA" sz="3200" dirty="0"/>
              <a:t>;</a:t>
            </a:r>
            <a:endParaRPr lang="ru-RU" sz="3200" dirty="0"/>
          </a:p>
          <a:p>
            <a:r>
              <a:rPr lang="en-US" sz="3200" dirty="0"/>
              <a:t>- </a:t>
            </a:r>
            <a:r>
              <a:rPr lang="uk-UA" sz="3200" dirty="0" err="1"/>
              <a:t>Lateral</a:t>
            </a:r>
            <a:r>
              <a:rPr lang="uk-UA" sz="3200" dirty="0"/>
              <a:t> displacement—displacement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mesially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distally</a:t>
            </a:r>
            <a:r>
              <a:rPr lang="uk-UA" sz="3200" dirty="0"/>
              <a:t>;</a:t>
            </a:r>
            <a:endParaRPr lang="ru-RU" sz="3200" dirty="0"/>
          </a:p>
          <a:p>
            <a:r>
              <a:rPr lang="en-US" sz="3200" dirty="0"/>
              <a:t>- </a:t>
            </a:r>
            <a:r>
              <a:rPr lang="uk-UA" sz="3200" dirty="0"/>
              <a:t>Avulsion—complete </a:t>
            </a:r>
            <a:r>
              <a:rPr lang="uk-UA" sz="3200" dirty="0" err="1"/>
              <a:t>loss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its</a:t>
            </a:r>
            <a:r>
              <a:rPr lang="uk-UA" sz="3200" dirty="0"/>
              <a:t> </a:t>
            </a:r>
            <a:r>
              <a:rPr lang="uk-UA" sz="3200" dirty="0" err="1"/>
              <a:t>socket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033111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685" y="909940"/>
            <a:ext cx="5928659" cy="482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265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34" y="1069220"/>
            <a:ext cx="4838938" cy="466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49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689" y="1556792"/>
            <a:ext cx="5280587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937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921168"/>
            <a:ext cx="83722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/>
              <a:t>FIRST AID FOR AN AVULSED TOOT</a:t>
            </a:r>
            <a:r>
              <a:rPr lang="en-US" sz="3600" b="1" dirty="0"/>
              <a:t>H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32778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276872"/>
            <a:ext cx="7416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        </a:t>
            </a:r>
            <a:r>
              <a:rPr lang="uk-UA" sz="3200" dirty="0" smtClean="0"/>
              <a:t>I</a:t>
            </a:r>
            <a:r>
              <a:rPr lang="uk-UA" sz="3200" dirty="0"/>
              <a:t>. PRIMARY TOOTH</a:t>
            </a:r>
            <a:endParaRPr lang="ru-RU" sz="3200" dirty="0"/>
          </a:p>
          <a:p>
            <a:r>
              <a:rPr lang="uk-UA" sz="3200" dirty="0"/>
              <a:t>· A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has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avulsed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usually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reimplanted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risk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developing</a:t>
            </a:r>
            <a:r>
              <a:rPr lang="uk-UA" sz="3200" dirty="0"/>
              <a:t> </a:t>
            </a:r>
            <a:r>
              <a:rPr lang="uk-UA" sz="3200" dirty="0" err="1"/>
              <a:t>permanent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bud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high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861560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                    </a:t>
            </a:r>
            <a:r>
              <a:rPr lang="uk-UA" sz="2800" dirty="0" smtClean="0"/>
              <a:t>II</a:t>
            </a:r>
            <a:r>
              <a:rPr lang="uk-UA" sz="2800" dirty="0"/>
              <a:t>. PERMANENT TOOTH</a:t>
            </a:r>
            <a:endParaRPr lang="ru-RU" sz="2800" dirty="0"/>
          </a:p>
          <a:p>
            <a:r>
              <a:rPr lang="uk-UA" sz="2800" dirty="0"/>
              <a:t>· 1. </a:t>
            </a:r>
            <a:r>
              <a:rPr lang="uk-UA" sz="2800" dirty="0" err="1"/>
              <a:t>Do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touch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root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tooth</a:t>
            </a:r>
            <a:r>
              <a:rPr lang="uk-UA" sz="2800" dirty="0"/>
              <a:t>. </a:t>
            </a:r>
            <a:r>
              <a:rPr lang="uk-UA" sz="2800" dirty="0" err="1"/>
              <a:t>Handle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tooth</a:t>
            </a:r>
            <a:r>
              <a:rPr lang="uk-UA" sz="2800" dirty="0"/>
              <a:t> </a:t>
            </a:r>
            <a:r>
              <a:rPr lang="uk-UA" sz="2800" dirty="0" err="1"/>
              <a:t>by</a:t>
            </a:r>
            <a:r>
              <a:rPr lang="uk-UA" sz="2800" dirty="0"/>
              <a:t> </a:t>
            </a:r>
            <a:r>
              <a:rPr lang="uk-UA" sz="2800" dirty="0" err="1" smtClean="0"/>
              <a:t>the</a:t>
            </a:r>
            <a:r>
              <a:rPr lang="uk-UA" sz="2800" dirty="0" smtClean="0"/>
              <a:t> </a:t>
            </a:r>
            <a:r>
              <a:rPr lang="uk-UA" sz="2800" dirty="0" err="1" smtClean="0"/>
              <a:t>crown</a:t>
            </a:r>
            <a:r>
              <a:rPr lang="uk-UA" sz="2800" dirty="0" smtClean="0"/>
              <a:t> </a:t>
            </a:r>
            <a:r>
              <a:rPr lang="uk-UA" sz="2800" dirty="0" err="1"/>
              <a:t>only</a:t>
            </a:r>
            <a:r>
              <a:rPr lang="uk-UA" sz="2800" dirty="0"/>
              <a:t>.</a:t>
            </a:r>
            <a:endParaRPr lang="ru-RU" sz="2800" dirty="0"/>
          </a:p>
          <a:p>
            <a:r>
              <a:rPr lang="uk-UA" sz="2800" dirty="0"/>
              <a:t>· 2. </a:t>
            </a:r>
            <a:r>
              <a:rPr lang="uk-UA" sz="2800" dirty="0" err="1"/>
              <a:t>Rinse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tooth</a:t>
            </a:r>
            <a:r>
              <a:rPr lang="uk-UA" sz="2800" dirty="0"/>
              <a:t> </a:t>
            </a:r>
            <a:r>
              <a:rPr lang="uk-UA" sz="2800" dirty="0" err="1"/>
              <a:t>off</a:t>
            </a:r>
            <a:r>
              <a:rPr lang="uk-UA" sz="2800" dirty="0"/>
              <a:t> </a:t>
            </a:r>
            <a:r>
              <a:rPr lang="uk-UA" sz="2800" dirty="0" err="1"/>
              <a:t>only</a:t>
            </a:r>
            <a:r>
              <a:rPr lang="uk-UA" sz="2800" dirty="0"/>
              <a:t>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there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dirt</a:t>
            </a:r>
            <a:r>
              <a:rPr lang="uk-UA" sz="2800" dirty="0"/>
              <a:t> </a:t>
            </a:r>
            <a:r>
              <a:rPr lang="uk-UA" sz="2800" dirty="0" err="1"/>
              <a:t>covering</a:t>
            </a:r>
            <a:r>
              <a:rPr lang="uk-UA" sz="2800" dirty="0"/>
              <a:t> </a:t>
            </a:r>
            <a:r>
              <a:rPr lang="uk-UA" sz="2800" dirty="0" err="1"/>
              <a:t>it</a:t>
            </a:r>
            <a:r>
              <a:rPr lang="uk-UA" sz="2800" dirty="0"/>
              <a:t>. </a:t>
            </a:r>
            <a:r>
              <a:rPr lang="uk-UA" sz="2800" dirty="0" err="1"/>
              <a:t>Do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scrub</a:t>
            </a:r>
            <a:r>
              <a:rPr lang="uk-UA" sz="2800" dirty="0"/>
              <a:t> </a:t>
            </a:r>
            <a:r>
              <a:rPr lang="uk-UA" sz="2800" dirty="0" err="1"/>
              <a:t>or</a:t>
            </a:r>
            <a:r>
              <a:rPr lang="uk-UA" sz="2800" dirty="0"/>
              <a:t> </a:t>
            </a:r>
            <a:r>
              <a:rPr lang="uk-UA" sz="2800" dirty="0" err="1"/>
              <a:t>scrape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tooth</a:t>
            </a:r>
            <a:r>
              <a:rPr lang="uk-UA" sz="2800" dirty="0"/>
              <a:t>.</a:t>
            </a:r>
            <a:endParaRPr lang="ru-RU" sz="2800" dirty="0"/>
          </a:p>
          <a:p>
            <a:r>
              <a:rPr lang="uk-UA" sz="2800" dirty="0"/>
              <a:t>· 3. </a:t>
            </a:r>
            <a:r>
              <a:rPr lang="uk-UA" sz="2800" dirty="0" err="1"/>
              <a:t>Attempt</a:t>
            </a:r>
            <a:r>
              <a:rPr lang="uk-UA" sz="2800" dirty="0"/>
              <a:t> </a:t>
            </a:r>
            <a:r>
              <a:rPr lang="uk-UA" sz="2800" dirty="0" err="1"/>
              <a:t>to</a:t>
            </a:r>
            <a:r>
              <a:rPr lang="uk-UA" sz="2800" dirty="0"/>
              <a:t> </a:t>
            </a:r>
            <a:r>
              <a:rPr lang="uk-UA" sz="2800" dirty="0" err="1"/>
              <a:t>reimplant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tooth</a:t>
            </a:r>
            <a:r>
              <a:rPr lang="uk-UA" sz="2800" dirty="0"/>
              <a:t> </a:t>
            </a:r>
            <a:r>
              <a:rPr lang="uk-UA" sz="2800" dirty="0" err="1"/>
              <a:t>into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socket</a:t>
            </a:r>
            <a:r>
              <a:rPr lang="uk-UA" sz="2800" dirty="0"/>
              <a:t> </a:t>
            </a:r>
            <a:r>
              <a:rPr lang="uk-UA" sz="2800" dirty="0" err="1"/>
              <a:t>with</a:t>
            </a:r>
            <a:r>
              <a:rPr lang="uk-UA" sz="2800" dirty="0"/>
              <a:t> </a:t>
            </a:r>
            <a:r>
              <a:rPr lang="uk-UA" sz="2800" dirty="0" err="1"/>
              <a:t>gentle</a:t>
            </a:r>
            <a:r>
              <a:rPr lang="uk-UA" sz="2800" dirty="0"/>
              <a:t> </a:t>
            </a:r>
            <a:r>
              <a:rPr lang="uk-UA" sz="2800" dirty="0" err="1"/>
              <a:t>pressure</a:t>
            </a:r>
            <a:r>
              <a:rPr lang="uk-UA" sz="2800" dirty="0"/>
              <a:t>,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hold</a:t>
            </a:r>
            <a:r>
              <a:rPr lang="uk-UA" sz="2800" dirty="0"/>
              <a:t> </a:t>
            </a:r>
            <a:r>
              <a:rPr lang="uk-UA" sz="2800" dirty="0" err="1"/>
              <a:t>it</a:t>
            </a:r>
            <a:r>
              <a:rPr lang="uk-UA" sz="2800" dirty="0"/>
              <a:t> </a:t>
            </a:r>
            <a:r>
              <a:rPr lang="uk-UA" sz="2800" dirty="0" err="1"/>
              <a:t>in</a:t>
            </a:r>
            <a:r>
              <a:rPr lang="uk-UA" sz="2800" dirty="0"/>
              <a:t> </a:t>
            </a:r>
            <a:r>
              <a:rPr lang="uk-UA" sz="2800" dirty="0" err="1"/>
              <a:t>position</a:t>
            </a:r>
            <a:r>
              <a:rPr lang="uk-UA" sz="2800" dirty="0"/>
              <a:t>.</a:t>
            </a:r>
            <a:endParaRPr lang="ru-RU" sz="2800" dirty="0"/>
          </a:p>
          <a:p>
            <a:r>
              <a:rPr lang="uk-UA" sz="2800" dirty="0"/>
              <a:t>· 4.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unable</a:t>
            </a:r>
            <a:r>
              <a:rPr lang="uk-UA" sz="2800" dirty="0"/>
              <a:t> </a:t>
            </a:r>
            <a:r>
              <a:rPr lang="uk-UA" sz="2800" dirty="0" err="1"/>
              <a:t>to</a:t>
            </a:r>
            <a:r>
              <a:rPr lang="uk-UA" sz="2800" dirty="0"/>
              <a:t> </a:t>
            </a:r>
            <a:r>
              <a:rPr lang="uk-UA" sz="2800" dirty="0" err="1"/>
              <a:t>reimplant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tooth</a:t>
            </a:r>
            <a:r>
              <a:rPr lang="uk-UA" sz="2800" dirty="0"/>
              <a:t>, </a:t>
            </a:r>
            <a:r>
              <a:rPr lang="uk-UA" sz="2800" dirty="0" err="1"/>
              <a:t>place</a:t>
            </a:r>
            <a:r>
              <a:rPr lang="uk-UA" sz="2800" dirty="0"/>
              <a:t> </a:t>
            </a:r>
            <a:r>
              <a:rPr lang="uk-UA" sz="2800" dirty="0" err="1"/>
              <a:t>it</a:t>
            </a:r>
            <a:r>
              <a:rPr lang="uk-UA" sz="2800" dirty="0"/>
              <a:t> </a:t>
            </a:r>
            <a:r>
              <a:rPr lang="uk-UA" sz="2800" dirty="0" err="1"/>
              <a:t>in</a:t>
            </a:r>
            <a:r>
              <a:rPr lang="uk-UA" sz="2800" dirty="0"/>
              <a:t> a </a:t>
            </a:r>
            <a:r>
              <a:rPr lang="uk-UA" sz="2800" dirty="0" err="1"/>
              <a:t>protective</a:t>
            </a:r>
            <a:r>
              <a:rPr lang="uk-UA" sz="2800" dirty="0"/>
              <a:t> </a:t>
            </a:r>
            <a:r>
              <a:rPr lang="uk-UA" sz="2800" dirty="0" err="1"/>
              <a:t>transport</a:t>
            </a:r>
            <a:r>
              <a:rPr lang="uk-UA" sz="2800" dirty="0"/>
              <a:t> </a:t>
            </a:r>
            <a:r>
              <a:rPr lang="uk-UA" sz="2800" dirty="0" err="1"/>
              <a:t>solution</a:t>
            </a:r>
            <a:r>
              <a:rPr lang="uk-UA" sz="2800" dirty="0"/>
              <a:t>, </a:t>
            </a:r>
            <a:r>
              <a:rPr lang="uk-UA" sz="2800" dirty="0" err="1"/>
              <a:t>such</a:t>
            </a:r>
            <a:r>
              <a:rPr lang="uk-UA" sz="2800" dirty="0"/>
              <a:t> </a:t>
            </a:r>
            <a:r>
              <a:rPr lang="uk-UA" sz="2800" dirty="0" err="1"/>
              <a:t>as</a:t>
            </a:r>
            <a:r>
              <a:rPr lang="uk-UA" sz="2800" dirty="0"/>
              <a:t> </a:t>
            </a:r>
            <a:r>
              <a:rPr lang="uk-UA" sz="2800" dirty="0" err="1"/>
              <a:t>Hank's</a:t>
            </a:r>
            <a:r>
              <a:rPr lang="uk-UA" sz="2800" dirty="0"/>
              <a:t> </a:t>
            </a:r>
            <a:r>
              <a:rPr lang="uk-UA" sz="2800" dirty="0" err="1"/>
              <a:t>solution</a:t>
            </a:r>
            <a:r>
              <a:rPr lang="uk-UA" sz="2800" dirty="0"/>
              <a:t>, </a:t>
            </a:r>
            <a:r>
              <a:rPr lang="uk-UA" sz="2800" dirty="0" err="1"/>
              <a:t>milk</a:t>
            </a:r>
            <a:r>
              <a:rPr lang="uk-UA" sz="2800" dirty="0"/>
              <a:t>, </a:t>
            </a:r>
            <a:r>
              <a:rPr lang="uk-UA" sz="2800" dirty="0" err="1"/>
              <a:t>or</a:t>
            </a:r>
            <a:r>
              <a:rPr lang="uk-UA" sz="2800" dirty="0"/>
              <a:t> </a:t>
            </a:r>
            <a:r>
              <a:rPr lang="uk-UA" sz="2800" dirty="0" err="1"/>
              <a:t>saline</a:t>
            </a:r>
            <a:r>
              <a:rPr lang="uk-UA" sz="2800" dirty="0"/>
              <a:t>. </a:t>
            </a:r>
            <a:r>
              <a:rPr lang="uk-UA" sz="2800" dirty="0" err="1"/>
              <a:t>This</a:t>
            </a:r>
            <a:r>
              <a:rPr lang="uk-UA" sz="2800" dirty="0"/>
              <a:t> </a:t>
            </a:r>
            <a:r>
              <a:rPr lang="uk-UA" sz="2800" dirty="0" err="1"/>
              <a:t>will</a:t>
            </a:r>
            <a:r>
              <a:rPr lang="uk-UA" sz="2800" dirty="0"/>
              <a:t> </a:t>
            </a:r>
            <a:r>
              <a:rPr lang="uk-UA" sz="2800" dirty="0" err="1"/>
              <a:t>hydrate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nourish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periodontal</a:t>
            </a:r>
            <a:r>
              <a:rPr lang="uk-UA" sz="2800" dirty="0"/>
              <a:t> </a:t>
            </a:r>
            <a:r>
              <a:rPr lang="uk-UA" sz="2800" dirty="0" err="1"/>
              <a:t>ligament</a:t>
            </a:r>
            <a:r>
              <a:rPr lang="uk-UA" sz="2800" dirty="0"/>
              <a:t> </a:t>
            </a:r>
            <a:r>
              <a:rPr lang="uk-UA" sz="2800" dirty="0" err="1"/>
              <a:t>cells</a:t>
            </a:r>
            <a:r>
              <a:rPr lang="uk-UA" sz="2800" dirty="0"/>
              <a:t> </a:t>
            </a:r>
            <a:r>
              <a:rPr lang="uk-UA" sz="2800" dirty="0" err="1"/>
              <a:t>which</a:t>
            </a:r>
            <a:r>
              <a:rPr lang="uk-UA" sz="2800" dirty="0"/>
              <a:t> </a:t>
            </a:r>
            <a:r>
              <a:rPr lang="uk-UA" sz="2800" dirty="0" err="1"/>
              <a:t>are</a:t>
            </a:r>
            <a:r>
              <a:rPr lang="uk-UA" sz="2800" dirty="0"/>
              <a:t> </a:t>
            </a:r>
            <a:r>
              <a:rPr lang="uk-UA" sz="2800" dirty="0" err="1"/>
              <a:t>still</a:t>
            </a:r>
            <a:r>
              <a:rPr lang="uk-UA" sz="2800" dirty="0"/>
              <a:t> </a:t>
            </a:r>
            <a:r>
              <a:rPr lang="uk-UA" sz="2800" dirty="0" err="1"/>
              <a:t>attached</a:t>
            </a:r>
            <a:r>
              <a:rPr lang="uk-UA" sz="2800" dirty="0"/>
              <a:t> </a:t>
            </a:r>
            <a:r>
              <a:rPr lang="uk-UA" sz="2800" dirty="0" err="1"/>
              <a:t>to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root</a:t>
            </a:r>
            <a:r>
              <a:rPr lang="uk-UA" sz="2800" dirty="0"/>
              <a:t>. A </a:t>
            </a:r>
            <a:r>
              <a:rPr lang="uk-UA" sz="2800" dirty="0" err="1"/>
              <a:t>small</a:t>
            </a:r>
            <a:r>
              <a:rPr lang="uk-UA" sz="2800" dirty="0"/>
              <a:t> </a:t>
            </a:r>
            <a:r>
              <a:rPr lang="uk-UA" sz="2800" dirty="0" err="1"/>
              <a:t>container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Hank's</a:t>
            </a:r>
            <a:r>
              <a:rPr lang="uk-UA" sz="2800" dirty="0"/>
              <a:t> </a:t>
            </a:r>
            <a:r>
              <a:rPr lang="uk-UA" sz="2800" dirty="0" err="1"/>
              <a:t>Balanced</a:t>
            </a:r>
            <a:r>
              <a:rPr lang="uk-UA" sz="2800" dirty="0"/>
              <a:t> </a:t>
            </a:r>
            <a:r>
              <a:rPr lang="uk-UA" sz="2800" dirty="0" err="1"/>
              <a:t>Salt</a:t>
            </a:r>
            <a:r>
              <a:rPr lang="uk-UA" sz="2800" dirty="0"/>
              <a:t> </a:t>
            </a:r>
            <a:r>
              <a:rPr lang="uk-UA" sz="2800" dirty="0" err="1"/>
              <a:t>Solution</a:t>
            </a:r>
            <a:r>
              <a:rPr lang="uk-UA" sz="2800" dirty="0"/>
              <a:t> </a:t>
            </a:r>
            <a:r>
              <a:rPr lang="uk-UA" sz="2800" dirty="0" err="1"/>
              <a:t>can</a:t>
            </a:r>
            <a:r>
              <a:rPr lang="uk-UA" sz="2800" dirty="0"/>
              <a:t> </a:t>
            </a:r>
            <a:r>
              <a:rPr lang="uk-UA" sz="2800" dirty="0" err="1"/>
              <a:t>be</a:t>
            </a:r>
            <a:r>
              <a:rPr lang="uk-UA" sz="2800" dirty="0"/>
              <a:t> </a:t>
            </a:r>
            <a:r>
              <a:rPr lang="uk-UA" sz="2800" dirty="0" err="1"/>
              <a:t>purchased</a:t>
            </a:r>
            <a:r>
              <a:rPr lang="uk-UA" sz="2800" dirty="0"/>
              <a:t> </a:t>
            </a:r>
            <a:r>
              <a:rPr lang="uk-UA" sz="2800" dirty="0" err="1"/>
              <a:t>in</a:t>
            </a:r>
            <a:r>
              <a:rPr lang="uk-UA" sz="2800" dirty="0"/>
              <a:t> </a:t>
            </a:r>
            <a:r>
              <a:rPr lang="uk-UA" sz="2800" dirty="0" err="1"/>
              <a:t>dental</a:t>
            </a:r>
            <a:r>
              <a:rPr lang="uk-UA" sz="2800" dirty="0"/>
              <a:t> </a:t>
            </a:r>
            <a:r>
              <a:rPr lang="uk-UA" sz="2800" dirty="0" err="1"/>
              <a:t>emergency</a:t>
            </a:r>
            <a:r>
              <a:rPr lang="uk-UA" sz="2800" dirty="0"/>
              <a:t> </a:t>
            </a:r>
            <a:r>
              <a:rPr lang="uk-UA" sz="2800" dirty="0" err="1"/>
              <a:t>kit</a:t>
            </a:r>
            <a:r>
              <a:rPr lang="uk-UA" sz="2800" dirty="0"/>
              <a:t> </a:t>
            </a:r>
            <a:r>
              <a:rPr lang="uk-UA" sz="2800" dirty="0" err="1"/>
              <a:t>form</a:t>
            </a:r>
            <a:r>
              <a:rPr lang="uk-UA" sz="2800" dirty="0"/>
              <a:t> </a:t>
            </a:r>
            <a:r>
              <a:rPr lang="uk-UA" sz="2800" dirty="0" err="1"/>
              <a:t>at</a:t>
            </a:r>
            <a:r>
              <a:rPr lang="uk-UA" sz="2800" dirty="0"/>
              <a:t> </a:t>
            </a:r>
            <a:r>
              <a:rPr lang="uk-UA" sz="2800" dirty="0" err="1"/>
              <a:t>many</a:t>
            </a:r>
            <a:r>
              <a:rPr lang="uk-UA" sz="2800" dirty="0"/>
              <a:t> </a:t>
            </a:r>
            <a:r>
              <a:rPr lang="uk-UA" sz="2800" dirty="0" err="1"/>
              <a:t>drug</a:t>
            </a:r>
            <a:r>
              <a:rPr lang="uk-UA" sz="2800" dirty="0"/>
              <a:t> </a:t>
            </a:r>
            <a:r>
              <a:rPr lang="uk-UA" sz="2800" dirty="0" err="1"/>
              <a:t>stores</a:t>
            </a:r>
            <a:r>
              <a:rPr lang="uk-UA" sz="2800" dirty="0"/>
              <a:t>. </a:t>
            </a:r>
            <a:r>
              <a:rPr lang="uk-UA" sz="2800" dirty="0" err="1"/>
              <a:t>Contact</a:t>
            </a:r>
            <a:r>
              <a:rPr lang="uk-UA" sz="2800" dirty="0"/>
              <a:t> </a:t>
            </a:r>
            <a:r>
              <a:rPr lang="uk-UA" sz="2800" dirty="0" err="1"/>
              <a:t>lens</a:t>
            </a:r>
            <a:r>
              <a:rPr lang="uk-UA" sz="2800" dirty="0"/>
              <a:t> </a:t>
            </a:r>
            <a:r>
              <a:rPr lang="uk-UA" sz="2800" dirty="0" err="1"/>
              <a:t>solution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an</a:t>
            </a:r>
            <a:r>
              <a:rPr lang="uk-UA" sz="2800" dirty="0"/>
              <a:t> </a:t>
            </a:r>
            <a:r>
              <a:rPr lang="uk-UA" sz="2800" dirty="0" err="1"/>
              <a:t>acceptable</a:t>
            </a:r>
            <a:r>
              <a:rPr lang="uk-UA" sz="2800" dirty="0"/>
              <a:t> </a:t>
            </a:r>
            <a:r>
              <a:rPr lang="uk-UA" sz="2800" dirty="0" err="1"/>
              <a:t>storage</a:t>
            </a:r>
            <a:r>
              <a:rPr lang="uk-UA" sz="2800" dirty="0"/>
              <a:t> </a:t>
            </a:r>
            <a:r>
              <a:rPr lang="uk-UA" sz="2800" dirty="0" err="1"/>
              <a:t>medium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424404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072" y="1340768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sz="3200" dirty="0"/>
              <a:t>5.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wrapped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cloth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never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allowed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dry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6. </a:t>
            </a:r>
            <a:r>
              <a:rPr lang="uk-UA" sz="3200" dirty="0" err="1"/>
              <a:t>Take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child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a </a:t>
            </a:r>
            <a:r>
              <a:rPr lang="uk-UA" sz="3200" dirty="0" err="1"/>
              <a:t>dentist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hospital</a:t>
            </a:r>
            <a:r>
              <a:rPr lang="uk-UA" sz="3200" dirty="0"/>
              <a:t> </a:t>
            </a:r>
            <a:r>
              <a:rPr lang="uk-UA" sz="3200" dirty="0" err="1"/>
              <a:t>emergency</a:t>
            </a:r>
            <a:r>
              <a:rPr lang="uk-UA" sz="3200" dirty="0"/>
              <a:t> </a:t>
            </a:r>
            <a:r>
              <a:rPr lang="uk-UA" sz="3200" dirty="0" err="1"/>
              <a:t>room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evaluation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treatment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7. </a:t>
            </a:r>
            <a:r>
              <a:rPr lang="uk-UA" sz="3200" dirty="0" err="1"/>
              <a:t>Radiographs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need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taken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airway</a:t>
            </a:r>
            <a:r>
              <a:rPr lang="uk-UA" sz="3200" dirty="0"/>
              <a:t>, </a:t>
            </a:r>
            <a:r>
              <a:rPr lang="uk-UA" sz="3200" dirty="0" err="1"/>
              <a:t>stomach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mouth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cannot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found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8. </a:t>
            </a:r>
            <a:r>
              <a:rPr lang="uk-UA" sz="3200" dirty="0" err="1"/>
              <a:t>Tetanus</a:t>
            </a:r>
            <a:r>
              <a:rPr lang="uk-UA" sz="3200" dirty="0"/>
              <a:t> </a:t>
            </a:r>
            <a:r>
              <a:rPr lang="uk-UA" sz="3200" dirty="0" err="1"/>
              <a:t>prophylaxis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considered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socket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contaminated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debris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579318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084" y="2708920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/>
              <a:t>DENTAL OFFICE TREATMENT </a:t>
            </a:r>
            <a:r>
              <a:rPr lang="en-US" sz="3600" b="1" dirty="0" smtClean="0"/>
              <a:t>         </a:t>
            </a:r>
            <a:r>
              <a:rPr lang="uk-UA" sz="3600" b="1" dirty="0" smtClean="0"/>
              <a:t>FOR </a:t>
            </a:r>
            <a:r>
              <a:rPr lang="uk-UA" sz="3600" b="1" dirty="0"/>
              <a:t>AN AVULSED TOOTH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070790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7073" y="2204864"/>
            <a:ext cx="65527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</a:t>
            </a:r>
            <a:r>
              <a:rPr lang="uk-UA" sz="3200" dirty="0" smtClean="0"/>
              <a:t>I</a:t>
            </a:r>
            <a:r>
              <a:rPr lang="uk-UA" sz="3200" dirty="0"/>
              <a:t>. PRIMARY TOOTH</a:t>
            </a:r>
            <a:endParaRPr lang="ru-RU" sz="3200" dirty="0"/>
          </a:p>
          <a:p>
            <a:r>
              <a:rPr lang="uk-UA" sz="3200" dirty="0"/>
              <a:t>·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avulsed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generally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reimplanted</a:t>
            </a:r>
            <a:r>
              <a:rPr lang="uk-UA" sz="3200" dirty="0"/>
              <a:t> –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avoid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developing</a:t>
            </a:r>
            <a:r>
              <a:rPr lang="uk-UA" sz="3200" dirty="0"/>
              <a:t> </a:t>
            </a:r>
            <a:r>
              <a:rPr lang="uk-UA" sz="3200" dirty="0" err="1"/>
              <a:t>permanent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bud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033154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7768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    </a:t>
            </a:r>
            <a:r>
              <a:rPr lang="uk-UA" sz="3200" dirty="0" smtClean="0"/>
              <a:t>II</a:t>
            </a:r>
            <a:r>
              <a:rPr lang="uk-UA" sz="3200" dirty="0"/>
              <a:t>. PERMANENT TOOTH</a:t>
            </a:r>
            <a:endParaRPr lang="ru-RU" sz="3200" dirty="0"/>
          </a:p>
          <a:p>
            <a:r>
              <a:rPr lang="uk-UA" sz="3200" dirty="0"/>
              <a:t>· 1. </a:t>
            </a:r>
            <a:r>
              <a:rPr lang="uk-UA" sz="3200" dirty="0" err="1"/>
              <a:t>Place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Hank's</a:t>
            </a:r>
            <a:r>
              <a:rPr lang="uk-UA" sz="3200" dirty="0"/>
              <a:t> </a:t>
            </a:r>
            <a:r>
              <a:rPr lang="uk-UA" sz="3200" dirty="0" err="1"/>
              <a:t>Balanced</a:t>
            </a:r>
            <a:r>
              <a:rPr lang="uk-UA" sz="3200" dirty="0"/>
              <a:t> </a:t>
            </a:r>
            <a:r>
              <a:rPr lang="uk-UA" sz="3200" dirty="0" err="1"/>
              <a:t>Salt</a:t>
            </a:r>
            <a:r>
              <a:rPr lang="uk-UA" sz="3200" dirty="0"/>
              <a:t> </a:t>
            </a:r>
            <a:r>
              <a:rPr lang="uk-UA" sz="3200" dirty="0" err="1"/>
              <a:t>Solution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2. </a:t>
            </a:r>
            <a:r>
              <a:rPr lang="uk-UA" sz="3200" dirty="0" err="1"/>
              <a:t>Take</a:t>
            </a:r>
            <a:r>
              <a:rPr lang="uk-UA" sz="3200" dirty="0"/>
              <a:t> a </a:t>
            </a:r>
            <a:r>
              <a:rPr lang="uk-UA" sz="3200" dirty="0" err="1"/>
              <a:t>medical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history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perform</a:t>
            </a:r>
            <a:r>
              <a:rPr lang="uk-UA" sz="3200" dirty="0"/>
              <a:t> a </a:t>
            </a:r>
            <a:r>
              <a:rPr lang="uk-UA" sz="3200" dirty="0" err="1"/>
              <a:t>physical</a:t>
            </a:r>
            <a:r>
              <a:rPr lang="uk-UA" sz="3200" dirty="0"/>
              <a:t> </a:t>
            </a:r>
            <a:r>
              <a:rPr lang="uk-UA" sz="3200" dirty="0" err="1"/>
              <a:t>examination</a:t>
            </a:r>
            <a:r>
              <a:rPr lang="uk-UA" sz="3200" dirty="0"/>
              <a:t>. </a:t>
            </a:r>
            <a:r>
              <a:rPr lang="uk-UA" sz="3200" dirty="0" err="1"/>
              <a:t>Rule</a:t>
            </a:r>
            <a:r>
              <a:rPr lang="uk-UA" sz="3200" dirty="0"/>
              <a:t> </a:t>
            </a:r>
            <a:r>
              <a:rPr lang="uk-UA" sz="3200" dirty="0" err="1"/>
              <a:t>out</a:t>
            </a:r>
            <a:r>
              <a:rPr lang="uk-UA" sz="3200" dirty="0"/>
              <a:t> CNS </a:t>
            </a:r>
            <a:r>
              <a:rPr lang="uk-UA" sz="3200" dirty="0" err="1"/>
              <a:t>injury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3. </a:t>
            </a:r>
            <a:r>
              <a:rPr lang="uk-UA" sz="3200" dirty="0" err="1"/>
              <a:t>Examine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orofacial</a:t>
            </a:r>
            <a:r>
              <a:rPr lang="uk-UA" sz="3200" dirty="0"/>
              <a:t> </a:t>
            </a:r>
            <a:r>
              <a:rPr lang="uk-UA" sz="3200" dirty="0" err="1"/>
              <a:t>area</a:t>
            </a:r>
            <a:r>
              <a:rPr lang="uk-UA" sz="3200" dirty="0"/>
              <a:t>. </a:t>
            </a:r>
            <a:r>
              <a:rPr lang="uk-UA" sz="3200" dirty="0" err="1"/>
              <a:t>Inspect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oral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embedded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fragments</a:t>
            </a:r>
            <a:r>
              <a:rPr lang="uk-UA" sz="3200" dirty="0"/>
              <a:t>, </a:t>
            </a:r>
            <a:r>
              <a:rPr lang="uk-UA" sz="3200" dirty="0" err="1"/>
              <a:t>lacerations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ecchymosis</a:t>
            </a:r>
            <a:r>
              <a:rPr lang="uk-UA" sz="3200" dirty="0"/>
              <a:t> (</a:t>
            </a:r>
            <a:r>
              <a:rPr lang="uk-UA" sz="3200" dirty="0" err="1"/>
              <a:t>bruising</a:t>
            </a:r>
            <a:r>
              <a:rPr lang="uk-UA" sz="3200" dirty="0"/>
              <a:t>).</a:t>
            </a:r>
            <a:endParaRPr lang="ru-RU" sz="3200" dirty="0"/>
          </a:p>
          <a:p>
            <a:r>
              <a:rPr lang="uk-UA" sz="3200" dirty="0" err="1"/>
              <a:t>Palpate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dentoalveolar</a:t>
            </a:r>
            <a:r>
              <a:rPr lang="uk-UA" sz="3200" dirty="0"/>
              <a:t> </a:t>
            </a:r>
            <a:r>
              <a:rPr lang="uk-UA" sz="3200" dirty="0" err="1"/>
              <a:t>area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check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mobility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 err="1"/>
              <a:t>Evaluate</a:t>
            </a:r>
            <a:r>
              <a:rPr lang="uk-UA" sz="3200" dirty="0"/>
              <a:t> TMJ </a:t>
            </a:r>
            <a:r>
              <a:rPr lang="uk-UA" sz="3200" dirty="0" err="1"/>
              <a:t>function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24210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· 4.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missing</a:t>
            </a:r>
            <a:r>
              <a:rPr lang="uk-UA" sz="3200" dirty="0"/>
              <a:t>, </a:t>
            </a:r>
            <a:r>
              <a:rPr lang="uk-UA" sz="3200" dirty="0" err="1"/>
              <a:t>rule</a:t>
            </a:r>
            <a:r>
              <a:rPr lang="uk-UA" sz="3200" dirty="0"/>
              <a:t> </a:t>
            </a:r>
            <a:r>
              <a:rPr lang="uk-UA" sz="3200" dirty="0" err="1"/>
              <a:t>out</a:t>
            </a:r>
            <a:r>
              <a:rPr lang="uk-UA" sz="3200" dirty="0"/>
              <a:t> </a:t>
            </a:r>
            <a:r>
              <a:rPr lang="uk-UA" sz="3200" dirty="0" err="1"/>
              <a:t>aspiration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ingestion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5. </a:t>
            </a:r>
            <a:r>
              <a:rPr lang="uk-UA" sz="3200" dirty="0" err="1"/>
              <a:t>Take</a:t>
            </a:r>
            <a:r>
              <a:rPr lang="uk-UA" sz="3200" dirty="0"/>
              <a:t> a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occlusal</a:t>
            </a:r>
            <a:r>
              <a:rPr lang="uk-UA" sz="3200" dirty="0"/>
              <a:t> </a:t>
            </a:r>
            <a:r>
              <a:rPr lang="uk-UA" sz="3200" dirty="0" err="1"/>
              <a:t>radiograph</a:t>
            </a:r>
            <a:r>
              <a:rPr lang="uk-UA" sz="3200" dirty="0"/>
              <a:t>,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well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a </a:t>
            </a:r>
            <a:r>
              <a:rPr lang="uk-UA" sz="3200" dirty="0" err="1"/>
              <a:t>lateral</a:t>
            </a:r>
            <a:r>
              <a:rPr lang="uk-UA" sz="3200" dirty="0"/>
              <a:t> </a:t>
            </a:r>
            <a:r>
              <a:rPr lang="uk-UA" sz="3200" dirty="0" err="1"/>
              <a:t>anterior</a:t>
            </a:r>
            <a:r>
              <a:rPr lang="uk-UA" sz="3200" dirty="0"/>
              <a:t> </a:t>
            </a:r>
            <a:r>
              <a:rPr lang="uk-UA" sz="3200" dirty="0" err="1"/>
              <a:t>radiograph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injured</a:t>
            </a:r>
            <a:r>
              <a:rPr lang="uk-UA" sz="3200" dirty="0"/>
              <a:t> </a:t>
            </a:r>
            <a:r>
              <a:rPr lang="uk-UA" sz="3200" dirty="0" err="1"/>
              <a:t>area</a:t>
            </a:r>
            <a:r>
              <a:rPr lang="uk-UA" sz="3200" dirty="0"/>
              <a:t>. </a:t>
            </a:r>
            <a:r>
              <a:rPr lang="uk-UA" sz="3200" dirty="0" err="1"/>
              <a:t>Consider</a:t>
            </a:r>
            <a:r>
              <a:rPr lang="uk-UA" sz="3200" dirty="0"/>
              <a:t> </a:t>
            </a:r>
            <a:r>
              <a:rPr lang="uk-UA" sz="3200" dirty="0" err="1"/>
              <a:t>taking</a:t>
            </a:r>
            <a:r>
              <a:rPr lang="uk-UA" sz="3200" dirty="0"/>
              <a:t> a </a:t>
            </a:r>
            <a:r>
              <a:rPr lang="uk-UA" sz="3200" dirty="0" err="1"/>
              <a:t>panoramic</a:t>
            </a:r>
            <a:r>
              <a:rPr lang="uk-UA" sz="3200" dirty="0"/>
              <a:t> </a:t>
            </a:r>
            <a:r>
              <a:rPr lang="uk-UA" sz="3200" dirty="0" err="1"/>
              <a:t>radiograph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rule</a:t>
            </a:r>
            <a:r>
              <a:rPr lang="uk-UA" sz="3200" dirty="0"/>
              <a:t> </a:t>
            </a:r>
            <a:r>
              <a:rPr lang="uk-UA" sz="3200" dirty="0" err="1"/>
              <a:t>out</a:t>
            </a:r>
            <a:r>
              <a:rPr lang="uk-UA" sz="3200" dirty="0"/>
              <a:t> </a:t>
            </a:r>
            <a:r>
              <a:rPr lang="uk-UA" sz="3200" dirty="0" err="1"/>
              <a:t>condylar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mandibular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6. </a:t>
            </a:r>
            <a:r>
              <a:rPr lang="uk-UA" sz="3200" dirty="0" err="1"/>
              <a:t>Gently</a:t>
            </a:r>
            <a:r>
              <a:rPr lang="uk-UA" sz="3200" dirty="0"/>
              <a:t> </a:t>
            </a:r>
            <a:r>
              <a:rPr lang="uk-UA" sz="3200" dirty="0" err="1"/>
              <a:t>aspirate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injured</a:t>
            </a:r>
            <a:r>
              <a:rPr lang="uk-UA" sz="3200" dirty="0"/>
              <a:t> </a:t>
            </a:r>
            <a:r>
              <a:rPr lang="uk-UA" sz="3200" dirty="0" err="1"/>
              <a:t>area</a:t>
            </a:r>
            <a:r>
              <a:rPr lang="uk-UA" sz="3200" dirty="0"/>
              <a:t> </a:t>
            </a:r>
            <a:r>
              <a:rPr lang="uk-UA" sz="3200" dirty="0" err="1"/>
              <a:t>without</a:t>
            </a:r>
            <a:r>
              <a:rPr lang="uk-UA" sz="3200" dirty="0"/>
              <a:t> </a:t>
            </a:r>
            <a:r>
              <a:rPr lang="uk-UA" sz="3200" dirty="0" err="1"/>
              <a:t>entering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socket</a:t>
            </a:r>
            <a:r>
              <a:rPr lang="uk-UA" sz="3200" dirty="0"/>
              <a:t>. </a:t>
            </a:r>
            <a:r>
              <a:rPr lang="uk-UA" sz="3200" dirty="0" err="1"/>
              <a:t>If</a:t>
            </a:r>
            <a:r>
              <a:rPr lang="uk-UA" sz="3200" dirty="0"/>
              <a:t> a </a:t>
            </a:r>
            <a:r>
              <a:rPr lang="uk-UA" sz="3200" dirty="0" err="1"/>
              <a:t>clot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present</a:t>
            </a:r>
            <a:r>
              <a:rPr lang="uk-UA" sz="3200" dirty="0"/>
              <a:t>, </a:t>
            </a:r>
            <a:r>
              <a:rPr lang="uk-UA" sz="3200" dirty="0" err="1"/>
              <a:t>dislodge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remove</a:t>
            </a:r>
            <a:r>
              <a:rPr lang="uk-UA" sz="3200" dirty="0"/>
              <a:t> </a:t>
            </a:r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using</a:t>
            </a:r>
            <a:r>
              <a:rPr lang="uk-UA" sz="3200" dirty="0"/>
              <a:t> </a:t>
            </a:r>
            <a:r>
              <a:rPr lang="uk-UA" sz="3200" dirty="0" err="1"/>
              <a:t>light</a:t>
            </a:r>
            <a:r>
              <a:rPr lang="uk-UA" sz="3200" dirty="0"/>
              <a:t> </a:t>
            </a:r>
            <a:r>
              <a:rPr lang="uk-UA" sz="3200" dirty="0" err="1"/>
              <a:t>saline</a:t>
            </a:r>
            <a:r>
              <a:rPr lang="uk-UA" sz="3200" dirty="0"/>
              <a:t> </a:t>
            </a:r>
            <a:r>
              <a:rPr lang="uk-UA" sz="3200" dirty="0" err="1"/>
              <a:t>irrigation</a:t>
            </a:r>
            <a:r>
              <a:rPr lang="uk-UA" sz="3200" dirty="0"/>
              <a:t>. </a:t>
            </a:r>
            <a:r>
              <a:rPr lang="uk-UA" sz="3200" dirty="0" err="1"/>
              <a:t>Do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curette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socket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7.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carefully</a:t>
            </a:r>
            <a:r>
              <a:rPr lang="uk-UA" sz="3200" dirty="0"/>
              <a:t> </a:t>
            </a:r>
            <a:r>
              <a:rPr lang="uk-UA" sz="3200" dirty="0" err="1"/>
              <a:t>held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crown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root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avulsed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reintroduced</a:t>
            </a:r>
            <a:r>
              <a:rPr lang="uk-UA" sz="3200" dirty="0"/>
              <a:t> </a:t>
            </a:r>
            <a:r>
              <a:rPr lang="uk-UA" sz="3200" dirty="0" err="1"/>
              <a:t>into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socket</a:t>
            </a:r>
            <a:r>
              <a:rPr lang="uk-UA" sz="3200" dirty="0"/>
              <a:t> </a:t>
            </a:r>
            <a:r>
              <a:rPr lang="uk-UA" sz="3200" dirty="0" err="1"/>
              <a:t>slowly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516391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10" y="1105398"/>
            <a:ext cx="6597158" cy="46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909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23" y="1245861"/>
            <a:ext cx="6263205" cy="463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900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6" y="2236947"/>
            <a:ext cx="6372708" cy="277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294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564904"/>
            <a:ext cx="7632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/>
              <a:t>TOOTH REIMPLANTATION </a:t>
            </a:r>
            <a:r>
              <a:rPr lang="en-US" sz="4000" b="1" dirty="0" smtClean="0"/>
              <a:t>  </a:t>
            </a:r>
            <a:r>
              <a:rPr lang="uk-UA" sz="4000" b="1" dirty="0" smtClean="0"/>
              <a:t>GUIDELINES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511763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35292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· 1. </a:t>
            </a:r>
            <a:r>
              <a:rPr lang="uk-UA" sz="2800" dirty="0" err="1"/>
              <a:t>For</a:t>
            </a:r>
            <a:r>
              <a:rPr lang="uk-UA" sz="2800" dirty="0"/>
              <a:t> A </a:t>
            </a:r>
            <a:r>
              <a:rPr lang="uk-UA" sz="2800" dirty="0" err="1"/>
              <a:t>Mature</a:t>
            </a:r>
            <a:r>
              <a:rPr lang="uk-UA" sz="2800" dirty="0"/>
              <a:t> </a:t>
            </a:r>
            <a:r>
              <a:rPr lang="uk-UA" sz="2800" dirty="0" err="1"/>
              <a:t>Tooth</a:t>
            </a:r>
            <a:r>
              <a:rPr lang="uk-UA" sz="2800" dirty="0"/>
              <a:t> </a:t>
            </a:r>
            <a:r>
              <a:rPr lang="uk-UA" sz="2800" dirty="0" err="1"/>
              <a:t>With</a:t>
            </a:r>
            <a:r>
              <a:rPr lang="uk-UA" sz="2800" dirty="0"/>
              <a:t> A </a:t>
            </a:r>
            <a:r>
              <a:rPr lang="uk-UA" sz="2800" dirty="0" err="1"/>
              <a:t>Closed</a:t>
            </a:r>
            <a:r>
              <a:rPr lang="uk-UA" sz="2800" dirty="0"/>
              <a:t> </a:t>
            </a:r>
            <a:r>
              <a:rPr lang="uk-UA" sz="2800" dirty="0" err="1"/>
              <a:t>Apex</a:t>
            </a:r>
            <a:r>
              <a:rPr lang="uk-UA" sz="2800" dirty="0"/>
              <a:t>: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extraoral</a:t>
            </a:r>
            <a:r>
              <a:rPr lang="uk-UA" sz="2800" dirty="0"/>
              <a:t> </a:t>
            </a:r>
            <a:r>
              <a:rPr lang="uk-UA" sz="2800" dirty="0" err="1"/>
              <a:t>dry</a:t>
            </a:r>
            <a:r>
              <a:rPr lang="uk-UA" sz="2800" dirty="0"/>
              <a:t> </a:t>
            </a:r>
            <a:r>
              <a:rPr lang="uk-UA" sz="2800" dirty="0" err="1"/>
              <a:t>time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&lt;60 </a:t>
            </a:r>
            <a:r>
              <a:rPr lang="uk-UA" sz="2800" dirty="0" err="1"/>
              <a:t>minutes</a:t>
            </a:r>
            <a:r>
              <a:rPr lang="uk-UA" sz="2800" dirty="0"/>
              <a:t>, </a:t>
            </a:r>
            <a:r>
              <a:rPr lang="uk-UA" sz="2800" dirty="0" err="1"/>
              <a:t>reimplant</a:t>
            </a:r>
            <a:r>
              <a:rPr lang="uk-UA" sz="2800" dirty="0"/>
              <a:t> </a:t>
            </a:r>
            <a:r>
              <a:rPr lang="uk-UA" sz="2800" dirty="0" err="1"/>
              <a:t>as</a:t>
            </a:r>
            <a:r>
              <a:rPr lang="uk-UA" sz="2800" dirty="0"/>
              <a:t> </a:t>
            </a:r>
            <a:r>
              <a:rPr lang="uk-UA" sz="2800" dirty="0" err="1"/>
              <a:t>soon</a:t>
            </a:r>
            <a:r>
              <a:rPr lang="uk-UA" sz="2800" dirty="0"/>
              <a:t> </a:t>
            </a:r>
            <a:r>
              <a:rPr lang="uk-UA" sz="2800" dirty="0" err="1"/>
              <a:t>as</a:t>
            </a:r>
            <a:r>
              <a:rPr lang="uk-UA" sz="2800" dirty="0"/>
              <a:t> </a:t>
            </a:r>
            <a:r>
              <a:rPr lang="uk-UA" sz="2800" dirty="0" err="1"/>
              <a:t>possible</a:t>
            </a:r>
            <a:r>
              <a:rPr lang="uk-UA" sz="2800" dirty="0"/>
              <a:t>.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extraoral</a:t>
            </a:r>
            <a:r>
              <a:rPr lang="uk-UA" sz="2800" dirty="0"/>
              <a:t> </a:t>
            </a:r>
            <a:r>
              <a:rPr lang="uk-UA" sz="2800" dirty="0" err="1"/>
              <a:t>dry</a:t>
            </a:r>
            <a:r>
              <a:rPr lang="uk-UA" sz="2800" dirty="0"/>
              <a:t> </a:t>
            </a:r>
            <a:r>
              <a:rPr lang="uk-UA" sz="2800" dirty="0" err="1"/>
              <a:t>time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&gt;60 </a:t>
            </a:r>
            <a:r>
              <a:rPr lang="uk-UA" sz="2800" dirty="0" err="1"/>
              <a:t>minutes</a:t>
            </a:r>
            <a:r>
              <a:rPr lang="uk-UA" sz="2800" dirty="0"/>
              <a:t>, </a:t>
            </a:r>
            <a:r>
              <a:rPr lang="uk-UA" sz="2800" dirty="0" err="1"/>
              <a:t>soak</a:t>
            </a:r>
            <a:r>
              <a:rPr lang="uk-UA" sz="2800" dirty="0"/>
              <a:t> </a:t>
            </a:r>
            <a:r>
              <a:rPr lang="uk-UA" sz="2800" dirty="0" err="1"/>
              <a:t>in</a:t>
            </a:r>
            <a:r>
              <a:rPr lang="uk-UA" sz="2800" dirty="0"/>
              <a:t> </a:t>
            </a:r>
            <a:r>
              <a:rPr lang="uk-UA" sz="2800" dirty="0" err="1"/>
              <a:t>citric</a:t>
            </a:r>
            <a:r>
              <a:rPr lang="uk-UA" sz="2800" dirty="0"/>
              <a:t> </a:t>
            </a:r>
            <a:r>
              <a:rPr lang="uk-UA" sz="2800" dirty="0" err="1"/>
              <a:t>acid</a:t>
            </a:r>
            <a:r>
              <a:rPr lang="uk-UA" sz="2800" dirty="0"/>
              <a:t> </a:t>
            </a:r>
            <a:r>
              <a:rPr lang="uk-UA" sz="2800" dirty="0" err="1"/>
              <a:t>or</a:t>
            </a:r>
            <a:r>
              <a:rPr lang="uk-UA" sz="2800" dirty="0"/>
              <a:t> </a:t>
            </a:r>
            <a:r>
              <a:rPr lang="uk-UA" sz="2800" dirty="0" err="1"/>
              <a:t>curette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root</a:t>
            </a:r>
            <a:r>
              <a:rPr lang="uk-UA" sz="2800" dirty="0"/>
              <a:t>; </a:t>
            </a:r>
            <a:r>
              <a:rPr lang="uk-UA" sz="2800" dirty="0" err="1"/>
              <a:t>then</a:t>
            </a:r>
            <a:r>
              <a:rPr lang="uk-UA" sz="2800" dirty="0"/>
              <a:t> </a:t>
            </a:r>
            <a:r>
              <a:rPr lang="uk-UA" sz="2800" dirty="0" err="1"/>
              <a:t>soak</a:t>
            </a:r>
            <a:r>
              <a:rPr lang="uk-UA" sz="2800" dirty="0"/>
              <a:t> </a:t>
            </a:r>
            <a:r>
              <a:rPr lang="uk-UA" sz="2800" dirty="0" err="1"/>
              <a:t>in</a:t>
            </a:r>
            <a:r>
              <a:rPr lang="uk-UA" sz="2800" dirty="0"/>
              <a:t> </a:t>
            </a:r>
            <a:r>
              <a:rPr lang="uk-UA" sz="2800" dirty="0" err="1"/>
              <a:t>stannous</a:t>
            </a:r>
            <a:r>
              <a:rPr lang="uk-UA" sz="2800" dirty="0"/>
              <a:t> </a:t>
            </a:r>
            <a:r>
              <a:rPr lang="uk-UA" sz="2800" dirty="0" err="1"/>
              <a:t>fluoride</a:t>
            </a:r>
            <a:r>
              <a:rPr lang="uk-UA" sz="2800" dirty="0"/>
              <a:t> </a:t>
            </a:r>
            <a:r>
              <a:rPr lang="uk-UA" sz="2800" dirty="0" err="1"/>
              <a:t>for</a:t>
            </a:r>
            <a:r>
              <a:rPr lang="uk-UA" sz="2800" dirty="0"/>
              <a:t> 10 </a:t>
            </a:r>
            <a:r>
              <a:rPr lang="uk-UA" sz="2800" dirty="0" err="1"/>
              <a:t>minutes</a:t>
            </a:r>
            <a:r>
              <a:rPr lang="uk-UA" sz="2800" dirty="0"/>
              <a:t>. </a:t>
            </a:r>
            <a:r>
              <a:rPr lang="uk-UA" sz="2800" dirty="0" err="1"/>
              <a:t>Rinse</a:t>
            </a:r>
            <a:r>
              <a:rPr lang="uk-UA" sz="2800" dirty="0"/>
              <a:t> </a:t>
            </a:r>
            <a:r>
              <a:rPr lang="uk-UA" sz="2800" dirty="0" err="1"/>
              <a:t>with</a:t>
            </a:r>
            <a:r>
              <a:rPr lang="uk-UA" sz="2800" dirty="0"/>
              <a:t> </a:t>
            </a:r>
            <a:r>
              <a:rPr lang="uk-UA" sz="2800" dirty="0" err="1"/>
              <a:t>saline</a:t>
            </a:r>
            <a:r>
              <a:rPr lang="uk-UA" sz="2800" dirty="0"/>
              <a:t>. </a:t>
            </a:r>
            <a:r>
              <a:rPr lang="uk-UA" sz="2800" dirty="0" err="1"/>
              <a:t>Perform</a:t>
            </a:r>
            <a:r>
              <a:rPr lang="uk-UA" sz="2800" dirty="0"/>
              <a:t> </a:t>
            </a:r>
            <a:r>
              <a:rPr lang="uk-UA" sz="2800" dirty="0" err="1"/>
              <a:t>root</a:t>
            </a:r>
            <a:r>
              <a:rPr lang="uk-UA" sz="2800" dirty="0"/>
              <a:t> </a:t>
            </a:r>
            <a:r>
              <a:rPr lang="uk-UA" sz="2800" dirty="0" err="1"/>
              <a:t>canal</a:t>
            </a:r>
            <a:r>
              <a:rPr lang="uk-UA" sz="2800" dirty="0"/>
              <a:t> </a:t>
            </a:r>
            <a:r>
              <a:rPr lang="uk-UA" sz="2800" dirty="0" err="1"/>
              <a:t>therapy</a:t>
            </a:r>
            <a:r>
              <a:rPr lang="uk-UA" sz="2800" dirty="0"/>
              <a:t> </a:t>
            </a:r>
            <a:r>
              <a:rPr lang="uk-UA" sz="2800" dirty="0" err="1"/>
              <a:t>one</a:t>
            </a:r>
            <a:r>
              <a:rPr lang="uk-UA" sz="2800" dirty="0"/>
              <a:t> </a:t>
            </a:r>
            <a:r>
              <a:rPr lang="uk-UA" sz="2800" dirty="0" err="1"/>
              <a:t>week</a:t>
            </a:r>
            <a:r>
              <a:rPr lang="uk-UA" sz="2800" dirty="0"/>
              <a:t> </a:t>
            </a:r>
            <a:r>
              <a:rPr lang="uk-UA" sz="2800" dirty="0" err="1"/>
              <a:t>following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trauma</a:t>
            </a:r>
            <a:r>
              <a:rPr lang="uk-UA" sz="2800" dirty="0"/>
              <a:t>.</a:t>
            </a:r>
            <a:endParaRPr lang="ru-RU" sz="2800" dirty="0"/>
          </a:p>
          <a:p>
            <a:r>
              <a:rPr lang="uk-UA" sz="2800" dirty="0"/>
              <a:t>· 2. </a:t>
            </a:r>
            <a:r>
              <a:rPr lang="uk-UA" sz="2800" dirty="0" err="1"/>
              <a:t>For</a:t>
            </a:r>
            <a:r>
              <a:rPr lang="uk-UA" sz="2800" dirty="0"/>
              <a:t> </a:t>
            </a:r>
            <a:r>
              <a:rPr lang="uk-UA" sz="2800" dirty="0" err="1"/>
              <a:t>An</a:t>
            </a:r>
            <a:r>
              <a:rPr lang="uk-UA" sz="2800" dirty="0"/>
              <a:t> </a:t>
            </a:r>
            <a:r>
              <a:rPr lang="uk-UA" sz="2800" dirty="0" err="1"/>
              <a:t>Immature</a:t>
            </a:r>
            <a:r>
              <a:rPr lang="uk-UA" sz="2800" dirty="0"/>
              <a:t> </a:t>
            </a:r>
            <a:r>
              <a:rPr lang="uk-UA" sz="2800" dirty="0" err="1"/>
              <a:t>Tooth</a:t>
            </a:r>
            <a:r>
              <a:rPr lang="uk-UA" sz="2800" dirty="0"/>
              <a:t> </a:t>
            </a:r>
            <a:r>
              <a:rPr lang="uk-UA" sz="2800" dirty="0" err="1"/>
              <a:t>With</a:t>
            </a:r>
            <a:r>
              <a:rPr lang="uk-UA" sz="2800" dirty="0"/>
              <a:t> </a:t>
            </a:r>
            <a:r>
              <a:rPr lang="uk-UA" sz="2800" dirty="0" err="1"/>
              <a:t>An</a:t>
            </a:r>
            <a:r>
              <a:rPr lang="uk-UA" sz="2800" dirty="0"/>
              <a:t> </a:t>
            </a:r>
            <a:r>
              <a:rPr lang="uk-UA" sz="2800" dirty="0" err="1"/>
              <a:t>Open</a:t>
            </a:r>
            <a:r>
              <a:rPr lang="uk-UA" sz="2800" dirty="0"/>
              <a:t> </a:t>
            </a:r>
            <a:r>
              <a:rPr lang="uk-UA" sz="2800" dirty="0" err="1"/>
              <a:t>Apex</a:t>
            </a:r>
            <a:r>
              <a:rPr lang="uk-UA" sz="2800" dirty="0"/>
              <a:t>: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extraoral</a:t>
            </a:r>
            <a:r>
              <a:rPr lang="uk-UA" sz="2800" dirty="0"/>
              <a:t> </a:t>
            </a:r>
            <a:r>
              <a:rPr lang="uk-UA" sz="2800" dirty="0" err="1"/>
              <a:t>dry</a:t>
            </a:r>
            <a:r>
              <a:rPr lang="uk-UA" sz="2800" dirty="0"/>
              <a:t> </a:t>
            </a:r>
            <a:r>
              <a:rPr lang="uk-UA" sz="2800" dirty="0" err="1"/>
              <a:t>time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&lt;60 </a:t>
            </a:r>
            <a:r>
              <a:rPr lang="uk-UA" sz="2800" dirty="0" err="1"/>
              <a:t>minutes</a:t>
            </a:r>
            <a:r>
              <a:rPr lang="uk-UA" sz="2800" dirty="0"/>
              <a:t>, </a:t>
            </a:r>
            <a:r>
              <a:rPr lang="uk-UA" sz="2800" dirty="0" err="1"/>
              <a:t>soak</a:t>
            </a:r>
            <a:r>
              <a:rPr lang="uk-UA" sz="2800" dirty="0"/>
              <a:t> </a:t>
            </a:r>
            <a:r>
              <a:rPr lang="uk-UA" sz="2800" dirty="0" err="1"/>
              <a:t>in</a:t>
            </a:r>
            <a:r>
              <a:rPr lang="uk-UA" sz="2800" dirty="0"/>
              <a:t> </a:t>
            </a:r>
            <a:r>
              <a:rPr lang="uk-UA" sz="2800" dirty="0" err="1"/>
              <a:t>doxycycline</a:t>
            </a:r>
            <a:r>
              <a:rPr lang="uk-UA" sz="2800" dirty="0"/>
              <a:t> (1mg/20 </a:t>
            </a:r>
            <a:r>
              <a:rPr lang="uk-UA" sz="2800" dirty="0" err="1"/>
              <a:t>ml</a:t>
            </a:r>
            <a:r>
              <a:rPr lang="uk-UA" sz="2800" dirty="0"/>
              <a:t> </a:t>
            </a:r>
            <a:r>
              <a:rPr lang="uk-UA" sz="2800" dirty="0" err="1"/>
              <a:t>saline</a:t>
            </a:r>
            <a:r>
              <a:rPr lang="uk-UA" sz="2800" dirty="0"/>
              <a:t>) </a:t>
            </a:r>
            <a:r>
              <a:rPr lang="uk-UA" sz="2800" dirty="0" err="1"/>
              <a:t>for</a:t>
            </a:r>
            <a:r>
              <a:rPr lang="uk-UA" sz="2800" dirty="0"/>
              <a:t> 5 </a:t>
            </a:r>
            <a:r>
              <a:rPr lang="uk-UA" sz="2800" dirty="0" err="1"/>
              <a:t>minutes</a:t>
            </a:r>
            <a:r>
              <a:rPr lang="uk-UA" sz="2800" dirty="0"/>
              <a:t>.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extraoral</a:t>
            </a:r>
            <a:r>
              <a:rPr lang="uk-UA" sz="2800" dirty="0"/>
              <a:t> </a:t>
            </a:r>
            <a:r>
              <a:rPr lang="uk-UA" sz="2800" dirty="0" err="1"/>
              <a:t>dry</a:t>
            </a:r>
            <a:r>
              <a:rPr lang="uk-UA" sz="2800" dirty="0"/>
              <a:t> </a:t>
            </a:r>
            <a:r>
              <a:rPr lang="uk-UA" sz="2800" dirty="0" err="1"/>
              <a:t>time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&gt;60 </a:t>
            </a:r>
            <a:r>
              <a:rPr lang="uk-UA" sz="2800" dirty="0" err="1"/>
              <a:t>minutes</a:t>
            </a:r>
            <a:r>
              <a:rPr lang="uk-UA" sz="2800" dirty="0"/>
              <a:t>, </a:t>
            </a:r>
            <a:r>
              <a:rPr lang="uk-UA" sz="2800" dirty="0" err="1"/>
              <a:t>provide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same</a:t>
            </a:r>
            <a:r>
              <a:rPr lang="uk-UA" sz="2800" dirty="0"/>
              <a:t> </a:t>
            </a:r>
            <a:r>
              <a:rPr lang="uk-UA" sz="2800" dirty="0" err="1"/>
              <a:t>treatment</a:t>
            </a:r>
            <a:r>
              <a:rPr lang="uk-UA" sz="2800" dirty="0"/>
              <a:t> </a:t>
            </a:r>
            <a:r>
              <a:rPr lang="uk-UA" sz="2800" dirty="0" err="1"/>
              <a:t>as</a:t>
            </a:r>
            <a:r>
              <a:rPr lang="uk-UA" sz="2800" dirty="0"/>
              <a:t> </a:t>
            </a:r>
            <a:r>
              <a:rPr lang="uk-UA" sz="2800" dirty="0" err="1"/>
              <a:t>for</a:t>
            </a:r>
            <a:r>
              <a:rPr lang="uk-UA" sz="2800" dirty="0"/>
              <a:t> a </a:t>
            </a:r>
            <a:r>
              <a:rPr lang="uk-UA" sz="2800" dirty="0" err="1"/>
              <a:t>closed</a:t>
            </a:r>
            <a:r>
              <a:rPr lang="uk-UA" sz="2800" dirty="0"/>
              <a:t> </a:t>
            </a:r>
            <a:r>
              <a:rPr lang="uk-UA" sz="2800" dirty="0" err="1"/>
              <a:t>apex</a:t>
            </a:r>
            <a:r>
              <a:rPr lang="uk-UA" sz="2800" dirty="0"/>
              <a:t>.</a:t>
            </a:r>
            <a:endParaRPr lang="ru-RU" sz="2800" dirty="0"/>
          </a:p>
          <a:p>
            <a:r>
              <a:rPr lang="uk-UA" sz="2800" dirty="0"/>
              <a:t>· 3. </a:t>
            </a:r>
            <a:r>
              <a:rPr lang="uk-UA" sz="2800" dirty="0" err="1"/>
              <a:t>Apply</a:t>
            </a:r>
            <a:r>
              <a:rPr lang="uk-UA" sz="2800" dirty="0"/>
              <a:t> a </a:t>
            </a:r>
            <a:r>
              <a:rPr lang="uk-UA" sz="2800" dirty="0" err="1"/>
              <a:t>flexible</a:t>
            </a:r>
            <a:r>
              <a:rPr lang="uk-UA" sz="2800" dirty="0"/>
              <a:t>, </a:t>
            </a:r>
            <a:r>
              <a:rPr lang="uk-UA" sz="2800" dirty="0" err="1"/>
              <a:t>functional</a:t>
            </a:r>
            <a:r>
              <a:rPr lang="uk-UA" sz="2800" dirty="0"/>
              <a:t> </a:t>
            </a:r>
            <a:r>
              <a:rPr lang="uk-UA" sz="2800" dirty="0" err="1"/>
              <a:t>splint</a:t>
            </a:r>
            <a:r>
              <a:rPr lang="uk-UA" sz="2800" dirty="0"/>
              <a:t> </a:t>
            </a:r>
            <a:r>
              <a:rPr lang="uk-UA" sz="2800" dirty="0" err="1"/>
              <a:t>for</a:t>
            </a:r>
            <a:r>
              <a:rPr lang="uk-UA" sz="2800" dirty="0"/>
              <a:t> 7 </a:t>
            </a:r>
            <a:r>
              <a:rPr lang="uk-UA" sz="2800" dirty="0" err="1"/>
              <a:t>to</a:t>
            </a:r>
            <a:r>
              <a:rPr lang="uk-UA" sz="2800" dirty="0"/>
              <a:t> 10 </a:t>
            </a:r>
            <a:r>
              <a:rPr lang="uk-UA" sz="2800" dirty="0" err="1"/>
              <a:t>days</a:t>
            </a:r>
            <a:r>
              <a:rPr lang="uk-UA" sz="2800" dirty="0"/>
              <a:t>. </a:t>
            </a:r>
            <a:r>
              <a:rPr lang="uk-UA" sz="2800" dirty="0" err="1"/>
              <a:t>If</a:t>
            </a:r>
            <a:r>
              <a:rPr lang="uk-UA" sz="2800" dirty="0"/>
              <a:t> </a:t>
            </a:r>
            <a:r>
              <a:rPr lang="uk-UA" sz="2800" dirty="0" err="1"/>
              <a:t>an</a:t>
            </a:r>
            <a:r>
              <a:rPr lang="uk-UA" sz="2800" dirty="0"/>
              <a:t> </a:t>
            </a:r>
            <a:r>
              <a:rPr lang="uk-UA" sz="2800" dirty="0" err="1"/>
              <a:t>alveolar</a:t>
            </a:r>
            <a:r>
              <a:rPr lang="uk-UA" sz="2800" dirty="0"/>
              <a:t> </a:t>
            </a:r>
            <a:r>
              <a:rPr lang="uk-UA" sz="2800" dirty="0" err="1"/>
              <a:t>fracture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present</a:t>
            </a:r>
            <a:r>
              <a:rPr lang="uk-UA" sz="2800" dirty="0"/>
              <a:t>, </a:t>
            </a:r>
            <a:r>
              <a:rPr lang="uk-UA" sz="2800" dirty="0" err="1"/>
              <a:t>provide</a:t>
            </a:r>
            <a:r>
              <a:rPr lang="uk-UA" sz="2800" dirty="0"/>
              <a:t> a </a:t>
            </a:r>
            <a:r>
              <a:rPr lang="uk-UA" sz="2800" dirty="0" err="1"/>
              <a:t>very</a:t>
            </a:r>
            <a:r>
              <a:rPr lang="uk-UA" sz="2800" dirty="0"/>
              <a:t> </a:t>
            </a:r>
            <a:r>
              <a:rPr lang="uk-UA" sz="2800" dirty="0" err="1"/>
              <a:t>rigid</a:t>
            </a:r>
            <a:r>
              <a:rPr lang="uk-UA" sz="2800" dirty="0"/>
              <a:t> </a:t>
            </a:r>
            <a:r>
              <a:rPr lang="uk-UA" sz="2800" dirty="0" err="1"/>
              <a:t>splint</a:t>
            </a:r>
            <a:r>
              <a:rPr lang="uk-UA" sz="2800" dirty="0"/>
              <a:t> </a:t>
            </a:r>
            <a:r>
              <a:rPr lang="uk-UA" sz="2800" dirty="0" err="1"/>
              <a:t>for</a:t>
            </a:r>
            <a:r>
              <a:rPr lang="uk-UA" sz="2800" dirty="0"/>
              <a:t> 4-6 </a:t>
            </a:r>
            <a:r>
              <a:rPr lang="uk-UA" sz="2800" dirty="0" err="1"/>
              <a:t>weeks</a:t>
            </a:r>
            <a:r>
              <a:rPr lang="uk-UA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173679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484784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· 4. </a:t>
            </a:r>
            <a:r>
              <a:rPr lang="uk-UA" sz="3200" dirty="0" err="1"/>
              <a:t>After</a:t>
            </a:r>
            <a:r>
              <a:rPr lang="uk-UA" sz="3200" dirty="0"/>
              <a:t> </a:t>
            </a:r>
            <a:r>
              <a:rPr lang="uk-UA" sz="3200" dirty="0" err="1"/>
              <a:t>reimplantation</a:t>
            </a:r>
            <a:r>
              <a:rPr lang="uk-UA" sz="3200" dirty="0"/>
              <a:t>, </a:t>
            </a:r>
            <a:r>
              <a:rPr lang="uk-UA" sz="3200" dirty="0" err="1"/>
              <a:t>gently</a:t>
            </a:r>
            <a:r>
              <a:rPr lang="uk-UA" sz="3200" dirty="0"/>
              <a:t> </a:t>
            </a:r>
            <a:r>
              <a:rPr lang="uk-UA" sz="3200" dirty="0" err="1"/>
              <a:t>compress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facial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lingual</a:t>
            </a:r>
            <a:r>
              <a:rPr lang="uk-UA" sz="3200" dirty="0"/>
              <a:t> </a:t>
            </a:r>
            <a:r>
              <a:rPr lang="uk-UA" sz="3200" dirty="0" err="1"/>
              <a:t>bony</a:t>
            </a:r>
            <a:r>
              <a:rPr lang="uk-UA" sz="3200" dirty="0"/>
              <a:t> </a:t>
            </a:r>
            <a:r>
              <a:rPr lang="uk-UA" sz="3200" dirty="0" err="1"/>
              <a:t>plates</a:t>
            </a:r>
            <a:r>
              <a:rPr lang="uk-UA" sz="3200" dirty="0"/>
              <a:t>. </a:t>
            </a:r>
            <a:r>
              <a:rPr lang="uk-UA" sz="3200" dirty="0" err="1"/>
              <a:t>Suture</a:t>
            </a:r>
            <a:r>
              <a:rPr lang="uk-UA" sz="3200" dirty="0"/>
              <a:t> </a:t>
            </a:r>
            <a:r>
              <a:rPr lang="uk-UA" sz="3200" dirty="0" err="1"/>
              <a:t>any</a:t>
            </a:r>
            <a:r>
              <a:rPr lang="uk-UA" sz="3200" dirty="0"/>
              <a:t> </a:t>
            </a:r>
            <a:r>
              <a:rPr lang="uk-UA" sz="3200" dirty="0" err="1"/>
              <a:t>lacerations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5. </a:t>
            </a:r>
            <a:r>
              <a:rPr lang="uk-UA" sz="3200" dirty="0" err="1"/>
              <a:t>Provide</a:t>
            </a:r>
            <a:r>
              <a:rPr lang="uk-UA" sz="3200" dirty="0"/>
              <a:t> </a:t>
            </a:r>
            <a:r>
              <a:rPr lang="uk-UA" sz="3200" dirty="0" err="1"/>
              <a:t>antibiotic</a:t>
            </a:r>
            <a:r>
              <a:rPr lang="uk-UA" sz="3200" dirty="0"/>
              <a:t> </a:t>
            </a:r>
            <a:r>
              <a:rPr lang="uk-UA" sz="3200" dirty="0" err="1"/>
              <a:t>coverage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10 </a:t>
            </a:r>
            <a:r>
              <a:rPr lang="uk-UA" sz="3200" dirty="0" err="1"/>
              <a:t>days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prevent</a:t>
            </a:r>
            <a:r>
              <a:rPr lang="uk-UA" sz="3200" dirty="0"/>
              <a:t> </a:t>
            </a:r>
            <a:r>
              <a:rPr lang="uk-UA" sz="3200" dirty="0" err="1"/>
              <a:t>infection</a:t>
            </a:r>
            <a:r>
              <a:rPr lang="uk-UA" sz="3200" dirty="0"/>
              <a:t>. </a:t>
            </a:r>
            <a:r>
              <a:rPr lang="uk-UA" sz="3200" dirty="0" err="1"/>
              <a:t>Consider</a:t>
            </a:r>
            <a:r>
              <a:rPr lang="uk-UA" sz="3200" dirty="0"/>
              <a:t> </a:t>
            </a:r>
            <a:r>
              <a:rPr lang="uk-UA" sz="3200" dirty="0" err="1"/>
              <a:t>prescribing</a:t>
            </a:r>
            <a:r>
              <a:rPr lang="uk-UA" sz="3200" dirty="0"/>
              <a:t> </a:t>
            </a:r>
            <a:r>
              <a:rPr lang="uk-UA" sz="3200" dirty="0" err="1"/>
              <a:t>tetracycline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penicillin</a:t>
            </a:r>
            <a:r>
              <a:rPr lang="uk-UA" sz="3200" dirty="0"/>
              <a:t>. </a:t>
            </a:r>
            <a:r>
              <a:rPr lang="uk-UA" sz="3200" dirty="0" err="1"/>
              <a:t>Penicillin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prescribed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: </a:t>
            </a:r>
            <a:r>
              <a:rPr lang="uk-UA" sz="3200" dirty="0" err="1"/>
              <a:t>PenVK</a:t>
            </a:r>
            <a:r>
              <a:rPr lang="uk-UA" sz="3200" dirty="0"/>
              <a:t> 500mg, 4X </a:t>
            </a:r>
            <a:r>
              <a:rPr lang="uk-UA" sz="3200" dirty="0" err="1"/>
              <a:t>per</a:t>
            </a:r>
            <a:r>
              <a:rPr lang="uk-UA" sz="3200" dirty="0"/>
              <a:t> </a:t>
            </a:r>
            <a:r>
              <a:rPr lang="uk-UA" sz="3200" dirty="0" err="1"/>
              <a:t>day</a:t>
            </a:r>
            <a:r>
              <a:rPr lang="uk-UA" sz="3200" dirty="0"/>
              <a:t>, </a:t>
            </a:r>
            <a:r>
              <a:rPr lang="uk-UA" sz="3200" dirty="0" err="1"/>
              <a:t>for</a:t>
            </a:r>
            <a:r>
              <a:rPr lang="uk-UA" sz="3200" dirty="0"/>
              <a:t> 10 </a:t>
            </a:r>
            <a:r>
              <a:rPr lang="uk-UA" sz="3200" dirty="0" err="1"/>
              <a:t>days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6. </a:t>
            </a:r>
            <a:r>
              <a:rPr lang="uk-UA" sz="3200" dirty="0" err="1"/>
              <a:t>Prescribe</a:t>
            </a:r>
            <a:r>
              <a:rPr lang="uk-UA" sz="3200" dirty="0"/>
              <a:t> </a:t>
            </a:r>
            <a:r>
              <a:rPr lang="uk-UA" sz="3200" dirty="0" err="1"/>
              <a:t>chlorhexidine</a:t>
            </a:r>
            <a:r>
              <a:rPr lang="uk-UA" sz="3200" dirty="0"/>
              <a:t> </a:t>
            </a:r>
            <a:r>
              <a:rPr lang="uk-UA" sz="3200" dirty="0" err="1"/>
              <a:t>gluconate</a:t>
            </a:r>
            <a:r>
              <a:rPr lang="uk-UA" sz="3200" dirty="0"/>
              <a:t> </a:t>
            </a:r>
            <a:r>
              <a:rPr lang="uk-UA" sz="3200" dirty="0" err="1"/>
              <a:t>rinses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provide</a:t>
            </a:r>
            <a:r>
              <a:rPr lang="uk-UA" sz="3200" dirty="0"/>
              <a:t> </a:t>
            </a:r>
            <a:r>
              <a:rPr lang="uk-UA" sz="3200" dirty="0" err="1"/>
              <a:t>oral</a:t>
            </a:r>
            <a:r>
              <a:rPr lang="uk-UA" sz="3200" dirty="0"/>
              <a:t> </a:t>
            </a:r>
            <a:r>
              <a:rPr lang="uk-UA" sz="3200" dirty="0" err="1"/>
              <a:t>hygiene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diet</a:t>
            </a:r>
            <a:r>
              <a:rPr lang="uk-UA" sz="3200" dirty="0"/>
              <a:t> </a:t>
            </a:r>
            <a:r>
              <a:rPr lang="uk-UA" sz="3200" dirty="0" err="1"/>
              <a:t>instructions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30776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268760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7. </a:t>
            </a:r>
            <a:r>
              <a:rPr lang="uk-UA" sz="3200" dirty="0" err="1"/>
              <a:t>Provide</a:t>
            </a:r>
            <a:r>
              <a:rPr lang="uk-UA" sz="3200" dirty="0"/>
              <a:t> </a:t>
            </a:r>
            <a:r>
              <a:rPr lang="uk-UA" sz="3200" dirty="0" err="1"/>
              <a:t>analgesics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control</a:t>
            </a:r>
            <a:r>
              <a:rPr lang="uk-UA" sz="3200" dirty="0"/>
              <a:t> </a:t>
            </a:r>
            <a:r>
              <a:rPr lang="uk-UA" sz="3200" dirty="0" err="1"/>
              <a:t>pain</a:t>
            </a:r>
            <a:r>
              <a:rPr lang="uk-UA" sz="3200" dirty="0"/>
              <a:t>.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children</a:t>
            </a:r>
            <a:r>
              <a:rPr lang="uk-UA" sz="3200" dirty="0"/>
              <a:t>, </a:t>
            </a:r>
            <a:r>
              <a:rPr lang="uk-UA" sz="3200" dirty="0" err="1"/>
              <a:t>consider</a:t>
            </a:r>
            <a:r>
              <a:rPr lang="uk-UA" sz="3200" dirty="0"/>
              <a:t> </a:t>
            </a:r>
            <a:r>
              <a:rPr lang="uk-UA" sz="3200" dirty="0" err="1"/>
              <a:t>prescribing</a:t>
            </a:r>
            <a:r>
              <a:rPr lang="uk-UA" sz="3200" dirty="0"/>
              <a:t> </a:t>
            </a:r>
            <a:r>
              <a:rPr lang="uk-UA" sz="3200" dirty="0" err="1"/>
              <a:t>acetaminophen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codeine</a:t>
            </a:r>
            <a:r>
              <a:rPr lang="uk-UA" sz="3200" dirty="0"/>
              <a:t> (</a:t>
            </a:r>
            <a:r>
              <a:rPr lang="uk-UA" sz="3200" dirty="0" err="1"/>
              <a:t>Tylenol</a:t>
            </a:r>
            <a:r>
              <a:rPr lang="uk-UA" sz="3200" dirty="0"/>
              <a:t> #3)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mild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moderate</a:t>
            </a:r>
            <a:r>
              <a:rPr lang="uk-UA" sz="3200" dirty="0"/>
              <a:t> </a:t>
            </a:r>
            <a:r>
              <a:rPr lang="uk-UA" sz="3200" dirty="0" err="1"/>
              <a:t>pain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dose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15 </a:t>
            </a:r>
            <a:r>
              <a:rPr lang="uk-UA" sz="3200" dirty="0" err="1"/>
              <a:t>mg</a:t>
            </a:r>
            <a:r>
              <a:rPr lang="uk-UA" sz="3200" dirty="0"/>
              <a:t>/</a:t>
            </a:r>
            <a:r>
              <a:rPr lang="uk-UA" sz="3200" dirty="0" err="1"/>
              <a:t>kg</a:t>
            </a:r>
            <a:r>
              <a:rPr lang="uk-UA" sz="3200" dirty="0"/>
              <a:t>/</a:t>
            </a:r>
            <a:r>
              <a:rPr lang="uk-UA" sz="3200" dirty="0" err="1"/>
              <a:t>dose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acetaminophen</a:t>
            </a:r>
            <a:r>
              <a:rPr lang="uk-UA" sz="3200" dirty="0"/>
              <a:t>, </a:t>
            </a:r>
            <a:r>
              <a:rPr lang="uk-UA" sz="3200" dirty="0" err="1"/>
              <a:t>every</a:t>
            </a:r>
            <a:r>
              <a:rPr lang="uk-UA" sz="3200" dirty="0"/>
              <a:t> 4 </a:t>
            </a:r>
            <a:r>
              <a:rPr lang="uk-UA" sz="3200" dirty="0" err="1"/>
              <a:t>hours</a:t>
            </a:r>
            <a:r>
              <a:rPr lang="uk-UA" sz="3200" dirty="0"/>
              <a:t>. </a:t>
            </a:r>
            <a:r>
              <a:rPr lang="uk-UA" sz="3200" dirty="0" err="1"/>
              <a:t>Do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exceed</a:t>
            </a:r>
            <a:r>
              <a:rPr lang="uk-UA" sz="3200" dirty="0"/>
              <a:t> 2.6 g/</a:t>
            </a:r>
            <a:r>
              <a:rPr lang="uk-UA" sz="3200" dirty="0" err="1"/>
              <a:t>day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acetaminophen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8. </a:t>
            </a:r>
            <a:r>
              <a:rPr lang="uk-UA" sz="3200" dirty="0" err="1"/>
              <a:t>Arrange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tetanus</a:t>
            </a:r>
            <a:r>
              <a:rPr lang="uk-UA" sz="3200" dirty="0"/>
              <a:t> </a:t>
            </a:r>
            <a:r>
              <a:rPr lang="uk-UA" sz="3200" dirty="0" err="1"/>
              <a:t>vaccination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wound</a:t>
            </a:r>
            <a:r>
              <a:rPr lang="uk-UA" sz="3200" dirty="0"/>
              <a:t> </a:t>
            </a:r>
            <a:r>
              <a:rPr lang="uk-UA" sz="3200" dirty="0" err="1"/>
              <a:t>was</a:t>
            </a:r>
            <a:r>
              <a:rPr lang="uk-UA" sz="3200" dirty="0"/>
              <a:t> </a:t>
            </a:r>
            <a:r>
              <a:rPr lang="uk-UA" sz="3200" dirty="0" err="1"/>
              <a:t>dirty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vaccination</a:t>
            </a:r>
            <a:r>
              <a:rPr lang="uk-UA" sz="3200" dirty="0"/>
              <a:t> </a:t>
            </a:r>
            <a:r>
              <a:rPr lang="uk-UA" sz="3200" dirty="0" err="1"/>
              <a:t>requires</a:t>
            </a:r>
            <a:r>
              <a:rPr lang="uk-UA" sz="3200" dirty="0"/>
              <a:t> </a:t>
            </a:r>
            <a:r>
              <a:rPr lang="uk-UA" sz="3200" dirty="0" err="1"/>
              <a:t>updating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930819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4703" y="249289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3600" b="1" dirty="0"/>
              <a:t>FIRST AID WITH TOOTH DISPLACEMENT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755415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348880"/>
            <a:ext cx="74168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     </a:t>
            </a:r>
            <a:r>
              <a:rPr lang="uk-UA" sz="3200" dirty="0" smtClean="0"/>
              <a:t>I</a:t>
            </a:r>
            <a:r>
              <a:rPr lang="uk-UA" sz="3200" dirty="0"/>
              <a:t>. PRIMARY TOOTH</a:t>
            </a:r>
            <a:endParaRPr lang="ru-RU" sz="3200" dirty="0"/>
          </a:p>
          <a:p>
            <a:r>
              <a:rPr lang="en-US" sz="3200" dirty="0" smtClean="0"/>
              <a:t>  </a:t>
            </a:r>
            <a:r>
              <a:rPr lang="uk-UA" sz="3200" dirty="0" err="1" smtClean="0"/>
              <a:t>Place</a:t>
            </a:r>
            <a:r>
              <a:rPr lang="uk-UA" sz="3200" dirty="0" smtClean="0"/>
              <a:t> </a:t>
            </a:r>
            <a:r>
              <a:rPr lang="uk-UA" sz="3200" dirty="0"/>
              <a:t>a </a:t>
            </a:r>
            <a:r>
              <a:rPr lang="uk-UA" sz="3200" dirty="0" err="1"/>
              <a:t>cold</a:t>
            </a:r>
            <a:r>
              <a:rPr lang="uk-UA" sz="3200" dirty="0"/>
              <a:t> </a:t>
            </a:r>
            <a:r>
              <a:rPr lang="uk-UA" sz="3200" dirty="0" err="1"/>
              <a:t>wet</a:t>
            </a:r>
            <a:r>
              <a:rPr lang="uk-UA" sz="3200" dirty="0"/>
              <a:t> </a:t>
            </a:r>
            <a:r>
              <a:rPr lang="uk-UA" sz="3200" dirty="0" err="1"/>
              <a:t>cloth</a:t>
            </a:r>
            <a:r>
              <a:rPr lang="uk-UA" sz="3200" dirty="0"/>
              <a:t> </a:t>
            </a:r>
            <a:r>
              <a:rPr lang="uk-UA" sz="3200" dirty="0" err="1"/>
              <a:t>over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mouth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bring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child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a </a:t>
            </a:r>
            <a:r>
              <a:rPr lang="uk-UA" sz="3200" dirty="0" err="1"/>
              <a:t>dentist</a:t>
            </a:r>
            <a:r>
              <a:rPr lang="uk-UA" sz="3200" dirty="0"/>
              <a:t>. </a:t>
            </a:r>
            <a:r>
              <a:rPr lang="uk-UA" sz="3200" dirty="0" err="1"/>
              <a:t>Provide</a:t>
            </a:r>
            <a:r>
              <a:rPr lang="uk-UA" sz="3200" dirty="0"/>
              <a:t> </a:t>
            </a:r>
            <a:r>
              <a:rPr lang="uk-UA" sz="3200" dirty="0" err="1"/>
              <a:t>pain</a:t>
            </a:r>
            <a:r>
              <a:rPr lang="uk-UA" sz="3200" dirty="0"/>
              <a:t> </a:t>
            </a:r>
            <a:r>
              <a:rPr lang="uk-UA" sz="3200" dirty="0" err="1"/>
              <a:t>relief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giving</a:t>
            </a:r>
            <a:r>
              <a:rPr lang="uk-UA" sz="3200" dirty="0"/>
              <a:t> </a:t>
            </a:r>
            <a:r>
              <a:rPr lang="uk-UA" sz="3200" dirty="0" err="1"/>
              <a:t>children’s</a:t>
            </a:r>
            <a:r>
              <a:rPr lang="uk-UA" sz="3200" dirty="0"/>
              <a:t> </a:t>
            </a:r>
            <a:r>
              <a:rPr lang="uk-UA" sz="3200" dirty="0" err="1"/>
              <a:t>Tylenol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932835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26876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     </a:t>
            </a:r>
            <a:r>
              <a:rPr lang="uk-UA" sz="3200" dirty="0" smtClean="0"/>
              <a:t>II</a:t>
            </a:r>
            <a:r>
              <a:rPr lang="uk-UA" sz="3200" dirty="0"/>
              <a:t>. PERMANENT TOOTH</a:t>
            </a:r>
            <a:endParaRPr lang="ru-RU" sz="3200" dirty="0"/>
          </a:p>
          <a:p>
            <a:r>
              <a:rPr lang="uk-UA" sz="3200" dirty="0" err="1"/>
              <a:t>Rinse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cold</a:t>
            </a:r>
            <a:r>
              <a:rPr lang="uk-UA" sz="3200" dirty="0"/>
              <a:t> </a:t>
            </a:r>
            <a:r>
              <a:rPr lang="uk-UA" sz="3200" dirty="0" err="1"/>
              <a:t>water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keep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ice</a:t>
            </a:r>
            <a:r>
              <a:rPr lang="uk-UA" sz="3200" dirty="0"/>
              <a:t> </a:t>
            </a:r>
            <a:r>
              <a:rPr lang="uk-UA" sz="3200" dirty="0" err="1"/>
              <a:t>pack</a:t>
            </a:r>
            <a:r>
              <a:rPr lang="uk-UA" sz="3200" dirty="0"/>
              <a:t> </a:t>
            </a:r>
            <a:r>
              <a:rPr lang="uk-UA" sz="3200" dirty="0" err="1"/>
              <a:t>over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lip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mouth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reduce</a:t>
            </a:r>
            <a:r>
              <a:rPr lang="uk-UA" sz="3200" dirty="0"/>
              <a:t> </a:t>
            </a:r>
            <a:r>
              <a:rPr lang="uk-UA" sz="3200" dirty="0" err="1"/>
              <a:t>swelling</a:t>
            </a:r>
            <a:r>
              <a:rPr lang="uk-UA" sz="3200" dirty="0"/>
              <a:t>. </a:t>
            </a:r>
            <a:r>
              <a:rPr lang="uk-UA" sz="3200" dirty="0" err="1"/>
              <a:t>Give</a:t>
            </a:r>
            <a:r>
              <a:rPr lang="uk-UA" sz="3200" dirty="0"/>
              <a:t> </a:t>
            </a:r>
            <a:r>
              <a:rPr lang="uk-UA" sz="3200" dirty="0" err="1"/>
              <a:t>Tylenol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pain</a:t>
            </a:r>
            <a:r>
              <a:rPr lang="uk-UA" sz="3200" dirty="0"/>
              <a:t> </a:t>
            </a:r>
            <a:r>
              <a:rPr lang="uk-UA" sz="3200" dirty="0" err="1"/>
              <a:t>relief</a:t>
            </a:r>
            <a:r>
              <a:rPr lang="uk-UA" sz="3200" dirty="0"/>
              <a:t>. </a:t>
            </a:r>
            <a:r>
              <a:rPr lang="uk-UA" sz="3200" dirty="0" err="1"/>
              <a:t>Try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reposition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luxated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back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its</a:t>
            </a:r>
            <a:r>
              <a:rPr lang="uk-UA" sz="3200" dirty="0"/>
              <a:t> </a:t>
            </a:r>
            <a:r>
              <a:rPr lang="uk-UA" sz="3200" dirty="0" err="1"/>
              <a:t>normal</a:t>
            </a:r>
            <a:r>
              <a:rPr lang="uk-UA" sz="3200" dirty="0"/>
              <a:t> </a:t>
            </a:r>
            <a:r>
              <a:rPr lang="uk-UA" sz="3200" dirty="0" err="1"/>
              <a:t>position</a:t>
            </a:r>
            <a:r>
              <a:rPr lang="uk-UA" sz="3200" dirty="0"/>
              <a:t> </a:t>
            </a:r>
            <a:r>
              <a:rPr lang="uk-UA" sz="3200" dirty="0" err="1"/>
              <a:t>using</a:t>
            </a:r>
            <a:r>
              <a:rPr lang="uk-UA" sz="3200" dirty="0"/>
              <a:t> </a:t>
            </a:r>
            <a:r>
              <a:rPr lang="uk-UA" sz="3200" dirty="0" err="1"/>
              <a:t>gentle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moderate</a:t>
            </a:r>
            <a:r>
              <a:rPr lang="uk-UA" sz="3200" dirty="0"/>
              <a:t> </a:t>
            </a:r>
            <a:r>
              <a:rPr lang="uk-UA" sz="3200" dirty="0" err="1"/>
              <a:t>finger</a:t>
            </a:r>
            <a:r>
              <a:rPr lang="uk-UA" sz="3200" dirty="0"/>
              <a:t> </a:t>
            </a:r>
            <a:r>
              <a:rPr lang="uk-UA" sz="3200" dirty="0" err="1"/>
              <a:t>pressure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patient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then</a:t>
            </a:r>
            <a:r>
              <a:rPr lang="uk-UA" sz="3200" dirty="0"/>
              <a:t> </a:t>
            </a:r>
            <a:r>
              <a:rPr lang="uk-UA" sz="3200" dirty="0" err="1"/>
              <a:t>instructed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gently</a:t>
            </a:r>
            <a:r>
              <a:rPr lang="uk-UA" sz="3200" dirty="0"/>
              <a:t> </a:t>
            </a:r>
            <a:r>
              <a:rPr lang="uk-UA" sz="3200" dirty="0" err="1"/>
              <a:t>hold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position</a:t>
            </a:r>
            <a:r>
              <a:rPr lang="uk-UA" sz="3200" dirty="0"/>
              <a:t>. </a:t>
            </a:r>
            <a:r>
              <a:rPr lang="uk-UA" sz="3200" dirty="0" err="1"/>
              <a:t>Obtain</a:t>
            </a:r>
            <a:r>
              <a:rPr lang="uk-UA" sz="3200" dirty="0"/>
              <a:t> </a:t>
            </a:r>
            <a:r>
              <a:rPr lang="uk-UA" sz="3200" dirty="0" err="1"/>
              <a:t>definitive</a:t>
            </a:r>
            <a:r>
              <a:rPr lang="uk-UA" sz="3200" dirty="0"/>
              <a:t>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care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soon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possible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780350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99550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/>
              <a:t>DENTAL OFFICE TREATMENT OF TOOTH DISPLACEMENT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54198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64096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            </a:t>
            </a:r>
            <a:r>
              <a:rPr lang="uk-UA" sz="3200" dirty="0" smtClean="0"/>
              <a:t>I</a:t>
            </a:r>
            <a:r>
              <a:rPr lang="uk-UA" sz="3200" dirty="0"/>
              <a:t>. PRIMARY TOOTH</a:t>
            </a:r>
            <a:endParaRPr lang="ru-RU" sz="3200" dirty="0"/>
          </a:p>
          <a:p>
            <a:r>
              <a:rPr lang="uk-UA" sz="3200" dirty="0"/>
              <a:t>· </a:t>
            </a:r>
            <a:r>
              <a:rPr lang="en-US" sz="3200" dirty="0" smtClean="0"/>
              <a:t>   </a:t>
            </a:r>
            <a:r>
              <a:rPr lang="uk-UA" sz="3200" dirty="0" smtClean="0"/>
              <a:t>A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a </a:t>
            </a:r>
            <a:r>
              <a:rPr lang="uk-UA" sz="3200" dirty="0" err="1"/>
              <a:t>luxation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labial</a:t>
            </a:r>
            <a:r>
              <a:rPr lang="uk-UA" sz="3200" dirty="0"/>
              <a:t> </a:t>
            </a:r>
            <a:r>
              <a:rPr lang="uk-UA" sz="3200" dirty="0" err="1"/>
              <a:t>direction</a:t>
            </a:r>
            <a:r>
              <a:rPr lang="uk-UA" sz="3200" dirty="0"/>
              <a:t> </a:t>
            </a:r>
            <a:r>
              <a:rPr lang="uk-UA" sz="3200" dirty="0" err="1"/>
              <a:t>needs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extracted</a:t>
            </a:r>
            <a:r>
              <a:rPr lang="uk-UA" sz="3200" dirty="0"/>
              <a:t>,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avoid</a:t>
            </a:r>
            <a:r>
              <a:rPr lang="uk-UA" sz="3200" dirty="0"/>
              <a:t> </a:t>
            </a:r>
            <a:r>
              <a:rPr lang="uk-UA" sz="3200" dirty="0" err="1"/>
              <a:t>further</a:t>
            </a:r>
            <a:r>
              <a:rPr lang="uk-UA" sz="3200" dirty="0"/>
              <a:t> </a:t>
            </a:r>
            <a:r>
              <a:rPr lang="uk-UA" sz="3200" dirty="0" err="1"/>
              <a:t>damage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developing</a:t>
            </a:r>
            <a:r>
              <a:rPr lang="uk-UA" sz="3200" dirty="0"/>
              <a:t> </a:t>
            </a:r>
            <a:r>
              <a:rPr lang="uk-UA" sz="3200" dirty="0" err="1"/>
              <a:t>permanent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bud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 smtClean="0"/>
              <a:t>·</a:t>
            </a:r>
            <a:r>
              <a:rPr lang="en-US" sz="3200" dirty="0" smtClean="0"/>
              <a:t>   </a:t>
            </a:r>
            <a:r>
              <a:rPr lang="uk-UA" sz="3200" dirty="0" smtClean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other</a:t>
            </a:r>
            <a:r>
              <a:rPr lang="uk-UA" sz="3200" dirty="0"/>
              <a:t> </a:t>
            </a:r>
            <a:r>
              <a:rPr lang="uk-UA" sz="3200" dirty="0" err="1"/>
              <a:t>cases</a:t>
            </a:r>
            <a:r>
              <a:rPr lang="uk-UA" sz="3200" dirty="0"/>
              <a:t>, </a:t>
            </a:r>
            <a:r>
              <a:rPr lang="uk-UA" sz="3200" dirty="0" err="1"/>
              <a:t>however</a:t>
            </a:r>
            <a:r>
              <a:rPr lang="uk-UA" sz="3200" dirty="0"/>
              <a:t>, </a:t>
            </a:r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possible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splint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luxated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back</a:t>
            </a:r>
            <a:r>
              <a:rPr lang="uk-UA" sz="3200" dirty="0"/>
              <a:t> </a:t>
            </a:r>
            <a:r>
              <a:rPr lang="uk-UA" sz="3200" dirty="0" err="1"/>
              <a:t>into</a:t>
            </a:r>
            <a:r>
              <a:rPr lang="uk-UA" sz="3200" dirty="0"/>
              <a:t> </a:t>
            </a:r>
            <a:r>
              <a:rPr lang="uk-UA" sz="3200" dirty="0" err="1"/>
              <a:t>normal</a:t>
            </a:r>
            <a:r>
              <a:rPr lang="uk-UA" sz="3200" dirty="0"/>
              <a:t> </a:t>
            </a:r>
            <a:r>
              <a:rPr lang="uk-UA" sz="3200" dirty="0" err="1"/>
              <a:t>position</a:t>
            </a:r>
            <a:r>
              <a:rPr lang="uk-UA" sz="3200" dirty="0"/>
              <a:t> </a:t>
            </a:r>
            <a:r>
              <a:rPr lang="uk-UA" sz="3200" dirty="0" err="1"/>
              <a:t>using</a:t>
            </a:r>
            <a:r>
              <a:rPr lang="uk-UA" sz="3200" dirty="0"/>
              <a:t> resin-</a:t>
            </a:r>
            <a:r>
              <a:rPr lang="uk-UA" sz="3200" dirty="0" err="1"/>
              <a:t>modified</a:t>
            </a:r>
            <a:r>
              <a:rPr lang="uk-UA" sz="3200" dirty="0"/>
              <a:t> </a:t>
            </a:r>
            <a:r>
              <a:rPr lang="uk-UA" sz="3200" dirty="0" err="1"/>
              <a:t>glass</a:t>
            </a:r>
            <a:r>
              <a:rPr lang="uk-UA" sz="3200" dirty="0"/>
              <a:t> </a:t>
            </a:r>
            <a:r>
              <a:rPr lang="uk-UA" sz="3200" dirty="0" err="1"/>
              <a:t>ionomer</a:t>
            </a:r>
            <a:r>
              <a:rPr lang="uk-UA" sz="3200" dirty="0"/>
              <a:t> </a:t>
            </a:r>
            <a:r>
              <a:rPr lang="uk-UA" sz="3200" dirty="0" err="1"/>
              <a:t>cement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cement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mixed</a:t>
            </a:r>
            <a:r>
              <a:rPr lang="uk-UA" sz="3200" dirty="0"/>
              <a:t> </a:t>
            </a:r>
            <a:r>
              <a:rPr lang="uk-UA" sz="3200" dirty="0" err="1"/>
              <a:t>fairly</a:t>
            </a:r>
            <a:r>
              <a:rPr lang="uk-UA" sz="3200" dirty="0"/>
              <a:t> </a:t>
            </a:r>
            <a:r>
              <a:rPr lang="uk-UA" sz="3200" dirty="0" err="1"/>
              <a:t>thick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placed</a:t>
            </a:r>
            <a:r>
              <a:rPr lang="uk-UA" sz="3200" dirty="0"/>
              <a:t> </a:t>
            </a:r>
            <a:r>
              <a:rPr lang="uk-UA" sz="3200" dirty="0" err="1"/>
              <a:t>on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labial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lingual</a:t>
            </a:r>
            <a:r>
              <a:rPr lang="uk-UA" sz="3200" dirty="0"/>
              <a:t> </a:t>
            </a:r>
            <a:r>
              <a:rPr lang="uk-UA" sz="3200" dirty="0" err="1"/>
              <a:t>surfaces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luxated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– </a:t>
            </a:r>
            <a:r>
              <a:rPr lang="uk-UA" sz="3200" dirty="0" err="1"/>
              <a:t>and</a:t>
            </a:r>
            <a:r>
              <a:rPr lang="uk-UA" sz="3200" dirty="0"/>
              <a:t> a </a:t>
            </a:r>
            <a:r>
              <a:rPr lang="uk-UA" sz="3200" dirty="0" err="1"/>
              <a:t>few</a:t>
            </a:r>
            <a:r>
              <a:rPr lang="uk-UA" sz="3200" dirty="0"/>
              <a:t> </a:t>
            </a:r>
            <a:r>
              <a:rPr lang="uk-UA" sz="3200" dirty="0" err="1"/>
              <a:t>adjacent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luxated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held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ideal</a:t>
            </a:r>
            <a:r>
              <a:rPr lang="uk-UA" sz="3200" dirty="0"/>
              <a:t> </a:t>
            </a:r>
            <a:r>
              <a:rPr lang="uk-UA" sz="3200" dirty="0" err="1"/>
              <a:t>position</a:t>
            </a:r>
            <a:r>
              <a:rPr lang="uk-UA" sz="3200" dirty="0"/>
              <a:t> </a:t>
            </a:r>
            <a:r>
              <a:rPr lang="uk-UA" sz="3200" dirty="0" err="1"/>
              <a:t>while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cement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setting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splint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removed</a:t>
            </a:r>
            <a:r>
              <a:rPr lang="uk-UA" sz="3200" dirty="0"/>
              <a:t> </a:t>
            </a:r>
            <a:r>
              <a:rPr lang="uk-UA" sz="3200" dirty="0" err="1"/>
              <a:t>after</a:t>
            </a:r>
            <a:r>
              <a:rPr lang="uk-UA" sz="3200" dirty="0"/>
              <a:t> 10 </a:t>
            </a:r>
            <a:r>
              <a:rPr lang="uk-UA" sz="3200" dirty="0" err="1"/>
              <a:t>days</a:t>
            </a:r>
            <a:r>
              <a:rPr lang="uk-UA" sz="3200" dirty="0"/>
              <a:t> </a:t>
            </a:r>
            <a:r>
              <a:rPr lang="uk-UA" sz="3200" dirty="0" err="1"/>
              <a:t>using</a:t>
            </a:r>
            <a:r>
              <a:rPr lang="uk-UA" sz="3200" dirty="0"/>
              <a:t> a </a:t>
            </a:r>
            <a:r>
              <a:rPr lang="uk-UA" sz="3200" dirty="0" err="1"/>
              <a:t>composite</a:t>
            </a:r>
            <a:r>
              <a:rPr lang="uk-UA" sz="3200" dirty="0"/>
              <a:t> </a:t>
            </a:r>
            <a:r>
              <a:rPr lang="uk-UA" sz="3200" dirty="0" err="1"/>
              <a:t>finishing</a:t>
            </a:r>
            <a:r>
              <a:rPr lang="uk-UA" sz="3200" dirty="0"/>
              <a:t> </a:t>
            </a:r>
            <a:r>
              <a:rPr lang="uk-UA" sz="3200" dirty="0" err="1"/>
              <a:t>bur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043509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089" y="476672"/>
            <a:ext cx="903649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           </a:t>
            </a:r>
            <a:r>
              <a:rPr lang="uk-UA" sz="3200" dirty="0" smtClean="0"/>
              <a:t>II</a:t>
            </a:r>
            <a:r>
              <a:rPr lang="uk-UA" sz="3200" dirty="0"/>
              <a:t>. PERMANENT TOOTH</a:t>
            </a:r>
            <a:endParaRPr lang="ru-RU" sz="3200" dirty="0"/>
          </a:p>
          <a:p>
            <a:r>
              <a:rPr lang="uk-UA" sz="3200" dirty="0"/>
              <a:t>· </a:t>
            </a:r>
            <a:r>
              <a:rPr lang="en-US" sz="3200" dirty="0" smtClean="0"/>
              <a:t>  </a:t>
            </a:r>
            <a:r>
              <a:rPr lang="uk-UA" sz="3200" dirty="0" err="1" smtClean="0"/>
              <a:t>For</a:t>
            </a:r>
            <a:r>
              <a:rPr lang="uk-UA" sz="3200" dirty="0" smtClean="0"/>
              <a:t> </a:t>
            </a:r>
            <a:r>
              <a:rPr lang="uk-UA" sz="3200" dirty="0" err="1"/>
              <a:t>any</a:t>
            </a:r>
            <a:r>
              <a:rPr lang="uk-UA" sz="3200" dirty="0"/>
              <a:t> </a:t>
            </a:r>
            <a:r>
              <a:rPr lang="uk-UA" sz="3200" dirty="0" err="1"/>
              <a:t>severe</a:t>
            </a:r>
            <a:r>
              <a:rPr lang="uk-UA" sz="3200" dirty="0"/>
              <a:t> </a:t>
            </a:r>
            <a:r>
              <a:rPr lang="uk-UA" sz="3200" dirty="0" err="1"/>
              <a:t>luxation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: </a:t>
            </a:r>
            <a:r>
              <a:rPr lang="uk-UA" sz="3200" dirty="0" err="1"/>
              <a:t>an</a:t>
            </a:r>
            <a:r>
              <a:rPr lang="uk-UA" sz="3200" dirty="0"/>
              <a:t> anti-</a:t>
            </a:r>
            <a:r>
              <a:rPr lang="uk-UA" sz="3200" dirty="0" err="1"/>
              <a:t>inflammatory</a:t>
            </a:r>
            <a:r>
              <a:rPr lang="uk-UA" sz="3200" dirty="0"/>
              <a:t> </a:t>
            </a:r>
            <a:r>
              <a:rPr lang="uk-UA" sz="3200" dirty="0" err="1"/>
              <a:t>agent</a:t>
            </a:r>
            <a:r>
              <a:rPr lang="uk-UA" sz="3200" dirty="0"/>
              <a:t> (</a:t>
            </a:r>
            <a:r>
              <a:rPr lang="uk-UA" sz="3200" dirty="0" err="1"/>
              <a:t>Motrin</a:t>
            </a:r>
            <a:r>
              <a:rPr lang="uk-UA" sz="3200" dirty="0"/>
              <a:t>),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analgesic</a:t>
            </a:r>
            <a:r>
              <a:rPr lang="uk-UA" sz="3200" dirty="0"/>
              <a:t> (</a:t>
            </a:r>
            <a:r>
              <a:rPr lang="uk-UA" sz="3200" dirty="0" err="1"/>
              <a:t>Tylenol</a:t>
            </a:r>
            <a:r>
              <a:rPr lang="uk-UA" sz="3200" dirty="0"/>
              <a:t> #3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Percoset</a:t>
            </a:r>
            <a:r>
              <a:rPr lang="uk-UA" sz="3200" dirty="0"/>
              <a:t>),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antibiotic</a:t>
            </a:r>
            <a:r>
              <a:rPr lang="uk-UA" sz="3200" dirty="0"/>
              <a:t> (</a:t>
            </a:r>
            <a:r>
              <a:rPr lang="uk-UA" sz="3200" dirty="0" err="1"/>
              <a:t>Penicillin</a:t>
            </a:r>
            <a:r>
              <a:rPr lang="uk-UA" sz="3200" dirty="0"/>
              <a:t>)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prescribed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· </a:t>
            </a:r>
            <a:r>
              <a:rPr lang="en-US" sz="3200" dirty="0" smtClean="0"/>
              <a:t>  </a:t>
            </a:r>
            <a:r>
              <a:rPr lang="uk-UA" sz="3200" dirty="0" err="1" smtClean="0"/>
              <a:t>For</a:t>
            </a:r>
            <a:r>
              <a:rPr lang="uk-UA" sz="3200" dirty="0" smtClean="0"/>
              <a:t> </a:t>
            </a:r>
            <a:r>
              <a:rPr lang="uk-UA" sz="3200" dirty="0"/>
              <a:t>a </a:t>
            </a:r>
            <a:r>
              <a:rPr lang="uk-UA" sz="3200" dirty="0" err="1"/>
              <a:t>lateral</a:t>
            </a:r>
            <a:r>
              <a:rPr lang="uk-UA" sz="3200" dirty="0"/>
              <a:t> </a:t>
            </a:r>
            <a:r>
              <a:rPr lang="uk-UA" sz="3200" dirty="0" err="1"/>
              <a:t>luxation</a:t>
            </a:r>
            <a:r>
              <a:rPr lang="uk-UA" sz="3200" dirty="0"/>
              <a:t>, </a:t>
            </a:r>
            <a:r>
              <a:rPr lang="uk-UA" sz="3200" dirty="0" err="1"/>
              <a:t>treatment</a:t>
            </a:r>
            <a:r>
              <a:rPr lang="uk-UA" sz="3200" dirty="0"/>
              <a:t> </a:t>
            </a:r>
            <a:r>
              <a:rPr lang="uk-UA" sz="3200" dirty="0" err="1"/>
              <a:t>includes</a:t>
            </a:r>
            <a:r>
              <a:rPr lang="uk-UA" sz="3200" dirty="0"/>
              <a:t>: </a:t>
            </a:r>
            <a:r>
              <a:rPr lang="uk-UA" sz="3200" dirty="0" err="1"/>
              <a:t>repositioning</a:t>
            </a:r>
            <a:r>
              <a:rPr lang="uk-UA" sz="3200" dirty="0"/>
              <a:t> </a:t>
            </a:r>
            <a:r>
              <a:rPr lang="uk-UA" sz="3200" dirty="0" err="1"/>
              <a:t>after</a:t>
            </a:r>
            <a:r>
              <a:rPr lang="uk-UA" sz="3200" dirty="0"/>
              <a:t>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anesthesia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applying</a:t>
            </a:r>
            <a:r>
              <a:rPr lang="uk-UA" sz="3200" dirty="0"/>
              <a:t> a semi-</a:t>
            </a:r>
            <a:r>
              <a:rPr lang="uk-UA" sz="3200" dirty="0" err="1"/>
              <a:t>rigid</a:t>
            </a:r>
            <a:r>
              <a:rPr lang="uk-UA" sz="3200" dirty="0"/>
              <a:t> </a:t>
            </a:r>
            <a:r>
              <a:rPr lang="uk-UA" sz="3200" dirty="0" err="1"/>
              <a:t>splint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2-3 </a:t>
            </a:r>
            <a:r>
              <a:rPr lang="uk-UA" sz="3200" dirty="0" err="1"/>
              <a:t>weeks</a:t>
            </a:r>
            <a:r>
              <a:rPr lang="uk-UA" sz="3200" dirty="0"/>
              <a:t>. A post-</a:t>
            </a:r>
            <a:r>
              <a:rPr lang="uk-UA" sz="3200" dirty="0" err="1"/>
              <a:t>treatment</a:t>
            </a:r>
            <a:r>
              <a:rPr lang="uk-UA" sz="3200" dirty="0"/>
              <a:t> </a:t>
            </a:r>
            <a:r>
              <a:rPr lang="uk-UA" sz="3200" dirty="0" err="1"/>
              <a:t>radiograph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performed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assure</a:t>
            </a:r>
            <a:r>
              <a:rPr lang="uk-UA" sz="3200" dirty="0"/>
              <a:t> </a:t>
            </a:r>
            <a:r>
              <a:rPr lang="uk-UA" sz="3200" dirty="0" err="1"/>
              <a:t>proper</a:t>
            </a:r>
            <a:r>
              <a:rPr lang="uk-UA" sz="3200" dirty="0"/>
              <a:t> </a:t>
            </a:r>
            <a:r>
              <a:rPr lang="uk-UA" sz="3200" dirty="0" err="1"/>
              <a:t>position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tooth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socket</a:t>
            </a:r>
            <a:r>
              <a:rPr lang="uk-UA" sz="3200" dirty="0"/>
              <a:t>.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extrusive</a:t>
            </a:r>
            <a:r>
              <a:rPr lang="uk-UA" sz="3200" dirty="0"/>
              <a:t> </a:t>
            </a:r>
            <a:r>
              <a:rPr lang="uk-UA" sz="3200" dirty="0" err="1"/>
              <a:t>luxation</a:t>
            </a:r>
            <a:r>
              <a:rPr lang="uk-UA" sz="3200" dirty="0"/>
              <a:t>, </a:t>
            </a:r>
            <a:r>
              <a:rPr lang="uk-UA" sz="3200" dirty="0" err="1"/>
              <a:t>treatment</a:t>
            </a:r>
            <a:r>
              <a:rPr lang="uk-UA" sz="3200" dirty="0"/>
              <a:t> </a:t>
            </a:r>
            <a:r>
              <a:rPr lang="uk-UA" sz="3200" dirty="0" err="1"/>
              <a:t>includes</a:t>
            </a:r>
            <a:r>
              <a:rPr lang="uk-UA" sz="3200" dirty="0"/>
              <a:t>: </a:t>
            </a:r>
            <a:r>
              <a:rPr lang="uk-UA" sz="3200" dirty="0" err="1"/>
              <a:t>immediate</a:t>
            </a:r>
            <a:r>
              <a:rPr lang="uk-UA" sz="3200" dirty="0"/>
              <a:t> </a:t>
            </a:r>
            <a:r>
              <a:rPr lang="uk-UA" sz="3200" dirty="0" err="1"/>
              <a:t>repositioning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placement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a </a:t>
            </a:r>
            <a:r>
              <a:rPr lang="uk-UA" sz="3200" dirty="0" err="1"/>
              <a:t>semirigid</a:t>
            </a:r>
            <a:r>
              <a:rPr lang="uk-UA" sz="3200" dirty="0"/>
              <a:t> (</a:t>
            </a:r>
            <a:r>
              <a:rPr lang="uk-UA" sz="3200" dirty="0" err="1"/>
              <a:t>flexible</a:t>
            </a:r>
            <a:r>
              <a:rPr lang="uk-UA" sz="3200" dirty="0"/>
              <a:t>) </a:t>
            </a:r>
            <a:r>
              <a:rPr lang="uk-UA" sz="3200" dirty="0" err="1"/>
              <a:t>splint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7-14 </a:t>
            </a:r>
            <a:r>
              <a:rPr lang="uk-UA" sz="3200" dirty="0" err="1"/>
              <a:t>days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738288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366" y="2060848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err="1"/>
              <a:t>Traumas</a:t>
            </a:r>
            <a:r>
              <a:rPr lang="uk-UA" sz="4000" b="1" dirty="0"/>
              <a:t> </a:t>
            </a:r>
            <a:r>
              <a:rPr lang="uk-UA" sz="4000" b="1" dirty="0" err="1"/>
              <a:t>of</a:t>
            </a:r>
            <a:r>
              <a:rPr lang="uk-UA" sz="4000" b="1" dirty="0"/>
              <a:t> </a:t>
            </a:r>
            <a:r>
              <a:rPr lang="uk-UA" sz="4000" b="1" dirty="0" err="1"/>
              <a:t>the</a:t>
            </a:r>
            <a:r>
              <a:rPr lang="uk-UA" sz="4000" b="1" dirty="0"/>
              <a:t> maxillo-facial </a:t>
            </a:r>
            <a:r>
              <a:rPr lang="uk-UA" sz="4000" b="1" dirty="0" err="1"/>
              <a:t>bones</a:t>
            </a:r>
            <a:r>
              <a:rPr lang="uk-UA" sz="4000" b="1" dirty="0"/>
              <a:t> </a:t>
            </a:r>
            <a:r>
              <a:rPr lang="uk-UA" sz="4000" b="1" dirty="0" err="1"/>
              <a:t>of</a:t>
            </a:r>
            <a:r>
              <a:rPr lang="uk-UA" sz="4000" b="1" dirty="0"/>
              <a:t> </a:t>
            </a:r>
            <a:r>
              <a:rPr lang="uk-UA" sz="4000" b="1" dirty="0" err="1"/>
              <a:t>the</a:t>
            </a:r>
            <a:r>
              <a:rPr lang="uk-UA" sz="4000" b="1" dirty="0"/>
              <a:t> </a:t>
            </a:r>
            <a:r>
              <a:rPr lang="uk-UA" sz="4000" b="1" dirty="0" err="1"/>
              <a:t>children</a:t>
            </a:r>
            <a:r>
              <a:rPr lang="uk-UA" sz="4000" b="1" dirty="0"/>
              <a:t>. </a:t>
            </a:r>
            <a:r>
              <a:rPr lang="uk-UA" sz="4000" b="1" dirty="0" err="1"/>
              <a:t>Classification</a:t>
            </a:r>
            <a:r>
              <a:rPr lang="uk-UA" sz="4000" b="1" dirty="0"/>
              <a:t>, </a:t>
            </a:r>
            <a:r>
              <a:rPr lang="uk-UA" sz="4000" b="1" dirty="0" err="1"/>
              <a:t>methods</a:t>
            </a:r>
            <a:r>
              <a:rPr lang="uk-UA" sz="4000" b="1" dirty="0"/>
              <a:t> </a:t>
            </a:r>
            <a:r>
              <a:rPr lang="uk-UA" sz="4000" b="1" dirty="0" err="1"/>
              <a:t>of</a:t>
            </a:r>
            <a:r>
              <a:rPr lang="uk-UA" sz="4000" b="1" dirty="0"/>
              <a:t> </a:t>
            </a:r>
            <a:r>
              <a:rPr lang="uk-UA" sz="4000" b="1" dirty="0" err="1"/>
              <a:t>diagnostics</a:t>
            </a:r>
            <a:r>
              <a:rPr lang="uk-UA" sz="4000" b="1" dirty="0"/>
              <a:t>. </a:t>
            </a:r>
            <a:r>
              <a:rPr lang="uk-UA" sz="4000" b="1" dirty="0" err="1"/>
              <a:t>Treatment</a:t>
            </a:r>
            <a:r>
              <a:rPr lang="uk-UA" sz="4000" b="1" dirty="0"/>
              <a:t>. </a:t>
            </a:r>
            <a:r>
              <a:rPr lang="uk-UA" sz="4000" b="1" dirty="0" err="1"/>
              <a:t>Rehabilitation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808404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132856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    </a:t>
            </a:r>
            <a:r>
              <a:rPr lang="uk-UA" sz="3600" dirty="0" err="1" smtClean="0"/>
              <a:t>Maxillary</a:t>
            </a:r>
            <a:r>
              <a:rPr lang="uk-UA" sz="3600" dirty="0" smtClean="0"/>
              <a:t> </a:t>
            </a:r>
            <a:r>
              <a:rPr lang="uk-UA" sz="3600" dirty="0" err="1"/>
              <a:t>fractures</a:t>
            </a:r>
            <a:r>
              <a:rPr lang="uk-UA" sz="3600" dirty="0"/>
              <a:t> </a:t>
            </a:r>
            <a:r>
              <a:rPr lang="uk-UA" sz="3600" dirty="0" err="1"/>
              <a:t>most</a:t>
            </a:r>
            <a:r>
              <a:rPr lang="uk-UA" sz="3600" dirty="0"/>
              <a:t> </a:t>
            </a:r>
            <a:r>
              <a:rPr lang="uk-UA" sz="3600" dirty="0" err="1"/>
              <a:t>often</a:t>
            </a:r>
            <a:r>
              <a:rPr lang="uk-UA" sz="3600" dirty="0"/>
              <a:t> </a:t>
            </a:r>
            <a:r>
              <a:rPr lang="uk-UA" sz="3600" dirty="0" err="1"/>
              <a:t>occur</a:t>
            </a:r>
            <a:r>
              <a:rPr lang="uk-UA" sz="3600" dirty="0"/>
              <a:t> </a:t>
            </a:r>
            <a:r>
              <a:rPr lang="uk-UA" sz="3600" dirty="0" err="1"/>
              <a:t>in</a:t>
            </a:r>
            <a:r>
              <a:rPr lang="uk-UA" sz="3600" dirty="0"/>
              <a:t> </a:t>
            </a:r>
            <a:r>
              <a:rPr lang="uk-UA" sz="3600" dirty="0" err="1"/>
              <a:t>conjunction</a:t>
            </a:r>
            <a:r>
              <a:rPr lang="uk-UA" sz="3600" dirty="0"/>
              <a:t> </a:t>
            </a:r>
            <a:r>
              <a:rPr lang="uk-UA" sz="3600" dirty="0" err="1"/>
              <a:t>with</a:t>
            </a:r>
            <a:r>
              <a:rPr lang="uk-UA" sz="3600" dirty="0"/>
              <a:t> </a:t>
            </a:r>
            <a:r>
              <a:rPr lang="uk-UA" sz="3600" dirty="0" err="1"/>
              <a:t>other</a:t>
            </a:r>
            <a:r>
              <a:rPr lang="uk-UA" sz="3600" dirty="0"/>
              <a:t> </a:t>
            </a:r>
            <a:r>
              <a:rPr lang="uk-UA" sz="3600" dirty="0" err="1"/>
              <a:t>facial</a:t>
            </a:r>
            <a:r>
              <a:rPr lang="uk-UA" sz="3600" dirty="0"/>
              <a:t> </a:t>
            </a:r>
            <a:r>
              <a:rPr lang="uk-UA" sz="3600" dirty="0" err="1"/>
              <a:t>fractures</a:t>
            </a:r>
            <a:r>
              <a:rPr lang="uk-UA" sz="3600" dirty="0"/>
              <a:t> </a:t>
            </a:r>
            <a:r>
              <a:rPr lang="uk-UA" sz="3600" dirty="0" err="1"/>
              <a:t>and</a:t>
            </a:r>
            <a:r>
              <a:rPr lang="uk-UA" sz="3600" dirty="0"/>
              <a:t> </a:t>
            </a:r>
            <a:r>
              <a:rPr lang="uk-UA" sz="3600" dirty="0" err="1"/>
              <a:t>are</a:t>
            </a:r>
            <a:r>
              <a:rPr lang="uk-UA" sz="3600" dirty="0"/>
              <a:t> </a:t>
            </a:r>
            <a:r>
              <a:rPr lang="uk-UA" sz="3600" dirty="0" err="1"/>
              <a:t>most</a:t>
            </a:r>
            <a:r>
              <a:rPr lang="uk-UA" sz="3600" dirty="0"/>
              <a:t> </a:t>
            </a:r>
            <a:r>
              <a:rPr lang="uk-UA" sz="3600" dirty="0" err="1"/>
              <a:t>often</a:t>
            </a:r>
            <a:r>
              <a:rPr lang="uk-UA" sz="3600" dirty="0"/>
              <a:t> </a:t>
            </a:r>
            <a:r>
              <a:rPr lang="uk-UA" sz="3600" dirty="0" err="1"/>
              <a:t>associated</a:t>
            </a:r>
            <a:r>
              <a:rPr lang="uk-UA" sz="3600" dirty="0"/>
              <a:t> </a:t>
            </a:r>
            <a:r>
              <a:rPr lang="uk-UA" sz="3600" dirty="0" err="1"/>
              <a:t>with</a:t>
            </a:r>
            <a:r>
              <a:rPr lang="uk-UA" sz="3600" dirty="0"/>
              <a:t> </a:t>
            </a:r>
            <a:r>
              <a:rPr lang="uk-UA" sz="3600" dirty="0" err="1"/>
              <a:t>injuries</a:t>
            </a:r>
            <a:r>
              <a:rPr lang="uk-UA" sz="3600" dirty="0"/>
              <a:t> </a:t>
            </a:r>
            <a:r>
              <a:rPr lang="uk-UA" sz="3600" dirty="0" err="1"/>
              <a:t>such</a:t>
            </a:r>
            <a:r>
              <a:rPr lang="uk-UA" sz="3600" dirty="0"/>
              <a:t> </a:t>
            </a:r>
            <a:r>
              <a:rPr lang="uk-UA" sz="3600" dirty="0" err="1"/>
              <a:t>as</a:t>
            </a:r>
            <a:r>
              <a:rPr lang="uk-UA" sz="3600" dirty="0"/>
              <a:t> </a:t>
            </a:r>
            <a:r>
              <a:rPr lang="uk-UA" sz="3600" dirty="0" err="1"/>
              <a:t>lacerations</a:t>
            </a:r>
            <a:r>
              <a:rPr lang="uk-UA" sz="3600" dirty="0"/>
              <a:t>, </a:t>
            </a:r>
            <a:r>
              <a:rPr lang="uk-UA" sz="3600" dirty="0" err="1"/>
              <a:t>other</a:t>
            </a:r>
            <a:r>
              <a:rPr lang="uk-UA" sz="3600" dirty="0"/>
              <a:t> </a:t>
            </a:r>
            <a:r>
              <a:rPr lang="uk-UA" sz="3600" dirty="0" err="1"/>
              <a:t>facial</a:t>
            </a:r>
            <a:r>
              <a:rPr lang="uk-UA" sz="3600" dirty="0"/>
              <a:t> </a:t>
            </a:r>
            <a:r>
              <a:rPr lang="uk-UA" sz="3600" dirty="0" err="1"/>
              <a:t>fractures</a:t>
            </a:r>
            <a:r>
              <a:rPr lang="uk-UA" sz="3600" dirty="0"/>
              <a:t>, </a:t>
            </a:r>
            <a:r>
              <a:rPr lang="uk-UA" sz="3600" dirty="0" err="1"/>
              <a:t>orthopaedic</a:t>
            </a:r>
            <a:r>
              <a:rPr lang="uk-UA" sz="3600" dirty="0"/>
              <a:t> </a:t>
            </a:r>
            <a:r>
              <a:rPr lang="uk-UA" sz="3600" dirty="0" err="1"/>
              <a:t>injury</a:t>
            </a:r>
            <a:r>
              <a:rPr lang="uk-UA" sz="3600" dirty="0"/>
              <a:t>, </a:t>
            </a:r>
            <a:r>
              <a:rPr lang="uk-UA" sz="3600" dirty="0" err="1"/>
              <a:t>and</a:t>
            </a:r>
            <a:r>
              <a:rPr lang="uk-UA" sz="3600" dirty="0"/>
              <a:t> </a:t>
            </a:r>
            <a:r>
              <a:rPr lang="uk-UA" sz="3600" dirty="0" err="1"/>
              <a:t>neurologic</a:t>
            </a:r>
            <a:r>
              <a:rPr lang="uk-UA" sz="3600" dirty="0"/>
              <a:t> </a:t>
            </a:r>
            <a:r>
              <a:rPr lang="uk-UA" sz="3600" dirty="0" err="1"/>
              <a:t>injury</a:t>
            </a:r>
            <a:r>
              <a:rPr lang="uk-UA" sz="3600" dirty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229624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80728"/>
            <a:ext cx="87129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            </a:t>
            </a:r>
            <a:r>
              <a:rPr lang="uk-UA" sz="3200" b="1" dirty="0" err="1" smtClean="0"/>
              <a:t>Le</a:t>
            </a:r>
            <a:r>
              <a:rPr lang="uk-UA" sz="3200" b="1" dirty="0" smtClean="0"/>
              <a:t> </a:t>
            </a:r>
            <a:r>
              <a:rPr lang="uk-UA" sz="3200" b="1" dirty="0" err="1"/>
              <a:t>Fort</a:t>
            </a:r>
            <a:r>
              <a:rPr lang="uk-UA" sz="3200" b="1" dirty="0"/>
              <a:t> </a:t>
            </a:r>
            <a:r>
              <a:rPr lang="uk-UA" sz="3200" b="1" dirty="0" err="1"/>
              <a:t>Classification</a:t>
            </a:r>
            <a:r>
              <a:rPr lang="uk-UA" sz="3200" b="1" dirty="0"/>
              <a:t> </a:t>
            </a:r>
            <a:r>
              <a:rPr lang="uk-UA" sz="3200" b="1" dirty="0" err="1"/>
              <a:t>System</a:t>
            </a:r>
            <a:endParaRPr lang="ru-RU" sz="3200" dirty="0"/>
          </a:p>
          <a:p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his</a:t>
            </a:r>
            <a:r>
              <a:rPr lang="uk-UA" sz="3200" dirty="0"/>
              <a:t> </a:t>
            </a:r>
            <a:r>
              <a:rPr lang="uk-UA" sz="3200" dirty="0" err="1"/>
              <a:t>description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Le</a:t>
            </a:r>
            <a:r>
              <a:rPr lang="uk-UA" sz="3200" dirty="0"/>
              <a:t> </a:t>
            </a:r>
            <a:r>
              <a:rPr lang="uk-UA" sz="3200" dirty="0" err="1"/>
              <a:t>Fort</a:t>
            </a:r>
            <a:r>
              <a:rPr lang="uk-UA" sz="3200" dirty="0"/>
              <a:t> </a:t>
            </a:r>
            <a:r>
              <a:rPr lang="uk-UA" sz="3200" dirty="0" err="1"/>
              <a:t>considered</a:t>
            </a:r>
            <a:r>
              <a:rPr lang="uk-UA" sz="3200" dirty="0"/>
              <a:t> </a:t>
            </a:r>
            <a:r>
              <a:rPr lang="uk-UA" sz="3200" dirty="0" err="1"/>
              <a:t>several</a:t>
            </a:r>
            <a:r>
              <a:rPr lang="uk-UA" sz="3200" dirty="0"/>
              <a:t> </a:t>
            </a:r>
            <a:r>
              <a:rPr lang="uk-UA" sz="3200" dirty="0" err="1"/>
              <a:t>factors</a:t>
            </a:r>
            <a:r>
              <a:rPr lang="uk-UA" sz="3200" dirty="0"/>
              <a:t>: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vector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force</a:t>
            </a:r>
            <a:r>
              <a:rPr lang="uk-UA" sz="3200" dirty="0"/>
              <a:t> </a:t>
            </a:r>
            <a:r>
              <a:rPr lang="uk-UA" sz="3200" dirty="0" err="1"/>
              <a:t>overcoming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inertia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face</a:t>
            </a:r>
            <a:r>
              <a:rPr lang="uk-UA" sz="3200" dirty="0"/>
              <a:t>;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thickness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bone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buttresses</a:t>
            </a:r>
            <a:r>
              <a:rPr lang="uk-UA" sz="3200" dirty="0"/>
              <a:t> </a:t>
            </a:r>
            <a:r>
              <a:rPr lang="uk-UA" sz="3200" dirty="0" err="1"/>
              <a:t>counteracting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mass</a:t>
            </a:r>
            <a:r>
              <a:rPr lang="uk-UA" sz="3200" dirty="0"/>
              <a:t>, </a:t>
            </a:r>
            <a:r>
              <a:rPr lang="uk-UA" sz="3200" dirty="0" err="1"/>
              <a:t>velocity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point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application</a:t>
            </a:r>
            <a:r>
              <a:rPr lang="uk-UA" sz="3200" dirty="0"/>
              <a:t>;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maxilla</a:t>
            </a:r>
            <a:r>
              <a:rPr lang="uk-UA" sz="3200" dirty="0"/>
              <a:t>, </a:t>
            </a:r>
            <a:r>
              <a:rPr lang="uk-UA" sz="3200" dirty="0" err="1"/>
              <a:t>which</a:t>
            </a:r>
            <a:r>
              <a:rPr lang="uk-UA" sz="3200" dirty="0"/>
              <a:t> </a:t>
            </a:r>
            <a:r>
              <a:rPr lang="uk-UA" sz="3200" dirty="0" err="1"/>
              <a:t>he</a:t>
            </a:r>
            <a:endParaRPr lang="ru-RU" sz="3200" dirty="0"/>
          </a:p>
          <a:p>
            <a:r>
              <a:rPr lang="uk-UA" sz="3200" dirty="0" err="1"/>
              <a:t>noticed</a:t>
            </a:r>
            <a:r>
              <a:rPr lang="uk-UA" sz="3200" dirty="0"/>
              <a:t> </a:t>
            </a:r>
            <a:r>
              <a:rPr lang="uk-UA" sz="3200" dirty="0" err="1"/>
              <a:t>was</a:t>
            </a:r>
            <a:r>
              <a:rPr lang="uk-UA" sz="3200" dirty="0"/>
              <a:t> </a:t>
            </a:r>
            <a:r>
              <a:rPr lang="uk-UA" sz="3200" dirty="0" err="1"/>
              <a:t>unaffected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muscle</a:t>
            </a:r>
            <a:r>
              <a:rPr lang="uk-UA" sz="3200" dirty="0"/>
              <a:t> </a:t>
            </a:r>
            <a:r>
              <a:rPr lang="uk-UA" sz="3200" dirty="0" err="1"/>
              <a:t>pull</a:t>
            </a:r>
            <a:r>
              <a:rPr lang="uk-UA" sz="3200" dirty="0"/>
              <a:t>, </a:t>
            </a:r>
            <a:r>
              <a:rPr lang="uk-UA" sz="3200" dirty="0" err="1"/>
              <a:t>unlike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long</a:t>
            </a:r>
            <a:r>
              <a:rPr lang="uk-UA" sz="3200" dirty="0"/>
              <a:t> </a:t>
            </a:r>
            <a:r>
              <a:rPr lang="uk-UA" sz="3200" dirty="0" err="1"/>
              <a:t>bones</a:t>
            </a:r>
            <a:r>
              <a:rPr lang="uk-UA" sz="3200" dirty="0"/>
              <a:t>.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considerations</a:t>
            </a:r>
            <a:r>
              <a:rPr lang="uk-UA" sz="3200" dirty="0"/>
              <a:t> </a:t>
            </a:r>
            <a:r>
              <a:rPr lang="uk-UA" sz="3200" dirty="0" err="1"/>
              <a:t>resulted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a </a:t>
            </a:r>
            <a:r>
              <a:rPr lang="uk-UA" sz="3200" dirty="0" err="1"/>
              <a:t>classification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three</a:t>
            </a:r>
            <a:r>
              <a:rPr lang="uk-UA" sz="3200" dirty="0"/>
              <a:t> </a:t>
            </a:r>
            <a:r>
              <a:rPr lang="uk-UA" sz="3200" dirty="0" err="1"/>
              <a:t>levels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883687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824230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202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484784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err="1"/>
              <a:t>Le</a:t>
            </a:r>
            <a:r>
              <a:rPr lang="uk-UA" sz="3200" b="1" i="1" dirty="0"/>
              <a:t> </a:t>
            </a:r>
            <a:r>
              <a:rPr lang="uk-UA" sz="3200" b="1" i="1" dirty="0" err="1"/>
              <a:t>Fort</a:t>
            </a:r>
            <a:r>
              <a:rPr lang="uk-UA" sz="3200" b="1" i="1" dirty="0"/>
              <a:t> I </a:t>
            </a:r>
            <a:r>
              <a:rPr lang="uk-UA" sz="3200" b="1" i="1" dirty="0" err="1"/>
              <a:t>Leve</a:t>
            </a:r>
            <a:r>
              <a:rPr lang="uk-UA" sz="3200" b="1" i="1" dirty="0"/>
              <a:t> l </a:t>
            </a:r>
            <a:r>
              <a:rPr lang="uk-UA" sz="3200" i="1" dirty="0" err="1"/>
              <a:t>.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Le</a:t>
            </a:r>
            <a:r>
              <a:rPr lang="uk-UA" sz="3200" dirty="0"/>
              <a:t> </a:t>
            </a:r>
            <a:r>
              <a:rPr lang="uk-UA" sz="3200" dirty="0" err="1"/>
              <a:t>Fort</a:t>
            </a:r>
            <a:r>
              <a:rPr lang="uk-UA" sz="3200" dirty="0"/>
              <a:t> I </a:t>
            </a:r>
            <a:r>
              <a:rPr lang="uk-UA" sz="3200" dirty="0" err="1"/>
              <a:t>level</a:t>
            </a:r>
            <a:r>
              <a:rPr lang="uk-UA" sz="3200" dirty="0"/>
              <a:t> </a:t>
            </a:r>
            <a:r>
              <a:rPr lang="uk-UA" sz="3200" dirty="0" err="1"/>
              <a:t>traverse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lateral</a:t>
            </a:r>
            <a:r>
              <a:rPr lang="uk-UA" sz="3200" dirty="0"/>
              <a:t> </a:t>
            </a:r>
            <a:r>
              <a:rPr lang="uk-UA" sz="3200" dirty="0" err="1"/>
              <a:t>antral</a:t>
            </a:r>
            <a:r>
              <a:rPr lang="uk-UA" sz="3200" dirty="0"/>
              <a:t> </a:t>
            </a:r>
            <a:r>
              <a:rPr lang="uk-UA" sz="3200" dirty="0" err="1"/>
              <a:t>wall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lateral</a:t>
            </a:r>
            <a:r>
              <a:rPr lang="uk-UA" sz="3200" dirty="0"/>
              <a:t> </a:t>
            </a:r>
            <a:r>
              <a:rPr lang="uk-UA" sz="3200" dirty="0" err="1"/>
              <a:t>nasal</a:t>
            </a:r>
            <a:r>
              <a:rPr lang="uk-UA" sz="3200" dirty="0"/>
              <a:t> </a:t>
            </a:r>
            <a:r>
              <a:rPr lang="uk-UA" sz="3200" dirty="0" err="1"/>
              <a:t>wall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lower</a:t>
            </a:r>
            <a:r>
              <a:rPr lang="uk-UA" sz="3200" dirty="0"/>
              <a:t> </a:t>
            </a:r>
            <a:r>
              <a:rPr lang="uk-UA" sz="3200" dirty="0" err="1"/>
              <a:t>third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septum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they</a:t>
            </a:r>
            <a:r>
              <a:rPr lang="uk-UA" sz="3200" dirty="0"/>
              <a:t> </a:t>
            </a:r>
            <a:r>
              <a:rPr lang="uk-UA" sz="3200" dirty="0" err="1"/>
              <a:t>separate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pterygoid</a:t>
            </a:r>
            <a:r>
              <a:rPr lang="uk-UA" sz="3200" dirty="0"/>
              <a:t> </a:t>
            </a:r>
            <a:r>
              <a:rPr lang="uk-UA" sz="3200" dirty="0" err="1"/>
              <a:t>plates</a:t>
            </a:r>
            <a:r>
              <a:rPr lang="uk-UA" sz="3200" dirty="0"/>
              <a:t>. </a:t>
            </a:r>
            <a:r>
              <a:rPr lang="uk-UA" sz="3200" dirty="0" err="1"/>
              <a:t>Thus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entire</a:t>
            </a:r>
            <a:r>
              <a:rPr lang="uk-UA" sz="3200" dirty="0"/>
              <a:t> </a:t>
            </a:r>
            <a:r>
              <a:rPr lang="uk-UA" sz="3200" dirty="0" err="1"/>
              <a:t>mobilized</a:t>
            </a:r>
            <a:r>
              <a:rPr lang="uk-UA" sz="3200" dirty="0"/>
              <a:t> </a:t>
            </a:r>
            <a:r>
              <a:rPr lang="uk-UA" sz="3200" dirty="0" err="1"/>
              <a:t>segment</a:t>
            </a:r>
            <a:r>
              <a:rPr lang="uk-UA" sz="3200" dirty="0"/>
              <a:t> </a:t>
            </a:r>
            <a:r>
              <a:rPr lang="uk-UA" sz="3200" dirty="0" err="1"/>
              <a:t>consists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alveolar</a:t>
            </a:r>
            <a:r>
              <a:rPr lang="uk-UA" sz="3200" dirty="0"/>
              <a:t> </a:t>
            </a:r>
            <a:r>
              <a:rPr lang="uk-UA" sz="3200" dirty="0" err="1"/>
              <a:t>bone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palatine</a:t>
            </a:r>
            <a:r>
              <a:rPr lang="uk-UA" sz="3200" dirty="0"/>
              <a:t> </a:t>
            </a:r>
            <a:r>
              <a:rPr lang="uk-UA" sz="3200" dirty="0" err="1"/>
              <a:t>bone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lower</a:t>
            </a:r>
            <a:r>
              <a:rPr lang="uk-UA" sz="3200" dirty="0"/>
              <a:t> </a:t>
            </a:r>
            <a:r>
              <a:rPr lang="uk-UA" sz="3200" dirty="0" err="1"/>
              <a:t>third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nasal</a:t>
            </a:r>
            <a:r>
              <a:rPr lang="uk-UA" sz="3200" dirty="0"/>
              <a:t> </a:t>
            </a:r>
            <a:r>
              <a:rPr lang="uk-UA" sz="3200" dirty="0" err="1"/>
              <a:t>septum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lower</a:t>
            </a:r>
            <a:r>
              <a:rPr lang="uk-UA" sz="3200" dirty="0"/>
              <a:t> </a:t>
            </a:r>
            <a:r>
              <a:rPr lang="uk-UA" sz="3200" dirty="0" err="1"/>
              <a:t>third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pterygoid</a:t>
            </a:r>
            <a:r>
              <a:rPr lang="uk-UA" sz="3200" dirty="0"/>
              <a:t> </a:t>
            </a:r>
            <a:r>
              <a:rPr lang="uk-UA" sz="3200" dirty="0" err="1"/>
              <a:t>plates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superior</a:t>
            </a:r>
            <a:r>
              <a:rPr lang="uk-UA" sz="3200" dirty="0"/>
              <a:t> two-</a:t>
            </a:r>
            <a:r>
              <a:rPr lang="uk-UA" sz="3200" dirty="0" err="1"/>
              <a:t>thirds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bones</a:t>
            </a:r>
            <a:r>
              <a:rPr lang="uk-UA" sz="3200" dirty="0"/>
              <a:t> </a:t>
            </a:r>
            <a:r>
              <a:rPr lang="uk-UA" sz="3200" dirty="0" err="1"/>
              <a:t>remain</a:t>
            </a:r>
            <a:r>
              <a:rPr lang="uk-UA" sz="3200" dirty="0"/>
              <a:t> </a:t>
            </a:r>
            <a:r>
              <a:rPr lang="uk-UA" sz="3200" dirty="0" err="1"/>
              <a:t>associated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face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355466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 err="1"/>
              <a:t>Le</a:t>
            </a:r>
            <a:r>
              <a:rPr lang="uk-UA" sz="2800" b="1" i="1" dirty="0"/>
              <a:t> </a:t>
            </a:r>
            <a:r>
              <a:rPr lang="uk-UA" sz="2800" b="1" i="1" dirty="0" err="1"/>
              <a:t>Fort</a:t>
            </a:r>
            <a:r>
              <a:rPr lang="uk-UA" sz="2800" b="1" i="1" dirty="0"/>
              <a:t> II </a:t>
            </a:r>
            <a:r>
              <a:rPr lang="uk-UA" sz="2800" b="1" i="1" dirty="0" err="1"/>
              <a:t>Level</a:t>
            </a:r>
            <a:r>
              <a:rPr lang="uk-UA" sz="2800" b="1" i="1" dirty="0"/>
              <a:t> </a:t>
            </a:r>
            <a:r>
              <a:rPr lang="uk-UA" sz="2800" dirty="0" err="1"/>
              <a:t>Maxillary</a:t>
            </a:r>
            <a:r>
              <a:rPr lang="uk-UA" sz="2800" dirty="0"/>
              <a:t> </a:t>
            </a:r>
            <a:r>
              <a:rPr lang="uk-UA" sz="2800" dirty="0" err="1"/>
              <a:t>fractures</a:t>
            </a:r>
            <a:r>
              <a:rPr lang="uk-UA" sz="2800" dirty="0"/>
              <a:t> </a:t>
            </a:r>
            <a:r>
              <a:rPr lang="uk-UA" sz="2800" dirty="0" err="1"/>
              <a:t>at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Le</a:t>
            </a:r>
            <a:r>
              <a:rPr lang="uk-UA" sz="2800" dirty="0"/>
              <a:t> </a:t>
            </a:r>
            <a:r>
              <a:rPr lang="uk-UA" sz="2800" dirty="0" err="1"/>
              <a:t>Fort</a:t>
            </a:r>
            <a:r>
              <a:rPr lang="uk-UA" sz="2800" dirty="0"/>
              <a:t> II </a:t>
            </a:r>
            <a:r>
              <a:rPr lang="uk-UA" sz="2800" dirty="0" err="1"/>
              <a:t>level</a:t>
            </a:r>
            <a:r>
              <a:rPr lang="uk-UA" sz="2800" dirty="0"/>
              <a:t> </a:t>
            </a:r>
            <a:r>
              <a:rPr lang="uk-UA" sz="2800" dirty="0" err="1"/>
              <a:t>involve</a:t>
            </a:r>
            <a:r>
              <a:rPr lang="uk-UA" sz="2800" dirty="0"/>
              <a:t> </a:t>
            </a:r>
            <a:r>
              <a:rPr lang="uk-UA" sz="2800" dirty="0" err="1"/>
              <a:t>most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nasal</a:t>
            </a:r>
            <a:r>
              <a:rPr lang="uk-UA" sz="2800" dirty="0"/>
              <a:t> </a:t>
            </a:r>
            <a:r>
              <a:rPr lang="uk-UA" sz="2800" dirty="0" err="1"/>
              <a:t>bones</a:t>
            </a:r>
            <a:r>
              <a:rPr lang="uk-UA" sz="2800" dirty="0"/>
              <a:t>,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maxillary</a:t>
            </a:r>
            <a:r>
              <a:rPr lang="uk-UA" sz="2800" dirty="0"/>
              <a:t> </a:t>
            </a:r>
            <a:r>
              <a:rPr lang="uk-UA" sz="2800" dirty="0" err="1"/>
              <a:t>bones</a:t>
            </a:r>
            <a:r>
              <a:rPr lang="uk-UA" sz="2800" dirty="0"/>
              <a:t>,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palatine</a:t>
            </a:r>
            <a:r>
              <a:rPr lang="uk-UA" sz="2800" dirty="0"/>
              <a:t> </a:t>
            </a:r>
            <a:r>
              <a:rPr lang="uk-UA" sz="2800" dirty="0" err="1"/>
              <a:t>bones</a:t>
            </a:r>
            <a:r>
              <a:rPr lang="uk-UA" sz="2800" dirty="0"/>
              <a:t>,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lower</a:t>
            </a:r>
            <a:r>
              <a:rPr lang="uk-UA" sz="2800" dirty="0"/>
              <a:t> two-</a:t>
            </a:r>
            <a:r>
              <a:rPr lang="uk-UA" sz="2800" dirty="0" err="1"/>
              <a:t>thirds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nasal</a:t>
            </a:r>
            <a:r>
              <a:rPr lang="uk-UA" sz="2800" dirty="0"/>
              <a:t> </a:t>
            </a:r>
            <a:r>
              <a:rPr lang="uk-UA" sz="2800" dirty="0" err="1"/>
              <a:t>septum</a:t>
            </a:r>
            <a:r>
              <a:rPr lang="uk-UA" sz="2800" dirty="0"/>
              <a:t>,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dentoalveolus</a:t>
            </a:r>
            <a:r>
              <a:rPr lang="uk-UA" sz="2800" dirty="0"/>
              <a:t>,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pterygoid</a:t>
            </a:r>
            <a:r>
              <a:rPr lang="uk-UA" sz="2800" dirty="0"/>
              <a:t> </a:t>
            </a:r>
            <a:r>
              <a:rPr lang="uk-UA" sz="2800" dirty="0" err="1"/>
              <a:t>plates</a:t>
            </a:r>
            <a:r>
              <a:rPr lang="uk-UA" sz="2800" dirty="0"/>
              <a:t>. </a:t>
            </a:r>
            <a:r>
              <a:rPr lang="uk-UA" sz="2800" dirty="0" err="1"/>
              <a:t>Unlike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horizontal</a:t>
            </a:r>
            <a:r>
              <a:rPr lang="uk-UA" sz="2800" dirty="0"/>
              <a:t> </a:t>
            </a:r>
            <a:r>
              <a:rPr lang="uk-UA" sz="2800" dirty="0" err="1"/>
              <a:t>separation</a:t>
            </a:r>
            <a:r>
              <a:rPr lang="uk-UA" sz="2800" dirty="0"/>
              <a:t> </a:t>
            </a:r>
            <a:r>
              <a:rPr lang="uk-UA" sz="2800" dirty="0" err="1"/>
              <a:t>noted</a:t>
            </a:r>
            <a:r>
              <a:rPr lang="uk-UA" sz="2800" dirty="0"/>
              <a:t> </a:t>
            </a:r>
            <a:r>
              <a:rPr lang="uk-UA" sz="2800" dirty="0" err="1"/>
              <a:t>in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Le</a:t>
            </a:r>
            <a:r>
              <a:rPr lang="uk-UA" sz="2800" dirty="0"/>
              <a:t> </a:t>
            </a:r>
            <a:r>
              <a:rPr lang="uk-UA" sz="2800" dirty="0" err="1"/>
              <a:t>Fort</a:t>
            </a:r>
            <a:r>
              <a:rPr lang="uk-UA" sz="2800" dirty="0"/>
              <a:t> I </a:t>
            </a:r>
            <a:r>
              <a:rPr lang="uk-UA" sz="2800" dirty="0" err="1"/>
              <a:t>fracture</a:t>
            </a:r>
            <a:r>
              <a:rPr lang="uk-UA" sz="2800" dirty="0"/>
              <a:t>,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Le</a:t>
            </a:r>
            <a:r>
              <a:rPr lang="uk-UA" sz="2800" dirty="0"/>
              <a:t> </a:t>
            </a:r>
            <a:r>
              <a:rPr lang="uk-UA" sz="2800" dirty="0" err="1"/>
              <a:t>Fort</a:t>
            </a:r>
            <a:r>
              <a:rPr lang="uk-UA" sz="2800" dirty="0"/>
              <a:t> II </a:t>
            </a:r>
            <a:r>
              <a:rPr lang="uk-UA" sz="2800" dirty="0" err="1"/>
              <a:t>fracture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pyramidal</a:t>
            </a:r>
            <a:r>
              <a:rPr lang="uk-UA" sz="2800" dirty="0"/>
              <a:t> </a:t>
            </a:r>
            <a:r>
              <a:rPr lang="uk-UA" sz="2800" dirty="0" err="1"/>
              <a:t>in</a:t>
            </a:r>
            <a:r>
              <a:rPr lang="uk-UA" sz="2800" dirty="0"/>
              <a:t> </a:t>
            </a:r>
            <a:r>
              <a:rPr lang="uk-UA" sz="2800" dirty="0" err="1"/>
              <a:t>shape</a:t>
            </a:r>
            <a:r>
              <a:rPr lang="uk-UA" sz="2800" dirty="0"/>
              <a:t>.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fracture</a:t>
            </a:r>
            <a:r>
              <a:rPr lang="uk-UA" sz="2800" dirty="0"/>
              <a:t> </a:t>
            </a:r>
            <a:r>
              <a:rPr lang="uk-UA" sz="2800" dirty="0" err="1"/>
              <a:t>extends</a:t>
            </a:r>
            <a:r>
              <a:rPr lang="uk-UA" sz="2800" dirty="0"/>
              <a:t> </a:t>
            </a:r>
            <a:r>
              <a:rPr lang="uk-UA" sz="2800" dirty="0" err="1"/>
              <a:t>from</a:t>
            </a:r>
            <a:r>
              <a:rPr lang="uk-UA" sz="2800" dirty="0"/>
              <a:t> </a:t>
            </a:r>
            <a:r>
              <a:rPr lang="uk-UA" sz="2800" dirty="0" err="1"/>
              <a:t>below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nasofrontal</a:t>
            </a:r>
            <a:r>
              <a:rPr lang="uk-UA" sz="2800" dirty="0"/>
              <a:t> </a:t>
            </a:r>
            <a:r>
              <a:rPr lang="uk-UA" sz="2800" dirty="0" err="1"/>
              <a:t>suture</a:t>
            </a:r>
            <a:r>
              <a:rPr lang="uk-UA" sz="2800" dirty="0"/>
              <a:t> </a:t>
            </a:r>
            <a:r>
              <a:rPr lang="uk-UA" sz="2800" dirty="0" err="1"/>
              <a:t>through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nasal</a:t>
            </a:r>
            <a:r>
              <a:rPr lang="uk-UA" sz="2800" dirty="0"/>
              <a:t> </a:t>
            </a:r>
            <a:r>
              <a:rPr lang="uk-UA" sz="2800" dirty="0" err="1"/>
              <a:t>bones</a:t>
            </a:r>
            <a:r>
              <a:rPr lang="uk-UA" sz="2800" dirty="0"/>
              <a:t> </a:t>
            </a:r>
            <a:r>
              <a:rPr lang="uk-UA" sz="2800" dirty="0" err="1"/>
              <a:t>along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maxilla</a:t>
            </a:r>
            <a:r>
              <a:rPr lang="uk-UA" sz="2800" dirty="0"/>
              <a:t> </a:t>
            </a:r>
            <a:r>
              <a:rPr lang="uk-UA" sz="2800" dirty="0" err="1"/>
              <a:t>to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zygomaticomaxillary</a:t>
            </a:r>
            <a:r>
              <a:rPr lang="uk-UA" sz="2800" dirty="0"/>
              <a:t> </a:t>
            </a:r>
            <a:r>
              <a:rPr lang="uk-UA" sz="2800" dirty="0" err="1"/>
              <a:t>suture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includes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medial</a:t>
            </a:r>
            <a:r>
              <a:rPr lang="uk-UA" sz="2800" dirty="0"/>
              <a:t> </a:t>
            </a:r>
            <a:r>
              <a:rPr lang="uk-UA" sz="2800" dirty="0" err="1"/>
              <a:t>inferior</a:t>
            </a:r>
            <a:r>
              <a:rPr lang="uk-UA" sz="2800" dirty="0"/>
              <a:t> </a:t>
            </a:r>
            <a:r>
              <a:rPr lang="uk-UA" sz="2800" dirty="0" err="1"/>
              <a:t>third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orbit</a:t>
            </a:r>
            <a:r>
              <a:rPr lang="uk-UA" sz="2800" dirty="0"/>
              <a:t>.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fracture</a:t>
            </a:r>
            <a:r>
              <a:rPr lang="uk-UA" sz="2800" dirty="0"/>
              <a:t> </a:t>
            </a:r>
            <a:r>
              <a:rPr lang="uk-UA" sz="2800" dirty="0" err="1"/>
              <a:t>then</a:t>
            </a:r>
            <a:r>
              <a:rPr lang="uk-UA" sz="2800" dirty="0"/>
              <a:t> </a:t>
            </a:r>
            <a:r>
              <a:rPr lang="uk-UA" sz="2800" dirty="0" err="1"/>
              <a:t>continues</a:t>
            </a:r>
            <a:r>
              <a:rPr lang="uk-UA" sz="2800" dirty="0"/>
              <a:t> </a:t>
            </a:r>
            <a:r>
              <a:rPr lang="uk-UA" sz="2800" dirty="0" err="1"/>
              <a:t>along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zygomaticomaxillary</a:t>
            </a:r>
            <a:r>
              <a:rPr lang="uk-UA" sz="2800" dirty="0"/>
              <a:t> </a:t>
            </a:r>
            <a:r>
              <a:rPr lang="uk-UA" sz="2800" dirty="0" err="1"/>
              <a:t>suture</a:t>
            </a:r>
            <a:r>
              <a:rPr lang="uk-UA" sz="2800" dirty="0"/>
              <a:t> </a:t>
            </a:r>
            <a:r>
              <a:rPr lang="uk-UA" sz="2800" dirty="0" err="1"/>
              <a:t>to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through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pterygoid</a:t>
            </a:r>
            <a:r>
              <a:rPr lang="uk-UA" sz="2800" dirty="0"/>
              <a:t> </a:t>
            </a:r>
            <a:r>
              <a:rPr lang="uk-UA" sz="2800" dirty="0" err="1"/>
              <a:t>plates</a:t>
            </a:r>
            <a:r>
              <a:rPr lang="uk-UA" sz="2800" dirty="0"/>
              <a:t>.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septum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also</a:t>
            </a:r>
            <a:r>
              <a:rPr lang="uk-UA" sz="2800" dirty="0"/>
              <a:t> </a:t>
            </a:r>
            <a:r>
              <a:rPr lang="uk-UA" sz="2800" dirty="0" err="1"/>
              <a:t>separated</a:t>
            </a:r>
            <a:r>
              <a:rPr lang="uk-UA" sz="2800" dirty="0"/>
              <a:t> </a:t>
            </a:r>
            <a:r>
              <a:rPr lang="uk-UA" sz="2800" dirty="0" err="1"/>
              <a:t>superiorly</a:t>
            </a:r>
            <a:r>
              <a:rPr lang="uk-UA" sz="2800" dirty="0"/>
              <a:t>.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segments</a:t>
            </a:r>
            <a:r>
              <a:rPr lang="uk-UA" sz="2800" dirty="0"/>
              <a:t> </a:t>
            </a:r>
            <a:r>
              <a:rPr lang="uk-UA" sz="2800" dirty="0" err="1"/>
              <a:t>may</a:t>
            </a:r>
            <a:r>
              <a:rPr lang="uk-UA" sz="2800" dirty="0"/>
              <a:t> </a:t>
            </a:r>
            <a:r>
              <a:rPr lang="uk-UA" sz="2800" dirty="0" err="1"/>
              <a:t>be</a:t>
            </a:r>
            <a:r>
              <a:rPr lang="uk-UA" sz="2800" dirty="0"/>
              <a:t> </a:t>
            </a:r>
            <a:r>
              <a:rPr lang="uk-UA" sz="2800" dirty="0" err="1"/>
              <a:t>intact</a:t>
            </a:r>
            <a:r>
              <a:rPr lang="uk-UA" sz="2800" dirty="0"/>
              <a:t> </a:t>
            </a:r>
            <a:r>
              <a:rPr lang="uk-UA" sz="2800" dirty="0" err="1"/>
              <a:t>below</a:t>
            </a:r>
            <a:r>
              <a:rPr lang="uk-UA" sz="2800" dirty="0"/>
              <a:t> </a:t>
            </a:r>
            <a:r>
              <a:rPr lang="uk-UA" sz="2800" dirty="0" err="1"/>
              <a:t>this</a:t>
            </a:r>
            <a:r>
              <a:rPr lang="uk-UA" sz="2800" dirty="0"/>
              <a:t> </a:t>
            </a:r>
            <a:r>
              <a:rPr lang="uk-UA" sz="2800" dirty="0" err="1"/>
              <a:t>line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fracture</a:t>
            </a:r>
            <a:r>
              <a:rPr lang="uk-UA" sz="2800" dirty="0"/>
              <a:t>, </a:t>
            </a:r>
            <a:r>
              <a:rPr lang="uk-UA" sz="2800" dirty="0" err="1"/>
              <a:t>but</a:t>
            </a:r>
            <a:r>
              <a:rPr lang="uk-UA" sz="2800" dirty="0"/>
              <a:t> </a:t>
            </a:r>
            <a:r>
              <a:rPr lang="uk-UA" sz="2800" dirty="0" err="1"/>
              <a:t>they</a:t>
            </a:r>
            <a:r>
              <a:rPr lang="uk-UA" sz="2800" dirty="0"/>
              <a:t> </a:t>
            </a:r>
            <a:r>
              <a:rPr lang="uk-UA" sz="2800" dirty="0" err="1"/>
              <a:t>are</a:t>
            </a:r>
            <a:r>
              <a:rPr lang="uk-UA" sz="2800" dirty="0"/>
              <a:t> </a:t>
            </a:r>
            <a:r>
              <a:rPr lang="uk-UA" sz="2800" dirty="0" err="1"/>
              <a:t>most</a:t>
            </a:r>
            <a:r>
              <a:rPr lang="uk-UA" sz="2800" dirty="0"/>
              <a:t> </a:t>
            </a:r>
            <a:r>
              <a:rPr lang="uk-UA" sz="2800" dirty="0" err="1"/>
              <a:t>often</a:t>
            </a:r>
            <a:r>
              <a:rPr lang="uk-UA" sz="2800" dirty="0"/>
              <a:t> </a:t>
            </a:r>
            <a:r>
              <a:rPr lang="uk-UA" sz="2800" dirty="0" err="1"/>
              <a:t>comminuted</a:t>
            </a:r>
            <a:r>
              <a:rPr lang="uk-UA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112808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12845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err="1"/>
              <a:t>Le</a:t>
            </a:r>
            <a:r>
              <a:rPr lang="uk-UA" sz="2400" b="1" i="1" dirty="0"/>
              <a:t> </a:t>
            </a:r>
            <a:r>
              <a:rPr lang="uk-UA" sz="2400" b="1" i="1" dirty="0" err="1"/>
              <a:t>Fort</a:t>
            </a:r>
            <a:r>
              <a:rPr lang="uk-UA" sz="2400" b="1" i="1" dirty="0"/>
              <a:t> III </a:t>
            </a:r>
            <a:r>
              <a:rPr lang="uk-UA" sz="2400" b="1" i="1" dirty="0" err="1"/>
              <a:t>Level</a:t>
            </a:r>
            <a:r>
              <a:rPr lang="uk-UA" sz="2400" b="1" i="1" dirty="0"/>
              <a:t> </a:t>
            </a:r>
            <a:r>
              <a:rPr lang="uk-UA" sz="2400" dirty="0" err="1"/>
              <a:t>Fractures</a:t>
            </a:r>
            <a:r>
              <a:rPr lang="uk-UA" sz="2400" dirty="0"/>
              <a:t> </a:t>
            </a:r>
            <a:r>
              <a:rPr lang="uk-UA" sz="2400" dirty="0" err="1"/>
              <a:t>at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Le</a:t>
            </a:r>
            <a:r>
              <a:rPr lang="uk-UA" sz="2400" dirty="0"/>
              <a:t> </a:t>
            </a:r>
            <a:r>
              <a:rPr lang="uk-UA" sz="2400" dirty="0" err="1"/>
              <a:t>Fort</a:t>
            </a:r>
            <a:r>
              <a:rPr lang="uk-UA" sz="2400" dirty="0"/>
              <a:t> III </a:t>
            </a:r>
            <a:r>
              <a:rPr lang="uk-UA" sz="2400" dirty="0" err="1"/>
              <a:t>level</a:t>
            </a:r>
            <a:r>
              <a:rPr lang="uk-UA" sz="2400" dirty="0"/>
              <a:t> </a:t>
            </a:r>
            <a:r>
              <a:rPr lang="uk-UA" sz="2400" dirty="0" err="1"/>
              <a:t>involve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nasal</a:t>
            </a:r>
            <a:r>
              <a:rPr lang="uk-UA" sz="2400" dirty="0"/>
              <a:t> </a:t>
            </a:r>
            <a:r>
              <a:rPr lang="uk-UA" sz="2400" dirty="0" err="1"/>
              <a:t>bones</a:t>
            </a:r>
            <a:r>
              <a:rPr lang="uk-UA" sz="2400" dirty="0"/>
              <a:t>,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zygomas</a:t>
            </a:r>
            <a:r>
              <a:rPr lang="uk-UA" sz="2400" dirty="0"/>
              <a:t>,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maxillae</a:t>
            </a:r>
            <a:r>
              <a:rPr lang="uk-UA" sz="2400" dirty="0"/>
              <a:t>,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palatine</a:t>
            </a:r>
            <a:r>
              <a:rPr lang="uk-UA" sz="2400" dirty="0"/>
              <a:t> </a:t>
            </a:r>
            <a:r>
              <a:rPr lang="uk-UA" sz="2400" dirty="0" err="1"/>
              <a:t>bones</a:t>
            </a:r>
            <a:r>
              <a:rPr lang="uk-UA" sz="2400" dirty="0"/>
              <a:t>, </a:t>
            </a:r>
            <a:r>
              <a:rPr lang="uk-UA" sz="2400" dirty="0" err="1"/>
              <a:t>and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pterygoid</a:t>
            </a:r>
            <a:r>
              <a:rPr lang="uk-UA" sz="2400" dirty="0"/>
              <a:t> </a:t>
            </a:r>
            <a:r>
              <a:rPr lang="uk-UA" sz="2400" dirty="0" err="1"/>
              <a:t>plates</a:t>
            </a:r>
            <a:r>
              <a:rPr lang="uk-UA" sz="2400" dirty="0"/>
              <a:t>. </a:t>
            </a:r>
            <a:r>
              <a:rPr lang="uk-UA" sz="2400" dirty="0" err="1"/>
              <a:t>These</a:t>
            </a:r>
            <a:r>
              <a:rPr lang="uk-UA" sz="2400" dirty="0"/>
              <a:t> </a:t>
            </a:r>
            <a:r>
              <a:rPr lang="uk-UA" sz="2400" dirty="0" err="1"/>
              <a:t>fractures</a:t>
            </a:r>
            <a:r>
              <a:rPr lang="uk-UA" sz="2400" dirty="0"/>
              <a:t> </a:t>
            </a:r>
            <a:r>
              <a:rPr lang="uk-UA" sz="2400" dirty="0" err="1"/>
              <a:t>essentially</a:t>
            </a:r>
            <a:r>
              <a:rPr lang="uk-UA" sz="2400" dirty="0"/>
              <a:t> </a:t>
            </a:r>
            <a:r>
              <a:rPr lang="uk-UA" sz="2400" dirty="0" err="1"/>
              <a:t>separate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face</a:t>
            </a:r>
            <a:r>
              <a:rPr lang="uk-UA" sz="2400" dirty="0"/>
              <a:t> </a:t>
            </a:r>
            <a:r>
              <a:rPr lang="uk-UA" sz="2400" dirty="0" err="1"/>
              <a:t>along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base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skull</a:t>
            </a:r>
            <a:r>
              <a:rPr lang="uk-UA" sz="2400" dirty="0"/>
              <a:t>.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fracture</a:t>
            </a:r>
            <a:r>
              <a:rPr lang="uk-UA" sz="2400" dirty="0"/>
              <a:t> </a:t>
            </a:r>
            <a:r>
              <a:rPr lang="uk-UA" sz="2400" dirty="0" err="1"/>
              <a:t>line</a:t>
            </a:r>
            <a:r>
              <a:rPr lang="uk-UA" sz="2400" dirty="0"/>
              <a:t> </a:t>
            </a:r>
            <a:r>
              <a:rPr lang="uk-UA" sz="2400" dirty="0" err="1"/>
              <a:t>extends</a:t>
            </a:r>
            <a:r>
              <a:rPr lang="uk-UA" sz="2400" dirty="0"/>
              <a:t> </a:t>
            </a:r>
            <a:r>
              <a:rPr lang="uk-UA" sz="2400" dirty="0" err="1"/>
              <a:t>from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nasofrontal</a:t>
            </a:r>
            <a:r>
              <a:rPr lang="uk-UA" sz="2400" dirty="0"/>
              <a:t> </a:t>
            </a:r>
            <a:r>
              <a:rPr lang="uk-UA" sz="2400" dirty="0" err="1"/>
              <a:t>suture</a:t>
            </a:r>
            <a:r>
              <a:rPr lang="uk-UA" sz="2400" dirty="0"/>
              <a:t> </a:t>
            </a:r>
            <a:r>
              <a:rPr lang="uk-UA" sz="2400" dirty="0" err="1"/>
              <a:t>along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medial</a:t>
            </a:r>
            <a:r>
              <a:rPr lang="uk-UA" sz="2400" dirty="0"/>
              <a:t> </a:t>
            </a:r>
            <a:r>
              <a:rPr lang="uk-UA" sz="2400" dirty="0" err="1"/>
              <a:t>wall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orbit</a:t>
            </a:r>
            <a:r>
              <a:rPr lang="uk-UA" sz="2400" dirty="0"/>
              <a:t> </a:t>
            </a:r>
            <a:r>
              <a:rPr lang="uk-UA" sz="2400" dirty="0" err="1"/>
              <a:t>through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superior</a:t>
            </a:r>
            <a:r>
              <a:rPr lang="uk-UA" sz="2400" dirty="0"/>
              <a:t> </a:t>
            </a:r>
            <a:r>
              <a:rPr lang="uk-UA" sz="2400" dirty="0" err="1"/>
              <a:t>orbital</a:t>
            </a:r>
            <a:r>
              <a:rPr lang="uk-UA" sz="2400" dirty="0"/>
              <a:t> </a:t>
            </a:r>
            <a:r>
              <a:rPr lang="uk-UA" sz="2400" dirty="0" err="1"/>
              <a:t>fissure</a:t>
            </a:r>
            <a:r>
              <a:rPr lang="uk-UA" sz="2400" dirty="0"/>
              <a:t>. </a:t>
            </a:r>
            <a:r>
              <a:rPr lang="uk-UA" sz="2400" dirty="0" err="1"/>
              <a:t>It</a:t>
            </a:r>
            <a:r>
              <a:rPr lang="uk-UA" sz="2400" dirty="0"/>
              <a:t> </a:t>
            </a:r>
            <a:r>
              <a:rPr lang="uk-UA" sz="2400" dirty="0" err="1"/>
              <a:t>then</a:t>
            </a:r>
            <a:r>
              <a:rPr lang="uk-UA" sz="2400" dirty="0"/>
              <a:t> </a:t>
            </a:r>
            <a:r>
              <a:rPr lang="uk-UA" sz="2400" dirty="0" err="1"/>
              <a:t>extends</a:t>
            </a:r>
            <a:r>
              <a:rPr lang="uk-UA" sz="2400" dirty="0"/>
              <a:t> </a:t>
            </a:r>
            <a:r>
              <a:rPr lang="uk-UA" sz="2400" dirty="0" err="1"/>
              <a:t>along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inferior</a:t>
            </a:r>
            <a:r>
              <a:rPr lang="uk-UA" sz="2400" dirty="0"/>
              <a:t> </a:t>
            </a:r>
            <a:r>
              <a:rPr lang="uk-UA" sz="2400" dirty="0" err="1"/>
              <a:t>orbital</a:t>
            </a:r>
            <a:r>
              <a:rPr lang="uk-UA" sz="2400" dirty="0"/>
              <a:t> </a:t>
            </a:r>
            <a:r>
              <a:rPr lang="uk-UA" sz="2400" dirty="0" err="1"/>
              <a:t>fissure</a:t>
            </a:r>
            <a:r>
              <a:rPr lang="uk-UA" sz="2400" dirty="0"/>
              <a:t> </a:t>
            </a:r>
            <a:r>
              <a:rPr lang="uk-UA" sz="2400" dirty="0" err="1"/>
              <a:t>and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lateral</a:t>
            </a:r>
            <a:r>
              <a:rPr lang="uk-UA" sz="2400" dirty="0"/>
              <a:t> </a:t>
            </a:r>
            <a:r>
              <a:rPr lang="uk-UA" sz="2400" dirty="0" err="1"/>
              <a:t>orbital</a:t>
            </a:r>
            <a:r>
              <a:rPr lang="uk-UA" sz="2400" dirty="0"/>
              <a:t> </a:t>
            </a:r>
            <a:r>
              <a:rPr lang="uk-UA" sz="2400" dirty="0" err="1"/>
              <a:t>wall</a:t>
            </a:r>
            <a:r>
              <a:rPr lang="uk-UA" sz="2400" dirty="0"/>
              <a:t> </a:t>
            </a:r>
            <a:r>
              <a:rPr lang="uk-UA" sz="2400" dirty="0" err="1"/>
              <a:t>to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zygomaticofrontal</a:t>
            </a:r>
            <a:r>
              <a:rPr lang="uk-UA" sz="2400" dirty="0"/>
              <a:t> </a:t>
            </a:r>
            <a:r>
              <a:rPr lang="uk-UA" sz="2400" dirty="0" err="1"/>
              <a:t>suture</a:t>
            </a:r>
            <a:r>
              <a:rPr lang="uk-UA" sz="2400" dirty="0"/>
              <a:t>.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zygomaticotemporal</a:t>
            </a:r>
            <a:r>
              <a:rPr lang="uk-UA" sz="2400" dirty="0"/>
              <a:t> </a:t>
            </a:r>
            <a:r>
              <a:rPr lang="uk-UA" sz="2400" dirty="0" err="1"/>
              <a:t>suture</a:t>
            </a:r>
            <a:r>
              <a:rPr lang="uk-UA" sz="2400" dirty="0"/>
              <a:t> </a:t>
            </a:r>
            <a:r>
              <a:rPr lang="uk-UA" sz="2400" dirty="0" err="1"/>
              <a:t>is</a:t>
            </a:r>
            <a:r>
              <a:rPr lang="uk-UA" sz="2400" dirty="0"/>
              <a:t> </a:t>
            </a:r>
            <a:r>
              <a:rPr lang="uk-UA" sz="2400" dirty="0" err="1"/>
              <a:t>also</a:t>
            </a:r>
            <a:r>
              <a:rPr lang="uk-UA" sz="2400" dirty="0"/>
              <a:t> </a:t>
            </a:r>
            <a:r>
              <a:rPr lang="uk-UA" sz="2400" dirty="0" err="1"/>
              <a:t>separated</a:t>
            </a:r>
            <a:r>
              <a:rPr lang="uk-UA" sz="2400" dirty="0"/>
              <a:t>.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fracture</a:t>
            </a:r>
            <a:r>
              <a:rPr lang="uk-UA" sz="2400" dirty="0"/>
              <a:t> </a:t>
            </a:r>
            <a:r>
              <a:rPr lang="uk-UA" sz="2400" dirty="0" err="1"/>
              <a:t>then</a:t>
            </a:r>
            <a:r>
              <a:rPr lang="uk-UA" sz="2400" dirty="0"/>
              <a:t> </a:t>
            </a:r>
            <a:r>
              <a:rPr lang="uk-UA" sz="2400" dirty="0" err="1"/>
              <a:t>extends</a:t>
            </a:r>
            <a:r>
              <a:rPr lang="uk-UA" sz="2400" dirty="0"/>
              <a:t> </a:t>
            </a:r>
            <a:r>
              <a:rPr lang="uk-UA" sz="2400" dirty="0" err="1"/>
              <a:t>along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sphenoid</a:t>
            </a:r>
            <a:r>
              <a:rPr lang="uk-UA" sz="2400" dirty="0"/>
              <a:t> </a:t>
            </a:r>
            <a:r>
              <a:rPr lang="uk-UA" sz="2400" dirty="0" err="1"/>
              <a:t>bone</a:t>
            </a:r>
            <a:r>
              <a:rPr lang="uk-UA" sz="2400" dirty="0"/>
              <a:t>, </a:t>
            </a:r>
            <a:r>
              <a:rPr lang="uk-UA" sz="2400" dirty="0" err="1"/>
              <a:t>separating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pterygoid</a:t>
            </a:r>
            <a:r>
              <a:rPr lang="uk-UA" sz="2400" dirty="0"/>
              <a:t> </a:t>
            </a:r>
            <a:r>
              <a:rPr lang="uk-UA" sz="2400" dirty="0" err="1"/>
              <a:t>plates</a:t>
            </a:r>
            <a:r>
              <a:rPr lang="uk-UA" sz="2400" dirty="0"/>
              <a:t>.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septum</a:t>
            </a:r>
            <a:r>
              <a:rPr lang="uk-UA" sz="2400" dirty="0"/>
              <a:t> </a:t>
            </a:r>
            <a:r>
              <a:rPr lang="uk-UA" sz="2400" dirty="0" err="1"/>
              <a:t>becomes</a:t>
            </a:r>
            <a:r>
              <a:rPr lang="uk-UA" sz="2400" dirty="0"/>
              <a:t> </a:t>
            </a:r>
            <a:r>
              <a:rPr lang="uk-UA" sz="2400" dirty="0" err="1"/>
              <a:t>separated</a:t>
            </a:r>
            <a:r>
              <a:rPr lang="uk-UA" sz="2400" dirty="0"/>
              <a:t> </a:t>
            </a:r>
            <a:r>
              <a:rPr lang="uk-UA" sz="2400" dirty="0" err="1"/>
              <a:t>at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cribriform</a:t>
            </a:r>
            <a:r>
              <a:rPr lang="uk-UA" sz="2400" dirty="0"/>
              <a:t> </a:t>
            </a:r>
            <a:r>
              <a:rPr lang="uk-UA" sz="2400" dirty="0" err="1"/>
              <a:t>plate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ethmoid</a:t>
            </a:r>
            <a:r>
              <a:rPr lang="uk-UA" sz="2400" dirty="0"/>
              <a:t>. </a:t>
            </a:r>
            <a:r>
              <a:rPr lang="uk-UA" sz="2400" dirty="0" err="1"/>
              <a:t>Le</a:t>
            </a:r>
            <a:r>
              <a:rPr lang="uk-UA" sz="2400" dirty="0"/>
              <a:t> </a:t>
            </a:r>
            <a:r>
              <a:rPr lang="uk-UA" sz="2400" dirty="0" err="1"/>
              <a:t>Fort</a:t>
            </a:r>
            <a:r>
              <a:rPr lang="uk-UA" sz="2400" dirty="0"/>
              <a:t> III </a:t>
            </a:r>
            <a:r>
              <a:rPr lang="uk-UA" sz="2400" dirty="0" err="1"/>
              <a:t>fractures</a:t>
            </a:r>
            <a:r>
              <a:rPr lang="uk-UA" sz="2400" dirty="0"/>
              <a:t> </a:t>
            </a:r>
            <a:r>
              <a:rPr lang="uk-UA" sz="2400" dirty="0" err="1"/>
              <a:t>are</a:t>
            </a:r>
            <a:r>
              <a:rPr lang="uk-UA" sz="2400" dirty="0"/>
              <a:t> </a:t>
            </a:r>
            <a:r>
              <a:rPr lang="uk-UA" sz="2400" dirty="0" err="1"/>
              <a:t>most</a:t>
            </a:r>
            <a:r>
              <a:rPr lang="uk-UA" sz="2400" dirty="0"/>
              <a:t> </a:t>
            </a:r>
            <a:r>
              <a:rPr lang="uk-UA" sz="2400" dirty="0" err="1"/>
              <a:t>often</a:t>
            </a:r>
            <a:r>
              <a:rPr lang="uk-UA" sz="2400" dirty="0"/>
              <a:t> </a:t>
            </a:r>
            <a:r>
              <a:rPr lang="uk-UA" sz="2400" dirty="0" err="1"/>
              <a:t>comminuted</a:t>
            </a:r>
            <a:r>
              <a:rPr lang="uk-UA" sz="2400" dirty="0"/>
              <a:t>. </a:t>
            </a:r>
            <a:r>
              <a:rPr lang="uk-UA" sz="2400" dirty="0" err="1"/>
              <a:t>With</a:t>
            </a:r>
            <a:r>
              <a:rPr lang="uk-UA" sz="2400" dirty="0"/>
              <a:t> </a:t>
            </a:r>
            <a:r>
              <a:rPr lang="uk-UA" sz="2400" dirty="0" err="1"/>
              <a:t>highly</a:t>
            </a:r>
            <a:r>
              <a:rPr lang="uk-UA" sz="2400" dirty="0"/>
              <a:t> </a:t>
            </a:r>
            <a:r>
              <a:rPr lang="uk-UA" sz="2400" dirty="0" err="1"/>
              <a:t>comminuted</a:t>
            </a:r>
            <a:r>
              <a:rPr lang="uk-UA" sz="2400" dirty="0"/>
              <a:t> </a:t>
            </a:r>
            <a:r>
              <a:rPr lang="uk-UA" sz="2400" dirty="0" err="1"/>
              <a:t>fractures</a:t>
            </a:r>
            <a:r>
              <a:rPr lang="uk-UA" sz="2400" dirty="0"/>
              <a:t>, </a:t>
            </a:r>
            <a:r>
              <a:rPr lang="uk-UA" sz="2400" dirty="0" err="1"/>
              <a:t>patients</a:t>
            </a:r>
            <a:r>
              <a:rPr lang="uk-UA" sz="2400" dirty="0"/>
              <a:t> </a:t>
            </a:r>
            <a:r>
              <a:rPr lang="uk-UA" sz="2400" dirty="0" err="1"/>
              <a:t>may</a:t>
            </a:r>
            <a:r>
              <a:rPr lang="uk-UA" sz="2400" dirty="0"/>
              <a:t> </a:t>
            </a:r>
            <a:r>
              <a:rPr lang="uk-UA" sz="2400" dirty="0" err="1"/>
              <a:t>sustain</a:t>
            </a:r>
            <a:r>
              <a:rPr lang="uk-UA" sz="2400" dirty="0"/>
              <a:t> </a:t>
            </a:r>
            <a:r>
              <a:rPr lang="uk-UA" sz="2400" dirty="0" err="1"/>
              <a:t>fractures</a:t>
            </a:r>
            <a:r>
              <a:rPr lang="uk-UA" sz="2400" dirty="0"/>
              <a:t> </a:t>
            </a:r>
            <a:r>
              <a:rPr lang="uk-UA" sz="2400" dirty="0" err="1"/>
              <a:t>at</a:t>
            </a:r>
            <a:r>
              <a:rPr lang="uk-UA" sz="2400" dirty="0"/>
              <a:t> </a:t>
            </a:r>
            <a:r>
              <a:rPr lang="uk-UA" sz="2400" dirty="0" err="1"/>
              <a:t>more</a:t>
            </a:r>
            <a:r>
              <a:rPr lang="uk-UA" sz="2400" dirty="0"/>
              <a:t> </a:t>
            </a:r>
            <a:r>
              <a:rPr lang="uk-UA" sz="2400" dirty="0" err="1"/>
              <a:t>than</a:t>
            </a:r>
            <a:r>
              <a:rPr lang="uk-UA" sz="2400" dirty="0"/>
              <a:t> </a:t>
            </a:r>
            <a:r>
              <a:rPr lang="uk-UA" sz="2400" dirty="0" err="1"/>
              <a:t>one</a:t>
            </a:r>
            <a:r>
              <a:rPr lang="uk-UA" sz="2400" dirty="0"/>
              <a:t> </a:t>
            </a:r>
            <a:r>
              <a:rPr lang="uk-UA" sz="2400" dirty="0" err="1"/>
              <a:t>level</a:t>
            </a:r>
            <a:r>
              <a:rPr lang="uk-UA" sz="2400" dirty="0"/>
              <a:t>. </a:t>
            </a:r>
            <a:r>
              <a:rPr lang="uk-UA" sz="2400" dirty="0" err="1"/>
              <a:t>Virtually</a:t>
            </a:r>
            <a:r>
              <a:rPr lang="uk-UA" sz="2400" dirty="0"/>
              <a:t> </a:t>
            </a:r>
            <a:r>
              <a:rPr lang="uk-UA" sz="2400" dirty="0" err="1"/>
              <a:t>all</a:t>
            </a:r>
            <a:r>
              <a:rPr lang="uk-UA" sz="2400" dirty="0"/>
              <a:t> </a:t>
            </a:r>
            <a:r>
              <a:rPr lang="uk-UA" sz="2400" dirty="0" err="1"/>
              <a:t>combinations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Le</a:t>
            </a:r>
            <a:r>
              <a:rPr lang="uk-UA" sz="2400" dirty="0"/>
              <a:t> </a:t>
            </a:r>
            <a:r>
              <a:rPr lang="uk-UA" sz="2400" dirty="0" err="1"/>
              <a:t>Fort</a:t>
            </a:r>
            <a:r>
              <a:rPr lang="uk-UA" sz="2400" dirty="0"/>
              <a:t> I, II, </a:t>
            </a:r>
            <a:r>
              <a:rPr lang="uk-UA" sz="2400" dirty="0" err="1"/>
              <a:t>and</a:t>
            </a:r>
            <a:r>
              <a:rPr lang="uk-UA" sz="2400" dirty="0"/>
              <a:t> III </a:t>
            </a:r>
            <a:r>
              <a:rPr lang="uk-UA" sz="2400" dirty="0" err="1"/>
              <a:t>fractures</a:t>
            </a:r>
            <a:r>
              <a:rPr lang="uk-UA" sz="2400" dirty="0"/>
              <a:t> </a:t>
            </a:r>
            <a:r>
              <a:rPr lang="uk-UA" sz="2400" dirty="0" err="1"/>
              <a:t>are</a:t>
            </a:r>
            <a:r>
              <a:rPr lang="uk-UA" sz="2400" dirty="0"/>
              <a:t> </a:t>
            </a:r>
            <a:r>
              <a:rPr lang="uk-UA" sz="2400" dirty="0" err="1"/>
              <a:t>possible</a:t>
            </a:r>
            <a:r>
              <a:rPr lang="uk-UA" sz="2400" dirty="0"/>
              <a:t> </a:t>
            </a:r>
            <a:r>
              <a:rPr lang="uk-UA" sz="2400" dirty="0" err="1"/>
              <a:t>on</a:t>
            </a:r>
            <a:r>
              <a:rPr lang="uk-UA" sz="2400" dirty="0"/>
              <a:t> </a:t>
            </a:r>
            <a:r>
              <a:rPr lang="uk-UA" sz="2400" dirty="0" err="1"/>
              <a:t>either</a:t>
            </a:r>
            <a:r>
              <a:rPr lang="uk-UA" sz="2400" dirty="0"/>
              <a:t> </a:t>
            </a:r>
            <a:r>
              <a:rPr lang="uk-UA" sz="2400" dirty="0" err="1"/>
              <a:t>side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face</a:t>
            </a:r>
            <a:r>
              <a:rPr lang="uk-UA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176016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2859613"/>
            <a:ext cx="52213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i="1" u="sng" dirty="0" err="1"/>
              <a:t>Clinical</a:t>
            </a:r>
            <a:r>
              <a:rPr lang="uk-UA" sz="4400" b="1" i="1" u="sng" dirty="0"/>
              <a:t> </a:t>
            </a:r>
            <a:r>
              <a:rPr lang="uk-UA" sz="4400" b="1" i="1" u="sng" dirty="0" err="1"/>
              <a:t>Examination</a:t>
            </a:r>
            <a:endParaRPr lang="ru-RU" sz="4400" b="1" u="sng" dirty="0"/>
          </a:p>
        </p:txBody>
      </p:sp>
    </p:spTree>
    <p:extLst>
      <p:ext uri="{BB962C8B-B14F-4D97-AF65-F5344CB8AC3E}">
        <p14:creationId xmlns:p14="http://schemas.microsoft.com/office/powerpoint/2010/main" val="10910499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771" y="1196752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Advanced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life-</a:t>
            </a:r>
            <a:r>
              <a:rPr lang="uk-UA" sz="3200" dirty="0" err="1"/>
              <a:t>support</a:t>
            </a:r>
            <a:r>
              <a:rPr lang="uk-UA" sz="3200" dirty="0"/>
              <a:t> </a:t>
            </a:r>
            <a:r>
              <a:rPr lang="uk-UA" sz="3200" dirty="0" err="1"/>
              <a:t>protocols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followed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all</a:t>
            </a:r>
            <a:r>
              <a:rPr lang="uk-UA" sz="3200" dirty="0"/>
              <a:t> </a:t>
            </a:r>
            <a:r>
              <a:rPr lang="uk-UA" sz="3200" dirty="0" err="1"/>
              <a:t>patients</a:t>
            </a:r>
            <a:r>
              <a:rPr lang="uk-UA" sz="3200" dirty="0"/>
              <a:t> </a:t>
            </a:r>
            <a:r>
              <a:rPr lang="uk-UA" sz="3200" dirty="0" err="1"/>
              <a:t>who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suffered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. </a:t>
            </a:r>
            <a:r>
              <a:rPr lang="uk-UA" sz="3200" dirty="0" err="1"/>
              <a:t>Detailed</a:t>
            </a:r>
            <a:r>
              <a:rPr lang="uk-UA" sz="3200" dirty="0"/>
              <a:t> </a:t>
            </a:r>
            <a:r>
              <a:rPr lang="uk-UA" sz="3200" dirty="0" err="1"/>
              <a:t>examination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maxillofacial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completed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secondary</a:t>
            </a:r>
            <a:r>
              <a:rPr lang="uk-UA" sz="3200" dirty="0"/>
              <a:t> </a:t>
            </a:r>
            <a:r>
              <a:rPr lang="uk-UA" sz="3200" dirty="0" err="1"/>
              <a:t>survey</a:t>
            </a:r>
            <a:r>
              <a:rPr lang="uk-UA" sz="3200" dirty="0"/>
              <a:t>, </a:t>
            </a:r>
            <a:r>
              <a:rPr lang="uk-UA" sz="3200" dirty="0" err="1"/>
              <a:t>after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survey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successful</a:t>
            </a:r>
            <a:r>
              <a:rPr lang="uk-UA" sz="3200" dirty="0"/>
              <a:t> </a:t>
            </a:r>
            <a:r>
              <a:rPr lang="uk-UA" sz="3200" dirty="0" err="1"/>
              <a:t>resuscitation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completed</a:t>
            </a:r>
            <a:r>
              <a:rPr lang="uk-UA" sz="3200" dirty="0"/>
              <a:t>.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has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done</a:t>
            </a:r>
            <a:r>
              <a:rPr lang="uk-UA" sz="3200" dirty="0"/>
              <a:t> </a:t>
            </a:r>
            <a:r>
              <a:rPr lang="uk-UA" sz="3200" dirty="0" err="1"/>
              <a:t>historically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clinical</a:t>
            </a:r>
            <a:r>
              <a:rPr lang="uk-UA" sz="3200" dirty="0"/>
              <a:t> </a:t>
            </a:r>
            <a:r>
              <a:rPr lang="uk-UA" sz="3200" dirty="0" err="1"/>
              <a:t>examination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begin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initial</a:t>
            </a:r>
            <a:r>
              <a:rPr lang="uk-UA" sz="3200" dirty="0"/>
              <a:t> </a:t>
            </a:r>
            <a:r>
              <a:rPr lang="uk-UA" sz="3200" dirty="0" err="1"/>
              <a:t>observation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patient</a:t>
            </a:r>
            <a:r>
              <a:rPr lang="uk-UA" sz="3200" dirty="0"/>
              <a:t>, </a:t>
            </a:r>
            <a:r>
              <a:rPr lang="uk-UA" sz="3200" dirty="0" err="1"/>
              <a:t>followed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palpation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..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148516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412776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Lacerations</a:t>
            </a:r>
            <a:r>
              <a:rPr lang="uk-UA" sz="3200" dirty="0"/>
              <a:t>, </a:t>
            </a:r>
            <a:r>
              <a:rPr lang="uk-UA" sz="3200" dirty="0" err="1"/>
              <a:t>abrasions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ecchymotic</a:t>
            </a:r>
            <a:r>
              <a:rPr lang="uk-UA" sz="3200" dirty="0"/>
              <a:t> </a:t>
            </a:r>
            <a:r>
              <a:rPr lang="uk-UA" sz="3200" dirty="0" err="1"/>
              <a:t>areas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recorded</a:t>
            </a:r>
            <a:r>
              <a:rPr lang="uk-UA" sz="3200" dirty="0"/>
              <a:t>. </a:t>
            </a:r>
            <a:r>
              <a:rPr lang="uk-UA" sz="3200" dirty="0" err="1"/>
              <a:t>Periorbital</a:t>
            </a:r>
            <a:r>
              <a:rPr lang="uk-UA" sz="3200" dirty="0"/>
              <a:t> </a:t>
            </a:r>
            <a:r>
              <a:rPr lang="uk-UA" sz="3200" dirty="0" err="1"/>
              <a:t>ecchymosis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facial</a:t>
            </a:r>
            <a:r>
              <a:rPr lang="uk-UA" sz="3200" dirty="0"/>
              <a:t> </a:t>
            </a:r>
            <a:r>
              <a:rPr lang="uk-UA" sz="3200" dirty="0" err="1"/>
              <a:t>edema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noted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very</a:t>
            </a:r>
            <a:r>
              <a:rPr lang="uk-UA" sz="3200" dirty="0"/>
              <a:t> </a:t>
            </a:r>
            <a:r>
              <a:rPr lang="uk-UA" sz="3200" dirty="0" err="1"/>
              <a:t>typical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. </a:t>
            </a:r>
            <a:r>
              <a:rPr lang="uk-UA" sz="3200" dirty="0" err="1"/>
              <a:t>Epistaxis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any</a:t>
            </a:r>
            <a:r>
              <a:rPr lang="uk-UA" sz="3200" dirty="0"/>
              <a:t> </a:t>
            </a:r>
            <a:r>
              <a:rPr lang="uk-UA" sz="3200" dirty="0" err="1"/>
              <a:t>evidence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cerebrospinal</a:t>
            </a:r>
            <a:r>
              <a:rPr lang="uk-UA" sz="3200" dirty="0"/>
              <a:t> </a:t>
            </a:r>
            <a:r>
              <a:rPr lang="uk-UA" sz="3200" dirty="0" err="1"/>
              <a:t>fluid</a:t>
            </a:r>
            <a:r>
              <a:rPr lang="uk-UA" sz="3200" dirty="0"/>
              <a:t> </a:t>
            </a:r>
            <a:r>
              <a:rPr lang="uk-UA" sz="3200" dirty="0" err="1"/>
              <a:t>leakage</a:t>
            </a:r>
            <a:r>
              <a:rPr lang="uk-UA" sz="3200" dirty="0"/>
              <a:t> (</a:t>
            </a:r>
            <a:r>
              <a:rPr lang="uk-UA" sz="3200" dirty="0" err="1"/>
              <a:t>clear</a:t>
            </a:r>
            <a:r>
              <a:rPr lang="uk-UA" sz="3200" dirty="0"/>
              <a:t> </a:t>
            </a:r>
            <a:r>
              <a:rPr lang="uk-UA" sz="3200" dirty="0" err="1"/>
              <a:t>fluid</a:t>
            </a:r>
            <a:r>
              <a:rPr lang="uk-UA" sz="3200" dirty="0"/>
              <a:t> </a:t>
            </a:r>
            <a:r>
              <a:rPr lang="uk-UA" sz="3200" dirty="0" err="1"/>
              <a:t>mixed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blood</a:t>
            </a:r>
            <a:r>
              <a:rPr lang="uk-UA" sz="3200" dirty="0"/>
              <a:t>, “</a:t>
            </a:r>
            <a:r>
              <a:rPr lang="uk-UA" sz="3200" dirty="0" err="1"/>
              <a:t>tram</a:t>
            </a:r>
            <a:r>
              <a:rPr lang="uk-UA" sz="3200" dirty="0"/>
              <a:t> </a:t>
            </a:r>
            <a:r>
              <a:rPr lang="uk-UA" sz="3200" dirty="0" err="1"/>
              <a:t>lines</a:t>
            </a:r>
            <a:r>
              <a:rPr lang="uk-UA" sz="3200" dirty="0"/>
              <a:t>”)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identified</a:t>
            </a:r>
            <a:r>
              <a:rPr lang="uk-UA" sz="3200" dirty="0"/>
              <a:t>. </a:t>
            </a:r>
            <a:r>
              <a:rPr lang="uk-UA" sz="3200" dirty="0" err="1"/>
              <a:t>Asymmetry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nose</a:t>
            </a:r>
            <a:r>
              <a:rPr lang="uk-UA" sz="3200" dirty="0"/>
              <a:t>, </a:t>
            </a:r>
            <a:r>
              <a:rPr lang="uk-UA" sz="3200" dirty="0" err="1"/>
              <a:t>traumatic</a:t>
            </a:r>
            <a:r>
              <a:rPr lang="uk-UA" sz="3200" dirty="0"/>
              <a:t> </a:t>
            </a:r>
            <a:r>
              <a:rPr lang="uk-UA" sz="3200" dirty="0" err="1"/>
              <a:t>telecanthus</a:t>
            </a:r>
            <a:r>
              <a:rPr lang="uk-UA" sz="3200" dirty="0"/>
              <a:t>, a </a:t>
            </a:r>
            <a:r>
              <a:rPr lang="uk-UA" sz="3200" dirty="0" err="1"/>
              <a:t>flat</a:t>
            </a:r>
            <a:r>
              <a:rPr lang="uk-UA" sz="3200" dirty="0"/>
              <a:t> </a:t>
            </a:r>
            <a:r>
              <a:rPr lang="uk-UA" sz="3200" dirty="0" err="1"/>
              <a:t>nasal</a:t>
            </a:r>
            <a:r>
              <a:rPr lang="uk-UA" sz="3200" dirty="0"/>
              <a:t> </a:t>
            </a:r>
            <a:r>
              <a:rPr lang="uk-UA" sz="3200" dirty="0" err="1"/>
              <a:t>bridge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a dish-</a:t>
            </a:r>
            <a:r>
              <a:rPr lang="uk-UA" sz="3200" dirty="0" err="1"/>
              <a:t>shaped</a:t>
            </a:r>
            <a:r>
              <a:rPr lang="uk-UA" sz="3200" dirty="0"/>
              <a:t> </a:t>
            </a:r>
            <a:r>
              <a:rPr lang="uk-UA" sz="3200" dirty="0" err="1"/>
              <a:t>face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all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noted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163259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484784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. </a:t>
            </a:r>
            <a:r>
              <a:rPr lang="uk-UA" sz="3200" dirty="0" err="1"/>
              <a:t>Intraorally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examiner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see</a:t>
            </a:r>
            <a:r>
              <a:rPr lang="uk-UA" sz="3200" dirty="0"/>
              <a:t> </a:t>
            </a:r>
            <a:r>
              <a:rPr lang="uk-UA" sz="3200" dirty="0" err="1"/>
              <a:t>fractured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, </a:t>
            </a:r>
            <a:r>
              <a:rPr lang="uk-UA" sz="3200" dirty="0" err="1"/>
              <a:t>vestibular</a:t>
            </a:r>
            <a:r>
              <a:rPr lang="uk-UA" sz="3200" dirty="0"/>
              <a:t> </a:t>
            </a:r>
            <a:r>
              <a:rPr lang="uk-UA" sz="3200" dirty="0" err="1"/>
              <a:t>ecchymosis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edema</a:t>
            </a:r>
            <a:r>
              <a:rPr lang="uk-UA" sz="3200" dirty="0"/>
              <a:t>, </a:t>
            </a:r>
            <a:r>
              <a:rPr lang="uk-UA" sz="3200" dirty="0" err="1"/>
              <a:t>palatal</a:t>
            </a:r>
            <a:r>
              <a:rPr lang="uk-UA" sz="3200" dirty="0"/>
              <a:t> </a:t>
            </a:r>
            <a:r>
              <a:rPr lang="uk-UA" sz="3200" dirty="0" err="1"/>
              <a:t>ecchymosis</a:t>
            </a:r>
            <a:r>
              <a:rPr lang="uk-UA" sz="3200" dirty="0"/>
              <a:t>, </a:t>
            </a:r>
            <a:r>
              <a:rPr lang="uk-UA" sz="3200" dirty="0" err="1"/>
              <a:t>mucosal</a:t>
            </a:r>
            <a:r>
              <a:rPr lang="uk-UA" sz="3200" dirty="0"/>
              <a:t> </a:t>
            </a:r>
            <a:r>
              <a:rPr lang="uk-UA" sz="3200" dirty="0" err="1"/>
              <a:t>lacerations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bleeding</a:t>
            </a:r>
            <a:r>
              <a:rPr lang="uk-UA" sz="3200" dirty="0"/>
              <a:t>, </a:t>
            </a:r>
            <a:r>
              <a:rPr lang="uk-UA" sz="3200" dirty="0" err="1"/>
              <a:t>steps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diastema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malocclusion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skeletal</a:t>
            </a:r>
            <a:r>
              <a:rPr lang="uk-UA" sz="3200" dirty="0"/>
              <a:t> </a:t>
            </a:r>
            <a:r>
              <a:rPr lang="uk-UA" sz="3200" dirty="0" err="1"/>
              <a:t>framework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face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carefully</a:t>
            </a:r>
            <a:r>
              <a:rPr lang="uk-UA" sz="3200" dirty="0"/>
              <a:t> </a:t>
            </a:r>
            <a:r>
              <a:rPr lang="uk-UA" sz="3200" dirty="0" err="1"/>
              <a:t>palpated</a:t>
            </a:r>
            <a:r>
              <a:rPr lang="uk-UA" sz="3200" dirty="0"/>
              <a:t>.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respect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maxilla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alveolus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palpated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any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mobility</a:t>
            </a:r>
            <a:r>
              <a:rPr lang="uk-UA" sz="3200" dirty="0"/>
              <a:t> </a:t>
            </a:r>
            <a:r>
              <a:rPr lang="uk-UA" sz="3200" dirty="0" err="1"/>
              <a:t>noted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018463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09" y="1196752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examiner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also</a:t>
            </a:r>
            <a:r>
              <a:rPr lang="uk-UA" sz="3200" dirty="0"/>
              <a:t> </a:t>
            </a:r>
            <a:r>
              <a:rPr lang="uk-UA" sz="3200" dirty="0" err="1"/>
              <a:t>observe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maxilla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movement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a </a:t>
            </a:r>
            <a:r>
              <a:rPr lang="uk-UA" sz="3200" dirty="0" err="1"/>
              <a:t>unit</a:t>
            </a:r>
            <a:r>
              <a:rPr lang="uk-UA" sz="3200" dirty="0"/>
              <a:t>, </a:t>
            </a:r>
            <a:r>
              <a:rPr lang="uk-UA" sz="3200" dirty="0" err="1"/>
              <a:t>while</a:t>
            </a:r>
            <a:r>
              <a:rPr lang="uk-UA" sz="3200" dirty="0"/>
              <a:t> </a:t>
            </a:r>
            <a:r>
              <a:rPr lang="uk-UA" sz="3200" dirty="0" err="1"/>
              <a:t>palpating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forehead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nasal</a:t>
            </a:r>
            <a:r>
              <a:rPr lang="uk-UA" sz="3200" dirty="0"/>
              <a:t> </a:t>
            </a:r>
            <a:r>
              <a:rPr lang="uk-UA" sz="3200" dirty="0" err="1"/>
              <a:t>bridge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zygomaticofrontal</a:t>
            </a:r>
            <a:r>
              <a:rPr lang="uk-UA" sz="3200" dirty="0"/>
              <a:t> </a:t>
            </a:r>
            <a:r>
              <a:rPr lang="uk-UA" sz="3200" dirty="0" err="1"/>
              <a:t>sutures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nose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examined</a:t>
            </a:r>
            <a:r>
              <a:rPr lang="uk-UA" sz="3200" dirty="0"/>
              <a:t> </a:t>
            </a:r>
            <a:r>
              <a:rPr lang="uk-UA" sz="3200" dirty="0" err="1"/>
              <a:t>grossly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contour</a:t>
            </a:r>
            <a:r>
              <a:rPr lang="uk-UA" sz="3200" dirty="0"/>
              <a:t> </a:t>
            </a:r>
            <a:r>
              <a:rPr lang="uk-UA" sz="3200" dirty="0" err="1"/>
              <a:t>irregularity</a:t>
            </a:r>
            <a:r>
              <a:rPr lang="uk-UA" sz="3200" dirty="0"/>
              <a:t>. A </a:t>
            </a:r>
            <a:r>
              <a:rPr lang="uk-UA" sz="3200" dirty="0" err="1"/>
              <a:t>nasal</a:t>
            </a:r>
            <a:r>
              <a:rPr lang="uk-UA" sz="3200" dirty="0"/>
              <a:t> </a:t>
            </a:r>
            <a:r>
              <a:rPr lang="uk-UA" sz="3200" dirty="0" err="1"/>
              <a:t>speculum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used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identify</a:t>
            </a:r>
            <a:r>
              <a:rPr lang="uk-UA" sz="3200" dirty="0"/>
              <a:t> </a:t>
            </a:r>
            <a:r>
              <a:rPr lang="uk-UA" sz="3200" dirty="0" err="1"/>
              <a:t>compound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endParaRPr lang="ru-RU" sz="3200" dirty="0"/>
          </a:p>
          <a:p>
            <a:r>
              <a:rPr lang="uk-UA" sz="3200" dirty="0" err="1"/>
              <a:t>septum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septal</a:t>
            </a:r>
            <a:r>
              <a:rPr lang="uk-UA" sz="3200" dirty="0"/>
              <a:t> </a:t>
            </a:r>
            <a:r>
              <a:rPr lang="uk-UA" sz="3200" dirty="0" err="1"/>
              <a:t>hematoma</a:t>
            </a:r>
            <a:r>
              <a:rPr lang="uk-UA" sz="3200" dirty="0"/>
              <a:t>. </a:t>
            </a:r>
            <a:r>
              <a:rPr lang="uk-UA" sz="3200" dirty="0" err="1"/>
              <a:t>Both</a:t>
            </a:r>
            <a:r>
              <a:rPr lang="uk-UA" sz="3200" dirty="0"/>
              <a:t> </a:t>
            </a:r>
            <a:r>
              <a:rPr lang="uk-UA" sz="3200" dirty="0" err="1"/>
              <a:t>hands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used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palpate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orbital</a:t>
            </a:r>
            <a:r>
              <a:rPr lang="uk-UA" sz="3200" dirty="0"/>
              <a:t> </a:t>
            </a:r>
            <a:r>
              <a:rPr lang="uk-UA" sz="3200" dirty="0" err="1"/>
              <a:t>rims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particular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zygomaticomaxillary</a:t>
            </a:r>
            <a:r>
              <a:rPr lang="uk-UA" sz="3200" dirty="0"/>
              <a:t> </a:t>
            </a:r>
            <a:r>
              <a:rPr lang="uk-UA" sz="3200" dirty="0" err="1"/>
              <a:t>suture</a:t>
            </a:r>
            <a:r>
              <a:rPr lang="uk-UA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9224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3991" y="1340768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intraoral</a:t>
            </a:r>
            <a:r>
              <a:rPr lang="uk-UA" sz="3200" dirty="0"/>
              <a:t> </a:t>
            </a:r>
            <a:r>
              <a:rPr lang="uk-UA" sz="3200" dirty="0" err="1"/>
              <a:t>examination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complete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examiner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note</a:t>
            </a:r>
            <a:r>
              <a:rPr lang="uk-UA" sz="3200" dirty="0"/>
              <a:t> </a:t>
            </a:r>
            <a:r>
              <a:rPr lang="uk-UA" sz="3200" dirty="0" err="1"/>
              <a:t>accumulation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blood</a:t>
            </a:r>
            <a:r>
              <a:rPr lang="uk-UA" sz="3200" dirty="0"/>
              <a:t>, </a:t>
            </a:r>
            <a:r>
              <a:rPr lang="uk-UA" sz="3200" dirty="0" err="1"/>
              <a:t>debris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avulsed</a:t>
            </a:r>
            <a:r>
              <a:rPr lang="uk-UA" sz="3200" dirty="0"/>
              <a:t> </a:t>
            </a:r>
            <a:r>
              <a:rPr lang="uk-UA" sz="3200" dirty="0" err="1"/>
              <a:t>teeth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could</a:t>
            </a:r>
            <a:r>
              <a:rPr lang="uk-UA" sz="3200" dirty="0"/>
              <a:t> </a:t>
            </a:r>
            <a:r>
              <a:rPr lang="uk-UA" sz="3200" dirty="0" err="1"/>
              <a:t>compromise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airway</a:t>
            </a:r>
            <a:r>
              <a:rPr lang="uk-UA" sz="3200" dirty="0"/>
              <a:t>,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well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presence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laceration</a:t>
            </a:r>
            <a:r>
              <a:rPr lang="uk-UA" sz="3200" dirty="0"/>
              <a:t>, </a:t>
            </a:r>
            <a:r>
              <a:rPr lang="uk-UA" sz="3200" dirty="0" err="1"/>
              <a:t>abrasion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ecchymosis</a:t>
            </a:r>
            <a:r>
              <a:rPr lang="uk-UA" sz="3200" dirty="0"/>
              <a:t>. </a:t>
            </a:r>
            <a:r>
              <a:rPr lang="uk-UA" sz="3200" dirty="0" err="1"/>
              <a:t>Abnormal</a:t>
            </a:r>
            <a:r>
              <a:rPr lang="uk-UA" sz="3200" dirty="0"/>
              <a:t> </a:t>
            </a:r>
            <a:r>
              <a:rPr lang="uk-UA" sz="3200" dirty="0" err="1"/>
              <a:t>occlusion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anterior</a:t>
            </a:r>
            <a:r>
              <a:rPr lang="uk-UA" sz="3200" dirty="0"/>
              <a:t> </a:t>
            </a:r>
            <a:r>
              <a:rPr lang="uk-UA" sz="3200" dirty="0" err="1"/>
              <a:t>open</a:t>
            </a:r>
            <a:r>
              <a:rPr lang="uk-UA" sz="3200" dirty="0"/>
              <a:t> </a:t>
            </a:r>
            <a:r>
              <a:rPr lang="uk-UA" sz="3200" dirty="0" err="1"/>
              <a:t>bite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posterior</a:t>
            </a:r>
            <a:r>
              <a:rPr lang="uk-UA" sz="3200" dirty="0"/>
              <a:t> </a:t>
            </a:r>
            <a:r>
              <a:rPr lang="uk-UA" sz="3200" dirty="0" err="1"/>
              <a:t>prematurities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noted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correlated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pretraumatic</a:t>
            </a:r>
            <a:r>
              <a:rPr lang="uk-UA" sz="3200" dirty="0"/>
              <a:t> </a:t>
            </a:r>
            <a:r>
              <a:rPr lang="uk-UA" sz="3200" dirty="0" err="1"/>
              <a:t>occlusion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possible</a:t>
            </a:r>
            <a:r>
              <a:rPr lang="uk-UA" sz="3200" dirty="0"/>
              <a:t> (</a:t>
            </a:r>
            <a:r>
              <a:rPr lang="uk-UA" sz="3200" dirty="0" err="1"/>
              <a:t>family</a:t>
            </a:r>
            <a:r>
              <a:rPr lang="uk-UA" sz="3200" dirty="0"/>
              <a:t> </a:t>
            </a:r>
            <a:r>
              <a:rPr lang="uk-UA" sz="3200" dirty="0" err="1"/>
              <a:t>members</a:t>
            </a:r>
            <a:r>
              <a:rPr lang="uk-UA" sz="3200" dirty="0"/>
              <a:t>, </a:t>
            </a:r>
            <a:r>
              <a:rPr lang="uk-UA" sz="3200" dirty="0" err="1"/>
              <a:t>photographs</a:t>
            </a:r>
            <a:r>
              <a:rPr lang="uk-UA" sz="3200" dirty="0"/>
              <a:t>, </a:t>
            </a:r>
            <a:r>
              <a:rPr lang="uk-UA" sz="3200" dirty="0" err="1"/>
              <a:t>dental</a:t>
            </a:r>
            <a:r>
              <a:rPr lang="uk-UA" sz="3200" dirty="0"/>
              <a:t> </a:t>
            </a:r>
            <a:r>
              <a:rPr lang="uk-UA" sz="3200" dirty="0" err="1"/>
              <a:t>records</a:t>
            </a:r>
            <a:r>
              <a:rPr lang="uk-UA" sz="3200" dirty="0"/>
              <a:t>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068987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2564904"/>
            <a:ext cx="26084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b="1" i="1" u="sng" dirty="0" err="1"/>
              <a:t>Imaging</a:t>
            </a:r>
            <a:endParaRPr lang="ru-RU" sz="5400" u="sng" dirty="0"/>
          </a:p>
        </p:txBody>
      </p:sp>
    </p:spTree>
    <p:extLst>
      <p:ext uri="{BB962C8B-B14F-4D97-AF65-F5344CB8AC3E}">
        <p14:creationId xmlns:p14="http://schemas.microsoft.com/office/powerpoint/2010/main" val="40637954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16832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identified</a:t>
            </a:r>
            <a:r>
              <a:rPr lang="uk-UA" sz="3200" dirty="0"/>
              <a:t> </a:t>
            </a:r>
            <a:r>
              <a:rPr lang="uk-UA" sz="3200" dirty="0" err="1"/>
              <a:t>clinically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confirmed</a:t>
            </a:r>
            <a:r>
              <a:rPr lang="uk-UA" sz="3200" dirty="0"/>
              <a:t> </a:t>
            </a:r>
            <a:r>
              <a:rPr lang="uk-UA" sz="3200" dirty="0" err="1"/>
              <a:t>radiographically</a:t>
            </a:r>
            <a:r>
              <a:rPr lang="uk-UA" sz="3200" dirty="0"/>
              <a:t>.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past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Waters’</a:t>
            </a:r>
            <a:r>
              <a:rPr lang="uk-UA" sz="3200" dirty="0"/>
              <a:t> </a:t>
            </a:r>
            <a:r>
              <a:rPr lang="uk-UA" sz="3200" dirty="0" err="1"/>
              <a:t>view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lateral</a:t>
            </a:r>
            <a:r>
              <a:rPr lang="uk-UA" sz="3200" dirty="0"/>
              <a:t> </a:t>
            </a:r>
            <a:r>
              <a:rPr lang="uk-UA" sz="3200" dirty="0" err="1"/>
              <a:t>facial</a:t>
            </a:r>
            <a:r>
              <a:rPr lang="uk-UA" sz="3200" dirty="0"/>
              <a:t> </a:t>
            </a:r>
            <a:r>
              <a:rPr lang="uk-UA" sz="3200" dirty="0" err="1"/>
              <a:t>radiographs</a:t>
            </a:r>
            <a:r>
              <a:rPr lang="uk-UA" sz="3200" dirty="0"/>
              <a:t> </a:t>
            </a:r>
            <a:r>
              <a:rPr lang="uk-UA" sz="3200" dirty="0" err="1"/>
              <a:t>were</a:t>
            </a:r>
            <a:r>
              <a:rPr lang="uk-UA" sz="3200" dirty="0"/>
              <a:t> </a:t>
            </a:r>
            <a:r>
              <a:rPr lang="uk-UA" sz="3200" dirty="0" err="1"/>
              <a:t>used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identifying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still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used</a:t>
            </a:r>
            <a:r>
              <a:rPr lang="uk-UA" sz="3200" dirty="0"/>
              <a:t> </a:t>
            </a:r>
            <a:r>
              <a:rPr lang="uk-UA" sz="3200" dirty="0" err="1"/>
              <a:t>today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remote</a:t>
            </a:r>
            <a:r>
              <a:rPr lang="uk-UA" sz="3200" dirty="0"/>
              <a:t> </a:t>
            </a:r>
            <a:r>
              <a:rPr lang="uk-UA" sz="3200" dirty="0" err="1"/>
              <a:t>areas</a:t>
            </a:r>
            <a:r>
              <a:rPr lang="uk-UA" sz="3200" dirty="0"/>
              <a:t> </a:t>
            </a:r>
            <a:r>
              <a:rPr lang="uk-UA" sz="3200" dirty="0" err="1"/>
              <a:t>without</a:t>
            </a:r>
            <a:r>
              <a:rPr lang="uk-UA" sz="3200" dirty="0"/>
              <a:t> </a:t>
            </a:r>
            <a:r>
              <a:rPr lang="uk-UA" sz="3200" dirty="0" err="1"/>
              <a:t>access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a </a:t>
            </a:r>
            <a:r>
              <a:rPr lang="uk-UA" sz="3200" dirty="0" err="1"/>
              <a:t>computed</a:t>
            </a:r>
            <a:endParaRPr lang="ru-RU" sz="3200" dirty="0"/>
          </a:p>
          <a:p>
            <a:r>
              <a:rPr lang="uk-UA" sz="3200" dirty="0" err="1"/>
              <a:t>tomography</a:t>
            </a:r>
            <a:r>
              <a:rPr lang="uk-UA" sz="3200" dirty="0"/>
              <a:t> (CT) </a:t>
            </a:r>
            <a:r>
              <a:rPr lang="uk-UA" sz="3200" dirty="0" err="1"/>
              <a:t>scanner</a:t>
            </a:r>
            <a:r>
              <a:rPr lang="uk-UA" sz="3200" dirty="0"/>
              <a:t>. </a:t>
            </a:r>
            <a:r>
              <a:rPr lang="uk-UA" sz="3200" dirty="0" err="1"/>
              <a:t>Fine</a:t>
            </a:r>
            <a:r>
              <a:rPr lang="uk-UA" sz="3200" dirty="0"/>
              <a:t> </a:t>
            </a:r>
            <a:r>
              <a:rPr lang="uk-UA" sz="3200" dirty="0" err="1"/>
              <a:t>details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 </a:t>
            </a:r>
            <a:r>
              <a:rPr lang="uk-UA" sz="3200" dirty="0" err="1"/>
              <a:t>sites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difficult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visualize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94798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3017" y="1268760"/>
            <a:ext cx="7776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Axial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coronal</a:t>
            </a:r>
            <a:r>
              <a:rPr lang="uk-UA" sz="3200" dirty="0"/>
              <a:t> CT </a:t>
            </a:r>
            <a:r>
              <a:rPr lang="uk-UA" sz="3200" dirty="0" err="1"/>
              <a:t>scans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midface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obtained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a </a:t>
            </a:r>
            <a:r>
              <a:rPr lang="uk-UA" sz="3200" dirty="0" err="1"/>
              <a:t>scanner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available</a:t>
            </a:r>
            <a:r>
              <a:rPr lang="uk-UA" sz="3200" dirty="0"/>
              <a:t>.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clinical</a:t>
            </a:r>
            <a:r>
              <a:rPr lang="uk-UA" sz="3200" dirty="0"/>
              <a:t> </a:t>
            </a:r>
            <a:r>
              <a:rPr lang="uk-UA" sz="3200" dirty="0" err="1"/>
              <a:t>evidence</a:t>
            </a:r>
            <a:r>
              <a:rPr lang="uk-UA" sz="3200" dirty="0"/>
              <a:t> </a:t>
            </a:r>
            <a:r>
              <a:rPr lang="uk-UA" sz="3200" dirty="0" err="1"/>
              <a:t>strongly</a:t>
            </a:r>
            <a:r>
              <a:rPr lang="uk-UA" sz="3200" dirty="0"/>
              <a:t> </a:t>
            </a:r>
            <a:r>
              <a:rPr lang="uk-UA" sz="3200" dirty="0" err="1"/>
              <a:t>indicates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 (</a:t>
            </a:r>
            <a:r>
              <a:rPr lang="uk-UA" sz="3200" dirty="0" err="1"/>
              <a:t>midface</a:t>
            </a:r>
            <a:r>
              <a:rPr lang="uk-UA" sz="3200" dirty="0"/>
              <a:t> </a:t>
            </a:r>
            <a:r>
              <a:rPr lang="uk-UA" sz="3200" dirty="0" err="1"/>
              <a:t>mobility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malocclusion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intact</a:t>
            </a:r>
            <a:r>
              <a:rPr lang="uk-UA" sz="3200" dirty="0"/>
              <a:t> </a:t>
            </a:r>
            <a:r>
              <a:rPr lang="uk-UA" sz="3200" dirty="0" err="1"/>
              <a:t>mandible</a:t>
            </a:r>
            <a:r>
              <a:rPr lang="uk-UA" sz="3200" dirty="0"/>
              <a:t>), </a:t>
            </a:r>
            <a:r>
              <a:rPr lang="uk-UA" sz="3200" dirty="0" err="1"/>
              <a:t>then</a:t>
            </a:r>
            <a:r>
              <a:rPr lang="uk-UA" sz="3200" dirty="0"/>
              <a:t> CT </a:t>
            </a:r>
            <a:r>
              <a:rPr lang="uk-UA" sz="3200" dirty="0" err="1"/>
              <a:t>imaging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a </a:t>
            </a:r>
            <a:r>
              <a:rPr lang="uk-UA" sz="3200" dirty="0" err="1"/>
              <a:t>confirmatory</a:t>
            </a:r>
            <a:r>
              <a:rPr lang="uk-UA" sz="3200" dirty="0"/>
              <a:t> </a:t>
            </a:r>
            <a:r>
              <a:rPr lang="uk-UA" sz="3200" dirty="0" err="1"/>
              <a:t>test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. </a:t>
            </a:r>
            <a:r>
              <a:rPr lang="uk-UA" sz="3200" dirty="0" err="1"/>
              <a:t>Important</a:t>
            </a:r>
            <a:r>
              <a:rPr lang="uk-UA" sz="3200" dirty="0"/>
              <a:t> </a:t>
            </a:r>
            <a:r>
              <a:rPr lang="uk-UA" sz="3200" dirty="0" err="1"/>
              <a:t>indications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CT </a:t>
            </a:r>
            <a:r>
              <a:rPr lang="uk-UA" sz="3200" dirty="0" err="1"/>
              <a:t>scanning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suspected</a:t>
            </a:r>
            <a:r>
              <a:rPr lang="uk-UA" sz="3200" dirty="0"/>
              <a:t> </a:t>
            </a:r>
            <a:r>
              <a:rPr lang="uk-UA" sz="3200" dirty="0" err="1"/>
              <a:t>orbital</a:t>
            </a:r>
            <a:r>
              <a:rPr lang="uk-UA" sz="3200" dirty="0"/>
              <a:t> </a:t>
            </a:r>
            <a:r>
              <a:rPr lang="uk-UA" sz="3200" dirty="0" err="1"/>
              <a:t>floor</a:t>
            </a:r>
            <a:endParaRPr lang="ru-RU" sz="3200" dirty="0"/>
          </a:p>
          <a:p>
            <a:r>
              <a:rPr lang="uk-UA" sz="3200" dirty="0" err="1"/>
              <a:t>fractures</a:t>
            </a:r>
            <a:r>
              <a:rPr lang="uk-UA" sz="3200" dirty="0"/>
              <a:t> (</a:t>
            </a:r>
            <a:r>
              <a:rPr lang="uk-UA" sz="3200" dirty="0" err="1"/>
              <a:t>best</a:t>
            </a:r>
            <a:r>
              <a:rPr lang="uk-UA" sz="3200" dirty="0"/>
              <a:t> </a:t>
            </a:r>
            <a:r>
              <a:rPr lang="uk-UA" sz="3200" dirty="0" err="1"/>
              <a:t>diagnosed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coronal</a:t>
            </a:r>
            <a:r>
              <a:rPr lang="uk-UA" sz="3200" dirty="0"/>
              <a:t> </a:t>
            </a:r>
            <a:r>
              <a:rPr lang="uk-UA" sz="3200" dirty="0" err="1"/>
              <a:t>view</a:t>
            </a:r>
            <a:r>
              <a:rPr lang="uk-UA" sz="3200" dirty="0"/>
              <a:t>)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surgical</a:t>
            </a:r>
            <a:r>
              <a:rPr lang="uk-UA" sz="3200" dirty="0"/>
              <a:t> </a:t>
            </a:r>
            <a:r>
              <a:rPr lang="uk-UA" sz="3200" dirty="0" err="1"/>
              <a:t>planning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1177315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060848"/>
            <a:ext cx="7920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. </a:t>
            </a:r>
            <a:r>
              <a:rPr lang="uk-UA" sz="3200" dirty="0"/>
              <a:t>CT </a:t>
            </a:r>
            <a:r>
              <a:rPr lang="uk-UA" sz="3200" dirty="0" err="1"/>
              <a:t>scans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also</a:t>
            </a:r>
            <a:r>
              <a:rPr lang="uk-UA" sz="3200" dirty="0"/>
              <a:t> </a:t>
            </a:r>
            <a:r>
              <a:rPr lang="uk-UA" sz="3200" dirty="0" err="1"/>
              <a:t>demonstrate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differences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hematoma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edema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subcutaneous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, </a:t>
            </a:r>
            <a:r>
              <a:rPr lang="uk-UA" sz="3200" dirty="0" err="1"/>
              <a:t>muscle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fat</a:t>
            </a:r>
            <a:r>
              <a:rPr lang="uk-UA" sz="3200" dirty="0"/>
              <a:t>.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severe</a:t>
            </a:r>
            <a:r>
              <a:rPr lang="uk-UA" sz="3200" dirty="0"/>
              <a:t> </a:t>
            </a:r>
            <a:r>
              <a:rPr lang="uk-UA" sz="3200" dirty="0" err="1"/>
              <a:t>midface</a:t>
            </a:r>
            <a:r>
              <a:rPr lang="uk-UA" sz="3200" dirty="0"/>
              <a:t> </a:t>
            </a:r>
            <a:r>
              <a:rPr lang="uk-UA" sz="3200" dirty="0" err="1"/>
              <a:t>trauma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displacement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three-</a:t>
            </a:r>
            <a:r>
              <a:rPr lang="uk-UA" sz="3200" dirty="0" err="1"/>
              <a:t>dimensional</a:t>
            </a:r>
            <a:r>
              <a:rPr lang="uk-UA" sz="3200" dirty="0"/>
              <a:t> CT </a:t>
            </a:r>
            <a:r>
              <a:rPr lang="uk-UA" sz="3200" dirty="0" err="1"/>
              <a:t>scan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a </a:t>
            </a:r>
            <a:r>
              <a:rPr lang="uk-UA" sz="3200" dirty="0" err="1"/>
              <a:t>valuable</a:t>
            </a:r>
            <a:r>
              <a:rPr lang="uk-UA" sz="3200" dirty="0"/>
              <a:t> </a:t>
            </a:r>
            <a:r>
              <a:rPr lang="uk-UA" sz="3200" dirty="0" err="1"/>
              <a:t>tool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480638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2636912"/>
            <a:ext cx="27955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i="1" u="sng" dirty="0" err="1"/>
              <a:t>Treatment</a:t>
            </a:r>
            <a:endParaRPr lang="ru-RU" sz="4800" u="sng" dirty="0"/>
          </a:p>
        </p:txBody>
      </p:sp>
    </p:spTree>
    <p:extLst>
      <p:ext uri="{BB962C8B-B14F-4D97-AF65-F5344CB8AC3E}">
        <p14:creationId xmlns:p14="http://schemas.microsoft.com/office/powerpoint/2010/main" val="22444152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8060" y="2060848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Patients</a:t>
            </a:r>
            <a:r>
              <a:rPr lang="uk-UA" sz="3200" dirty="0"/>
              <a:t> </a:t>
            </a:r>
            <a:r>
              <a:rPr lang="uk-UA" sz="3200" dirty="0" err="1"/>
              <a:t>do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die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, </a:t>
            </a:r>
            <a:r>
              <a:rPr lang="uk-UA" sz="3200" dirty="0" err="1"/>
              <a:t>but</a:t>
            </a:r>
            <a:r>
              <a:rPr lang="uk-UA" sz="3200" dirty="0"/>
              <a:t> </a:t>
            </a:r>
            <a:r>
              <a:rPr lang="uk-UA" sz="3200" dirty="0" err="1"/>
              <a:t>they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die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concomitant</a:t>
            </a:r>
            <a:r>
              <a:rPr lang="uk-UA" sz="3200" dirty="0"/>
              <a:t> </a:t>
            </a:r>
            <a:r>
              <a:rPr lang="uk-UA" sz="3200" dirty="0" err="1"/>
              <a:t>injury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failure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manage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sequelae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.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true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all</a:t>
            </a:r>
            <a:r>
              <a:rPr lang="uk-UA" sz="3200" dirty="0"/>
              <a:t> </a:t>
            </a:r>
            <a:r>
              <a:rPr lang="uk-UA" sz="3200" dirty="0" err="1"/>
              <a:t>injuries</a:t>
            </a:r>
            <a:r>
              <a:rPr lang="uk-UA" sz="3200" dirty="0"/>
              <a:t> </a:t>
            </a:r>
            <a:r>
              <a:rPr lang="uk-UA" sz="3200" dirty="0" err="1"/>
              <a:t>initial</a:t>
            </a:r>
            <a:r>
              <a:rPr lang="uk-UA" sz="3200" dirty="0"/>
              <a:t> </a:t>
            </a:r>
            <a:r>
              <a:rPr lang="uk-UA" sz="3200" dirty="0" err="1"/>
              <a:t>attention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directed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establishing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airway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controlling</a:t>
            </a:r>
            <a:r>
              <a:rPr lang="uk-UA" sz="3200" dirty="0"/>
              <a:t> </a:t>
            </a:r>
            <a:r>
              <a:rPr lang="uk-UA" sz="3200" dirty="0" err="1"/>
              <a:t>hemorrhage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90550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132856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most</a:t>
            </a:r>
            <a:r>
              <a:rPr lang="uk-UA" sz="3200" dirty="0"/>
              <a:t> </a:t>
            </a:r>
            <a:r>
              <a:rPr lang="uk-UA" sz="3200" dirty="0" err="1"/>
              <a:t>frequent</a:t>
            </a:r>
            <a:r>
              <a:rPr lang="uk-UA" sz="3200" dirty="0"/>
              <a:t> </a:t>
            </a:r>
            <a:r>
              <a:rPr lang="uk-UA" sz="3200" dirty="0" err="1"/>
              <a:t>cause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hemorrhage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Le</a:t>
            </a:r>
            <a:r>
              <a:rPr lang="uk-UA" sz="3200" dirty="0"/>
              <a:t> </a:t>
            </a:r>
            <a:r>
              <a:rPr lang="uk-UA" sz="3200" dirty="0" err="1"/>
              <a:t>Fort</a:t>
            </a:r>
            <a:r>
              <a:rPr lang="uk-UA" sz="3200" dirty="0"/>
              <a:t> </a:t>
            </a:r>
            <a:r>
              <a:rPr lang="uk-UA" sz="3200" dirty="0" err="1"/>
              <a:t>level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a </a:t>
            </a:r>
            <a:r>
              <a:rPr lang="uk-UA" sz="3200" dirty="0" err="1"/>
              <a:t>fractured</a:t>
            </a:r>
            <a:r>
              <a:rPr lang="uk-UA" sz="3200" dirty="0"/>
              <a:t> </a:t>
            </a:r>
            <a:r>
              <a:rPr lang="uk-UA" sz="3200" dirty="0" err="1"/>
              <a:t>septum</a:t>
            </a:r>
            <a:r>
              <a:rPr lang="uk-UA" sz="3200" dirty="0"/>
              <a:t>.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bleeding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addressed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placing</a:t>
            </a:r>
            <a:r>
              <a:rPr lang="uk-UA" sz="3200" dirty="0"/>
              <a:t> </a:t>
            </a:r>
            <a:r>
              <a:rPr lang="uk-UA" sz="3200" dirty="0" err="1"/>
              <a:t>nasal</a:t>
            </a:r>
            <a:r>
              <a:rPr lang="uk-UA" sz="3200" dirty="0"/>
              <a:t> </a:t>
            </a:r>
            <a:r>
              <a:rPr lang="uk-UA" sz="3200" dirty="0" err="1"/>
              <a:t>packs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one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a </a:t>
            </a:r>
            <a:r>
              <a:rPr lang="uk-UA" sz="3200" dirty="0" err="1"/>
              <a:t>number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materials</a:t>
            </a:r>
            <a:r>
              <a:rPr lang="uk-UA" sz="3200" dirty="0"/>
              <a:t>, </a:t>
            </a:r>
            <a:r>
              <a:rPr lang="uk-UA" sz="3200" dirty="0" err="1"/>
              <a:t>including</a:t>
            </a:r>
            <a:r>
              <a:rPr lang="uk-UA" sz="3200" dirty="0"/>
              <a:t> </a:t>
            </a:r>
            <a:r>
              <a:rPr lang="uk-UA" sz="3200" dirty="0" err="1"/>
              <a:t>gauze</a:t>
            </a:r>
            <a:r>
              <a:rPr lang="uk-UA" sz="3200" dirty="0"/>
              <a:t> </a:t>
            </a:r>
            <a:r>
              <a:rPr lang="uk-UA" sz="3200" dirty="0" err="1"/>
              <a:t>packing</a:t>
            </a:r>
            <a:r>
              <a:rPr lang="uk-UA" sz="3200" dirty="0"/>
              <a:t>. </a:t>
            </a:r>
            <a:r>
              <a:rPr lang="uk-UA" sz="3200" dirty="0" err="1"/>
              <a:t>Bleeding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sites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laceration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abrasion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controlled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tamponade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205063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060848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Exsanguinating</a:t>
            </a:r>
            <a:r>
              <a:rPr lang="uk-UA" sz="3200" dirty="0"/>
              <a:t> </a:t>
            </a:r>
            <a:r>
              <a:rPr lang="uk-UA" sz="3200" dirty="0" err="1"/>
              <a:t>hemorrhage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rarely</a:t>
            </a:r>
            <a:r>
              <a:rPr lang="uk-UA" sz="3200" dirty="0"/>
              <a:t> </a:t>
            </a:r>
            <a:r>
              <a:rPr lang="uk-UA" sz="3200" dirty="0" err="1"/>
              <a:t>encountered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facial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; </a:t>
            </a:r>
            <a:r>
              <a:rPr lang="uk-UA" sz="3200" dirty="0" err="1"/>
              <a:t>however</a:t>
            </a:r>
            <a:r>
              <a:rPr lang="uk-UA" sz="3200" dirty="0"/>
              <a:t>, </a:t>
            </a:r>
            <a:r>
              <a:rPr lang="uk-UA" sz="3200" dirty="0" err="1"/>
              <a:t>its</a:t>
            </a:r>
            <a:r>
              <a:rPr lang="uk-UA" sz="3200" dirty="0"/>
              <a:t> </a:t>
            </a:r>
            <a:r>
              <a:rPr lang="uk-UA" sz="3200" dirty="0" err="1"/>
              <a:t>occasional</a:t>
            </a:r>
            <a:r>
              <a:rPr lang="uk-UA" sz="3200" dirty="0"/>
              <a:t> </a:t>
            </a:r>
            <a:r>
              <a:rPr lang="uk-UA" sz="3200" dirty="0" err="1"/>
              <a:t>occurrence</a:t>
            </a:r>
            <a:r>
              <a:rPr lang="uk-UA" sz="3200" dirty="0"/>
              <a:t> </a:t>
            </a:r>
            <a:r>
              <a:rPr lang="uk-UA" sz="3200" dirty="0" err="1"/>
              <a:t>has</a:t>
            </a:r>
            <a:r>
              <a:rPr lang="uk-UA" sz="3200" dirty="0"/>
              <a:t> </a:t>
            </a:r>
            <a:r>
              <a:rPr lang="uk-UA" sz="3200" dirty="0" err="1"/>
              <a:t>long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noted</a:t>
            </a:r>
            <a:r>
              <a:rPr lang="uk-UA" sz="3200" dirty="0"/>
              <a:t>: “</a:t>
            </a:r>
            <a:r>
              <a:rPr lang="uk-UA" sz="3200" dirty="0" err="1"/>
              <a:t>Hemorrhage</a:t>
            </a:r>
            <a:r>
              <a:rPr lang="uk-UA" sz="3200" dirty="0"/>
              <a:t>, </a:t>
            </a:r>
            <a:r>
              <a:rPr lang="uk-UA" sz="3200" dirty="0" err="1"/>
              <a:t>which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readily</a:t>
            </a:r>
            <a:r>
              <a:rPr lang="uk-UA" sz="3200" dirty="0"/>
              <a:t> </a:t>
            </a:r>
            <a:r>
              <a:rPr lang="uk-UA" sz="3200" dirty="0" err="1"/>
              <a:t>amenable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successful</a:t>
            </a:r>
            <a:r>
              <a:rPr lang="uk-UA" sz="3200" dirty="0"/>
              <a:t> </a:t>
            </a:r>
            <a:r>
              <a:rPr lang="uk-UA" sz="3200" dirty="0" err="1"/>
              <a:t>treatment</a:t>
            </a:r>
            <a:r>
              <a:rPr lang="uk-UA" sz="3200" dirty="0"/>
              <a:t>,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case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rupture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internal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artery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its</a:t>
            </a:r>
            <a:r>
              <a:rPr lang="uk-UA" sz="3200" dirty="0"/>
              <a:t> </a:t>
            </a:r>
            <a:r>
              <a:rPr lang="uk-UA" sz="3200" dirty="0" err="1"/>
              <a:t>terminal</a:t>
            </a:r>
            <a:r>
              <a:rPr lang="uk-UA" sz="3200" dirty="0"/>
              <a:t> </a:t>
            </a:r>
            <a:r>
              <a:rPr lang="uk-UA" sz="3200" dirty="0" err="1"/>
              <a:t>branches</a:t>
            </a:r>
            <a:r>
              <a:rPr lang="uk-UA" sz="3200" dirty="0"/>
              <a:t>,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followed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fatal</a:t>
            </a:r>
            <a:r>
              <a:rPr lang="uk-UA" sz="3200" dirty="0"/>
              <a:t> </a:t>
            </a:r>
            <a:r>
              <a:rPr lang="uk-UA" sz="3200" dirty="0" err="1"/>
              <a:t>results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551219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204864"/>
            <a:ext cx="68566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u="sng" dirty="0" err="1"/>
              <a:t>Pediatric</a:t>
            </a:r>
            <a:r>
              <a:rPr lang="uk-UA" sz="4000" b="1" u="sng" dirty="0"/>
              <a:t> </a:t>
            </a:r>
            <a:r>
              <a:rPr lang="uk-UA" sz="4000" b="1" u="sng" dirty="0" err="1"/>
              <a:t>Maxillary</a:t>
            </a:r>
            <a:r>
              <a:rPr lang="uk-UA" sz="4000" b="1" u="sng" dirty="0"/>
              <a:t> </a:t>
            </a:r>
            <a:r>
              <a:rPr lang="uk-UA" sz="4000" b="1" u="sng" dirty="0" err="1" smtClean="0"/>
              <a:t>Fractures</a:t>
            </a:r>
            <a:r>
              <a:rPr lang="en-US" sz="4000" b="1" u="sng" dirty="0" smtClean="0"/>
              <a:t> </a:t>
            </a:r>
          </a:p>
          <a:p>
            <a:r>
              <a:rPr lang="en-US" sz="4000" b="1" u="sng" dirty="0" smtClean="0"/>
              <a:t>               Treatment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2473405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484784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Pediatric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occur</a:t>
            </a:r>
            <a:r>
              <a:rPr lang="uk-UA" sz="3200" dirty="0"/>
              <a:t> </a:t>
            </a:r>
            <a:r>
              <a:rPr lang="uk-UA" sz="3200" dirty="0" err="1"/>
              <a:t>infrequently</a:t>
            </a:r>
            <a:r>
              <a:rPr lang="uk-UA" sz="3200" dirty="0"/>
              <a:t>. </a:t>
            </a:r>
            <a:r>
              <a:rPr lang="uk-UA" sz="3200" dirty="0" err="1"/>
              <a:t>Because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pediatric</a:t>
            </a:r>
            <a:r>
              <a:rPr lang="uk-UA" sz="3200" dirty="0"/>
              <a:t> </a:t>
            </a:r>
            <a:r>
              <a:rPr lang="uk-UA" sz="3200" dirty="0" err="1"/>
              <a:t>sinuses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highly</a:t>
            </a:r>
            <a:r>
              <a:rPr lang="uk-UA" sz="3200" dirty="0"/>
              <a:t> </a:t>
            </a:r>
            <a:r>
              <a:rPr lang="uk-UA" sz="3200" dirty="0" err="1"/>
              <a:t>pneumatized</a:t>
            </a:r>
            <a:r>
              <a:rPr lang="uk-UA" sz="3200" dirty="0"/>
              <a:t>,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tend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less</a:t>
            </a:r>
            <a:r>
              <a:rPr lang="uk-UA" sz="3200" dirty="0"/>
              <a:t> </a:t>
            </a:r>
            <a:r>
              <a:rPr lang="uk-UA" sz="3200" dirty="0" err="1"/>
              <a:t>comminuted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children</a:t>
            </a:r>
            <a:r>
              <a:rPr lang="uk-UA" sz="3200" dirty="0"/>
              <a:t> </a:t>
            </a:r>
            <a:r>
              <a:rPr lang="uk-UA" sz="3200" dirty="0" err="1"/>
              <a:t>than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adults</a:t>
            </a:r>
            <a:r>
              <a:rPr lang="uk-UA" sz="3200" dirty="0"/>
              <a:t>. </a:t>
            </a:r>
            <a:r>
              <a:rPr lang="uk-UA" sz="3200" dirty="0" err="1"/>
              <a:t>No</a:t>
            </a:r>
            <a:r>
              <a:rPr lang="uk-UA" sz="3200" dirty="0"/>
              <a:t> long-</a:t>
            </a:r>
            <a:r>
              <a:rPr lang="uk-UA" sz="3200" dirty="0" err="1"/>
              <a:t>term</a:t>
            </a:r>
            <a:r>
              <a:rPr lang="uk-UA" sz="3200" dirty="0"/>
              <a:t> </a:t>
            </a:r>
            <a:r>
              <a:rPr lang="uk-UA" sz="3200" dirty="0" err="1"/>
              <a:t>studies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undertaken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populations</a:t>
            </a:r>
            <a:r>
              <a:rPr lang="uk-UA" sz="3200" dirty="0"/>
              <a:t> </a:t>
            </a:r>
            <a:r>
              <a:rPr lang="uk-UA" sz="3200" dirty="0" err="1"/>
              <a:t>large</a:t>
            </a:r>
            <a:r>
              <a:rPr lang="uk-UA" sz="3200" dirty="0"/>
              <a:t> </a:t>
            </a:r>
            <a:r>
              <a:rPr lang="uk-UA" sz="3200" dirty="0" err="1"/>
              <a:t>enough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endParaRPr lang="ru-RU" sz="3200" dirty="0"/>
          </a:p>
          <a:p>
            <a:r>
              <a:rPr lang="uk-UA" sz="3200" dirty="0" err="1"/>
              <a:t>determine</a:t>
            </a:r>
            <a:r>
              <a:rPr lang="uk-UA" sz="3200" dirty="0"/>
              <a:t> </a:t>
            </a:r>
            <a:r>
              <a:rPr lang="uk-UA" sz="3200" dirty="0" err="1"/>
              <a:t>what</a:t>
            </a:r>
            <a:r>
              <a:rPr lang="uk-UA" sz="3200" dirty="0"/>
              <a:t> </a:t>
            </a:r>
            <a:r>
              <a:rPr lang="uk-UA" sz="3200" dirty="0" err="1"/>
              <a:t>alterations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growth</a:t>
            </a:r>
            <a:r>
              <a:rPr lang="uk-UA" sz="3200" dirty="0"/>
              <a:t> </a:t>
            </a:r>
            <a:r>
              <a:rPr lang="uk-UA" sz="3200" dirty="0" err="1"/>
              <a:t>will</a:t>
            </a:r>
            <a:r>
              <a:rPr lang="uk-UA" sz="3200" dirty="0"/>
              <a:t> </a:t>
            </a:r>
            <a:r>
              <a:rPr lang="uk-UA" sz="3200" dirty="0" err="1"/>
              <a:t>occur</a:t>
            </a:r>
            <a:r>
              <a:rPr lang="uk-UA" sz="3200" dirty="0"/>
              <a:t> </a:t>
            </a:r>
            <a:r>
              <a:rPr lang="uk-UA" sz="3200" dirty="0" err="1"/>
              <a:t>after</a:t>
            </a:r>
            <a:r>
              <a:rPr lang="uk-UA" sz="3200" dirty="0"/>
              <a:t> </a:t>
            </a:r>
            <a:r>
              <a:rPr lang="uk-UA" sz="3200" dirty="0" err="1"/>
              <a:t>pediatric</a:t>
            </a:r>
            <a:r>
              <a:rPr lang="uk-UA" sz="3200" dirty="0"/>
              <a:t> </a:t>
            </a:r>
            <a:r>
              <a:rPr lang="uk-UA" sz="3200" dirty="0" err="1"/>
              <a:t>maxillary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506368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340768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When</a:t>
            </a:r>
            <a:r>
              <a:rPr lang="uk-UA" sz="3200" dirty="0"/>
              <a:t> </a:t>
            </a:r>
            <a:r>
              <a:rPr lang="uk-UA" sz="3200" dirty="0" err="1"/>
              <a:t>fixation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undertaken</a:t>
            </a:r>
            <a:r>
              <a:rPr lang="uk-UA" sz="3200" dirty="0"/>
              <a:t>, </a:t>
            </a:r>
            <a:r>
              <a:rPr lang="uk-UA" sz="3200" dirty="0" err="1"/>
              <a:t>consideration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given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contour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root</a:t>
            </a:r>
            <a:r>
              <a:rPr lang="uk-UA" sz="3200" dirty="0"/>
              <a:t> </a:t>
            </a:r>
            <a:r>
              <a:rPr lang="uk-UA" sz="3200" dirty="0" err="1"/>
              <a:t>length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dentition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use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occlusal</a:t>
            </a:r>
            <a:r>
              <a:rPr lang="uk-UA" sz="3200" dirty="0"/>
              <a:t> </a:t>
            </a:r>
            <a:r>
              <a:rPr lang="uk-UA" sz="3200" dirty="0" err="1"/>
              <a:t>splints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skeletal</a:t>
            </a:r>
            <a:endParaRPr lang="ru-RU" sz="3200" dirty="0"/>
          </a:p>
          <a:p>
            <a:r>
              <a:rPr lang="uk-UA" sz="3200" dirty="0" err="1"/>
              <a:t>fixation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entertained</a:t>
            </a:r>
            <a:r>
              <a:rPr lang="uk-UA" sz="3200" dirty="0"/>
              <a:t>. </a:t>
            </a:r>
            <a:r>
              <a:rPr lang="uk-UA" sz="3200" dirty="0" err="1"/>
              <a:t>Resorbable</a:t>
            </a:r>
            <a:r>
              <a:rPr lang="uk-UA" sz="3200" dirty="0"/>
              <a:t> </a:t>
            </a:r>
            <a:r>
              <a:rPr lang="uk-UA" sz="3200" dirty="0" err="1"/>
              <a:t>plating</a:t>
            </a:r>
            <a:r>
              <a:rPr lang="uk-UA" sz="3200" dirty="0"/>
              <a:t> </a:t>
            </a:r>
            <a:r>
              <a:rPr lang="uk-UA" sz="3200" dirty="0" err="1"/>
              <a:t>systems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been</a:t>
            </a:r>
            <a:r>
              <a:rPr lang="uk-UA" sz="3200" dirty="0"/>
              <a:t> </a:t>
            </a:r>
            <a:r>
              <a:rPr lang="uk-UA" sz="3200" dirty="0" err="1"/>
              <a:t>advocated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use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pediatric</a:t>
            </a:r>
            <a:r>
              <a:rPr lang="uk-UA" sz="3200" dirty="0"/>
              <a:t> </a:t>
            </a:r>
            <a:r>
              <a:rPr lang="uk-UA" sz="3200" dirty="0" err="1"/>
              <a:t>patients</a:t>
            </a:r>
            <a:r>
              <a:rPr lang="uk-UA" sz="3200" dirty="0"/>
              <a:t> </a:t>
            </a:r>
            <a:r>
              <a:rPr lang="uk-UA" sz="3200" dirty="0" err="1"/>
              <a:t>so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potential</a:t>
            </a:r>
            <a:r>
              <a:rPr lang="uk-UA" sz="3200" dirty="0"/>
              <a:t> </a:t>
            </a:r>
            <a:r>
              <a:rPr lang="uk-UA" sz="3200" dirty="0" err="1"/>
              <a:t>complications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translocation</a:t>
            </a:r>
            <a:r>
              <a:rPr lang="uk-UA" sz="3200" dirty="0"/>
              <a:t>, </a:t>
            </a:r>
            <a:r>
              <a:rPr lang="uk-UA" sz="3200" dirty="0" err="1"/>
              <a:t>extrusion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growth</a:t>
            </a:r>
            <a:r>
              <a:rPr lang="uk-UA" sz="3200" dirty="0"/>
              <a:t> </a:t>
            </a:r>
            <a:r>
              <a:rPr lang="uk-UA" sz="3200" dirty="0" err="1"/>
              <a:t>restriction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avoided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395791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060848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</a:t>
            </a:r>
            <a:r>
              <a:rPr lang="uk-UA" sz="3200" dirty="0" err="1" smtClean="0"/>
              <a:t>The</a:t>
            </a:r>
            <a:r>
              <a:rPr lang="uk-UA" sz="3200" dirty="0" smtClean="0"/>
              <a:t> </a:t>
            </a:r>
            <a:r>
              <a:rPr lang="uk-UA" sz="3200" dirty="0" err="1"/>
              <a:t>mandible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second</a:t>
            </a:r>
            <a:r>
              <a:rPr lang="uk-UA" sz="3200" dirty="0"/>
              <a:t> </a:t>
            </a:r>
            <a:r>
              <a:rPr lang="uk-UA" sz="3200" dirty="0" err="1"/>
              <a:t>most</a:t>
            </a:r>
            <a:r>
              <a:rPr lang="uk-UA" sz="3200" dirty="0"/>
              <a:t> </a:t>
            </a:r>
            <a:r>
              <a:rPr lang="uk-UA" sz="3200" dirty="0" err="1"/>
              <a:t>commonly</a:t>
            </a:r>
            <a:r>
              <a:rPr lang="uk-UA" sz="3200" dirty="0"/>
              <a:t> </a:t>
            </a:r>
            <a:r>
              <a:rPr lang="uk-UA" sz="3200" dirty="0" err="1"/>
              <a:t>fractured</a:t>
            </a:r>
            <a:r>
              <a:rPr lang="uk-UA" sz="3200" dirty="0"/>
              <a:t> </a:t>
            </a:r>
            <a:r>
              <a:rPr lang="uk-UA" sz="3200" dirty="0" err="1"/>
              <a:t>part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maxillofacial</a:t>
            </a:r>
            <a:r>
              <a:rPr lang="uk-UA" sz="3200" dirty="0"/>
              <a:t> </a:t>
            </a:r>
            <a:r>
              <a:rPr lang="uk-UA" sz="3200" dirty="0" err="1"/>
              <a:t>skeleton</a:t>
            </a:r>
            <a:r>
              <a:rPr lang="uk-UA" sz="3200" dirty="0"/>
              <a:t> </a:t>
            </a:r>
            <a:r>
              <a:rPr lang="uk-UA" sz="3200" dirty="0" err="1"/>
              <a:t>because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its</a:t>
            </a:r>
            <a:r>
              <a:rPr lang="uk-UA" sz="3200" dirty="0"/>
              <a:t> </a:t>
            </a:r>
            <a:r>
              <a:rPr lang="uk-UA" sz="3200" dirty="0" err="1"/>
              <a:t>position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prominence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 err="1"/>
              <a:t>Basic</a:t>
            </a:r>
            <a:r>
              <a:rPr lang="uk-UA" sz="3200" dirty="0"/>
              <a:t> </a:t>
            </a:r>
            <a:r>
              <a:rPr lang="uk-UA" sz="3200" dirty="0" err="1"/>
              <a:t>principles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orthopedic</a:t>
            </a:r>
            <a:r>
              <a:rPr lang="uk-UA" sz="3200" dirty="0"/>
              <a:t> </a:t>
            </a:r>
            <a:r>
              <a:rPr lang="uk-UA" sz="3200" dirty="0" err="1"/>
              <a:t>surgery</a:t>
            </a:r>
            <a:r>
              <a:rPr lang="uk-UA" sz="3200" dirty="0"/>
              <a:t> </a:t>
            </a:r>
            <a:r>
              <a:rPr lang="uk-UA" sz="3200" dirty="0" err="1"/>
              <a:t>also</a:t>
            </a:r>
            <a:r>
              <a:rPr lang="uk-UA" sz="3200" dirty="0"/>
              <a:t> </a:t>
            </a:r>
            <a:r>
              <a:rPr lang="uk-UA" sz="3200" dirty="0" err="1"/>
              <a:t>apply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mandibular</a:t>
            </a:r>
            <a:r>
              <a:rPr lang="uk-UA" sz="3200" dirty="0"/>
              <a:t> </a:t>
            </a:r>
            <a:r>
              <a:rPr lang="uk-UA" sz="3200" dirty="0" err="1"/>
              <a:t>fractures</a:t>
            </a:r>
            <a:r>
              <a:rPr lang="uk-UA" sz="3200" dirty="0"/>
              <a:t> </a:t>
            </a:r>
            <a:r>
              <a:rPr lang="uk-UA" sz="3200" dirty="0" err="1"/>
              <a:t>including</a:t>
            </a:r>
            <a:r>
              <a:rPr lang="uk-UA" sz="3200" dirty="0"/>
              <a:t> </a:t>
            </a:r>
            <a:r>
              <a:rPr lang="uk-UA" sz="3200" dirty="0" err="1"/>
              <a:t>reduction</a:t>
            </a:r>
            <a:r>
              <a:rPr lang="uk-UA" sz="3200" dirty="0"/>
              <a:t>, </a:t>
            </a:r>
            <a:r>
              <a:rPr lang="uk-UA" sz="3200" dirty="0" err="1"/>
              <a:t>fixation</a:t>
            </a:r>
            <a:r>
              <a:rPr lang="uk-UA" sz="3200" dirty="0"/>
              <a:t>, </a:t>
            </a:r>
            <a:r>
              <a:rPr lang="uk-UA" sz="3200" dirty="0" err="1"/>
              <a:t>immobilization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supportive</a:t>
            </a:r>
            <a:r>
              <a:rPr lang="uk-UA" sz="3200" dirty="0"/>
              <a:t> </a:t>
            </a:r>
            <a:r>
              <a:rPr lang="uk-UA" sz="3200" dirty="0" err="1"/>
              <a:t>therapies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768398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46" y="1702969"/>
            <a:ext cx="5206026" cy="367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866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  </a:t>
            </a:r>
            <a:r>
              <a:rPr lang="uk-UA" sz="2800" dirty="0" err="1" smtClean="0"/>
              <a:t>Reduction</a:t>
            </a:r>
            <a:r>
              <a:rPr lang="uk-UA" sz="2800" dirty="0" smtClean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fracture</a:t>
            </a:r>
            <a:r>
              <a:rPr lang="uk-UA" sz="2800" dirty="0"/>
              <a:t> </a:t>
            </a:r>
            <a:r>
              <a:rPr lang="uk-UA" sz="2800" dirty="0" err="1"/>
              <a:t>can</a:t>
            </a:r>
            <a:r>
              <a:rPr lang="uk-UA" sz="2800" dirty="0"/>
              <a:t> </a:t>
            </a:r>
            <a:r>
              <a:rPr lang="uk-UA" sz="2800" dirty="0" err="1"/>
              <a:t>be</a:t>
            </a:r>
            <a:r>
              <a:rPr lang="uk-UA" sz="2800" dirty="0"/>
              <a:t> </a:t>
            </a:r>
            <a:r>
              <a:rPr lang="uk-UA" sz="2800" dirty="0" err="1"/>
              <a:t>achieved</a:t>
            </a:r>
            <a:r>
              <a:rPr lang="uk-UA" sz="2800" dirty="0"/>
              <a:t> </a:t>
            </a:r>
            <a:r>
              <a:rPr lang="uk-UA" sz="2800" dirty="0" err="1"/>
              <a:t>either</a:t>
            </a:r>
            <a:r>
              <a:rPr lang="uk-UA" sz="2800" dirty="0"/>
              <a:t> </a:t>
            </a:r>
            <a:r>
              <a:rPr lang="uk-UA" sz="2800" dirty="0" err="1"/>
              <a:t>with</a:t>
            </a:r>
            <a:r>
              <a:rPr lang="uk-UA" sz="2800" dirty="0"/>
              <a:t> </a:t>
            </a:r>
            <a:r>
              <a:rPr lang="uk-UA" sz="2800" dirty="0" err="1"/>
              <a:t>an</a:t>
            </a:r>
            <a:r>
              <a:rPr lang="uk-UA" sz="2800" dirty="0"/>
              <a:t> </a:t>
            </a:r>
            <a:r>
              <a:rPr lang="uk-UA" sz="2800" dirty="0" err="1"/>
              <a:t>open</a:t>
            </a:r>
            <a:r>
              <a:rPr lang="uk-UA" sz="2800" dirty="0"/>
              <a:t> </a:t>
            </a:r>
            <a:r>
              <a:rPr lang="uk-UA" sz="2800" dirty="0" err="1"/>
              <a:t>or</a:t>
            </a:r>
            <a:r>
              <a:rPr lang="uk-UA" sz="2800" dirty="0"/>
              <a:t> </a:t>
            </a:r>
            <a:r>
              <a:rPr lang="uk-UA" sz="2800" dirty="0" err="1"/>
              <a:t>closed</a:t>
            </a:r>
            <a:r>
              <a:rPr lang="uk-UA" sz="2800" dirty="0"/>
              <a:t> </a:t>
            </a:r>
            <a:r>
              <a:rPr lang="uk-UA" sz="2800" dirty="0" err="1"/>
              <a:t>technique</a:t>
            </a:r>
            <a:r>
              <a:rPr lang="uk-UA" sz="2800" dirty="0"/>
              <a:t>. </a:t>
            </a:r>
            <a:r>
              <a:rPr lang="uk-UA" sz="2800" dirty="0" err="1"/>
              <a:t>In</a:t>
            </a:r>
            <a:r>
              <a:rPr lang="uk-UA" sz="2800" dirty="0"/>
              <a:t> </a:t>
            </a:r>
            <a:r>
              <a:rPr lang="uk-UA" sz="2800" dirty="0" err="1"/>
              <a:t>open</a:t>
            </a:r>
            <a:r>
              <a:rPr lang="uk-UA" sz="2800" dirty="0"/>
              <a:t> </a:t>
            </a:r>
            <a:r>
              <a:rPr lang="uk-UA" sz="2800" dirty="0" err="1"/>
              <a:t>reduction</a:t>
            </a:r>
            <a:r>
              <a:rPr lang="uk-UA" sz="2800" dirty="0"/>
              <a:t>, </a:t>
            </a:r>
            <a:r>
              <a:rPr lang="uk-UA" sz="2800" dirty="0" err="1"/>
              <a:t>as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name</a:t>
            </a:r>
            <a:r>
              <a:rPr lang="uk-UA" sz="2800" dirty="0"/>
              <a:t> </a:t>
            </a:r>
            <a:r>
              <a:rPr lang="uk-UA" sz="2800" dirty="0" err="1"/>
              <a:t>implies</a:t>
            </a:r>
            <a:r>
              <a:rPr lang="uk-UA" sz="2800" dirty="0"/>
              <a:t>,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fracture</a:t>
            </a:r>
            <a:r>
              <a:rPr lang="uk-UA" sz="2800" dirty="0"/>
              <a:t> </a:t>
            </a:r>
            <a:r>
              <a:rPr lang="uk-UA" sz="2800" dirty="0" err="1"/>
              <a:t>site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exposed</a:t>
            </a:r>
            <a:r>
              <a:rPr lang="uk-UA" sz="2800" dirty="0"/>
              <a:t>, </a:t>
            </a:r>
            <a:r>
              <a:rPr lang="uk-UA" sz="2800" dirty="0" err="1"/>
              <a:t>allowing</a:t>
            </a:r>
            <a:r>
              <a:rPr lang="uk-UA" sz="2800" dirty="0"/>
              <a:t> </a:t>
            </a:r>
            <a:r>
              <a:rPr lang="uk-UA" sz="2800" dirty="0" err="1"/>
              <a:t>direct</a:t>
            </a:r>
            <a:r>
              <a:rPr lang="uk-UA" sz="2800" dirty="0"/>
              <a:t> </a:t>
            </a:r>
            <a:r>
              <a:rPr lang="uk-UA" sz="2800" dirty="0" err="1"/>
              <a:t>visualization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confirmation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procedure</a:t>
            </a:r>
            <a:r>
              <a:rPr lang="uk-UA" sz="2800" dirty="0"/>
              <a:t>. </a:t>
            </a:r>
            <a:r>
              <a:rPr lang="uk-UA" sz="2800" dirty="0" err="1"/>
              <a:t>This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typically</a:t>
            </a:r>
            <a:r>
              <a:rPr lang="uk-UA" sz="2800" dirty="0"/>
              <a:t> </a:t>
            </a:r>
            <a:r>
              <a:rPr lang="uk-UA" sz="2800" dirty="0" err="1"/>
              <a:t>accompanied</a:t>
            </a:r>
            <a:r>
              <a:rPr lang="uk-UA" sz="2800" dirty="0"/>
              <a:t> </a:t>
            </a:r>
            <a:r>
              <a:rPr lang="uk-UA" sz="2800" dirty="0" err="1"/>
              <a:t>by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direct</a:t>
            </a:r>
            <a:r>
              <a:rPr lang="uk-UA" sz="2800" dirty="0"/>
              <a:t> </a:t>
            </a:r>
            <a:r>
              <a:rPr lang="uk-UA" sz="2800" dirty="0" err="1"/>
              <a:t>application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a </a:t>
            </a:r>
            <a:r>
              <a:rPr lang="uk-UA" sz="2800" dirty="0" err="1"/>
              <a:t>fixation</a:t>
            </a:r>
            <a:r>
              <a:rPr lang="uk-UA" sz="2800" dirty="0"/>
              <a:t> </a:t>
            </a:r>
            <a:r>
              <a:rPr lang="uk-UA" sz="2800" dirty="0" err="1"/>
              <a:t>device</a:t>
            </a:r>
            <a:r>
              <a:rPr lang="uk-UA" sz="2800" dirty="0"/>
              <a:t> </a:t>
            </a:r>
            <a:r>
              <a:rPr lang="uk-UA" sz="2800" dirty="0" err="1"/>
              <a:t>at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fracture</a:t>
            </a:r>
            <a:r>
              <a:rPr lang="uk-UA" sz="2800" dirty="0"/>
              <a:t> </a:t>
            </a:r>
            <a:r>
              <a:rPr lang="uk-UA" sz="2800" dirty="0" err="1"/>
              <a:t>site</a:t>
            </a:r>
            <a:r>
              <a:rPr lang="uk-UA" sz="2800" dirty="0"/>
              <a:t>. A </a:t>
            </a:r>
            <a:r>
              <a:rPr lang="uk-UA" sz="2800" dirty="0" err="1"/>
              <a:t>closed</a:t>
            </a:r>
            <a:r>
              <a:rPr lang="uk-UA" sz="2800" dirty="0"/>
              <a:t> </a:t>
            </a:r>
            <a:r>
              <a:rPr lang="uk-UA" sz="2800" dirty="0" err="1"/>
              <a:t>reduction</a:t>
            </a:r>
            <a:r>
              <a:rPr lang="uk-UA" sz="2800" dirty="0"/>
              <a:t> </a:t>
            </a:r>
            <a:r>
              <a:rPr lang="uk-UA" sz="2800" dirty="0" err="1"/>
              <a:t>takes</a:t>
            </a:r>
            <a:r>
              <a:rPr lang="uk-UA" sz="2800" dirty="0"/>
              <a:t> </a:t>
            </a:r>
            <a:r>
              <a:rPr lang="uk-UA" sz="2800" dirty="0" err="1"/>
              <a:t>place</a:t>
            </a:r>
            <a:r>
              <a:rPr lang="uk-UA" sz="2800" dirty="0"/>
              <a:t> </a:t>
            </a:r>
            <a:r>
              <a:rPr lang="uk-UA" sz="2800" dirty="0" err="1"/>
              <a:t>when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fracture</a:t>
            </a:r>
            <a:r>
              <a:rPr lang="uk-UA" sz="2800" dirty="0"/>
              <a:t> </a:t>
            </a:r>
            <a:r>
              <a:rPr lang="uk-UA" sz="2800" dirty="0" err="1"/>
              <a:t>site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not</a:t>
            </a:r>
            <a:r>
              <a:rPr lang="uk-UA" sz="2800" dirty="0"/>
              <a:t> </a:t>
            </a:r>
            <a:r>
              <a:rPr lang="uk-UA" sz="2800" dirty="0" err="1"/>
              <a:t>surgically</a:t>
            </a:r>
            <a:r>
              <a:rPr lang="uk-UA" sz="2800" dirty="0"/>
              <a:t> </a:t>
            </a:r>
            <a:r>
              <a:rPr lang="uk-UA" sz="2800" dirty="0" err="1"/>
              <a:t>exposed</a:t>
            </a:r>
            <a:r>
              <a:rPr lang="uk-UA" sz="2800" dirty="0"/>
              <a:t> </a:t>
            </a:r>
            <a:r>
              <a:rPr lang="uk-UA" sz="2800" dirty="0" err="1"/>
              <a:t>but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reduction</a:t>
            </a:r>
            <a:r>
              <a:rPr lang="uk-UA" sz="2800" dirty="0"/>
              <a:t> </a:t>
            </a:r>
            <a:r>
              <a:rPr lang="uk-UA" sz="2800" dirty="0" err="1"/>
              <a:t>is</a:t>
            </a:r>
            <a:r>
              <a:rPr lang="uk-UA" sz="2800" dirty="0"/>
              <a:t> </a:t>
            </a:r>
            <a:r>
              <a:rPr lang="uk-UA" sz="2800" dirty="0" err="1"/>
              <a:t>deemed</a:t>
            </a:r>
            <a:r>
              <a:rPr lang="uk-UA" sz="2800" dirty="0"/>
              <a:t> </a:t>
            </a:r>
            <a:r>
              <a:rPr lang="uk-UA" sz="2800" dirty="0" err="1"/>
              <a:t>accurate</a:t>
            </a:r>
            <a:r>
              <a:rPr lang="uk-UA" sz="2800" dirty="0"/>
              <a:t> </a:t>
            </a:r>
            <a:r>
              <a:rPr lang="uk-UA" sz="2800" dirty="0" err="1"/>
              <a:t>by</a:t>
            </a:r>
            <a:r>
              <a:rPr lang="uk-UA" sz="2800" dirty="0"/>
              <a:t> </a:t>
            </a:r>
            <a:r>
              <a:rPr lang="uk-UA" sz="2800" dirty="0" err="1"/>
              <a:t>palpation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bony</a:t>
            </a:r>
            <a:r>
              <a:rPr lang="uk-UA" sz="2800" dirty="0"/>
              <a:t> </a:t>
            </a:r>
            <a:r>
              <a:rPr lang="uk-UA" sz="2800" dirty="0" err="1"/>
              <a:t>fragments</a:t>
            </a:r>
            <a:r>
              <a:rPr lang="uk-UA" sz="2800" dirty="0"/>
              <a:t> </a:t>
            </a:r>
            <a:r>
              <a:rPr lang="uk-UA" sz="2800" dirty="0" err="1"/>
              <a:t>and</a:t>
            </a:r>
            <a:r>
              <a:rPr lang="uk-UA" sz="2800" dirty="0"/>
              <a:t> </a:t>
            </a:r>
            <a:r>
              <a:rPr lang="uk-UA" sz="2800" dirty="0" err="1"/>
              <a:t>by</a:t>
            </a:r>
            <a:r>
              <a:rPr lang="uk-UA" sz="2800" dirty="0"/>
              <a:t> </a:t>
            </a:r>
            <a:r>
              <a:rPr lang="uk-UA" sz="2800" dirty="0" err="1"/>
              <a:t>restoration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functioning</a:t>
            </a:r>
            <a:r>
              <a:rPr lang="uk-UA" sz="2800" dirty="0"/>
              <a:t> </a:t>
            </a:r>
            <a:r>
              <a:rPr lang="uk-UA" sz="2800" dirty="0" err="1"/>
              <a:t>segments</a:t>
            </a:r>
            <a:r>
              <a:rPr lang="uk-UA" sz="2800" dirty="0"/>
              <a:t>, </a:t>
            </a:r>
            <a:r>
              <a:rPr lang="uk-UA" sz="2800" dirty="0" err="1"/>
              <a:t>for</a:t>
            </a:r>
            <a:r>
              <a:rPr lang="uk-UA" sz="2800" dirty="0"/>
              <a:t> </a:t>
            </a:r>
            <a:r>
              <a:rPr lang="uk-UA" sz="2800" dirty="0" err="1"/>
              <a:t>example</a:t>
            </a:r>
            <a:r>
              <a:rPr lang="uk-UA" sz="2800" dirty="0"/>
              <a:t>, </a:t>
            </a:r>
            <a:r>
              <a:rPr lang="uk-UA" sz="2800" dirty="0" err="1"/>
              <a:t>restoration</a:t>
            </a:r>
            <a:r>
              <a:rPr lang="uk-UA" sz="2800" dirty="0"/>
              <a:t> </a:t>
            </a:r>
            <a:r>
              <a:rPr lang="uk-UA" sz="2800" dirty="0" err="1"/>
              <a:t>of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dental</a:t>
            </a:r>
            <a:r>
              <a:rPr lang="uk-UA" sz="2800" dirty="0"/>
              <a:t> </a:t>
            </a:r>
            <a:r>
              <a:rPr lang="uk-UA" sz="2800" dirty="0" err="1"/>
              <a:t>occlusion</a:t>
            </a:r>
            <a:r>
              <a:rPr lang="uk-UA" sz="2800" dirty="0"/>
              <a:t> </a:t>
            </a:r>
            <a:r>
              <a:rPr lang="uk-UA" sz="2800" dirty="0" err="1"/>
              <a:t>by</a:t>
            </a:r>
            <a:r>
              <a:rPr lang="uk-UA" sz="2800" dirty="0"/>
              <a:t> </a:t>
            </a:r>
            <a:r>
              <a:rPr lang="uk-UA" sz="2800" dirty="0" err="1"/>
              <a:t>wiring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teeth</a:t>
            </a:r>
            <a:r>
              <a:rPr lang="uk-UA" sz="2800" dirty="0"/>
              <a:t> </a:t>
            </a:r>
            <a:r>
              <a:rPr lang="uk-UA" sz="2800" dirty="0" err="1"/>
              <a:t>together</a:t>
            </a:r>
            <a:r>
              <a:rPr lang="uk-UA" sz="2800" dirty="0"/>
              <a:t>, </a:t>
            </a:r>
            <a:r>
              <a:rPr lang="uk-UA" sz="2800" dirty="0" err="1"/>
              <a:t>using</a:t>
            </a:r>
            <a:r>
              <a:rPr lang="uk-UA" sz="2800" dirty="0"/>
              <a:t> </a:t>
            </a:r>
            <a:r>
              <a:rPr lang="uk-UA" sz="2800" dirty="0" err="1"/>
              <a:t>splints</a:t>
            </a:r>
            <a:r>
              <a:rPr lang="uk-UA" sz="2800" dirty="0"/>
              <a:t>, </a:t>
            </a:r>
            <a:r>
              <a:rPr lang="uk-UA" sz="2800" dirty="0" err="1"/>
              <a:t>or</a:t>
            </a:r>
            <a:r>
              <a:rPr lang="uk-UA" sz="2800" dirty="0"/>
              <a:t> </a:t>
            </a:r>
            <a:r>
              <a:rPr lang="uk-UA" sz="2800" dirty="0" err="1"/>
              <a:t>employing</a:t>
            </a:r>
            <a:r>
              <a:rPr lang="uk-UA" sz="2800" dirty="0"/>
              <a:t> </a:t>
            </a:r>
            <a:r>
              <a:rPr lang="uk-UA" sz="2800" dirty="0" err="1"/>
              <a:t>external</a:t>
            </a:r>
            <a:r>
              <a:rPr lang="uk-UA" sz="2800" dirty="0"/>
              <a:t> </a:t>
            </a:r>
            <a:r>
              <a:rPr lang="uk-UA" sz="2800" dirty="0" err="1"/>
              <a:t>pins</a:t>
            </a:r>
            <a:r>
              <a:rPr lang="uk-UA" sz="2800" dirty="0"/>
              <a:t> </a:t>
            </a:r>
            <a:r>
              <a:rPr lang="uk-UA" sz="2800" dirty="0" err="1"/>
              <a:t>Fixation</a:t>
            </a:r>
            <a:r>
              <a:rPr lang="uk-UA" sz="2800" dirty="0"/>
              <a:t> </a:t>
            </a:r>
            <a:r>
              <a:rPr lang="uk-UA" sz="2800" dirty="0" err="1"/>
              <a:t>must</a:t>
            </a:r>
            <a:r>
              <a:rPr lang="uk-UA" sz="2800" dirty="0"/>
              <a:t> </a:t>
            </a:r>
            <a:r>
              <a:rPr lang="uk-UA" sz="2800" dirty="0" err="1"/>
              <a:t>be</a:t>
            </a:r>
            <a:r>
              <a:rPr lang="uk-UA" sz="2800" dirty="0"/>
              <a:t> </a:t>
            </a:r>
            <a:r>
              <a:rPr lang="uk-UA" sz="2800" dirty="0" err="1"/>
              <a:t>able</a:t>
            </a:r>
            <a:r>
              <a:rPr lang="uk-UA" sz="2800" dirty="0"/>
              <a:t> </a:t>
            </a:r>
            <a:r>
              <a:rPr lang="uk-UA" sz="2800" dirty="0" err="1"/>
              <a:t>to</a:t>
            </a:r>
            <a:r>
              <a:rPr lang="uk-UA" sz="2800" dirty="0"/>
              <a:t> </a:t>
            </a:r>
            <a:r>
              <a:rPr lang="uk-UA" sz="2800" dirty="0" err="1"/>
              <a:t>resist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displacing</a:t>
            </a:r>
            <a:r>
              <a:rPr lang="uk-UA" sz="2800" dirty="0"/>
              <a:t> </a:t>
            </a:r>
            <a:r>
              <a:rPr lang="uk-UA" sz="2800" dirty="0" err="1"/>
              <a:t>forces</a:t>
            </a:r>
            <a:r>
              <a:rPr lang="uk-UA" sz="2800" dirty="0"/>
              <a:t> </a:t>
            </a:r>
            <a:r>
              <a:rPr lang="uk-UA" sz="2800" dirty="0" err="1"/>
              <a:t>acting</a:t>
            </a:r>
            <a:r>
              <a:rPr lang="uk-UA" sz="2800" dirty="0"/>
              <a:t> </a:t>
            </a:r>
            <a:r>
              <a:rPr lang="uk-UA" sz="2800" dirty="0" err="1"/>
              <a:t>on</a:t>
            </a:r>
            <a:r>
              <a:rPr lang="uk-UA" sz="2800" dirty="0"/>
              <a:t> </a:t>
            </a:r>
            <a:r>
              <a:rPr lang="uk-UA" sz="2800" dirty="0" err="1"/>
              <a:t>the</a:t>
            </a:r>
            <a:r>
              <a:rPr lang="uk-UA" sz="2800" dirty="0"/>
              <a:t> </a:t>
            </a:r>
            <a:r>
              <a:rPr lang="uk-UA" sz="2800" dirty="0" err="1"/>
              <a:t>mandible</a:t>
            </a:r>
            <a:r>
              <a:rPr lang="uk-UA" sz="2800" dirty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972710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771" y="1772816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/>
              <a:t>Patients</a:t>
            </a:r>
            <a:r>
              <a:rPr lang="uk-UA" sz="3200" b="1" dirty="0"/>
              <a:t> </a:t>
            </a:r>
            <a:r>
              <a:rPr lang="uk-UA" sz="3200" b="1" dirty="0" err="1"/>
              <a:t>often</a:t>
            </a:r>
            <a:r>
              <a:rPr lang="uk-UA" sz="3200" b="1" dirty="0"/>
              <a:t> </a:t>
            </a:r>
            <a:r>
              <a:rPr lang="uk-UA" sz="3200" b="1" dirty="0" err="1"/>
              <a:t>complain</a:t>
            </a:r>
            <a:r>
              <a:rPr lang="uk-UA" sz="3200" b="1" dirty="0"/>
              <a:t> </a:t>
            </a:r>
            <a:r>
              <a:rPr lang="uk-UA" sz="3200" b="1" dirty="0" err="1"/>
              <a:t>of</a:t>
            </a:r>
            <a:r>
              <a:rPr lang="uk-UA" sz="3200" b="1" dirty="0"/>
              <a:t> </a:t>
            </a:r>
            <a:r>
              <a:rPr lang="uk-UA" sz="3200" b="1" dirty="0" err="1"/>
              <a:t>the</a:t>
            </a:r>
            <a:r>
              <a:rPr lang="uk-UA" sz="3200" b="1" dirty="0"/>
              <a:t> </a:t>
            </a:r>
            <a:r>
              <a:rPr lang="uk-UA" sz="3200" b="1" dirty="0" err="1"/>
              <a:t>following</a:t>
            </a:r>
            <a:r>
              <a:rPr lang="uk-UA" sz="3200" b="1" dirty="0"/>
              <a:t>:</a:t>
            </a:r>
            <a:endParaRPr lang="ru-RU" sz="3200" dirty="0"/>
          </a:p>
          <a:p>
            <a:r>
              <a:rPr lang="uk-UA" sz="3200" dirty="0" err="1"/>
              <a:t>•Pain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tenderness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often</a:t>
            </a:r>
            <a:r>
              <a:rPr lang="uk-UA" sz="3200" dirty="0"/>
              <a:t> </a:t>
            </a:r>
            <a:r>
              <a:rPr lang="uk-UA" sz="3200" dirty="0" err="1"/>
              <a:t>present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site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impact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possibility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a </a:t>
            </a:r>
            <a:r>
              <a:rPr lang="uk-UA" sz="3200" dirty="0" err="1"/>
              <a:t>direct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a </a:t>
            </a:r>
            <a:r>
              <a:rPr lang="uk-UA" sz="3200" dirty="0" err="1"/>
              <a:t>distant</a:t>
            </a:r>
            <a:r>
              <a:rPr lang="uk-UA" sz="3200" dirty="0"/>
              <a:t> </a:t>
            </a:r>
            <a:r>
              <a:rPr lang="uk-UA" sz="3200" dirty="0" err="1"/>
              <a:t>site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case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indirect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 err="1"/>
              <a:t>•Difficulty</a:t>
            </a:r>
            <a:r>
              <a:rPr lang="uk-UA" sz="3200" dirty="0"/>
              <a:t> </a:t>
            </a:r>
            <a:r>
              <a:rPr lang="uk-UA" sz="3200" dirty="0" err="1"/>
              <a:t>chewing</a:t>
            </a:r>
            <a:r>
              <a:rPr lang="uk-UA" sz="3200" dirty="0"/>
              <a:t>. </a:t>
            </a:r>
            <a:r>
              <a:rPr lang="uk-UA" sz="3200" dirty="0" err="1"/>
              <a:t>Pain</a:t>
            </a:r>
            <a:r>
              <a:rPr lang="uk-UA" sz="3200" dirty="0"/>
              <a:t> </a:t>
            </a:r>
            <a:r>
              <a:rPr lang="uk-UA" sz="3200" dirty="0" err="1"/>
              <a:t>could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limiting</a:t>
            </a:r>
            <a:r>
              <a:rPr lang="uk-UA" sz="3200" dirty="0"/>
              <a:t> </a:t>
            </a:r>
            <a:r>
              <a:rPr lang="uk-UA" sz="3200" dirty="0" err="1"/>
              <a:t>mandibular</a:t>
            </a:r>
            <a:r>
              <a:rPr lang="uk-UA" sz="3200" dirty="0"/>
              <a:t> </a:t>
            </a:r>
            <a:r>
              <a:rPr lang="uk-UA" sz="3200" dirty="0" err="1"/>
              <a:t>function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there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a </a:t>
            </a:r>
            <a:r>
              <a:rPr lang="uk-UA" sz="3200" dirty="0" err="1"/>
              <a:t>malocclusion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mobility</a:t>
            </a:r>
            <a:r>
              <a:rPr lang="uk-UA" sz="3200" dirty="0"/>
              <a:t> </a:t>
            </a:r>
            <a:r>
              <a:rPr lang="uk-UA" sz="3200" dirty="0" err="1"/>
              <a:t>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 </a:t>
            </a:r>
            <a:r>
              <a:rPr lang="uk-UA" sz="3200" dirty="0" err="1"/>
              <a:t>site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889688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•Malocclusion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patient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able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tell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clinician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alteration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bite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normal</a:t>
            </a:r>
            <a:r>
              <a:rPr lang="uk-UA" sz="3200" dirty="0"/>
              <a:t>; </a:t>
            </a:r>
            <a:r>
              <a:rPr lang="uk-UA" sz="3200" dirty="0" err="1"/>
              <a:t>however</a:t>
            </a:r>
            <a:r>
              <a:rPr lang="uk-UA" sz="3200" dirty="0"/>
              <a:t>, </a:t>
            </a:r>
            <a:r>
              <a:rPr lang="uk-UA" sz="3200" dirty="0" err="1"/>
              <a:t>patients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always</a:t>
            </a:r>
            <a:r>
              <a:rPr lang="uk-UA" sz="3200" dirty="0"/>
              <a:t> </a:t>
            </a:r>
            <a:r>
              <a:rPr lang="uk-UA" sz="3200" dirty="0" err="1"/>
              <a:t>reliable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claim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bite</a:t>
            </a:r>
            <a:r>
              <a:rPr lang="uk-UA" sz="3200" dirty="0"/>
              <a:t> </a:t>
            </a:r>
            <a:r>
              <a:rPr lang="uk-UA" sz="3200" dirty="0" err="1"/>
              <a:t>feels</a:t>
            </a:r>
            <a:r>
              <a:rPr lang="uk-UA" sz="3200" dirty="0"/>
              <a:t> </a:t>
            </a:r>
            <a:r>
              <a:rPr lang="uk-UA" sz="3200" dirty="0" err="1"/>
              <a:t>normal</a:t>
            </a:r>
            <a:r>
              <a:rPr lang="uk-UA" sz="3200" dirty="0"/>
              <a:t> </a:t>
            </a:r>
            <a:r>
              <a:rPr lang="uk-UA" sz="3200" dirty="0" err="1"/>
              <a:t>when</a:t>
            </a:r>
            <a:r>
              <a:rPr lang="uk-UA" sz="3200" dirty="0"/>
              <a:t> </a:t>
            </a:r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vice</a:t>
            </a:r>
            <a:r>
              <a:rPr lang="uk-UA" sz="3200" dirty="0"/>
              <a:t> </a:t>
            </a:r>
            <a:r>
              <a:rPr lang="uk-UA" sz="3200" dirty="0" err="1"/>
              <a:t>versa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 err="1"/>
              <a:t>•Numbness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distribution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inferior</a:t>
            </a:r>
            <a:r>
              <a:rPr lang="uk-UA" sz="3200" dirty="0"/>
              <a:t> </a:t>
            </a:r>
            <a:r>
              <a:rPr lang="uk-UA" sz="3200" dirty="0" err="1"/>
              <a:t>alveolar</a:t>
            </a:r>
            <a:r>
              <a:rPr lang="uk-UA" sz="3200" dirty="0"/>
              <a:t> </a:t>
            </a:r>
            <a:r>
              <a:rPr lang="uk-UA" sz="3200" dirty="0" err="1"/>
              <a:t>nerve</a:t>
            </a:r>
            <a:r>
              <a:rPr lang="uk-UA" sz="3200" dirty="0"/>
              <a:t>.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usually</a:t>
            </a:r>
            <a:r>
              <a:rPr lang="uk-UA" sz="3200" dirty="0"/>
              <a:t> </a:t>
            </a:r>
            <a:r>
              <a:rPr lang="uk-UA" sz="3200" dirty="0" err="1"/>
              <a:t>indicates</a:t>
            </a:r>
            <a:r>
              <a:rPr lang="uk-UA" sz="3200" dirty="0"/>
              <a:t> a </a:t>
            </a:r>
            <a:r>
              <a:rPr lang="uk-UA" sz="3200" dirty="0" err="1"/>
              <a:t>displaced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region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body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angle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mandible</a:t>
            </a:r>
            <a:r>
              <a:rPr lang="uk-UA" sz="3200" dirty="0"/>
              <a:t> </a:t>
            </a:r>
            <a:r>
              <a:rPr lang="uk-UA" sz="3200" dirty="0" err="1"/>
              <a:t>on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affected</a:t>
            </a:r>
            <a:r>
              <a:rPr lang="uk-UA" sz="3200" dirty="0"/>
              <a:t> </a:t>
            </a:r>
            <a:r>
              <a:rPr lang="uk-UA" sz="3200" dirty="0" err="1"/>
              <a:t>side</a:t>
            </a:r>
            <a:r>
              <a:rPr lang="uk-UA" sz="3200" dirty="0"/>
              <a:t>. A </a:t>
            </a:r>
            <a:r>
              <a:rPr lang="uk-UA" sz="3200" dirty="0" err="1"/>
              <a:t>nondisplaced</a:t>
            </a:r>
            <a:r>
              <a:rPr lang="uk-UA" sz="3200" dirty="0"/>
              <a:t> </a:t>
            </a:r>
            <a:r>
              <a:rPr lang="uk-UA" sz="3200" dirty="0" err="1"/>
              <a:t>fracture</a:t>
            </a:r>
            <a:r>
              <a:rPr lang="uk-UA" sz="3200" dirty="0"/>
              <a:t> </a:t>
            </a:r>
            <a:r>
              <a:rPr lang="uk-UA" sz="3200" dirty="0" err="1"/>
              <a:t>often</a:t>
            </a:r>
            <a:r>
              <a:rPr lang="uk-UA" sz="3200" dirty="0"/>
              <a:t> </a:t>
            </a:r>
            <a:r>
              <a:rPr lang="uk-UA" sz="3200" dirty="0" err="1"/>
              <a:t>does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give</a:t>
            </a:r>
            <a:r>
              <a:rPr lang="uk-UA" sz="3200" dirty="0"/>
              <a:t> </a:t>
            </a:r>
            <a:r>
              <a:rPr lang="uk-UA" sz="3200" dirty="0" err="1"/>
              <a:t>rise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numbness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distribution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inferior</a:t>
            </a:r>
            <a:r>
              <a:rPr lang="uk-UA" sz="3200" dirty="0"/>
              <a:t> </a:t>
            </a:r>
            <a:r>
              <a:rPr lang="uk-UA" sz="3200" dirty="0" err="1"/>
              <a:t>alveolar</a:t>
            </a:r>
            <a:r>
              <a:rPr lang="uk-UA" sz="3200" dirty="0"/>
              <a:t> </a:t>
            </a:r>
            <a:r>
              <a:rPr lang="uk-UA" sz="3200" dirty="0" err="1"/>
              <a:t>nerve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0916850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963300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u="sng" dirty="0"/>
              <a:t>Principles of plastic and reconstructive surgery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2623431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2921168"/>
            <a:ext cx="57474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u="sng" dirty="0"/>
              <a:t>LOCAL FLAPS OVERVIEW</a:t>
            </a:r>
            <a:endParaRPr lang="ru-RU" sz="3600" u="sng" dirty="0"/>
          </a:p>
        </p:txBody>
      </p:sp>
    </p:spTree>
    <p:extLst>
      <p:ext uri="{BB962C8B-B14F-4D97-AF65-F5344CB8AC3E}">
        <p14:creationId xmlns:p14="http://schemas.microsoft.com/office/powerpoint/2010/main" val="16591693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1" r="34279" b="9664"/>
          <a:stretch/>
        </p:blipFill>
        <p:spPr>
          <a:xfrm>
            <a:off x="1619672" y="836712"/>
            <a:ext cx="5847046" cy="557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399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204864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helpful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subclassify</a:t>
            </a:r>
            <a:r>
              <a:rPr lang="uk-UA" sz="3200" dirty="0"/>
              <a:t>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based</a:t>
            </a:r>
            <a:r>
              <a:rPr lang="uk-UA" sz="3200" dirty="0"/>
              <a:t> </a:t>
            </a:r>
            <a:r>
              <a:rPr lang="uk-UA" sz="3200" dirty="0" err="1"/>
              <a:t>on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type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movement</a:t>
            </a:r>
            <a:r>
              <a:rPr lang="uk-UA" sz="3200" dirty="0"/>
              <a:t> </a:t>
            </a:r>
            <a:r>
              <a:rPr lang="uk-UA" sz="3200" dirty="0" err="1"/>
              <a:t>involved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transferring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flap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donor</a:t>
            </a:r>
            <a:r>
              <a:rPr lang="uk-UA" sz="3200" dirty="0"/>
              <a:t> </a:t>
            </a:r>
            <a:r>
              <a:rPr lang="uk-UA" sz="3200" dirty="0" err="1"/>
              <a:t>site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recipient</a:t>
            </a:r>
            <a:r>
              <a:rPr lang="uk-UA" sz="3200" dirty="0"/>
              <a:t> </a:t>
            </a:r>
            <a:r>
              <a:rPr lang="uk-UA" sz="3200" dirty="0" err="1"/>
              <a:t>site</a:t>
            </a:r>
            <a:r>
              <a:rPr lang="uk-UA" sz="3200" dirty="0"/>
              <a:t> </a:t>
            </a:r>
            <a:r>
              <a:rPr lang="uk-UA" sz="3200" dirty="0" smtClean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two</a:t>
            </a:r>
            <a:r>
              <a:rPr lang="uk-UA" sz="3200" dirty="0"/>
              <a:t> </a:t>
            </a:r>
            <a:r>
              <a:rPr lang="uk-UA" sz="3200" dirty="0" err="1"/>
              <a:t>basic</a:t>
            </a:r>
            <a:r>
              <a:rPr lang="uk-UA" sz="3200" dirty="0"/>
              <a:t> </a:t>
            </a:r>
            <a:r>
              <a:rPr lang="uk-UA" sz="3200" dirty="0" err="1"/>
              <a:t>classes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4000" u="sng" dirty="0" err="1"/>
              <a:t>sliding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600" u="sng" dirty="0" err="1"/>
              <a:t>lifting</a:t>
            </a:r>
            <a:endParaRPr lang="ru-RU" sz="3600" u="sng" dirty="0"/>
          </a:p>
        </p:txBody>
      </p:sp>
    </p:spTree>
    <p:extLst>
      <p:ext uri="{BB962C8B-B14F-4D97-AF65-F5344CB8AC3E}">
        <p14:creationId xmlns:p14="http://schemas.microsoft.com/office/powerpoint/2010/main" val="15160575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85" y="1916832"/>
            <a:ext cx="6554596" cy="30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041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4664"/>
            <a:ext cx="3332942" cy="46661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564904"/>
            <a:ext cx="4936378" cy="21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5358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700808"/>
            <a:ext cx="82089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u="sng" dirty="0" err="1"/>
              <a:t>Sliding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move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direct</a:t>
            </a:r>
            <a:r>
              <a:rPr lang="uk-UA" sz="3200" dirty="0"/>
              <a:t> </a:t>
            </a:r>
            <a:r>
              <a:rPr lang="uk-UA" sz="3200" dirty="0" err="1"/>
              <a:t>advancement</a:t>
            </a:r>
            <a:r>
              <a:rPr lang="uk-UA" sz="3200" dirty="0"/>
              <a:t>, </a:t>
            </a:r>
            <a:r>
              <a:rPr lang="uk-UA" sz="3200" dirty="0" err="1"/>
              <a:t>leaving</a:t>
            </a:r>
            <a:r>
              <a:rPr lang="uk-UA" sz="3200" dirty="0"/>
              <a:t> a </a:t>
            </a:r>
            <a:r>
              <a:rPr lang="uk-UA" sz="3200" dirty="0" err="1"/>
              <a:t>donor</a:t>
            </a:r>
            <a:r>
              <a:rPr lang="uk-UA" sz="3200" dirty="0"/>
              <a:t> </a:t>
            </a:r>
            <a:r>
              <a:rPr lang="uk-UA" sz="3200" dirty="0" err="1"/>
              <a:t>defect</a:t>
            </a:r>
            <a:r>
              <a:rPr lang="uk-UA" sz="3200" dirty="0"/>
              <a:t> </a:t>
            </a:r>
            <a:r>
              <a:rPr lang="uk-UA" sz="3200" dirty="0" err="1"/>
              <a:t>adjacent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newly</a:t>
            </a:r>
            <a:r>
              <a:rPr lang="uk-UA" sz="3200" dirty="0"/>
              <a:t> </a:t>
            </a:r>
            <a:r>
              <a:rPr lang="uk-UA" sz="3200" dirty="0" err="1"/>
              <a:t>covered</a:t>
            </a:r>
            <a:r>
              <a:rPr lang="uk-UA" sz="3200" dirty="0"/>
              <a:t> </a:t>
            </a:r>
            <a:r>
              <a:rPr lang="uk-UA" sz="3200" dirty="0" err="1"/>
              <a:t>recipient</a:t>
            </a:r>
            <a:r>
              <a:rPr lang="uk-UA" sz="3200" dirty="0"/>
              <a:t> </a:t>
            </a:r>
            <a:r>
              <a:rPr lang="uk-UA" sz="3200" dirty="0" err="1"/>
              <a:t>site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unequal</a:t>
            </a:r>
            <a:r>
              <a:rPr lang="uk-UA" sz="3200" dirty="0"/>
              <a:t> </a:t>
            </a:r>
            <a:r>
              <a:rPr lang="uk-UA" sz="3200" dirty="0" err="1"/>
              <a:t>length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closed</a:t>
            </a:r>
            <a:r>
              <a:rPr lang="uk-UA" sz="3200" dirty="0"/>
              <a:t> </a:t>
            </a:r>
            <a:r>
              <a:rPr lang="uk-UA" sz="3200" dirty="0" err="1"/>
              <a:t>primarily</a:t>
            </a:r>
            <a:r>
              <a:rPr lang="uk-UA" sz="3200" dirty="0"/>
              <a:t>. </a:t>
            </a:r>
            <a:r>
              <a:rPr lang="uk-UA" sz="3200" dirty="0" err="1"/>
              <a:t>Included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class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subcutaneous</a:t>
            </a:r>
            <a:r>
              <a:rPr lang="uk-UA" sz="3200" dirty="0"/>
              <a:t> </a:t>
            </a:r>
            <a:r>
              <a:rPr lang="uk-UA" sz="3200" dirty="0" err="1"/>
              <a:t>pedicle=advancement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(</a:t>
            </a:r>
            <a:r>
              <a:rPr lang="uk-UA" sz="3200" dirty="0" err="1"/>
              <a:t>cheek</a:t>
            </a:r>
            <a:r>
              <a:rPr lang="uk-UA" sz="3200" dirty="0"/>
              <a:t>, V–Y, </a:t>
            </a:r>
            <a:r>
              <a:rPr lang="uk-UA" sz="3200" dirty="0" err="1"/>
              <a:t>island</a:t>
            </a:r>
            <a:r>
              <a:rPr lang="uk-UA" sz="3200" dirty="0"/>
              <a:t> </a:t>
            </a:r>
            <a:r>
              <a:rPr lang="uk-UA" sz="3200" dirty="0" err="1"/>
              <a:t>pedicled</a:t>
            </a:r>
            <a:r>
              <a:rPr lang="uk-UA" sz="3200" dirty="0"/>
              <a:t>, O–T=A–T </a:t>
            </a:r>
            <a:r>
              <a:rPr lang="uk-UA" sz="3200" dirty="0" err="1"/>
              <a:t>plasty</a:t>
            </a:r>
            <a:r>
              <a:rPr lang="uk-UA" sz="3200" dirty="0"/>
              <a:t>);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rotation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(</a:t>
            </a:r>
            <a:r>
              <a:rPr lang="uk-UA" sz="3200" dirty="0" err="1"/>
              <a:t>dorsal</a:t>
            </a:r>
            <a:r>
              <a:rPr lang="uk-UA" sz="3200" dirty="0"/>
              <a:t> </a:t>
            </a:r>
            <a:r>
              <a:rPr lang="uk-UA" sz="3200" dirty="0" err="1"/>
              <a:t>nasal</a:t>
            </a:r>
            <a:r>
              <a:rPr lang="uk-UA" sz="3200" dirty="0"/>
              <a:t>).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120712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884" y="1086813"/>
            <a:ext cx="5512420" cy="47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7185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79" y="893066"/>
            <a:ext cx="3931637" cy="512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407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415" y="1484784"/>
            <a:ext cx="896448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u="sng" dirty="0" err="1"/>
              <a:t>Lifting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cross</a:t>
            </a:r>
            <a:r>
              <a:rPr lang="uk-UA" sz="3200" dirty="0"/>
              <a:t> </a:t>
            </a:r>
            <a:r>
              <a:rPr lang="uk-UA" sz="3200" dirty="0" err="1"/>
              <a:t>normal</a:t>
            </a:r>
            <a:r>
              <a:rPr lang="uk-UA" sz="3200" dirty="0"/>
              <a:t> </a:t>
            </a:r>
            <a:r>
              <a:rPr lang="uk-UA" sz="3200" dirty="0" err="1"/>
              <a:t>issue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reach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recipient</a:t>
            </a:r>
            <a:r>
              <a:rPr lang="uk-UA" sz="3200" dirty="0"/>
              <a:t> </a:t>
            </a:r>
            <a:r>
              <a:rPr lang="uk-UA" sz="3200" dirty="0" err="1"/>
              <a:t>site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include</a:t>
            </a:r>
            <a:r>
              <a:rPr lang="uk-UA" sz="3200" dirty="0"/>
              <a:t> </a:t>
            </a:r>
            <a:r>
              <a:rPr lang="uk-UA" sz="3200" dirty="0" err="1"/>
              <a:t>transposition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(</a:t>
            </a:r>
            <a:r>
              <a:rPr lang="uk-UA" sz="3200" dirty="0" err="1"/>
              <a:t>bilobe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rhombic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);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interpolation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(</a:t>
            </a:r>
            <a:r>
              <a:rPr lang="uk-UA" sz="3200" dirty="0" err="1"/>
              <a:t>melolabial</a:t>
            </a:r>
            <a:r>
              <a:rPr lang="uk-UA" sz="3200" dirty="0"/>
              <a:t>, </a:t>
            </a:r>
            <a:r>
              <a:rPr lang="uk-UA" sz="3200" dirty="0" err="1"/>
              <a:t>midline</a:t>
            </a:r>
            <a:r>
              <a:rPr lang="uk-UA" sz="3200" dirty="0"/>
              <a:t> </a:t>
            </a:r>
            <a:r>
              <a:rPr lang="uk-UA" sz="3200" dirty="0" err="1"/>
              <a:t>forehead</a:t>
            </a:r>
            <a:r>
              <a:rPr lang="uk-UA" sz="3200" dirty="0"/>
              <a:t>). A </a:t>
            </a:r>
            <a:r>
              <a:rPr lang="uk-UA" sz="3200" dirty="0" err="1"/>
              <a:t>transposition</a:t>
            </a:r>
            <a:r>
              <a:rPr lang="uk-UA" sz="3200" dirty="0"/>
              <a:t> </a:t>
            </a:r>
            <a:r>
              <a:rPr lang="uk-UA" sz="3200" dirty="0" err="1"/>
              <a:t>flap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adjacent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defect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transfers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one</a:t>
            </a:r>
            <a:r>
              <a:rPr lang="uk-UA" sz="3200" dirty="0"/>
              <a:t> </a:t>
            </a:r>
            <a:r>
              <a:rPr lang="uk-UA" sz="3200" dirty="0" err="1"/>
              <a:t>stage</a:t>
            </a:r>
            <a:r>
              <a:rPr lang="uk-UA" sz="3200" dirty="0"/>
              <a:t>.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interpolation</a:t>
            </a:r>
            <a:r>
              <a:rPr lang="uk-UA" sz="3200" dirty="0"/>
              <a:t> </a:t>
            </a:r>
            <a:r>
              <a:rPr lang="uk-UA" sz="3200" dirty="0" err="1"/>
              <a:t>flap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remote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defect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transfers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two</a:t>
            </a:r>
            <a:r>
              <a:rPr lang="uk-UA" sz="3200" dirty="0"/>
              <a:t> </a:t>
            </a:r>
            <a:r>
              <a:rPr lang="uk-UA" sz="3200" dirty="0" err="1"/>
              <a:t>stages</a:t>
            </a:r>
            <a:r>
              <a:rPr lang="uk-UA" sz="3200" dirty="0"/>
              <a:t>: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second</a:t>
            </a:r>
            <a:r>
              <a:rPr lang="uk-UA" sz="3200" dirty="0"/>
              <a:t> </a:t>
            </a:r>
            <a:r>
              <a:rPr lang="uk-UA" sz="3200" dirty="0" err="1"/>
              <a:t>stage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sectioning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pedicle</a:t>
            </a:r>
            <a:r>
              <a:rPr lang="uk-UA" sz="3200" dirty="0"/>
              <a:t> </a:t>
            </a:r>
            <a:r>
              <a:rPr lang="uk-UA" sz="3200" dirty="0" err="1"/>
              <a:t>after</a:t>
            </a:r>
            <a:r>
              <a:rPr lang="uk-UA" sz="3200" dirty="0"/>
              <a:t> </a:t>
            </a:r>
            <a:r>
              <a:rPr lang="uk-UA" sz="3200" dirty="0" err="1"/>
              <a:t>an</a:t>
            </a:r>
            <a:r>
              <a:rPr lang="uk-UA" sz="3200" dirty="0"/>
              <a:t> </a:t>
            </a:r>
            <a:r>
              <a:rPr lang="uk-UA" sz="3200" dirty="0" err="1"/>
              <a:t>appropriate</a:t>
            </a:r>
            <a:r>
              <a:rPr lang="uk-UA" sz="3200" dirty="0"/>
              <a:t> </a:t>
            </a:r>
            <a:r>
              <a:rPr lang="uk-UA" sz="3200" dirty="0" err="1"/>
              <a:t>period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time</a:t>
            </a:r>
            <a:r>
              <a:rPr lang="uk-UA" sz="3200" dirty="0"/>
              <a:t> (</a:t>
            </a:r>
            <a:r>
              <a:rPr lang="uk-UA" sz="3200" dirty="0" err="1"/>
              <a:t>usually</a:t>
            </a:r>
            <a:r>
              <a:rPr lang="uk-UA" sz="3200" dirty="0"/>
              <a:t> 2–3 </a:t>
            </a:r>
            <a:r>
              <a:rPr lang="uk-UA" sz="3200" dirty="0" err="1"/>
              <a:t>weeks</a:t>
            </a:r>
            <a:r>
              <a:rPr lang="uk-UA" sz="3200" dirty="0"/>
              <a:t>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8219498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081" y="975326"/>
            <a:ext cx="4233151" cy="497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650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24744"/>
            <a:ext cx="87129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There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several</a:t>
            </a:r>
            <a:r>
              <a:rPr lang="uk-UA" sz="3200" dirty="0"/>
              <a:t>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cutaneous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described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limited</a:t>
            </a:r>
            <a:r>
              <a:rPr lang="uk-UA" sz="3200" dirty="0"/>
              <a:t> </a:t>
            </a:r>
            <a:r>
              <a:rPr lang="uk-UA" sz="3200" dirty="0" err="1"/>
              <a:t>defects</a:t>
            </a:r>
            <a:r>
              <a:rPr lang="uk-UA" sz="3200" dirty="0"/>
              <a:t> </a:t>
            </a:r>
            <a:r>
              <a:rPr lang="uk-UA" sz="3200" dirty="0" err="1"/>
              <a:t>on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face</a:t>
            </a:r>
            <a:r>
              <a:rPr lang="uk-UA" sz="3200" dirty="0"/>
              <a:t>. </a:t>
            </a:r>
            <a:r>
              <a:rPr lang="uk-UA" sz="3200" dirty="0" err="1"/>
              <a:t>It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helpful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consider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following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preoperative</a:t>
            </a:r>
            <a:r>
              <a:rPr lang="uk-UA" sz="3200" dirty="0"/>
              <a:t> </a:t>
            </a:r>
            <a:r>
              <a:rPr lang="uk-UA" sz="3200" dirty="0" err="1"/>
              <a:t>planning</a:t>
            </a:r>
            <a:r>
              <a:rPr lang="uk-UA" sz="3200" dirty="0"/>
              <a:t>:</a:t>
            </a:r>
            <a:endParaRPr lang="ru-RU" sz="3200" dirty="0"/>
          </a:p>
          <a:p>
            <a:r>
              <a:rPr lang="uk-UA" sz="3200" dirty="0"/>
              <a:t>1.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desires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patient</a:t>
            </a:r>
            <a:r>
              <a:rPr lang="uk-UA" sz="3200" dirty="0"/>
              <a:t>: </a:t>
            </a:r>
            <a:r>
              <a:rPr lang="uk-UA" sz="3200" dirty="0" err="1"/>
              <a:t>Does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patient</a:t>
            </a:r>
            <a:r>
              <a:rPr lang="uk-UA" sz="3200" dirty="0"/>
              <a:t> </a:t>
            </a:r>
            <a:r>
              <a:rPr lang="uk-UA" sz="3200" dirty="0" err="1"/>
              <a:t>value</a:t>
            </a:r>
            <a:r>
              <a:rPr lang="uk-UA" sz="3200" dirty="0"/>
              <a:t> </a:t>
            </a:r>
            <a:r>
              <a:rPr lang="uk-UA" sz="3200" dirty="0" err="1"/>
              <a:t>cosmesis</a:t>
            </a:r>
            <a:r>
              <a:rPr lang="uk-UA" sz="3200" dirty="0"/>
              <a:t> </a:t>
            </a:r>
            <a:r>
              <a:rPr lang="uk-UA" sz="3200" dirty="0" err="1"/>
              <a:t>over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expediency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a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graft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healing</a:t>
            </a:r>
            <a:r>
              <a:rPr lang="uk-UA" sz="3200" dirty="0"/>
              <a:t> </a:t>
            </a:r>
            <a:r>
              <a:rPr lang="uk-UA" sz="3200" dirty="0" err="1"/>
              <a:t>by</a:t>
            </a:r>
            <a:r>
              <a:rPr lang="uk-UA" sz="3200" dirty="0"/>
              <a:t> </a:t>
            </a:r>
            <a:r>
              <a:rPr lang="uk-UA" sz="3200" dirty="0" err="1"/>
              <a:t>secondary</a:t>
            </a:r>
            <a:r>
              <a:rPr lang="uk-UA" sz="3200" dirty="0"/>
              <a:t> </a:t>
            </a:r>
            <a:r>
              <a:rPr lang="uk-UA" sz="3200" dirty="0" err="1"/>
              <a:t>intention</a:t>
            </a:r>
            <a:r>
              <a:rPr lang="uk-UA" sz="3200" dirty="0"/>
              <a:t>?</a:t>
            </a:r>
            <a:endParaRPr lang="ru-RU" sz="3200" dirty="0"/>
          </a:p>
          <a:p>
            <a:r>
              <a:rPr lang="uk-UA" sz="3200" dirty="0"/>
              <a:t>2. </a:t>
            </a:r>
            <a:r>
              <a:rPr lang="uk-UA" sz="3200" dirty="0" err="1"/>
              <a:t>Medical</a:t>
            </a:r>
            <a:r>
              <a:rPr lang="uk-UA" sz="3200" dirty="0"/>
              <a:t> </a:t>
            </a:r>
            <a:r>
              <a:rPr lang="uk-UA" sz="3200" dirty="0" err="1"/>
              <a:t>comorbidities</a:t>
            </a:r>
            <a:r>
              <a:rPr lang="uk-UA" sz="3200" dirty="0"/>
              <a:t>: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there</a:t>
            </a:r>
            <a:r>
              <a:rPr lang="uk-UA" sz="3200" dirty="0"/>
              <a:t> a </a:t>
            </a:r>
            <a:r>
              <a:rPr lang="uk-UA" sz="3200" dirty="0" err="1"/>
              <a:t>history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radiation</a:t>
            </a:r>
            <a:r>
              <a:rPr lang="uk-UA" sz="3200" dirty="0"/>
              <a:t> </a:t>
            </a:r>
            <a:r>
              <a:rPr lang="uk-UA" sz="3200" dirty="0" err="1"/>
              <a:t>therapy</a:t>
            </a:r>
            <a:r>
              <a:rPr lang="uk-UA" sz="3200" dirty="0"/>
              <a:t>, </a:t>
            </a:r>
            <a:r>
              <a:rPr lang="uk-UA" sz="3200" dirty="0" err="1"/>
              <a:t>tobacco</a:t>
            </a:r>
            <a:r>
              <a:rPr lang="uk-UA" sz="3200" dirty="0"/>
              <a:t> </a:t>
            </a:r>
            <a:r>
              <a:rPr lang="uk-UA" sz="3200" dirty="0" err="1"/>
              <a:t>use</a:t>
            </a:r>
            <a:r>
              <a:rPr lang="uk-UA" sz="3200" dirty="0"/>
              <a:t>, </a:t>
            </a:r>
            <a:r>
              <a:rPr lang="uk-UA" sz="3200" dirty="0" err="1"/>
              <a:t>or</a:t>
            </a:r>
            <a:r>
              <a:rPr lang="uk-UA" sz="3200" dirty="0"/>
              <a:t> insulin-dependent </a:t>
            </a:r>
            <a:r>
              <a:rPr lang="uk-UA" sz="3200" dirty="0" err="1"/>
              <a:t>diabetes</a:t>
            </a:r>
            <a:r>
              <a:rPr lang="uk-UA" sz="3200" dirty="0"/>
              <a:t> </a:t>
            </a:r>
            <a:r>
              <a:rPr lang="uk-UA" sz="3200" dirty="0" err="1"/>
              <a:t>mellitus</a:t>
            </a:r>
            <a:r>
              <a:rPr lang="uk-UA" sz="3200" dirty="0"/>
              <a:t>? </a:t>
            </a:r>
            <a:r>
              <a:rPr lang="uk-UA" sz="3200" dirty="0" err="1"/>
              <a:t>All</a:t>
            </a:r>
            <a:r>
              <a:rPr lang="uk-UA" sz="3200" dirty="0"/>
              <a:t>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factors</a:t>
            </a:r>
            <a:r>
              <a:rPr lang="uk-UA" sz="3200" dirty="0"/>
              <a:t> </a:t>
            </a:r>
            <a:r>
              <a:rPr lang="uk-UA" sz="3200" dirty="0" err="1"/>
              <a:t>increase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likelihood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ischemic</a:t>
            </a:r>
            <a:r>
              <a:rPr lang="uk-UA" sz="3200" dirty="0"/>
              <a:t> </a:t>
            </a:r>
            <a:r>
              <a:rPr lang="uk-UA" sz="3200" dirty="0" err="1"/>
              <a:t>flap</a:t>
            </a:r>
            <a:r>
              <a:rPr lang="uk-UA" sz="3200" dirty="0"/>
              <a:t> </a:t>
            </a:r>
            <a:r>
              <a:rPr lang="uk-UA" sz="3200" dirty="0" err="1"/>
              <a:t>loss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48545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377" y="1700808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3. </a:t>
            </a:r>
            <a:r>
              <a:rPr lang="uk-UA" sz="3200" dirty="0" err="1"/>
              <a:t>Is</a:t>
            </a:r>
            <a:r>
              <a:rPr lang="uk-UA" sz="3200" dirty="0"/>
              <a:t> a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graft</a:t>
            </a:r>
            <a:r>
              <a:rPr lang="uk-UA" sz="3200" dirty="0"/>
              <a:t> </a:t>
            </a:r>
            <a:r>
              <a:rPr lang="uk-UA" sz="3200" dirty="0" err="1"/>
              <a:t>capable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obtaining</a:t>
            </a:r>
            <a:r>
              <a:rPr lang="uk-UA" sz="3200" dirty="0"/>
              <a:t> </a:t>
            </a:r>
            <a:r>
              <a:rPr lang="uk-UA" sz="3200" dirty="0" err="1"/>
              <a:t>similar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better</a:t>
            </a:r>
            <a:r>
              <a:rPr lang="uk-UA" sz="3200" dirty="0"/>
              <a:t> </a:t>
            </a:r>
            <a:r>
              <a:rPr lang="uk-UA" sz="3200" dirty="0" err="1"/>
              <a:t>results</a:t>
            </a:r>
            <a:r>
              <a:rPr lang="uk-UA" sz="3200" dirty="0"/>
              <a:t> </a:t>
            </a:r>
            <a:r>
              <a:rPr lang="uk-UA" sz="3200" dirty="0" err="1"/>
              <a:t>than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transposition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advancement</a:t>
            </a:r>
            <a:r>
              <a:rPr lang="uk-UA" sz="3200" dirty="0"/>
              <a:t>?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general</a:t>
            </a:r>
            <a:r>
              <a:rPr lang="uk-UA" sz="3200" dirty="0"/>
              <a:t>, </a:t>
            </a:r>
            <a:r>
              <a:rPr lang="uk-UA" sz="3200" dirty="0" err="1"/>
              <a:t>concave</a:t>
            </a:r>
            <a:r>
              <a:rPr lang="uk-UA" sz="3200" dirty="0"/>
              <a:t> </a:t>
            </a:r>
            <a:r>
              <a:rPr lang="uk-UA" sz="3200" dirty="0" err="1"/>
              <a:t>areas</a:t>
            </a:r>
            <a:r>
              <a:rPr lang="uk-UA" sz="3200" dirty="0"/>
              <a:t> </a:t>
            </a:r>
            <a:r>
              <a:rPr lang="uk-UA" sz="3200" dirty="0" err="1"/>
              <a:t>such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medial</a:t>
            </a:r>
            <a:r>
              <a:rPr lang="uk-UA" sz="3200" dirty="0"/>
              <a:t> </a:t>
            </a:r>
            <a:r>
              <a:rPr lang="uk-UA" sz="3200" dirty="0" err="1"/>
              <a:t>canthal</a:t>
            </a:r>
            <a:r>
              <a:rPr lang="uk-UA" sz="3200" dirty="0"/>
              <a:t> </a:t>
            </a:r>
            <a:r>
              <a:rPr lang="uk-UA" sz="3200" dirty="0" err="1"/>
              <a:t>areas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nasal</a:t>
            </a:r>
            <a:r>
              <a:rPr lang="uk-UA" sz="3200" dirty="0"/>
              <a:t> </a:t>
            </a:r>
            <a:r>
              <a:rPr lang="uk-UA" sz="3200" dirty="0" err="1"/>
              <a:t>sidewall</a:t>
            </a:r>
            <a:r>
              <a:rPr lang="uk-UA" sz="3200" dirty="0"/>
              <a:t> </a:t>
            </a:r>
            <a:r>
              <a:rPr lang="uk-UA" sz="3200" dirty="0" err="1"/>
              <a:t>subunits</a:t>
            </a:r>
            <a:r>
              <a:rPr lang="uk-UA" sz="3200" dirty="0"/>
              <a:t> </a:t>
            </a:r>
            <a:r>
              <a:rPr lang="uk-UA" sz="3200" dirty="0" err="1"/>
              <a:t>do</a:t>
            </a:r>
            <a:r>
              <a:rPr lang="uk-UA" sz="3200" dirty="0"/>
              <a:t> </a:t>
            </a:r>
            <a:r>
              <a:rPr lang="uk-UA" sz="3200" dirty="0" err="1"/>
              <a:t>very</a:t>
            </a:r>
            <a:r>
              <a:rPr lang="uk-UA" sz="3200" dirty="0"/>
              <a:t> </a:t>
            </a:r>
            <a:r>
              <a:rPr lang="uk-UA" sz="3200" dirty="0" err="1"/>
              <a:t>well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full-</a:t>
            </a:r>
            <a:r>
              <a:rPr lang="uk-UA" sz="3200" dirty="0" err="1"/>
              <a:t>thickness</a:t>
            </a:r>
            <a:r>
              <a:rPr lang="uk-UA" sz="3200" dirty="0"/>
              <a:t>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grafts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4.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primary</a:t>
            </a:r>
            <a:r>
              <a:rPr lang="uk-UA" sz="3200" dirty="0"/>
              <a:t> </a:t>
            </a:r>
            <a:r>
              <a:rPr lang="uk-UA" sz="3200" dirty="0" err="1"/>
              <a:t>closure</a:t>
            </a:r>
            <a:r>
              <a:rPr lang="uk-UA" sz="3200" dirty="0"/>
              <a:t> </a:t>
            </a:r>
            <a:r>
              <a:rPr lang="uk-UA" sz="3200" dirty="0" err="1"/>
              <a:t>possible</a:t>
            </a:r>
            <a:r>
              <a:rPr lang="uk-UA" sz="3200" dirty="0"/>
              <a:t> </a:t>
            </a:r>
            <a:r>
              <a:rPr lang="uk-UA" sz="3200" dirty="0" err="1"/>
              <a:t>without</a:t>
            </a:r>
            <a:r>
              <a:rPr lang="uk-UA" sz="3200" dirty="0"/>
              <a:t> </a:t>
            </a:r>
            <a:r>
              <a:rPr lang="uk-UA" sz="3200" dirty="0" err="1"/>
              <a:t>undue</a:t>
            </a:r>
            <a:r>
              <a:rPr lang="uk-UA" sz="3200" dirty="0"/>
              <a:t> </a:t>
            </a:r>
            <a:r>
              <a:rPr lang="uk-UA" sz="3200" dirty="0" err="1"/>
              <a:t>tension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disfigurement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300037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890391"/>
            <a:ext cx="51782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dirty="0"/>
              <a:t>BASIC LOCAL FLAPS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2537094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00808"/>
            <a:ext cx="76328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Some</a:t>
            </a:r>
            <a:r>
              <a:rPr lang="uk-UA" sz="3200" dirty="0"/>
              <a:t>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involve</a:t>
            </a:r>
            <a:r>
              <a:rPr lang="uk-UA" sz="3200" dirty="0"/>
              <a:t> </a:t>
            </a:r>
            <a:r>
              <a:rPr lang="uk-UA" sz="3200" dirty="0" err="1"/>
              <a:t>fundamental</a:t>
            </a:r>
            <a:r>
              <a:rPr lang="uk-UA" sz="3200" dirty="0"/>
              <a:t> </a:t>
            </a:r>
            <a:r>
              <a:rPr lang="uk-UA" sz="3200" dirty="0" err="1"/>
              <a:t>soft</a:t>
            </a:r>
            <a:r>
              <a:rPr lang="uk-UA" sz="3200" dirty="0"/>
              <a:t> </a:t>
            </a:r>
            <a:r>
              <a:rPr lang="uk-UA" sz="3200" dirty="0" err="1"/>
              <a:t>tissue</a:t>
            </a:r>
            <a:r>
              <a:rPr lang="uk-UA" sz="3200" dirty="0"/>
              <a:t> </a:t>
            </a:r>
            <a:r>
              <a:rPr lang="uk-UA" sz="3200" dirty="0" err="1"/>
              <a:t>movement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can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considered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general</a:t>
            </a:r>
            <a:r>
              <a:rPr lang="uk-UA" sz="3200" dirty="0"/>
              <a:t> </a:t>
            </a:r>
            <a:r>
              <a:rPr lang="uk-UA" sz="3200" dirty="0" err="1"/>
              <a:t>use</a:t>
            </a:r>
            <a:r>
              <a:rPr lang="uk-UA" sz="3200" dirty="0"/>
              <a:t> </a:t>
            </a:r>
            <a:r>
              <a:rPr lang="uk-UA" sz="3200" dirty="0" err="1"/>
              <a:t>depending</a:t>
            </a:r>
            <a:r>
              <a:rPr lang="uk-UA" sz="3200" dirty="0"/>
              <a:t> </a:t>
            </a:r>
            <a:r>
              <a:rPr lang="uk-UA" sz="3200" dirty="0" err="1"/>
              <a:t>upon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surrounding</a:t>
            </a:r>
            <a:r>
              <a:rPr lang="uk-UA" sz="3200" dirty="0"/>
              <a:t> </a:t>
            </a:r>
            <a:r>
              <a:rPr lang="uk-UA" sz="3200" dirty="0" err="1"/>
              <a:t>characteristics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skin</a:t>
            </a:r>
            <a:r>
              <a:rPr lang="uk-UA" sz="3200" dirty="0"/>
              <a:t>. </a:t>
            </a:r>
            <a:r>
              <a:rPr lang="uk-UA" sz="3200" dirty="0" err="1"/>
              <a:t>After</a:t>
            </a:r>
            <a:r>
              <a:rPr lang="uk-UA" sz="3200" dirty="0"/>
              <a:t> </a:t>
            </a:r>
            <a:r>
              <a:rPr lang="uk-UA" sz="3200" dirty="0" err="1"/>
              <a:t>skin</a:t>
            </a:r>
            <a:endParaRPr lang="ru-RU" sz="3200" dirty="0"/>
          </a:p>
          <a:p>
            <a:r>
              <a:rPr lang="uk-UA" sz="3200" dirty="0" err="1"/>
              <a:t>grafting</a:t>
            </a:r>
            <a:r>
              <a:rPr lang="uk-UA" sz="3200" dirty="0"/>
              <a:t>,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basic</a:t>
            </a:r>
            <a:r>
              <a:rPr lang="uk-UA" sz="3200" dirty="0"/>
              <a:t>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considered</a:t>
            </a:r>
            <a:r>
              <a:rPr lang="uk-UA" sz="3200" dirty="0"/>
              <a:t> </a:t>
            </a:r>
            <a:r>
              <a:rPr lang="uk-UA" sz="3200" dirty="0" err="1"/>
              <a:t>before</a:t>
            </a:r>
            <a:r>
              <a:rPr lang="uk-UA" sz="3200" dirty="0"/>
              <a:t> </a:t>
            </a:r>
            <a:r>
              <a:rPr lang="uk-UA" sz="3200" dirty="0" err="1"/>
              <a:t>more</a:t>
            </a:r>
            <a:r>
              <a:rPr lang="uk-UA" sz="3200" dirty="0"/>
              <a:t> </a:t>
            </a:r>
            <a:r>
              <a:rPr lang="uk-UA" sz="3200" dirty="0" err="1"/>
              <a:t>complicated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staged</a:t>
            </a:r>
            <a:r>
              <a:rPr lang="uk-UA" sz="3200" dirty="0"/>
              <a:t> </a:t>
            </a:r>
            <a:r>
              <a:rPr lang="uk-UA" sz="3200" dirty="0" err="1"/>
              <a:t>procedures</a:t>
            </a:r>
            <a:r>
              <a:rPr lang="uk-UA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65361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62336"/>
            <a:ext cx="6804756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9324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844824"/>
            <a:ext cx="61024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basic</a:t>
            </a:r>
            <a:r>
              <a:rPr lang="uk-UA" sz="3200" dirty="0"/>
              <a:t> </a:t>
            </a:r>
            <a:r>
              <a:rPr lang="uk-UA" sz="3200" dirty="0" err="1"/>
              <a:t>local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include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single=bilateral</a:t>
            </a:r>
            <a:r>
              <a:rPr lang="uk-UA" sz="3200" dirty="0"/>
              <a:t> </a:t>
            </a:r>
            <a:r>
              <a:rPr lang="uk-UA" sz="3200" dirty="0" err="1"/>
              <a:t>pedicle</a:t>
            </a:r>
            <a:r>
              <a:rPr lang="uk-UA" sz="3200" dirty="0"/>
              <a:t> </a:t>
            </a:r>
            <a:r>
              <a:rPr lang="uk-UA" sz="3200" dirty="0" err="1"/>
              <a:t>advancement</a:t>
            </a:r>
            <a:r>
              <a:rPr lang="uk-UA" sz="3200" dirty="0"/>
              <a:t> (U-plasty=H-plasty), </a:t>
            </a:r>
            <a:r>
              <a:rPr lang="uk-UA" sz="3200" dirty="0" err="1"/>
              <a:t>island</a:t>
            </a:r>
            <a:r>
              <a:rPr lang="uk-UA" sz="3200" dirty="0"/>
              <a:t> </a:t>
            </a:r>
            <a:r>
              <a:rPr lang="uk-UA" sz="3200" dirty="0" err="1"/>
              <a:t>subcutaneous</a:t>
            </a:r>
            <a:r>
              <a:rPr lang="uk-UA" sz="3200" dirty="0"/>
              <a:t> V–Y </a:t>
            </a:r>
            <a:r>
              <a:rPr lang="uk-UA" sz="3200" dirty="0" err="1"/>
              <a:t>advancement</a:t>
            </a:r>
            <a:r>
              <a:rPr lang="uk-UA" sz="3200" dirty="0"/>
              <a:t>, O–T=A–T </a:t>
            </a:r>
            <a:r>
              <a:rPr lang="uk-UA" sz="3200" dirty="0" err="1"/>
              <a:t>plasty</a:t>
            </a:r>
            <a:r>
              <a:rPr lang="uk-UA" sz="3200" dirty="0"/>
              <a:t>, </a:t>
            </a:r>
            <a:r>
              <a:rPr lang="uk-UA" sz="3200" dirty="0" err="1"/>
              <a:t>rotation</a:t>
            </a:r>
            <a:r>
              <a:rPr lang="uk-UA" sz="3200" dirty="0"/>
              <a:t>, </a:t>
            </a:r>
            <a:r>
              <a:rPr lang="uk-UA" sz="3200" dirty="0" err="1"/>
              <a:t>banner</a:t>
            </a:r>
            <a:r>
              <a:rPr lang="uk-UA" sz="3200" dirty="0"/>
              <a:t>, </a:t>
            </a:r>
            <a:r>
              <a:rPr lang="uk-UA" sz="3200" dirty="0" err="1"/>
              <a:t>bilobe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rhombic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9607950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700808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First</a:t>
            </a:r>
            <a:r>
              <a:rPr lang="uk-UA" sz="3200" dirty="0"/>
              <a:t>,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characteristics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defect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noted</a:t>
            </a:r>
            <a:r>
              <a:rPr lang="uk-UA" sz="3200" dirty="0"/>
              <a:t> </a:t>
            </a:r>
            <a:r>
              <a:rPr lang="uk-UA" sz="3200" dirty="0" err="1"/>
              <a:t>including</a:t>
            </a:r>
            <a:r>
              <a:rPr lang="uk-UA" sz="3200" dirty="0"/>
              <a:t> </a:t>
            </a:r>
            <a:r>
              <a:rPr lang="uk-UA" sz="3200" dirty="0" err="1"/>
              <a:t>its</a:t>
            </a:r>
            <a:r>
              <a:rPr lang="uk-UA" sz="3200" dirty="0"/>
              <a:t> </a:t>
            </a:r>
            <a:r>
              <a:rPr lang="uk-UA" sz="3200" dirty="0" err="1"/>
              <a:t>size</a:t>
            </a:r>
            <a:r>
              <a:rPr lang="uk-UA" sz="3200" dirty="0"/>
              <a:t>, </a:t>
            </a:r>
            <a:r>
              <a:rPr lang="uk-UA" sz="3200" dirty="0" err="1"/>
              <a:t>shape</a:t>
            </a:r>
            <a:r>
              <a:rPr lang="uk-UA" sz="3200" dirty="0"/>
              <a:t>,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location</a:t>
            </a:r>
            <a:r>
              <a:rPr lang="uk-UA" sz="3200" dirty="0"/>
              <a:t>. </a:t>
            </a:r>
            <a:r>
              <a:rPr lang="uk-UA" sz="3200" dirty="0" err="1"/>
              <a:t>Good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bad</a:t>
            </a:r>
            <a:r>
              <a:rPr lang="uk-UA" sz="3200" dirty="0"/>
              <a:t> </a:t>
            </a:r>
            <a:r>
              <a:rPr lang="uk-UA" sz="3200" dirty="0" err="1"/>
              <a:t>lender</a:t>
            </a:r>
            <a:r>
              <a:rPr lang="uk-UA" sz="3200" dirty="0"/>
              <a:t> </a:t>
            </a:r>
            <a:r>
              <a:rPr lang="uk-UA" sz="3200" dirty="0" err="1"/>
              <a:t>units</a:t>
            </a:r>
            <a:r>
              <a:rPr lang="uk-UA" sz="3200" dirty="0"/>
              <a:t> </a:t>
            </a:r>
            <a:r>
              <a:rPr lang="uk-UA" sz="3200" dirty="0" err="1"/>
              <a:t>adjacent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defect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outlined</a:t>
            </a:r>
            <a:r>
              <a:rPr lang="uk-UA" sz="3200" dirty="0"/>
              <a:t>. </a:t>
            </a:r>
            <a:r>
              <a:rPr lang="uk-UA" sz="3200" dirty="0" err="1"/>
              <a:t>Good</a:t>
            </a:r>
            <a:r>
              <a:rPr lang="uk-UA" sz="3200" dirty="0"/>
              <a:t> </a:t>
            </a:r>
            <a:r>
              <a:rPr lang="uk-UA" sz="3200" dirty="0" err="1"/>
              <a:t>lender</a:t>
            </a:r>
            <a:r>
              <a:rPr lang="uk-UA" sz="3200" dirty="0"/>
              <a:t> </a:t>
            </a:r>
            <a:r>
              <a:rPr lang="uk-UA" sz="3200" dirty="0" err="1"/>
              <a:t>units</a:t>
            </a:r>
            <a:r>
              <a:rPr lang="uk-UA" sz="3200" dirty="0"/>
              <a:t> </a:t>
            </a:r>
            <a:r>
              <a:rPr lang="uk-UA" sz="3200" dirty="0" err="1"/>
              <a:t>supply</a:t>
            </a:r>
            <a:r>
              <a:rPr lang="uk-UA" sz="3200" dirty="0"/>
              <a:t> </a:t>
            </a:r>
            <a:r>
              <a:rPr lang="uk-UA" sz="3200" dirty="0" err="1"/>
              <a:t>adjacent</a:t>
            </a:r>
            <a:r>
              <a:rPr lang="uk-UA" sz="3200" dirty="0"/>
              <a:t> </a:t>
            </a:r>
            <a:r>
              <a:rPr lang="uk-UA" sz="3200" dirty="0" err="1"/>
              <a:t>tissues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little</a:t>
            </a:r>
            <a:r>
              <a:rPr lang="uk-UA" sz="3200" dirty="0"/>
              <a:t> </a:t>
            </a:r>
            <a:r>
              <a:rPr lang="uk-UA" sz="3200" dirty="0" err="1"/>
              <a:t>distortion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tension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surrounding</a:t>
            </a:r>
            <a:r>
              <a:rPr lang="uk-UA" sz="3200" dirty="0"/>
              <a:t> </a:t>
            </a:r>
            <a:r>
              <a:rPr lang="uk-UA" sz="3200" dirty="0" err="1"/>
              <a:t>structures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are</a:t>
            </a:r>
            <a:r>
              <a:rPr lang="uk-UA" sz="3200" dirty="0"/>
              <a:t> </a:t>
            </a:r>
            <a:r>
              <a:rPr lang="uk-UA" sz="3200" dirty="0" err="1"/>
              <a:t>distortable</a:t>
            </a:r>
            <a:r>
              <a:rPr lang="uk-UA" sz="3200" dirty="0"/>
              <a:t> </a:t>
            </a:r>
            <a:r>
              <a:rPr lang="uk-UA" sz="3200" dirty="0" err="1"/>
              <a:t>such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eye</a:t>
            </a:r>
            <a:r>
              <a:rPr lang="uk-UA" sz="3200" dirty="0"/>
              <a:t> </a:t>
            </a:r>
            <a:r>
              <a:rPr lang="uk-UA" sz="3200" dirty="0" err="1"/>
              <a:t>or</a:t>
            </a:r>
            <a:r>
              <a:rPr lang="uk-UA" sz="3200" dirty="0"/>
              <a:t> </a:t>
            </a:r>
            <a:r>
              <a:rPr lang="uk-UA" sz="3200" dirty="0" err="1"/>
              <a:t>lip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6732649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600" y="178276"/>
            <a:ext cx="6970744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Second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characteristics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each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available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flap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must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considered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including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amount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skin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undermining</a:t>
            </a:r>
            <a:r>
              <a:rPr lang="en-US" sz="28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tissue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movement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expressed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diameters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defect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size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if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defect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cm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diameter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A–T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plasty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requires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two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times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defects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diameter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(2D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4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cm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adjacent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tissue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undermining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adequate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advancement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Diameter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ratios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listed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flaps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discussed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by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Calhoun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including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rhomboid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lang="en-US" sz="28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bilobed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subcutaneously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pedicled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V–Y,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and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A–T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plasty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8691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2698" y="1412776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2.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arc</a:t>
            </a:r>
            <a:r>
              <a:rPr lang="uk-UA" sz="3200" dirty="0"/>
              <a:t> (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degrees</a:t>
            </a:r>
            <a:r>
              <a:rPr lang="uk-UA" sz="3200" dirty="0"/>
              <a:t>, 90–360)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territory</a:t>
            </a:r>
            <a:r>
              <a:rPr lang="uk-UA" sz="3200" dirty="0"/>
              <a:t> </a:t>
            </a:r>
            <a:r>
              <a:rPr lang="uk-UA" sz="3200" dirty="0" err="1"/>
              <a:t>required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undermining</a:t>
            </a:r>
            <a:r>
              <a:rPr lang="uk-UA" sz="3200" dirty="0"/>
              <a:t>: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diameters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undermining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arc</a:t>
            </a:r>
            <a:r>
              <a:rPr lang="uk-UA" sz="3200" dirty="0"/>
              <a:t> </a:t>
            </a:r>
            <a:r>
              <a:rPr lang="uk-UA" sz="3200" dirty="0" err="1"/>
              <a:t>describe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surface</a:t>
            </a:r>
            <a:r>
              <a:rPr lang="uk-UA" sz="3200" dirty="0"/>
              <a:t> </a:t>
            </a:r>
            <a:r>
              <a:rPr lang="uk-UA" sz="3200" dirty="0" err="1"/>
              <a:t>area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direction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dissection</a:t>
            </a:r>
            <a:r>
              <a:rPr lang="uk-UA" sz="3200" dirty="0"/>
              <a:t> </a:t>
            </a:r>
            <a:r>
              <a:rPr lang="uk-UA" sz="3200" dirty="0" err="1"/>
              <a:t>required</a:t>
            </a:r>
            <a:r>
              <a:rPr lang="uk-UA" sz="3200" dirty="0"/>
              <a:t> </a:t>
            </a:r>
            <a:r>
              <a:rPr lang="uk-UA" sz="3200" dirty="0" err="1"/>
              <a:t>for</a:t>
            </a:r>
            <a:r>
              <a:rPr lang="uk-UA" sz="3200" dirty="0"/>
              <a:t> </a:t>
            </a:r>
            <a:r>
              <a:rPr lang="uk-UA" sz="3200" dirty="0" err="1"/>
              <a:t>each</a:t>
            </a:r>
            <a:r>
              <a:rPr lang="uk-UA" sz="3200" dirty="0"/>
              <a:t> </a:t>
            </a:r>
            <a:r>
              <a:rPr lang="uk-UA" sz="3200" dirty="0" err="1"/>
              <a:t>flap</a:t>
            </a:r>
            <a:r>
              <a:rPr lang="uk-UA" sz="3200" dirty="0"/>
              <a:t>.</a:t>
            </a:r>
            <a:endParaRPr lang="ru-RU" sz="3200" dirty="0"/>
          </a:p>
          <a:p>
            <a:r>
              <a:rPr lang="uk-UA" sz="3200" dirty="0"/>
              <a:t>3.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vector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maximum</a:t>
            </a:r>
            <a:r>
              <a:rPr lang="uk-UA" sz="3200" dirty="0"/>
              <a:t> </a:t>
            </a:r>
            <a:r>
              <a:rPr lang="uk-UA" sz="3200" dirty="0" err="1"/>
              <a:t>tension</a:t>
            </a:r>
            <a:r>
              <a:rPr lang="uk-UA" sz="3200" dirty="0"/>
              <a:t> </a:t>
            </a:r>
            <a:r>
              <a:rPr lang="uk-UA" sz="3200" dirty="0" err="1"/>
              <a:t>after</a:t>
            </a:r>
            <a:r>
              <a:rPr lang="uk-UA" sz="3200" dirty="0"/>
              <a:t> </a:t>
            </a:r>
            <a:r>
              <a:rPr lang="uk-UA" sz="3200" dirty="0" err="1"/>
              <a:t>flap</a:t>
            </a:r>
            <a:r>
              <a:rPr lang="uk-UA" sz="3200" dirty="0"/>
              <a:t> </a:t>
            </a:r>
            <a:r>
              <a:rPr lang="uk-UA" sz="3200" dirty="0" err="1"/>
              <a:t>inset</a:t>
            </a:r>
            <a:r>
              <a:rPr lang="uk-UA" sz="3200" dirty="0"/>
              <a:t>: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important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determining</a:t>
            </a:r>
            <a:r>
              <a:rPr lang="uk-UA" sz="3200" dirty="0"/>
              <a:t>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structures</a:t>
            </a:r>
            <a:r>
              <a:rPr lang="uk-UA" sz="3200" dirty="0"/>
              <a:t> </a:t>
            </a:r>
            <a:r>
              <a:rPr lang="uk-UA" sz="3200" dirty="0" err="1"/>
              <a:t>in</a:t>
            </a:r>
            <a:r>
              <a:rPr lang="uk-UA" sz="3200" dirty="0"/>
              <a:t> </a:t>
            </a:r>
            <a:r>
              <a:rPr lang="uk-UA" sz="3200" dirty="0" err="1"/>
              <a:t>line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tension</a:t>
            </a:r>
            <a:r>
              <a:rPr lang="uk-UA" sz="3200" dirty="0"/>
              <a:t> </a:t>
            </a:r>
            <a:r>
              <a:rPr lang="uk-UA" sz="3200" dirty="0" err="1"/>
              <a:t>vector</a:t>
            </a:r>
            <a:r>
              <a:rPr lang="uk-UA" sz="3200" dirty="0"/>
              <a:t> </a:t>
            </a:r>
            <a:r>
              <a:rPr lang="uk-UA" sz="3200" dirty="0" err="1"/>
              <a:t>may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distorted</a:t>
            </a:r>
            <a:r>
              <a:rPr lang="uk-UA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749459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8095" y="1988840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4. </a:t>
            </a:r>
            <a:r>
              <a:rPr lang="uk-UA" sz="3200" dirty="0" err="1"/>
              <a:t>Final</a:t>
            </a:r>
            <a:r>
              <a:rPr lang="uk-UA" sz="3200" dirty="0"/>
              <a:t> </a:t>
            </a:r>
            <a:r>
              <a:rPr lang="uk-UA" sz="3200" dirty="0" err="1"/>
              <a:t>scar</a:t>
            </a:r>
            <a:r>
              <a:rPr lang="uk-UA" sz="3200" dirty="0"/>
              <a:t> </a:t>
            </a:r>
            <a:r>
              <a:rPr lang="uk-UA" sz="3200" dirty="0" err="1"/>
              <a:t>orientation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respect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resting</a:t>
            </a:r>
            <a:r>
              <a:rPr lang="uk-UA" sz="3200" dirty="0"/>
              <a:t> </a:t>
            </a:r>
            <a:r>
              <a:rPr lang="uk-UA" sz="3200" dirty="0" err="1"/>
              <a:t>skin</a:t>
            </a:r>
            <a:r>
              <a:rPr lang="uk-UA" sz="3200" dirty="0"/>
              <a:t> </a:t>
            </a:r>
            <a:r>
              <a:rPr lang="uk-UA" sz="3200" dirty="0" err="1"/>
              <a:t>tension</a:t>
            </a:r>
            <a:r>
              <a:rPr lang="uk-UA" sz="3200" dirty="0"/>
              <a:t> </a:t>
            </a:r>
            <a:r>
              <a:rPr lang="uk-UA" sz="3200" dirty="0" err="1"/>
              <a:t>lines</a:t>
            </a:r>
            <a:r>
              <a:rPr lang="uk-UA" sz="3200" dirty="0"/>
              <a:t> (</a:t>
            </a:r>
            <a:r>
              <a:rPr lang="uk-UA" sz="3200" dirty="0" err="1"/>
              <a:t>RSTLs</a:t>
            </a:r>
            <a:r>
              <a:rPr lang="uk-UA" sz="3200" dirty="0"/>
              <a:t>): </a:t>
            </a:r>
            <a:r>
              <a:rPr lang="uk-UA" sz="3200" dirty="0" err="1"/>
              <a:t>although</a:t>
            </a:r>
            <a:r>
              <a:rPr lang="uk-UA" sz="3200" dirty="0"/>
              <a:t> </a:t>
            </a:r>
            <a:r>
              <a:rPr lang="uk-UA" sz="3200" dirty="0" err="1"/>
              <a:t>most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these</a:t>
            </a:r>
            <a:r>
              <a:rPr lang="uk-UA" sz="3200" dirty="0"/>
              <a:t> </a:t>
            </a:r>
            <a:r>
              <a:rPr lang="uk-UA" sz="3200" dirty="0" err="1"/>
              <a:t>flaps</a:t>
            </a:r>
            <a:r>
              <a:rPr lang="uk-UA" sz="3200" dirty="0"/>
              <a:t> </a:t>
            </a:r>
            <a:r>
              <a:rPr lang="uk-UA" sz="3200" dirty="0" err="1"/>
              <a:t>have</a:t>
            </a:r>
            <a:r>
              <a:rPr lang="uk-UA" sz="3200" dirty="0"/>
              <a:t> </a:t>
            </a:r>
            <a:r>
              <a:rPr lang="uk-UA" sz="3200" dirty="0" err="1"/>
              <a:t>multidirectional</a:t>
            </a:r>
            <a:r>
              <a:rPr lang="uk-UA" sz="3200" dirty="0"/>
              <a:t> </a:t>
            </a:r>
            <a:r>
              <a:rPr lang="uk-UA" sz="3200" dirty="0" err="1"/>
              <a:t>scars</a:t>
            </a:r>
            <a:r>
              <a:rPr lang="uk-UA" sz="3200" dirty="0"/>
              <a:t> </a:t>
            </a:r>
            <a:r>
              <a:rPr lang="uk-UA" sz="3200" dirty="0" err="1"/>
              <a:t>that</a:t>
            </a:r>
            <a:r>
              <a:rPr lang="uk-UA" sz="3200" dirty="0"/>
              <a:t> </a:t>
            </a:r>
            <a:r>
              <a:rPr lang="uk-UA" sz="3200" dirty="0" err="1"/>
              <a:t>inevitably</a:t>
            </a:r>
            <a:r>
              <a:rPr lang="uk-UA" sz="3200" dirty="0"/>
              <a:t> </a:t>
            </a:r>
            <a:r>
              <a:rPr lang="uk-UA" sz="3200" dirty="0" err="1"/>
              <a:t>cross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RSTLs</a:t>
            </a:r>
            <a:r>
              <a:rPr lang="uk-UA" sz="3200" dirty="0"/>
              <a:t>.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vector</a:t>
            </a:r>
            <a:r>
              <a:rPr lang="uk-UA" sz="3200" dirty="0"/>
              <a:t> </a:t>
            </a:r>
            <a:r>
              <a:rPr lang="uk-UA" sz="3200" dirty="0" err="1"/>
              <a:t>of</a:t>
            </a:r>
            <a:r>
              <a:rPr lang="uk-UA" sz="3200" dirty="0"/>
              <a:t> </a:t>
            </a:r>
            <a:r>
              <a:rPr lang="uk-UA" sz="3200" dirty="0" err="1"/>
              <a:t>maximum</a:t>
            </a:r>
            <a:r>
              <a:rPr lang="uk-UA" sz="3200" dirty="0"/>
              <a:t> </a:t>
            </a:r>
            <a:r>
              <a:rPr lang="uk-UA" sz="3200" dirty="0" err="1"/>
              <a:t>tension</a:t>
            </a:r>
            <a:r>
              <a:rPr lang="uk-UA" sz="3200" dirty="0"/>
              <a:t> </a:t>
            </a:r>
            <a:r>
              <a:rPr lang="uk-UA" sz="3200" dirty="0" err="1"/>
              <a:t>runs</a:t>
            </a:r>
            <a:r>
              <a:rPr lang="uk-UA" sz="3200" dirty="0"/>
              <a:t> </a:t>
            </a:r>
            <a:r>
              <a:rPr lang="uk-UA" sz="3200" dirty="0" err="1"/>
              <a:t>perpendicular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a </a:t>
            </a:r>
            <a:r>
              <a:rPr lang="uk-UA" sz="3200" dirty="0" err="1"/>
              <a:t>radial</a:t>
            </a:r>
            <a:r>
              <a:rPr lang="uk-UA" sz="3200" dirty="0"/>
              <a:t> </a:t>
            </a:r>
            <a:r>
              <a:rPr lang="uk-UA" sz="3200" dirty="0" err="1"/>
              <a:t>line</a:t>
            </a:r>
            <a:r>
              <a:rPr lang="uk-UA" sz="3200" dirty="0"/>
              <a:t> </a:t>
            </a:r>
            <a:r>
              <a:rPr lang="uk-UA" sz="3200" dirty="0" err="1"/>
              <a:t>bisecting</a:t>
            </a:r>
            <a:endParaRPr lang="ru-RU" sz="3200" dirty="0"/>
          </a:p>
          <a:p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arc</a:t>
            </a:r>
            <a:r>
              <a:rPr lang="uk-UA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1595180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4989" y="2132856"/>
            <a:ext cx="7416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flap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oriented</a:t>
            </a:r>
            <a:r>
              <a:rPr lang="uk-UA" sz="3200" dirty="0"/>
              <a:t> </a:t>
            </a:r>
            <a:r>
              <a:rPr lang="uk-UA" sz="3200" dirty="0" err="1"/>
              <a:t>around</a:t>
            </a:r>
            <a:r>
              <a:rPr lang="uk-UA" sz="3200" dirty="0"/>
              <a:t> a </a:t>
            </a:r>
            <a:r>
              <a:rPr lang="uk-UA" sz="3200" dirty="0" err="1"/>
              <a:t>defect</a:t>
            </a:r>
            <a:r>
              <a:rPr lang="uk-UA" sz="3200" dirty="0"/>
              <a:t> </a:t>
            </a:r>
            <a:r>
              <a:rPr lang="uk-UA" sz="3200" dirty="0" err="1"/>
              <a:t>so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to</a:t>
            </a:r>
            <a:r>
              <a:rPr lang="uk-UA" sz="3200" dirty="0"/>
              <a:t> </a:t>
            </a:r>
            <a:r>
              <a:rPr lang="uk-UA" sz="3200" dirty="0" err="1"/>
              <a:t>place</a:t>
            </a:r>
            <a:r>
              <a:rPr lang="uk-UA" sz="3200" dirty="0"/>
              <a:t> </a:t>
            </a:r>
            <a:r>
              <a:rPr lang="uk-UA" sz="3200" dirty="0" err="1"/>
              <a:t>its</a:t>
            </a:r>
            <a:r>
              <a:rPr lang="uk-UA" sz="3200" dirty="0"/>
              <a:t> </a:t>
            </a:r>
            <a:r>
              <a:rPr lang="uk-UA" sz="3200" dirty="0" err="1"/>
              <a:t>tension</a:t>
            </a:r>
            <a:r>
              <a:rPr lang="uk-UA" sz="3200" dirty="0"/>
              <a:t> </a:t>
            </a:r>
            <a:r>
              <a:rPr lang="uk-UA" sz="3200" dirty="0" err="1"/>
              <a:t>vector</a:t>
            </a:r>
            <a:r>
              <a:rPr lang="uk-UA" sz="3200" dirty="0"/>
              <a:t> </a:t>
            </a:r>
            <a:r>
              <a:rPr lang="uk-UA" sz="3200" dirty="0" err="1"/>
              <a:t>away</a:t>
            </a:r>
            <a:r>
              <a:rPr lang="uk-UA" sz="3200" dirty="0"/>
              <a:t> </a:t>
            </a:r>
            <a:r>
              <a:rPr lang="uk-UA" sz="3200" dirty="0" err="1"/>
              <a:t>from</a:t>
            </a:r>
            <a:r>
              <a:rPr lang="uk-UA" sz="3200" dirty="0"/>
              <a:t> </a:t>
            </a:r>
            <a:r>
              <a:rPr lang="uk-UA" sz="3200" dirty="0" err="1"/>
              <a:t>distortable</a:t>
            </a:r>
            <a:r>
              <a:rPr lang="uk-UA" sz="3200" dirty="0"/>
              <a:t> </a:t>
            </a:r>
            <a:r>
              <a:rPr lang="uk-UA" sz="3200" dirty="0" err="1"/>
              <a:t>structures</a:t>
            </a:r>
            <a:r>
              <a:rPr lang="uk-UA" sz="3200" dirty="0"/>
              <a:t> </a:t>
            </a:r>
            <a:r>
              <a:rPr lang="uk-UA" sz="3200" dirty="0" err="1"/>
              <a:t>such</a:t>
            </a:r>
            <a:r>
              <a:rPr lang="uk-UA" sz="3200" dirty="0"/>
              <a:t> </a:t>
            </a:r>
            <a:r>
              <a:rPr lang="uk-UA" sz="3200" dirty="0" err="1"/>
              <a:t>as</a:t>
            </a:r>
            <a:r>
              <a:rPr lang="uk-UA" sz="3200" dirty="0"/>
              <a:t> </a:t>
            </a:r>
            <a:r>
              <a:rPr lang="uk-UA" sz="3200" dirty="0" err="1"/>
              <a:t>the</a:t>
            </a:r>
            <a:r>
              <a:rPr lang="uk-UA" sz="3200" dirty="0"/>
              <a:t> </a:t>
            </a:r>
            <a:r>
              <a:rPr lang="uk-UA" sz="3200" dirty="0" err="1"/>
              <a:t>lower</a:t>
            </a:r>
            <a:r>
              <a:rPr lang="uk-UA" sz="3200" dirty="0"/>
              <a:t> </a:t>
            </a:r>
            <a:r>
              <a:rPr lang="uk-UA" sz="3200" dirty="0" err="1"/>
              <a:t>eyelid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lip</a:t>
            </a:r>
            <a:r>
              <a:rPr lang="uk-UA" sz="3200" dirty="0"/>
              <a:t> </a:t>
            </a:r>
            <a:r>
              <a:rPr lang="uk-UA" sz="3200" dirty="0" err="1"/>
              <a:t>vermilion</a:t>
            </a:r>
            <a:r>
              <a:rPr lang="uk-UA" sz="3200" dirty="0"/>
              <a:t>. </a:t>
            </a:r>
            <a:r>
              <a:rPr lang="uk-UA" sz="3200" dirty="0" err="1"/>
              <a:t>If</a:t>
            </a:r>
            <a:r>
              <a:rPr lang="uk-UA" sz="3200" dirty="0"/>
              <a:t> </a:t>
            </a:r>
            <a:r>
              <a:rPr lang="uk-UA" sz="3200" dirty="0" err="1"/>
              <a:t>this</a:t>
            </a:r>
            <a:r>
              <a:rPr lang="uk-UA" sz="3200" dirty="0"/>
              <a:t> </a:t>
            </a:r>
            <a:r>
              <a:rPr lang="uk-UA" sz="3200" dirty="0" err="1"/>
              <a:t>is</a:t>
            </a:r>
            <a:r>
              <a:rPr lang="uk-UA" sz="3200" dirty="0"/>
              <a:t> </a:t>
            </a:r>
            <a:r>
              <a:rPr lang="uk-UA" sz="3200" dirty="0" err="1"/>
              <a:t>not</a:t>
            </a:r>
            <a:r>
              <a:rPr lang="uk-UA" sz="3200" dirty="0"/>
              <a:t> </a:t>
            </a:r>
            <a:r>
              <a:rPr lang="uk-UA" sz="3200" dirty="0" err="1"/>
              <a:t>possible</a:t>
            </a:r>
            <a:r>
              <a:rPr lang="uk-UA" sz="3200" dirty="0"/>
              <a:t>, </a:t>
            </a:r>
            <a:r>
              <a:rPr lang="uk-UA" sz="3200" dirty="0" err="1"/>
              <a:t>another</a:t>
            </a:r>
            <a:r>
              <a:rPr lang="uk-UA" sz="3200" dirty="0"/>
              <a:t> </a:t>
            </a:r>
            <a:r>
              <a:rPr lang="uk-UA" sz="3200" dirty="0" err="1"/>
              <a:t>flap</a:t>
            </a:r>
            <a:r>
              <a:rPr lang="uk-UA" sz="3200" dirty="0"/>
              <a:t> </a:t>
            </a:r>
            <a:r>
              <a:rPr lang="uk-UA" sz="3200" dirty="0" err="1"/>
              <a:t>should</a:t>
            </a:r>
            <a:r>
              <a:rPr lang="uk-UA" sz="3200" dirty="0"/>
              <a:t> </a:t>
            </a:r>
            <a:r>
              <a:rPr lang="uk-UA" sz="3200" dirty="0" err="1"/>
              <a:t>be</a:t>
            </a:r>
            <a:r>
              <a:rPr lang="uk-UA" sz="3200" dirty="0"/>
              <a:t> </a:t>
            </a:r>
            <a:r>
              <a:rPr lang="uk-UA" sz="3200" dirty="0" err="1"/>
              <a:t>considered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083778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09175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01" b="27703"/>
          <a:stretch/>
        </p:blipFill>
        <p:spPr bwMode="auto">
          <a:xfrm>
            <a:off x="187896" y="229815"/>
            <a:ext cx="8748464" cy="6409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16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232</TotalTime>
  <Words>5056</Words>
  <Application>Microsoft Office PowerPoint</Application>
  <PresentationFormat>Экран (4:3)</PresentationFormat>
  <Paragraphs>158</Paragraphs>
  <Slides>116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116</vt:i4>
      </vt:variant>
    </vt:vector>
  </HeadingPairs>
  <TitlesOfParts>
    <vt:vector size="124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Cat</cp:lastModifiedBy>
  <cp:revision>24</cp:revision>
  <dcterms:created xsi:type="dcterms:W3CDTF">2014-12-08T07:03:26Z</dcterms:created>
  <dcterms:modified xsi:type="dcterms:W3CDTF">2018-10-02T08:57:02Z</dcterms:modified>
</cp:coreProperties>
</file>