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handoutMasterIdLst>
    <p:handoutMasterId r:id="rId35"/>
  </p:handoutMasterIdLst>
  <p:sldIdLst>
    <p:sldId id="292" r:id="rId5"/>
    <p:sldId id="257" r:id="rId6"/>
    <p:sldId id="258" r:id="rId7"/>
    <p:sldId id="259" r:id="rId8"/>
    <p:sldId id="260" r:id="rId9"/>
    <p:sldId id="261" r:id="rId10"/>
    <p:sldId id="262" r:id="rId11"/>
    <p:sldId id="263" r:id="rId12"/>
    <p:sldId id="264" r:id="rId13"/>
    <p:sldId id="265" r:id="rId14"/>
    <p:sldId id="266" r:id="rId15"/>
    <p:sldId id="267" r:id="rId16"/>
    <p:sldId id="270" r:id="rId17"/>
    <p:sldId id="271" r:id="rId18"/>
    <p:sldId id="290" r:id="rId19"/>
    <p:sldId id="272" r:id="rId20"/>
    <p:sldId id="274" r:id="rId21"/>
    <p:sldId id="275" r:id="rId22"/>
    <p:sldId id="278" r:id="rId23"/>
    <p:sldId id="279" r:id="rId24"/>
    <p:sldId id="280" r:id="rId25"/>
    <p:sldId id="281" r:id="rId26"/>
    <p:sldId id="282" r:id="rId27"/>
    <p:sldId id="276" r:id="rId28"/>
    <p:sldId id="277" r:id="rId29"/>
    <p:sldId id="283" r:id="rId30"/>
    <p:sldId id="284" r:id="rId31"/>
    <p:sldId id="285" r:id="rId32"/>
    <p:sldId id="286" r:id="rId33"/>
    <p:sldId id="293" r:id="rId3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52"/>
    </p:cViewPr>
  </p:sorterViewPr>
  <p:notesViewPr>
    <p:cSldViewPr>
      <p:cViewPr varScale="1">
        <p:scale>
          <a:sx n="85" d="100"/>
          <a:sy n="85" d="100"/>
        </p:scale>
        <p:origin x="-3150"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4A91933-6412-4942-B86C-5D208AFA48E8}" type="datetimeFigureOut">
              <a:rPr lang="ru-RU"/>
              <a:pPr>
                <a:defRPr/>
              </a:pPr>
              <a:t>20.03.2020</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9FEC35C-0258-4491-834D-985654FD7424}" type="slidenum">
              <a:rPr lang="ru-RU"/>
              <a:pPr>
                <a:defRPr/>
              </a:pPr>
              <a:t>‹#›</a:t>
            </a:fld>
            <a:endParaRPr lang="ru-RU"/>
          </a:p>
        </p:txBody>
      </p:sp>
    </p:spTree>
    <p:extLst>
      <p:ext uri="{BB962C8B-B14F-4D97-AF65-F5344CB8AC3E}">
        <p14:creationId xmlns:p14="http://schemas.microsoft.com/office/powerpoint/2010/main" xmlns="" val="16518386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B5EA680-7045-4D3F-8555-7DC67FD51CAF}" type="datetimeFigureOut">
              <a:rPr lang="ru-RU"/>
              <a:pPr>
                <a:defRPr/>
              </a:pPr>
              <a:t>20.03.2020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462B317-214C-4DFF-B353-13D98A1576D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31A8C8F-288F-40C2-9789-295DEDED9BC7}" type="datetimeFigureOut">
              <a:rPr lang="ru-RU"/>
              <a:pPr>
                <a:defRPr/>
              </a:pPr>
              <a:t>20.03.2020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F591B8C-A4EA-46A4-BF0B-EFA3EF8E85C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0BA4BC07-00C8-4578-A997-533EA62A4E92}" type="datetimeFigureOut">
              <a:rPr lang="ru-RU"/>
              <a:pPr>
                <a:defRPr/>
              </a:pPr>
              <a:t>20.03.2020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6C5223A-97A1-401E-8780-7257D176985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744A9937-1759-481E-BD06-6BB94BE87F0C}" type="datetimeFigureOut">
              <a:rPr lang="ru-RU"/>
              <a:pPr>
                <a:defRPr/>
              </a:pPr>
              <a:t>20.03.2020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4FFCE36-0793-44EE-8DDC-921F36BC9722}"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9AA3553C-CE53-41D4-9DB8-EFB8220D6A33}" type="datetimeFigureOut">
              <a:rPr lang="ru-RU"/>
              <a:pPr>
                <a:defRPr/>
              </a:pPr>
              <a:t>20.03.2020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103375FA-4029-4D52-807D-8F61839748A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262267E0-9E8E-42AC-960A-10C38524EE5E}" type="datetimeFigureOut">
              <a:rPr lang="ru-RU"/>
              <a:pPr>
                <a:defRPr/>
              </a:pPr>
              <a:t>20.03.2020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BEB0D849-6E90-4077-B691-30E174A78E0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7360137-B297-40BD-B5F7-A06A205B6A16}" type="datetimeFigureOut">
              <a:rPr lang="ru-RU"/>
              <a:pPr>
                <a:defRPr/>
              </a:pPr>
              <a:t>20.03.2020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C00E61E2-D009-499A-87D2-8F53B6850C1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1BB185A-7B5E-409F-9AC4-38BB95039F18}" type="datetimeFigureOut">
              <a:rPr lang="ru-RU"/>
              <a:pPr>
                <a:defRPr/>
              </a:pPr>
              <a:t>20.03.2020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6D5AA95-4925-4AB1-A38E-B43139AAD166}"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12EB91A-EB06-4BFA-B79E-9937E7E5935B}" type="datetimeFigureOut">
              <a:rPr lang="ru-RU"/>
              <a:pPr>
                <a:defRPr/>
              </a:pPr>
              <a:t>20.03.2020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50A5468-9FA3-42E4-8555-4ABACF4E44D9}"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53AD25E-EC08-4B1A-A91E-D2EB918EFA85}" type="datetimeFigureOut">
              <a:rPr lang="ru-RU"/>
              <a:pPr>
                <a:defRPr/>
              </a:pPr>
              <a:t>20.03.2020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2FFE886-3DB5-4C0B-BD06-01C65B1CA2E6}"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CB47EB1-A69E-4B58-A002-2B4BD9363F05}" type="datetimeFigureOut">
              <a:rPr lang="ru-RU"/>
              <a:pPr>
                <a:defRPr/>
              </a:pPr>
              <a:t>20.03.2020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B4F4349-6C5A-4490-A031-D467C4EE803D}"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Скругленный прямоугольник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ru-RU" smtClean="0"/>
              <a:t>Образец заголовка</a:t>
            </a:r>
            <a:endParaRPr lang="en-US"/>
          </a:p>
        </p:txBody>
      </p:sp>
      <p:sp>
        <p:nvSpPr>
          <p:cNvPr id="20" name="Подзаголовок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7" name="Дата 18"/>
          <p:cNvSpPr>
            <a:spLocks noGrp="1"/>
          </p:cNvSpPr>
          <p:nvPr>
            <p:ph type="dt" sz="half" idx="10"/>
          </p:nvPr>
        </p:nvSpPr>
        <p:spPr/>
        <p:txBody>
          <a:bodyPr/>
          <a:lstStyle>
            <a:lvl1pPr>
              <a:defRPr/>
            </a:lvl1pPr>
            <a:extLst/>
          </a:lstStyle>
          <a:p>
            <a:pPr>
              <a:defRPr/>
            </a:pPr>
            <a:fld id="{812C26B7-0412-4F61-8934-89F876575E48}" type="datetimeFigureOut">
              <a:rPr lang="ru-RU"/>
              <a:pPr>
                <a:defRPr/>
              </a:pPr>
              <a:t>20.03.2020</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10"/>
          <p:cNvSpPr>
            <a:spLocks noGrp="1"/>
          </p:cNvSpPr>
          <p:nvPr>
            <p:ph type="sldNum" sz="quarter" idx="12"/>
          </p:nvPr>
        </p:nvSpPr>
        <p:spPr/>
        <p:txBody>
          <a:bodyPr/>
          <a:lstStyle>
            <a:lvl1pPr>
              <a:defRPr/>
            </a:lvl1pPr>
            <a:extLst/>
          </a:lstStyle>
          <a:p>
            <a:pPr>
              <a:defRPr/>
            </a:pPr>
            <a:fld id="{3E4E8376-E584-44DF-8C31-2AE353863F03}"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lang="ru-RU" smtClean="0"/>
              <a:t>Образец заголовка</a:t>
            </a:r>
            <a:endParaRPr lang="en-US"/>
          </a:p>
        </p:txBody>
      </p:sp>
      <p:sp>
        <p:nvSpPr>
          <p:cNvPr id="3" name="Объект 2"/>
          <p:cNvSpPr>
            <a:spLocks noGrp="1"/>
          </p:cNvSpPr>
          <p:nvPr>
            <p:ph idx="1"/>
          </p:nvPr>
        </p:nvSpPr>
        <p:spPr>
          <a:xfrm>
            <a:off x="502920" y="530352"/>
            <a:ext cx="8183880" cy="4187952"/>
          </a:xfrm>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2C6A33F3-EA72-45B6-8934-B00628E16719}" type="datetimeFigureOut">
              <a:rPr lang="ru-RU"/>
              <a:pPr>
                <a:defRPr/>
              </a:pPr>
              <a:t>20.03.2020</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6EE1AC76-30B5-482C-B488-8A02F16D628A}"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Скругленный прямоугольник 1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367C9A81-DAEF-4ACA-B2A8-D323827BA0A3}" type="datetimeFigureOut">
              <a:rPr lang="ru-RU"/>
              <a:pPr>
                <a:defRPr/>
              </a:pPr>
              <a:t>20.03.2020</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extLst/>
          </a:lstStyle>
          <a:p>
            <a:pPr>
              <a:defRPr/>
            </a:pPr>
            <a:fld id="{771AB9B0-2A7C-4413-893E-DEA0A80552F3}"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4"/>
          <p:cNvSpPr>
            <a:spLocks noGrp="1"/>
          </p:cNvSpPr>
          <p:nvPr>
            <p:ph type="dt" sz="half" idx="10"/>
          </p:nvPr>
        </p:nvSpPr>
        <p:spPr/>
        <p:txBody>
          <a:bodyPr/>
          <a:lstStyle>
            <a:lvl1pPr>
              <a:defRPr/>
            </a:lvl1pPr>
          </a:lstStyle>
          <a:p>
            <a:pPr>
              <a:defRPr/>
            </a:pPr>
            <a:fld id="{4E4AE1FC-0903-47EF-9E48-CD8C00E3B3EE}" type="datetimeFigureOut">
              <a:rPr lang="ru-RU"/>
              <a:pPr>
                <a:defRPr/>
              </a:pPr>
              <a:t>20.03.2020</a:t>
            </a:fld>
            <a:endParaRPr lang="ru-RU"/>
          </a:p>
        </p:txBody>
      </p:sp>
      <p:sp>
        <p:nvSpPr>
          <p:cNvPr id="6" name="Нижний колонтитул 1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B21F362B-3A0C-4D9D-8CDE-EDC34C2CCC09}"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lvl1pPr>
              <a:defRPr b="1"/>
            </a:lvl1pPr>
            <a:extLst/>
          </a:lstStyle>
          <a:p>
            <a:r>
              <a:rPr lang="ru-RU" smtClean="0"/>
              <a:t>Образец заголовка</a:t>
            </a:r>
            <a:endParaRPr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Объект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Объект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24"/>
          <p:cNvSpPr>
            <a:spLocks noGrp="1"/>
          </p:cNvSpPr>
          <p:nvPr>
            <p:ph type="dt" sz="half" idx="10"/>
          </p:nvPr>
        </p:nvSpPr>
        <p:spPr/>
        <p:txBody>
          <a:bodyPr/>
          <a:lstStyle>
            <a:lvl1pPr>
              <a:defRPr/>
            </a:lvl1pPr>
          </a:lstStyle>
          <a:p>
            <a:pPr>
              <a:defRPr/>
            </a:pPr>
            <a:fld id="{C1A265A4-8337-4B8C-B00C-D6504C79191C}" type="datetimeFigureOut">
              <a:rPr lang="ru-RU"/>
              <a:pPr>
                <a:defRPr/>
              </a:pPr>
              <a:t>20.03.2020</a:t>
            </a:fld>
            <a:endParaRPr lang="ru-RU"/>
          </a:p>
        </p:txBody>
      </p:sp>
      <p:sp>
        <p:nvSpPr>
          <p:cNvPr id="8" name="Нижний колонтитул 17"/>
          <p:cNvSpPr>
            <a:spLocks noGrp="1"/>
          </p:cNvSpPr>
          <p:nvPr>
            <p:ph type="ftr" sz="quarter" idx="11"/>
          </p:nvPr>
        </p:nvSpPr>
        <p:spPr/>
        <p:txBody>
          <a:bodyPr/>
          <a:lstStyle>
            <a:lvl1pPr>
              <a:defRPr/>
            </a:lvl1pPr>
          </a:lstStyle>
          <a:p>
            <a:pPr>
              <a:defRPr/>
            </a:pPr>
            <a:endParaRPr lang="ru-RU"/>
          </a:p>
        </p:txBody>
      </p:sp>
      <p:sp>
        <p:nvSpPr>
          <p:cNvPr id="9" name="Номер слайда 4"/>
          <p:cNvSpPr>
            <a:spLocks noGrp="1"/>
          </p:cNvSpPr>
          <p:nvPr>
            <p:ph type="sldNum" sz="quarter" idx="12"/>
          </p:nvPr>
        </p:nvSpPr>
        <p:spPr/>
        <p:txBody>
          <a:bodyPr/>
          <a:lstStyle>
            <a:lvl1pPr>
              <a:defRPr/>
            </a:lvl1pPr>
          </a:lstStyle>
          <a:p>
            <a:pPr>
              <a:defRPr/>
            </a:pPr>
            <a:fld id="{833C61B1-98C9-4A13-B0A6-8AE784B6D868}"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Дата 24"/>
          <p:cNvSpPr>
            <a:spLocks noGrp="1"/>
          </p:cNvSpPr>
          <p:nvPr>
            <p:ph type="dt" sz="half" idx="10"/>
          </p:nvPr>
        </p:nvSpPr>
        <p:spPr/>
        <p:txBody>
          <a:bodyPr/>
          <a:lstStyle>
            <a:lvl1pPr>
              <a:defRPr/>
            </a:lvl1pPr>
          </a:lstStyle>
          <a:p>
            <a:pPr>
              <a:defRPr/>
            </a:pPr>
            <a:fld id="{3DDCE369-949A-442F-85FF-29D6DCCB34EE}" type="datetimeFigureOut">
              <a:rPr lang="ru-RU"/>
              <a:pPr>
                <a:defRPr/>
              </a:pPr>
              <a:t>20.03.2020</a:t>
            </a:fld>
            <a:endParaRPr lang="ru-RU"/>
          </a:p>
        </p:txBody>
      </p:sp>
      <p:sp>
        <p:nvSpPr>
          <p:cNvPr id="4" name="Нижний колонтитул 17"/>
          <p:cNvSpPr>
            <a:spLocks noGrp="1"/>
          </p:cNvSpPr>
          <p:nvPr>
            <p:ph type="ftr" sz="quarter" idx="11"/>
          </p:nvPr>
        </p:nvSpPr>
        <p:spPr/>
        <p:txBody>
          <a:bodyPr/>
          <a:lstStyle>
            <a:lvl1pPr>
              <a:defRPr/>
            </a:lvl1pPr>
          </a:lstStyle>
          <a:p>
            <a:pPr>
              <a:defRPr/>
            </a:pPr>
            <a:endParaRPr lang="ru-RU"/>
          </a:p>
        </p:txBody>
      </p:sp>
      <p:sp>
        <p:nvSpPr>
          <p:cNvPr id="5" name="Номер слайда 4"/>
          <p:cNvSpPr>
            <a:spLocks noGrp="1"/>
          </p:cNvSpPr>
          <p:nvPr>
            <p:ph type="sldNum" sz="quarter" idx="12"/>
          </p:nvPr>
        </p:nvSpPr>
        <p:spPr/>
        <p:txBody>
          <a:bodyPr/>
          <a:lstStyle>
            <a:lvl1pPr>
              <a:defRPr/>
            </a:lvl1pPr>
          </a:lstStyle>
          <a:p>
            <a:pPr>
              <a:defRPr/>
            </a:pPr>
            <a:fld id="{D2DA5522-DC09-4E8A-9791-23D13DA79D76}"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Скругленный прямоугольник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Дата 1"/>
          <p:cNvSpPr>
            <a:spLocks noGrp="1"/>
          </p:cNvSpPr>
          <p:nvPr>
            <p:ph type="dt" sz="half" idx="10"/>
          </p:nvPr>
        </p:nvSpPr>
        <p:spPr/>
        <p:txBody>
          <a:bodyPr/>
          <a:lstStyle>
            <a:lvl1pPr>
              <a:defRPr/>
            </a:lvl1pPr>
            <a:extLst/>
          </a:lstStyle>
          <a:p>
            <a:pPr>
              <a:defRPr/>
            </a:pPr>
            <a:fld id="{82925AB2-4B4D-49F9-B1AC-81F83AA44B74}" type="datetimeFigureOut">
              <a:rPr lang="ru-RU"/>
              <a:pPr>
                <a:defRPr/>
              </a:pPr>
              <a:t>20.03.2020</a:t>
            </a:fld>
            <a:endParaRPr lang="ru-RU"/>
          </a:p>
        </p:txBody>
      </p:sp>
      <p:sp>
        <p:nvSpPr>
          <p:cNvPr id="4" name="Нижний колонтитул 2"/>
          <p:cNvSpPr>
            <a:spLocks noGrp="1"/>
          </p:cNvSpPr>
          <p:nvPr>
            <p:ph type="ftr" sz="quarter" idx="11"/>
          </p:nvPr>
        </p:nvSpPr>
        <p:spPr/>
        <p:txBody>
          <a:bodyPr/>
          <a:lstStyle>
            <a:lvl1pPr>
              <a:defRPr/>
            </a:lvl1pPr>
            <a:extLst/>
          </a:lstStyle>
          <a:p>
            <a:pPr>
              <a:defRPr/>
            </a:pPr>
            <a:endParaRPr lang="ru-RU"/>
          </a:p>
        </p:txBody>
      </p:sp>
      <p:sp>
        <p:nvSpPr>
          <p:cNvPr id="5" name="Номер слайда 3"/>
          <p:cNvSpPr>
            <a:spLocks noGrp="1"/>
          </p:cNvSpPr>
          <p:nvPr>
            <p:ph type="sldNum" sz="quarter" idx="12"/>
          </p:nvPr>
        </p:nvSpPr>
        <p:spPr/>
        <p:txBody>
          <a:bodyPr/>
          <a:lstStyle>
            <a:lvl1pPr>
              <a:defRPr/>
            </a:lvl1pPr>
            <a:extLst/>
          </a:lstStyle>
          <a:p>
            <a:pPr>
              <a:defRPr/>
            </a:pPr>
            <a:fld id="{D32838EC-DFA4-4105-84E4-8025114BB166}"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ru-RU" smtClean="0"/>
              <a:t>Образец заголовка</a:t>
            </a:r>
            <a:endParaRPr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4"/>
          <p:cNvSpPr>
            <a:spLocks noGrp="1"/>
          </p:cNvSpPr>
          <p:nvPr>
            <p:ph type="dt" sz="half" idx="10"/>
          </p:nvPr>
        </p:nvSpPr>
        <p:spPr/>
        <p:txBody>
          <a:bodyPr/>
          <a:lstStyle>
            <a:lvl1pPr>
              <a:defRPr/>
            </a:lvl1pPr>
          </a:lstStyle>
          <a:p>
            <a:pPr>
              <a:defRPr/>
            </a:pPr>
            <a:fld id="{E5C073F4-25F8-4931-81B7-6C382BA6C664}" type="datetimeFigureOut">
              <a:rPr lang="ru-RU"/>
              <a:pPr>
                <a:defRPr/>
              </a:pPr>
              <a:t>20.03.2020</a:t>
            </a:fld>
            <a:endParaRPr lang="ru-RU"/>
          </a:p>
        </p:txBody>
      </p:sp>
      <p:sp>
        <p:nvSpPr>
          <p:cNvPr id="6" name="Нижний колонтитул 1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B477B493-015C-4789-BED1-08B03DD86354}"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Скругленный прямоугольник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Прямоугольник с одним скругленным углом 10"/>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ru-RU" smtClean="0"/>
              <a:t>Образец заголовка</a:t>
            </a:r>
            <a:endParaRPr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ru-RU" noProof="0" smtClean="0"/>
              <a:t>Вставка рисунка</a:t>
            </a:r>
            <a:endParaRPr lang="en-US" noProof="0"/>
          </a:p>
        </p:txBody>
      </p:sp>
      <p:sp>
        <p:nvSpPr>
          <p:cNvPr id="7" name="Дата 4"/>
          <p:cNvSpPr>
            <a:spLocks noGrp="1"/>
          </p:cNvSpPr>
          <p:nvPr>
            <p:ph type="dt" sz="half" idx="10"/>
          </p:nvPr>
        </p:nvSpPr>
        <p:spPr/>
        <p:txBody>
          <a:bodyPr/>
          <a:lstStyle>
            <a:lvl1pPr>
              <a:defRPr/>
            </a:lvl1pPr>
            <a:extLst/>
          </a:lstStyle>
          <a:p>
            <a:pPr>
              <a:defRPr/>
            </a:pPr>
            <a:fld id="{2A3A21C6-D909-4DD2-8E14-F3CD51569831}" type="datetimeFigureOut">
              <a:rPr lang="ru-RU"/>
              <a:pPr>
                <a:defRPr/>
              </a:pPr>
              <a:t>20.03.2020</a:t>
            </a:fld>
            <a:endParaRPr lang="ru-RU"/>
          </a:p>
        </p:txBody>
      </p:sp>
      <p:sp>
        <p:nvSpPr>
          <p:cNvPr id="8" name="Нижний колонтитул 5"/>
          <p:cNvSpPr>
            <a:spLocks noGrp="1"/>
          </p:cNvSpPr>
          <p:nvPr>
            <p:ph type="ftr" sz="quarter" idx="11"/>
          </p:nvPr>
        </p:nvSpPr>
        <p:spPr/>
        <p:txBody>
          <a:bodyPr/>
          <a:lstStyle>
            <a:lvl1pPr>
              <a:defRPr/>
            </a:lvl1pPr>
            <a:extLst/>
          </a:lstStyle>
          <a:p>
            <a:pPr>
              <a:defRPr/>
            </a:pPr>
            <a:endParaRPr lang="ru-RU"/>
          </a:p>
        </p:txBody>
      </p:sp>
      <p:sp>
        <p:nvSpPr>
          <p:cNvPr id="9" name="Номер слайда 6"/>
          <p:cNvSpPr>
            <a:spLocks noGrp="1"/>
          </p:cNvSpPr>
          <p:nvPr>
            <p:ph type="sldNum" sz="quarter" idx="12"/>
          </p:nvPr>
        </p:nvSpPr>
        <p:spPr/>
        <p:txBody>
          <a:bodyPr/>
          <a:lstStyle>
            <a:lvl1pPr>
              <a:defRPr/>
            </a:lvl1pPr>
            <a:extLst/>
          </a:lstStyle>
          <a:p>
            <a:pPr>
              <a:defRPr/>
            </a:pPr>
            <a:fld id="{BC20E67B-FAF1-4641-AC36-64802C87ED9B}"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8F6645E3-C8F6-4426-AE9E-396B1BD67867}" type="datetimeFigureOut">
              <a:rPr lang="ru-RU"/>
              <a:pPr>
                <a:defRPr/>
              </a:pPr>
              <a:t>20.03.2020</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782D5318-C6F1-459E-A27F-ECFE1D1BC88B}"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7FC9A792-AF98-43C7-92A0-B7979ECA30AB}" type="datetimeFigureOut">
              <a:rPr lang="ru-RU"/>
              <a:pPr>
                <a:defRPr/>
              </a:pPr>
              <a:t>20.03.2020</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DA4B814D-E937-403E-AEBD-177F4EB7F5F9}"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ru-RU" smtClean="0"/>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fld id="{2A27F156-D4DD-4698-8D8D-199C9693698C}" type="datetimeFigureOut">
              <a:rPr lang="ru-RU"/>
              <a:pPr>
                <a:defRPr/>
              </a:pPr>
              <a:t>20.03.2020</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E58916AE-9C18-4ECC-A36D-4048B6A7820E}"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fld id="{11551C15-5941-4D34-B3A8-C436BE6A81D3}" type="datetimeFigureOut">
              <a:rPr lang="ru-RU"/>
              <a:pPr>
                <a:defRPr/>
              </a:pPr>
              <a:t>20.03.2020</a:t>
            </a:fld>
            <a:endParaRPr lang="ru-RU"/>
          </a:p>
        </p:txBody>
      </p:sp>
      <p:sp>
        <p:nvSpPr>
          <p:cNvPr id="5" name="Footer Placeholder 4"/>
          <p:cNvSpPr>
            <a:spLocks noGrp="1"/>
          </p:cNvSpPr>
          <p:nvPr>
            <p:ph type="ftr" sz="quarter" idx="15"/>
          </p:nvPr>
        </p:nvSpPr>
        <p:spPr/>
        <p:txBody>
          <a:bodyPr/>
          <a:lstStyle>
            <a:lvl1pPr>
              <a:defRPr/>
            </a:lvl1pPr>
          </a:lstStyle>
          <a:p>
            <a:pPr>
              <a:defRPr/>
            </a:pPr>
            <a:endParaRPr lang="ru-RU"/>
          </a:p>
        </p:txBody>
      </p:sp>
      <p:sp>
        <p:nvSpPr>
          <p:cNvPr id="6" name="Slide Number Placeholder 5"/>
          <p:cNvSpPr>
            <a:spLocks noGrp="1"/>
          </p:cNvSpPr>
          <p:nvPr>
            <p:ph type="sldNum" sz="quarter" idx="16"/>
          </p:nvPr>
        </p:nvSpPr>
        <p:spPr/>
        <p:txBody>
          <a:bodyPr/>
          <a:lstStyle>
            <a:lvl1pPr>
              <a:defRPr/>
            </a:lvl1pPr>
          </a:lstStyle>
          <a:p>
            <a:pPr>
              <a:defRPr/>
            </a:pPr>
            <a:fld id="{BD144908-DD3E-4FB2-A4E4-CAA2563B0171}"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8" name="Date Placeholder 3"/>
          <p:cNvSpPr>
            <a:spLocks noGrp="1"/>
          </p:cNvSpPr>
          <p:nvPr>
            <p:ph type="dt" sz="half" idx="10"/>
          </p:nvPr>
        </p:nvSpPr>
        <p:spPr/>
        <p:txBody>
          <a:bodyPr/>
          <a:lstStyle>
            <a:lvl1pPr>
              <a:defRPr/>
            </a:lvl1pPr>
          </a:lstStyle>
          <a:p>
            <a:pPr>
              <a:defRPr/>
            </a:pPr>
            <a:fld id="{6FF409D2-CEB8-496C-B7D1-D180A788B989}" type="datetimeFigureOut">
              <a:rPr lang="ru-RU"/>
              <a:pPr>
                <a:defRPr/>
              </a:pPr>
              <a:t>20.03.2020</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0001686F-0607-4859-919F-A5D9321AEB8E}" type="slidenum">
              <a:rPr lang="ru-RU"/>
              <a:pPr>
                <a:defRPr/>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DC74C9E4-763A-4F14-A104-C142A7616CF9}" type="datetimeFigureOut">
              <a:rPr lang="ru-RU"/>
              <a:pPr>
                <a:defRPr/>
              </a:pPr>
              <a:t>20.03.2020</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E4E2E7FD-EE32-4295-964E-B48F005D8E5E}"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0" name="Title 9"/>
          <p:cNvSpPr>
            <a:spLocks noGrp="1"/>
          </p:cNvSpPr>
          <p:nvPr>
            <p:ph type="title"/>
          </p:nvPr>
        </p:nvSpPr>
        <p:spPr/>
        <p:txBody>
          <a:bodyPr/>
          <a:lstStyle/>
          <a:p>
            <a:r>
              <a:rPr lang="ru-RU" smtClean="0"/>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fld id="{3E985CF8-24E0-46A8-96B1-4D98C46E78F7}" type="datetimeFigureOut">
              <a:rPr lang="ru-RU"/>
              <a:pPr>
                <a:defRPr/>
              </a:pPr>
              <a:t>20.03.2020</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B463C6F2-7479-44E5-8653-F3A586AE7252}"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AFA65139-A4FD-443D-97DA-4A81E6368B08}" type="datetimeFigureOut">
              <a:rPr lang="ru-RU"/>
              <a:pPr>
                <a:defRPr/>
              </a:pPr>
              <a:t>20.03.2020</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693EDC72-E39C-4A4E-A535-220CE350EB06}"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7262937-6869-414D-ADAD-6463D6CF6F4C}" type="datetimeFigureOut">
              <a:rPr lang="ru-RU"/>
              <a:pPr>
                <a:defRPr/>
              </a:pPr>
              <a:t>20.03.2020</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737E105E-123F-4AE9-AA47-FAFC5A3F2243}"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B2E56EF3-FE98-417F-874D-771F242A2294}" type="datetimeFigureOut">
              <a:rPr lang="ru-RU"/>
              <a:pPr>
                <a:defRPr/>
              </a:pPr>
              <a:t>20.03.2020</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B55932EB-DE0F-4C95-926F-CFDFCC92A981}"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ru-RU" smtClean="0"/>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fld id="{34D61507-3076-41FE-99BF-867BA650A39D}" type="datetimeFigureOut">
              <a:rPr lang="ru-RU"/>
              <a:pPr>
                <a:defRPr/>
              </a:pPr>
              <a:t>20.03.2020</a:t>
            </a:fld>
            <a:endParaRPr lang="ru-RU"/>
          </a:p>
        </p:txBody>
      </p:sp>
      <p:sp>
        <p:nvSpPr>
          <p:cNvPr id="10" name="Footer Placeholder 5"/>
          <p:cNvSpPr>
            <a:spLocks noGrp="1"/>
          </p:cNvSpPr>
          <p:nvPr>
            <p:ph type="ftr" sz="quarter" idx="11"/>
          </p:nvPr>
        </p:nvSpPr>
        <p:spPr/>
        <p:txBody>
          <a:bodyPr/>
          <a:lstStyle>
            <a:lvl1pPr>
              <a:defRPr/>
            </a:lvl1pPr>
          </a:lstStyle>
          <a:p>
            <a:pPr>
              <a:defRPr/>
            </a:pPr>
            <a:endParaRPr lang="ru-RU"/>
          </a:p>
        </p:txBody>
      </p:sp>
      <p:sp>
        <p:nvSpPr>
          <p:cNvPr id="11" name="Slide Number Placeholder 6"/>
          <p:cNvSpPr>
            <a:spLocks noGrp="1"/>
          </p:cNvSpPr>
          <p:nvPr>
            <p:ph type="sldNum" sz="quarter" idx="12"/>
          </p:nvPr>
        </p:nvSpPr>
        <p:spPr/>
        <p:txBody>
          <a:bodyPr/>
          <a:lstStyle>
            <a:lvl1pPr>
              <a:defRPr/>
            </a:lvl1pPr>
          </a:lstStyle>
          <a:p>
            <a:pPr>
              <a:defRPr/>
            </a:pPr>
            <a:fld id="{D7275CB8-686D-426C-8E9B-3BF89D3157A2}"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98655F1C-6A42-4AB0-BB56-28DD761944E7}" type="datetimeFigureOut">
              <a:rPr lang="ru-RU"/>
              <a:pPr>
                <a:defRPr/>
              </a:pPr>
              <a:t>20.03.2020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7AC65827-F945-48F8-97A2-93CD18A2881F}" type="slidenum">
              <a:rPr lang="ru-RU"/>
              <a:pPr>
                <a:defRPr/>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68985C40-549A-4EB2-9D7A-0F22524B507F}" type="datetimeFigureOut">
              <a:rPr lang="ru-RU"/>
              <a:pPr>
                <a:defRPr/>
              </a:pPr>
              <a:t>20.03.2020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1A6E964A-F75F-4AF3-A12A-DA4F56AF0D8F}" type="slidenum">
              <a:rPr lang="ru-RU"/>
              <a:pPr>
                <a:defRPr/>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681" y="4499676"/>
              <a:ext cx="4295219"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18"/>
            <p:cNvSpPr>
              <a:spLocks/>
            </p:cNvSpPr>
            <p:nvPr/>
          </p:nvSpPr>
          <p:spPr bwMode="hidden">
            <a:xfrm>
              <a:off x="-308538" y="4319027"/>
              <a:ext cx="8280254" cy="120809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22"/>
            <p:cNvSpPr>
              <a:spLocks/>
            </p:cNvSpPr>
            <p:nvPr/>
          </p:nvSpPr>
          <p:spPr bwMode="hidden">
            <a:xfrm>
              <a:off x="4014" y="4334834"/>
              <a:ext cx="8164231"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9" name="Freeform 26"/>
            <p:cNvSpPr>
              <a:spLocks/>
            </p:cNvSpPr>
            <p:nvPr/>
          </p:nvSpPr>
          <p:spPr bwMode="hidden">
            <a:xfrm>
              <a:off x="4157164" y="4316769"/>
              <a:ext cx="4939265"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0"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fld id="{4BEF05AF-4D03-4B33-A983-3E5CCAA1BB04}" type="datetimeFigureOut">
              <a:rPr lang="ru-RU"/>
              <a:pPr>
                <a:defRPr/>
              </a:pPr>
              <a:t>20.03.2020</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127636B3-117C-4B32-91F6-A3B71B39AE88}" type="slidenum">
              <a:rPr lang="ru-RU"/>
              <a:pPr>
                <a:defRPr/>
              </a:pPr>
              <a:t>‹#›</a:t>
            </a:fld>
            <a:endParaRPr lang="ru-RU"/>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CFAE1732-F65B-44B4-9F39-4EEF166A36B7}" type="datetimeFigureOut">
              <a:rPr lang="ru-RU"/>
              <a:pPr>
                <a:defRPr/>
              </a:pPr>
              <a:t>20.03.2020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DB4ED3D-4415-49A3-8C15-3B788C09578E}" type="slidenum">
              <a:rPr lang="ru-RU"/>
              <a:pPr>
                <a:defRPr/>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14"/>
          <p:cNvSpPr>
            <a:spLocks/>
          </p:cNvSpPr>
          <p:nvPr/>
        </p:nvSpPr>
        <p:spPr bwMode="hidden">
          <a:xfrm>
            <a:off x="6046788" y="4203700"/>
            <a:ext cx="2876550" cy="714375"/>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6" name="Freeform 18"/>
          <p:cNvSpPr>
            <a:spLocks/>
          </p:cNvSpPr>
          <p:nvPr/>
        </p:nvSpPr>
        <p:spPr bwMode="hidden">
          <a:xfrm>
            <a:off x="2619375" y="4075113"/>
            <a:ext cx="5545138" cy="850900"/>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22"/>
          <p:cNvSpPr>
            <a:spLocks/>
          </p:cNvSpPr>
          <p:nvPr/>
        </p:nvSpPr>
        <p:spPr bwMode="hidden">
          <a:xfrm>
            <a:off x="2828925" y="4087813"/>
            <a:ext cx="5467350" cy="77470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8" name="Freeform 26"/>
          <p:cNvSpPr>
            <a:spLocks/>
          </p:cNvSpPr>
          <p:nvPr/>
        </p:nvSpPr>
        <p:spPr bwMode="hidden">
          <a:xfrm>
            <a:off x="5610225" y="4073525"/>
            <a:ext cx="3306763" cy="652463"/>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9" name="Freeform 10"/>
          <p:cNvSpPr>
            <a:spLocks/>
          </p:cNvSpPr>
          <p:nvPr/>
        </p:nvSpPr>
        <p:spPr bwMode="hidden">
          <a:xfrm>
            <a:off x="211138" y="4059238"/>
            <a:ext cx="8723312" cy="1328737"/>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fld id="{0D5B9535-65CA-4D14-8D65-5726B1449AC2}" type="datetimeFigureOut">
              <a:rPr lang="ru-RU"/>
              <a:pPr>
                <a:defRPr/>
              </a:pPr>
              <a:t>20.03.2020</a:t>
            </a:fld>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C91600D8-7A54-441A-BCCA-D62B30B85402}" type="slidenum">
              <a:rPr lang="ru-RU"/>
              <a:pPr>
                <a:defRPr/>
              </a:pPr>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28CE64B3-3E3F-416C-8293-C4FCB1777B91}" type="datetimeFigureOut">
              <a:rPr lang="ru-RU"/>
              <a:pPr>
                <a:defRPr/>
              </a:pPr>
              <a:t>20.03.2020</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654FE216-F506-43DC-9DD1-5437933C9C67}" type="slidenum">
              <a:rPr lang="ru-RU"/>
              <a:pPr>
                <a:defRPr/>
              </a:pPr>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8F8CDEC1-C4F9-4B10-B61E-9C9FF59EF360}" type="datetimeFigureOut">
              <a:rPr lang="ru-RU"/>
              <a:pPr>
                <a:defRPr/>
              </a:pPr>
              <a:t>20.03.2020</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683E8FC2-A4CB-4294-8E0C-5C1CDA9840DC}" type="slidenum">
              <a:rPr lang="ru-RU"/>
              <a:pPr>
                <a:defRPr/>
              </a:pPr>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AE3AF07D-577D-4BC2-BBB9-45656EA261AF}" type="datetimeFigureOut">
              <a:rPr lang="ru-RU"/>
              <a:pPr>
                <a:defRPr/>
              </a:pPr>
              <a:t>20.03.2020</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DF0AA8F2-C458-40D2-8DC9-82013F696D03}" type="slidenum">
              <a:rPr lang="ru-RU"/>
              <a:pPr>
                <a:defRPr/>
              </a:pPr>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5" name="Freeform 18"/>
            <p:cNvSpPr>
              <a:spLocks/>
            </p:cNvSpPr>
            <p:nvPr/>
          </p:nvSpPr>
          <p:spPr bwMode="hidden">
            <a:xfrm>
              <a:off x="-308667" y="4319028"/>
              <a:ext cx="8279020" cy="1208091"/>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6" name="Freeform 22"/>
            <p:cNvSpPr>
              <a:spLocks/>
            </p:cNvSpPr>
            <p:nvPr/>
          </p:nvSpPr>
          <p:spPr bwMode="hidden">
            <a:xfrm>
              <a:off x="4286" y="4334834"/>
              <a:ext cx="8165219"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7" name="Freeform 26"/>
            <p:cNvSpPr>
              <a:spLocks/>
            </p:cNvSpPr>
            <p:nvPr/>
          </p:nvSpPr>
          <p:spPr bwMode="hidden">
            <a:xfrm>
              <a:off x="4155651" y="4316769"/>
              <a:ext cx="4940859"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8"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9" name="Date Placeholder 1"/>
          <p:cNvSpPr>
            <a:spLocks noGrp="1"/>
          </p:cNvSpPr>
          <p:nvPr>
            <p:ph type="dt" sz="half" idx="10"/>
          </p:nvPr>
        </p:nvSpPr>
        <p:spPr/>
        <p:txBody>
          <a:bodyPr/>
          <a:lstStyle>
            <a:lvl1pPr>
              <a:defRPr/>
            </a:lvl1pPr>
          </a:lstStyle>
          <a:p>
            <a:pPr>
              <a:defRPr/>
            </a:pPr>
            <a:fld id="{2021A6E6-1B86-4C8F-A6C1-6FD5D35B5820}" type="datetimeFigureOut">
              <a:rPr lang="ru-RU"/>
              <a:pPr>
                <a:defRPr/>
              </a:pPr>
              <a:t>20.03.2020</a:t>
            </a:fld>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3AD3663F-1144-4E5C-91BC-008756D58195}" type="slidenum">
              <a:rPr lang="ru-RU"/>
              <a:pPr>
                <a:defRPr/>
              </a:pPr>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681" y="4501687"/>
              <a:ext cx="4295219" cy="101494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18"/>
            <p:cNvSpPr>
              <a:spLocks/>
            </p:cNvSpPr>
            <p:nvPr/>
          </p:nvSpPr>
          <p:spPr bwMode="hidden">
            <a:xfrm>
              <a:off x="-308538" y="4318998"/>
              <a:ext cx="8280254" cy="120890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9" name="Freeform 22"/>
            <p:cNvSpPr>
              <a:spLocks/>
            </p:cNvSpPr>
            <p:nvPr/>
          </p:nvSpPr>
          <p:spPr bwMode="hidden">
            <a:xfrm>
              <a:off x="4014" y="4334786"/>
              <a:ext cx="8164231" cy="110290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10" name="Freeform 26"/>
            <p:cNvSpPr>
              <a:spLocks/>
            </p:cNvSpPr>
            <p:nvPr/>
          </p:nvSpPr>
          <p:spPr bwMode="hidden">
            <a:xfrm>
              <a:off x="4157164" y="4316742"/>
              <a:ext cx="4939265" cy="92697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1"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fld id="{1039B9B8-BCA0-4436-B6A1-46510155539C}" type="datetimeFigureOut">
              <a:rPr lang="ru-RU"/>
              <a:pPr>
                <a:defRPr/>
              </a:pPr>
              <a:t>20.03.2020</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B9C065FC-0E16-44A4-9567-E1CF38BEE7D6}" type="slidenum">
              <a:rPr lang="ru-RU"/>
              <a:pPr>
                <a:defRPr/>
              </a:pPr>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681" y="4499676"/>
              <a:ext cx="4295219"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18"/>
            <p:cNvSpPr>
              <a:spLocks/>
            </p:cNvSpPr>
            <p:nvPr/>
          </p:nvSpPr>
          <p:spPr bwMode="hidden">
            <a:xfrm>
              <a:off x="-308538" y="4319027"/>
              <a:ext cx="8280254" cy="120809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9" name="Freeform 22"/>
            <p:cNvSpPr>
              <a:spLocks/>
            </p:cNvSpPr>
            <p:nvPr/>
          </p:nvSpPr>
          <p:spPr bwMode="hidden">
            <a:xfrm>
              <a:off x="4014" y="4334834"/>
              <a:ext cx="8164231"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10" name="Freeform 26"/>
            <p:cNvSpPr>
              <a:spLocks/>
            </p:cNvSpPr>
            <p:nvPr/>
          </p:nvSpPr>
          <p:spPr bwMode="hidden">
            <a:xfrm>
              <a:off x="4157164" y="4316769"/>
              <a:ext cx="4939265"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1"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fld id="{1FC290E0-2B5F-478D-AD83-21D12BE735F5}" type="datetimeFigureOut">
              <a:rPr lang="ru-RU"/>
              <a:pPr>
                <a:defRPr/>
              </a:pPr>
              <a:t>20.03.2020</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E5F5A3E8-4F2C-4782-A618-6EB307C0705D}" type="slidenum">
              <a:rPr lang="ru-RU"/>
              <a:pPr>
                <a:defRPr/>
              </a:pPr>
              <a:t>‹#›</a:t>
            </a:fld>
            <a:endParaRPr lang="ru-R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2CA41C0A-57AE-41C9-AAA2-E8131889EB3C}" type="datetimeFigureOut">
              <a:rPr lang="ru-RU"/>
              <a:pPr>
                <a:defRPr/>
              </a:pPr>
              <a:t>20.03.2020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2FBC9CDB-CB05-4CCA-B98E-1E9DF778344D}" type="slidenum">
              <a:rPr lang="ru-RU"/>
              <a:pPr>
                <a:defRPr/>
              </a:pPr>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681" y="4501687"/>
              <a:ext cx="4295219" cy="101494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18"/>
            <p:cNvSpPr>
              <a:spLocks/>
            </p:cNvSpPr>
            <p:nvPr/>
          </p:nvSpPr>
          <p:spPr bwMode="hidden">
            <a:xfrm>
              <a:off x="-308538" y="4318998"/>
              <a:ext cx="8280254" cy="120890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22"/>
            <p:cNvSpPr>
              <a:spLocks/>
            </p:cNvSpPr>
            <p:nvPr/>
          </p:nvSpPr>
          <p:spPr bwMode="hidden">
            <a:xfrm>
              <a:off x="4014" y="4334786"/>
              <a:ext cx="8164231" cy="110290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9" name="Freeform 26"/>
            <p:cNvSpPr>
              <a:spLocks/>
            </p:cNvSpPr>
            <p:nvPr/>
          </p:nvSpPr>
          <p:spPr bwMode="hidden">
            <a:xfrm>
              <a:off x="4157164" y="4316742"/>
              <a:ext cx="4939265" cy="92697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fld id="{77927AA0-CA46-4D7D-A158-1751E65BB7DA}" type="datetimeFigureOut">
              <a:rPr lang="ru-RU"/>
              <a:pPr>
                <a:defRPr/>
              </a:pPr>
              <a:t>20.03.2020</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3680D90D-F66F-488A-93D7-48A44303929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F5CAA3E-2CD0-4D80-8C8C-311876FA8BEA}" type="datetimeFigureOut">
              <a:rPr lang="ru-RU"/>
              <a:pPr>
                <a:defRPr/>
              </a:pPr>
              <a:t>20.03.2020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BE08E94-0C0B-4EC7-A24D-85D9018D5DA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Заголовок 12"/>
          <p:cNvSpPr>
            <a:spLocks noGrp="1"/>
          </p:cNvSpPr>
          <p:nvPr>
            <p:ph type="title"/>
          </p:nvPr>
        </p:nvSpPr>
        <p:spPr>
          <a:xfrm>
            <a:off x="503238" y="4986338"/>
            <a:ext cx="8183562" cy="1050925"/>
          </a:xfrm>
          <a:prstGeom prst="rect">
            <a:avLst/>
          </a:prstGeom>
        </p:spPr>
        <p:txBody>
          <a:bodyPr vert="horz" anchor="b">
            <a:normAutofit/>
          </a:bodyPr>
          <a:lstStyle>
            <a:extLst/>
          </a:lstStyle>
          <a:p>
            <a:r>
              <a:rPr lang="ru-RU" smtClean="0"/>
              <a:t>Образец заголовка</a:t>
            </a:r>
            <a:endParaRPr lang="en-US"/>
          </a:p>
        </p:txBody>
      </p:sp>
      <p:sp>
        <p:nvSpPr>
          <p:cNvPr id="13319" name="Текст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5" name="Дата 24"/>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2F8810E2-5778-4609-9B7B-3C8FB600E7E0}" type="datetimeFigureOut">
              <a:rPr lang="ru-RU"/>
              <a:pPr>
                <a:defRPr/>
              </a:pPr>
              <a:t>20.03.2020</a:t>
            </a:fld>
            <a:endParaRPr lang="ru-RU"/>
          </a:p>
        </p:txBody>
      </p:sp>
      <p:sp>
        <p:nvSpPr>
          <p:cNvPr id="18" name="Нижний колонтитул 17"/>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ru-RU"/>
          </a:p>
        </p:txBody>
      </p:sp>
      <p:sp>
        <p:nvSpPr>
          <p:cNvPr id="5" name="Номер слайда 4"/>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D981B589-AFEA-4FD8-94AA-2A78417E3B3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29" r:id="rId1"/>
    <p:sldLayoutId id="2147483709" r:id="rId2"/>
    <p:sldLayoutId id="2147483730" r:id="rId3"/>
    <p:sldLayoutId id="2147483710" r:id="rId4"/>
    <p:sldLayoutId id="2147483711" r:id="rId5"/>
    <p:sldLayoutId id="2147483712" r:id="rId6"/>
    <p:sldLayoutId id="2147483731" r:id="rId7"/>
    <p:sldLayoutId id="2147483713" r:id="rId8"/>
    <p:sldLayoutId id="2147483732" r:id="rId9"/>
    <p:sldLayoutId id="2147483714" r:id="rId10"/>
    <p:sldLayoutId id="2147483715"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25613"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a:solidFill>
                  <a:schemeClr val="tx1">
                    <a:lumMod val="50000"/>
                    <a:lumOff val="50000"/>
                  </a:schemeClr>
                </a:solidFill>
                <a:latin typeface="+mn-lt"/>
                <a:cs typeface="+mn-cs"/>
              </a:defRPr>
            </a:lvl1pPr>
          </a:lstStyle>
          <a:p>
            <a:pPr>
              <a:defRPr/>
            </a:pPr>
            <a:fld id="{0EC663CC-F67B-429A-B049-6E61524C6AD8}" type="datetimeFigureOut">
              <a:rPr lang="ru-RU"/>
              <a:pPr>
                <a:defRPr/>
              </a:pPr>
              <a:t>20.03.2020</a:t>
            </a:fld>
            <a:endParaRPr lang="ru-RU"/>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schemeClr val="tx1">
                    <a:lumMod val="50000"/>
                    <a:lumOff val="50000"/>
                  </a:schemeClr>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a:solidFill>
                  <a:schemeClr val="tx1">
                    <a:lumMod val="50000"/>
                    <a:lumOff val="50000"/>
                  </a:schemeClr>
                </a:solidFill>
                <a:latin typeface="+mn-lt"/>
                <a:cs typeface="+mn-cs"/>
              </a:defRPr>
            </a:lvl1pPr>
          </a:lstStyle>
          <a:p>
            <a:pPr>
              <a:defRPr/>
            </a:pPr>
            <a:fld id="{AD914205-292B-480B-9086-BF0107B7FE7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16" r:id="rId2"/>
    <p:sldLayoutId id="2147483734" r:id="rId3"/>
    <p:sldLayoutId id="2147483717" r:id="rId4"/>
    <p:sldLayoutId id="2147483718" r:id="rId5"/>
    <p:sldLayoutId id="2147483719" r:id="rId6"/>
    <p:sldLayoutId id="2147483720" r:id="rId7"/>
    <p:sldLayoutId id="2147483721" r:id="rId8"/>
    <p:sldLayoutId id="2147483735" r:id="rId9"/>
    <p:sldLayoutId id="2147483722" r:id="rId10"/>
    <p:sldLayoutId id="2147483723" r:id="rId11"/>
  </p:sldLayoutIdLst>
  <p:timing>
    <p:tnLst>
      <p:par>
        <p:cTn id="1" dur="indefinite" restart="never" nodeType="tmRoot"/>
      </p:par>
    </p:tnLst>
  </p:timing>
  <p:txStyles>
    <p:title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7891" name="Group 15"/>
          <p:cNvGrpSpPr>
            <a:grpSpLocks noChangeAspect="1"/>
          </p:cNvGrpSpPr>
          <p:nvPr/>
        </p:nvGrpSpPr>
        <p:grpSpPr bwMode="auto">
          <a:xfrm>
            <a:off x="211138" y="1679575"/>
            <a:ext cx="8723312" cy="1330325"/>
            <a:chOff x="-3905251" y="4294188"/>
            <a:chExt cx="13027839" cy="1892300"/>
          </a:xfrm>
        </p:grpSpPr>
        <p:sp>
          <p:nvSpPr>
            <p:cNvPr id="17" name="Freeform 14"/>
            <p:cNvSpPr>
              <a:spLocks/>
            </p:cNvSpPr>
            <p:nvPr/>
          </p:nvSpPr>
          <p:spPr bwMode="hidden">
            <a:xfrm>
              <a:off x="4810006" y="4499677"/>
              <a:ext cx="4295986"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8" name="Freeform 18"/>
            <p:cNvSpPr>
              <a:spLocks/>
            </p:cNvSpPr>
            <p:nvPr/>
          </p:nvSpPr>
          <p:spPr bwMode="hidden">
            <a:xfrm>
              <a:off x="-308667" y="4319028"/>
              <a:ext cx="8279020" cy="1208091"/>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9" name="Freeform 22"/>
            <p:cNvSpPr>
              <a:spLocks/>
            </p:cNvSpPr>
            <p:nvPr/>
          </p:nvSpPr>
          <p:spPr bwMode="hidden">
            <a:xfrm>
              <a:off x="4286" y="4334834"/>
              <a:ext cx="8165219"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20" name="Freeform 26"/>
            <p:cNvSpPr>
              <a:spLocks/>
            </p:cNvSpPr>
            <p:nvPr/>
          </p:nvSpPr>
          <p:spPr bwMode="hidden">
            <a:xfrm>
              <a:off x="4155651" y="4316769"/>
              <a:ext cx="4940859"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37892"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fontAlgn="auto">
              <a:spcBef>
                <a:spcPts val="0"/>
              </a:spcBef>
              <a:spcAft>
                <a:spcPts val="0"/>
              </a:spcAft>
              <a:defRPr sz="1000">
                <a:solidFill>
                  <a:schemeClr val="tx2"/>
                </a:solidFill>
                <a:latin typeface="+mn-lt"/>
                <a:cs typeface="+mn-cs"/>
              </a:defRPr>
            </a:lvl1pPr>
          </a:lstStyle>
          <a:p>
            <a:pPr>
              <a:defRPr/>
            </a:pPr>
            <a:fld id="{5ECBD556-4815-4482-97ED-33F742B33657}" type="datetimeFigureOut">
              <a:rPr lang="ru-RU"/>
              <a:pPr>
                <a:defRPr/>
              </a:pPr>
              <a:t>20.03.2020</a:t>
            </a:fld>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fontAlgn="auto">
              <a:spcBef>
                <a:spcPts val="0"/>
              </a:spcBef>
              <a:spcAft>
                <a:spcPts val="0"/>
              </a:spcAft>
              <a:defRPr sz="1000">
                <a:solidFill>
                  <a:schemeClr val="tx2"/>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fontAlgn="auto">
              <a:spcBef>
                <a:spcPts val="0"/>
              </a:spcBef>
              <a:spcAft>
                <a:spcPts val="0"/>
              </a:spcAft>
              <a:defRPr sz="1000">
                <a:solidFill>
                  <a:schemeClr val="tx2"/>
                </a:solidFill>
                <a:latin typeface="+mn-lt"/>
                <a:cs typeface="+mn-cs"/>
              </a:defRPr>
            </a:lvl1pPr>
          </a:lstStyle>
          <a:p>
            <a:pPr>
              <a:defRPr/>
            </a:pPr>
            <a:fld id="{7E016E13-1235-454A-B8C4-ECD804AC617A}" type="slidenum">
              <a:rPr lang="ru-RU"/>
              <a:pPr>
                <a:defRPr/>
              </a:pPr>
              <a:t>‹#›</a:t>
            </a:fld>
            <a:endParaRPr lang="ru-RU"/>
          </a:p>
        </p:txBody>
      </p:sp>
      <p:sp>
        <p:nvSpPr>
          <p:cNvPr id="37896"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736" r:id="rId1"/>
    <p:sldLayoutId id="2147483724" r:id="rId2"/>
    <p:sldLayoutId id="2147483737" r:id="rId3"/>
    <p:sldLayoutId id="2147483725" r:id="rId4"/>
    <p:sldLayoutId id="2147483726" r:id="rId5"/>
    <p:sldLayoutId id="2147483727" r:id="rId6"/>
    <p:sldLayoutId id="2147483738" r:id="rId7"/>
    <p:sldLayoutId id="2147483739" r:id="rId8"/>
    <p:sldLayoutId id="2147483740" r:id="rId9"/>
    <p:sldLayoutId id="2147483728" r:id="rId10"/>
    <p:sldLayoutId id="2147483741"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http://www.dental.ru/for_all/all.jpg" TargetMode="Externa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4.png"/><Relationship Id="rId5" Type="http://schemas.openxmlformats.org/officeDocument/2006/relationships/oleObject" Target="../embeddings/oleObject1.bin"/><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8.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2" cstate="print"/>
          <a:srcRect/>
          <a:stretch>
            <a:fillRect/>
          </a:stretch>
        </p:blipFill>
        <p:spPr bwMode="auto">
          <a:xfrm>
            <a:off x="15875" y="0"/>
            <a:ext cx="9128125" cy="6858000"/>
          </a:xfrm>
          <a:prstGeom prst="rect">
            <a:avLst/>
          </a:prstGeom>
          <a:noFill/>
          <a:ln w="9525">
            <a:noFill/>
            <a:miter lim="800000"/>
            <a:headEnd/>
            <a:tailEnd/>
          </a:ln>
        </p:spPr>
      </p:pic>
      <p:sp>
        <p:nvSpPr>
          <p:cNvPr id="100355" name="Rectangle 3"/>
          <p:cNvSpPr>
            <a:spLocks noGrp="1"/>
          </p:cNvSpPr>
          <p:nvPr>
            <p:ph type="body" idx="4294967295"/>
          </p:nvPr>
        </p:nvSpPr>
        <p:spPr>
          <a:xfrm>
            <a:off x="457200" y="609600"/>
            <a:ext cx="8229600" cy="4321175"/>
          </a:xfrm>
        </p:spPr>
        <p:txBody>
          <a:bodyPr/>
          <a:lstStyle/>
          <a:p>
            <a:pPr algn="ctr" eaLnBrk="1" hangingPunct="1">
              <a:lnSpc>
                <a:spcPct val="90000"/>
              </a:lnSpc>
              <a:buFont typeface="Arial" charset="0"/>
              <a:buNone/>
              <a:defRPr/>
            </a:pPr>
            <a:r>
              <a:rPr lang="en-US" sz="4000" b="1" dirty="0" smtClean="0">
                <a:solidFill>
                  <a:srgbClr val="FF0066"/>
                </a:solidFill>
                <a:effectLst>
                  <a:outerShdw blurRad="38100" dist="38100" dir="2700000" algn="tl">
                    <a:srgbClr val="000000"/>
                  </a:outerShdw>
                </a:effectLst>
                <a:latin typeface="Times New Roman" pitchFamily="18" charset="0"/>
                <a:cs typeface="Times New Roman" pitchFamily="18" charset="0"/>
              </a:rPr>
              <a:t>Historical stages development of therapeutic dentistry. Meaning of </a:t>
            </a:r>
            <a:r>
              <a:rPr lang="ru-RU" sz="4000" b="1" dirty="0" smtClean="0">
                <a:solidFill>
                  <a:srgbClr val="FF0066"/>
                </a:solidFill>
                <a:effectLst>
                  <a:outerShdw blurRad="38100" dist="38100" dir="2700000" algn="tl">
                    <a:srgbClr val="000000"/>
                  </a:outerShdw>
                </a:effectLst>
                <a:latin typeface="Times New Roman" pitchFamily="18" charset="0"/>
                <a:cs typeface="Times New Roman" pitchFamily="18" charset="0"/>
              </a:rPr>
              <a:t>с</a:t>
            </a:r>
            <a:r>
              <a:rPr lang="en-US" sz="4000" b="1" dirty="0" err="1" smtClean="0">
                <a:solidFill>
                  <a:srgbClr val="FF0066"/>
                </a:solidFill>
                <a:effectLst>
                  <a:outerShdw blurRad="38100" dist="38100" dir="2700000" algn="tl">
                    <a:srgbClr val="000000"/>
                  </a:outerShdw>
                </a:effectLst>
                <a:latin typeface="Times New Roman" pitchFamily="18" charset="0"/>
                <a:cs typeface="Times New Roman" pitchFamily="18" charset="0"/>
              </a:rPr>
              <a:t>ongresses</a:t>
            </a:r>
            <a:r>
              <a:rPr lang="en-US" sz="4000" b="1" dirty="0" smtClean="0">
                <a:solidFill>
                  <a:srgbClr val="FF0066"/>
                </a:solidFill>
                <a:effectLst>
                  <a:outerShdw blurRad="38100" dist="38100" dir="2700000" algn="tl">
                    <a:srgbClr val="000000"/>
                  </a:outerShdw>
                </a:effectLst>
                <a:latin typeface="Times New Roman" pitchFamily="18" charset="0"/>
                <a:cs typeface="Times New Roman" pitchFamily="18" charset="0"/>
              </a:rPr>
              <a:t>, works of Ukrainian scientists.</a:t>
            </a:r>
          </a:p>
          <a:p>
            <a:pPr algn="ctr" eaLnBrk="1" hangingPunct="1">
              <a:lnSpc>
                <a:spcPct val="90000"/>
              </a:lnSpc>
              <a:buFont typeface="Arial" charset="0"/>
              <a:buNone/>
              <a:defRPr/>
            </a:pPr>
            <a:r>
              <a:rPr lang="en-US" sz="4000" b="1" dirty="0" smtClean="0">
                <a:solidFill>
                  <a:srgbClr val="FF0066"/>
                </a:solidFill>
                <a:effectLst>
                  <a:outerShdw blurRad="38100" dist="38100" dir="2700000" algn="tl">
                    <a:srgbClr val="000000"/>
                  </a:outerShdw>
                </a:effectLst>
                <a:latin typeface="Times New Roman" pitchFamily="18" charset="0"/>
                <a:cs typeface="Times New Roman" pitchFamily="18" charset="0"/>
              </a:rPr>
              <a:t>Communication with the theoretical and other dental disciplines.</a:t>
            </a:r>
            <a:endParaRPr lang="uk-UA" sz="4000" b="1" dirty="0" smtClean="0">
              <a:solidFill>
                <a:srgbClr val="FF0066"/>
              </a:solidFill>
              <a:effectLst>
                <a:outerShdw blurRad="38100" dist="38100" dir="2700000" algn="tl">
                  <a:srgbClr val="000000"/>
                </a:outerShdw>
              </a:effectLst>
              <a:latin typeface="Times New Roman" pitchFamily="18" charset="0"/>
              <a:cs typeface="Times New Roman" pitchFamily="18" charset="0"/>
            </a:endParaRPr>
          </a:p>
        </p:txBody>
      </p:sp>
      <p:sp>
        <p:nvSpPr>
          <p:cNvPr id="100356" name="Rectangle 4"/>
          <p:cNvSpPr>
            <a:spLocks noChangeArrowheads="1"/>
          </p:cNvSpPr>
          <p:nvPr/>
        </p:nvSpPr>
        <p:spPr bwMode="auto">
          <a:xfrm>
            <a:off x="4251325" y="5159375"/>
            <a:ext cx="4286250" cy="1190625"/>
          </a:xfrm>
          <a:prstGeom prst="rect">
            <a:avLst/>
          </a:prstGeom>
          <a:noFill/>
          <a:ln w="9525">
            <a:noFill/>
            <a:miter lim="800000"/>
            <a:headEnd/>
            <a:tailEnd/>
          </a:ln>
          <a:effectLst/>
        </p:spPr>
        <p:txBody>
          <a:bodyPr wrap="none">
            <a:spAutoFit/>
          </a:bodyPr>
          <a:lstStyle/>
          <a:p>
            <a:pPr algn="ctr"/>
            <a:r>
              <a:rPr lang="en-US" b="1" dirty="0">
                <a:effectLst>
                  <a:outerShdw blurRad="38100" dist="38100" dir="2700000" algn="tl">
                    <a:srgbClr val="FFFFFF"/>
                  </a:outerShdw>
                </a:effectLst>
                <a:latin typeface="Times New Roman" pitchFamily="18" charset="0"/>
                <a:cs typeface="Times New Roman" pitchFamily="18" charset="0"/>
              </a:rPr>
              <a:t>Head of the Department </a:t>
            </a:r>
          </a:p>
          <a:p>
            <a:pPr algn="ctr"/>
            <a:r>
              <a:rPr lang="en-US" b="1" dirty="0">
                <a:effectLst>
                  <a:outerShdw blurRad="38100" dist="38100" dir="2700000" algn="tl">
                    <a:srgbClr val="FFFFFF"/>
                  </a:outerShdw>
                </a:effectLst>
                <a:latin typeface="Times New Roman" pitchFamily="18" charset="0"/>
                <a:cs typeface="Times New Roman" pitchFamily="18" charset="0"/>
              </a:rPr>
              <a:t>of therapeutic dentistry </a:t>
            </a:r>
          </a:p>
          <a:p>
            <a:pPr algn="ctr"/>
            <a:r>
              <a:rPr lang="en-US" b="1" dirty="0" err="1">
                <a:effectLst>
                  <a:outerShdw blurRad="38100" dist="38100" dir="2700000" algn="tl">
                    <a:srgbClr val="FFFFFF"/>
                  </a:outerShdw>
                </a:effectLst>
                <a:latin typeface="Times New Roman" pitchFamily="18" charset="0"/>
                <a:cs typeface="Times New Roman" pitchFamily="18" charset="0"/>
              </a:rPr>
              <a:t>ONMedU</a:t>
            </a:r>
            <a:r>
              <a:rPr lang="en-US" b="1" dirty="0">
                <a:effectLst>
                  <a:outerShdw blurRad="38100" dist="38100" dir="2700000" algn="tl">
                    <a:srgbClr val="FFFFFF"/>
                  </a:outerShdw>
                </a:effectLst>
                <a:latin typeface="Times New Roman" pitchFamily="18" charset="0"/>
                <a:cs typeface="Times New Roman" pitchFamily="18" charset="0"/>
              </a:rPr>
              <a:t>, Doctor of Medicine</a:t>
            </a:r>
            <a:r>
              <a:rPr lang="ru-RU" b="1" dirty="0">
                <a:effectLst>
                  <a:outerShdw blurRad="38100" dist="38100" dir="2700000" algn="tl">
                    <a:srgbClr val="FFFFFF"/>
                  </a:outerShdw>
                </a:effectLst>
                <a:latin typeface="Times New Roman" pitchFamily="18" charset="0"/>
                <a:cs typeface="Times New Roman" pitchFamily="18" charset="0"/>
              </a:rPr>
              <a:t>,</a:t>
            </a:r>
            <a:r>
              <a:rPr lang="en-US" b="1" dirty="0">
                <a:effectLst>
                  <a:outerShdw blurRad="38100" dist="38100" dir="2700000" algn="tl">
                    <a:srgbClr val="FFFFFF"/>
                  </a:outerShdw>
                </a:effectLst>
                <a:latin typeface="Times New Roman" pitchFamily="18" charset="0"/>
                <a:cs typeface="Times New Roman" pitchFamily="18" charset="0"/>
              </a:rPr>
              <a:t> Professor</a:t>
            </a:r>
            <a:r>
              <a:rPr lang="ru-RU" b="1" dirty="0">
                <a:effectLst>
                  <a:outerShdw blurRad="38100" dist="38100" dir="2700000" algn="tl">
                    <a:srgbClr val="FFFFFF"/>
                  </a:outerShdw>
                </a:effectLst>
                <a:latin typeface="Times New Roman" pitchFamily="18" charset="0"/>
                <a:cs typeface="Times New Roman" pitchFamily="18" charset="0"/>
              </a:rPr>
              <a:t> </a:t>
            </a:r>
            <a:r>
              <a:rPr lang="en-US" b="1" dirty="0">
                <a:effectLst>
                  <a:outerShdw blurRad="38100" dist="38100" dir="2700000" algn="tl">
                    <a:srgbClr val="FFFFFF"/>
                  </a:outerShdw>
                </a:effectLst>
                <a:latin typeface="Times New Roman" pitchFamily="18" charset="0"/>
                <a:cs typeface="Times New Roman" pitchFamily="18" charset="0"/>
              </a:rPr>
              <a:t> </a:t>
            </a:r>
          </a:p>
          <a:p>
            <a:pPr algn="ctr"/>
            <a:r>
              <a:rPr lang="en-US" b="1" dirty="0" err="1" smtClean="0">
                <a:effectLst>
                  <a:outerShdw blurRad="38100" dist="38100" dir="2700000" algn="tl">
                    <a:srgbClr val="FFFFFF"/>
                  </a:outerShdw>
                </a:effectLst>
                <a:latin typeface="Times New Roman" pitchFamily="18" charset="0"/>
                <a:cs typeface="Times New Roman" pitchFamily="18" charset="0"/>
              </a:rPr>
              <a:t>Skyba</a:t>
            </a:r>
            <a:r>
              <a:rPr lang="en-US" b="1" smtClean="0">
                <a:effectLst>
                  <a:outerShdw blurRad="38100" dist="38100" dir="2700000" algn="tl">
                    <a:srgbClr val="FFFFFF"/>
                  </a:outerShdw>
                </a:effectLst>
                <a:latin typeface="Times New Roman" pitchFamily="18" charset="0"/>
                <a:cs typeface="Times New Roman" pitchFamily="18" charset="0"/>
              </a:rPr>
              <a:t> V.Y</a:t>
            </a:r>
            <a:r>
              <a:rPr lang="en-US" b="1" smtClean="0">
                <a:effectLst>
                  <a:outerShdw blurRad="38100" dist="38100" dir="2700000" algn="tl">
                    <a:srgbClr val="FFFFFF"/>
                  </a:outerShdw>
                </a:effectLst>
                <a:latin typeface="Times New Roman" pitchFamily="18" charset="0"/>
                <a:cs typeface="Times New Roman" pitchFamily="18" charset="0"/>
              </a:rPr>
              <a:t>.</a:t>
            </a:r>
            <a:endParaRPr lang="uk-UA" b="1" dirty="0">
              <a:effectLst>
                <a:outerShdw blurRad="38100" dist="38100" dir="2700000" algn="tl">
                  <a:srgbClr val="FFFFFF"/>
                </a:outerShdw>
              </a:effectLst>
              <a:latin typeface="Times New Roman" pitchFamily="18" charset="0"/>
              <a:cs typeface="Times New Roman" pitchFamily="18" charset="0"/>
            </a:endParaRPr>
          </a:p>
        </p:txBody>
      </p:sp>
      <p:pic>
        <p:nvPicPr>
          <p:cNvPr id="51204" name="Picture 2"/>
          <p:cNvPicPr>
            <a:picLocks noChangeAspect="1" noChangeArrowheads="1"/>
          </p:cNvPicPr>
          <p:nvPr/>
        </p:nvPicPr>
        <p:blipFill>
          <a:blip r:embed="rId3" cstate="print"/>
          <a:srcRect/>
          <a:stretch>
            <a:fillRect/>
          </a:stretch>
        </p:blipFill>
        <p:spPr bwMode="auto">
          <a:xfrm>
            <a:off x="609600" y="4419600"/>
            <a:ext cx="1984375" cy="214153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Заголовок 1"/>
          <p:cNvSpPr>
            <a:spLocks noGrp="1"/>
          </p:cNvSpPr>
          <p:nvPr>
            <p:ph type="ctrTitle"/>
          </p:nvPr>
        </p:nvSpPr>
        <p:spPr/>
        <p:txBody>
          <a:bodyPr/>
          <a:lstStyle/>
          <a:p>
            <a:pPr eaLnBrk="1" hangingPunct="1"/>
            <a:endParaRPr lang="uk-UA" smtClean="0"/>
          </a:p>
        </p:txBody>
      </p:sp>
      <p:sp>
        <p:nvSpPr>
          <p:cNvPr id="3" name="Подзаголовок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ru-RU"/>
          </a:p>
        </p:txBody>
      </p:sp>
      <p:pic>
        <p:nvPicPr>
          <p:cNvPr id="52227" name="Picture 2"/>
          <p:cNvPicPr>
            <a:picLocks noChangeAspect="1" noChangeArrowheads="1"/>
          </p:cNvPicPr>
          <p:nvPr/>
        </p:nvPicPr>
        <p:blipFill>
          <a:blip r:embed="rId2" cstate="print"/>
          <a:srcRect/>
          <a:stretch>
            <a:fillRect/>
          </a:stretch>
        </p:blipFill>
        <p:spPr bwMode="auto">
          <a:xfrm>
            <a:off x="15875" y="44450"/>
            <a:ext cx="9128125" cy="6858000"/>
          </a:xfrm>
          <a:prstGeom prst="rect">
            <a:avLst/>
          </a:prstGeom>
          <a:noFill/>
          <a:ln w="9525">
            <a:noFill/>
            <a:miter lim="800000"/>
            <a:headEnd/>
            <a:tailEnd/>
          </a:ln>
        </p:spPr>
      </p:pic>
      <p:pic>
        <p:nvPicPr>
          <p:cNvPr id="52228" name="Рисунок 6"/>
          <p:cNvPicPr>
            <a:picLocks noChangeAspect="1" noChangeArrowheads="1"/>
          </p:cNvPicPr>
          <p:nvPr/>
        </p:nvPicPr>
        <p:blipFill>
          <a:blip r:embed="rId3" cstate="print"/>
          <a:srcRect/>
          <a:stretch>
            <a:fillRect/>
          </a:stretch>
        </p:blipFill>
        <p:spPr bwMode="auto">
          <a:xfrm>
            <a:off x="4681538" y="3219450"/>
            <a:ext cx="3929062" cy="2952750"/>
          </a:xfrm>
          <a:prstGeom prst="rect">
            <a:avLst/>
          </a:prstGeom>
          <a:noFill/>
          <a:ln w="9525">
            <a:noFill/>
            <a:miter lim="800000"/>
            <a:headEnd/>
            <a:tailEnd/>
          </a:ln>
        </p:spPr>
      </p:pic>
      <p:sp>
        <p:nvSpPr>
          <p:cNvPr id="5" name="Прямоугольник 4"/>
          <p:cNvSpPr/>
          <p:nvPr/>
        </p:nvSpPr>
        <p:spPr>
          <a:xfrm>
            <a:off x="160462" y="83740"/>
            <a:ext cx="8712968" cy="3416320"/>
          </a:xfrm>
          <a:prstGeom prst="rect">
            <a:avLst/>
          </a:prstGeom>
          <a:effectLst>
            <a:innerShdw blurRad="63500" dist="50800" dir="16200000">
              <a:prstClr val="black">
                <a:alpha val="50000"/>
              </a:prstClr>
            </a:innerShdw>
          </a:effectLst>
        </p:spPr>
        <p:txBody>
          <a:bodyPr>
            <a:spAutoFit/>
          </a:bodyPr>
          <a:lstStyle/>
          <a:p>
            <a:pPr algn="just">
              <a:defRPr/>
            </a:pPr>
            <a:r>
              <a:rPr lang="en-US" b="1" dirty="0">
                <a:latin typeface="Verdana" pitchFamily="34" charset="0"/>
                <a:ea typeface="Verdana" pitchFamily="34" charset="0"/>
                <a:cs typeface="Verdana" pitchFamily="34" charset="0"/>
              </a:rPr>
              <a:t>The history of dentistry goes into the depths of centuries, even in Neanderthal skulls from the early Paleolithic (100-50 thousand. BC. ) paleoanthropologists had traces of caries. That is the problem of dental pain accompanied by a man, almost from the beginning of history.</a:t>
            </a:r>
            <a:endParaRPr lang="ru-RU" b="1" dirty="0">
              <a:latin typeface="Verdana" pitchFamily="34" charset="0"/>
              <a:ea typeface="Verdana" pitchFamily="34" charset="0"/>
              <a:cs typeface="Verdana" pitchFamily="34" charset="0"/>
            </a:endParaRPr>
          </a:p>
          <a:p>
            <a:pPr>
              <a:defRPr/>
            </a:pPr>
            <a:r>
              <a:rPr lang="en-US" b="1" dirty="0">
                <a:latin typeface="Verdana" pitchFamily="34" charset="0"/>
                <a:ea typeface="Verdana" pitchFamily="34" charset="0"/>
                <a:cs typeface="Verdana" pitchFamily="34" charset="0"/>
              </a:rPr>
              <a:t>We do not know how Neanderthals treated their teeth. It is believed that the first time people began to treat the teeth appeared about 9000-8000 years ago - in 2001, during an archaeological dig in Pakistan the oldest in the history of the dental drill was found , which had been lying under the ground 9 thousand years. It was made like a tool for making fire and looked like this:</a:t>
            </a:r>
            <a:endParaRPr lang="ru-RU" b="1" dirty="0">
              <a:latin typeface="Verdana" pitchFamily="34" charset="0"/>
              <a:ea typeface="Verdana" pitchFamily="34" charset="0"/>
              <a:cs typeface="Verdana" pitchFamily="34" charset="0"/>
            </a:endParaRPr>
          </a:p>
        </p:txBody>
      </p:sp>
      <p:sp>
        <p:nvSpPr>
          <p:cNvPr id="52232" name="Прямоугольник 5"/>
          <p:cNvSpPr>
            <a:spLocks noChangeArrowheads="1"/>
          </p:cNvSpPr>
          <p:nvPr/>
        </p:nvSpPr>
        <p:spPr bwMode="auto">
          <a:xfrm>
            <a:off x="152400" y="4419600"/>
            <a:ext cx="4572000" cy="1477963"/>
          </a:xfrm>
          <a:prstGeom prst="rect">
            <a:avLst/>
          </a:prstGeom>
          <a:noFill/>
          <a:ln w="9525">
            <a:noFill/>
            <a:miter lim="800000"/>
            <a:headEnd/>
            <a:tailEnd/>
          </a:ln>
        </p:spPr>
        <p:txBody>
          <a:bodyPr>
            <a:spAutoFit/>
          </a:bodyPr>
          <a:lstStyle/>
          <a:p>
            <a:pPr algn="just"/>
            <a:r>
              <a:rPr lang="en-US" b="1">
                <a:latin typeface="Verdana" pitchFamily="34" charset="0"/>
              </a:rPr>
              <a:t>Other than that eleven people buried there were found traces of dental treatment. Now this is the first well-known page in the history of dentistry.</a:t>
            </a:r>
            <a:endParaRPr lang="ru-RU" b="1">
              <a:latin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p:cNvPicPr>
            <a:picLocks noChangeAspect="1" noChangeArrowheads="1"/>
          </p:cNvPicPr>
          <p:nvPr/>
        </p:nvPicPr>
        <p:blipFill>
          <a:blip r:embed="rId2" cstate="print"/>
          <a:srcRect/>
          <a:stretch>
            <a:fillRect/>
          </a:stretch>
        </p:blipFill>
        <p:spPr bwMode="auto">
          <a:xfrm>
            <a:off x="15875" y="44450"/>
            <a:ext cx="9128125" cy="6858000"/>
          </a:xfrm>
          <a:prstGeom prst="rect">
            <a:avLst/>
          </a:prstGeom>
          <a:noFill/>
          <a:ln w="9525">
            <a:noFill/>
            <a:miter lim="800000"/>
            <a:headEnd/>
            <a:tailEnd/>
          </a:ln>
        </p:spPr>
      </p:pic>
      <p:sp>
        <p:nvSpPr>
          <p:cNvPr id="53250" name="Заголовок 1"/>
          <p:cNvSpPr>
            <a:spLocks noGrp="1"/>
          </p:cNvSpPr>
          <p:nvPr>
            <p:ph type="title"/>
          </p:nvPr>
        </p:nvSpPr>
        <p:spPr>
          <a:xfrm>
            <a:off x="457200" y="274638"/>
            <a:ext cx="8229600" cy="6249987"/>
          </a:xfrm>
        </p:spPr>
        <p:txBody>
          <a:bodyPr/>
          <a:lstStyle/>
          <a:p>
            <a:pPr algn="just" eaLnBrk="1" hangingPunct="1"/>
            <a:r>
              <a:rPr lang="en-US" sz="1600" b="1" smtClean="0">
                <a:latin typeface="Verdana" pitchFamily="34" charset="0"/>
              </a:rPr>
              <a:t>With the advent of the most ancient advanced civilizations, it is quite advanced dentistry appeared. It earned particularly significant development in ancient Egypt. So the Egyptian priests- stomatologists first learned to put dental fillings, to make artificial teeth (they are tied with a special wire to neighboring healthy teeth). Detailed description of dental disease is mentioned in ancient Egyptian medical document - Hebert Papyrus (1550 BC. ).</a:t>
            </a:r>
            <a:r>
              <a:rPr lang="ru-RU" sz="1600" b="1" smtClean="0">
                <a:latin typeface="Verdana" pitchFamily="34" charset="0"/>
              </a:rPr>
              <a:t> А </a:t>
            </a:r>
            <a:r>
              <a:rPr lang="en-US" sz="1600" b="1" smtClean="0">
                <a:latin typeface="Verdana" pitchFamily="34" charset="0"/>
              </a:rPr>
              <a:t>And it was in Egypt there was a first in the history of toothpaste, created from a mixture of pumice, eggshell, myrrh and ash from burnt entrails of a bull. </a:t>
            </a:r>
            <a:r>
              <a:rPr lang="ru-RU" sz="1600" b="1" smtClean="0">
                <a:latin typeface="Verdana" pitchFamily="34" charset="0"/>
              </a:rPr>
              <a:t/>
            </a:r>
            <a:br>
              <a:rPr lang="ru-RU" sz="1600" b="1" smtClean="0">
                <a:latin typeface="Verdana" pitchFamily="34" charset="0"/>
              </a:rPr>
            </a:br>
            <a:r>
              <a:rPr lang="en-US" sz="1600" b="1" smtClean="0">
                <a:latin typeface="Verdana" pitchFamily="34" charset="0"/>
              </a:rPr>
              <a:t> Besides the Egyptians Etruscans were expert dentists ancient times, which could produce dentures. They were made by cutting out the appropriate animal teeth. They were inserted in a special way and is durable and perfectly suited even for chewing coarse food. Later dental skills of the Etruscans adopted the ancient Greeks and Romans. </a:t>
            </a:r>
            <a:r>
              <a:rPr lang="ru-RU" sz="1600" b="1" smtClean="0">
                <a:latin typeface="Verdana" pitchFamily="34" charset="0"/>
              </a:rPr>
              <a:t/>
            </a:r>
            <a:br>
              <a:rPr lang="ru-RU" sz="1600" b="1" smtClean="0">
                <a:latin typeface="Verdana" pitchFamily="34" charset="0"/>
              </a:rPr>
            </a:br>
            <a:r>
              <a:rPr lang="en-US" sz="1600" b="1" smtClean="0">
                <a:latin typeface="Verdana" pitchFamily="34" charset="0"/>
              </a:rPr>
              <a:t> Since the days of antiquity come down to us many works of Greek and Roman physicians, these works were dedicated, including dental treatment. New page in the history of dentistry already in the I century AD. Roman surgeon Arhigen discovered who was the personal physician of the Roman Emperor Trajan - he was the first with a medical purpose to the tooth cavity drilled with a trephine. Later, with the onset of the Middle Ages, this technique for several centuries has been forgotten. </a:t>
            </a:r>
            <a:r>
              <a:rPr lang="ru-RU" sz="1600" b="1" smtClean="0">
                <a:latin typeface="Verdana" pitchFamily="34" charset="0"/>
              </a:rPr>
              <a:t/>
            </a:r>
            <a:br>
              <a:rPr lang="ru-RU" sz="1600" b="1" smtClean="0">
                <a:latin typeface="Verdana" pitchFamily="34" charset="0"/>
              </a:rPr>
            </a:br>
            <a:endParaRPr lang="ru-RU" sz="1600" b="1" smtClean="0">
              <a:latin typeface="Verdan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p:cNvPicPr>
            <a:picLocks noChangeAspect="1" noChangeArrowheads="1"/>
          </p:cNvPicPr>
          <p:nvPr/>
        </p:nvPicPr>
        <p:blipFill>
          <a:blip r:embed="rId2" cstate="print"/>
          <a:srcRect/>
          <a:stretch>
            <a:fillRect/>
          </a:stretch>
        </p:blipFill>
        <p:spPr bwMode="auto">
          <a:xfrm>
            <a:off x="15875" y="44450"/>
            <a:ext cx="9128125" cy="6858000"/>
          </a:xfrm>
          <a:prstGeom prst="rect">
            <a:avLst/>
          </a:prstGeom>
          <a:noFill/>
          <a:ln w="9525">
            <a:noFill/>
            <a:miter lim="800000"/>
            <a:headEnd/>
            <a:tailEnd/>
          </a:ln>
        </p:spPr>
      </p:pic>
      <p:pic>
        <p:nvPicPr>
          <p:cNvPr id="54274" name="Объект 3"/>
          <p:cNvPicPr>
            <a:picLocks noGrp="1"/>
          </p:cNvPicPr>
          <p:nvPr>
            <p:ph idx="1"/>
          </p:nvPr>
        </p:nvPicPr>
        <p:blipFill>
          <a:blip r:embed="rId3" cstate="print"/>
          <a:srcRect/>
          <a:stretch>
            <a:fillRect/>
          </a:stretch>
        </p:blipFill>
        <p:spPr>
          <a:xfrm>
            <a:off x="381000" y="76200"/>
            <a:ext cx="8382000" cy="3352800"/>
          </a:xfrm>
        </p:spPr>
      </p:pic>
      <p:sp>
        <p:nvSpPr>
          <p:cNvPr id="54275" name="Прямоугольник 6"/>
          <p:cNvSpPr>
            <a:spLocks noChangeArrowheads="1"/>
          </p:cNvSpPr>
          <p:nvPr/>
        </p:nvSpPr>
        <p:spPr bwMode="auto">
          <a:xfrm>
            <a:off x="187325" y="3473450"/>
            <a:ext cx="8785225" cy="2554288"/>
          </a:xfrm>
          <a:prstGeom prst="rect">
            <a:avLst/>
          </a:prstGeom>
          <a:noFill/>
          <a:ln w="9525">
            <a:noFill/>
            <a:miter lim="800000"/>
            <a:headEnd/>
            <a:tailEnd/>
          </a:ln>
        </p:spPr>
        <p:txBody>
          <a:bodyPr>
            <a:spAutoFit/>
          </a:bodyPr>
          <a:lstStyle/>
          <a:p>
            <a:pPr algn="just"/>
            <a:r>
              <a:rPr lang="en-US" sz="2000" b="1">
                <a:latin typeface="Verdana" pitchFamily="34" charset="0"/>
              </a:rPr>
              <a:t>Here is on picture depicted ordinary forceps. It is this tool for many centuries has become a universal curative dental instrument of the Middle Ages.</a:t>
            </a:r>
            <a:r>
              <a:rPr lang="ru-RU" sz="2000" b="1">
                <a:latin typeface="Verdana" pitchFamily="34" charset="0"/>
              </a:rPr>
              <a:t> </a:t>
            </a:r>
            <a:r>
              <a:rPr lang="en-US" sz="2000" b="1">
                <a:latin typeface="Verdana" pitchFamily="34" charset="0"/>
              </a:rPr>
              <a:t>Medical treatises of antiquity were somehow partially forgotten, and with them is forgotten and the different ways treatment of teeth, such as fillings, dentures, etc. Dental treatment of the Middle Ages is to remove bad teeth with the help of forceps like these here.</a:t>
            </a:r>
            <a:endParaRPr lang="ru-RU" sz="2000" b="1">
              <a:latin typeface="Verdan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cstate="print"/>
          <a:srcRect/>
          <a:stretch>
            <a:fillRect/>
          </a:stretch>
        </p:blipFill>
        <p:spPr bwMode="auto">
          <a:xfrm>
            <a:off x="15875" y="44450"/>
            <a:ext cx="9128125" cy="6858000"/>
          </a:xfrm>
          <a:prstGeom prst="rect">
            <a:avLst/>
          </a:prstGeom>
          <a:noFill/>
          <a:ln w="9525">
            <a:noFill/>
            <a:miter lim="800000"/>
            <a:headEnd/>
            <a:tailEnd/>
          </a:ln>
        </p:spPr>
      </p:pic>
      <p:pic>
        <p:nvPicPr>
          <p:cNvPr id="55299" name="Picture 2"/>
          <p:cNvPicPr>
            <a:picLocks noGrp="1" noChangeAspect="1" noChangeArrowheads="1"/>
          </p:cNvPicPr>
          <p:nvPr>
            <p:ph idx="1"/>
          </p:nvPr>
        </p:nvPicPr>
        <p:blipFill>
          <a:blip r:embed="rId3" cstate="print"/>
          <a:srcRect/>
          <a:stretch>
            <a:fillRect/>
          </a:stretch>
        </p:blipFill>
        <p:spPr>
          <a:xfrm>
            <a:off x="152400" y="188913"/>
            <a:ext cx="1725613" cy="2212975"/>
          </a:xfrm>
        </p:spPr>
      </p:pic>
      <p:sp>
        <p:nvSpPr>
          <p:cNvPr id="55300" name="Прямоугольник 3"/>
          <p:cNvSpPr>
            <a:spLocks noChangeArrowheads="1"/>
          </p:cNvSpPr>
          <p:nvPr/>
        </p:nvSpPr>
        <p:spPr bwMode="auto">
          <a:xfrm>
            <a:off x="1981200" y="188913"/>
            <a:ext cx="6983413" cy="1335087"/>
          </a:xfrm>
          <a:prstGeom prst="rect">
            <a:avLst/>
          </a:prstGeom>
          <a:noFill/>
          <a:ln w="9525">
            <a:noFill/>
            <a:miter lim="800000"/>
            <a:headEnd/>
            <a:tailEnd/>
          </a:ln>
        </p:spPr>
        <p:txBody>
          <a:bodyPr>
            <a:spAutoFit/>
          </a:bodyPr>
          <a:lstStyle/>
          <a:p>
            <a:pPr indent="539750" algn="just">
              <a:lnSpc>
                <a:spcPct val="115000"/>
              </a:lnSpc>
            </a:pPr>
            <a:r>
              <a:rPr lang="en-US" b="1">
                <a:latin typeface="Verdana" pitchFamily="34" charset="0"/>
              </a:rPr>
              <a:t>Place a of dentists in the Middle Ages occupied did not even doctors, but the usual bath attendants, barbers, the latter could not only cut and shave, but also to remove the tooth</a:t>
            </a:r>
            <a:r>
              <a:rPr lang="ru-RU" b="1">
                <a:latin typeface="Verdana" pitchFamily="34" charset="0"/>
              </a:rPr>
              <a:t>. </a:t>
            </a:r>
          </a:p>
        </p:txBody>
      </p:sp>
      <p:pic>
        <p:nvPicPr>
          <p:cNvPr id="55301" name="Рисунок 6"/>
          <p:cNvPicPr>
            <a:picLocks noChangeAspect="1" noChangeArrowheads="1"/>
          </p:cNvPicPr>
          <p:nvPr/>
        </p:nvPicPr>
        <p:blipFill>
          <a:blip r:embed="rId4" cstate="print"/>
          <a:srcRect/>
          <a:stretch>
            <a:fillRect/>
          </a:stretch>
        </p:blipFill>
        <p:spPr bwMode="auto">
          <a:xfrm>
            <a:off x="7281863" y="4508500"/>
            <a:ext cx="1716087" cy="2160588"/>
          </a:xfrm>
          <a:prstGeom prst="rect">
            <a:avLst/>
          </a:prstGeom>
          <a:noFill/>
          <a:ln w="9525">
            <a:noFill/>
            <a:miter lim="800000"/>
            <a:headEnd/>
            <a:tailEnd/>
          </a:ln>
        </p:spPr>
      </p:pic>
      <p:sp>
        <p:nvSpPr>
          <p:cNvPr id="55302" name="Прямоугольник 4"/>
          <p:cNvSpPr>
            <a:spLocks noChangeArrowheads="1"/>
          </p:cNvSpPr>
          <p:nvPr/>
        </p:nvSpPr>
        <p:spPr bwMode="auto">
          <a:xfrm>
            <a:off x="250825" y="4727575"/>
            <a:ext cx="6481763" cy="1477963"/>
          </a:xfrm>
          <a:prstGeom prst="rect">
            <a:avLst/>
          </a:prstGeom>
          <a:noFill/>
          <a:ln w="9525">
            <a:noFill/>
            <a:miter lim="800000"/>
            <a:headEnd/>
            <a:tailEnd/>
          </a:ln>
        </p:spPr>
        <p:txBody>
          <a:bodyPr>
            <a:spAutoFit/>
          </a:bodyPr>
          <a:lstStyle/>
          <a:p>
            <a:pPr algn="just"/>
            <a:r>
              <a:rPr lang="en-US" b="1">
                <a:latin typeface="Verdana" pitchFamily="34" charset="0"/>
              </a:rPr>
              <a:t>Another one the next page in the history of dentistry has opened a personal dentist of George Washington - John Greenwood, who in 1790 invented the first dental drill. He first contrived and drill, which is actuated by a foot.</a:t>
            </a:r>
            <a:endParaRPr lang="ru-RU" b="1">
              <a:latin typeface="Verdana" pitchFamily="34" charset="0"/>
            </a:endParaRPr>
          </a:p>
        </p:txBody>
      </p:sp>
      <p:pic>
        <p:nvPicPr>
          <p:cNvPr id="55303" name="Рисунок 5" descr="http://www.dental.ru/for_all/all.jpg"/>
          <p:cNvPicPr>
            <a:picLocks noChangeAspect="1" noChangeArrowheads="1"/>
          </p:cNvPicPr>
          <p:nvPr/>
        </p:nvPicPr>
        <p:blipFill>
          <a:blip r:embed="rId5" r:link="rId6" cstate="print"/>
          <a:srcRect/>
          <a:stretch>
            <a:fillRect/>
          </a:stretch>
        </p:blipFill>
        <p:spPr bwMode="auto">
          <a:xfrm>
            <a:off x="6896100" y="1890713"/>
            <a:ext cx="2219325" cy="2530475"/>
          </a:xfrm>
          <a:prstGeom prst="rect">
            <a:avLst/>
          </a:prstGeom>
          <a:noFill/>
          <a:ln w="9525">
            <a:noFill/>
            <a:miter lim="800000"/>
            <a:headEnd/>
            <a:tailEnd/>
          </a:ln>
        </p:spPr>
      </p:pic>
      <p:sp>
        <p:nvSpPr>
          <p:cNvPr id="55304" name="Прямоугольник 1"/>
          <p:cNvSpPr>
            <a:spLocks noChangeArrowheads="1"/>
          </p:cNvSpPr>
          <p:nvPr/>
        </p:nvSpPr>
        <p:spPr bwMode="auto">
          <a:xfrm>
            <a:off x="250825" y="2419350"/>
            <a:ext cx="6645275" cy="2290763"/>
          </a:xfrm>
          <a:prstGeom prst="rect">
            <a:avLst/>
          </a:prstGeom>
          <a:noFill/>
          <a:ln w="9525">
            <a:noFill/>
            <a:miter lim="800000"/>
            <a:headEnd/>
            <a:tailEnd/>
          </a:ln>
        </p:spPr>
        <p:txBody>
          <a:bodyPr>
            <a:spAutoFit/>
          </a:bodyPr>
          <a:lstStyle/>
          <a:p>
            <a:pPr indent="539750" algn="just">
              <a:lnSpc>
                <a:spcPct val="115000"/>
              </a:lnSpc>
            </a:pPr>
            <a:r>
              <a:rPr lang="en-US" b="1">
                <a:latin typeface="Verdana" pitchFamily="34" charset="0"/>
              </a:rPr>
              <a:t>However, a total of medieval darkness of ignorance Dental had its pleasant exceptions, glimpses of the light of knowledge. One of these glimpses became Professor University of Bologna Giovanni di Arcola, who lived in the 15th century. He employed a method Arhigena, and started dental treatment.</a:t>
            </a:r>
            <a:endParaRPr lang="ru-RU" b="1">
              <a:latin typeface="Verdana"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15875" y="44450"/>
            <a:ext cx="9128125" cy="6858000"/>
          </a:xfrm>
          <a:prstGeom prst="rect">
            <a:avLst/>
          </a:prstGeom>
          <a:noFill/>
          <a:ln w="9525">
            <a:noFill/>
            <a:miter lim="800000"/>
            <a:headEnd/>
            <a:tailEnd/>
          </a:ln>
        </p:spPr>
      </p:pic>
      <p:sp>
        <p:nvSpPr>
          <p:cNvPr id="56323" name="Заголовок 1"/>
          <p:cNvSpPr>
            <a:spLocks noGrp="1"/>
          </p:cNvSpPr>
          <p:nvPr>
            <p:ph type="title"/>
          </p:nvPr>
        </p:nvSpPr>
        <p:spPr>
          <a:xfrm>
            <a:off x="4500563" y="260350"/>
            <a:ext cx="4197350" cy="6264275"/>
          </a:xfrm>
        </p:spPr>
        <p:txBody>
          <a:bodyPr/>
          <a:lstStyle/>
          <a:p>
            <a:pPr algn="just" eaLnBrk="1" hangingPunct="1"/>
            <a:r>
              <a:rPr lang="en-US" sz="2000" b="1" smtClean="0">
                <a:solidFill>
                  <a:schemeClr val="bg1"/>
                </a:solidFill>
                <a:latin typeface="Verdana" pitchFamily="34" charset="0"/>
              </a:rPr>
              <a:t>And this is actually a dental office looked at the time. Later another American doctor - James Morrison improved Greenwood’s machine, and that is important - he patented this invention.</a:t>
            </a:r>
            <a:r>
              <a:rPr lang="ru-RU" sz="2000" b="1" smtClean="0">
                <a:solidFill>
                  <a:schemeClr val="bg1"/>
                </a:solidFill>
                <a:latin typeface="Verdana" pitchFamily="34" charset="0"/>
              </a:rPr>
              <a:t> </a:t>
            </a:r>
            <a:r>
              <a:rPr lang="en-US" sz="2000" b="1" smtClean="0">
                <a:solidFill>
                  <a:schemeClr val="bg1"/>
                </a:solidFill>
                <a:latin typeface="Verdana" pitchFamily="34" charset="0"/>
              </a:rPr>
              <a:t>On the calendar was already in 1871, after 5 years later created by him the company launched the SS White dental innovation in mass production, and it soon spread throughout the world.</a:t>
            </a:r>
            <a:endParaRPr lang="ru-RU" sz="2000" b="1" smtClean="0">
              <a:solidFill>
                <a:schemeClr val="bg1"/>
              </a:solidFill>
              <a:latin typeface="Verdana" pitchFamily="34" charset="0"/>
            </a:endParaRPr>
          </a:p>
        </p:txBody>
      </p:sp>
      <p:pic>
        <p:nvPicPr>
          <p:cNvPr id="56324" name="Объект 3"/>
          <p:cNvPicPr>
            <a:picLocks noGrp="1"/>
          </p:cNvPicPr>
          <p:nvPr>
            <p:ph idx="1"/>
          </p:nvPr>
        </p:nvPicPr>
        <p:blipFill>
          <a:blip r:embed="rId3" cstate="print"/>
          <a:srcRect/>
          <a:stretch>
            <a:fillRect/>
          </a:stretch>
        </p:blipFill>
        <p:spPr>
          <a:xfrm>
            <a:off x="323850" y="908050"/>
            <a:ext cx="3567113" cy="4743450"/>
          </a:xfr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p:cNvPicPr>
            <a:picLocks noChangeAspect="1" noChangeArrowheads="1"/>
          </p:cNvPicPr>
          <p:nvPr/>
        </p:nvPicPr>
        <p:blipFill>
          <a:blip r:embed="rId2" cstate="print"/>
          <a:srcRect/>
          <a:stretch>
            <a:fillRect/>
          </a:stretch>
        </p:blipFill>
        <p:spPr bwMode="auto">
          <a:xfrm>
            <a:off x="15875" y="44450"/>
            <a:ext cx="9128125" cy="6858000"/>
          </a:xfrm>
          <a:prstGeom prst="rect">
            <a:avLst/>
          </a:prstGeom>
          <a:noFill/>
          <a:ln w="9525">
            <a:noFill/>
            <a:miter lim="800000"/>
            <a:headEnd/>
            <a:tailEnd/>
          </a:ln>
        </p:spPr>
      </p:pic>
      <p:pic>
        <p:nvPicPr>
          <p:cNvPr id="57346" name="Объект 3"/>
          <p:cNvPicPr>
            <a:picLocks noGrp="1"/>
          </p:cNvPicPr>
          <p:nvPr>
            <p:ph idx="1"/>
          </p:nvPr>
        </p:nvPicPr>
        <p:blipFill>
          <a:blip r:embed="rId3" cstate="print"/>
          <a:srcRect/>
          <a:stretch>
            <a:fillRect/>
          </a:stretch>
        </p:blipFill>
        <p:spPr>
          <a:xfrm>
            <a:off x="5003800" y="404813"/>
            <a:ext cx="3840163" cy="5976937"/>
          </a:xfrm>
        </p:spPr>
      </p:pic>
      <p:sp>
        <p:nvSpPr>
          <p:cNvPr id="5" name="Прямоугольник 4"/>
          <p:cNvSpPr/>
          <p:nvPr/>
        </p:nvSpPr>
        <p:spPr>
          <a:xfrm>
            <a:off x="468313" y="549275"/>
            <a:ext cx="3959225" cy="3786188"/>
          </a:xfrm>
          <a:prstGeom prst="rect">
            <a:avLst/>
          </a:prstGeom>
        </p:spPr>
        <p:txBody>
          <a:bodyPr>
            <a:spAutoFit/>
          </a:bodyPr>
          <a:lstStyle/>
          <a:p>
            <a:pPr algn="just" fontAlgn="auto">
              <a:spcBef>
                <a:spcPts val="0"/>
              </a:spcBef>
              <a:spcAft>
                <a:spcPts val="0"/>
              </a:spcAft>
              <a:defRPr/>
            </a:pPr>
            <a:r>
              <a:rPr lang="en-US" sz="2400" b="1" dirty="0">
                <a:solidFill>
                  <a:schemeClr val="accent2">
                    <a:lumMod val="50000"/>
                  </a:schemeClr>
                </a:solidFill>
                <a:latin typeface="+mn-lt"/>
                <a:cs typeface="+mn-cs"/>
              </a:rPr>
              <a:t>And this is a picture from the beginning of the 20th century, dentistry has undergone such a transformation in a relatively short time and came to the look in which we know it today.</a:t>
            </a:r>
            <a:endParaRPr lang="ru-RU" sz="2400" b="1" dirty="0">
              <a:solidFill>
                <a:schemeClr val="accent2">
                  <a:lumMod val="50000"/>
                </a:schemeClr>
              </a:solidFill>
              <a:latin typeface="+mn-lt"/>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 name="Picture 2"/>
          <p:cNvPicPr>
            <a:picLocks noChangeAspect="1" noChangeArrowheads="1"/>
          </p:cNvPicPr>
          <p:nvPr/>
        </p:nvPicPr>
        <p:blipFill>
          <a:blip r:embed="rId3" cstate="print"/>
          <a:srcRect/>
          <a:stretch>
            <a:fillRect/>
          </a:stretch>
        </p:blipFill>
        <p:spPr bwMode="auto">
          <a:xfrm>
            <a:off x="0" y="0"/>
            <a:ext cx="9172575" cy="6858000"/>
          </a:xfrm>
          <a:prstGeom prst="rect">
            <a:avLst/>
          </a:prstGeom>
          <a:noFill/>
          <a:ln w="9525">
            <a:noFill/>
            <a:miter lim="800000"/>
            <a:headEnd/>
            <a:tailEnd/>
          </a:ln>
        </p:spPr>
      </p:pic>
      <p:pic>
        <p:nvPicPr>
          <p:cNvPr id="4168" name="Picture 2"/>
          <p:cNvPicPr>
            <a:picLocks noChangeAspect="1" noChangeArrowheads="1"/>
          </p:cNvPicPr>
          <p:nvPr/>
        </p:nvPicPr>
        <p:blipFill>
          <a:blip r:embed="rId4" cstate="print"/>
          <a:srcRect/>
          <a:stretch>
            <a:fillRect/>
          </a:stretch>
        </p:blipFill>
        <p:spPr bwMode="auto">
          <a:xfrm>
            <a:off x="15875" y="44450"/>
            <a:ext cx="9128125" cy="6858000"/>
          </a:xfrm>
          <a:prstGeom prst="rect">
            <a:avLst/>
          </a:prstGeom>
          <a:noFill/>
          <a:ln w="9525">
            <a:noFill/>
            <a:miter lim="800000"/>
            <a:headEnd/>
            <a:tailEnd/>
          </a:ln>
        </p:spPr>
      </p:pic>
      <p:sp>
        <p:nvSpPr>
          <p:cNvPr id="4169" name="Прямоугольник 1"/>
          <p:cNvSpPr>
            <a:spLocks noChangeArrowheads="1"/>
          </p:cNvSpPr>
          <p:nvPr/>
        </p:nvSpPr>
        <p:spPr bwMode="auto">
          <a:xfrm>
            <a:off x="107950" y="115888"/>
            <a:ext cx="5976938" cy="5016500"/>
          </a:xfrm>
          <a:prstGeom prst="rect">
            <a:avLst/>
          </a:prstGeom>
          <a:noFill/>
          <a:ln w="9525">
            <a:noFill/>
            <a:miter lim="800000"/>
            <a:headEnd/>
            <a:tailEnd/>
          </a:ln>
        </p:spPr>
        <p:txBody>
          <a:bodyPr>
            <a:spAutoFit/>
          </a:bodyPr>
          <a:lstStyle/>
          <a:p>
            <a:pPr algn="just"/>
            <a:r>
              <a:rPr lang="en-US" sz="2000" b="1">
                <a:latin typeface="Verdana" pitchFamily="34" charset="0"/>
              </a:rPr>
              <a:t>Dental schools have made a significant step in the training of dental case. The first dental school in Russia was opened in 1881 in St. Petersburg VI Vazhinsky.</a:t>
            </a:r>
            <a:r>
              <a:rPr lang="ru-RU" sz="2000" b="1">
                <a:latin typeface="Verdana" pitchFamily="34" charset="0"/>
              </a:rPr>
              <a:t> </a:t>
            </a:r>
            <a:r>
              <a:rPr lang="en-US" sz="2000" b="1">
                <a:latin typeface="Verdana" pitchFamily="34" charset="0"/>
              </a:rPr>
              <a:t>However, these schools have many shortcomings, and in 1900 was officially banned by the apprenticeship training of dentists. The first course in dentistry in Russian institutions in the medical faculties was introduced on the recommendation of Prof. N.V Sklifosofskiy. He is the founder of the study of dental caries in Russia in the epidemiological aspect. They first established the prevalence of dental caries in urban residents</a:t>
            </a:r>
            <a:r>
              <a:rPr lang="ru-RU" sz="2000" b="1">
                <a:latin typeface="Verdana" pitchFamily="34" charset="0"/>
              </a:rPr>
              <a:t>.</a:t>
            </a:r>
          </a:p>
        </p:txBody>
      </p:sp>
      <p:sp>
        <p:nvSpPr>
          <p:cNvPr id="4170"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uk-UA">
              <a:latin typeface="Calibri" pitchFamily="34" charset="0"/>
            </a:endParaRPr>
          </a:p>
        </p:txBody>
      </p:sp>
      <p:graphicFrame>
        <p:nvGraphicFramePr>
          <p:cNvPr id="4166" name="Object 70"/>
          <p:cNvGraphicFramePr>
            <a:graphicFrameLocks noChangeAspect="1"/>
          </p:cNvGraphicFramePr>
          <p:nvPr/>
        </p:nvGraphicFramePr>
        <p:xfrm>
          <a:off x="6084888" y="333375"/>
          <a:ext cx="2884487" cy="3382963"/>
        </p:xfrm>
        <a:graphic>
          <a:graphicData uri="http://schemas.openxmlformats.org/presentationml/2006/ole">
            <p:oleObj spid="_x0000_s4167" r:id="rId5" imgW="1178192" imgH="1110765" progId="">
              <p:embed/>
            </p:oleObj>
          </a:graphicData>
        </a:graphic>
      </p:graphicFrame>
      <p:pic>
        <p:nvPicPr>
          <p:cNvPr id="4171" name="Picture 8"/>
          <p:cNvPicPr>
            <a:picLocks noChangeAspect="1" noChangeArrowheads="1"/>
          </p:cNvPicPr>
          <p:nvPr/>
        </p:nvPicPr>
        <p:blipFill>
          <a:blip r:embed="rId6" cstate="print"/>
          <a:srcRect/>
          <a:stretch>
            <a:fillRect/>
          </a:stretch>
        </p:blipFill>
        <p:spPr bwMode="auto">
          <a:xfrm>
            <a:off x="6099175" y="4437063"/>
            <a:ext cx="2768600" cy="223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p:cNvPicPr>
            <a:picLocks noChangeAspect="1" noChangeArrowheads="1"/>
          </p:cNvPicPr>
          <p:nvPr/>
        </p:nvPicPr>
        <p:blipFill>
          <a:blip r:embed="rId2" cstate="print"/>
          <a:srcRect/>
          <a:stretch>
            <a:fillRect/>
          </a:stretch>
        </p:blipFill>
        <p:spPr bwMode="auto">
          <a:xfrm>
            <a:off x="14288" y="0"/>
            <a:ext cx="9129712" cy="6858000"/>
          </a:xfrm>
          <a:prstGeom prst="rect">
            <a:avLst/>
          </a:prstGeom>
          <a:noFill/>
          <a:ln w="9525">
            <a:noFill/>
            <a:miter lim="800000"/>
            <a:headEnd/>
            <a:tailEnd/>
          </a:ln>
        </p:spPr>
      </p:pic>
      <p:pic>
        <p:nvPicPr>
          <p:cNvPr id="60418" name="Picture 2"/>
          <p:cNvPicPr>
            <a:picLocks noChangeAspect="1" noChangeArrowheads="1"/>
          </p:cNvPicPr>
          <p:nvPr/>
        </p:nvPicPr>
        <p:blipFill>
          <a:blip r:embed="rId3" cstate="print"/>
          <a:srcRect/>
          <a:stretch>
            <a:fillRect/>
          </a:stretch>
        </p:blipFill>
        <p:spPr bwMode="auto">
          <a:xfrm>
            <a:off x="15875" y="44450"/>
            <a:ext cx="9128125" cy="6858000"/>
          </a:xfrm>
          <a:prstGeom prst="rect">
            <a:avLst/>
          </a:prstGeom>
          <a:noFill/>
          <a:ln w="9525">
            <a:noFill/>
            <a:miter lim="800000"/>
            <a:headEnd/>
            <a:tailEnd/>
          </a:ln>
        </p:spPr>
      </p:pic>
      <p:pic>
        <p:nvPicPr>
          <p:cNvPr id="60419" name="Picture 3"/>
          <p:cNvPicPr>
            <a:picLocks noChangeAspect="1" noChangeArrowheads="1"/>
          </p:cNvPicPr>
          <p:nvPr/>
        </p:nvPicPr>
        <p:blipFill>
          <a:blip r:embed="rId4" cstate="print"/>
          <a:srcRect/>
          <a:stretch>
            <a:fillRect/>
          </a:stretch>
        </p:blipFill>
        <p:spPr bwMode="auto">
          <a:xfrm>
            <a:off x="4868863" y="115888"/>
            <a:ext cx="4121150" cy="4402137"/>
          </a:xfrm>
          <a:prstGeom prst="rect">
            <a:avLst/>
          </a:prstGeom>
          <a:noFill/>
          <a:ln w="9525">
            <a:noFill/>
            <a:miter lim="800000"/>
            <a:headEnd/>
            <a:tailEnd/>
          </a:ln>
        </p:spPr>
      </p:pic>
      <p:sp>
        <p:nvSpPr>
          <p:cNvPr id="60420" name="Прямоугольник 1"/>
          <p:cNvSpPr>
            <a:spLocks noChangeArrowheads="1"/>
          </p:cNvSpPr>
          <p:nvPr/>
        </p:nvSpPr>
        <p:spPr bwMode="auto">
          <a:xfrm>
            <a:off x="323850" y="115888"/>
            <a:ext cx="4572000" cy="4246562"/>
          </a:xfrm>
          <a:prstGeom prst="rect">
            <a:avLst/>
          </a:prstGeom>
          <a:noFill/>
          <a:ln w="9525">
            <a:noFill/>
            <a:miter lim="800000"/>
            <a:headEnd/>
            <a:tailEnd/>
          </a:ln>
        </p:spPr>
        <p:txBody>
          <a:bodyPr>
            <a:spAutoFit/>
          </a:bodyPr>
          <a:lstStyle/>
          <a:p>
            <a:pPr algn="just"/>
            <a:r>
              <a:rPr lang="en-US" b="1">
                <a:latin typeface="Verdana" pitchFamily="34" charset="0"/>
              </a:rPr>
              <a:t>In Ukraine, dentists T.A. Tychinskii (1893) and I.I. Margolin (1896) organized a school in Odessa, LS Blank - in Kiev (1897). Later odontoiatric school appeared in Kharkov.</a:t>
            </a:r>
            <a:r>
              <a:rPr lang="ru-RU" b="1">
                <a:latin typeface="Verdana" pitchFamily="34" charset="0"/>
              </a:rPr>
              <a:t> </a:t>
            </a:r>
            <a:r>
              <a:rPr lang="en-US" b="1">
                <a:latin typeface="Verdana" pitchFamily="34" charset="0"/>
              </a:rPr>
              <a:t>1919 - nationalization of private dental schools with a 4-year education. , 1920. - Medical Academy formed in Kharkov</a:t>
            </a:r>
            <a:r>
              <a:rPr lang="ru-RU" b="1">
                <a:latin typeface="Verdana" pitchFamily="34" charset="0"/>
              </a:rPr>
              <a:t>, </a:t>
            </a:r>
            <a:r>
              <a:rPr lang="en-US" b="1">
                <a:latin typeface="Verdana" pitchFamily="34" charset="0"/>
              </a:rPr>
              <a:t>Kiev and Odessa with two faculties: medical and dental. In 1928 - in Odessa was organized by the Scientific and Research Institute of Stomatology.</a:t>
            </a:r>
            <a:endParaRPr lang="ru-RU" b="1">
              <a:latin typeface="Verdana" pitchFamily="34" charset="0"/>
            </a:endParaRPr>
          </a:p>
        </p:txBody>
      </p:sp>
      <p:sp>
        <p:nvSpPr>
          <p:cNvPr id="3" name="Прямоугольник 2"/>
          <p:cNvSpPr/>
          <p:nvPr/>
        </p:nvSpPr>
        <p:spPr>
          <a:xfrm>
            <a:off x="323850" y="4724400"/>
            <a:ext cx="8569325" cy="1384300"/>
          </a:xfrm>
          <a:prstGeom prst="rect">
            <a:avLst/>
          </a:prstGeom>
        </p:spPr>
        <p:txBody>
          <a:bodyPr>
            <a:spAutoFit/>
          </a:bodyPr>
          <a:lstStyle/>
          <a:p>
            <a:pPr algn="just" fontAlgn="auto">
              <a:spcBef>
                <a:spcPts val="0"/>
              </a:spcBef>
              <a:spcAft>
                <a:spcPts val="0"/>
              </a:spcAft>
              <a:defRPr/>
            </a:pPr>
            <a:r>
              <a:rPr lang="en-US" sz="2800" b="1" dirty="0">
                <a:solidFill>
                  <a:schemeClr val="tx2">
                    <a:lumMod val="75000"/>
                  </a:schemeClr>
                </a:solidFill>
                <a:latin typeface="Verdana" pitchFamily="34" charset="0"/>
                <a:ea typeface="Verdana" pitchFamily="34" charset="0"/>
                <a:cs typeface="Verdana" pitchFamily="34" charset="0"/>
              </a:rPr>
              <a:t>Faculty of Dentistry at the Odessa Medical Institute N.I </a:t>
            </a:r>
            <a:r>
              <a:rPr lang="en-US" sz="2800" b="1" dirty="0" err="1">
                <a:solidFill>
                  <a:schemeClr val="tx2">
                    <a:lumMod val="75000"/>
                  </a:schemeClr>
                </a:solidFill>
                <a:latin typeface="Verdana" pitchFamily="34" charset="0"/>
                <a:ea typeface="Verdana" pitchFamily="34" charset="0"/>
                <a:cs typeface="Verdana" pitchFamily="34" charset="0"/>
              </a:rPr>
              <a:t>Pirogov</a:t>
            </a:r>
            <a:r>
              <a:rPr lang="en-US" sz="2800" b="1" dirty="0">
                <a:solidFill>
                  <a:schemeClr val="tx2">
                    <a:lumMod val="75000"/>
                  </a:schemeClr>
                </a:solidFill>
                <a:latin typeface="Verdana" pitchFamily="34" charset="0"/>
                <a:ea typeface="Verdana" pitchFamily="34" charset="0"/>
                <a:cs typeface="Verdana" pitchFamily="34" charset="0"/>
              </a:rPr>
              <a:t> was opened in 1958.</a:t>
            </a:r>
            <a:endParaRPr lang="ru-RU" sz="2800" b="1" dirty="0">
              <a:solidFill>
                <a:schemeClr val="tx2">
                  <a:lumMod val="75000"/>
                </a:schemeClr>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Рисунок 1" descr="http://www.tvoyrebenok.ru/images/presentation/color/s/03.jpg"/>
          <p:cNvPicPr>
            <a:picLocks noChangeAspect="1" noChangeArrowheads="1"/>
          </p:cNvPicPr>
          <p:nvPr/>
        </p:nvPicPr>
        <p:blipFill>
          <a:blip r:embed="rId2" cstate="print"/>
          <a:srcRect/>
          <a:stretch>
            <a:fillRect/>
          </a:stretch>
        </p:blipFill>
        <p:spPr bwMode="auto">
          <a:xfrm>
            <a:off x="34925" y="0"/>
            <a:ext cx="9109075" cy="6858000"/>
          </a:xfrm>
          <a:prstGeom prst="rect">
            <a:avLst/>
          </a:prstGeom>
          <a:noFill/>
          <a:ln w="9525">
            <a:noFill/>
            <a:miter lim="800000"/>
            <a:headEnd/>
            <a:tailEnd/>
          </a:ln>
        </p:spPr>
      </p:pic>
      <p:pic>
        <p:nvPicPr>
          <p:cNvPr id="61442" name="Picture 2"/>
          <p:cNvPicPr>
            <a:picLocks noChangeAspect="1" noChangeArrowheads="1"/>
          </p:cNvPicPr>
          <p:nvPr/>
        </p:nvPicPr>
        <p:blipFill>
          <a:blip r:embed="rId3" cstate="print"/>
          <a:srcRect/>
          <a:stretch>
            <a:fillRect/>
          </a:stretch>
        </p:blipFill>
        <p:spPr bwMode="auto">
          <a:xfrm>
            <a:off x="15875" y="44450"/>
            <a:ext cx="9128125" cy="6858000"/>
          </a:xfrm>
          <a:prstGeom prst="rect">
            <a:avLst/>
          </a:prstGeom>
          <a:noFill/>
          <a:ln w="9525">
            <a:noFill/>
            <a:miter lim="800000"/>
            <a:headEnd/>
            <a:tailEnd/>
          </a:ln>
        </p:spPr>
      </p:pic>
      <p:pic>
        <p:nvPicPr>
          <p:cNvPr id="61443" name="Picture 2"/>
          <p:cNvPicPr>
            <a:picLocks noChangeAspect="1" noChangeArrowheads="1"/>
          </p:cNvPicPr>
          <p:nvPr/>
        </p:nvPicPr>
        <p:blipFill>
          <a:blip r:embed="rId4" cstate="print"/>
          <a:srcRect/>
          <a:stretch>
            <a:fillRect/>
          </a:stretch>
        </p:blipFill>
        <p:spPr bwMode="auto">
          <a:xfrm>
            <a:off x="69850" y="44450"/>
            <a:ext cx="3517900" cy="5256213"/>
          </a:xfrm>
          <a:prstGeom prst="rect">
            <a:avLst/>
          </a:prstGeom>
          <a:noFill/>
          <a:ln w="9525">
            <a:noFill/>
            <a:miter lim="800000"/>
            <a:headEnd/>
            <a:tailEnd/>
          </a:ln>
        </p:spPr>
      </p:pic>
      <p:sp>
        <p:nvSpPr>
          <p:cNvPr id="61444" name="Прямоугольник 2"/>
          <p:cNvSpPr>
            <a:spLocks noChangeArrowheads="1"/>
          </p:cNvSpPr>
          <p:nvPr/>
        </p:nvSpPr>
        <p:spPr bwMode="auto">
          <a:xfrm>
            <a:off x="3779838" y="333375"/>
            <a:ext cx="5076825" cy="3786188"/>
          </a:xfrm>
          <a:prstGeom prst="rect">
            <a:avLst/>
          </a:prstGeom>
          <a:noFill/>
          <a:ln w="9525">
            <a:noFill/>
            <a:miter lim="800000"/>
            <a:headEnd/>
            <a:tailEnd/>
          </a:ln>
        </p:spPr>
        <p:txBody>
          <a:bodyPr>
            <a:spAutoFit/>
          </a:bodyPr>
          <a:lstStyle/>
          <a:p>
            <a:pPr algn="just"/>
            <a:r>
              <a:rPr lang="en-US" sz="2400" b="1">
                <a:latin typeface="Verdana" pitchFamily="34" charset="0"/>
              </a:rPr>
              <a:t>Founder and first head of the Department of Therapeutic Dentistry was director of the Odessa Scientific Research Institute Dentistry, PhD of medicine, Assoc. Prof. Alexey Marchenko, a graduate of the Kyiv’s School of Dentistry.</a:t>
            </a:r>
            <a:endParaRPr lang="ru-RU" sz="2400" b="1">
              <a:latin typeface="Verdana" pitchFamily="34" charset="0"/>
            </a:endParaRPr>
          </a:p>
        </p:txBody>
      </p:sp>
      <p:sp>
        <p:nvSpPr>
          <p:cNvPr id="61445" name="Прямоугольник 3"/>
          <p:cNvSpPr>
            <a:spLocks noChangeArrowheads="1"/>
          </p:cNvSpPr>
          <p:nvPr/>
        </p:nvSpPr>
        <p:spPr bwMode="auto">
          <a:xfrm>
            <a:off x="4032250" y="4292600"/>
            <a:ext cx="4572000" cy="1631950"/>
          </a:xfrm>
          <a:prstGeom prst="rect">
            <a:avLst/>
          </a:prstGeom>
          <a:noFill/>
          <a:ln w="9525">
            <a:noFill/>
            <a:miter lim="800000"/>
            <a:headEnd/>
            <a:tailEnd/>
          </a:ln>
        </p:spPr>
        <p:txBody>
          <a:bodyPr>
            <a:spAutoFit/>
          </a:bodyPr>
          <a:lstStyle/>
          <a:p>
            <a:pPr algn="just"/>
            <a:r>
              <a:rPr lang="en-US" sz="2000" b="1">
                <a:latin typeface="Verdana" pitchFamily="34" charset="0"/>
              </a:rPr>
              <a:t>During the leadership of the Department (1960 - 1977)</a:t>
            </a:r>
          </a:p>
          <a:p>
            <a:r>
              <a:rPr lang="en-US" sz="2000" b="1">
                <a:latin typeface="Verdana" pitchFamily="34" charset="0"/>
              </a:rPr>
              <a:t>employees were written 1 doctor (A.I Marchenko) and 15 candidate theses.</a:t>
            </a:r>
            <a:endParaRPr lang="ru-RU" sz="2000" b="1">
              <a:latin typeface="Verdan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p:cNvPicPr>
            <a:picLocks noChangeAspect="1" noChangeArrowheads="1"/>
          </p:cNvPicPr>
          <p:nvPr/>
        </p:nvPicPr>
        <p:blipFill>
          <a:blip r:embed="rId2" cstate="print"/>
          <a:srcRect/>
          <a:stretch>
            <a:fillRect/>
          </a:stretch>
        </p:blipFill>
        <p:spPr bwMode="auto">
          <a:xfrm>
            <a:off x="0" y="-11113"/>
            <a:ext cx="9180513" cy="6869113"/>
          </a:xfrm>
          <a:prstGeom prst="rect">
            <a:avLst/>
          </a:prstGeom>
          <a:noFill/>
          <a:ln w="9525">
            <a:noFill/>
            <a:miter lim="800000"/>
            <a:headEnd/>
            <a:tailEnd/>
          </a:ln>
        </p:spPr>
      </p:pic>
      <p:pic>
        <p:nvPicPr>
          <p:cNvPr id="62466" name="Picture 2"/>
          <p:cNvPicPr>
            <a:picLocks noChangeAspect="1" noChangeArrowheads="1"/>
          </p:cNvPicPr>
          <p:nvPr/>
        </p:nvPicPr>
        <p:blipFill>
          <a:blip r:embed="rId3" cstate="print"/>
          <a:srcRect/>
          <a:stretch>
            <a:fillRect/>
          </a:stretch>
        </p:blipFill>
        <p:spPr bwMode="auto">
          <a:xfrm>
            <a:off x="15875" y="44450"/>
            <a:ext cx="9128125" cy="6858000"/>
          </a:xfrm>
          <a:prstGeom prst="rect">
            <a:avLst/>
          </a:prstGeom>
          <a:noFill/>
          <a:ln w="9525">
            <a:noFill/>
            <a:miter lim="800000"/>
            <a:headEnd/>
            <a:tailEnd/>
          </a:ln>
        </p:spPr>
      </p:pic>
      <p:pic>
        <p:nvPicPr>
          <p:cNvPr id="62467" name="Picture 3"/>
          <p:cNvPicPr>
            <a:picLocks noChangeAspect="1" noChangeArrowheads="1"/>
          </p:cNvPicPr>
          <p:nvPr/>
        </p:nvPicPr>
        <p:blipFill>
          <a:blip r:embed="rId4" cstate="print"/>
          <a:srcRect/>
          <a:stretch>
            <a:fillRect/>
          </a:stretch>
        </p:blipFill>
        <p:spPr bwMode="auto">
          <a:xfrm>
            <a:off x="609600" y="155575"/>
            <a:ext cx="7343775" cy="4286250"/>
          </a:xfrm>
          <a:prstGeom prst="rect">
            <a:avLst/>
          </a:prstGeom>
          <a:noFill/>
          <a:ln w="9525">
            <a:noFill/>
            <a:miter lim="800000"/>
            <a:headEnd/>
            <a:tailEnd/>
          </a:ln>
        </p:spPr>
      </p:pic>
      <p:sp>
        <p:nvSpPr>
          <p:cNvPr id="62468" name="Прямоугольник 1"/>
          <p:cNvSpPr>
            <a:spLocks noChangeArrowheads="1"/>
          </p:cNvSpPr>
          <p:nvPr/>
        </p:nvSpPr>
        <p:spPr bwMode="auto">
          <a:xfrm>
            <a:off x="179388" y="4572000"/>
            <a:ext cx="8569325" cy="2216150"/>
          </a:xfrm>
          <a:prstGeom prst="rect">
            <a:avLst/>
          </a:prstGeom>
          <a:noFill/>
          <a:ln w="9525">
            <a:noFill/>
            <a:miter lim="800000"/>
            <a:headEnd/>
            <a:tailEnd/>
          </a:ln>
        </p:spPr>
        <p:txBody>
          <a:bodyPr>
            <a:spAutoFit/>
          </a:bodyPr>
          <a:lstStyle/>
          <a:p>
            <a:pPr algn="just"/>
            <a:r>
              <a:rPr lang="en-US" sz="2300" b="1">
                <a:latin typeface="Calibri" pitchFamily="34" charset="0"/>
              </a:rPr>
              <a:t>Since 01.09.1960y. to work at the department began working the first assistants – B.V. Bashkirs and L.F. Tishchenko. Much time and energy formation of the department gave veterans – G.N. Varava, I.V. Shvets, V.N. Pinchuk, M.A. Nikitin Y.I. Tarasenko, N.M. Esin. In 1966, A.I. Marchenko defended his doctoral thesis in 1967 and he was given the title of professor.</a:t>
            </a:r>
            <a:endParaRPr lang="ru-RU" sz="2300" b="1">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p:cNvPicPr>
            <a:picLocks noChangeAspect="1" noChangeArrowheads="1"/>
          </p:cNvPicPr>
          <p:nvPr/>
        </p:nvPicPr>
        <p:blipFill>
          <a:blip r:embed="rId2" cstate="print"/>
          <a:srcRect/>
          <a:stretch>
            <a:fillRect/>
          </a:stretch>
        </p:blipFill>
        <p:spPr bwMode="auto">
          <a:xfrm>
            <a:off x="0" y="22225"/>
            <a:ext cx="9128125" cy="6858000"/>
          </a:xfrm>
          <a:prstGeom prst="rect">
            <a:avLst/>
          </a:prstGeom>
          <a:noFill/>
          <a:ln w="9525">
            <a:noFill/>
            <a:miter lim="800000"/>
            <a:headEnd/>
            <a:tailEnd/>
          </a:ln>
        </p:spPr>
      </p:pic>
      <p:pic>
        <p:nvPicPr>
          <p:cNvPr id="63490" name="Picture 2"/>
          <p:cNvPicPr>
            <a:picLocks noChangeAspect="1" noChangeArrowheads="1"/>
          </p:cNvPicPr>
          <p:nvPr/>
        </p:nvPicPr>
        <p:blipFill>
          <a:blip r:embed="rId3" cstate="print"/>
          <a:srcRect/>
          <a:stretch>
            <a:fillRect/>
          </a:stretch>
        </p:blipFill>
        <p:spPr bwMode="auto">
          <a:xfrm>
            <a:off x="425450" y="39688"/>
            <a:ext cx="8402638" cy="4679950"/>
          </a:xfrm>
          <a:prstGeom prst="rect">
            <a:avLst/>
          </a:prstGeom>
          <a:noFill/>
          <a:ln w="9525">
            <a:noFill/>
            <a:miter lim="800000"/>
            <a:headEnd/>
            <a:tailEnd/>
          </a:ln>
        </p:spPr>
      </p:pic>
      <p:sp>
        <p:nvSpPr>
          <p:cNvPr id="75779" name="Прямоугольник 2"/>
          <p:cNvSpPr>
            <a:spLocks noChangeArrowheads="1"/>
          </p:cNvSpPr>
          <p:nvPr/>
        </p:nvSpPr>
        <p:spPr bwMode="auto">
          <a:xfrm>
            <a:off x="323850" y="4729163"/>
            <a:ext cx="8504238" cy="2032000"/>
          </a:xfrm>
          <a:prstGeom prst="rect">
            <a:avLst/>
          </a:prstGeom>
          <a:noFill/>
          <a:ln w="9525">
            <a:noFill/>
            <a:miter lim="800000"/>
            <a:headEnd/>
            <a:tailEnd/>
          </a:ln>
        </p:spPr>
        <p:txBody>
          <a:bodyPr>
            <a:spAutoFit/>
          </a:bodyPr>
          <a:lstStyle/>
          <a:p>
            <a:pPr algn="just">
              <a:defRPr/>
            </a:pPr>
            <a:r>
              <a:rPr lang="en-US" b="1" dirty="0">
                <a:latin typeface="Verdana" pitchFamily="34" charset="0"/>
              </a:rPr>
              <a:t>The first of the assistants defended their dissertations B.V. </a:t>
            </a:r>
            <a:r>
              <a:rPr lang="en-US" b="1" dirty="0" err="1">
                <a:latin typeface="Verdana" pitchFamily="34" charset="0"/>
              </a:rPr>
              <a:t>Bashkirs</a:t>
            </a:r>
            <a:r>
              <a:rPr lang="en-US" b="1" dirty="0">
                <a:latin typeface="Verdana" pitchFamily="34" charset="0"/>
              </a:rPr>
              <a:t> (1965), G.N. </a:t>
            </a:r>
            <a:r>
              <a:rPr lang="en-US" b="1" dirty="0" err="1">
                <a:latin typeface="Verdana" pitchFamily="34" charset="0"/>
              </a:rPr>
              <a:t>Varava</a:t>
            </a:r>
            <a:r>
              <a:rPr lang="en-US" b="1" dirty="0">
                <a:latin typeface="Verdana" pitchFamily="34" charset="0"/>
              </a:rPr>
              <a:t> (1966), </a:t>
            </a:r>
            <a:r>
              <a:rPr lang="en-US" b="1" dirty="0">
                <a:latin typeface="+mj-lt"/>
              </a:rPr>
              <a:t>I.V. </a:t>
            </a:r>
            <a:r>
              <a:rPr lang="en-US" b="1" dirty="0" err="1">
                <a:latin typeface="+mj-lt"/>
              </a:rPr>
              <a:t>Shvets</a:t>
            </a:r>
            <a:r>
              <a:rPr lang="en-US" b="1" dirty="0">
                <a:latin typeface="+mj-lt"/>
              </a:rPr>
              <a:t> </a:t>
            </a:r>
            <a:r>
              <a:rPr lang="en-US" b="1" dirty="0">
                <a:latin typeface="Verdana" pitchFamily="34" charset="0"/>
              </a:rPr>
              <a:t>(1967). Professor A.I. </a:t>
            </a:r>
            <a:r>
              <a:rPr lang="en-US" b="1" dirty="0" err="1">
                <a:latin typeface="Verdana" pitchFamily="34" charset="0"/>
              </a:rPr>
              <a:t>Marchenko</a:t>
            </a:r>
            <a:r>
              <a:rPr lang="en-US" b="1" dirty="0">
                <a:latin typeface="Verdana" pitchFamily="34" charset="0"/>
              </a:rPr>
              <a:t> (1966) first studied the physiological mechanisms of absorption of the oral mucosa of drugs used in the clinic therapeutic dentistry. The results of these studies formed the basis for new treatments for periodontal disease and oral mucosa.</a:t>
            </a:r>
            <a:endParaRPr lang="ru-RU" b="1" dirty="0">
              <a:latin typeface="Verdan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p:cNvPicPr>
            <a:picLocks noChangeAspect="1" noChangeArrowheads="1"/>
          </p:cNvPicPr>
          <p:nvPr/>
        </p:nvPicPr>
        <p:blipFill>
          <a:blip r:embed="rId2" cstate="print"/>
          <a:srcRect/>
          <a:stretch>
            <a:fillRect/>
          </a:stretch>
        </p:blipFill>
        <p:spPr bwMode="auto">
          <a:xfrm>
            <a:off x="0" y="7938"/>
            <a:ext cx="9128125" cy="6858000"/>
          </a:xfrm>
          <a:prstGeom prst="rect">
            <a:avLst/>
          </a:prstGeom>
          <a:noFill/>
          <a:ln w="9525">
            <a:noFill/>
            <a:miter lim="800000"/>
            <a:headEnd/>
            <a:tailEnd/>
          </a:ln>
        </p:spPr>
      </p:pic>
      <p:pic>
        <p:nvPicPr>
          <p:cNvPr id="64514" name="Рисунок 2" descr="а_фото 6исп"/>
          <p:cNvPicPr>
            <a:picLocks noChangeAspect="1" noChangeArrowheads="1"/>
          </p:cNvPicPr>
          <p:nvPr/>
        </p:nvPicPr>
        <p:blipFill>
          <a:blip r:embed="rId3" cstate="print"/>
          <a:srcRect/>
          <a:stretch>
            <a:fillRect/>
          </a:stretch>
        </p:blipFill>
        <p:spPr bwMode="auto">
          <a:xfrm>
            <a:off x="1187450" y="476250"/>
            <a:ext cx="6686550" cy="4681538"/>
          </a:xfrm>
          <a:prstGeom prst="rect">
            <a:avLst/>
          </a:prstGeom>
          <a:noFill/>
          <a:ln w="9525">
            <a:noFill/>
            <a:miter lim="800000"/>
            <a:headEnd/>
            <a:tailEnd/>
          </a:ln>
        </p:spPr>
      </p:pic>
      <p:sp>
        <p:nvSpPr>
          <p:cNvPr id="4" name="Прямоугольник 3"/>
          <p:cNvSpPr/>
          <p:nvPr/>
        </p:nvSpPr>
        <p:spPr>
          <a:xfrm>
            <a:off x="468313" y="5229225"/>
            <a:ext cx="8280400" cy="1200150"/>
          </a:xfrm>
          <a:prstGeom prst="rect">
            <a:avLst/>
          </a:prstGeom>
        </p:spPr>
        <p:txBody>
          <a:bodyPr>
            <a:spAutoFit/>
          </a:bodyPr>
          <a:lstStyle/>
          <a:p>
            <a:pPr algn="just" fontAlgn="auto">
              <a:spcBef>
                <a:spcPts val="0"/>
              </a:spcBef>
              <a:spcAft>
                <a:spcPts val="0"/>
              </a:spcAft>
              <a:defRPr/>
            </a:pPr>
            <a:r>
              <a:rPr lang="en-US" b="1" dirty="0">
                <a:latin typeface="+mn-lt"/>
                <a:cs typeface="+mn-cs"/>
              </a:rPr>
              <a:t>From 1977 to 1978 </a:t>
            </a:r>
            <a:r>
              <a:rPr lang="en-US" b="1" dirty="0">
                <a:latin typeface="+mn-lt"/>
              </a:rPr>
              <a:t>headed the Department </a:t>
            </a:r>
            <a:r>
              <a:rPr lang="en-US" b="1" dirty="0">
                <a:latin typeface="+mn-lt"/>
                <a:cs typeface="+mn-cs"/>
              </a:rPr>
              <a:t>Professor B.V. </a:t>
            </a:r>
            <a:r>
              <a:rPr lang="en-US" b="1" dirty="0" err="1">
                <a:latin typeface="+mn-lt"/>
                <a:cs typeface="+mn-cs"/>
              </a:rPr>
              <a:t>Bashkirs</a:t>
            </a:r>
            <a:r>
              <a:rPr lang="en-US" b="1" dirty="0">
                <a:latin typeface="+mn-lt"/>
                <a:cs typeface="+mn-cs"/>
              </a:rPr>
              <a:t>, and from 1979 to 1989 headed the Department Professor </a:t>
            </a:r>
            <a:r>
              <a:rPr lang="en-US" b="1" dirty="0" err="1">
                <a:latin typeface="+mn-lt"/>
                <a:cs typeface="+mn-cs"/>
              </a:rPr>
              <a:t>Sinitsyn</a:t>
            </a:r>
            <a:r>
              <a:rPr lang="en-US" b="1" dirty="0">
                <a:latin typeface="+mn-lt"/>
                <a:cs typeface="+mn-cs"/>
              </a:rPr>
              <a:t> R.G, he was a graduate of the Kyiv School of Dentistry.</a:t>
            </a:r>
            <a:endParaRPr lang="ru-RU" b="1" dirty="0">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Рисунок 1" descr="&amp;ocy;&amp;bcy;&amp;ocy;&amp;icy; &amp;kcy;&amp;acy;&amp;rcy;&amp;tcy;&amp;icy;&amp;ncy;&amp;kcy;&amp;icy; &amp;fcy;&amp;ocy;&amp;tcy;&amp;ocy; &amp;fcy;&amp;ocy;&amp;ncy;&amp;ocy;&amp;vcy;&amp;ycy;&amp;iecy;"/>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65538" name="Picture 2"/>
          <p:cNvPicPr>
            <a:picLocks noChangeAspect="1" noChangeArrowheads="1"/>
          </p:cNvPicPr>
          <p:nvPr/>
        </p:nvPicPr>
        <p:blipFill>
          <a:blip r:embed="rId3" cstate="print"/>
          <a:srcRect/>
          <a:stretch>
            <a:fillRect/>
          </a:stretch>
        </p:blipFill>
        <p:spPr bwMode="auto">
          <a:xfrm>
            <a:off x="-30163" y="-11113"/>
            <a:ext cx="9128126" cy="6858001"/>
          </a:xfrm>
          <a:prstGeom prst="rect">
            <a:avLst/>
          </a:prstGeom>
          <a:noFill/>
          <a:ln w="9525">
            <a:noFill/>
            <a:miter lim="800000"/>
            <a:headEnd/>
            <a:tailEnd/>
          </a:ln>
        </p:spPr>
      </p:pic>
      <p:sp>
        <p:nvSpPr>
          <p:cNvPr id="65539" name="Прямоугольник 2"/>
          <p:cNvSpPr>
            <a:spLocks noChangeArrowheads="1"/>
          </p:cNvSpPr>
          <p:nvPr/>
        </p:nvSpPr>
        <p:spPr bwMode="auto">
          <a:xfrm>
            <a:off x="142875" y="188913"/>
            <a:ext cx="8858250" cy="5754687"/>
          </a:xfrm>
          <a:prstGeom prst="rect">
            <a:avLst/>
          </a:prstGeom>
          <a:noFill/>
          <a:ln w="9525">
            <a:noFill/>
            <a:miter lim="800000"/>
            <a:headEnd/>
            <a:tailEnd/>
          </a:ln>
        </p:spPr>
        <p:txBody>
          <a:bodyPr>
            <a:spAutoFit/>
          </a:bodyPr>
          <a:lstStyle/>
          <a:p>
            <a:pPr algn="just"/>
            <a:r>
              <a:rPr lang="en-US" sz="1600" b="1">
                <a:solidFill>
                  <a:srgbClr val="FF0000"/>
                </a:solidFill>
                <a:latin typeface="Verdana" pitchFamily="34" charset="0"/>
              </a:rPr>
              <a:t>Prof. RG Sinicyn </a:t>
            </a:r>
            <a:r>
              <a:rPr lang="en-US" sz="1600" b="1">
                <a:latin typeface="Verdana" pitchFamily="34" charset="0"/>
              </a:rPr>
              <a:t>- the author of about 200 scientific works, including 2 guides, 12 methodological recommendations 6 manuals, 17 inventions. While working in the department, under his leadership made ​​1 doctoral and 13 master's theses.</a:t>
            </a:r>
            <a:r>
              <a:rPr lang="ru-RU" sz="1600" b="1">
                <a:latin typeface="Verdana" pitchFamily="34" charset="0"/>
              </a:rPr>
              <a:t> </a:t>
            </a:r>
            <a:r>
              <a:rPr lang="en-US" sz="1600" b="1">
                <a:latin typeface="Verdana" pitchFamily="34" charset="0"/>
              </a:rPr>
              <a:t>In 1979, the department was included in the development of the country's total integrated program of prevention of dental diseases. The main scientific direction of the department all subsequent time - development of diagnostics, treatment and prevention of dental caries and periodontal disease.</a:t>
            </a:r>
          </a:p>
          <a:p>
            <a:pPr algn="just"/>
            <a:r>
              <a:rPr lang="ru-RU" sz="1600" b="1">
                <a:latin typeface="Verdana" pitchFamily="34" charset="0"/>
              </a:rPr>
              <a:t>    </a:t>
            </a:r>
            <a:r>
              <a:rPr lang="en-US" sz="1600" b="1">
                <a:latin typeface="Verdana" pitchFamily="34" charset="0"/>
              </a:rPr>
              <a:t>Research carried out for the first time prof. RG Sinitsyn it possible to obtain new data on the pathogenesis of </a:t>
            </a:r>
          </a:p>
          <a:p>
            <a:pPr algn="just"/>
            <a:r>
              <a:rPr lang="en-US" sz="1600" b="1">
                <a:latin typeface="Verdana" pitchFamily="34" charset="0"/>
              </a:rPr>
              <a:t>dental caries and clinical features of the initial stage of the disease manifestations. Experimental studies, the data of electronic, infrared, Luminet-stsentnoy and polarizing microscopy, x-ray microphotography, histochemical studies have shown that pathological changes in caries develop simultaneously in mineral and organic substances of dental hard tissues. </a:t>
            </a:r>
          </a:p>
          <a:p>
            <a:pPr algn="just"/>
            <a:r>
              <a:rPr lang="en-US" sz="1600" b="1">
                <a:latin typeface="Verdana" pitchFamily="34" charset="0"/>
              </a:rPr>
              <a:t>From December 1989 to November 1990</a:t>
            </a:r>
          </a:p>
          <a:p>
            <a:pPr algn="just"/>
            <a:r>
              <a:rPr lang="en-US" sz="1600" b="1">
                <a:latin typeface="Verdana" pitchFamily="34" charset="0"/>
              </a:rPr>
              <a:t> and from November 1991 to December</a:t>
            </a:r>
          </a:p>
          <a:p>
            <a:pPr algn="just"/>
            <a:r>
              <a:rPr lang="en-US" sz="1600" b="1">
                <a:latin typeface="Verdana" pitchFamily="34" charset="0"/>
              </a:rPr>
              <a:t> 1993 acting Head of the  Department</a:t>
            </a:r>
          </a:p>
          <a:p>
            <a:pPr algn="just"/>
            <a:r>
              <a:rPr lang="en-US" sz="1600" b="1">
                <a:latin typeface="Verdana" pitchFamily="34" charset="0"/>
              </a:rPr>
              <a:t> Associate Professor </a:t>
            </a:r>
            <a:r>
              <a:rPr lang="en-US" sz="1600" b="1">
                <a:solidFill>
                  <a:srgbClr val="FFFF00"/>
                </a:solidFill>
                <a:latin typeface="Verdana" pitchFamily="34" charset="0"/>
              </a:rPr>
              <a:t>V.I. Potiyko.</a:t>
            </a:r>
          </a:p>
          <a:p>
            <a:pPr algn="just"/>
            <a:r>
              <a:rPr lang="en-US" sz="1600" b="1">
                <a:latin typeface="Verdana" pitchFamily="34" charset="0"/>
              </a:rPr>
              <a:t>From October 1990. to November 1991</a:t>
            </a:r>
          </a:p>
          <a:p>
            <a:pPr algn="just"/>
            <a:r>
              <a:rPr lang="en-US" sz="1600" b="1">
                <a:latin typeface="Verdana" pitchFamily="34" charset="0"/>
              </a:rPr>
              <a:t> the Department headed the Doctor</a:t>
            </a:r>
          </a:p>
          <a:p>
            <a:pPr algn="just"/>
            <a:r>
              <a:rPr lang="en-US" sz="1600" b="1">
                <a:latin typeface="Verdana" pitchFamily="34" charset="0"/>
              </a:rPr>
              <a:t> of Medical Sciences </a:t>
            </a:r>
            <a:r>
              <a:rPr lang="en-US" sz="1600" b="1">
                <a:solidFill>
                  <a:srgbClr val="FFFF00"/>
                </a:solidFill>
                <a:latin typeface="Verdana" pitchFamily="34" charset="0"/>
              </a:rPr>
              <a:t>V.E.Sklyar.</a:t>
            </a:r>
            <a:endParaRPr lang="ru-RU" sz="1600" b="1">
              <a:solidFill>
                <a:srgbClr val="FFFF00"/>
              </a:solidFill>
              <a:latin typeface="Verdana" pitchFamily="34" charset="0"/>
            </a:endParaRPr>
          </a:p>
        </p:txBody>
      </p:sp>
      <p:pic>
        <p:nvPicPr>
          <p:cNvPr id="65540" name="Picture 2"/>
          <p:cNvPicPr>
            <a:picLocks noChangeAspect="1" noChangeArrowheads="1"/>
          </p:cNvPicPr>
          <p:nvPr/>
        </p:nvPicPr>
        <p:blipFill>
          <a:blip r:embed="rId4" cstate="print"/>
          <a:srcRect/>
          <a:stretch>
            <a:fillRect/>
          </a:stretch>
        </p:blipFill>
        <p:spPr bwMode="auto">
          <a:xfrm>
            <a:off x="5067300" y="4038600"/>
            <a:ext cx="39243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pic>
        <p:nvPicPr>
          <p:cNvPr id="66562" name="Picture 2"/>
          <p:cNvPicPr>
            <a:picLocks noChangeAspect="1" noChangeArrowheads="1"/>
          </p:cNvPicPr>
          <p:nvPr/>
        </p:nvPicPr>
        <p:blipFill>
          <a:blip r:embed="rId3" cstate="print"/>
          <a:srcRect/>
          <a:stretch>
            <a:fillRect/>
          </a:stretch>
        </p:blipFill>
        <p:spPr bwMode="auto">
          <a:xfrm>
            <a:off x="1295400" y="130175"/>
            <a:ext cx="5545138" cy="672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sp>
        <p:nvSpPr>
          <p:cNvPr id="69634" name="Прямоугольник 2"/>
          <p:cNvSpPr>
            <a:spLocks noChangeArrowheads="1"/>
          </p:cNvSpPr>
          <p:nvPr/>
        </p:nvSpPr>
        <p:spPr bwMode="auto">
          <a:xfrm>
            <a:off x="179388" y="214313"/>
            <a:ext cx="6381750" cy="5926137"/>
          </a:xfrm>
          <a:prstGeom prst="rect">
            <a:avLst/>
          </a:prstGeom>
          <a:noFill/>
          <a:ln w="9525">
            <a:noFill/>
            <a:miter lim="800000"/>
            <a:headEnd/>
            <a:tailEnd/>
          </a:ln>
        </p:spPr>
        <p:txBody>
          <a:bodyPr>
            <a:spAutoFit/>
          </a:bodyPr>
          <a:lstStyle/>
          <a:p>
            <a:pPr algn="just">
              <a:defRPr/>
            </a:pPr>
            <a:r>
              <a:rPr lang="en-US" sz="1600" b="1" dirty="0">
                <a:latin typeface="Verdana" pitchFamily="34" charset="0"/>
                <a:cs typeface="+mn-cs"/>
              </a:rPr>
              <a:t>Under the guidance of prof. </a:t>
            </a:r>
            <a:r>
              <a:rPr lang="en-US" sz="1600" b="1" dirty="0">
                <a:solidFill>
                  <a:srgbClr val="FFFF00"/>
                </a:solidFill>
                <a:latin typeface="Verdana" pitchFamily="34" charset="0"/>
                <a:cs typeface="+mn-cs"/>
              </a:rPr>
              <a:t>R.G. </a:t>
            </a:r>
            <a:r>
              <a:rPr lang="en-US" sz="1600" b="1" dirty="0" err="1">
                <a:solidFill>
                  <a:srgbClr val="FFFF00"/>
                </a:solidFill>
                <a:latin typeface="Verdana" pitchFamily="34" charset="0"/>
                <a:cs typeface="+mn-cs"/>
              </a:rPr>
              <a:t>Sinitsyn</a:t>
            </a:r>
            <a:r>
              <a:rPr lang="en-US" sz="1600" b="1" dirty="0">
                <a:solidFill>
                  <a:srgbClr val="FFFF00"/>
                </a:solidFill>
                <a:latin typeface="Verdana" pitchFamily="34" charset="0"/>
                <a:cs typeface="+mn-cs"/>
              </a:rPr>
              <a:t> </a:t>
            </a:r>
            <a:r>
              <a:rPr lang="en-US" sz="1600" b="1" dirty="0">
                <a:latin typeface="Verdana" pitchFamily="34" charset="0"/>
                <a:cs typeface="+mn-cs"/>
              </a:rPr>
              <a:t>developed an original method of fluorescent diagnostics of primary caries, methods purposeful influence on the main elements of the pathological process in caries with new means </a:t>
            </a:r>
            <a:r>
              <a:rPr lang="en-US" sz="1600" b="1" dirty="0" err="1">
                <a:latin typeface="Verdana" pitchFamily="34" charset="0"/>
                <a:cs typeface="+mn-cs"/>
              </a:rPr>
              <a:t>remineralizing</a:t>
            </a:r>
            <a:r>
              <a:rPr lang="en-US" sz="1600" b="1" dirty="0">
                <a:latin typeface="Verdana" pitchFamily="34" charset="0"/>
                <a:cs typeface="+mn-cs"/>
              </a:rPr>
              <a:t> therapy, treatment and prevention of periodontal tissues diseases. </a:t>
            </a:r>
            <a:r>
              <a:rPr lang="ru-RU" sz="1600" b="1" dirty="0">
                <a:latin typeface="Verdana" pitchFamily="34" charset="0"/>
                <a:cs typeface="+mn-cs"/>
              </a:rPr>
              <a:t>Доцент </a:t>
            </a:r>
            <a:r>
              <a:rPr lang="en-US" sz="1600" b="1" dirty="0">
                <a:solidFill>
                  <a:srgbClr val="FFFF00"/>
                </a:solidFill>
                <a:latin typeface="Verdana" pitchFamily="34" charset="0"/>
                <a:cs typeface="+mn-cs"/>
              </a:rPr>
              <a:t>A.A. Bas </a:t>
            </a:r>
            <a:r>
              <a:rPr lang="en-US" sz="1600" b="1" dirty="0">
                <a:latin typeface="Verdana" pitchFamily="34" charset="0"/>
                <a:cs typeface="+mn-cs"/>
              </a:rPr>
              <a:t>experimentally established expediency of application of </a:t>
            </a:r>
            <a:r>
              <a:rPr lang="en-US" sz="1600" b="1" dirty="0" err="1">
                <a:latin typeface="Verdana" pitchFamily="34" charset="0"/>
                <a:cs typeface="+mn-cs"/>
              </a:rPr>
              <a:t>remodent-cyanoacrylate</a:t>
            </a:r>
            <a:r>
              <a:rPr lang="en-US" sz="1600" b="1" dirty="0">
                <a:latin typeface="Verdana" pitchFamily="34" charset="0"/>
                <a:cs typeface="+mn-cs"/>
              </a:rPr>
              <a:t> lacquer that provides high caries-preventive effect (1987).</a:t>
            </a:r>
            <a:r>
              <a:rPr lang="en-US" b="1" dirty="0">
                <a:latin typeface="Verdana" pitchFamily="34" charset="0"/>
                <a:cs typeface="+mn-cs"/>
              </a:rPr>
              <a:t> </a:t>
            </a:r>
            <a:r>
              <a:rPr lang="en-US" sz="1600" b="1" dirty="0">
                <a:latin typeface="Verdana" pitchFamily="34" charset="0"/>
                <a:cs typeface="+mn-cs"/>
              </a:rPr>
              <a:t>Graduate student of </a:t>
            </a:r>
            <a:r>
              <a:rPr lang="en-US" sz="1600" b="1" dirty="0">
                <a:solidFill>
                  <a:srgbClr val="FF0000"/>
                </a:solidFill>
                <a:latin typeface="Verdana" pitchFamily="34" charset="0"/>
                <a:cs typeface="+mn-cs"/>
              </a:rPr>
              <a:t>H.H. </a:t>
            </a:r>
            <a:r>
              <a:rPr lang="en-US" sz="1600" b="1" dirty="0" err="1">
                <a:solidFill>
                  <a:srgbClr val="FF0000"/>
                </a:solidFill>
                <a:latin typeface="Verdana" pitchFamily="34" charset="0"/>
                <a:cs typeface="+mn-cs"/>
              </a:rPr>
              <a:t>Iftekhar</a:t>
            </a:r>
            <a:r>
              <a:rPr lang="en-US" sz="1600" b="1" dirty="0">
                <a:solidFill>
                  <a:srgbClr val="FF0000"/>
                </a:solidFill>
                <a:latin typeface="Verdana" pitchFamily="34" charset="0"/>
                <a:cs typeface="+mn-cs"/>
              </a:rPr>
              <a:t>, </a:t>
            </a:r>
            <a:r>
              <a:rPr lang="en-US" sz="1600" b="1" dirty="0">
                <a:latin typeface="Verdana" pitchFamily="34" charset="0"/>
                <a:cs typeface="+mn-cs"/>
              </a:rPr>
              <a:t>who studied the mechanism of violation and correction of specific </a:t>
            </a:r>
            <a:r>
              <a:rPr lang="en-US" sz="1600" b="1" dirty="0" err="1">
                <a:latin typeface="Verdana" pitchFamily="34" charset="0"/>
                <a:cs typeface="+mn-cs"/>
              </a:rPr>
              <a:t>humoral</a:t>
            </a:r>
            <a:r>
              <a:rPr lang="en-US" sz="1600" b="1" dirty="0">
                <a:latin typeface="Verdana" pitchFamily="34" charset="0"/>
                <a:cs typeface="+mn-cs"/>
              </a:rPr>
              <a:t> immunity to </a:t>
            </a:r>
            <a:r>
              <a:rPr lang="en-US" sz="1600" b="1" dirty="0" err="1">
                <a:latin typeface="Verdana" pitchFamily="34" charset="0"/>
                <a:cs typeface="+mn-cs"/>
              </a:rPr>
              <a:t>actinomycetes</a:t>
            </a:r>
            <a:r>
              <a:rPr lang="en-US" sz="1600" b="1" dirty="0">
                <a:latin typeface="Verdana" pitchFamily="34" charset="0"/>
                <a:cs typeface="+mn-cs"/>
              </a:rPr>
              <a:t> in the pathogenesis of </a:t>
            </a:r>
            <a:r>
              <a:rPr lang="en-US" sz="1600" b="1" dirty="0" err="1">
                <a:latin typeface="Verdana" pitchFamily="34" charset="0"/>
                <a:cs typeface="+mn-cs"/>
              </a:rPr>
              <a:t>periodontitis</a:t>
            </a:r>
            <a:r>
              <a:rPr lang="en-US" sz="1600" b="1" dirty="0">
                <a:latin typeface="Verdana" pitchFamily="34" charset="0"/>
                <a:cs typeface="+mn-cs"/>
              </a:rPr>
              <a:t> , proposed a method of preventive treatment (1987). </a:t>
            </a:r>
            <a:endParaRPr lang="ru-RU" sz="1600" b="1" dirty="0">
              <a:latin typeface="Verdana" pitchFamily="34" charset="0"/>
              <a:cs typeface="+mn-cs"/>
            </a:endParaRPr>
          </a:p>
          <a:p>
            <a:pPr algn="just">
              <a:defRPr/>
            </a:pPr>
            <a:r>
              <a:rPr lang="en-US" b="1" dirty="0">
                <a:solidFill>
                  <a:srgbClr val="FFFF00"/>
                </a:solidFill>
                <a:latin typeface="Verdana" pitchFamily="34" charset="0"/>
                <a:cs typeface="+mn-cs"/>
              </a:rPr>
              <a:t>N.I. </a:t>
            </a:r>
            <a:r>
              <a:rPr lang="en-US" b="1" dirty="0" err="1">
                <a:solidFill>
                  <a:srgbClr val="FFFF00"/>
                </a:solidFill>
                <a:latin typeface="Verdana" pitchFamily="34" charset="0"/>
                <a:cs typeface="+mn-cs"/>
              </a:rPr>
              <a:t>Putintsev</a:t>
            </a:r>
            <a:r>
              <a:rPr lang="en-US" b="1" dirty="0">
                <a:solidFill>
                  <a:srgbClr val="FFFF00"/>
                </a:solidFill>
                <a:latin typeface="Verdana" pitchFamily="34" charset="0"/>
                <a:cs typeface="+mn-cs"/>
              </a:rPr>
              <a:t> </a:t>
            </a:r>
            <a:r>
              <a:rPr lang="en-US" b="1" dirty="0">
                <a:latin typeface="Verdana" pitchFamily="34" charset="0"/>
                <a:cs typeface="+mn-cs"/>
              </a:rPr>
              <a:t>developed a method for the diagnosis of primary caries, which is based on determining the degree of demineralization of tooth enamel by measuring the optical density of the treated the dye tissue that improves the diagnostic accuracy of a factor of 2-3 (1992). </a:t>
            </a:r>
            <a:r>
              <a:rPr lang="en-US" sz="1600" b="1" dirty="0">
                <a:latin typeface="Verdana" pitchFamily="34" charset="0"/>
                <a:cs typeface="+mn-cs"/>
              </a:rPr>
              <a:t>Treatment of hypersensitivity of dental hard tissues using </a:t>
            </a:r>
            <a:r>
              <a:rPr lang="en-US" sz="1600" b="1" dirty="0" err="1">
                <a:latin typeface="Verdana" pitchFamily="34" charset="0"/>
                <a:cs typeface="+mn-cs"/>
              </a:rPr>
              <a:t>Pantogamum</a:t>
            </a:r>
            <a:r>
              <a:rPr lang="en-US" sz="1600" b="1" dirty="0">
                <a:latin typeface="Verdana" pitchFamily="34" charset="0"/>
                <a:cs typeface="+mn-cs"/>
              </a:rPr>
              <a:t> prolonged action proposed Associate Professor </a:t>
            </a:r>
            <a:r>
              <a:rPr lang="en-US" sz="1600" b="1" dirty="0">
                <a:solidFill>
                  <a:srgbClr val="FFFF00"/>
                </a:solidFill>
                <a:latin typeface="Verdana" pitchFamily="34" charset="0"/>
                <a:cs typeface="+mn-cs"/>
              </a:rPr>
              <a:t>A.N. </a:t>
            </a:r>
            <a:r>
              <a:rPr lang="en-US" sz="1600" b="1" dirty="0" err="1">
                <a:solidFill>
                  <a:srgbClr val="FFFF00"/>
                </a:solidFill>
                <a:latin typeface="Verdana" pitchFamily="34" charset="0"/>
                <a:cs typeface="+mn-cs"/>
              </a:rPr>
              <a:t>Zherebko</a:t>
            </a:r>
            <a:r>
              <a:rPr lang="en-US" sz="1600" b="1" dirty="0">
                <a:solidFill>
                  <a:srgbClr val="FFFF00"/>
                </a:solidFill>
                <a:latin typeface="Verdana" pitchFamily="34" charset="0"/>
                <a:cs typeface="+mn-cs"/>
              </a:rPr>
              <a:t> </a:t>
            </a:r>
            <a:r>
              <a:rPr lang="en-US" sz="1600" b="1" dirty="0">
                <a:latin typeface="Verdana" pitchFamily="34" charset="0"/>
                <a:cs typeface="+mn-cs"/>
              </a:rPr>
              <a:t>(1992).</a:t>
            </a:r>
            <a:endParaRPr lang="ru-RU" sz="1600" b="1" dirty="0">
              <a:latin typeface="Verdana" pitchFamily="34" charset="0"/>
              <a:cs typeface="+mn-cs"/>
            </a:endParaRPr>
          </a:p>
        </p:txBody>
      </p:sp>
      <p:pic>
        <p:nvPicPr>
          <p:cNvPr id="67587" name="Picture 3" descr="D:\Бас\Фотогалерея\Кафедра\апп2.jpg"/>
          <p:cNvPicPr>
            <a:picLocks noChangeAspect="1" noChangeArrowheads="1"/>
          </p:cNvPicPr>
          <p:nvPr/>
        </p:nvPicPr>
        <p:blipFill>
          <a:blip r:embed="rId3" cstate="print"/>
          <a:srcRect/>
          <a:stretch>
            <a:fillRect/>
          </a:stretch>
        </p:blipFill>
        <p:spPr bwMode="auto">
          <a:xfrm>
            <a:off x="6561138" y="2659063"/>
            <a:ext cx="2247900" cy="3835400"/>
          </a:xfrm>
          <a:prstGeom prst="rect">
            <a:avLst/>
          </a:prstGeom>
          <a:noFill/>
          <a:ln w="9525">
            <a:noFill/>
            <a:miter lim="800000"/>
            <a:headEnd/>
            <a:tailEnd/>
          </a:ln>
        </p:spPr>
      </p:pic>
      <p:pic>
        <p:nvPicPr>
          <p:cNvPr id="67588" name="Рисунок 5" descr="C:\Temp\FineReader10\media\image2.jpeg"/>
          <p:cNvPicPr>
            <a:picLocks noChangeAspect="1" noChangeArrowheads="1"/>
          </p:cNvPicPr>
          <p:nvPr/>
        </p:nvPicPr>
        <p:blipFill>
          <a:blip r:embed="rId4" cstate="print"/>
          <a:srcRect/>
          <a:stretch>
            <a:fillRect/>
          </a:stretch>
        </p:blipFill>
        <p:spPr bwMode="auto">
          <a:xfrm>
            <a:off x="6561138" y="333375"/>
            <a:ext cx="2092325" cy="231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p:cNvPicPr>
            <a:picLocks noChangeAspect="1" noChangeArrowheads="1"/>
          </p:cNvPicPr>
          <p:nvPr/>
        </p:nvPicPr>
        <p:blipFill>
          <a:blip r:embed="rId2" cstate="print"/>
          <a:srcRect/>
          <a:stretch>
            <a:fillRect/>
          </a:stretch>
        </p:blipFill>
        <p:spPr bwMode="auto">
          <a:xfrm>
            <a:off x="0" y="33338"/>
            <a:ext cx="9144000" cy="6824662"/>
          </a:xfrm>
          <a:prstGeom prst="rect">
            <a:avLst/>
          </a:prstGeom>
          <a:noFill/>
          <a:ln w="9525">
            <a:noFill/>
            <a:miter lim="800000"/>
            <a:headEnd/>
            <a:tailEnd/>
          </a:ln>
        </p:spPr>
      </p:pic>
      <p:pic>
        <p:nvPicPr>
          <p:cNvPr id="68610" name="Picture 2"/>
          <p:cNvPicPr>
            <a:picLocks noChangeAspect="1" noChangeArrowheads="1"/>
          </p:cNvPicPr>
          <p:nvPr/>
        </p:nvPicPr>
        <p:blipFill>
          <a:blip r:embed="rId3" cstate="print"/>
          <a:srcRect/>
          <a:stretch>
            <a:fillRect/>
          </a:stretch>
        </p:blipFill>
        <p:spPr bwMode="auto">
          <a:xfrm>
            <a:off x="15875" y="65088"/>
            <a:ext cx="9128125" cy="6858000"/>
          </a:xfrm>
          <a:prstGeom prst="rect">
            <a:avLst/>
          </a:prstGeom>
          <a:noFill/>
          <a:ln w="9525">
            <a:noFill/>
            <a:miter lim="800000"/>
            <a:headEnd/>
            <a:tailEnd/>
          </a:ln>
        </p:spPr>
      </p:pic>
      <p:sp>
        <p:nvSpPr>
          <p:cNvPr id="68611" name="Прямоугольник 1"/>
          <p:cNvSpPr>
            <a:spLocks noChangeArrowheads="1"/>
          </p:cNvSpPr>
          <p:nvPr/>
        </p:nvSpPr>
        <p:spPr bwMode="auto">
          <a:xfrm>
            <a:off x="107950" y="115888"/>
            <a:ext cx="6978650" cy="5508625"/>
          </a:xfrm>
          <a:prstGeom prst="rect">
            <a:avLst/>
          </a:prstGeom>
          <a:noFill/>
          <a:ln w="9525">
            <a:noFill/>
            <a:miter lim="800000"/>
            <a:headEnd/>
            <a:tailEnd/>
          </a:ln>
        </p:spPr>
        <p:txBody>
          <a:bodyPr>
            <a:spAutoFit/>
          </a:bodyPr>
          <a:lstStyle/>
          <a:p>
            <a:pPr algn="just"/>
            <a:r>
              <a:rPr lang="en-US" sz="1600" b="1">
                <a:latin typeface="Verdana" pitchFamily="34" charset="0"/>
              </a:rPr>
              <a:t>Associate Professor </a:t>
            </a:r>
            <a:r>
              <a:rPr lang="en-US" sz="1600" b="1">
                <a:solidFill>
                  <a:srgbClr val="FFFF00"/>
                </a:solidFill>
                <a:latin typeface="Verdana" pitchFamily="34" charset="0"/>
              </a:rPr>
              <a:t>N.A. Ivchenko </a:t>
            </a:r>
            <a:r>
              <a:rPr lang="en-US" sz="1600" b="1">
                <a:latin typeface="Verdana" pitchFamily="34" charset="0"/>
              </a:rPr>
              <a:t>has developed a method of preventive treatment of periodontal disease using the dosed vacuum focal medium degree and defined indications for its use (1995).</a:t>
            </a:r>
          </a:p>
          <a:p>
            <a:pPr algn="just"/>
            <a:r>
              <a:rPr lang="ru-RU" sz="1600" b="1">
                <a:latin typeface="Verdana" pitchFamily="34" charset="0"/>
              </a:rPr>
              <a:t> </a:t>
            </a:r>
            <a:r>
              <a:rPr lang="en-US" sz="1600" b="1">
                <a:latin typeface="Verdana" pitchFamily="34" charset="0"/>
              </a:rPr>
              <a:t>The method significantly increases the duration of remission, which creates a real opportunity for the expansion of periodontal care. </a:t>
            </a:r>
          </a:p>
          <a:p>
            <a:pPr algn="just"/>
            <a:endParaRPr lang="en-US" sz="1600" b="1">
              <a:latin typeface="Verdana" pitchFamily="34" charset="0"/>
            </a:endParaRPr>
          </a:p>
          <a:p>
            <a:pPr algn="just"/>
            <a:r>
              <a:rPr lang="en-US" sz="1600" b="1">
                <a:solidFill>
                  <a:srgbClr val="FFFF00"/>
                </a:solidFill>
                <a:latin typeface="Verdana" pitchFamily="34" charset="0"/>
              </a:rPr>
              <a:t>S.N. Koval </a:t>
            </a:r>
            <a:r>
              <a:rPr lang="en-US" sz="1600" b="1">
                <a:latin typeface="Verdana" pitchFamily="34" charset="0"/>
              </a:rPr>
              <a:t>first identified 10 complexes professionally principal activities related to the diagnosis and treatment of dental diseases, revealed the psychological mechanisms influence the direction of motivation, intelligence level, the characteristics of the emotional sphere of students on the effectiveness of professional mastering fundamental action (2001).</a:t>
            </a:r>
          </a:p>
          <a:p>
            <a:pPr algn="just"/>
            <a:r>
              <a:rPr lang="ru-RU" sz="1600" b="1">
                <a:latin typeface="Verdana" pitchFamily="34" charset="0"/>
              </a:rPr>
              <a:t> </a:t>
            </a:r>
            <a:r>
              <a:rPr lang="en-US" sz="1600" b="1">
                <a:latin typeface="Verdana" pitchFamily="34" charset="0"/>
              </a:rPr>
              <a:t>Was established method of estimating the level of formation of professionally principled actions of the students - dentists, developed psychological - pedagogical system directed formation and pinning them in learning activities, which significantly increases the level of development of practical skills and theoretical knowledge of students.</a:t>
            </a:r>
            <a:endParaRPr lang="ru-RU" sz="1600" b="1">
              <a:latin typeface="Verdana" pitchFamily="34" charset="0"/>
            </a:endParaRPr>
          </a:p>
        </p:txBody>
      </p:sp>
      <p:pic>
        <p:nvPicPr>
          <p:cNvPr id="68612" name="Picture 3"/>
          <p:cNvPicPr>
            <a:picLocks noChangeAspect="1" noChangeArrowheads="1"/>
          </p:cNvPicPr>
          <p:nvPr/>
        </p:nvPicPr>
        <p:blipFill>
          <a:blip r:embed="rId4" cstate="print"/>
          <a:srcRect/>
          <a:stretch>
            <a:fillRect/>
          </a:stretch>
        </p:blipFill>
        <p:spPr bwMode="auto">
          <a:xfrm>
            <a:off x="7162800" y="3429000"/>
            <a:ext cx="1647825" cy="1914525"/>
          </a:xfrm>
          <a:prstGeom prst="rect">
            <a:avLst/>
          </a:prstGeom>
          <a:noFill/>
          <a:ln w="9525">
            <a:noFill/>
            <a:miter lim="800000"/>
            <a:headEnd/>
            <a:tailEnd/>
          </a:ln>
        </p:spPr>
      </p:pic>
      <p:pic>
        <p:nvPicPr>
          <p:cNvPr id="68613" name="Picture 4"/>
          <p:cNvPicPr>
            <a:picLocks noChangeAspect="1" noChangeArrowheads="1"/>
          </p:cNvPicPr>
          <p:nvPr/>
        </p:nvPicPr>
        <p:blipFill>
          <a:blip r:embed="rId5" cstate="print"/>
          <a:srcRect/>
          <a:stretch>
            <a:fillRect/>
          </a:stretch>
        </p:blipFill>
        <p:spPr bwMode="auto">
          <a:xfrm>
            <a:off x="7086600" y="914400"/>
            <a:ext cx="1914525" cy="191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2"/>
          <p:cNvPicPr>
            <a:picLocks noChangeAspect="1" noChangeArrowheads="1"/>
          </p:cNvPicPr>
          <p:nvPr/>
        </p:nvPicPr>
        <p:blipFill>
          <a:blip r:embed="rId2" cstate="print"/>
          <a:srcRect/>
          <a:stretch>
            <a:fillRect/>
          </a:stretch>
        </p:blipFill>
        <p:spPr bwMode="auto">
          <a:xfrm>
            <a:off x="23813" y="0"/>
            <a:ext cx="9120187" cy="6897688"/>
          </a:xfrm>
          <a:prstGeom prst="rect">
            <a:avLst/>
          </a:prstGeom>
          <a:noFill/>
          <a:ln w="9525">
            <a:noFill/>
            <a:miter lim="800000"/>
            <a:headEnd/>
            <a:tailEnd/>
          </a:ln>
        </p:spPr>
      </p:pic>
      <p:pic>
        <p:nvPicPr>
          <p:cNvPr id="69634" name="Picture 2"/>
          <p:cNvPicPr>
            <a:picLocks noChangeAspect="1" noChangeArrowheads="1"/>
          </p:cNvPicPr>
          <p:nvPr/>
        </p:nvPicPr>
        <p:blipFill>
          <a:blip r:embed="rId3" cstate="print"/>
          <a:srcRect/>
          <a:stretch>
            <a:fillRect/>
          </a:stretch>
        </p:blipFill>
        <p:spPr bwMode="auto">
          <a:xfrm>
            <a:off x="15875" y="65088"/>
            <a:ext cx="9128125" cy="6858000"/>
          </a:xfrm>
          <a:prstGeom prst="rect">
            <a:avLst/>
          </a:prstGeom>
          <a:noFill/>
          <a:ln w="9525">
            <a:noFill/>
            <a:miter lim="800000"/>
            <a:headEnd/>
            <a:tailEnd/>
          </a:ln>
        </p:spPr>
      </p:pic>
      <p:sp>
        <p:nvSpPr>
          <p:cNvPr id="69635" name="Прямоугольник 1"/>
          <p:cNvSpPr>
            <a:spLocks noChangeArrowheads="1"/>
          </p:cNvSpPr>
          <p:nvPr/>
        </p:nvSpPr>
        <p:spPr bwMode="auto">
          <a:xfrm>
            <a:off x="3851275" y="115888"/>
            <a:ext cx="5221288" cy="5016500"/>
          </a:xfrm>
          <a:prstGeom prst="rect">
            <a:avLst/>
          </a:prstGeom>
          <a:noFill/>
          <a:ln w="9525">
            <a:noFill/>
            <a:miter lim="800000"/>
            <a:headEnd/>
            <a:tailEnd/>
          </a:ln>
        </p:spPr>
        <p:txBody>
          <a:bodyPr>
            <a:spAutoFit/>
          </a:bodyPr>
          <a:lstStyle/>
          <a:p>
            <a:pPr algn="just"/>
            <a:r>
              <a:rPr lang="en-US" sz="2000" b="1">
                <a:latin typeface="Verdana" pitchFamily="34" charset="0"/>
              </a:rPr>
              <a:t>At the department developed original methods of administration of therapeutic and prophylactic agents in the tissue of the teeth and the mucous </a:t>
            </a:r>
          </a:p>
          <a:p>
            <a:pPr algn="just"/>
            <a:r>
              <a:rPr lang="en-US" sz="2000" b="1">
                <a:latin typeface="Verdana" pitchFamily="34" charset="0"/>
              </a:rPr>
              <a:t>membrane of the mouth, protected by patents. Designed device for insertion into tissue teeth remineralizing means for caries prevention and treatment of early-stage disease. A device for coating the surface of the teeth and oral mucosa therapeutic and prophylactic agents to aerosols which provides sustained beneficial effects.</a:t>
            </a:r>
            <a:endParaRPr lang="ru-RU" sz="2000" b="1">
              <a:latin typeface="Verdana" pitchFamily="34" charset="0"/>
            </a:endParaRPr>
          </a:p>
        </p:txBody>
      </p:sp>
      <p:pic>
        <p:nvPicPr>
          <p:cNvPr id="69636" name="Picture 3"/>
          <p:cNvPicPr>
            <a:picLocks noChangeAspect="1" noChangeArrowheads="1"/>
          </p:cNvPicPr>
          <p:nvPr/>
        </p:nvPicPr>
        <p:blipFill>
          <a:blip r:embed="rId4" cstate="print"/>
          <a:srcRect/>
          <a:stretch>
            <a:fillRect/>
          </a:stretch>
        </p:blipFill>
        <p:spPr bwMode="auto">
          <a:xfrm>
            <a:off x="250825" y="1636713"/>
            <a:ext cx="3633788" cy="3330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sp>
        <p:nvSpPr>
          <p:cNvPr id="70658" name="Прямоугольник 1"/>
          <p:cNvSpPr>
            <a:spLocks noChangeArrowheads="1"/>
          </p:cNvSpPr>
          <p:nvPr/>
        </p:nvSpPr>
        <p:spPr bwMode="auto">
          <a:xfrm>
            <a:off x="103188" y="44450"/>
            <a:ext cx="8928100" cy="2586038"/>
          </a:xfrm>
          <a:prstGeom prst="rect">
            <a:avLst/>
          </a:prstGeom>
          <a:noFill/>
          <a:ln w="9525">
            <a:noFill/>
            <a:miter lim="800000"/>
            <a:headEnd/>
            <a:tailEnd/>
          </a:ln>
        </p:spPr>
        <p:txBody>
          <a:bodyPr>
            <a:spAutoFit/>
          </a:bodyPr>
          <a:lstStyle/>
          <a:p>
            <a:pPr algn="just"/>
            <a:r>
              <a:rPr lang="en-US" b="1">
                <a:latin typeface="Verdana" pitchFamily="34" charset="0"/>
              </a:rPr>
              <a:t>Professor of the Department </a:t>
            </a:r>
            <a:r>
              <a:rPr lang="en-US" b="1">
                <a:solidFill>
                  <a:srgbClr val="FFFF00"/>
                </a:solidFill>
                <a:latin typeface="Verdana" pitchFamily="34" charset="0"/>
              </a:rPr>
              <a:t>V.Y. Skiba </a:t>
            </a:r>
            <a:r>
              <a:rPr lang="en-US" b="1">
                <a:latin typeface="Verdana" pitchFamily="34" charset="0"/>
              </a:rPr>
              <a:t>(1996) suggested an experimental basis and introduced into clinical dentistry new biogenic stimulator "Biotrit" mouthwash "Biodent-2" and a comprehensive antioxidant drug "Katomas", which significantly accelerates the regeneration of the oral mucosa. Associate Professor </a:t>
            </a:r>
            <a:r>
              <a:rPr lang="en-US" b="1">
                <a:solidFill>
                  <a:srgbClr val="FFFF00"/>
                </a:solidFill>
                <a:latin typeface="Verdana" pitchFamily="34" charset="0"/>
              </a:rPr>
              <a:t>V.S. Burdeinyi </a:t>
            </a:r>
            <a:r>
              <a:rPr lang="en-US" b="1">
                <a:latin typeface="Verdana" pitchFamily="34" charset="0"/>
              </a:rPr>
              <a:t>(2000) developed member of the tablets "Biotrit-Dent" and he experimentally established methodology sublingual use in the prevention of dental caries and periodontal diseases in children.</a:t>
            </a:r>
            <a:endParaRPr lang="ru-RU" b="1">
              <a:latin typeface="Verdana" pitchFamily="34" charset="0"/>
            </a:endParaRPr>
          </a:p>
        </p:txBody>
      </p:sp>
      <p:pic>
        <p:nvPicPr>
          <p:cNvPr id="70659" name="Picture 2"/>
          <p:cNvPicPr>
            <a:picLocks noChangeAspect="1" noChangeArrowheads="1"/>
          </p:cNvPicPr>
          <p:nvPr/>
        </p:nvPicPr>
        <p:blipFill>
          <a:blip r:embed="rId3" cstate="print"/>
          <a:srcRect/>
          <a:stretch>
            <a:fillRect/>
          </a:stretch>
        </p:blipFill>
        <p:spPr bwMode="auto">
          <a:xfrm>
            <a:off x="6705600" y="2743200"/>
            <a:ext cx="2286000" cy="2590800"/>
          </a:xfrm>
          <a:prstGeom prst="rect">
            <a:avLst/>
          </a:prstGeom>
          <a:noFill/>
          <a:ln w="9525">
            <a:noFill/>
            <a:miter lim="800000"/>
            <a:headEnd/>
            <a:tailEnd/>
          </a:ln>
        </p:spPr>
      </p:pic>
      <p:sp>
        <p:nvSpPr>
          <p:cNvPr id="70660" name="Прямоугольник 2"/>
          <p:cNvSpPr>
            <a:spLocks noChangeArrowheads="1"/>
          </p:cNvSpPr>
          <p:nvPr/>
        </p:nvSpPr>
        <p:spPr bwMode="auto">
          <a:xfrm>
            <a:off x="103188" y="2514600"/>
            <a:ext cx="6340475" cy="4524375"/>
          </a:xfrm>
          <a:prstGeom prst="rect">
            <a:avLst/>
          </a:prstGeom>
          <a:noFill/>
          <a:ln w="9525">
            <a:noFill/>
            <a:miter lim="800000"/>
            <a:headEnd/>
            <a:tailEnd/>
          </a:ln>
        </p:spPr>
        <p:txBody>
          <a:bodyPr>
            <a:spAutoFit/>
          </a:bodyPr>
          <a:lstStyle/>
          <a:p>
            <a:pPr algn="just"/>
            <a:r>
              <a:rPr lang="en-US" b="1">
                <a:latin typeface="Verdana" pitchFamily="34" charset="0"/>
              </a:rPr>
              <a:t>Associate Professor </a:t>
            </a:r>
            <a:r>
              <a:rPr lang="en-US" b="1">
                <a:solidFill>
                  <a:srgbClr val="FFFF00"/>
                </a:solidFill>
                <a:latin typeface="Verdana" pitchFamily="34" charset="0"/>
              </a:rPr>
              <a:t>I.K. Nowicka </a:t>
            </a:r>
            <a:r>
              <a:rPr lang="en-US" b="1">
                <a:latin typeface="Verdana" pitchFamily="34" charset="0"/>
              </a:rPr>
              <a:t>(2003) developed a method of exogenous prevention of dental caries, which combines the effect on dental plaque and active introduction of major mineral components of the enamel by using electrophoretic toothbrushes specially designed for its remineralizing toothpaste First demonstrated the possibility of applying the proposed complex for remineralization of tooth enamel in children, orthodontic treatment was carried out by using bracket system. Developed an original, effective scheme stimulation of mineralization of enamel by successive introduction into hard teeth tissues of mineral components such as calcium, phosphorus and fluorine.</a:t>
            </a:r>
            <a:endParaRPr lang="ru-RU" b="1">
              <a:latin typeface="Verdan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pic>
        <p:nvPicPr>
          <p:cNvPr id="71682" name="Picture 2" descr="D:\Бас\Фотогалерея\Кафедра\Колллектив кафедры терапевтической стоматологии 2007 год.JPG"/>
          <p:cNvPicPr>
            <a:picLocks noChangeAspect="1" noChangeArrowheads="1"/>
          </p:cNvPicPr>
          <p:nvPr/>
        </p:nvPicPr>
        <p:blipFill>
          <a:blip r:embed="rId3" cstate="print"/>
          <a:srcRect l="13832" t="4245" r="12717" b="15523"/>
          <a:stretch>
            <a:fillRect/>
          </a:stretch>
        </p:blipFill>
        <p:spPr bwMode="auto">
          <a:xfrm>
            <a:off x="128588" y="384175"/>
            <a:ext cx="4821237" cy="3568700"/>
          </a:xfrm>
          <a:prstGeom prst="rect">
            <a:avLst/>
          </a:prstGeom>
          <a:noFill/>
          <a:ln w="9525">
            <a:noFill/>
            <a:miter lim="800000"/>
            <a:headEnd/>
            <a:tailEnd/>
          </a:ln>
        </p:spPr>
      </p:pic>
      <p:sp>
        <p:nvSpPr>
          <p:cNvPr id="71683" name="Прямоугольник 1"/>
          <p:cNvSpPr>
            <a:spLocks noChangeArrowheads="1"/>
          </p:cNvSpPr>
          <p:nvPr/>
        </p:nvSpPr>
        <p:spPr bwMode="auto">
          <a:xfrm>
            <a:off x="4927600" y="44450"/>
            <a:ext cx="4195763" cy="4032250"/>
          </a:xfrm>
          <a:prstGeom prst="rect">
            <a:avLst/>
          </a:prstGeom>
          <a:noFill/>
          <a:ln w="9525">
            <a:noFill/>
            <a:miter lim="800000"/>
            <a:headEnd/>
            <a:tailEnd/>
          </a:ln>
        </p:spPr>
        <p:txBody>
          <a:bodyPr>
            <a:spAutoFit/>
          </a:bodyPr>
          <a:lstStyle/>
          <a:p>
            <a:pPr algn="just"/>
            <a:r>
              <a:rPr lang="en-US" sz="1600" b="1">
                <a:latin typeface="Verdana" pitchFamily="34" charset="0"/>
              </a:rPr>
              <a:t>Associate Professor </a:t>
            </a:r>
            <a:r>
              <a:rPr lang="en-US" sz="1600" b="1">
                <a:solidFill>
                  <a:srgbClr val="FFFF00"/>
                </a:solidFill>
                <a:latin typeface="Verdana" pitchFamily="34" charset="0"/>
              </a:rPr>
              <a:t>O.I. Aksinorskaya </a:t>
            </a:r>
            <a:r>
              <a:rPr lang="en-US" sz="1600" b="1">
                <a:latin typeface="Verdana" pitchFamily="34" charset="0"/>
              </a:rPr>
              <a:t>(2004) theorized experimental and clinical and laboratory research has shown that calcium dobesilate, strengthens tooth enamel mineralization processes, normalizes the homeostasis of the oral fluid, improves microcirculation in periodontal tissues, increases nonspecific resistance of the oral cavity. She had developed scheme of the drug in the treatment of chronic catarrhal gingivitis in combination with dental caries.</a:t>
            </a:r>
            <a:endParaRPr lang="ru-RU" sz="1600" b="1">
              <a:latin typeface="Verdana" pitchFamily="34" charset="0"/>
            </a:endParaRPr>
          </a:p>
        </p:txBody>
      </p:sp>
      <p:sp>
        <p:nvSpPr>
          <p:cNvPr id="71684" name="Прямоугольник 2"/>
          <p:cNvSpPr>
            <a:spLocks noChangeArrowheads="1"/>
          </p:cNvSpPr>
          <p:nvPr/>
        </p:nvSpPr>
        <p:spPr bwMode="auto">
          <a:xfrm>
            <a:off x="95250" y="4221163"/>
            <a:ext cx="8994775" cy="2432050"/>
          </a:xfrm>
          <a:prstGeom prst="rect">
            <a:avLst/>
          </a:prstGeom>
          <a:noFill/>
          <a:ln w="9525">
            <a:noFill/>
            <a:miter lim="800000"/>
            <a:headEnd/>
            <a:tailEnd/>
          </a:ln>
        </p:spPr>
        <p:txBody>
          <a:bodyPr>
            <a:spAutoFit/>
          </a:bodyPr>
          <a:lstStyle/>
          <a:p>
            <a:endParaRPr lang="en-US" b="1">
              <a:latin typeface="Calibri" pitchFamily="34" charset="0"/>
            </a:endParaRPr>
          </a:p>
          <a:p>
            <a:pPr algn="just"/>
            <a:r>
              <a:rPr lang="en-US" sz="1600" b="1">
                <a:latin typeface="Verdana" pitchFamily="34" charset="0"/>
              </a:rPr>
              <a:t>Assistant </a:t>
            </a:r>
            <a:r>
              <a:rPr lang="en-US" sz="1600" b="1">
                <a:solidFill>
                  <a:srgbClr val="FFFF00"/>
                </a:solidFill>
                <a:latin typeface="Verdana" pitchFamily="34" charset="0"/>
              </a:rPr>
              <a:t>N.N. Zaporogec </a:t>
            </a:r>
            <a:r>
              <a:rPr lang="en-US" sz="1600" b="1">
                <a:latin typeface="Verdana" pitchFamily="34" charset="0"/>
              </a:rPr>
              <a:t>(2005) proved that chronic catarrhal gingivitis is a violation of local immunity of the oral cavity, reduced factors of nonspecific resistance, increased production of antibodies. She had developed way to pharmacological correction of immunity in the oral cavity with an immune response-modulating agent local effects ("Lisobakt", "Imudol").</a:t>
            </a:r>
            <a:endParaRPr lang="en-US" b="1">
              <a:latin typeface="Calibri" pitchFamily="34" charset="0"/>
            </a:endParaRPr>
          </a:p>
          <a:p>
            <a:pPr algn="just"/>
            <a:r>
              <a:rPr lang="en-US" sz="1600" b="1">
                <a:latin typeface="Verdana" pitchFamily="34" charset="0"/>
              </a:rPr>
              <a:t>Assistant </a:t>
            </a:r>
            <a:r>
              <a:rPr lang="en-US" sz="1600" b="1">
                <a:solidFill>
                  <a:srgbClr val="FFFF00"/>
                </a:solidFill>
                <a:latin typeface="Verdana" pitchFamily="34" charset="0"/>
              </a:rPr>
              <a:t>O.N. Davidenko </a:t>
            </a:r>
            <a:r>
              <a:rPr lang="en-US" sz="1600" b="1">
                <a:latin typeface="Verdana" pitchFamily="34" charset="0"/>
              </a:rPr>
              <a:t>(2005) suggested using magnetophoresis namatsit and cholecalciferol (vitamin D3) for generalized periodontitis, has proven their high efficiency.</a:t>
            </a:r>
            <a:endParaRPr lang="ru-RU" sz="1600" b="1">
              <a:latin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sp>
        <p:nvSpPr>
          <p:cNvPr id="72706" name="Прямоугольник 1"/>
          <p:cNvSpPr>
            <a:spLocks noChangeArrowheads="1"/>
          </p:cNvSpPr>
          <p:nvPr/>
        </p:nvSpPr>
        <p:spPr bwMode="auto">
          <a:xfrm>
            <a:off x="42863" y="304800"/>
            <a:ext cx="8858250" cy="5908675"/>
          </a:xfrm>
          <a:prstGeom prst="rect">
            <a:avLst/>
          </a:prstGeom>
          <a:noFill/>
          <a:ln w="9525">
            <a:noFill/>
            <a:miter lim="800000"/>
            <a:headEnd/>
            <a:tailEnd/>
          </a:ln>
        </p:spPr>
        <p:txBody>
          <a:bodyPr>
            <a:spAutoFit/>
          </a:bodyPr>
          <a:lstStyle/>
          <a:p>
            <a:pPr algn="just"/>
            <a:r>
              <a:rPr lang="en-US" b="1">
                <a:latin typeface="Verdana" pitchFamily="34" charset="0"/>
              </a:rPr>
              <a:t>Associate Professor </a:t>
            </a:r>
            <a:r>
              <a:rPr lang="en-US" b="1">
                <a:solidFill>
                  <a:srgbClr val="FFFF00"/>
                </a:solidFill>
                <a:latin typeface="Verdana" pitchFamily="34" charset="0"/>
              </a:rPr>
              <a:t>A.A. Siedleckaja </a:t>
            </a:r>
            <a:r>
              <a:rPr lang="en-US" b="1">
                <a:latin typeface="Verdana" pitchFamily="34" charset="0"/>
              </a:rPr>
              <a:t>(2005) justified the need for an integrated use of lecithin in elderly patients with periodontitis,  has proven</a:t>
            </a:r>
          </a:p>
          <a:p>
            <a:pPr algn="just"/>
            <a:r>
              <a:rPr lang="en-US" b="1">
                <a:latin typeface="Verdana" pitchFamily="34" charset="0"/>
              </a:rPr>
              <a:t> their high efficiency.</a:t>
            </a:r>
          </a:p>
          <a:p>
            <a:pPr algn="just"/>
            <a:r>
              <a:rPr lang="en-US" b="1">
                <a:latin typeface="Verdana" pitchFamily="34" charset="0"/>
              </a:rPr>
              <a:t>Assistant </a:t>
            </a:r>
            <a:r>
              <a:rPr lang="en-US" b="1">
                <a:solidFill>
                  <a:srgbClr val="FFFF00"/>
                </a:solidFill>
                <a:latin typeface="Verdana" pitchFamily="34" charset="0"/>
              </a:rPr>
              <a:t>N.A. Bas </a:t>
            </a:r>
            <a:r>
              <a:rPr lang="en-US" b="1">
                <a:latin typeface="Verdana" pitchFamily="34" charset="0"/>
              </a:rPr>
              <a:t>(2005) developed a method</a:t>
            </a:r>
          </a:p>
          <a:p>
            <a:pPr algn="just"/>
            <a:r>
              <a:rPr lang="en-US" b="1">
                <a:latin typeface="Verdana" pitchFamily="34" charset="0"/>
              </a:rPr>
              <a:t> of treating and prevention of inflammatory diseases</a:t>
            </a:r>
          </a:p>
          <a:p>
            <a:pPr algn="just"/>
            <a:r>
              <a:rPr lang="en-US" b="1">
                <a:latin typeface="Verdana" pitchFamily="34" charset="0"/>
              </a:rPr>
              <a:t>periodontal tissues, based on the combined impact</a:t>
            </a:r>
          </a:p>
          <a:p>
            <a:pPr algn="just"/>
            <a:r>
              <a:rPr lang="en-US" b="1">
                <a:latin typeface="Verdana" pitchFamily="34" charset="0"/>
              </a:rPr>
              <a:t> electrophoretic toothbrush and biologically active </a:t>
            </a:r>
          </a:p>
          <a:p>
            <a:pPr algn="just"/>
            <a:r>
              <a:rPr lang="en-US" b="1">
                <a:latin typeface="Verdana" pitchFamily="34" charset="0"/>
              </a:rPr>
              <a:t>components of a toothpaste "Pelodeks.“</a:t>
            </a:r>
          </a:p>
          <a:p>
            <a:pPr algn="just"/>
            <a:r>
              <a:rPr lang="en-US" b="1">
                <a:latin typeface="Verdana" pitchFamily="34" charset="0"/>
              </a:rPr>
              <a:t>Aspirant </a:t>
            </a:r>
            <a:r>
              <a:rPr lang="en-US" b="1">
                <a:solidFill>
                  <a:srgbClr val="FFFF00"/>
                </a:solidFill>
                <a:latin typeface="Verdana" pitchFamily="34" charset="0"/>
              </a:rPr>
              <a:t>O.I. Anshukova </a:t>
            </a:r>
            <a:r>
              <a:rPr lang="en-US" b="1">
                <a:latin typeface="Verdana" pitchFamily="34" charset="0"/>
              </a:rPr>
              <a:t>(2006) first explored the possibility of directed influence on osteogenesis of the alveolar bone in patients with periodontitis generalizovanym toothpaste "Guarantor" containing osteoapatit with osteokonduktivnymy properties and other biologically active substances, with severe bone-seeking properties.</a:t>
            </a:r>
          </a:p>
          <a:p>
            <a:pPr algn="just"/>
            <a:r>
              <a:rPr lang="en-US" b="1">
                <a:latin typeface="Verdana" pitchFamily="34" charset="0"/>
              </a:rPr>
              <a:t>Graduate student </a:t>
            </a:r>
            <a:r>
              <a:rPr lang="en-US" b="1">
                <a:solidFill>
                  <a:srgbClr val="FFFF00"/>
                </a:solidFill>
                <a:latin typeface="Verdana" pitchFamily="34" charset="0"/>
              </a:rPr>
              <a:t>O.V. Skiba </a:t>
            </a:r>
            <a:r>
              <a:rPr lang="en-US" b="1">
                <a:latin typeface="Verdana" pitchFamily="34" charset="0"/>
              </a:rPr>
              <a:t>(2007) reviewed in detail the pathological changes in GPRS and jaw bone tissue in diabetes mellitus type I, which was the justification for the creation of the gel "Soflipin" on the basis of Sophora japonica fruit, </a:t>
            </a:r>
            <a:r>
              <a:rPr lang="el-GR" b="1">
                <a:latin typeface="Verdana" pitchFamily="34" charset="0"/>
              </a:rPr>
              <a:t>α-</a:t>
            </a:r>
            <a:r>
              <a:rPr lang="en-US" b="1">
                <a:latin typeface="Verdana" pitchFamily="34" charset="0"/>
              </a:rPr>
              <a:t>lipoic acid and inulin chicory with antioxidant, anti-inflammatory and membranotropic properties.</a:t>
            </a:r>
            <a:endParaRPr lang="ru-RU" b="1">
              <a:latin typeface="Verdana" pitchFamily="34" charset="0"/>
            </a:endParaRPr>
          </a:p>
        </p:txBody>
      </p:sp>
      <p:pic>
        <p:nvPicPr>
          <p:cNvPr id="72707" name="Рисунок 2"/>
          <p:cNvPicPr>
            <a:picLocks noChangeAspect="1" noChangeArrowheads="1"/>
          </p:cNvPicPr>
          <p:nvPr/>
        </p:nvPicPr>
        <p:blipFill>
          <a:blip r:embed="rId3" cstate="print"/>
          <a:srcRect/>
          <a:stretch>
            <a:fillRect/>
          </a:stretch>
        </p:blipFill>
        <p:spPr bwMode="auto">
          <a:xfrm>
            <a:off x="6934200" y="914400"/>
            <a:ext cx="19050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sp>
        <p:nvSpPr>
          <p:cNvPr id="73730" name="Прямоугольник 1"/>
          <p:cNvSpPr>
            <a:spLocks noChangeArrowheads="1"/>
          </p:cNvSpPr>
          <p:nvPr/>
        </p:nvSpPr>
        <p:spPr bwMode="auto">
          <a:xfrm>
            <a:off x="107950" y="115888"/>
            <a:ext cx="8928100" cy="6248400"/>
          </a:xfrm>
          <a:prstGeom prst="rect">
            <a:avLst/>
          </a:prstGeom>
          <a:noFill/>
          <a:ln w="9525">
            <a:noFill/>
            <a:miter lim="800000"/>
            <a:headEnd/>
            <a:tailEnd/>
          </a:ln>
        </p:spPr>
        <p:txBody>
          <a:bodyPr>
            <a:spAutoFit/>
          </a:bodyPr>
          <a:lstStyle/>
          <a:p>
            <a:pPr algn="just"/>
            <a:r>
              <a:rPr lang="en-US" sz="1600" b="1">
                <a:latin typeface="Verdana" pitchFamily="34" charset="0"/>
              </a:rPr>
              <a:t>Assistant </a:t>
            </a:r>
            <a:r>
              <a:rPr lang="en-US" sz="1600" b="1">
                <a:solidFill>
                  <a:srgbClr val="FFFF00"/>
                </a:solidFill>
                <a:latin typeface="Verdana" pitchFamily="34" charset="0"/>
              </a:rPr>
              <a:t>I.A.Panenko</a:t>
            </a:r>
            <a:r>
              <a:rPr lang="en-US" sz="1600" b="1">
                <a:latin typeface="Verdana" pitchFamily="34" charset="0"/>
              </a:rPr>
              <a:t> (2007) theoretically substantiated and confirmed in practice, expediency of application in-time chronic oral candidiasis in patients with removable dentures "Laktogelya" containing laktobakterin, chlorhexidine, sodium tetraborate and Biotrit C.</a:t>
            </a:r>
          </a:p>
          <a:p>
            <a:pPr algn="just"/>
            <a:r>
              <a:rPr lang="en-US" sz="1600" b="1">
                <a:latin typeface="Verdana" pitchFamily="34" charset="0"/>
              </a:rPr>
              <a:t>Assistant </a:t>
            </a:r>
            <a:r>
              <a:rPr lang="en-US" sz="1600" b="1">
                <a:solidFill>
                  <a:srgbClr val="FFFF00"/>
                </a:solidFill>
                <a:latin typeface="Verdana" pitchFamily="34" charset="0"/>
              </a:rPr>
              <a:t>O.V. Goncharenko </a:t>
            </a:r>
            <a:r>
              <a:rPr lang="en-US" sz="1600" b="1">
                <a:latin typeface="Verdana" pitchFamily="34" charset="0"/>
              </a:rPr>
              <a:t>(2008) studied the effects of hygiene on the microbiocenosis oral cavity in patients without dental disease, and in patients with dental caries and chronic catarrhal gingivitis. Finishing what she had varying degrees of influence of antibacterial toothpastes on the microflora of the oral cavity, the effect of brushes for cleaning the tongue on the microbiocenosis mouth. She offered recommendations for optimal selection of personal oral hygiene.</a:t>
            </a:r>
            <a:endParaRPr lang="ru-RU" sz="1600" b="1">
              <a:latin typeface="Verdana" pitchFamily="34" charset="0"/>
            </a:endParaRPr>
          </a:p>
          <a:p>
            <a:pPr algn="just"/>
            <a:r>
              <a:rPr lang="en-US" sz="1600" b="1">
                <a:latin typeface="Verdana" pitchFamily="34" charset="0"/>
              </a:rPr>
              <a:t>Associate Professor </a:t>
            </a:r>
            <a:r>
              <a:rPr lang="en-US" sz="1600" b="1">
                <a:solidFill>
                  <a:srgbClr val="FFFF00"/>
                </a:solidFill>
                <a:latin typeface="Verdana" pitchFamily="34" charset="0"/>
              </a:rPr>
              <a:t>L.V. Goncharuk </a:t>
            </a:r>
            <a:r>
              <a:rPr lang="en-US" sz="1600" b="1">
                <a:latin typeface="Verdana" pitchFamily="34" charset="0"/>
              </a:rPr>
              <a:t>(2009), examined the clinical course and treatment of inflammatory periodontal disease in patients with urolithiasis, studied the effectiveness of the use of ozone therapy and magnetic therapy in complex treatment of patients with this pathology. Associate Professor EL Zagradskaya (2011) developed a scheme of prevention of chronic candidiasis of the oral mucosa, depending on the level of contamination by fungi Candida and clinical symptoms: differential prescription antifungal drugs and immunomodulatory </a:t>
            </a:r>
          </a:p>
          <a:p>
            <a:pPr algn="just"/>
            <a:r>
              <a:rPr lang="en-US" sz="1600" b="1">
                <a:latin typeface="Verdana" pitchFamily="34" charset="0"/>
              </a:rPr>
              <a:t>action (echinacea tincture, mouthwash "Lizomukoid“</a:t>
            </a:r>
          </a:p>
          <a:p>
            <a:pPr algn="just"/>
            <a:r>
              <a:rPr lang="en-US" sz="1600" b="1">
                <a:latin typeface="Verdana" pitchFamily="34" charset="0"/>
              </a:rPr>
              <a:t> 1% solution "Orasept" 5% ointment and</a:t>
            </a:r>
          </a:p>
          <a:p>
            <a:pPr algn="just"/>
            <a:r>
              <a:rPr lang="en-US" sz="1600" b="1">
                <a:latin typeface="Verdana" pitchFamily="34" charset="0"/>
              </a:rPr>
              <a:t> levorinovaya laktobakterin) which helps to activate</a:t>
            </a:r>
          </a:p>
          <a:p>
            <a:pPr algn="just"/>
            <a:r>
              <a:rPr lang="en-US" sz="1600" b="1">
                <a:latin typeface="Verdana" pitchFamily="34" charset="0"/>
              </a:rPr>
              <a:t>the natural defense mechanisms oral intensity</a:t>
            </a:r>
          </a:p>
          <a:p>
            <a:pPr algn="just"/>
            <a:r>
              <a:rPr lang="en-US" sz="1600" b="1">
                <a:latin typeface="Verdana" pitchFamily="34" charset="0"/>
              </a:rPr>
              <a:t> reduction inflammatory process, increase the</a:t>
            </a:r>
          </a:p>
          <a:p>
            <a:pPr algn="just"/>
            <a:r>
              <a:rPr lang="en-US" sz="1600" b="1">
                <a:latin typeface="Verdana" pitchFamily="34" charset="0"/>
              </a:rPr>
              <a:t> rate of salivation.</a:t>
            </a:r>
            <a:endParaRPr lang="ru-RU" sz="1600" b="1">
              <a:latin typeface="Verdana" pitchFamily="34" charset="0"/>
            </a:endParaRPr>
          </a:p>
        </p:txBody>
      </p:sp>
      <p:pic>
        <p:nvPicPr>
          <p:cNvPr id="73731" name="Рисунок 2" descr="C:\Temp\FineReader10\media\image1.jpeg"/>
          <p:cNvPicPr>
            <a:picLocks noChangeAspect="1" noChangeArrowheads="1"/>
          </p:cNvPicPr>
          <p:nvPr/>
        </p:nvPicPr>
        <p:blipFill>
          <a:blip r:embed="rId3" cstate="print"/>
          <a:srcRect/>
          <a:stretch>
            <a:fillRect/>
          </a:stretch>
        </p:blipFill>
        <p:spPr bwMode="auto">
          <a:xfrm>
            <a:off x="6477000" y="4724400"/>
            <a:ext cx="25146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sp>
        <p:nvSpPr>
          <p:cNvPr id="74754" name="Прямоугольник 1"/>
          <p:cNvSpPr>
            <a:spLocks noChangeArrowheads="1"/>
          </p:cNvSpPr>
          <p:nvPr/>
        </p:nvSpPr>
        <p:spPr bwMode="auto">
          <a:xfrm>
            <a:off x="0" y="0"/>
            <a:ext cx="8991600" cy="5940425"/>
          </a:xfrm>
          <a:prstGeom prst="rect">
            <a:avLst/>
          </a:prstGeom>
          <a:noFill/>
          <a:ln w="9525">
            <a:noFill/>
            <a:miter lim="800000"/>
            <a:headEnd/>
            <a:tailEnd/>
          </a:ln>
        </p:spPr>
        <p:txBody>
          <a:bodyPr>
            <a:spAutoFit/>
          </a:bodyPr>
          <a:lstStyle/>
          <a:p>
            <a:pPr algn="just"/>
            <a:r>
              <a:rPr lang="en-US" sz="2000">
                <a:latin typeface="Verdana" pitchFamily="34" charset="0"/>
              </a:rPr>
              <a:t>Assistant </a:t>
            </a:r>
            <a:r>
              <a:rPr lang="en-US" sz="2000">
                <a:solidFill>
                  <a:srgbClr val="FFFF00"/>
                </a:solidFill>
                <a:latin typeface="Verdana" pitchFamily="34" charset="0"/>
              </a:rPr>
              <a:t>K.P. Rogko </a:t>
            </a:r>
            <a:r>
              <a:rPr lang="en-US" sz="2000">
                <a:latin typeface="Verdana" pitchFamily="34" charset="0"/>
              </a:rPr>
              <a:t>(2011) introduced a laser correlation spectroscopy to assess functional state of the </a:t>
            </a:r>
          </a:p>
          <a:p>
            <a:pPr algn="just"/>
            <a:r>
              <a:rPr lang="en-US" sz="2000">
                <a:latin typeface="Verdana" pitchFamily="34" charset="0"/>
              </a:rPr>
              <a:t>periodontal tissues, which displays tissue</a:t>
            </a:r>
          </a:p>
          <a:p>
            <a:pPr algn="just"/>
            <a:r>
              <a:rPr lang="en-US" sz="2000">
                <a:latin typeface="Verdana" pitchFamily="34" charset="0"/>
              </a:rPr>
              <a:t> homeostasis, permeability Bridges and </a:t>
            </a:r>
          </a:p>
          <a:p>
            <a:pPr algn="just"/>
            <a:r>
              <a:rPr lang="en-US" sz="2000">
                <a:latin typeface="Verdana" pitchFamily="34" charset="0"/>
              </a:rPr>
              <a:t>perfusion of the capillary bed and the severity </a:t>
            </a:r>
          </a:p>
          <a:p>
            <a:pPr algn="just"/>
            <a:r>
              <a:rPr lang="en-US" sz="2000">
                <a:latin typeface="Verdana" pitchFamily="34" charset="0"/>
              </a:rPr>
              <a:t>of the pathological process.</a:t>
            </a:r>
            <a:r>
              <a:rPr lang="ru-RU" sz="2000">
                <a:latin typeface="Verdana" pitchFamily="34" charset="0"/>
              </a:rPr>
              <a:t> </a:t>
            </a:r>
            <a:r>
              <a:rPr lang="en-US" sz="2000">
                <a:latin typeface="Verdana" pitchFamily="34" charset="0"/>
              </a:rPr>
              <a:t>She has proven </a:t>
            </a:r>
          </a:p>
          <a:p>
            <a:pPr algn="just"/>
            <a:r>
              <a:rPr lang="en-US" sz="2000">
                <a:latin typeface="Verdana" pitchFamily="34" charset="0"/>
              </a:rPr>
              <a:t>effectiveness of toothpastes «Colgate® Treatment </a:t>
            </a:r>
          </a:p>
          <a:p>
            <a:pPr algn="just"/>
            <a:r>
              <a:rPr lang="en-US" sz="2000">
                <a:latin typeface="Verdana" pitchFamily="34" charset="0"/>
              </a:rPr>
              <a:t>grass "and« Lacalut Fitoformula »chronic </a:t>
            </a:r>
          </a:p>
          <a:p>
            <a:pPr algn="just"/>
            <a:r>
              <a:rPr lang="en-US" sz="2000">
                <a:latin typeface="Verdana" pitchFamily="34" charset="0"/>
              </a:rPr>
              <a:t>periodontitis, and "Forest Balsam" and «Parodontax® Classic" an exacerbation of the process. </a:t>
            </a:r>
          </a:p>
          <a:p>
            <a:pPr algn="just"/>
            <a:r>
              <a:rPr lang="en-US" sz="2000">
                <a:latin typeface="Verdana" pitchFamily="34" charset="0"/>
              </a:rPr>
              <a:t>Assistant </a:t>
            </a:r>
            <a:r>
              <a:rPr lang="en-US" sz="2000">
                <a:solidFill>
                  <a:srgbClr val="FFFF00"/>
                </a:solidFill>
                <a:latin typeface="Verdana" pitchFamily="34" charset="0"/>
              </a:rPr>
              <a:t>I.V. Luchak </a:t>
            </a:r>
            <a:r>
              <a:rPr lang="en-US" sz="2000">
                <a:latin typeface="Verdana" pitchFamily="34" charset="0"/>
              </a:rPr>
              <a:t>(2012) found that the functional activity of the salivary glands of children has a significant impact stressful hormones. Demonstrated the dependence of the intensity of the caries process on the level of salivation. Detected pattern to reduce salivation with somatic morbidity, especially when using anticholinergics, frequent and long-term therapy with atropine.</a:t>
            </a:r>
            <a:r>
              <a:rPr lang="ru-RU" sz="2000">
                <a:latin typeface="Verdana" pitchFamily="34" charset="0"/>
              </a:rPr>
              <a:t> </a:t>
            </a:r>
            <a:r>
              <a:rPr lang="en-US" sz="2000">
                <a:latin typeface="Verdana" pitchFamily="34" charset="0"/>
              </a:rPr>
              <a:t>Proves the necessity of such children activities to increase salivation: the use of tincture of centaury to rinse, toothpaste «Colgate total», tablets "Revit".</a:t>
            </a:r>
            <a:endParaRPr lang="ru-RU" sz="2000">
              <a:latin typeface="Verdana" pitchFamily="34" charset="0"/>
            </a:endParaRPr>
          </a:p>
        </p:txBody>
      </p:sp>
      <p:pic>
        <p:nvPicPr>
          <p:cNvPr id="74755" name="Рисунок 2" descr="D:\Бас\Из интернета\Рисунки\фото стом\DSCN0717.jpg"/>
          <p:cNvPicPr>
            <a:picLocks noChangeAspect="1" noChangeArrowheads="1"/>
          </p:cNvPicPr>
          <p:nvPr/>
        </p:nvPicPr>
        <p:blipFill>
          <a:blip r:embed="rId3" cstate="print"/>
          <a:srcRect/>
          <a:stretch>
            <a:fillRect/>
          </a:stretch>
        </p:blipFill>
        <p:spPr bwMode="auto">
          <a:xfrm>
            <a:off x="6629400" y="381000"/>
            <a:ext cx="2232025"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pic>
        <p:nvPicPr>
          <p:cNvPr id="75778" name="Picture 2"/>
          <p:cNvPicPr>
            <a:picLocks noChangeAspect="1" noChangeArrowheads="1"/>
          </p:cNvPicPr>
          <p:nvPr/>
        </p:nvPicPr>
        <p:blipFill>
          <a:blip r:embed="rId3" cstate="print"/>
          <a:srcRect/>
          <a:stretch>
            <a:fillRect/>
          </a:stretch>
        </p:blipFill>
        <p:spPr bwMode="auto">
          <a:xfrm>
            <a:off x="4724400" y="188913"/>
            <a:ext cx="4260850" cy="2976562"/>
          </a:xfrm>
          <a:prstGeom prst="rect">
            <a:avLst/>
          </a:prstGeom>
          <a:noFill/>
          <a:ln w="9525">
            <a:noFill/>
            <a:miter lim="800000"/>
            <a:headEnd/>
            <a:tailEnd/>
          </a:ln>
        </p:spPr>
      </p:pic>
      <p:sp>
        <p:nvSpPr>
          <p:cNvPr id="75779" name="Прямоугольник 1"/>
          <p:cNvSpPr>
            <a:spLocks noChangeArrowheads="1"/>
          </p:cNvSpPr>
          <p:nvPr/>
        </p:nvSpPr>
        <p:spPr bwMode="auto">
          <a:xfrm>
            <a:off x="107950" y="188913"/>
            <a:ext cx="4616450" cy="3046412"/>
          </a:xfrm>
          <a:prstGeom prst="rect">
            <a:avLst/>
          </a:prstGeom>
          <a:noFill/>
          <a:ln w="9525">
            <a:noFill/>
            <a:miter lim="800000"/>
            <a:headEnd/>
            <a:tailEnd/>
          </a:ln>
        </p:spPr>
        <p:txBody>
          <a:bodyPr>
            <a:spAutoFit/>
          </a:bodyPr>
          <a:lstStyle/>
          <a:p>
            <a:pPr algn="just"/>
            <a:r>
              <a:rPr lang="en-US" sz="2400" b="1">
                <a:latin typeface="Verdana" pitchFamily="34" charset="0"/>
              </a:rPr>
              <a:t>From 01.09.1994 till 29.12.2013 department was headed by Corresponding Member NAMS of Ukraine, Honored Worker of Science and Technology, Professor </a:t>
            </a:r>
            <a:r>
              <a:rPr lang="en-US" sz="2400" b="1">
                <a:solidFill>
                  <a:srgbClr val="FF0000"/>
                </a:solidFill>
                <a:latin typeface="Verdana" pitchFamily="34" charset="0"/>
              </a:rPr>
              <a:t>K.N. Kosenko.</a:t>
            </a:r>
            <a:endParaRPr lang="ru-RU" sz="2400" b="1">
              <a:solidFill>
                <a:srgbClr val="FF0000"/>
              </a:solidFill>
              <a:latin typeface="Verdana" pitchFamily="34" charset="0"/>
            </a:endParaRPr>
          </a:p>
        </p:txBody>
      </p:sp>
      <p:sp>
        <p:nvSpPr>
          <p:cNvPr id="75780" name="Прямоугольник 2"/>
          <p:cNvSpPr>
            <a:spLocks noChangeArrowheads="1"/>
          </p:cNvSpPr>
          <p:nvPr/>
        </p:nvSpPr>
        <p:spPr bwMode="auto">
          <a:xfrm>
            <a:off x="141288" y="3352800"/>
            <a:ext cx="8877300" cy="2862263"/>
          </a:xfrm>
          <a:prstGeom prst="rect">
            <a:avLst/>
          </a:prstGeom>
          <a:noFill/>
          <a:ln w="9525">
            <a:noFill/>
            <a:miter lim="800000"/>
            <a:headEnd/>
            <a:tailEnd/>
          </a:ln>
        </p:spPr>
        <p:txBody>
          <a:bodyPr>
            <a:spAutoFit/>
          </a:bodyPr>
          <a:lstStyle/>
          <a:p>
            <a:pPr algn="just"/>
            <a:r>
              <a:rPr lang="en-US" sz="2000" b="1">
                <a:latin typeface="Verdana" pitchFamily="34" charset="0"/>
              </a:rPr>
              <a:t>The main directions of his scientific activities related to the development of scientific bases of prevention of dental caries and periodontal disease, sialotrophic concepts of the pathogenesis of oral diseases, the development of scientific and organizational principles of the reform of dental care in Ukraine.</a:t>
            </a:r>
            <a:r>
              <a:rPr lang="ru-RU" sz="2000" b="1">
                <a:latin typeface="Verdana" pitchFamily="34" charset="0"/>
              </a:rPr>
              <a:t> </a:t>
            </a:r>
            <a:r>
              <a:rPr lang="en-US" sz="2000" b="1">
                <a:latin typeface="Verdana" pitchFamily="34" charset="0"/>
              </a:rPr>
              <a:t>Organized and chaired several international scientific conferences, exhibitions and Dentistry First Congress of Ukrainian Dental Association, where he proposed the concept of reforming of dental care in Ukraine.</a:t>
            </a:r>
            <a:endParaRPr lang="ru-RU" sz="2000" b="1">
              <a:latin typeface="Verdan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pic>
        <p:nvPicPr>
          <p:cNvPr id="76802" name="Picture 2" descr="D:\Бас\Фотогалерея\Кафедра\Лечебная работа кафедры. Консультация проф. Косенко К.Н. и Скибы В.Я..jpg"/>
          <p:cNvPicPr>
            <a:picLocks noChangeAspect="1" noChangeArrowheads="1"/>
          </p:cNvPicPr>
          <p:nvPr/>
        </p:nvPicPr>
        <p:blipFill>
          <a:blip r:embed="rId3" cstate="print"/>
          <a:srcRect/>
          <a:stretch>
            <a:fillRect/>
          </a:stretch>
        </p:blipFill>
        <p:spPr bwMode="auto">
          <a:xfrm>
            <a:off x="4910138" y="333375"/>
            <a:ext cx="4179887" cy="2808288"/>
          </a:xfrm>
          <a:prstGeom prst="rect">
            <a:avLst/>
          </a:prstGeom>
          <a:noFill/>
          <a:ln w="9525">
            <a:noFill/>
            <a:miter lim="800000"/>
            <a:headEnd/>
            <a:tailEnd/>
          </a:ln>
        </p:spPr>
      </p:pic>
      <p:sp>
        <p:nvSpPr>
          <p:cNvPr id="76803" name="Прямоугольник 1"/>
          <p:cNvSpPr>
            <a:spLocks noChangeArrowheads="1"/>
          </p:cNvSpPr>
          <p:nvPr/>
        </p:nvSpPr>
        <p:spPr bwMode="auto">
          <a:xfrm>
            <a:off x="107950" y="115888"/>
            <a:ext cx="4845050" cy="2801937"/>
          </a:xfrm>
          <a:prstGeom prst="rect">
            <a:avLst/>
          </a:prstGeom>
          <a:noFill/>
          <a:ln w="9525">
            <a:noFill/>
            <a:miter lim="800000"/>
            <a:headEnd/>
            <a:tailEnd/>
          </a:ln>
        </p:spPr>
        <p:txBody>
          <a:bodyPr>
            <a:spAutoFit/>
          </a:bodyPr>
          <a:lstStyle/>
          <a:p>
            <a:pPr algn="just"/>
            <a:r>
              <a:rPr lang="en-US" sz="1600" b="1">
                <a:solidFill>
                  <a:srgbClr val="FF0000"/>
                </a:solidFill>
                <a:latin typeface="Verdana" pitchFamily="34" charset="0"/>
              </a:rPr>
              <a:t>K.N. Kosenko </a:t>
            </a:r>
            <a:r>
              <a:rPr lang="en-US" sz="1600" b="1">
                <a:latin typeface="Verdana" pitchFamily="34" charset="0"/>
              </a:rPr>
              <a:t>is</a:t>
            </a:r>
            <a:r>
              <a:rPr lang="en-US" sz="1600" b="1">
                <a:solidFill>
                  <a:srgbClr val="FF0000"/>
                </a:solidFill>
                <a:latin typeface="Verdana" pitchFamily="34" charset="0"/>
              </a:rPr>
              <a:t> </a:t>
            </a:r>
            <a:r>
              <a:rPr lang="en-US" sz="1600" b="1">
                <a:latin typeface="Verdana" pitchFamily="34" charset="0"/>
              </a:rPr>
              <a:t>coauthor of dental program sections DKNT Ukraine "Human Health", the initiator and the scientific director of "National Program for the prevention of dental diseases among the population of Ukraine." Under his leadership, made ​​a number of complex topics in the epidemiology, prevention and treatment of major dental diseases using new methods, tools and organizational measures.</a:t>
            </a:r>
            <a:endParaRPr lang="ru-RU" sz="1600" b="1">
              <a:latin typeface="Verdana" pitchFamily="34" charset="0"/>
            </a:endParaRPr>
          </a:p>
        </p:txBody>
      </p:sp>
      <p:sp>
        <p:nvSpPr>
          <p:cNvPr id="76804" name="Прямоугольник 2"/>
          <p:cNvSpPr>
            <a:spLocks noChangeArrowheads="1"/>
          </p:cNvSpPr>
          <p:nvPr/>
        </p:nvSpPr>
        <p:spPr bwMode="auto">
          <a:xfrm>
            <a:off x="171450" y="3565525"/>
            <a:ext cx="8839200" cy="3046413"/>
          </a:xfrm>
          <a:prstGeom prst="rect">
            <a:avLst/>
          </a:prstGeom>
          <a:noFill/>
          <a:ln w="9525">
            <a:noFill/>
            <a:miter lim="800000"/>
            <a:headEnd/>
            <a:tailEnd/>
          </a:ln>
        </p:spPr>
        <p:txBody>
          <a:bodyPr>
            <a:spAutoFit/>
          </a:bodyPr>
          <a:lstStyle/>
          <a:p>
            <a:pPr algn="just"/>
            <a:r>
              <a:rPr lang="en-US" sz="1600" b="1">
                <a:solidFill>
                  <a:srgbClr val="FF0000"/>
                </a:solidFill>
                <a:latin typeface="Verdana" pitchFamily="34" charset="0"/>
              </a:rPr>
              <a:t>K.N. Kosenko </a:t>
            </a:r>
            <a:r>
              <a:rPr lang="en-US" sz="1600" b="1">
                <a:latin typeface="Verdana" pitchFamily="34" charset="0"/>
              </a:rPr>
              <a:t>is</a:t>
            </a:r>
            <a:r>
              <a:rPr lang="en-US" sz="1600" b="1">
                <a:solidFill>
                  <a:srgbClr val="FF0000"/>
                </a:solidFill>
                <a:latin typeface="Verdana" pitchFamily="34" charset="0"/>
              </a:rPr>
              <a:t> </a:t>
            </a:r>
            <a:r>
              <a:rPr lang="en-US" sz="1600" b="1">
                <a:latin typeface="Verdana" pitchFamily="34" charset="0"/>
              </a:rPr>
              <a:t>author of over 250 scientific publications, 27 inventions, innovations 6, 3 departmental criteria (standards), aimed at the development and improvement of the dental services of Ukraine. Directly under his supervision at the Department holds and is protected by 14 master's theses. Proposed for caries prevention with fluoride varnish composition of tin. Studied in detail the monitoring of dental diseases in Ukraine, created the first national bank of dental disease in different regions of Ukraine, has studied the dynamics of the disease, depending on age, social and economic conditions, outlined concrete ways to prevent its. The results of studies formed the basis of the program of dental care in Ukraine. Devoted to this problem and dissertations, made under his leadership.</a:t>
            </a:r>
            <a:endParaRPr lang="ru-RU" sz="1600" b="1">
              <a:latin typeface="Verdan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2"/>
          <p:cNvPicPr>
            <a:picLocks noChangeAspect="1" noChangeArrowheads="1"/>
          </p:cNvPicPr>
          <p:nvPr/>
        </p:nvPicPr>
        <p:blipFill>
          <a:blip r:embed="rId2" cstate="print"/>
          <a:srcRect/>
          <a:stretch>
            <a:fillRect/>
          </a:stretch>
        </p:blipFill>
        <p:spPr bwMode="auto">
          <a:xfrm>
            <a:off x="15875" y="65088"/>
            <a:ext cx="9128125" cy="6858000"/>
          </a:xfrm>
          <a:prstGeom prst="rect">
            <a:avLst/>
          </a:prstGeom>
          <a:noFill/>
          <a:ln w="9525">
            <a:noFill/>
            <a:miter lim="800000"/>
            <a:headEnd/>
            <a:tailEnd/>
          </a:ln>
        </p:spPr>
      </p:pic>
      <p:pic>
        <p:nvPicPr>
          <p:cNvPr id="77826" name="Picture 2"/>
          <p:cNvPicPr>
            <a:picLocks noChangeAspect="1" noChangeArrowheads="1"/>
          </p:cNvPicPr>
          <p:nvPr/>
        </p:nvPicPr>
        <p:blipFill>
          <a:blip r:embed="rId3" cstate="print"/>
          <a:srcRect/>
          <a:stretch>
            <a:fillRect/>
          </a:stretch>
        </p:blipFill>
        <p:spPr bwMode="auto">
          <a:xfrm>
            <a:off x="395288" y="220663"/>
            <a:ext cx="3109912" cy="2205037"/>
          </a:xfrm>
          <a:prstGeom prst="rect">
            <a:avLst/>
          </a:prstGeom>
          <a:noFill/>
          <a:ln w="9525">
            <a:noFill/>
            <a:miter lim="800000"/>
            <a:headEnd/>
            <a:tailEnd/>
          </a:ln>
        </p:spPr>
      </p:pic>
      <p:sp>
        <p:nvSpPr>
          <p:cNvPr id="2" name="Прямоугольник 1"/>
          <p:cNvSpPr/>
          <p:nvPr/>
        </p:nvSpPr>
        <p:spPr>
          <a:xfrm>
            <a:off x="3962400" y="168184"/>
            <a:ext cx="4283968" cy="2185214"/>
          </a:xfrm>
          <a:prstGeom prst="rect">
            <a:avLst/>
          </a:prstGeom>
          <a:noFill/>
        </p:spPr>
        <p:txBody>
          <a:bodyPr>
            <a:spAutoFit/>
          </a:bodyPr>
          <a:lstStyle/>
          <a:p>
            <a:pPr fontAlgn="auto">
              <a:spcBef>
                <a:spcPts val="0"/>
              </a:spcBef>
              <a:spcAft>
                <a:spcPts val="0"/>
              </a:spcAft>
              <a:defRPr/>
            </a:pPr>
            <a:r>
              <a:rPr lang="en-US" sz="2000" b="1" dirty="0">
                <a:latin typeface="+mn-lt"/>
                <a:cs typeface="+mn-cs"/>
              </a:rPr>
              <a:t>From 04.24.2014, the Head of the Department </a:t>
            </a:r>
            <a:r>
              <a:rPr lang="en-US" sz="2000" b="1" dirty="0">
                <a:latin typeface="+mj-lt"/>
                <a:cs typeface="Times New Roman" pitchFamily="18" charset="0"/>
              </a:rPr>
              <a:t>Doctor of </a:t>
            </a:r>
            <a:r>
              <a:rPr lang="en-US" sz="2000" b="1" dirty="0" smtClean="0">
                <a:latin typeface="+mj-lt"/>
                <a:cs typeface="Times New Roman" pitchFamily="18" charset="0"/>
              </a:rPr>
              <a:t>Medicine</a:t>
            </a:r>
            <a:r>
              <a:rPr lang="en-US" sz="2000" b="1" dirty="0">
                <a:latin typeface="+mj-lt"/>
                <a:cs typeface="+mn-cs"/>
              </a:rPr>
              <a:t> </a:t>
            </a:r>
            <a:r>
              <a:rPr lang="en-US" sz="2000" b="1" dirty="0" smtClean="0">
                <a:latin typeface="+mj-lt"/>
                <a:cs typeface="+mn-cs"/>
              </a:rPr>
              <a:t>Sciences</a:t>
            </a:r>
            <a:r>
              <a:rPr lang="ru-RU" sz="2000" b="1" dirty="0" smtClean="0">
                <a:latin typeface="+mj-lt"/>
                <a:ea typeface="Verdana" panose="020B0604030504040204" pitchFamily="34" charset="0"/>
                <a:cs typeface="Verdana" panose="020B0604030504040204" pitchFamily="34" charset="0"/>
              </a:rPr>
              <a:t>,</a:t>
            </a:r>
            <a:r>
              <a:rPr lang="en-US" sz="2000" b="1" dirty="0" smtClean="0">
                <a:latin typeface="+mj-lt"/>
                <a:ea typeface="Verdana" panose="020B0604030504040204" pitchFamily="34" charset="0"/>
                <a:cs typeface="Verdana" panose="020B0604030504040204" pitchFamily="34" charset="0"/>
              </a:rPr>
              <a:t> </a:t>
            </a:r>
            <a:r>
              <a:rPr lang="en-US" sz="2000" b="1" dirty="0">
                <a:latin typeface="+mj-lt"/>
                <a:ea typeface="Verdana" panose="020B0604030504040204" pitchFamily="34" charset="0"/>
                <a:cs typeface="Verdana" panose="020B0604030504040204" pitchFamily="34" charset="0"/>
              </a:rPr>
              <a:t>Professor</a:t>
            </a:r>
            <a:r>
              <a:rPr lang="ru-RU" sz="2000" b="1" dirty="0">
                <a:effectLst>
                  <a:outerShdw blurRad="38100" dist="38100" dir="2700000" algn="tl">
                    <a:srgbClr val="FFFFFF"/>
                  </a:outerShdw>
                </a:effectLst>
                <a:latin typeface="+mj-lt"/>
                <a:ea typeface="Verdana" panose="020B0604030504040204" pitchFamily="34" charset="0"/>
                <a:cs typeface="Verdana" panose="020B0604030504040204" pitchFamily="34" charset="0"/>
              </a:rPr>
              <a:t> </a:t>
            </a:r>
            <a:r>
              <a:rPr lang="en-US" sz="2000" b="1" dirty="0" smtClean="0">
                <a:latin typeface="+mn-lt"/>
                <a:cs typeface="+mn-cs"/>
              </a:rPr>
              <a:t>is </a:t>
            </a:r>
            <a:endParaRPr lang="en-US" sz="2000" b="1" dirty="0">
              <a:latin typeface="+mn-lt"/>
              <a:cs typeface="+mn-cs"/>
            </a:endParaRPr>
          </a:p>
          <a:p>
            <a:pPr fontAlgn="auto">
              <a:spcBef>
                <a:spcPts val="0"/>
              </a:spcBef>
              <a:spcAft>
                <a:spcPts val="0"/>
              </a:spcAft>
              <a:defRPr/>
            </a:pPr>
            <a:r>
              <a:rPr lang="en-US" sz="2800" b="1" dirty="0" err="1"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Yuliya</a:t>
            </a:r>
            <a:r>
              <a:rPr lang="en-US" sz="28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en-US"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G. </a:t>
            </a:r>
            <a:r>
              <a:rPr lang="en-US" sz="2800" b="1" dirty="0" err="1">
                <a:ln w="18000">
                  <a:solidFill>
                    <a:schemeClr val="accent2">
                      <a:satMod val="140000"/>
                    </a:schemeClr>
                  </a:solidFill>
                  <a:prstDash val="solid"/>
                  <a:miter lim="800000"/>
                </a:ln>
                <a:solidFill>
                  <a:srgbClr val="FF0000"/>
                </a:solidFill>
                <a:latin typeface="+mn-lt"/>
                <a:cs typeface="+mn-cs"/>
              </a:rPr>
              <a:t>Romanova</a:t>
            </a:r>
            <a:r>
              <a:rPr lang="en-US"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a:t>
            </a:r>
            <a:endParaRPr lang="ru-RU"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p:txBody>
      </p:sp>
      <p:sp>
        <p:nvSpPr>
          <p:cNvPr id="77828" name="Прямоугольник 2"/>
          <p:cNvSpPr>
            <a:spLocks noChangeArrowheads="1"/>
          </p:cNvSpPr>
          <p:nvPr/>
        </p:nvSpPr>
        <p:spPr bwMode="auto">
          <a:xfrm>
            <a:off x="165100" y="2425700"/>
            <a:ext cx="8828088" cy="3754438"/>
          </a:xfrm>
          <a:prstGeom prst="rect">
            <a:avLst/>
          </a:prstGeom>
          <a:noFill/>
          <a:ln w="9525">
            <a:noFill/>
            <a:miter lim="800000"/>
            <a:headEnd/>
            <a:tailEnd/>
          </a:ln>
        </p:spPr>
        <p:txBody>
          <a:bodyPr>
            <a:spAutoFit/>
          </a:bodyPr>
          <a:lstStyle/>
          <a:p>
            <a:r>
              <a:rPr lang="en-US" sz="1400" b="1">
                <a:latin typeface="Verdana" pitchFamily="34" charset="0"/>
              </a:rPr>
              <a:t>In her thesis </a:t>
            </a:r>
            <a:r>
              <a:rPr lang="en-US" sz="1400" b="1">
                <a:solidFill>
                  <a:srgbClr val="FF0000"/>
                </a:solidFill>
                <a:latin typeface="Verdana" pitchFamily="34" charset="0"/>
              </a:rPr>
              <a:t>Y.G. Romanova </a:t>
            </a:r>
            <a:r>
              <a:rPr lang="en-US" sz="1400" b="1">
                <a:latin typeface="Verdana" pitchFamily="34" charset="0"/>
              </a:rPr>
              <a:t>has proven that a violation of systems homeostasis of the oral cavity is a decrease in functional activity of the salivary glands, which leads to the development of dry oral mucosa, there is a deficit in the oral cavity of biologically active substances that are involved in the processes of maintaining the stability of the environment, which leads to inflammation due to the activation of lipid peroxidation, enhance the effects of toxins aggressive microorganisms, including </a:t>
            </a:r>
            <a:r>
              <a:rPr lang="en-US" sz="1400" b="1" i="1">
                <a:latin typeface="Verdana" pitchFamily="34" charset="0"/>
              </a:rPr>
              <a:t>Candida albicans</a:t>
            </a:r>
            <a:r>
              <a:rPr lang="en-US" sz="1400" b="1">
                <a:latin typeface="Verdana" pitchFamily="34" charset="0"/>
              </a:rPr>
              <a:t>. Found that candidiasis should be considered as a violation of the immune system and microbial homeostasis of the oral cavity, which have a direct causal link with removable acrylic dentures. She has clinically substantiated the effectiveness of probiotic and prebiotic and adaptogenic plant resources in a period of adjustment with removable acrylic dentures in patients with altered homeostasis </a:t>
            </a:r>
          </a:p>
          <a:p>
            <a:r>
              <a:rPr lang="en-US" sz="1400" b="1">
                <a:latin typeface="Verdana" pitchFamily="34" charset="0"/>
              </a:rPr>
              <a:t>oral cavity. She created antiallergic gel "Profial" </a:t>
            </a:r>
          </a:p>
          <a:p>
            <a:r>
              <a:rPr lang="en-US" sz="1400" b="1">
                <a:latin typeface="Verdana" pitchFamily="34" charset="0"/>
              </a:rPr>
              <a:t>for the prevention of toxic allergic prosthetic stomatit,</a:t>
            </a:r>
          </a:p>
          <a:p>
            <a:r>
              <a:rPr lang="en-US" sz="1400" b="1">
                <a:latin typeface="Verdana" pitchFamily="34" charset="0"/>
              </a:rPr>
              <a:t> mouthwash "Biodent - 4“, oral gel  "Laktogel "that reduce</a:t>
            </a:r>
          </a:p>
          <a:p>
            <a:r>
              <a:rPr lang="en-US" sz="1400" b="1">
                <a:latin typeface="Verdana" pitchFamily="34" charset="0"/>
              </a:rPr>
              <a:t> the degree of adsorption of fungi </a:t>
            </a:r>
            <a:r>
              <a:rPr lang="en-US" sz="1400" b="1" i="1">
                <a:latin typeface="Verdana" pitchFamily="34" charset="0"/>
              </a:rPr>
              <a:t>Candida spp. </a:t>
            </a:r>
            <a:r>
              <a:rPr lang="en-US" sz="1400" b="1">
                <a:latin typeface="Verdana" pitchFamily="34" charset="0"/>
              </a:rPr>
              <a:t>and normalize</a:t>
            </a:r>
          </a:p>
          <a:p>
            <a:r>
              <a:rPr lang="en-US" sz="1400" b="1">
                <a:latin typeface="Verdana" pitchFamily="34" charset="0"/>
              </a:rPr>
              <a:t> microbiocenosis oral cavity; dentistry gel "Maltcit" for prevention</a:t>
            </a:r>
          </a:p>
          <a:p>
            <a:r>
              <a:rPr lang="en-US" sz="1400" b="1">
                <a:latin typeface="Verdana" pitchFamily="34" charset="0"/>
              </a:rPr>
              <a:t> hyposalivation.</a:t>
            </a:r>
            <a:endParaRPr lang="ru-RU" sz="1400" b="1">
              <a:latin typeface="Verdana" pitchFamily="34" charset="0"/>
            </a:endParaRPr>
          </a:p>
        </p:txBody>
      </p:sp>
      <p:pic>
        <p:nvPicPr>
          <p:cNvPr id="77829" name="Picture 2"/>
          <p:cNvPicPr>
            <a:picLocks noChangeAspect="1" noChangeArrowheads="1"/>
          </p:cNvPicPr>
          <p:nvPr/>
        </p:nvPicPr>
        <p:blipFill>
          <a:blip r:embed="rId4" cstate="print"/>
          <a:srcRect/>
          <a:stretch>
            <a:fillRect/>
          </a:stretch>
        </p:blipFill>
        <p:spPr bwMode="auto">
          <a:xfrm>
            <a:off x="7164388" y="5203825"/>
            <a:ext cx="1698625" cy="164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5154" name="Picture 2"/>
          <p:cNvPicPr>
            <a:picLocks noChangeAspect="1" noChangeArrowheads="1"/>
          </p:cNvPicPr>
          <p:nvPr/>
        </p:nvPicPr>
        <p:blipFill>
          <a:blip r:embed="rId3" cstate="print"/>
          <a:srcRect/>
          <a:stretch>
            <a:fillRect/>
          </a:stretch>
        </p:blipFill>
        <p:spPr bwMode="auto">
          <a:xfrm>
            <a:off x="15875" y="65088"/>
            <a:ext cx="9128125" cy="6858000"/>
          </a:xfrm>
          <a:prstGeom prst="rect">
            <a:avLst/>
          </a:prstGeom>
          <a:noFill/>
          <a:ln w="9525">
            <a:noFill/>
            <a:miter lim="800000"/>
            <a:headEnd/>
            <a:tailEnd/>
          </a:ln>
        </p:spPr>
      </p:pic>
      <p:sp>
        <p:nvSpPr>
          <p:cNvPr id="3" name="Прямоугольник 2"/>
          <p:cNvSpPr/>
          <p:nvPr/>
        </p:nvSpPr>
        <p:spPr>
          <a:xfrm>
            <a:off x="228600" y="261938"/>
            <a:ext cx="8353425" cy="5078412"/>
          </a:xfrm>
          <a:prstGeom prst="rect">
            <a:avLst/>
          </a:prstGeom>
          <a:noFill/>
        </p:spPr>
        <p:txBody>
          <a:bodyPr>
            <a:spAutoFit/>
          </a:bodyPr>
          <a:lstStyle/>
          <a:p>
            <a:pPr algn="just">
              <a:defRPr/>
            </a:pPr>
            <a:r>
              <a:rPr lang="en-US" b="1" dirty="0">
                <a:latin typeface="Verdana" pitchFamily="34" charset="0"/>
                <a:cs typeface="+mn-cs"/>
              </a:rPr>
              <a:t>At the department since its organization (1960) </a:t>
            </a:r>
          </a:p>
          <a:p>
            <a:pPr algn="just">
              <a:defRPr/>
            </a:pPr>
            <a:r>
              <a:rPr lang="en-US" b="1" dirty="0">
                <a:latin typeface="Verdana" pitchFamily="34" charset="0"/>
                <a:cs typeface="+mn-cs"/>
              </a:rPr>
              <a:t>the present time (2014) co-workers </a:t>
            </a:r>
            <a:r>
              <a:rPr lang="en-US" b="1" dirty="0">
                <a:latin typeface="Verdana" pitchFamily="34" charset="0"/>
              </a:rPr>
              <a:t>and </a:t>
            </a:r>
          </a:p>
          <a:p>
            <a:pPr algn="just">
              <a:defRPr/>
            </a:pPr>
            <a:r>
              <a:rPr lang="en-US" b="1" dirty="0">
                <a:latin typeface="Verdana" pitchFamily="34" charset="0"/>
                <a:cs typeface="+mn-cs"/>
              </a:rPr>
              <a:t>candidates was performed 12 doctoral and</a:t>
            </a:r>
          </a:p>
          <a:p>
            <a:pPr algn="just">
              <a:defRPr/>
            </a:pPr>
            <a:r>
              <a:rPr lang="en-US" b="1" dirty="0">
                <a:latin typeface="Verdana" pitchFamily="34" charset="0"/>
                <a:cs typeface="+mn-cs"/>
              </a:rPr>
              <a:t> 52 master's theses.</a:t>
            </a:r>
            <a:r>
              <a:rPr lang="ru-RU" b="1" dirty="0">
                <a:latin typeface="Verdana" pitchFamily="34" charset="0"/>
              </a:rPr>
              <a:t> </a:t>
            </a:r>
            <a:r>
              <a:rPr lang="en-US" b="1" dirty="0">
                <a:latin typeface="Verdana" pitchFamily="34" charset="0"/>
              </a:rPr>
              <a:t>The pupil of the department, </a:t>
            </a:r>
          </a:p>
          <a:p>
            <a:pPr algn="just">
              <a:defRPr/>
            </a:pPr>
            <a:r>
              <a:rPr lang="en-US" b="1" dirty="0">
                <a:latin typeface="Verdana" pitchFamily="34" charset="0"/>
              </a:rPr>
              <a:t>  </a:t>
            </a:r>
            <a:r>
              <a:rPr lang="en-US" b="1" dirty="0" err="1">
                <a:latin typeface="Verdana" pitchFamily="34" charset="0"/>
              </a:rPr>
              <a:t>prof</a:t>
            </a:r>
            <a:r>
              <a:rPr lang="en-US" b="1" dirty="0">
                <a:latin typeface="Verdana" pitchFamily="34" charset="0"/>
              </a:rPr>
              <a:t>. </a:t>
            </a:r>
            <a:r>
              <a:rPr lang="en-US" b="1" dirty="0">
                <a:solidFill>
                  <a:srgbClr val="FF0000"/>
                </a:solidFill>
                <a:latin typeface="Verdana" pitchFamily="34" charset="0"/>
              </a:rPr>
              <a:t>G.N. </a:t>
            </a:r>
            <a:r>
              <a:rPr lang="en-US" b="1" dirty="0" err="1">
                <a:solidFill>
                  <a:srgbClr val="FF0000"/>
                </a:solidFill>
                <a:latin typeface="Verdana" pitchFamily="34" charset="0"/>
              </a:rPr>
              <a:t>Varava</a:t>
            </a:r>
            <a:r>
              <a:rPr lang="en-US" b="1" dirty="0">
                <a:solidFill>
                  <a:srgbClr val="FF0000"/>
                </a:solidFill>
                <a:latin typeface="Verdana" pitchFamily="34" charset="0"/>
              </a:rPr>
              <a:t> </a:t>
            </a:r>
            <a:r>
              <a:rPr lang="en-US" b="1" dirty="0">
                <a:latin typeface="Verdana" pitchFamily="34" charset="0"/>
              </a:rPr>
              <a:t>headed OSRIS (1973-1990).  </a:t>
            </a:r>
          </a:p>
          <a:p>
            <a:pPr algn="just">
              <a:defRPr/>
            </a:pPr>
            <a:r>
              <a:rPr lang="en-US" b="1" dirty="0">
                <a:latin typeface="Verdana" pitchFamily="34" charset="0"/>
              </a:rPr>
              <a:t>She is currently in charge of the organizational </a:t>
            </a:r>
          </a:p>
          <a:p>
            <a:pPr algn="just">
              <a:defRPr/>
            </a:pPr>
            <a:r>
              <a:rPr lang="en-US" b="1" dirty="0">
                <a:latin typeface="Verdana" pitchFamily="34" charset="0"/>
              </a:rPr>
              <a:t>methodological department of the State </a:t>
            </a:r>
          </a:p>
          <a:p>
            <a:pPr algn="just">
              <a:defRPr/>
            </a:pPr>
            <a:r>
              <a:rPr lang="en-US" b="1" dirty="0">
                <a:latin typeface="Verdana" pitchFamily="34" charset="0"/>
              </a:rPr>
              <a:t>Institution "Institute of Dentistry of NAMS of Ukraine." </a:t>
            </a:r>
            <a:r>
              <a:rPr lang="en-US" b="1" dirty="0">
                <a:latin typeface="Verdana" pitchFamily="34" charset="0"/>
                <a:cs typeface="+mn-cs"/>
              </a:rPr>
              <a:t>Corresponding Member. NAMS of Ukraine, </a:t>
            </a:r>
            <a:r>
              <a:rPr lang="en-US" b="1" dirty="0">
                <a:solidFill>
                  <a:srgbClr val="FF0000"/>
                </a:solidFill>
                <a:latin typeface="Verdana" pitchFamily="34" charset="0"/>
                <a:cs typeface="+mn-cs"/>
              </a:rPr>
              <a:t>Professor K.N. </a:t>
            </a:r>
            <a:r>
              <a:rPr lang="en-US" b="1" dirty="0" err="1">
                <a:solidFill>
                  <a:srgbClr val="FF0000"/>
                </a:solidFill>
                <a:latin typeface="Verdana" pitchFamily="34" charset="0"/>
                <a:cs typeface="+mn-cs"/>
              </a:rPr>
              <a:t>Kosenko</a:t>
            </a:r>
            <a:r>
              <a:rPr lang="en-US" b="1" dirty="0">
                <a:latin typeface="Verdana" pitchFamily="34" charset="0"/>
                <a:cs typeface="+mn-cs"/>
              </a:rPr>
              <a:t> also was director of the State Institution "Institute of Dentistry of NAMS of Ukraine" and headed the department until the last days of his life,</a:t>
            </a:r>
            <a:r>
              <a:rPr lang="ru-RU" b="1" dirty="0">
                <a:latin typeface="Verdana" pitchFamily="34" charset="0"/>
                <a:cs typeface="+mn-cs"/>
              </a:rPr>
              <a:t> </a:t>
            </a:r>
            <a:r>
              <a:rPr lang="en-US" b="1" dirty="0">
                <a:latin typeface="Verdana" pitchFamily="34" charset="0"/>
                <a:cs typeface="+mn-cs"/>
              </a:rPr>
              <a:t>professor </a:t>
            </a:r>
            <a:r>
              <a:rPr lang="en-US" b="1" dirty="0">
                <a:solidFill>
                  <a:srgbClr val="FF0000"/>
                </a:solidFill>
                <a:latin typeface="Verdana" pitchFamily="34" charset="0"/>
                <a:cs typeface="+mn-cs"/>
              </a:rPr>
              <a:t>V.J. </a:t>
            </a:r>
            <a:r>
              <a:rPr lang="en-US" b="1" dirty="0" err="1">
                <a:solidFill>
                  <a:srgbClr val="FF0000"/>
                </a:solidFill>
                <a:latin typeface="Verdana" pitchFamily="34" charset="0"/>
                <a:cs typeface="+mn-cs"/>
              </a:rPr>
              <a:t>Skiba</a:t>
            </a:r>
            <a:r>
              <a:rPr lang="en-US" b="1" dirty="0">
                <a:solidFill>
                  <a:srgbClr val="FF0000"/>
                </a:solidFill>
                <a:latin typeface="Verdana" pitchFamily="34" charset="0"/>
                <a:cs typeface="+mn-cs"/>
              </a:rPr>
              <a:t> </a:t>
            </a:r>
            <a:r>
              <a:rPr lang="en-US" b="1" dirty="0">
                <a:latin typeface="Verdana" pitchFamily="34" charset="0"/>
                <a:cs typeface="+mn-cs"/>
              </a:rPr>
              <a:t>heads the therapeutic dentistry in the State “NAMSU ." </a:t>
            </a:r>
          </a:p>
          <a:p>
            <a:pPr algn="just">
              <a:defRPr/>
            </a:pPr>
            <a:endParaRPr lang="en-US" b="1" dirty="0">
              <a:latin typeface="Verdana" pitchFamily="34" charset="0"/>
              <a:cs typeface="+mn-cs"/>
            </a:endParaRPr>
          </a:p>
          <a:p>
            <a:pPr algn="just">
              <a:defRPr/>
            </a:pPr>
            <a:r>
              <a:rPr lang="en-US" b="1" dirty="0">
                <a:latin typeface="Verdana" pitchFamily="34" charset="0"/>
                <a:cs typeface="+mn-cs"/>
              </a:rPr>
              <a:t>At the department trained 20 graduate students, 23 medical residents, 22 undergraduates. Published 15 monographs, 15 manuals, received 46 patents, 196 scientific research rooted in the practice of dentistry.</a:t>
            </a:r>
            <a:endParaRPr lang="ru-RU" b="1" dirty="0">
              <a:latin typeface="Verdana" pitchFamily="34" charset="0"/>
              <a:cs typeface="+mn-cs"/>
            </a:endParaRPr>
          </a:p>
        </p:txBody>
      </p:sp>
      <p:sp>
        <p:nvSpPr>
          <p:cNvPr id="515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uk-UA"/>
          </a:p>
        </p:txBody>
      </p:sp>
      <p:graphicFrame>
        <p:nvGraphicFramePr>
          <p:cNvPr id="5152" name="Object 32"/>
          <p:cNvGraphicFramePr>
            <a:graphicFrameLocks noChangeAspect="1"/>
          </p:cNvGraphicFramePr>
          <p:nvPr/>
        </p:nvGraphicFramePr>
        <p:xfrm>
          <a:off x="6629400" y="152400"/>
          <a:ext cx="2303463" cy="2038350"/>
        </p:xfrm>
        <a:graphic>
          <a:graphicData uri="http://schemas.openxmlformats.org/presentationml/2006/ole">
            <p:oleObj spid="_x0000_s5153" r:id="rId4" imgW="1178192" imgH="1110765" progId="">
              <p:embed/>
            </p:oleObj>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2"/>
          <p:cNvPicPr>
            <a:picLocks noChangeAspect="1" noChangeArrowheads="1"/>
          </p:cNvPicPr>
          <p:nvPr/>
        </p:nvPicPr>
        <p:blipFill>
          <a:blip r:embed="rId2" cstate="print"/>
          <a:srcRect/>
          <a:stretch>
            <a:fillRect/>
          </a:stretch>
        </p:blipFill>
        <p:spPr bwMode="auto">
          <a:xfrm>
            <a:off x="15875" y="0"/>
            <a:ext cx="9128125" cy="6858000"/>
          </a:xfrm>
          <a:prstGeom prst="rect">
            <a:avLst/>
          </a:prstGeom>
          <a:noFill/>
          <a:ln w="9525">
            <a:noFill/>
            <a:miter lim="800000"/>
            <a:headEnd/>
            <a:tailEnd/>
          </a:ln>
        </p:spPr>
      </p:pic>
      <p:sp>
        <p:nvSpPr>
          <p:cNvPr id="80898" name="Прямоугольник 1"/>
          <p:cNvSpPr>
            <a:spLocks noChangeArrowheads="1"/>
          </p:cNvSpPr>
          <p:nvPr/>
        </p:nvSpPr>
        <p:spPr bwMode="auto">
          <a:xfrm>
            <a:off x="315913" y="152400"/>
            <a:ext cx="8496300" cy="5108575"/>
          </a:xfrm>
          <a:prstGeom prst="rect">
            <a:avLst/>
          </a:prstGeom>
          <a:noFill/>
          <a:ln w="9525">
            <a:noFill/>
            <a:miter lim="800000"/>
            <a:headEnd/>
            <a:tailEnd/>
          </a:ln>
        </p:spPr>
        <p:txBody>
          <a:bodyPr>
            <a:spAutoFit/>
          </a:bodyPr>
          <a:lstStyle/>
          <a:p>
            <a:pPr algn="just"/>
            <a:r>
              <a:rPr lang="en-US" b="1">
                <a:latin typeface="Verdana" pitchFamily="34" charset="0"/>
              </a:rPr>
              <a:t>Over the years, the department staff carried out a 22 planned research, published 12 monographs and manuals, more than 650 scientific articles, 50 guidelines and information sheets, received 43 patents, 186 scientific developments implemented in the practice of dentistry. </a:t>
            </a:r>
          </a:p>
          <a:p>
            <a:pPr algn="just"/>
            <a:r>
              <a:rPr lang="en-US" b="1">
                <a:latin typeface="Verdana" pitchFamily="34" charset="0"/>
              </a:rPr>
              <a:t>Employees of the department regularly make presentations at union and republican congresses and conferences, take an active part in the work of the regional scientific community dentists</a:t>
            </a:r>
            <a:r>
              <a:rPr lang="ru-RU" b="1">
                <a:latin typeface="Verdana" pitchFamily="34" charset="0"/>
              </a:rPr>
              <a:t>, </a:t>
            </a:r>
            <a:r>
              <a:rPr lang="en-US" b="1">
                <a:latin typeface="Verdana" pitchFamily="34" charset="0"/>
              </a:rPr>
              <a:t>Ukrainian Dental Association. </a:t>
            </a:r>
          </a:p>
          <a:p>
            <a:pPr algn="just"/>
            <a:r>
              <a:rPr lang="en-US" b="1">
                <a:latin typeface="Verdana" pitchFamily="34" charset="0"/>
              </a:rPr>
              <a:t>Research of the department "Functional state of the oral mucosa under the influence of the hygiene for chronic candidosis and after radiation exposure" (2011-2015.)</a:t>
            </a:r>
          </a:p>
          <a:p>
            <a:pPr algn="just"/>
            <a:endParaRPr lang="ru-RU" b="1">
              <a:latin typeface="Verdana" pitchFamily="34" charset="0"/>
            </a:endParaRPr>
          </a:p>
          <a:p>
            <a:pPr algn="just"/>
            <a:r>
              <a:rPr lang="en-US" sz="2000" b="1">
                <a:solidFill>
                  <a:srgbClr val="FFFF00"/>
                </a:solidFill>
                <a:latin typeface="Verdana" pitchFamily="34" charset="0"/>
              </a:rPr>
              <a:t>Therapeutic dentistry </a:t>
            </a:r>
            <a:r>
              <a:rPr lang="en-US" b="1">
                <a:latin typeface="Verdana" pitchFamily="34" charset="0"/>
              </a:rPr>
              <a:t>- is an independent branch of dentistry, including basic dental diseases - dental, periodontal and oral mucosa diseases.</a:t>
            </a:r>
            <a:r>
              <a:rPr lang="en-US" b="1">
                <a:solidFill>
                  <a:srgbClr val="FF0000"/>
                </a:solidFill>
                <a:latin typeface="Verdana" pitchFamily="34" charset="0"/>
              </a:rPr>
              <a:t> </a:t>
            </a:r>
            <a:r>
              <a:rPr lang="en-US" b="1">
                <a:latin typeface="Verdana" pitchFamily="34" charset="0"/>
              </a:rPr>
              <a:t>Therapeutic dentistry is the basis of dentistry, as timely treatment diseases of teeth and periodontal tissues contributes to its conservation.</a:t>
            </a:r>
            <a:endParaRPr lang="ru-RU" b="1">
              <a:latin typeface="Verdan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2"/>
          <p:cNvPicPr>
            <a:picLocks noChangeAspect="1" noChangeArrowheads="1"/>
          </p:cNvPicPr>
          <p:nvPr/>
        </p:nvPicPr>
        <p:blipFill>
          <a:blip r:embed="rId2" cstate="print"/>
          <a:srcRect/>
          <a:stretch>
            <a:fillRect/>
          </a:stretch>
        </p:blipFill>
        <p:spPr bwMode="auto">
          <a:xfrm>
            <a:off x="15875" y="0"/>
            <a:ext cx="9128125" cy="6858000"/>
          </a:xfrm>
          <a:prstGeom prst="rect">
            <a:avLst/>
          </a:prstGeom>
          <a:noFill/>
          <a:ln w="9525">
            <a:noFill/>
            <a:miter lim="800000"/>
            <a:headEnd/>
            <a:tailEnd/>
          </a:ln>
        </p:spPr>
      </p:pic>
      <p:sp>
        <p:nvSpPr>
          <p:cNvPr id="81922" name="Прямоугольник 1"/>
          <p:cNvSpPr>
            <a:spLocks noChangeArrowheads="1"/>
          </p:cNvSpPr>
          <p:nvPr/>
        </p:nvSpPr>
        <p:spPr bwMode="auto">
          <a:xfrm>
            <a:off x="468313" y="4508500"/>
            <a:ext cx="8280400" cy="1754188"/>
          </a:xfrm>
          <a:prstGeom prst="rect">
            <a:avLst/>
          </a:prstGeom>
          <a:noFill/>
          <a:ln w="9525">
            <a:noFill/>
            <a:miter lim="800000"/>
            <a:headEnd/>
            <a:tailEnd/>
          </a:ln>
        </p:spPr>
        <p:txBody>
          <a:bodyPr>
            <a:spAutoFit/>
          </a:bodyPr>
          <a:lstStyle/>
          <a:p>
            <a:r>
              <a:rPr lang="en-US" b="1">
                <a:latin typeface="Verdana" pitchFamily="34" charset="0"/>
              </a:rPr>
              <a:t>Leading position in the therapeutic dentistry occupied by problems of treatment of caries and its complications, as well as periodontal disease. Dental care is the most common type of health care and is one of the leading places in the general system of measures aimed at maintaining the health of the population.</a:t>
            </a:r>
            <a:endParaRPr lang="ru-RU" b="1">
              <a:latin typeface="Verdana" pitchFamily="34" charset="0"/>
            </a:endParaRPr>
          </a:p>
        </p:txBody>
      </p:sp>
      <p:pic>
        <p:nvPicPr>
          <p:cNvPr id="81923" name="Picture 2" descr="1382206_618965491459789_1101195933_n"/>
          <p:cNvPicPr>
            <a:picLocks noChangeAspect="1" noChangeArrowheads="1"/>
          </p:cNvPicPr>
          <p:nvPr/>
        </p:nvPicPr>
        <p:blipFill>
          <a:blip r:embed="rId3" cstate="print"/>
          <a:srcRect/>
          <a:stretch>
            <a:fillRect/>
          </a:stretch>
        </p:blipFill>
        <p:spPr bwMode="auto">
          <a:xfrm>
            <a:off x="1219200" y="1981200"/>
            <a:ext cx="2895600" cy="1619250"/>
          </a:xfrm>
          <a:prstGeom prst="rect">
            <a:avLst/>
          </a:prstGeom>
          <a:noFill/>
          <a:ln w="9525">
            <a:noFill/>
            <a:miter lim="800000"/>
            <a:headEnd/>
            <a:tailEnd/>
          </a:ln>
        </p:spPr>
      </p:pic>
      <p:sp>
        <p:nvSpPr>
          <p:cNvPr id="81924" name="Прямоугольник 7"/>
          <p:cNvSpPr>
            <a:spLocks noChangeArrowheads="1"/>
          </p:cNvSpPr>
          <p:nvPr/>
        </p:nvSpPr>
        <p:spPr bwMode="auto">
          <a:xfrm>
            <a:off x="2289175" y="3244850"/>
            <a:ext cx="184150" cy="368300"/>
          </a:xfrm>
          <a:prstGeom prst="rect">
            <a:avLst/>
          </a:prstGeom>
          <a:noFill/>
          <a:ln w="9525">
            <a:noFill/>
            <a:miter lim="800000"/>
            <a:headEnd/>
            <a:tailEnd/>
          </a:ln>
        </p:spPr>
        <p:txBody>
          <a:bodyPr wrap="none">
            <a:spAutoFit/>
          </a:bodyPr>
          <a:lstStyle/>
          <a:p>
            <a:endParaRPr lang="uk-UA"/>
          </a:p>
        </p:txBody>
      </p:sp>
      <p:sp>
        <p:nvSpPr>
          <p:cNvPr id="81925" name="Прямоугольник 8"/>
          <p:cNvSpPr>
            <a:spLocks noChangeArrowheads="1"/>
          </p:cNvSpPr>
          <p:nvPr/>
        </p:nvSpPr>
        <p:spPr bwMode="auto">
          <a:xfrm>
            <a:off x="2289175" y="457200"/>
            <a:ext cx="4565650" cy="923925"/>
          </a:xfrm>
          <a:prstGeom prst="rect">
            <a:avLst/>
          </a:prstGeom>
          <a:noFill/>
          <a:ln w="9525">
            <a:noFill/>
            <a:miter lim="800000"/>
            <a:headEnd/>
            <a:tailEnd/>
          </a:ln>
        </p:spPr>
        <p:txBody>
          <a:bodyPr>
            <a:spAutoFit/>
          </a:bodyPr>
          <a:lstStyle/>
          <a:p>
            <a:pPr algn="ctr"/>
            <a:r>
              <a:rPr lang="en-US" b="1">
                <a:latin typeface="Verdana" pitchFamily="34" charset="0"/>
              </a:rPr>
              <a:t>The main sections of Therapeutic Dentistry</a:t>
            </a:r>
          </a:p>
          <a:p>
            <a:pPr algn="ctr"/>
            <a:endParaRPr lang="ru-RU">
              <a:latin typeface="Verdana" pitchFamily="34" charset="0"/>
            </a:endParaRPr>
          </a:p>
        </p:txBody>
      </p:sp>
      <p:sp>
        <p:nvSpPr>
          <p:cNvPr id="81926" name="Прямоугольник 30"/>
          <p:cNvSpPr>
            <a:spLocks noChangeArrowheads="1"/>
          </p:cNvSpPr>
          <p:nvPr/>
        </p:nvSpPr>
        <p:spPr bwMode="auto">
          <a:xfrm>
            <a:off x="5105400" y="1524000"/>
            <a:ext cx="3657600" cy="2308225"/>
          </a:xfrm>
          <a:prstGeom prst="rect">
            <a:avLst/>
          </a:prstGeom>
          <a:noFill/>
          <a:ln w="9525">
            <a:noFill/>
            <a:miter lim="800000"/>
            <a:headEnd/>
            <a:tailEnd/>
          </a:ln>
        </p:spPr>
        <p:txBody>
          <a:bodyPr>
            <a:spAutoFit/>
          </a:bodyPr>
          <a:lstStyle/>
          <a:p>
            <a:r>
              <a:rPr lang="en-US" b="1">
                <a:latin typeface="Verdana" pitchFamily="34" charset="0"/>
              </a:rPr>
              <a:t>clinical course</a:t>
            </a:r>
          </a:p>
          <a:p>
            <a:pPr>
              <a:buFont typeface="Arial" charset="0"/>
              <a:buChar char="•"/>
            </a:pPr>
            <a:r>
              <a:rPr lang="en-US">
                <a:latin typeface="Verdana" pitchFamily="34" charset="0"/>
              </a:rPr>
              <a:t>Non-carious lesions</a:t>
            </a:r>
          </a:p>
          <a:p>
            <a:pPr>
              <a:buFont typeface="Arial" charset="0"/>
              <a:buChar char="•"/>
            </a:pPr>
            <a:r>
              <a:rPr lang="en-US">
                <a:latin typeface="Verdana" pitchFamily="34" charset="0"/>
              </a:rPr>
              <a:t>Caries</a:t>
            </a:r>
          </a:p>
          <a:p>
            <a:pPr>
              <a:buFont typeface="Arial" charset="0"/>
              <a:buChar char="•"/>
            </a:pPr>
            <a:r>
              <a:rPr lang="en-US">
                <a:latin typeface="Verdana" pitchFamily="34" charset="0"/>
              </a:rPr>
              <a:t>Complications of caries(pulpitis, periodontitis)</a:t>
            </a:r>
          </a:p>
          <a:p>
            <a:pPr>
              <a:buFont typeface="Arial" charset="0"/>
              <a:buChar char="•"/>
            </a:pPr>
            <a:r>
              <a:rPr lang="en-US">
                <a:latin typeface="Verdana" pitchFamily="34" charset="0"/>
              </a:rPr>
              <a:t>Parodontium diseases</a:t>
            </a:r>
          </a:p>
          <a:p>
            <a:pPr>
              <a:buFont typeface="Arial" charset="0"/>
              <a:buChar char="•"/>
            </a:pPr>
            <a:r>
              <a:rPr lang="en-US">
                <a:latin typeface="Verdana" pitchFamily="34" charset="0"/>
              </a:rPr>
              <a:t>Diseases of  tunica mucosa of mouth</a:t>
            </a:r>
            <a:endParaRPr lang="ru-RU">
              <a:latin typeface="Verdana" pitchFamily="34" charset="0"/>
            </a:endParaRPr>
          </a:p>
        </p:txBody>
      </p:sp>
      <p:sp>
        <p:nvSpPr>
          <p:cNvPr id="81927" name="Прямоугольник 31"/>
          <p:cNvSpPr>
            <a:spLocks noChangeArrowheads="1"/>
          </p:cNvSpPr>
          <p:nvPr/>
        </p:nvSpPr>
        <p:spPr bwMode="auto">
          <a:xfrm>
            <a:off x="1676400" y="1524000"/>
            <a:ext cx="2819400" cy="369888"/>
          </a:xfrm>
          <a:prstGeom prst="rect">
            <a:avLst/>
          </a:prstGeom>
          <a:noFill/>
          <a:ln w="9525">
            <a:noFill/>
            <a:miter lim="800000"/>
            <a:headEnd/>
            <a:tailEnd/>
          </a:ln>
        </p:spPr>
        <p:txBody>
          <a:bodyPr>
            <a:spAutoFit/>
          </a:bodyPr>
          <a:lstStyle/>
          <a:p>
            <a:r>
              <a:rPr lang="en-US" b="1">
                <a:latin typeface="Verdana" pitchFamily="34" charset="0"/>
              </a:rPr>
              <a:t>preclinical course</a:t>
            </a:r>
            <a:endParaRPr lang="ru-RU" b="1">
              <a:latin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Заголовок 2"/>
          <p:cNvSpPr>
            <a:spLocks noGrp="1"/>
          </p:cNvSpPr>
          <p:nvPr>
            <p:ph type="title"/>
          </p:nvPr>
        </p:nvSpPr>
        <p:spPr/>
        <p:txBody>
          <a:bodyPr/>
          <a:lstStyle/>
          <a:p>
            <a:r>
              <a:rPr lang="en-US" smtClean="0">
                <a:solidFill>
                  <a:srgbClr val="FFFF00"/>
                </a:solidFill>
              </a:rPr>
              <a:t>Thank you for your attention</a:t>
            </a:r>
            <a:endParaRPr lang="ru-RU" smtClean="0">
              <a:solidFill>
                <a:srgbClr val="FFFF00"/>
              </a:solidFill>
            </a:endParaRPr>
          </a:p>
        </p:txBody>
      </p:sp>
      <p:pic>
        <p:nvPicPr>
          <p:cNvPr id="82946" name="Picture 3"/>
          <p:cNvPicPr>
            <a:picLocks noGrp="1" noChangeAspect="1" noChangeArrowheads="1"/>
          </p:cNvPicPr>
          <p:nvPr>
            <p:ph idx="1"/>
          </p:nvPr>
        </p:nvPicPr>
        <p:blipFill>
          <a:blip r:embed="rId2" cstate="print"/>
          <a:srcRect/>
          <a:stretch>
            <a:fillRect/>
          </a:stretch>
        </p:blipFill>
        <p:spPr>
          <a:xfrm>
            <a:off x="2895600" y="2514600"/>
            <a:ext cx="3429000" cy="2690813"/>
          </a:xfrm>
        </p:spPr>
      </p:pic>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2курс№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4.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2курс№1</Template>
  <TotalTime>1</TotalTime>
  <Words>3432</Words>
  <Application>Microsoft Office PowerPoint</Application>
  <PresentationFormat>Экран (4:3)</PresentationFormat>
  <Paragraphs>115</Paragraphs>
  <Slides>30</Slides>
  <Notes>0</Notes>
  <HiddenSlides>0</HiddenSlides>
  <MMClips>0</MMClips>
  <ScaleCrop>false</ScaleCrop>
  <HeadingPairs>
    <vt:vector size="6" baseType="variant">
      <vt:variant>
        <vt:lpstr>Тема</vt:lpstr>
      </vt:variant>
      <vt:variant>
        <vt:i4>4</vt:i4>
      </vt:variant>
      <vt:variant>
        <vt:lpstr>Внедренные серверы OLE</vt:lpstr>
      </vt:variant>
      <vt:variant>
        <vt:i4>0</vt:i4>
      </vt:variant>
      <vt:variant>
        <vt:lpstr>Заголовки слайдов</vt:lpstr>
      </vt:variant>
      <vt:variant>
        <vt:i4>30</vt:i4>
      </vt:variant>
    </vt:vector>
  </HeadingPairs>
  <TitlesOfParts>
    <vt:vector size="34" baseType="lpstr">
      <vt:lpstr>2курс№1</vt:lpstr>
      <vt:lpstr>Аспект</vt:lpstr>
      <vt:lpstr>Воздушный поток</vt:lpstr>
      <vt:lpstr>Волна</vt:lpstr>
      <vt:lpstr>Слайд 1</vt:lpstr>
      <vt:lpstr>Слайд 2</vt:lpstr>
      <vt:lpstr>With the advent of the most ancient advanced civilizations, it is quite advanced dentistry appeared. It earned particularly significant development in ancient Egypt. So the Egyptian priests- stomatologists first learned to put dental fillings, to make artificial teeth (they are tied with a special wire to neighboring healthy teeth). Detailed description of dental disease is mentioned in ancient Egyptian medical document - Hebert Papyrus (1550 BC. ). А And it was in Egypt there was a first in the history of toothpaste, created from a mixture of pumice, eggshell, myrrh and ash from burnt entrails of a bull.   Besides the Egyptians Etruscans were expert dentists ancient times, which could produce dentures. They were made by cutting out the appropriate animal teeth. They were inserted in a special way and is durable and perfectly suited even for chewing coarse food. Later dental skills of the Etruscans adopted the ancient Greeks and Romans.   Since the days of antiquity come down to us many works of Greek and Roman physicians, these works were dedicated, including dental treatment. New page in the history of dentistry already in the I century AD. Roman surgeon Arhigen discovered who was the personal physician of the Roman Emperor Trajan - he was the first with a medical purpose to the tooth cavity drilled with a trephine. Later, with the onset of the Middle Ages, this technique for several centuries has been forgotten.  </vt:lpstr>
      <vt:lpstr>Слайд 4</vt:lpstr>
      <vt:lpstr>Слайд 5</vt:lpstr>
      <vt:lpstr>And this is actually a dental office looked at the time. Later another American doctor - James Morrison improved Greenwood’s machine, and that is important - he patented this invention. On the calendar was already in 1871, after 5 years later created by him the company launched the SS White dental innovation in mass production, and it soon spread throughout the world.</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e170677tog</dc:creator>
  <cp:lastModifiedBy>e170677tog</cp:lastModifiedBy>
  <cp:revision>1</cp:revision>
  <dcterms:created xsi:type="dcterms:W3CDTF">2020-03-20T08:14:26Z</dcterms:created>
  <dcterms:modified xsi:type="dcterms:W3CDTF">2020-03-20T08:15:46Z</dcterms:modified>
</cp:coreProperties>
</file>