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75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84617EF-A468-4A75-A09E-AC9A109A2C0B}" type="datetimeFigureOut">
              <a:rPr lang="ru-RU" smtClean="0"/>
              <a:t>16.10.2015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4617EF-A468-4A75-A09E-AC9A109A2C0B}" type="datetimeFigureOut">
              <a:rPr lang="ru-RU" smtClean="0"/>
              <a:t>16.10.2015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084617EF-A468-4A75-A09E-AC9A109A2C0B}" type="datetimeFigureOut">
              <a:rPr lang="ru-RU" smtClean="0"/>
              <a:t>16.10.2015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84617EF-A468-4A75-A09E-AC9A109A2C0B}" type="datetimeFigureOut">
              <a:rPr lang="ru-RU" smtClean="0"/>
              <a:t>16.10.2015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52BC5A-33DA-4EC7-A794-A6BE2DF8B002}"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84617EF-A468-4A75-A09E-AC9A109A2C0B}" type="datetimeFigureOut">
              <a:rPr lang="ru-RU" smtClean="0"/>
              <a:t>16.10.2015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84617EF-A468-4A75-A09E-AC9A109A2C0B}" type="datetimeFigureOut">
              <a:rPr lang="ru-RU" smtClean="0"/>
              <a:t>16.10.2015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17EF-A468-4A75-A09E-AC9A109A2C0B}" type="datetimeFigureOut">
              <a:rPr lang="ru-RU" smtClean="0"/>
              <a:t>16.10.2015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084617EF-A468-4A75-A09E-AC9A109A2C0B}" type="datetimeFigureOut">
              <a:rPr lang="ru-RU" smtClean="0"/>
              <a:t>16.10.2015</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4052BC5A-33DA-4EC7-A794-A6BE2DF8B002}"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84617EF-A468-4A75-A09E-AC9A109A2C0B}" type="datetimeFigureOut">
              <a:rPr lang="ru-RU" smtClean="0"/>
              <a:t>16.10.2015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84617EF-A468-4A75-A09E-AC9A109A2C0B}" type="datetimeFigureOut">
              <a:rPr lang="ru-RU" smtClean="0"/>
              <a:t>16.10.2015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84617EF-A468-4A75-A09E-AC9A109A2C0B}" type="datetimeFigureOut">
              <a:rPr lang="ru-RU" smtClean="0"/>
              <a:t>16.10.2015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052BC5A-33DA-4EC7-A794-A6BE2DF8B00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84617EF-A468-4A75-A09E-AC9A109A2C0B}" type="datetimeFigureOut">
              <a:rPr lang="ru-RU" smtClean="0"/>
              <a:t>16.10.2015</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4052BC5A-33DA-4EC7-A794-A6BE2DF8B002}"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Dentistry department.</a:t>
            </a:r>
            <a:br>
              <a:rPr lang="en-US" dirty="0" smtClean="0"/>
            </a:br>
            <a:r>
              <a:rPr lang="en-US" dirty="0" smtClean="0"/>
              <a:t>ergonomic.</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78171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Plan</a:t>
            </a:r>
            <a:endParaRPr lang="ru-RU" dirty="0"/>
          </a:p>
        </p:txBody>
      </p:sp>
      <p:sp>
        <p:nvSpPr>
          <p:cNvPr id="3" name="Объект 2"/>
          <p:cNvSpPr>
            <a:spLocks noGrp="1"/>
          </p:cNvSpPr>
          <p:nvPr>
            <p:ph idx="1"/>
          </p:nvPr>
        </p:nvSpPr>
        <p:spPr/>
        <p:txBody>
          <a:bodyPr>
            <a:noAutofit/>
          </a:bodyPr>
          <a:lstStyle/>
          <a:p>
            <a:r>
              <a:rPr lang="en-US" sz="1800" dirty="0" smtClean="0"/>
              <a:t>1. </a:t>
            </a:r>
            <a:r>
              <a:rPr lang="en-US" sz="1800" dirty="0" err="1" smtClean="0"/>
              <a:t>Organisation</a:t>
            </a:r>
            <a:r>
              <a:rPr lang="en-US" sz="1800" dirty="0" smtClean="0"/>
              <a:t> </a:t>
            </a:r>
            <a:r>
              <a:rPr lang="en-US" sz="1800" dirty="0"/>
              <a:t>of dental care</a:t>
            </a:r>
          </a:p>
          <a:p>
            <a:r>
              <a:rPr lang="en-US" sz="1800" dirty="0"/>
              <a:t>2. The structure of the dental clinic.</a:t>
            </a:r>
          </a:p>
          <a:p>
            <a:r>
              <a:rPr lang="en-US" sz="1800" dirty="0"/>
              <a:t>3. The structure of the therapeutic Department.</a:t>
            </a:r>
          </a:p>
          <a:p>
            <a:r>
              <a:rPr lang="en-US" sz="1800" dirty="0"/>
              <a:t>4. Dental Cabinet</a:t>
            </a:r>
          </a:p>
          <a:p>
            <a:r>
              <a:rPr lang="en-US" sz="1800" dirty="0"/>
              <a:t>- the standards and requirements (size, interior, lighting, ventilation and heating system).</a:t>
            </a:r>
          </a:p>
          <a:p>
            <a:r>
              <a:rPr lang="en-US" sz="1800" dirty="0"/>
              <a:t>- organization unit of the doctor (installation, a table for the tray with the tools and materials, chair of the doctor)</a:t>
            </a:r>
          </a:p>
          <a:p>
            <a:r>
              <a:rPr lang="en-US" sz="1800" dirty="0"/>
              <a:t>-organization unit nurse or physician assistant</a:t>
            </a:r>
          </a:p>
          <a:p>
            <a:r>
              <a:rPr lang="en-US" sz="1800" dirty="0"/>
              <a:t>The concept of ergonomics. Ergonomics of a dentist.</a:t>
            </a:r>
          </a:p>
          <a:p>
            <a:r>
              <a:rPr lang="en-US" sz="1800" dirty="0" smtClean="0"/>
              <a:t>5. </a:t>
            </a:r>
            <a:r>
              <a:rPr lang="en-US" sz="1800" dirty="0"/>
              <a:t>Standard provision of Junior and medium personnel.</a:t>
            </a:r>
            <a:endParaRPr lang="ru-RU" sz="1800" dirty="0"/>
          </a:p>
        </p:txBody>
      </p:sp>
    </p:spTree>
    <p:extLst>
      <p:ext uri="{BB962C8B-B14F-4D97-AF65-F5344CB8AC3E}">
        <p14:creationId xmlns:p14="http://schemas.microsoft.com/office/powerpoint/2010/main" val="166485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Dental care</a:t>
            </a:r>
            <a:endParaRPr lang="ru-RU" dirty="0"/>
          </a:p>
        </p:txBody>
      </p:sp>
      <p:sp>
        <p:nvSpPr>
          <p:cNvPr id="3" name="Объект 2"/>
          <p:cNvSpPr>
            <a:spLocks noGrp="1"/>
          </p:cNvSpPr>
          <p:nvPr>
            <p:ph idx="1"/>
          </p:nvPr>
        </p:nvSpPr>
        <p:spPr/>
        <p:txBody>
          <a:bodyPr>
            <a:normAutofit lnSpcReduction="10000"/>
          </a:bodyPr>
          <a:lstStyle/>
          <a:p>
            <a:pPr algn="just"/>
            <a:r>
              <a:rPr lang="en-US" dirty="0" smtClean="0"/>
              <a:t>	•</a:t>
            </a:r>
            <a:r>
              <a:rPr lang="en-US" sz="2000" dirty="0" smtClean="0"/>
              <a:t>Is </a:t>
            </a:r>
            <a:r>
              <a:rPr lang="en-US" sz="2000" dirty="0"/>
              <a:t>one of the most mass kinds of specialized medical aid. In Soviet times it was </a:t>
            </a:r>
            <a:r>
              <a:rPr lang="en-US" sz="2000" dirty="0" smtClean="0"/>
              <a:t>based on </a:t>
            </a:r>
            <a:r>
              <a:rPr lang="en-US" sz="2000" dirty="0"/>
              <a:t>the principles of statehood and planning, accessibility and free of charge, preventive, communication science and practice.</a:t>
            </a:r>
          </a:p>
          <a:p>
            <a:pPr algn="just"/>
            <a:r>
              <a:rPr lang="en-US" sz="2000" dirty="0" smtClean="0"/>
              <a:t>	•Guide </a:t>
            </a:r>
            <a:r>
              <a:rPr lang="en-US" sz="2000" dirty="0"/>
              <a:t>dental care is provided by Ministry of health of Ukraine, the regional, territorial, municipal and district health departments.</a:t>
            </a:r>
          </a:p>
          <a:p>
            <a:pPr algn="just"/>
            <a:r>
              <a:rPr lang="en-US" sz="2000" dirty="0" smtClean="0"/>
              <a:t>	•In </a:t>
            </a:r>
            <a:r>
              <a:rPr lang="en-US" sz="2000" dirty="0"/>
              <a:t>the organization of treatment and preventive care of the administrative territory of the important role belongs to the freelance chief dentist of the Ministry of health of Ukraine, oblast and </a:t>
            </a:r>
            <a:r>
              <a:rPr lang="en-US" sz="2000" dirty="0" err="1"/>
              <a:t>etc</a:t>
            </a:r>
            <a:endParaRPr lang="ru-RU" sz="2000" dirty="0"/>
          </a:p>
        </p:txBody>
      </p:sp>
    </p:spTree>
    <p:extLst>
      <p:ext uri="{BB962C8B-B14F-4D97-AF65-F5344CB8AC3E}">
        <p14:creationId xmlns:p14="http://schemas.microsoft.com/office/powerpoint/2010/main" val="4058804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Dental outpatient clinics </a:t>
            </a:r>
            <a:endParaRPr lang="ru-RU" dirty="0"/>
          </a:p>
        </p:txBody>
      </p:sp>
      <p:sp>
        <p:nvSpPr>
          <p:cNvPr id="3" name="Объект 2"/>
          <p:cNvSpPr>
            <a:spLocks noGrp="1"/>
          </p:cNvSpPr>
          <p:nvPr>
            <p:ph idx="1"/>
          </p:nvPr>
        </p:nvSpPr>
        <p:spPr/>
        <p:txBody>
          <a:bodyPr>
            <a:normAutofit/>
          </a:bodyPr>
          <a:lstStyle/>
          <a:p>
            <a:pPr algn="just"/>
            <a:r>
              <a:rPr lang="en-US" sz="2800" dirty="0"/>
              <a:t>- independent dental clinics (regional, city, district);</a:t>
            </a:r>
          </a:p>
          <a:p>
            <a:pPr algn="just"/>
            <a:r>
              <a:rPr lang="en-US" sz="2800" dirty="0"/>
              <a:t>- dental squad multidisciplinary clinics;</a:t>
            </a:r>
          </a:p>
          <a:p>
            <a:pPr algn="just"/>
            <a:r>
              <a:rPr lang="en-US" sz="2800" dirty="0"/>
              <a:t>- dental surgeries;</a:t>
            </a:r>
          </a:p>
          <a:p>
            <a:pPr algn="just"/>
            <a:r>
              <a:rPr lang="en-US" sz="2800" dirty="0"/>
              <a:t>- self-supporting </a:t>
            </a:r>
            <a:r>
              <a:rPr lang="en-US" sz="2800" dirty="0" err="1"/>
              <a:t>stomatologic</a:t>
            </a:r>
            <a:r>
              <a:rPr lang="en-US" sz="2800" dirty="0"/>
              <a:t> polyclinics;</a:t>
            </a:r>
          </a:p>
          <a:p>
            <a:pPr algn="just"/>
            <a:r>
              <a:rPr lang="en-US" sz="2800" dirty="0"/>
              <a:t>- private.</a:t>
            </a:r>
            <a:endParaRPr lang="ru-RU" sz="2800" dirty="0"/>
          </a:p>
        </p:txBody>
      </p:sp>
    </p:spTree>
    <p:extLst>
      <p:ext uri="{BB962C8B-B14F-4D97-AF65-F5344CB8AC3E}">
        <p14:creationId xmlns:p14="http://schemas.microsoft.com/office/powerpoint/2010/main" val="642547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DENTAL CLINICS</a:t>
            </a:r>
            <a:endParaRPr lang="ru-RU" dirty="0"/>
          </a:p>
        </p:txBody>
      </p:sp>
      <p:sp>
        <p:nvSpPr>
          <p:cNvPr id="3" name="Объект 2"/>
          <p:cNvSpPr>
            <a:spLocks noGrp="1"/>
          </p:cNvSpPr>
          <p:nvPr>
            <p:ph idx="1"/>
          </p:nvPr>
        </p:nvSpPr>
        <p:spPr/>
        <p:txBody>
          <a:bodyPr/>
          <a:lstStyle/>
          <a:p>
            <a:pPr algn="just"/>
            <a:r>
              <a:rPr lang="en-US" dirty="0" smtClean="0"/>
              <a:t>	</a:t>
            </a:r>
            <a:r>
              <a:rPr lang="en-US" sz="2400" dirty="0" smtClean="0"/>
              <a:t>•Departments</a:t>
            </a:r>
            <a:r>
              <a:rPr lang="en-US" sz="2400" dirty="0"/>
              <a:t>, offices and dental laboratories are located in separate premises or, as an exception, in the adapted premises built in the building, subject to certain rules.</a:t>
            </a:r>
          </a:p>
          <a:p>
            <a:pPr algn="just"/>
            <a:r>
              <a:rPr lang="en-US" sz="2400" dirty="0" smtClean="0"/>
              <a:t>	•In </a:t>
            </a:r>
            <a:r>
              <a:rPr lang="en-US" sz="2400" dirty="0"/>
              <a:t>the basements of buildings can only be placed sanitary-household premises, personnel (dressing rooms, showers, storage </a:t>
            </a:r>
            <a:r>
              <a:rPr lang="en-US" sz="2400" dirty="0" err="1"/>
              <a:t>etc</a:t>
            </a:r>
            <a:r>
              <a:rPr lang="en-US" sz="2400" dirty="0"/>
              <a:t>), with natural light through the </a:t>
            </a:r>
            <a:r>
              <a:rPr lang="en-US" sz="2400" dirty="0" smtClean="0"/>
              <a:t>windows</a:t>
            </a:r>
            <a:r>
              <a:rPr lang="en-US" sz="2400" dirty="0"/>
              <a:t>, as well as condensing units and air-ventilation chamber lit by artificial light.</a:t>
            </a:r>
            <a:endParaRPr lang="ru-RU" sz="2400" dirty="0"/>
          </a:p>
        </p:txBody>
      </p:sp>
    </p:spTree>
    <p:extLst>
      <p:ext uri="{BB962C8B-B14F-4D97-AF65-F5344CB8AC3E}">
        <p14:creationId xmlns:p14="http://schemas.microsoft.com/office/powerpoint/2010/main" val="898887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stomatological</a:t>
            </a:r>
            <a:r>
              <a:rPr lang="en-US" dirty="0"/>
              <a:t> polyclinic</a:t>
            </a:r>
            <a:endParaRPr lang="ru-RU" dirty="0"/>
          </a:p>
        </p:txBody>
      </p:sp>
      <p:sp>
        <p:nvSpPr>
          <p:cNvPr id="3" name="Объект 2"/>
          <p:cNvSpPr>
            <a:spLocks noGrp="1"/>
          </p:cNvSpPr>
          <p:nvPr>
            <p:ph idx="1"/>
          </p:nvPr>
        </p:nvSpPr>
        <p:spPr/>
        <p:txBody>
          <a:bodyPr>
            <a:normAutofit lnSpcReduction="10000"/>
          </a:bodyPr>
          <a:lstStyle/>
          <a:p>
            <a:pPr algn="just"/>
            <a:r>
              <a:rPr lang="en-US" dirty="0" smtClean="0"/>
              <a:t>	</a:t>
            </a:r>
            <a:r>
              <a:rPr lang="en-US" sz="2400" dirty="0" smtClean="0"/>
              <a:t>•Consists </a:t>
            </a:r>
            <a:r>
              <a:rPr lang="en-US" sz="2400" dirty="0"/>
              <a:t>of: surgical, therapeutic, orthopedic the dental laboratory </a:t>
            </a:r>
            <a:r>
              <a:rPr lang="en-US" sz="2400" dirty="0" smtClean="0"/>
              <a:t>departments. In </a:t>
            </a:r>
            <a:r>
              <a:rPr lang="en-US" sz="2400" dirty="0"/>
              <a:t>each dental clinic has a registry. If in a children's polyclinic Department, then it must have a separate entrance, closet, room for </a:t>
            </a:r>
            <a:r>
              <a:rPr lang="en-US" sz="2400" dirty="0" smtClean="0"/>
              <a:t>waiting, </a:t>
            </a:r>
            <a:r>
              <a:rPr lang="en-US" sz="2400" dirty="0"/>
              <a:t>a bathroom and have no </a:t>
            </a:r>
            <a:r>
              <a:rPr lang="en-US" sz="2400" dirty="0" smtClean="0"/>
              <a:t>connect </a:t>
            </a:r>
            <a:r>
              <a:rPr lang="en-US" sz="2400" dirty="0"/>
              <a:t>with the Department for adults.</a:t>
            </a:r>
          </a:p>
          <a:p>
            <a:pPr algn="just"/>
            <a:r>
              <a:rPr lang="en-US" sz="2400" dirty="0" smtClean="0"/>
              <a:t>	•Therapeutic </a:t>
            </a:r>
            <a:r>
              <a:rPr lang="en-US" sz="2400" dirty="0"/>
              <a:t>Department includes treatment rooms, physiotherapy room and sometimes x-ray. Often in the therapeutic Department allocate </a:t>
            </a:r>
            <a:r>
              <a:rPr lang="en-US" sz="2400" dirty="0" err="1" smtClean="0"/>
              <a:t>periodontogical</a:t>
            </a:r>
            <a:r>
              <a:rPr lang="en-US" sz="2400" dirty="0" smtClean="0"/>
              <a:t> cabinet</a:t>
            </a:r>
            <a:r>
              <a:rPr lang="en-US" sz="2400" dirty="0"/>
              <a:t>.</a:t>
            </a:r>
            <a:endParaRPr lang="ru-RU" sz="2400" dirty="0"/>
          </a:p>
        </p:txBody>
      </p:sp>
    </p:spTree>
    <p:extLst>
      <p:ext uri="{BB962C8B-B14F-4D97-AF65-F5344CB8AC3E}">
        <p14:creationId xmlns:p14="http://schemas.microsoft.com/office/powerpoint/2010/main" val="2869653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Stomatological</a:t>
            </a:r>
            <a:r>
              <a:rPr lang="en-US" dirty="0" smtClean="0"/>
              <a:t> cabinet</a:t>
            </a:r>
            <a:endParaRPr lang="ru-RU" dirty="0"/>
          </a:p>
        </p:txBody>
      </p:sp>
      <p:sp>
        <p:nvSpPr>
          <p:cNvPr id="3" name="Объект 2"/>
          <p:cNvSpPr>
            <a:spLocks noGrp="1"/>
          </p:cNvSpPr>
          <p:nvPr>
            <p:ph idx="1"/>
          </p:nvPr>
        </p:nvSpPr>
        <p:spPr/>
        <p:txBody>
          <a:bodyPr/>
          <a:lstStyle/>
          <a:p>
            <a:pPr algn="just"/>
            <a:r>
              <a:rPr lang="en-US" dirty="0" smtClean="0"/>
              <a:t>	</a:t>
            </a:r>
            <a:r>
              <a:rPr lang="en-US" sz="2400" dirty="0" smtClean="0"/>
              <a:t>•According </a:t>
            </a:r>
            <a:r>
              <a:rPr lang="en-US" sz="2400" dirty="0"/>
              <a:t>to the existing regulations, the area dental office one physician must be at least 14 </a:t>
            </a:r>
            <a:r>
              <a:rPr lang="en-US" sz="2400" dirty="0" smtClean="0"/>
              <a:t>m². </a:t>
            </a:r>
            <a:r>
              <a:rPr lang="en-US" sz="2400" dirty="0"/>
              <a:t>If the office is set a few chairs, its size calculated on the basis of </a:t>
            </a:r>
            <a:r>
              <a:rPr lang="en-US" sz="2400" dirty="0" smtClean="0"/>
              <a:t>7m² </a:t>
            </a:r>
            <a:r>
              <a:rPr lang="en-US" sz="2400" dirty="0"/>
              <a:t>on each subsequent chair. If the additional chairs universal dental unit area per additional seat is increased to </a:t>
            </a:r>
            <a:r>
              <a:rPr lang="en-US" sz="2400" dirty="0" smtClean="0"/>
              <a:t>10m².</a:t>
            </a:r>
            <a:endParaRPr lang="en-US" sz="2400" dirty="0"/>
          </a:p>
          <a:p>
            <a:pPr algn="just"/>
            <a:r>
              <a:rPr lang="en-US" sz="2400" dirty="0" smtClean="0"/>
              <a:t>	•The </a:t>
            </a:r>
            <a:r>
              <a:rPr lang="en-US" sz="2400" dirty="0"/>
              <a:t>height of the offices should be not less than 3 m, the depth unilaterally to natural light should not exceed 6 m</a:t>
            </a:r>
            <a:endParaRPr lang="ru-RU" sz="2400" dirty="0"/>
          </a:p>
        </p:txBody>
      </p:sp>
    </p:spTree>
    <p:extLst>
      <p:ext uri="{BB962C8B-B14F-4D97-AF65-F5344CB8AC3E}">
        <p14:creationId xmlns:p14="http://schemas.microsoft.com/office/powerpoint/2010/main" val="2241293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179" y="505123"/>
            <a:ext cx="8496944" cy="3539430"/>
          </a:xfrm>
          <a:prstGeom prst="rect">
            <a:avLst/>
          </a:prstGeom>
        </p:spPr>
        <p:txBody>
          <a:bodyPr wrap="square">
            <a:spAutoFit/>
          </a:bodyPr>
          <a:lstStyle/>
          <a:p>
            <a:r>
              <a:rPr lang="en-US" sz="2800" b="1" dirty="0" smtClean="0"/>
              <a:t>•In therapeutic and orthopedic dental offices should take place not more than three seats with mandatory separation of jobs doctors opaque partitions height up to 1,5 m</a:t>
            </a:r>
          </a:p>
          <a:p>
            <a:r>
              <a:rPr lang="en-US" sz="2800" b="1" dirty="0" smtClean="0"/>
              <a:t>•Wall dental surgeries should be smooth, without cracks. All of the angles and the junction of walls, ceiling and floor should be rounded, without ledges and decorations.</a:t>
            </a:r>
            <a:endParaRPr lang="ru-RU" sz="2800" b="1" dirty="0"/>
          </a:p>
        </p:txBody>
      </p:sp>
    </p:spTree>
    <p:extLst>
      <p:ext uri="{BB962C8B-B14F-4D97-AF65-F5344CB8AC3E}">
        <p14:creationId xmlns:p14="http://schemas.microsoft.com/office/powerpoint/2010/main" val="2162587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496944" cy="4401205"/>
          </a:xfrm>
          <a:prstGeom prst="rect">
            <a:avLst/>
          </a:prstGeom>
        </p:spPr>
        <p:txBody>
          <a:bodyPr wrap="square">
            <a:spAutoFit/>
          </a:bodyPr>
          <a:lstStyle/>
          <a:p>
            <a:pPr algn="just"/>
            <a:r>
              <a:rPr lang="en-US" sz="2800" b="1" dirty="0" smtClean="0"/>
              <a:t>•All applied for interior decoration materials should be only from the number of authorized Ministry of health  for the use in construction. The color of the wall and floor surfaces in medical offices should be light tones with the reflection coefficient of not less than 40 % (salad, ochre). It is desirable to use a neutral light grey color, not hinder the correct perception of colors ,shades of color of the mucous membranes, skin, blood, teeth (natural and artificial), filling and </a:t>
            </a:r>
            <a:r>
              <a:rPr lang="en-US" sz="2800" b="1" dirty="0" err="1" smtClean="0"/>
              <a:t>prosthodontic</a:t>
            </a:r>
            <a:r>
              <a:rPr lang="en-US" sz="2800" b="1" dirty="0" smtClean="0"/>
              <a:t> materials.</a:t>
            </a:r>
            <a:endParaRPr lang="ru-RU" sz="2800" b="1" dirty="0"/>
          </a:p>
        </p:txBody>
      </p:sp>
    </p:spTree>
    <p:extLst>
      <p:ext uri="{BB962C8B-B14F-4D97-AF65-F5344CB8AC3E}">
        <p14:creationId xmlns:p14="http://schemas.microsoft.com/office/powerpoint/2010/main" val="2673806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8496944" cy="3108543"/>
          </a:xfrm>
          <a:prstGeom prst="rect">
            <a:avLst/>
          </a:prstGeom>
        </p:spPr>
        <p:txBody>
          <a:bodyPr wrap="square">
            <a:spAutoFit/>
          </a:bodyPr>
          <a:lstStyle/>
          <a:p>
            <a:pPr algn="just"/>
            <a:r>
              <a:rPr lang="en-US" sz="2800" b="1" dirty="0" smtClean="0"/>
              <a:t>Floors in dental offices should lay polyvinylchloride rolled material ( linoleum ) and does not have cracks, why all seams are soldered with the help of special burners or high-frequency welding. The flooring is with linoleum should be up on the wall at the height of 5 - 10 cm and be terminated with a wall flush; plinth must be internal (under the linoleum)</a:t>
            </a:r>
            <a:endParaRPr lang="ru-RU" sz="2800" b="1" dirty="0"/>
          </a:p>
        </p:txBody>
      </p:sp>
    </p:spTree>
    <p:extLst>
      <p:ext uri="{BB962C8B-B14F-4D97-AF65-F5344CB8AC3E}">
        <p14:creationId xmlns:p14="http://schemas.microsoft.com/office/powerpoint/2010/main" val="2023016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4154984"/>
          </a:xfrm>
          <a:prstGeom prst="rect">
            <a:avLst/>
          </a:prstGeom>
        </p:spPr>
        <p:txBody>
          <a:bodyPr wrap="square">
            <a:spAutoFit/>
          </a:bodyPr>
          <a:lstStyle/>
          <a:p>
            <a:pPr algn="just"/>
            <a:r>
              <a:rPr lang="en-US" sz="2400" b="1" dirty="0" smtClean="0"/>
              <a:t>•In the newly organized dental polyclinics window dental surgeries should be oriented towards the Northern direction  to avoid significant variations in brightness on the work places due to direct sunlight in other types of orientation, and overheating in the summer, especially in the southern areas of the country.</a:t>
            </a:r>
          </a:p>
          <a:p>
            <a:pPr algn="just"/>
            <a:r>
              <a:rPr lang="en-US" sz="2400" b="1" dirty="0" smtClean="0"/>
              <a:t> •When installing dental chairs in existing offices in two rows unilaterally to natural light should use artificial light even in the daytime in the second row of seats and doctors should periodically change their jobs.</a:t>
            </a:r>
          </a:p>
          <a:p>
            <a:pPr algn="just"/>
            <a:r>
              <a:rPr lang="en-US" sz="2400" b="1" dirty="0" smtClean="0"/>
              <a:t>•In the offices of one-way natural daylight dental chairs are set in the same number of light-carrier along the walls.</a:t>
            </a:r>
            <a:endParaRPr lang="ru-RU" sz="2400" b="1" dirty="0"/>
          </a:p>
        </p:txBody>
      </p:sp>
    </p:spTree>
    <p:extLst>
      <p:ext uri="{BB962C8B-B14F-4D97-AF65-F5344CB8AC3E}">
        <p14:creationId xmlns:p14="http://schemas.microsoft.com/office/powerpoint/2010/main" val="1880146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033" y="1052736"/>
            <a:ext cx="8424936" cy="2677656"/>
          </a:xfrm>
          <a:prstGeom prst="rect">
            <a:avLst/>
          </a:prstGeom>
        </p:spPr>
        <p:txBody>
          <a:bodyPr wrap="square">
            <a:spAutoFit/>
          </a:bodyPr>
          <a:lstStyle/>
          <a:p>
            <a:r>
              <a:rPr lang="en-US" sz="2800" b="1" dirty="0" smtClean="0"/>
              <a:t>•In buildings dental clinics, dental offices, offices and premises of dental laboratories should provide for overall trade-and-exhaust ventilation with air exchange ratio 3 times an hour to extract and 2 times per hour by the inflow. Should be easy to open transoms or vents in all areas.</a:t>
            </a:r>
            <a:endParaRPr lang="ru-RU" sz="2800" b="1" dirty="0"/>
          </a:p>
        </p:txBody>
      </p:sp>
    </p:spTree>
    <p:extLst>
      <p:ext uri="{BB962C8B-B14F-4D97-AF65-F5344CB8AC3E}">
        <p14:creationId xmlns:p14="http://schemas.microsoft.com/office/powerpoint/2010/main" val="1560876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The equipment of the dental office</a:t>
            </a:r>
            <a:endParaRPr lang="ru-RU" dirty="0"/>
          </a:p>
        </p:txBody>
      </p:sp>
      <p:sp>
        <p:nvSpPr>
          <p:cNvPr id="3" name="Объект 2"/>
          <p:cNvSpPr>
            <a:spLocks noGrp="1"/>
          </p:cNvSpPr>
          <p:nvPr>
            <p:ph idx="1"/>
          </p:nvPr>
        </p:nvSpPr>
        <p:spPr/>
        <p:txBody>
          <a:bodyPr>
            <a:normAutofit/>
          </a:bodyPr>
          <a:lstStyle/>
          <a:p>
            <a:pPr marL="0" lvl="1" indent="0" algn="just">
              <a:buNone/>
            </a:pPr>
            <a:r>
              <a:rPr lang="en-US" sz="2800" dirty="0"/>
              <a:t>•</a:t>
            </a:r>
            <a:r>
              <a:rPr lang="en-US" sz="2800" b="1" dirty="0"/>
              <a:t>In dental offices therapeutic treatment are: dental set, the patient's chair, two rotating chair of the doctor and assistant table doctor (on wheels), wardrobe for storage of tools, autoclave, sink and sometimes compressor.</a:t>
            </a:r>
            <a:endParaRPr lang="ru-RU" sz="2800" b="1" dirty="0"/>
          </a:p>
        </p:txBody>
      </p:sp>
    </p:spTree>
    <p:extLst>
      <p:ext uri="{BB962C8B-B14F-4D97-AF65-F5344CB8AC3E}">
        <p14:creationId xmlns:p14="http://schemas.microsoft.com/office/powerpoint/2010/main" val="2335081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600" dirty="0"/>
              <a:t>Dental unit</a:t>
            </a:r>
            <a:endParaRPr lang="ru-RU" sz="3600" dirty="0"/>
          </a:p>
        </p:txBody>
      </p:sp>
      <p:sp>
        <p:nvSpPr>
          <p:cNvPr id="3" name="Объект 2"/>
          <p:cNvSpPr>
            <a:spLocks noGrp="1"/>
          </p:cNvSpPr>
          <p:nvPr>
            <p:ph idx="1"/>
          </p:nvPr>
        </p:nvSpPr>
        <p:spPr/>
        <p:txBody>
          <a:bodyPr>
            <a:normAutofit/>
          </a:bodyPr>
          <a:lstStyle/>
          <a:p>
            <a:pPr algn="just"/>
            <a:r>
              <a:rPr lang="en-US" sz="3200" dirty="0" smtClean="0"/>
              <a:t>	•This </a:t>
            </a:r>
            <a:r>
              <a:rPr lang="en-US" sz="3200" dirty="0"/>
              <a:t>range of electrical, mechanical and hydraulic elements, transforming external energy into the energy of dental instruments and designed to ensure the required conditions for dental treatment.</a:t>
            </a:r>
            <a:endParaRPr lang="ru-RU" sz="3200" dirty="0"/>
          </a:p>
        </p:txBody>
      </p:sp>
    </p:spTree>
    <p:extLst>
      <p:ext uri="{BB962C8B-B14F-4D97-AF65-F5344CB8AC3E}">
        <p14:creationId xmlns:p14="http://schemas.microsoft.com/office/powerpoint/2010/main" val="29401796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elements of the dental unit</a:t>
            </a:r>
            <a:endParaRPr lang="ru-RU" dirty="0"/>
          </a:p>
        </p:txBody>
      </p:sp>
      <p:sp>
        <p:nvSpPr>
          <p:cNvPr id="3" name="Объект 2"/>
          <p:cNvSpPr>
            <a:spLocks noGrp="1"/>
          </p:cNvSpPr>
          <p:nvPr>
            <p:ph idx="1"/>
          </p:nvPr>
        </p:nvSpPr>
        <p:spPr/>
        <p:txBody>
          <a:bodyPr>
            <a:normAutofit lnSpcReduction="10000"/>
          </a:bodyPr>
          <a:lstStyle/>
          <a:p>
            <a:pPr algn="just"/>
            <a:r>
              <a:rPr lang="en-US" sz="2000" dirty="0" smtClean="0"/>
              <a:t>	•armchair </a:t>
            </a:r>
            <a:r>
              <a:rPr lang="en-US" sz="2000" dirty="0"/>
              <a:t>of the patient</a:t>
            </a:r>
          </a:p>
          <a:p>
            <a:pPr algn="just"/>
            <a:r>
              <a:rPr lang="en-US" sz="2000" dirty="0" smtClean="0"/>
              <a:t>	•block </a:t>
            </a:r>
            <a:r>
              <a:rPr lang="en-US" sz="2000" dirty="0"/>
              <a:t>a doctor (has electric and air actuator for work tips</a:t>
            </a:r>
          </a:p>
          <a:p>
            <a:pPr algn="just"/>
            <a:r>
              <a:rPr lang="en-US" sz="2000" dirty="0" smtClean="0"/>
              <a:t>	•oil-free </a:t>
            </a:r>
            <a:r>
              <a:rPr lang="en-US" sz="2000" dirty="0"/>
              <a:t>compressor is connected to the water supply and sanitation, which are equipped with air cooling and water cooling boron)</a:t>
            </a:r>
          </a:p>
          <a:p>
            <a:pPr algn="just"/>
            <a:r>
              <a:rPr lang="en-US" sz="2000" dirty="0" smtClean="0"/>
              <a:t>	•block </a:t>
            </a:r>
            <a:r>
              <a:rPr lang="en-US" sz="2000" dirty="0"/>
              <a:t>assistant (hydraulic system and aspiration system «saliva ejector», «vacuum»)</a:t>
            </a:r>
          </a:p>
          <a:p>
            <a:pPr algn="just"/>
            <a:r>
              <a:rPr lang="en-US" sz="2000" dirty="0" smtClean="0"/>
              <a:t>	•operating </a:t>
            </a:r>
            <a:r>
              <a:rPr lang="en-US" sz="2000" dirty="0"/>
              <a:t>dental light and pedal (or pedal) a doctor. Furthermore, the system may be equipped with additional devices and equipment: the system of illuminating the cavity via the tip, the built-in lamp for polymerization</a:t>
            </a:r>
            <a:endParaRPr lang="ru-RU" sz="2000" dirty="0"/>
          </a:p>
        </p:txBody>
      </p:sp>
    </p:spTree>
    <p:extLst>
      <p:ext uri="{BB962C8B-B14F-4D97-AF65-F5344CB8AC3E}">
        <p14:creationId xmlns:p14="http://schemas.microsoft.com/office/powerpoint/2010/main" val="17390495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possible additions</a:t>
            </a:r>
            <a:endParaRPr lang="ru-RU" dirty="0"/>
          </a:p>
        </p:txBody>
      </p:sp>
      <p:sp>
        <p:nvSpPr>
          <p:cNvPr id="3" name="Объект 2"/>
          <p:cNvSpPr>
            <a:spLocks noGrp="1"/>
          </p:cNvSpPr>
          <p:nvPr>
            <p:ph idx="1"/>
          </p:nvPr>
        </p:nvSpPr>
        <p:spPr/>
        <p:txBody>
          <a:bodyPr/>
          <a:lstStyle/>
          <a:p>
            <a:pPr algn="just"/>
            <a:r>
              <a:rPr lang="en-US" dirty="0" smtClean="0"/>
              <a:t>	•</a:t>
            </a:r>
            <a:r>
              <a:rPr lang="en-US" sz="3200" dirty="0" smtClean="0"/>
              <a:t>Illumination </a:t>
            </a:r>
            <a:r>
              <a:rPr lang="en-US" sz="3200" dirty="0"/>
              <a:t>system carious cavity through a tip, built-in lamp for polymerization light-hardening materials, computer </a:t>
            </a:r>
            <a:r>
              <a:rPr lang="en-US" sz="3200" dirty="0" err="1"/>
              <a:t>radiovisiograph</a:t>
            </a:r>
            <a:r>
              <a:rPr lang="en-US" sz="3200" dirty="0"/>
              <a:t>, endodontic microscope and tip, </a:t>
            </a:r>
            <a:r>
              <a:rPr lang="en-US" sz="3200" dirty="0" err="1"/>
              <a:t>scaler</a:t>
            </a:r>
            <a:r>
              <a:rPr lang="en-US" sz="3200" dirty="0"/>
              <a:t>, </a:t>
            </a:r>
            <a:r>
              <a:rPr lang="en-US" sz="3200" dirty="0" err="1"/>
              <a:t>negatoscope</a:t>
            </a:r>
            <a:endParaRPr lang="ru-RU" sz="3200" dirty="0"/>
          </a:p>
        </p:txBody>
      </p:sp>
    </p:spTree>
    <p:extLst>
      <p:ext uri="{BB962C8B-B14F-4D97-AF65-F5344CB8AC3E}">
        <p14:creationId xmlns:p14="http://schemas.microsoft.com/office/powerpoint/2010/main" val="167730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Dental </a:t>
            </a:r>
            <a:r>
              <a:rPr lang="en-US" dirty="0" smtClean="0"/>
              <a:t>unit </a:t>
            </a:r>
            <a:r>
              <a:rPr lang="en-US" dirty="0"/>
              <a:t>must comply with the following requirements</a:t>
            </a:r>
            <a:endParaRPr lang="ru-RU" dirty="0"/>
          </a:p>
        </p:txBody>
      </p:sp>
      <p:sp>
        <p:nvSpPr>
          <p:cNvPr id="3" name="Объект 2"/>
          <p:cNvSpPr>
            <a:spLocks noGrp="1"/>
          </p:cNvSpPr>
          <p:nvPr>
            <p:ph idx="1"/>
          </p:nvPr>
        </p:nvSpPr>
        <p:spPr/>
        <p:txBody>
          <a:bodyPr>
            <a:normAutofit fontScale="47500" lnSpcReduction="20000"/>
          </a:bodyPr>
          <a:lstStyle/>
          <a:p>
            <a:pPr algn="just"/>
            <a:r>
              <a:rPr lang="en-US" dirty="0"/>
              <a:t>	</a:t>
            </a:r>
            <a:r>
              <a:rPr lang="en-US" sz="2900" dirty="0" smtClean="0"/>
              <a:t>•Dental unit </a:t>
            </a:r>
            <a:r>
              <a:rPr lang="en-US" sz="2900" dirty="0"/>
              <a:t>design must meet the requirements of ergonomics and maximally satisfy the individual physiological characteristics of a dentist</a:t>
            </a:r>
          </a:p>
          <a:p>
            <a:pPr algn="just"/>
            <a:r>
              <a:rPr lang="en-US" sz="2900" dirty="0"/>
              <a:t>	</a:t>
            </a:r>
            <a:r>
              <a:rPr lang="en-US" sz="2900" dirty="0" smtClean="0"/>
              <a:t>•The </a:t>
            </a:r>
            <a:r>
              <a:rPr lang="en-US" sz="2900" dirty="0"/>
              <a:t>design of the </a:t>
            </a:r>
            <a:r>
              <a:rPr lang="en-US" sz="2900" dirty="0" smtClean="0"/>
              <a:t>dental unit </a:t>
            </a:r>
            <a:r>
              <a:rPr lang="en-US" sz="2900" dirty="0"/>
              <a:t>must meet the requirements of a particular treatment process (quite «right» of functions, there is no excess, the «extra» functions) ;</a:t>
            </a:r>
          </a:p>
          <a:p>
            <a:pPr algn="just"/>
            <a:r>
              <a:rPr lang="en-US" sz="2900" dirty="0" smtClean="0"/>
              <a:t>	•Installation </a:t>
            </a:r>
            <a:r>
              <a:rPr lang="en-US" sz="2900" dirty="0"/>
              <a:t>must be comfortable and safe for the patient, her appearance and comfort should have a positive influence on the subjective perception of patient quality of provided dental care;</a:t>
            </a:r>
          </a:p>
          <a:p>
            <a:pPr algn="just"/>
            <a:r>
              <a:rPr lang="en-US" sz="2900" dirty="0"/>
              <a:t>	</a:t>
            </a:r>
            <a:r>
              <a:rPr lang="en-US" sz="2900" dirty="0" smtClean="0"/>
              <a:t>•Cost </a:t>
            </a:r>
            <a:r>
              <a:rPr lang="en-US" sz="2900" dirty="0"/>
              <a:t>and installation design should correspond to the price category and the total interior clinics, as well as personal taste doctor</a:t>
            </a:r>
          </a:p>
          <a:p>
            <a:pPr algn="just"/>
            <a:r>
              <a:rPr lang="en-US" sz="2900" dirty="0"/>
              <a:t>	</a:t>
            </a:r>
            <a:r>
              <a:rPr lang="en-US" sz="2900" dirty="0" smtClean="0"/>
              <a:t>•Brand</a:t>
            </a:r>
            <a:r>
              <a:rPr lang="en-US" sz="2900" dirty="0"/>
              <a:t>, design and installation design should enhance the professional image of the doctor in the eyes of patients, and in the eyes of colleagues - </a:t>
            </a:r>
            <a:r>
              <a:rPr lang="en-US" sz="2900" dirty="0" err="1"/>
              <a:t>stomatologists</a:t>
            </a:r>
            <a:r>
              <a:rPr lang="en-US" sz="2900" dirty="0"/>
              <a:t>;</a:t>
            </a:r>
          </a:p>
          <a:p>
            <a:pPr algn="just"/>
            <a:r>
              <a:rPr lang="en-US" sz="2900" dirty="0" smtClean="0"/>
              <a:t>	•Installation </a:t>
            </a:r>
            <a:r>
              <a:rPr lang="en-US" sz="2900" dirty="0"/>
              <a:t>must be reliable, the risk of equipment failure should be minimal;</a:t>
            </a:r>
          </a:p>
          <a:p>
            <a:pPr algn="just"/>
            <a:r>
              <a:rPr lang="en-US" sz="2900" dirty="0"/>
              <a:t>	</a:t>
            </a:r>
            <a:r>
              <a:rPr lang="en-US" sz="2900" dirty="0" smtClean="0"/>
              <a:t>•Installation </a:t>
            </a:r>
            <a:r>
              <a:rPr lang="en-US" sz="2900" dirty="0"/>
              <a:t>should be </a:t>
            </a:r>
            <a:r>
              <a:rPr lang="en-US" sz="2900" dirty="0" err="1" smtClean="0"/>
              <a:t>ea</a:t>
            </a:r>
            <a:r>
              <a:rPr lang="en-US" sz="2900" dirty="0" smtClean="0"/>
              <a:t> </a:t>
            </a:r>
            <a:r>
              <a:rPr lang="en-US" sz="2900" dirty="0" err="1" smtClean="0"/>
              <a:t>sy</a:t>
            </a:r>
            <a:r>
              <a:rPr lang="en-US" sz="2900" dirty="0" smtClean="0"/>
              <a:t> </a:t>
            </a:r>
            <a:r>
              <a:rPr lang="en-US" sz="2900" dirty="0"/>
              <a:t>to repair, it must be affordable service, delivery time of spare parts should be minimal. In accordance with this requirement, while purchasing a system, be sure to provide the possibility and availability, service, warranty and post-warranty repair.</a:t>
            </a:r>
            <a:endParaRPr lang="ru-RU" sz="2900" dirty="0"/>
          </a:p>
        </p:txBody>
      </p:sp>
    </p:spTree>
    <p:extLst>
      <p:ext uri="{BB962C8B-B14F-4D97-AF65-F5344CB8AC3E}">
        <p14:creationId xmlns:p14="http://schemas.microsoft.com/office/powerpoint/2010/main" val="3038309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Dental units, three classes</a:t>
            </a:r>
            <a:endParaRPr lang="ru-RU" dirty="0"/>
          </a:p>
        </p:txBody>
      </p:sp>
      <p:sp>
        <p:nvSpPr>
          <p:cNvPr id="3" name="Объект 2"/>
          <p:cNvSpPr>
            <a:spLocks noGrp="1"/>
          </p:cNvSpPr>
          <p:nvPr>
            <p:ph idx="1"/>
          </p:nvPr>
        </p:nvSpPr>
        <p:spPr/>
        <p:txBody>
          <a:bodyPr>
            <a:normAutofit lnSpcReduction="10000"/>
          </a:bodyPr>
          <a:lstStyle/>
          <a:p>
            <a:r>
              <a:rPr lang="en-US" dirty="0"/>
              <a:t> </a:t>
            </a:r>
            <a:r>
              <a:rPr lang="en-US" dirty="0" smtClean="0"/>
              <a:t>	•Economy </a:t>
            </a:r>
            <a:r>
              <a:rPr lang="en-US" dirty="0"/>
              <a:t>class - installation of low cost, high enough quality, but restricted to the minimum necessary the doctor amount of functions. Also they are convenient for the doctor and the patient, functional, but not differ exclusive design.</a:t>
            </a:r>
          </a:p>
          <a:p>
            <a:r>
              <a:rPr lang="en-US" dirty="0" smtClean="0"/>
              <a:t>	•Business </a:t>
            </a:r>
            <a:r>
              <a:rPr lang="en-US" dirty="0"/>
              <a:t>- class - installation of an average price category, improved quality, to enable you to use any tool and achievement of required adjustments. Such installations have additional functions and features additional tools (photo, ultrasound, lighting tips </a:t>
            </a:r>
            <a:r>
              <a:rPr lang="en-US" dirty="0" err="1"/>
              <a:t>etc</a:t>
            </a:r>
            <a:r>
              <a:rPr lang="en-US" dirty="0"/>
              <a:t>). In addition, these installations are completed with more comfortable and ergonomic control system with functions of programming.</a:t>
            </a:r>
          </a:p>
          <a:p>
            <a:r>
              <a:rPr lang="en-US" dirty="0" smtClean="0"/>
              <a:t>	•Elite </a:t>
            </a:r>
            <a:r>
              <a:rPr lang="en-US" dirty="0"/>
              <a:t>class. In this class includes the installation of a high-price category, created on the basis of the latest technologies and original engineering and design solutions. These installations have a number of additional features are equipped with additional tools, computers and control system with functions of programming. Comfort of such installations to the doctor and the patient improved, they are highly functional, differ exclusive design</a:t>
            </a:r>
            <a:endParaRPr lang="ru-RU" dirty="0"/>
          </a:p>
        </p:txBody>
      </p:sp>
    </p:spTree>
    <p:extLst>
      <p:ext uri="{BB962C8B-B14F-4D97-AF65-F5344CB8AC3E}">
        <p14:creationId xmlns:p14="http://schemas.microsoft.com/office/powerpoint/2010/main" val="2904115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Ergonomics in dentistry</a:t>
            </a:r>
            <a:endParaRPr lang="ru-RU" dirty="0"/>
          </a:p>
        </p:txBody>
      </p:sp>
      <p:sp>
        <p:nvSpPr>
          <p:cNvPr id="3" name="Объект 2"/>
          <p:cNvSpPr>
            <a:spLocks noGrp="1"/>
          </p:cNvSpPr>
          <p:nvPr>
            <p:ph idx="1"/>
          </p:nvPr>
        </p:nvSpPr>
        <p:spPr/>
        <p:txBody>
          <a:bodyPr/>
          <a:lstStyle/>
          <a:p>
            <a:pPr algn="just"/>
            <a:r>
              <a:rPr lang="en-US" dirty="0" smtClean="0"/>
              <a:t>	</a:t>
            </a:r>
            <a:r>
              <a:rPr lang="en-US" sz="2400" dirty="0" smtClean="0"/>
              <a:t>•The </a:t>
            </a:r>
            <a:r>
              <a:rPr lang="en-US" sz="2400" dirty="0"/>
              <a:t>term «ergonomics» is composed of two Greek words - «</a:t>
            </a:r>
            <a:r>
              <a:rPr lang="en-US" sz="2400" dirty="0" err="1"/>
              <a:t>ergon</a:t>
            </a:r>
            <a:r>
              <a:rPr lang="en-US" sz="2400" dirty="0"/>
              <a:t>» (work) and </a:t>
            </a:r>
            <a:r>
              <a:rPr lang="en-US" sz="2400" dirty="0" err="1"/>
              <a:t>nomos</a:t>
            </a:r>
            <a:r>
              <a:rPr lang="en-US" sz="2400" dirty="0"/>
              <a:t> (law). For the first time a Polish scholar </a:t>
            </a:r>
            <a:r>
              <a:rPr lang="en-US" sz="2400" dirty="0" err="1" smtClean="0"/>
              <a:t>Yastshembovskiy</a:t>
            </a:r>
            <a:r>
              <a:rPr lang="en-US" sz="2400" dirty="0" smtClean="0"/>
              <a:t> in </a:t>
            </a:r>
            <a:r>
              <a:rPr lang="en-US" sz="2400" dirty="0"/>
              <a:t>1857.</a:t>
            </a:r>
          </a:p>
          <a:p>
            <a:pPr algn="just"/>
            <a:r>
              <a:rPr lang="en-US" sz="2400" dirty="0" smtClean="0"/>
              <a:t>	•Ergonomics </a:t>
            </a:r>
            <a:r>
              <a:rPr lang="en-US" sz="2400" dirty="0"/>
              <a:t>is the science of functional possibilities of the person in work processes with the purpose of creation of the optimal labor conditions, making the work of high-performance and reliable at the same time gives a person the necessary facilities and retain its strength, health, work capacity.</a:t>
            </a:r>
            <a:endParaRPr lang="ru-RU" sz="2400" dirty="0"/>
          </a:p>
        </p:txBody>
      </p:sp>
    </p:spTree>
    <p:extLst>
      <p:ext uri="{BB962C8B-B14F-4D97-AF65-F5344CB8AC3E}">
        <p14:creationId xmlns:p14="http://schemas.microsoft.com/office/powerpoint/2010/main" val="37547594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ergonomics in dentistry solves the following problems:</a:t>
            </a:r>
            <a:endParaRPr lang="ru-RU" dirty="0"/>
          </a:p>
        </p:txBody>
      </p:sp>
      <p:sp>
        <p:nvSpPr>
          <p:cNvPr id="3" name="Объект 2"/>
          <p:cNvSpPr>
            <a:spLocks noGrp="1"/>
          </p:cNvSpPr>
          <p:nvPr>
            <p:ph idx="1"/>
          </p:nvPr>
        </p:nvSpPr>
        <p:spPr/>
        <p:txBody>
          <a:bodyPr/>
          <a:lstStyle/>
          <a:p>
            <a:r>
              <a:rPr lang="en-US" dirty="0" smtClean="0"/>
              <a:t>	</a:t>
            </a:r>
            <a:r>
              <a:rPr lang="en-US" sz="2000" dirty="0" smtClean="0"/>
              <a:t>•Explores </a:t>
            </a:r>
            <a:r>
              <a:rPr lang="en-US" sz="2000" dirty="0"/>
              <a:t>the influence of various factors of industrial environment on the functional status and health of the person and on this basis developing effective protection from their harmful effects.</a:t>
            </a:r>
          </a:p>
          <a:p>
            <a:r>
              <a:rPr lang="en-US" sz="2000" dirty="0" smtClean="0"/>
              <a:t>	•Explores </a:t>
            </a:r>
            <a:r>
              <a:rPr lang="en-US" sz="2000" dirty="0"/>
              <a:t>the anthropometric, physiological data of the person and on this basis developing requirements for the design and installation jobs.</a:t>
            </a:r>
          </a:p>
          <a:p>
            <a:r>
              <a:rPr lang="en-US" sz="2000" dirty="0" smtClean="0"/>
              <a:t>	•Examines </a:t>
            </a:r>
            <a:r>
              <a:rPr lang="en-US" sz="2000" dirty="0"/>
              <a:t>the physiological and psychological data work analyzers and on this basis, evaluates the effectiveness of different types of displays used in the equipment design.</a:t>
            </a:r>
            <a:endParaRPr lang="ru-RU" sz="2000" dirty="0"/>
          </a:p>
        </p:txBody>
      </p:sp>
    </p:spTree>
    <p:extLst>
      <p:ext uri="{BB962C8B-B14F-4D97-AF65-F5344CB8AC3E}">
        <p14:creationId xmlns:p14="http://schemas.microsoft.com/office/powerpoint/2010/main" val="212284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000" dirty="0"/>
              <a:t>The impact of ergonomics at improving dental instruments and to facilitate working with him was reflected in the following directions:</a:t>
            </a:r>
            <a:endParaRPr lang="ru-RU" sz="2000" dirty="0"/>
          </a:p>
        </p:txBody>
      </p:sp>
      <p:sp>
        <p:nvSpPr>
          <p:cNvPr id="3" name="Объект 2"/>
          <p:cNvSpPr>
            <a:spLocks noGrp="1"/>
          </p:cNvSpPr>
          <p:nvPr>
            <p:ph idx="1"/>
          </p:nvPr>
        </p:nvSpPr>
        <p:spPr/>
        <p:txBody>
          <a:bodyPr>
            <a:normAutofit/>
          </a:bodyPr>
          <a:lstStyle/>
          <a:p>
            <a:r>
              <a:rPr lang="en-US" sz="2000" dirty="0"/>
              <a:t>- in standardization to reduce the number of tools;</a:t>
            </a:r>
          </a:p>
          <a:p>
            <a:r>
              <a:rPr lang="en-US" sz="2000" dirty="0"/>
              <a:t>- in a special laying tools, convenient for the doctor and nurses;</a:t>
            </a:r>
          </a:p>
          <a:p>
            <a:r>
              <a:rPr lang="en-US" sz="2000" dirty="0"/>
              <a:t>- in the construction of arms instruments, taking into account anatomic-physiological peculiarities of running a brush of a doctor;</a:t>
            </a:r>
          </a:p>
          <a:p>
            <a:pPr>
              <a:buFontTx/>
              <a:buChar char="-"/>
            </a:pPr>
            <a:r>
              <a:rPr lang="en-US" sz="2000" dirty="0" smtClean="0"/>
              <a:t>the </a:t>
            </a:r>
            <a:r>
              <a:rPr lang="en-US" sz="2000" dirty="0"/>
              <a:t>color marking of arms instruments </a:t>
            </a:r>
            <a:r>
              <a:rPr lang="en-US" sz="2000" dirty="0" smtClean="0"/>
              <a:t>minimal s</a:t>
            </a:r>
            <a:r>
              <a:rPr lang="en-US" sz="2000" dirty="0" smtClean="0"/>
              <a:t>ize </a:t>
            </a:r>
            <a:r>
              <a:rPr lang="en-US" sz="2000" dirty="0"/>
              <a:t>of the working parts to facilitate their discernment;</a:t>
            </a:r>
          </a:p>
          <a:p>
            <a:r>
              <a:rPr lang="en-US" sz="2000" dirty="0"/>
              <a:t>- in the corresponding modes, storage, disinfection and sterilization.</a:t>
            </a:r>
            <a:endParaRPr lang="ru-RU" sz="2000" dirty="0"/>
          </a:p>
        </p:txBody>
      </p:sp>
    </p:spTree>
    <p:extLst>
      <p:ext uri="{BB962C8B-B14F-4D97-AF65-F5344CB8AC3E}">
        <p14:creationId xmlns:p14="http://schemas.microsoft.com/office/powerpoint/2010/main" val="2904423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The main problems of ergonomics in dentistry</a:t>
            </a:r>
            <a:endParaRPr lang="ru-RU" dirty="0"/>
          </a:p>
        </p:txBody>
      </p:sp>
      <p:sp>
        <p:nvSpPr>
          <p:cNvPr id="3" name="Объект 2"/>
          <p:cNvSpPr>
            <a:spLocks noGrp="1"/>
          </p:cNvSpPr>
          <p:nvPr>
            <p:ph idx="1"/>
          </p:nvPr>
        </p:nvSpPr>
        <p:spPr/>
        <p:txBody>
          <a:bodyPr>
            <a:noAutofit/>
          </a:bodyPr>
          <a:lstStyle/>
          <a:p>
            <a:r>
              <a:rPr lang="en-US" sz="1800" dirty="0"/>
              <a:t>1. E</a:t>
            </a:r>
            <a:r>
              <a:rPr lang="en-US" sz="1800" dirty="0" smtClean="0"/>
              <a:t>ngineering equipment</a:t>
            </a:r>
            <a:r>
              <a:rPr lang="en-US" sz="1800" dirty="0"/>
              <a:t>, furniture, clothing and tools must take into account the anthropometric measurements and anatomical and physiological characteristics of the body of the healthcare worker.</a:t>
            </a:r>
          </a:p>
          <a:p>
            <a:r>
              <a:rPr lang="en-US" sz="1800" dirty="0" smtClean="0"/>
              <a:t>2. Rational </a:t>
            </a:r>
            <a:r>
              <a:rPr lang="en-US" sz="1800" dirty="0"/>
              <a:t>device dental offices and business premises on the basis of scientifically - grounded standards.</a:t>
            </a:r>
          </a:p>
          <a:p>
            <a:r>
              <a:rPr lang="en-US" sz="1800" dirty="0"/>
              <a:t>3</a:t>
            </a:r>
            <a:r>
              <a:rPr lang="en-US" sz="1800" dirty="0" smtClean="0"/>
              <a:t>. </a:t>
            </a:r>
            <a:r>
              <a:rPr lang="en-US" sz="1800" dirty="0" err="1" smtClean="0"/>
              <a:t>Оptimal</a:t>
            </a:r>
            <a:r>
              <a:rPr lang="en-US" sz="1800" dirty="0" smtClean="0"/>
              <a:t> </a:t>
            </a:r>
            <a:r>
              <a:rPr lang="en-US" sz="1800" dirty="0"/>
              <a:t>workplace organization personnel.</a:t>
            </a:r>
          </a:p>
          <a:p>
            <a:r>
              <a:rPr lang="en-US" sz="1800" dirty="0"/>
              <a:t>4. </a:t>
            </a:r>
            <a:r>
              <a:rPr lang="en-US" sz="1800" dirty="0" smtClean="0"/>
              <a:t>Differentiation ergonomic </a:t>
            </a:r>
            <a:r>
              <a:rPr lang="en-US" sz="1800" dirty="0"/>
              <a:t>studies in accordance with the profile of the profession.</a:t>
            </a:r>
          </a:p>
          <a:p>
            <a:r>
              <a:rPr lang="en-US" sz="1800" dirty="0"/>
              <a:t>5. </a:t>
            </a:r>
            <a:r>
              <a:rPr lang="en-US" sz="1800" dirty="0" smtClean="0"/>
              <a:t>Improve </a:t>
            </a:r>
            <a:r>
              <a:rPr lang="en-US" sz="1800" dirty="0"/>
              <a:t>staffing by medical and professional selection of applicants based on the profile of the future of clinical work.</a:t>
            </a:r>
          </a:p>
          <a:p>
            <a:r>
              <a:rPr lang="en-US" sz="1800" dirty="0"/>
              <a:t>6</a:t>
            </a:r>
            <a:r>
              <a:rPr lang="en-US" sz="1800" dirty="0" smtClean="0"/>
              <a:t>. Proper </a:t>
            </a:r>
            <a:r>
              <a:rPr lang="en-US" sz="1800" dirty="0"/>
              <a:t>organization of work and rest regime, professional study of factors harmful for health, prevention of occupational diseases.</a:t>
            </a:r>
            <a:endParaRPr lang="ru-RU" sz="1800" dirty="0"/>
          </a:p>
        </p:txBody>
      </p:sp>
    </p:spTree>
    <p:extLst>
      <p:ext uri="{BB962C8B-B14F-4D97-AF65-F5344CB8AC3E}">
        <p14:creationId xmlns:p14="http://schemas.microsoft.com/office/powerpoint/2010/main" val="3929331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102</TotalTime>
  <Words>830</Words>
  <Application>Microsoft Office PowerPoint</Application>
  <PresentationFormat>Экран (4:3)</PresentationFormat>
  <Paragraphs>82</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Углы</vt:lpstr>
      <vt:lpstr>Dentistry department. ergonomic.</vt:lpstr>
      <vt:lpstr>Plan</vt:lpstr>
      <vt:lpstr> Dental care</vt:lpstr>
      <vt:lpstr>Dental outpatient clinics </vt:lpstr>
      <vt:lpstr>DENTAL CLINICS</vt:lpstr>
      <vt:lpstr>stomatological polyclinic</vt:lpstr>
      <vt:lpstr>Stomatological cabinet</vt:lpstr>
      <vt:lpstr>Презентация PowerPoint</vt:lpstr>
      <vt:lpstr>Презентация PowerPoint</vt:lpstr>
      <vt:lpstr>Презентация PowerPoint</vt:lpstr>
      <vt:lpstr>Презентация PowerPoint</vt:lpstr>
      <vt:lpstr>Презентация PowerPoint</vt:lpstr>
      <vt:lpstr>The equipment of the dental office</vt:lpstr>
      <vt:lpstr>Dental unit</vt:lpstr>
      <vt:lpstr>elements of the dental unit</vt:lpstr>
      <vt:lpstr>possible additions</vt:lpstr>
      <vt:lpstr>Dental unit must comply with the following requirements</vt:lpstr>
      <vt:lpstr>Dental units, three classes</vt:lpstr>
      <vt:lpstr>Ergonomics in dentistry</vt:lpstr>
      <vt:lpstr>ergonomics in dentistry solves the following problems:</vt:lpstr>
      <vt:lpstr>The impact of ergonomics at improving dental instruments and to facilitate working with him was reflected in the following directions:</vt:lpstr>
      <vt:lpstr>The main problems of ergonomics in dentistry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9</cp:revision>
  <dcterms:created xsi:type="dcterms:W3CDTF">2013-09-13T05:42:00Z</dcterms:created>
  <dcterms:modified xsi:type="dcterms:W3CDTF">2015-10-16T09:54:31Z</dcterms:modified>
</cp:coreProperties>
</file>