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14641C30-F507-4AC3-B266-1D59C3A72F49}" type="datetimeFigureOut">
              <a:rPr lang="ru-RU" smtClean="0"/>
              <a:t>22.09.2015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DD39A1B-F28D-409D-95AE-B0105680CA44}" type="slidenum">
              <a:rPr lang="ru-RU" smtClean="0"/>
              <a:t>‹#›</a:t>
            </a:fld>
            <a:endParaRPr lang="ru-RU"/>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4" name="Date Placeholder 3"/>
          <p:cNvSpPr>
            <a:spLocks noGrp="1"/>
          </p:cNvSpPr>
          <p:nvPr>
            <p:ph type="dt" sz="half" idx="10"/>
          </p:nvPr>
        </p:nvSpPr>
        <p:spPr/>
        <p:txBody>
          <a:bodyPr/>
          <a:lstStyle/>
          <a:p>
            <a:fld id="{14641C30-F507-4AC3-B266-1D59C3A72F49}" type="datetimeFigureOut">
              <a:rPr lang="ru-RU" smtClean="0"/>
              <a:t>22.09.2015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DD39A1B-F28D-409D-95AE-B0105680CA44}" type="slidenum">
              <a:rPr lang="ru-RU" smtClean="0"/>
              <a:t>‹#›</a:t>
            </a:fld>
            <a:endParaRPr lang="ru-RU"/>
          </a:p>
        </p:txBody>
      </p:sp>
      <p:sp>
        <p:nvSpPr>
          <p:cNvPr id="8" name="Content Placeholder 7"/>
          <p:cNvSpPr>
            <a:spLocks noGrp="1"/>
          </p:cNvSpPr>
          <p:nvPr>
            <p:ph sz="quarter" idx="13"/>
          </p:nvPr>
        </p:nvSpPr>
        <p:spPr>
          <a:xfrm>
            <a:off x="609600" y="1600200"/>
            <a:ext cx="79248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4641C30-F507-4AC3-B266-1D59C3A72F49}" type="datetimeFigureOut">
              <a:rPr lang="ru-RU" smtClean="0"/>
              <a:t>22.09.2015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DD39A1B-F28D-409D-95AE-B0105680CA44}"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5" name="Date Placeholder 4"/>
          <p:cNvSpPr>
            <a:spLocks noGrp="1"/>
          </p:cNvSpPr>
          <p:nvPr>
            <p:ph type="dt" sz="half" idx="10"/>
          </p:nvPr>
        </p:nvSpPr>
        <p:spPr/>
        <p:txBody>
          <a:bodyPr/>
          <a:lstStyle/>
          <a:p>
            <a:fld id="{14641C30-F507-4AC3-B266-1D59C3A72F49}" type="datetimeFigureOut">
              <a:rPr lang="ru-RU" smtClean="0"/>
              <a:t>22.09.2015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DD39A1B-F28D-409D-95AE-B0105680CA44}"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14641C30-F507-4AC3-B266-1D59C3A72F49}" type="datetimeFigureOut">
              <a:rPr lang="ru-RU" smtClean="0"/>
              <a:t>22.09.2015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DD39A1B-F28D-409D-95AE-B0105680CA44}"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4641C30-F507-4AC3-B266-1D59C3A72F49}" type="datetimeFigureOut">
              <a:rPr lang="ru-RU" smtClean="0"/>
              <a:t>22.09.2015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DD39A1B-F28D-409D-95AE-B0105680CA44}"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641C30-F507-4AC3-B266-1D59C3A72F49}" type="datetimeFigureOut">
              <a:rPr lang="ru-RU" smtClean="0"/>
              <a:t>22.09.2015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DD39A1B-F28D-409D-95AE-B0105680CA44}"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4641C30-F507-4AC3-B266-1D59C3A72F49}" type="datetimeFigureOut">
              <a:rPr lang="ru-RU" smtClean="0"/>
              <a:t>22.09.2015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DD39A1B-F28D-409D-95AE-B0105680CA44}"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4641C30-F507-4AC3-B266-1D59C3A72F49}" type="datetimeFigureOut">
              <a:rPr lang="ru-RU" smtClean="0"/>
              <a:t>22.09.2015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DD39A1B-F28D-409D-95AE-B0105680CA44}"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4641C30-F507-4AC3-B266-1D59C3A72F49}" type="datetimeFigureOut">
              <a:rPr lang="ru-RU" smtClean="0"/>
              <a:t>22.09.2015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DD39A1B-F28D-409D-95AE-B0105680CA44}"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4641C30-F507-4AC3-B266-1D59C3A72F49}" type="datetimeFigureOut">
              <a:rPr lang="ru-RU" smtClean="0"/>
              <a:t>22.09.2015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DD39A1B-F28D-409D-95AE-B0105680CA44}"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14641C30-F507-4AC3-B266-1D59C3A72F49}" type="datetimeFigureOut">
              <a:rPr lang="ru-RU" smtClean="0"/>
              <a:t>22.09.2015</a:t>
            </a:fld>
            <a:endParaRPr lang="ru-RU"/>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ru-RU"/>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7DD39A1B-F28D-409D-95AE-B0105680CA44}"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ru-RU" dirty="0"/>
          </a:p>
        </p:txBody>
      </p:sp>
      <p:sp>
        <p:nvSpPr>
          <p:cNvPr id="2" name="Заголовок 1"/>
          <p:cNvSpPr>
            <a:spLocks noGrp="1"/>
          </p:cNvSpPr>
          <p:nvPr>
            <p:ph type="ctrTitle"/>
          </p:nvPr>
        </p:nvSpPr>
        <p:spPr/>
        <p:txBody>
          <a:bodyPr/>
          <a:lstStyle/>
          <a:p>
            <a:r>
              <a:rPr lang="en-US" dirty="0"/>
              <a:t>"</a:t>
            </a:r>
            <a:r>
              <a:rPr lang="en-US" b="1" i="1" dirty="0"/>
              <a:t>Materials for root canal filling"</a:t>
            </a:r>
            <a:endParaRPr lang="ru-RU" b="1" i="1" dirty="0"/>
          </a:p>
        </p:txBody>
      </p:sp>
    </p:spTree>
    <p:extLst>
      <p:ext uri="{BB962C8B-B14F-4D97-AF65-F5344CB8AC3E}">
        <p14:creationId xmlns:p14="http://schemas.microsoft.com/office/powerpoint/2010/main" val="3051422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836712"/>
            <a:ext cx="4572000" cy="1754326"/>
          </a:xfrm>
          <a:prstGeom prst="rect">
            <a:avLst/>
          </a:prstGeom>
        </p:spPr>
        <p:txBody>
          <a:bodyPr>
            <a:spAutoFit/>
          </a:bodyPr>
          <a:lstStyle/>
          <a:p>
            <a:r>
              <a:rPr lang="en-US" sz="3600" dirty="0" smtClean="0"/>
              <a:t>The final step in endodontic treatment is root canal filling.</a:t>
            </a:r>
            <a:endParaRPr lang="ru-RU" sz="3600"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7565" y="1340768"/>
            <a:ext cx="4075112" cy="331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23528" y="3356992"/>
            <a:ext cx="4184285" cy="2308324"/>
          </a:xfrm>
          <a:prstGeom prst="rect">
            <a:avLst/>
          </a:prstGeom>
        </p:spPr>
        <p:txBody>
          <a:bodyPr wrap="square">
            <a:spAutoFit/>
          </a:bodyPr>
          <a:lstStyle/>
          <a:p>
            <a:r>
              <a:rPr lang="en-US" sz="3600" dirty="0" smtClean="0"/>
              <a:t>The purpose of root canal filling: warning exchange between the channel and </a:t>
            </a:r>
            <a:r>
              <a:rPr lang="en-US" sz="3600" dirty="0" err="1" smtClean="0"/>
              <a:t>periodontiti</a:t>
            </a:r>
            <a:endParaRPr lang="ru-RU" sz="3600" dirty="0"/>
          </a:p>
        </p:txBody>
      </p:sp>
    </p:spTree>
    <p:extLst>
      <p:ext uri="{BB962C8B-B14F-4D97-AF65-F5344CB8AC3E}">
        <p14:creationId xmlns:p14="http://schemas.microsoft.com/office/powerpoint/2010/main" val="1589385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297522"/>
            <a:ext cx="7463903" cy="646331"/>
          </a:xfrm>
          <a:prstGeom prst="rect">
            <a:avLst/>
          </a:prstGeom>
        </p:spPr>
        <p:txBody>
          <a:bodyPr wrap="none">
            <a:spAutoFit/>
          </a:bodyPr>
          <a:lstStyle/>
          <a:p>
            <a:r>
              <a:rPr lang="en-US" sz="3600" b="1" dirty="0" err="1" smtClean="0">
                <a:solidFill>
                  <a:srgbClr val="FF0000"/>
                </a:solidFill>
              </a:rPr>
              <a:t>Pulpectomy</a:t>
            </a:r>
            <a:r>
              <a:rPr lang="en-US" sz="3600" b="1" dirty="0" smtClean="0">
                <a:solidFill>
                  <a:srgbClr val="FF0000"/>
                </a:solidFill>
              </a:rPr>
              <a:t> (</a:t>
            </a:r>
            <a:r>
              <a:rPr lang="en-US" sz="3600" b="1" dirty="0" err="1" smtClean="0">
                <a:solidFill>
                  <a:srgbClr val="FF0000"/>
                </a:solidFill>
              </a:rPr>
              <a:t>devital</a:t>
            </a:r>
            <a:r>
              <a:rPr lang="en-US" sz="3600" b="1" dirty="0" smtClean="0">
                <a:solidFill>
                  <a:srgbClr val="FF0000"/>
                </a:solidFill>
              </a:rPr>
              <a:t> or vital </a:t>
            </a:r>
            <a:r>
              <a:rPr lang="en-US" sz="3600" b="1" dirty="0" err="1" smtClean="0">
                <a:solidFill>
                  <a:srgbClr val="FF0000"/>
                </a:solidFill>
              </a:rPr>
              <a:t>pulpectomy</a:t>
            </a:r>
            <a:r>
              <a:rPr lang="en-US" sz="3600" b="1" dirty="0" smtClean="0">
                <a:solidFill>
                  <a:srgbClr val="FF0000"/>
                </a:solidFill>
              </a:rPr>
              <a:t>)</a:t>
            </a:r>
            <a:endParaRPr lang="ru-RU" sz="3600" b="1" dirty="0">
              <a:solidFill>
                <a:srgbClr val="FF0000"/>
              </a:solidFill>
            </a:endParaRPr>
          </a:p>
        </p:txBody>
      </p:sp>
      <p:sp>
        <p:nvSpPr>
          <p:cNvPr id="3" name="Прямоугольник 2"/>
          <p:cNvSpPr/>
          <p:nvPr/>
        </p:nvSpPr>
        <p:spPr>
          <a:xfrm>
            <a:off x="323528" y="1997839"/>
            <a:ext cx="8640960" cy="3416320"/>
          </a:xfrm>
          <a:prstGeom prst="rect">
            <a:avLst/>
          </a:prstGeom>
        </p:spPr>
        <p:txBody>
          <a:bodyPr wrap="square">
            <a:spAutoFit/>
          </a:bodyPr>
          <a:lstStyle/>
          <a:p>
            <a:r>
              <a:rPr lang="en-US" sz="2400" dirty="0" smtClean="0">
                <a:solidFill>
                  <a:srgbClr val="FF0000"/>
                </a:solidFill>
              </a:rPr>
              <a:t>Indications:</a:t>
            </a:r>
          </a:p>
          <a:p>
            <a:r>
              <a:rPr lang="ru-RU" sz="2400" dirty="0" smtClean="0"/>
              <a:t>1.</a:t>
            </a:r>
            <a:r>
              <a:rPr lang="en-US" sz="2400" dirty="0" smtClean="0"/>
              <a:t> is carried out in an interim single rooted teeth or molars with acute diffuse form a temporary single rooted teeth or molars with acute diffuse and chronic gangrenous pulpitis; </a:t>
            </a:r>
            <a:endParaRPr lang="ru-RU" sz="2400" dirty="0" smtClean="0"/>
          </a:p>
          <a:p>
            <a:r>
              <a:rPr lang="ru-RU" sz="2400" dirty="0" smtClean="0"/>
              <a:t>2. </a:t>
            </a:r>
            <a:r>
              <a:rPr lang="en-US" sz="2400" dirty="0" smtClean="0"/>
              <a:t>the presence of bone weakening pattern cross members and pulping cortical plate wells on the radiograph of the tooth; </a:t>
            </a:r>
            <a:endParaRPr lang="ru-RU" sz="2400" dirty="0" smtClean="0"/>
          </a:p>
          <a:p>
            <a:r>
              <a:rPr lang="ru-RU" sz="2400" dirty="0" smtClean="0"/>
              <a:t>3. </a:t>
            </a:r>
            <a:r>
              <a:rPr lang="en-US" sz="2400" dirty="0" smtClean="0"/>
              <a:t>as a stage in the conservative treatment of all forms of periodontitis in temporary and permanent teeth; acute, chronic gangrenous pulpitis the permanent teeth of all groups of teeth formed at the tip.</a:t>
            </a:r>
            <a:endParaRPr lang="ru-RU" sz="2400" dirty="0"/>
          </a:p>
        </p:txBody>
      </p:sp>
    </p:spTree>
    <p:extLst>
      <p:ext uri="{BB962C8B-B14F-4D97-AF65-F5344CB8AC3E}">
        <p14:creationId xmlns:p14="http://schemas.microsoft.com/office/powerpoint/2010/main" val="1563414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4664"/>
            <a:ext cx="8784976" cy="646331"/>
          </a:xfrm>
          <a:prstGeom prst="rect">
            <a:avLst/>
          </a:prstGeom>
        </p:spPr>
        <p:txBody>
          <a:bodyPr wrap="square">
            <a:spAutoFit/>
          </a:bodyPr>
          <a:lstStyle/>
          <a:p>
            <a:pPr algn="ctr"/>
            <a:r>
              <a:rPr lang="en-US" sz="3600" b="1" dirty="0" smtClean="0">
                <a:solidFill>
                  <a:srgbClr val="FF0000"/>
                </a:solidFill>
              </a:rPr>
              <a:t>METHODS OF DEVITAL EXTIRPATION:</a:t>
            </a:r>
            <a:endParaRPr lang="ru-RU" sz="3600" b="1" dirty="0">
              <a:solidFill>
                <a:srgbClr val="FF0000"/>
              </a:solidFill>
            </a:endParaRPr>
          </a:p>
        </p:txBody>
      </p:sp>
      <p:sp>
        <p:nvSpPr>
          <p:cNvPr id="3" name="Прямоугольник 2"/>
          <p:cNvSpPr/>
          <p:nvPr/>
        </p:nvSpPr>
        <p:spPr>
          <a:xfrm>
            <a:off x="395536" y="1859340"/>
            <a:ext cx="8568952" cy="3970318"/>
          </a:xfrm>
          <a:prstGeom prst="rect">
            <a:avLst/>
          </a:prstGeom>
        </p:spPr>
        <p:txBody>
          <a:bodyPr wrap="square">
            <a:spAutoFit/>
          </a:bodyPr>
          <a:lstStyle/>
          <a:p>
            <a:r>
              <a:rPr lang="en-US" sz="2800" dirty="0" smtClean="0">
                <a:solidFill>
                  <a:srgbClr val="FF0000"/>
                </a:solidFill>
              </a:rPr>
              <a:t>The method is carried out in two visits.</a:t>
            </a:r>
          </a:p>
          <a:p>
            <a:r>
              <a:rPr lang="en-US" sz="2800" dirty="0" smtClean="0"/>
              <a:t>1. Active tooling cavity - removing softened dentin - pulp horns autopsy –put in on </a:t>
            </a:r>
            <a:r>
              <a:rPr lang="en-US" sz="2800" dirty="0" err="1" smtClean="0"/>
              <a:t>devital</a:t>
            </a:r>
            <a:r>
              <a:rPr lang="en-US" sz="2800" dirty="0" smtClean="0"/>
              <a:t> paste (arsenic paste, paraformaldehyde) - setting a temporary filling.</a:t>
            </a:r>
          </a:p>
          <a:p>
            <a:r>
              <a:rPr lang="en-US" sz="2800" dirty="0" smtClean="0"/>
              <a:t>2. Active removal of temporary fillings - the disclosure of the tooth cavity - removal of coronal pulp - removal of pulp coronal - instrumental and pharmacological treatment of root canal - root canal filling to physiological opening of the tooth root under X-ray control - setting the insulating gaskets, seals constant.</a:t>
            </a:r>
            <a:endParaRPr lang="ru-RU" sz="2800" dirty="0"/>
          </a:p>
        </p:txBody>
      </p:sp>
    </p:spTree>
    <p:extLst>
      <p:ext uri="{BB962C8B-B14F-4D97-AF65-F5344CB8AC3E}">
        <p14:creationId xmlns:p14="http://schemas.microsoft.com/office/powerpoint/2010/main" val="2855599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b="1" dirty="0">
                <a:solidFill>
                  <a:srgbClr val="FF0000"/>
                </a:solidFill>
              </a:rPr>
              <a:t>Requirements for filling materials</a:t>
            </a:r>
            <a:endParaRPr lang="ru-RU" sz="3600" b="1" dirty="0">
              <a:solidFill>
                <a:srgbClr val="FF0000"/>
              </a:solidFill>
            </a:endParaRPr>
          </a:p>
        </p:txBody>
      </p:sp>
      <p:sp>
        <p:nvSpPr>
          <p:cNvPr id="3" name="Прямоугольник 2"/>
          <p:cNvSpPr/>
          <p:nvPr/>
        </p:nvSpPr>
        <p:spPr>
          <a:xfrm>
            <a:off x="251520" y="1443841"/>
            <a:ext cx="8712968" cy="4524315"/>
          </a:xfrm>
          <a:prstGeom prst="rect">
            <a:avLst/>
          </a:prstGeom>
        </p:spPr>
        <p:txBody>
          <a:bodyPr wrap="square">
            <a:spAutoFit/>
          </a:bodyPr>
          <a:lstStyle/>
          <a:p>
            <a:r>
              <a:rPr lang="en-US" sz="2400" dirty="0" smtClean="0">
                <a:solidFill>
                  <a:srgbClr val="FF0000"/>
                </a:solidFill>
              </a:rPr>
              <a:t>Requirements for endodontic filling materials, can be combined into three groups. </a:t>
            </a:r>
          </a:p>
          <a:p>
            <a:pPr marL="400050" indent="-400050">
              <a:buAutoNum type="romanUcPeriod"/>
            </a:pPr>
            <a:r>
              <a:rPr lang="en-US" sz="2400" dirty="0" smtClean="0"/>
              <a:t>Biological requirements: filling material must have antiseptic and antibacterial properties; not to irritate the periodontal tissue. </a:t>
            </a:r>
          </a:p>
          <a:p>
            <a:pPr marL="400050" indent="-400050">
              <a:buAutoNum type="romanUcPeriod"/>
            </a:pPr>
            <a:r>
              <a:rPr lang="en-US" sz="2400" dirty="0" smtClean="0"/>
              <a:t>Physical and chemical requirements: filling material must be characterized by high adhesion, which provides adhesion to the wall of the channel, it must be tightly closed apical foramen and the dentinal tubules; I should not have shrinkage not dissolve in interstitial fluid, have </a:t>
            </a:r>
            <a:r>
              <a:rPr lang="en-US" sz="2400" dirty="0" err="1" smtClean="0"/>
              <a:t>radiopacity</a:t>
            </a:r>
            <a:r>
              <a:rPr lang="en-US" sz="2400" dirty="0" smtClean="0"/>
              <a:t> not stain teeth. </a:t>
            </a:r>
          </a:p>
          <a:p>
            <a:pPr marL="400050" indent="-400050">
              <a:buAutoNum type="romanUcPeriod"/>
            </a:pPr>
            <a:r>
              <a:rPr lang="en-US" sz="2400" dirty="0" err="1" smtClean="0"/>
              <a:t>ITechnology</a:t>
            </a:r>
            <a:r>
              <a:rPr lang="en-US" sz="2400" dirty="0" smtClean="0"/>
              <a:t> requirements: filling material must have plasticity, easily introduced into the root canal, if necessary - to succumb to remove from the channel.</a:t>
            </a:r>
            <a:endParaRPr lang="ru-RU" sz="2400" dirty="0"/>
          </a:p>
        </p:txBody>
      </p:sp>
    </p:spTree>
    <p:extLst>
      <p:ext uri="{BB962C8B-B14F-4D97-AF65-F5344CB8AC3E}">
        <p14:creationId xmlns:p14="http://schemas.microsoft.com/office/powerpoint/2010/main" val="1342268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b="1" dirty="0">
                <a:solidFill>
                  <a:srgbClr val="FF0000"/>
                </a:solidFill>
              </a:rPr>
              <a:t>Classification of materials for root canal filling</a:t>
            </a:r>
            <a:endParaRPr lang="ru-RU" sz="3600" b="1" dirty="0">
              <a:solidFill>
                <a:srgbClr val="FF0000"/>
              </a:solidFill>
            </a:endParaRPr>
          </a:p>
        </p:txBody>
      </p:sp>
      <p:sp>
        <p:nvSpPr>
          <p:cNvPr id="3" name="Прямоугольник 2"/>
          <p:cNvSpPr/>
          <p:nvPr/>
        </p:nvSpPr>
        <p:spPr>
          <a:xfrm>
            <a:off x="251520" y="2413338"/>
            <a:ext cx="8640960" cy="2677656"/>
          </a:xfrm>
          <a:prstGeom prst="rect">
            <a:avLst/>
          </a:prstGeom>
        </p:spPr>
        <p:txBody>
          <a:bodyPr wrap="square">
            <a:spAutoFit/>
          </a:bodyPr>
          <a:lstStyle/>
          <a:p>
            <a:pPr marL="400050" indent="-400050">
              <a:buAutoNum type="romanUcPeriod"/>
            </a:pPr>
            <a:r>
              <a:rPr lang="en-US" sz="2400" dirty="0" smtClean="0"/>
              <a:t>Filling material: 1. Temporary 2. </a:t>
            </a:r>
          </a:p>
          <a:p>
            <a:pPr marL="400050" indent="-400050">
              <a:buAutoNum type="romanUcPeriod"/>
            </a:pPr>
            <a:r>
              <a:rPr lang="en-US" sz="2400" dirty="0" smtClean="0"/>
              <a:t>Permanent Pastes based on a mixture of long-acting antiseptic; </a:t>
            </a:r>
          </a:p>
          <a:p>
            <a:pPr marL="400050" indent="-400050">
              <a:buAutoNum type="romanUcPeriod"/>
            </a:pPr>
            <a:r>
              <a:rPr lang="en-US" sz="2400" dirty="0" smtClean="0"/>
              <a:t>Pastes on the basis of antibiotics and corticosteroids; </a:t>
            </a:r>
          </a:p>
          <a:p>
            <a:pPr marL="400050" indent="-400050">
              <a:buAutoNum type="romanUcPeriod"/>
            </a:pPr>
            <a:r>
              <a:rPr lang="en-US" sz="2400" dirty="0" smtClean="0"/>
              <a:t>Pastes zinc </a:t>
            </a:r>
            <a:r>
              <a:rPr lang="en-US" sz="2400" dirty="0" err="1" smtClean="0"/>
              <a:t>evgenolovye</a:t>
            </a:r>
            <a:r>
              <a:rPr lang="en-US" sz="2400" dirty="0" smtClean="0"/>
              <a:t> prepared ex tempore with the addition of X-ray contrast agents </a:t>
            </a:r>
          </a:p>
          <a:p>
            <a:pPr marL="400050" indent="-400050">
              <a:buAutoNum type="romanUcPeriod"/>
            </a:pPr>
            <a:r>
              <a:rPr lang="en-US" sz="2400" dirty="0" smtClean="0"/>
              <a:t>Pastes based on metronidazole; Pastes based on calcium hydroxide; Materials based on resorcinol-formalin</a:t>
            </a:r>
            <a:endParaRPr lang="ru-RU" sz="2400" dirty="0"/>
          </a:p>
        </p:txBody>
      </p:sp>
    </p:spTree>
    <p:extLst>
      <p:ext uri="{BB962C8B-B14F-4D97-AF65-F5344CB8AC3E}">
        <p14:creationId xmlns:p14="http://schemas.microsoft.com/office/powerpoint/2010/main" val="2968813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b="1" dirty="0">
                <a:solidFill>
                  <a:srgbClr val="FF0000"/>
                </a:solidFill>
              </a:rPr>
              <a:t>Pastes on the basis of a long-acting antiseptics</a:t>
            </a:r>
            <a:endParaRPr lang="ru-RU" sz="3600" b="1" dirty="0">
              <a:solidFill>
                <a:srgbClr val="FF0000"/>
              </a:solidFill>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4688" y="1628800"/>
            <a:ext cx="1727200" cy="172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l="8423" r="13426" b="-491"/>
          <a:stretch>
            <a:fillRect/>
          </a:stretch>
        </p:blipFill>
        <p:spPr bwMode="auto">
          <a:xfrm>
            <a:off x="7253450" y="1635246"/>
            <a:ext cx="1495425" cy="1727200"/>
          </a:xfrm>
          <a:prstGeom prst="rect">
            <a:avLst/>
          </a:prstGeom>
          <a:noFill/>
          <a:ln>
            <a:noFill/>
          </a:ln>
          <a:effectLst/>
          <a:extLst>
            <a:ext uri="{909E8E84-426E-40DD-AFC4-6F175D3DCCD1}">
              <a14:hiddenFill xmlns:a14="http://schemas.microsoft.com/office/drawing/2010/main">
                <a:solidFill>
                  <a:srgbClr val="7E97AD"/>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1F2123"/>
                  </a:outerShdw>
                </a:effectLst>
              </a14:hiddenEffects>
            </a:ext>
          </a:extLst>
        </p:spPr>
      </p:pic>
      <p:pic>
        <p:nvPicPr>
          <p:cNvPr id="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1754" y="3519713"/>
            <a:ext cx="2232025" cy="1674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251520" y="1396054"/>
            <a:ext cx="4824536" cy="4247317"/>
          </a:xfrm>
          <a:prstGeom prst="rect">
            <a:avLst/>
          </a:prstGeom>
        </p:spPr>
        <p:txBody>
          <a:bodyPr wrap="square">
            <a:spAutoFit/>
          </a:bodyPr>
          <a:lstStyle/>
          <a:p>
            <a:r>
              <a:rPr lang="en-US" dirty="0" smtClean="0"/>
              <a:t>The composition of this group of drugs usually include potent antiseptics: thymol, creosote, </a:t>
            </a:r>
            <a:r>
              <a:rPr lang="en-US" dirty="0" err="1" smtClean="0"/>
              <a:t>iodoform</a:t>
            </a:r>
            <a:r>
              <a:rPr lang="en-US" dirty="0" smtClean="0"/>
              <a:t>, camphor, menthol, etc. </a:t>
            </a:r>
          </a:p>
          <a:p>
            <a:r>
              <a:rPr lang="en-US" i="1" dirty="0" smtClean="0">
                <a:solidFill>
                  <a:srgbClr val="FF0000"/>
                </a:solidFill>
              </a:rPr>
              <a:t>Representatives:</a:t>
            </a:r>
          </a:p>
          <a:p>
            <a:r>
              <a:rPr lang="en-US" dirty="0" smtClean="0"/>
              <a:t>1. </a:t>
            </a:r>
            <a:r>
              <a:rPr lang="en-US" dirty="0" err="1" smtClean="0"/>
              <a:t>Tempofor</a:t>
            </a:r>
            <a:r>
              <a:rPr lang="en-US" dirty="0" smtClean="0"/>
              <a:t> </a:t>
            </a:r>
          </a:p>
          <a:p>
            <a:r>
              <a:rPr lang="en-US" dirty="0" smtClean="0"/>
              <a:t>2. </a:t>
            </a:r>
            <a:r>
              <a:rPr lang="en-US" dirty="0" err="1" smtClean="0"/>
              <a:t>Yodent</a:t>
            </a:r>
            <a:r>
              <a:rPr lang="en-US" dirty="0" smtClean="0"/>
              <a:t> </a:t>
            </a:r>
          </a:p>
          <a:p>
            <a:r>
              <a:rPr lang="en-US" dirty="0" smtClean="0"/>
              <a:t>3. </a:t>
            </a:r>
            <a:r>
              <a:rPr lang="en-US" dirty="0" err="1" smtClean="0"/>
              <a:t>Yodeks</a:t>
            </a:r>
            <a:r>
              <a:rPr lang="en-US" dirty="0" smtClean="0"/>
              <a:t>          </a:t>
            </a:r>
          </a:p>
          <a:p>
            <a:r>
              <a:rPr lang="en-US" i="1" dirty="0" smtClean="0">
                <a:solidFill>
                  <a:srgbClr val="FF0000"/>
                </a:solidFill>
              </a:rPr>
              <a:t>Key features include: </a:t>
            </a:r>
          </a:p>
          <a:p>
            <a:pPr marL="285750" indent="-285750">
              <a:buFontTx/>
              <a:buChar char="-"/>
            </a:pPr>
            <a:r>
              <a:rPr lang="en-US" dirty="0" smtClean="0"/>
              <a:t>Antiseptic properties </a:t>
            </a:r>
          </a:p>
          <a:p>
            <a:pPr marL="285750" indent="-285750">
              <a:buFontTx/>
              <a:buChar char="-"/>
            </a:pPr>
            <a:r>
              <a:rPr lang="en-US" dirty="0" smtClean="0"/>
              <a:t>Paste radiopaque </a:t>
            </a:r>
          </a:p>
          <a:p>
            <a:pPr marL="285750" indent="-285750">
              <a:buFontTx/>
              <a:buChar char="-"/>
            </a:pPr>
            <a:r>
              <a:rPr lang="en-US" dirty="0" smtClean="0"/>
              <a:t>Slowly dissolve in the channel </a:t>
            </a:r>
          </a:p>
          <a:p>
            <a:pPr marL="285750" indent="-285750">
              <a:buFontTx/>
              <a:buChar char="-"/>
            </a:pPr>
            <a:r>
              <a:rPr lang="en-US" dirty="0" smtClean="0"/>
              <a:t>Not harden</a:t>
            </a:r>
          </a:p>
          <a:p>
            <a:pPr marL="285750" indent="-285750">
              <a:buFontTx/>
              <a:buChar char="-"/>
            </a:pPr>
            <a:r>
              <a:rPr lang="en-US" dirty="0" smtClean="0"/>
              <a:t>Ease of insertion and removal </a:t>
            </a:r>
          </a:p>
          <a:p>
            <a:pPr marL="285750" indent="-285750">
              <a:buFontTx/>
              <a:buChar char="-"/>
            </a:pPr>
            <a:r>
              <a:rPr lang="en-US" dirty="0" smtClean="0"/>
              <a:t>Low toxicity </a:t>
            </a:r>
          </a:p>
          <a:p>
            <a:pPr marL="285750" indent="-285750">
              <a:buFontTx/>
              <a:buChar char="-"/>
            </a:pPr>
            <a:r>
              <a:rPr lang="en-US" dirty="0" smtClean="0"/>
              <a:t>The absence of toxic effects on periodontal</a:t>
            </a:r>
            <a:endParaRPr lang="ru-RU" dirty="0"/>
          </a:p>
        </p:txBody>
      </p:sp>
    </p:spTree>
    <p:extLst>
      <p:ext uri="{BB962C8B-B14F-4D97-AF65-F5344CB8AC3E}">
        <p14:creationId xmlns:p14="http://schemas.microsoft.com/office/powerpoint/2010/main" val="2214908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b="1" dirty="0">
                <a:solidFill>
                  <a:srgbClr val="FF0000"/>
                </a:solidFill>
              </a:rPr>
              <a:t>Pastes on the basis of antibiotics and corticosteroids</a:t>
            </a:r>
            <a:endParaRPr lang="ru-RU" sz="3600" b="1" dirty="0">
              <a:solidFill>
                <a:srgbClr val="FF0000"/>
              </a:solidFill>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1912" y="4653189"/>
            <a:ext cx="2732088" cy="212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95536" y="1662291"/>
            <a:ext cx="8568952" cy="2677656"/>
          </a:xfrm>
          <a:prstGeom prst="rect">
            <a:avLst/>
          </a:prstGeom>
        </p:spPr>
        <p:txBody>
          <a:bodyPr wrap="square">
            <a:spAutoFit/>
          </a:bodyPr>
          <a:lstStyle/>
          <a:p>
            <a:r>
              <a:rPr lang="en-US" sz="2800" dirty="0" smtClean="0">
                <a:solidFill>
                  <a:srgbClr val="FF0000"/>
                </a:solidFill>
              </a:rPr>
              <a:t>Representative: </a:t>
            </a:r>
            <a:r>
              <a:rPr lang="en-US" sz="2800" dirty="0" smtClean="0"/>
              <a:t>"Fort </a:t>
            </a:r>
            <a:r>
              <a:rPr lang="en-US" sz="2800" dirty="0" err="1" smtClean="0"/>
              <a:t>Septomiksin</a:t>
            </a:r>
            <a:r>
              <a:rPr lang="en-US" sz="2800" dirty="0" smtClean="0"/>
              <a:t>" </a:t>
            </a:r>
          </a:p>
          <a:p>
            <a:r>
              <a:rPr lang="en-US" sz="2800" dirty="0" smtClean="0">
                <a:solidFill>
                  <a:srgbClr val="FF0000"/>
                </a:solidFill>
              </a:rPr>
              <a:t>Properties: </a:t>
            </a:r>
            <a:r>
              <a:rPr lang="en-US" sz="2800" dirty="0" smtClean="0"/>
              <a:t>    </a:t>
            </a:r>
          </a:p>
          <a:p>
            <a:pPr marL="285750" indent="-285750">
              <a:buFontTx/>
              <a:buChar char="-"/>
            </a:pPr>
            <a:r>
              <a:rPr lang="en-US" sz="2800" dirty="0" smtClean="0"/>
              <a:t>Radiopaque;     </a:t>
            </a:r>
          </a:p>
          <a:p>
            <a:pPr marL="285750" indent="-285750">
              <a:buFontTx/>
              <a:buChar char="-"/>
            </a:pPr>
            <a:r>
              <a:rPr lang="en-US" sz="2800" dirty="0" smtClean="0"/>
              <a:t>Reduces inflammation and allergic reactions;      </a:t>
            </a:r>
          </a:p>
          <a:p>
            <a:pPr marL="285750" indent="-285750">
              <a:buFontTx/>
              <a:buChar char="-"/>
            </a:pPr>
            <a:r>
              <a:rPr lang="en-US" sz="2800" dirty="0" smtClean="0"/>
              <a:t>Antibacterial and antifungal activity;     </a:t>
            </a:r>
          </a:p>
          <a:p>
            <a:pPr marL="285750" indent="-285750">
              <a:buFontTx/>
              <a:buChar char="-"/>
            </a:pPr>
            <a:r>
              <a:rPr lang="en-US" sz="2800" dirty="0" smtClean="0"/>
              <a:t>Harmless for the periapical tissues.</a:t>
            </a:r>
            <a:endParaRPr lang="ru-RU" sz="2800" dirty="0"/>
          </a:p>
        </p:txBody>
      </p:sp>
    </p:spTree>
    <p:extLst>
      <p:ext uri="{BB962C8B-B14F-4D97-AF65-F5344CB8AC3E}">
        <p14:creationId xmlns:p14="http://schemas.microsoft.com/office/powerpoint/2010/main" val="3608325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25" y="116632"/>
            <a:ext cx="3635375" cy="2076450"/>
          </a:xfrm>
          <a:prstGeom prst="rect">
            <a:avLst/>
          </a:prstGeom>
          <a:noFill/>
          <a:ln>
            <a:noFill/>
          </a:ln>
          <a:effectLst>
            <a:outerShdw dist="107763" dir="18900000" algn="ctr" rotWithShape="0">
              <a:schemeClr val="tx1">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179512" y="2215169"/>
            <a:ext cx="8784976" cy="4093428"/>
          </a:xfrm>
          <a:prstGeom prst="rect">
            <a:avLst/>
          </a:prstGeom>
        </p:spPr>
        <p:txBody>
          <a:bodyPr wrap="square">
            <a:spAutoFit/>
          </a:bodyPr>
          <a:lstStyle/>
          <a:p>
            <a:r>
              <a:rPr lang="en-US" sz="2000" b="1" dirty="0" smtClean="0">
                <a:solidFill>
                  <a:srgbClr val="FF0000"/>
                </a:solidFill>
              </a:rPr>
              <a:t>IODENT (</a:t>
            </a:r>
            <a:r>
              <a:rPr lang="en-US" sz="2000" b="1" dirty="0" err="1" smtClean="0">
                <a:solidFill>
                  <a:srgbClr val="FF0000"/>
                </a:solidFill>
              </a:rPr>
              <a:t>Yodoformnaya</a:t>
            </a:r>
            <a:r>
              <a:rPr lang="en-US" sz="2000" b="1" dirty="0" smtClean="0">
                <a:solidFill>
                  <a:srgbClr val="FF0000"/>
                </a:solidFill>
              </a:rPr>
              <a:t> paste)</a:t>
            </a:r>
          </a:p>
          <a:p>
            <a:r>
              <a:rPr lang="en-US" sz="2000" b="1" dirty="0" smtClean="0"/>
              <a:t>Available in two forms:</a:t>
            </a:r>
          </a:p>
          <a:p>
            <a:r>
              <a:rPr lang="en-US" sz="2000" b="1" dirty="0" smtClean="0"/>
              <a:t> -  not hardening paste</a:t>
            </a:r>
          </a:p>
          <a:p>
            <a:r>
              <a:rPr lang="en-US" sz="2000" b="1" dirty="0" smtClean="0"/>
              <a:t> -  hardening paste.</a:t>
            </a:r>
          </a:p>
          <a:p>
            <a:endParaRPr lang="en-US" sz="2000" b="1" dirty="0" smtClean="0">
              <a:solidFill>
                <a:srgbClr val="FF0000"/>
              </a:solidFill>
            </a:endParaRPr>
          </a:p>
          <a:p>
            <a:r>
              <a:rPr lang="en-US" sz="2000" b="1" dirty="0" smtClean="0">
                <a:solidFill>
                  <a:srgbClr val="FF0000"/>
                </a:solidFill>
              </a:rPr>
              <a:t>Indications:</a:t>
            </a:r>
          </a:p>
          <a:p>
            <a:r>
              <a:rPr lang="en-US" sz="2000" b="1" dirty="0" smtClean="0"/>
              <a:t>- Not applicable </a:t>
            </a:r>
            <a:r>
              <a:rPr lang="en-US" sz="2000" b="1" dirty="0" err="1" smtClean="0"/>
              <a:t>hardenable</a:t>
            </a:r>
            <a:r>
              <a:rPr lang="en-US" sz="2000" b="1" dirty="0" smtClean="0"/>
              <a:t> paste as a therapeutic and prophylactic agent in cases of acute and chronic periodontitis, treatment of infected channels, pulpitis, granulomatous granulating and periodontitis, as well as re-infection after sealing.</a:t>
            </a:r>
          </a:p>
          <a:p>
            <a:endParaRPr lang="en-US" sz="2000" b="1" dirty="0" smtClean="0"/>
          </a:p>
          <a:p>
            <a:r>
              <a:rPr lang="en-US" sz="2000" b="1" dirty="0" smtClean="0"/>
              <a:t>- Hardening paste is applied to the permanent canal filling of teeth with pulpitis, acute and chronic periodontitis, for canal filling of primary teeth and prevents the formation of the underlying tooth germ</a:t>
            </a:r>
            <a:endParaRPr lang="ru-RU" sz="2000" b="1" dirty="0"/>
          </a:p>
        </p:txBody>
      </p:sp>
    </p:spTree>
    <p:extLst>
      <p:ext uri="{BB962C8B-B14F-4D97-AF65-F5344CB8AC3E}">
        <p14:creationId xmlns:p14="http://schemas.microsoft.com/office/powerpoint/2010/main" val="1891058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692696"/>
            <a:ext cx="5256584" cy="4893647"/>
          </a:xfrm>
          <a:prstGeom prst="rect">
            <a:avLst/>
          </a:prstGeom>
        </p:spPr>
        <p:txBody>
          <a:bodyPr wrap="square">
            <a:spAutoFit/>
          </a:bodyPr>
          <a:lstStyle/>
          <a:p>
            <a:r>
              <a:rPr lang="en-US" sz="2400" b="1" dirty="0" smtClean="0">
                <a:solidFill>
                  <a:srgbClr val="FF0000"/>
                </a:solidFill>
              </a:rPr>
              <a:t>"</a:t>
            </a:r>
            <a:r>
              <a:rPr lang="en-US" sz="2400" b="1" dirty="0" err="1" smtClean="0">
                <a:solidFill>
                  <a:srgbClr val="FF0000"/>
                </a:solidFill>
              </a:rPr>
              <a:t>Iodent</a:t>
            </a:r>
            <a:r>
              <a:rPr lang="en-US" sz="2400" b="1" dirty="0" smtClean="0">
                <a:solidFill>
                  <a:srgbClr val="FF0000"/>
                </a:solidFill>
              </a:rPr>
              <a:t>": </a:t>
            </a:r>
          </a:p>
          <a:p>
            <a:r>
              <a:rPr lang="en-US" sz="2400" b="1" dirty="0" smtClean="0"/>
              <a:t>- It has disinfectant and antibacterial properties. </a:t>
            </a:r>
          </a:p>
          <a:p>
            <a:r>
              <a:rPr lang="en-US" sz="2400" b="1" dirty="0" smtClean="0"/>
              <a:t>- Contains strong antiseptics - </a:t>
            </a:r>
            <a:r>
              <a:rPr lang="en-US" sz="2400" b="1" dirty="0" err="1" smtClean="0"/>
              <a:t>iodoform</a:t>
            </a:r>
            <a:r>
              <a:rPr lang="en-US" sz="2400" b="1" dirty="0" smtClean="0"/>
              <a:t>, thymol and camphor  </a:t>
            </a:r>
          </a:p>
          <a:p>
            <a:r>
              <a:rPr lang="en-US" sz="2400" b="1" dirty="0" smtClean="0"/>
              <a:t>-Develops the protective properties of the periapical tissue </a:t>
            </a:r>
          </a:p>
          <a:p>
            <a:r>
              <a:rPr lang="en-US" sz="2400" b="1" dirty="0" smtClean="0"/>
              <a:t>- Well tolerated by the body, in the case of a possible withdrawal of the apex, the reaction low. </a:t>
            </a:r>
          </a:p>
          <a:p>
            <a:r>
              <a:rPr lang="en-US" sz="2400" b="1" dirty="0" smtClean="0"/>
              <a:t>- Pasta is </a:t>
            </a:r>
            <a:r>
              <a:rPr lang="en-US" sz="2400" b="1" dirty="0" err="1" smtClean="0"/>
              <a:t>radiopacity</a:t>
            </a:r>
            <a:r>
              <a:rPr lang="en-US" sz="2400" b="1" dirty="0" smtClean="0"/>
              <a:t>. </a:t>
            </a:r>
          </a:p>
          <a:p>
            <a:r>
              <a:rPr lang="en-US" sz="2400" b="1" dirty="0" smtClean="0"/>
              <a:t>- Allows canal filling in a few visits, </a:t>
            </a:r>
          </a:p>
          <a:p>
            <a:r>
              <a:rPr lang="en-US" sz="2400" b="1" dirty="0" smtClean="0"/>
              <a:t>- There is no </a:t>
            </a:r>
            <a:r>
              <a:rPr lang="en-US" sz="2400" b="1" dirty="0" err="1" smtClean="0"/>
              <a:t>postfilling</a:t>
            </a:r>
            <a:r>
              <a:rPr lang="en-US" sz="2400" b="1" dirty="0" smtClean="0"/>
              <a:t> pain.</a:t>
            </a:r>
            <a:endParaRPr lang="ru-RU" sz="2400" b="1" dirty="0"/>
          </a:p>
        </p:txBody>
      </p:sp>
      <p:pic>
        <p:nvPicPr>
          <p:cNvPr id="3" name="Picture 6"/>
          <p:cNvPicPr>
            <a:picLocks noChangeAspect="1" noChangeArrowheads="1"/>
          </p:cNvPicPr>
          <p:nvPr/>
        </p:nvPicPr>
        <p:blipFill>
          <a:blip r:embed="rId2">
            <a:extLst>
              <a:ext uri="{28A0092B-C50C-407E-A947-70E740481C1C}">
                <a14:useLocalDpi xmlns:a14="http://schemas.microsoft.com/office/drawing/2010/main" val="0"/>
              </a:ext>
            </a:extLst>
          </a:blip>
          <a:srcRect l="8423" r="13426" b="-491"/>
          <a:stretch>
            <a:fillRect/>
          </a:stretch>
        </p:blipFill>
        <p:spPr bwMode="auto">
          <a:xfrm>
            <a:off x="5795963" y="188640"/>
            <a:ext cx="3181350" cy="3671887"/>
          </a:xfrm>
          <a:prstGeom prst="rect">
            <a:avLst/>
          </a:prstGeom>
          <a:noFill/>
          <a:ln>
            <a:noFill/>
          </a:ln>
          <a:effectLst/>
          <a:extLst>
            <a:ext uri="{909E8E84-426E-40DD-AFC4-6F175D3DCCD1}">
              <a14:hiddenFill xmlns:a14="http://schemas.microsoft.com/office/drawing/2010/main">
                <a:solidFill>
                  <a:srgbClr val="7E97AD"/>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1F2123"/>
                  </a:outerShdw>
                </a:effectLst>
              </a14:hiddenEffects>
            </a:ext>
          </a:extLst>
        </p:spPr>
      </p:pic>
    </p:spTree>
    <p:extLst>
      <p:ext uri="{BB962C8B-B14F-4D97-AF65-F5344CB8AC3E}">
        <p14:creationId xmlns:p14="http://schemas.microsoft.com/office/powerpoint/2010/main" val="521931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89679"/>
            <a:ext cx="8712968" cy="5262979"/>
          </a:xfrm>
          <a:prstGeom prst="rect">
            <a:avLst/>
          </a:prstGeom>
        </p:spPr>
        <p:txBody>
          <a:bodyPr wrap="square">
            <a:spAutoFit/>
          </a:bodyPr>
          <a:lstStyle/>
          <a:p>
            <a:r>
              <a:rPr lang="en-US" sz="2400" b="1" dirty="0" smtClean="0">
                <a:solidFill>
                  <a:srgbClr val="FF0000"/>
                </a:solidFill>
              </a:rPr>
              <a:t>Hardening paste "</a:t>
            </a:r>
            <a:r>
              <a:rPr lang="en-US" sz="2400" b="1" dirty="0" err="1" smtClean="0">
                <a:solidFill>
                  <a:srgbClr val="FF0000"/>
                </a:solidFill>
              </a:rPr>
              <a:t>Iodent</a:t>
            </a:r>
            <a:r>
              <a:rPr lang="en-US" sz="2400" b="1" dirty="0" smtClean="0">
                <a:solidFill>
                  <a:srgbClr val="FF0000"/>
                </a:solidFill>
              </a:rPr>
              <a:t>":</a:t>
            </a:r>
          </a:p>
          <a:p>
            <a:pPr marL="285750" indent="-285750">
              <a:buFontTx/>
              <a:buChar char="-"/>
            </a:pPr>
            <a:r>
              <a:rPr lang="en-US" sz="2400" b="1" dirty="0" smtClean="0"/>
              <a:t>has a prolonged disinfectant and bactericidal action,</a:t>
            </a:r>
          </a:p>
          <a:p>
            <a:pPr marL="285750" indent="-285750">
              <a:buFontTx/>
              <a:buChar char="-"/>
            </a:pPr>
            <a:r>
              <a:rPr lang="en-US" sz="2400" b="1" dirty="0"/>
              <a:t>i</a:t>
            </a:r>
            <a:r>
              <a:rPr lang="en-US" sz="2400" b="1" dirty="0" smtClean="0"/>
              <a:t>t comprising: a </a:t>
            </a:r>
            <a:r>
              <a:rPr lang="en-US" sz="2400" b="1" dirty="0" err="1" smtClean="0"/>
              <a:t>chlorophenol</a:t>
            </a:r>
            <a:r>
              <a:rPr lang="en-US" sz="2400" b="1" dirty="0" smtClean="0"/>
              <a:t>; camphor; </a:t>
            </a:r>
            <a:r>
              <a:rPr lang="en-US" sz="2400" b="1" dirty="0" err="1" smtClean="0"/>
              <a:t>iodoform</a:t>
            </a:r>
            <a:r>
              <a:rPr lang="en-US" sz="2400" b="1" dirty="0" smtClean="0"/>
              <a:t>;</a:t>
            </a:r>
          </a:p>
          <a:p>
            <a:pPr marL="285750" indent="-285750">
              <a:buFontTx/>
              <a:buChar char="-"/>
            </a:pPr>
            <a:r>
              <a:rPr lang="en-US" sz="2400" b="1" dirty="0" smtClean="0"/>
              <a:t>+ Radiopaque additive;</a:t>
            </a:r>
          </a:p>
          <a:p>
            <a:pPr marL="285750" indent="-285750">
              <a:buFontTx/>
              <a:buChar char="-"/>
            </a:pPr>
            <a:r>
              <a:rPr lang="en-US" sz="2400" b="1" dirty="0" smtClean="0"/>
              <a:t>filler stimulates osteoblastic bone formation at the apex, as well as providing a radiopaque material.</a:t>
            </a:r>
          </a:p>
          <a:p>
            <a:endParaRPr lang="en-US" sz="2400" b="1" dirty="0"/>
          </a:p>
          <a:p>
            <a:endParaRPr lang="en-US" sz="2400" b="1" dirty="0" smtClean="0"/>
          </a:p>
          <a:p>
            <a:endParaRPr lang="en-US" sz="2400" b="1" dirty="0"/>
          </a:p>
          <a:p>
            <a:r>
              <a:rPr lang="en-US" sz="2400" b="1" i="1" dirty="0" smtClean="0"/>
              <a:t>When multi-stage treatment of channels are not filled with hardening paste "</a:t>
            </a:r>
            <a:r>
              <a:rPr lang="en-US" sz="2400" b="1" i="1" dirty="0" err="1" smtClean="0"/>
              <a:t>Iodent</a:t>
            </a:r>
            <a:r>
              <a:rPr lang="en-US" sz="2400" b="1" i="1" dirty="0" smtClean="0"/>
              <a:t>" and a temporary filling material is left for a few </a:t>
            </a:r>
            <a:r>
              <a:rPr lang="en-US" sz="2400" b="1" i="1" dirty="0" err="1" smtClean="0"/>
              <a:t>days.Then</a:t>
            </a:r>
            <a:r>
              <a:rPr lang="en-US" sz="2400" b="1" i="1" dirty="0" smtClean="0"/>
              <a:t>, using a needle or root canals filled with purified </a:t>
            </a:r>
            <a:r>
              <a:rPr lang="en-US" sz="2400" b="1" i="1" dirty="0" err="1" smtClean="0"/>
              <a:t>kanalonapolnitelya</a:t>
            </a:r>
            <a:r>
              <a:rPr lang="en-US" sz="2400" b="1" i="1" dirty="0" smtClean="0"/>
              <a:t> settable paste "</a:t>
            </a:r>
            <a:r>
              <a:rPr lang="en-US" sz="2400" b="1" i="1" dirty="0" err="1" smtClean="0"/>
              <a:t>Iodent</a:t>
            </a:r>
            <a:r>
              <a:rPr lang="en-US" sz="2400" b="1" i="1" dirty="0" smtClean="0"/>
              <a:t>" which is structured for 72 hours.</a:t>
            </a:r>
            <a:endParaRPr lang="ru-RU" sz="2400" b="1" i="1" dirty="0"/>
          </a:p>
        </p:txBody>
      </p:sp>
    </p:spTree>
    <p:extLst>
      <p:ext uri="{BB962C8B-B14F-4D97-AF65-F5344CB8AC3E}">
        <p14:creationId xmlns:p14="http://schemas.microsoft.com/office/powerpoint/2010/main" val="2025864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2800" b="1" dirty="0">
                <a:solidFill>
                  <a:srgbClr val="FF0000"/>
                </a:solidFill>
              </a:rPr>
              <a:t>PASTE Zinc EVGENOLOVYE </a:t>
            </a:r>
            <a:r>
              <a:rPr lang="en-US" sz="2800" b="1" dirty="0" smtClean="0">
                <a:solidFill>
                  <a:srgbClr val="FF0000"/>
                </a:solidFill>
              </a:rPr>
              <a:t> </a:t>
            </a:r>
            <a:r>
              <a:rPr lang="en-US" sz="2800" b="1" dirty="0">
                <a:solidFill>
                  <a:srgbClr val="FF0000"/>
                </a:solidFill>
              </a:rPr>
              <a:t>EX TEMPORE with the addition of radiopaque substance</a:t>
            </a:r>
            <a:endParaRPr lang="ru-RU" sz="2800" b="1" dirty="0">
              <a:solidFill>
                <a:srgbClr val="FF0000"/>
              </a:solidFill>
            </a:endParaRPr>
          </a:p>
        </p:txBody>
      </p:sp>
      <p:sp>
        <p:nvSpPr>
          <p:cNvPr id="3" name="Прямоугольник 2"/>
          <p:cNvSpPr/>
          <p:nvPr/>
        </p:nvSpPr>
        <p:spPr>
          <a:xfrm>
            <a:off x="467544" y="1628507"/>
            <a:ext cx="4572000" cy="3046988"/>
          </a:xfrm>
          <a:prstGeom prst="rect">
            <a:avLst/>
          </a:prstGeom>
        </p:spPr>
        <p:txBody>
          <a:bodyPr>
            <a:spAutoFit/>
          </a:bodyPr>
          <a:lstStyle/>
          <a:p>
            <a:r>
              <a:rPr lang="en-US" sz="2400" b="1" dirty="0" smtClean="0">
                <a:solidFill>
                  <a:srgbClr val="FF0000"/>
                </a:solidFill>
              </a:rPr>
              <a:t>Properties:</a:t>
            </a:r>
          </a:p>
          <a:p>
            <a:r>
              <a:rPr lang="en-US" sz="2400" b="1" dirty="0" smtClean="0"/>
              <a:t>-  Antibacterial                     </a:t>
            </a:r>
          </a:p>
          <a:p>
            <a:r>
              <a:rPr lang="en-US" sz="2400" b="1" dirty="0" smtClean="0"/>
              <a:t>- Soothing, calming effect </a:t>
            </a:r>
          </a:p>
          <a:p>
            <a:r>
              <a:rPr lang="en-US" sz="2400" b="1" dirty="0" smtClean="0"/>
              <a:t>- Anti-inflammatory effect</a:t>
            </a:r>
          </a:p>
          <a:p>
            <a:r>
              <a:rPr lang="en-US" sz="2400" b="1" dirty="0" smtClean="0"/>
              <a:t>- Easy to dry canal </a:t>
            </a:r>
          </a:p>
          <a:p>
            <a:r>
              <a:rPr lang="en-US" sz="2400" b="1" dirty="0" smtClean="0">
                <a:solidFill>
                  <a:srgbClr val="FF0000"/>
                </a:solidFill>
              </a:rPr>
              <a:t>Representatives: </a:t>
            </a:r>
            <a:r>
              <a:rPr lang="en-US" sz="2400" b="1" dirty="0" err="1" smtClean="0"/>
              <a:t>Cariosan</a:t>
            </a:r>
            <a:r>
              <a:rPr lang="en-US" sz="2400" b="1" dirty="0" smtClean="0"/>
              <a:t> </a:t>
            </a:r>
            <a:r>
              <a:rPr lang="en-US" sz="2400" b="1" dirty="0" err="1" smtClean="0"/>
              <a:t>Evgetsent</a:t>
            </a:r>
            <a:r>
              <a:rPr lang="en-US" sz="2400" b="1" dirty="0" smtClean="0"/>
              <a:t>-In </a:t>
            </a:r>
            <a:r>
              <a:rPr lang="en-US" sz="2400" b="1" dirty="0" err="1" smtClean="0"/>
              <a:t>Evgetsent</a:t>
            </a:r>
            <a:r>
              <a:rPr lang="en-US" sz="2400" b="1" dirty="0" smtClean="0"/>
              <a:t>-P </a:t>
            </a:r>
            <a:r>
              <a:rPr lang="en-US" sz="2400" b="1" dirty="0" err="1" smtClean="0"/>
              <a:t>Zinoment</a:t>
            </a:r>
            <a:r>
              <a:rPr lang="en-US" sz="2400" b="1" dirty="0" smtClean="0"/>
              <a:t> IRM (</a:t>
            </a:r>
            <a:r>
              <a:rPr lang="en-US" sz="2400" b="1" dirty="0" err="1" smtClean="0"/>
              <a:t>Dentsply</a:t>
            </a:r>
            <a:r>
              <a:rPr lang="en-US" sz="2400" b="1" dirty="0" smtClean="0"/>
              <a:t>)</a:t>
            </a:r>
            <a:endParaRPr lang="ru-RU" sz="2400" b="1" dirty="0"/>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7215" y="3140968"/>
            <a:ext cx="2087562" cy="156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1655268"/>
            <a:ext cx="1439862"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1601293"/>
            <a:ext cx="1835150" cy="114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3609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568952" cy="646331"/>
          </a:xfrm>
          <a:prstGeom prst="rect">
            <a:avLst/>
          </a:prstGeom>
        </p:spPr>
        <p:txBody>
          <a:bodyPr wrap="square">
            <a:spAutoFit/>
          </a:bodyPr>
          <a:lstStyle/>
          <a:p>
            <a:pPr algn="ctr"/>
            <a:r>
              <a:rPr lang="en-US" sz="3600" b="1" dirty="0" smtClean="0">
                <a:solidFill>
                  <a:srgbClr val="FF0000"/>
                </a:solidFill>
              </a:rPr>
              <a:t>Pastes based on metronidazole</a:t>
            </a:r>
            <a:endParaRPr lang="ru-RU" sz="3600" b="1" dirty="0">
              <a:solidFill>
                <a:srgbClr val="FF0000"/>
              </a:solidFill>
            </a:endParaRPr>
          </a:p>
        </p:txBody>
      </p:sp>
      <p:sp>
        <p:nvSpPr>
          <p:cNvPr id="3" name="Прямоугольник 2"/>
          <p:cNvSpPr/>
          <p:nvPr/>
        </p:nvSpPr>
        <p:spPr>
          <a:xfrm>
            <a:off x="323528" y="1412776"/>
            <a:ext cx="8568952" cy="2677656"/>
          </a:xfrm>
          <a:prstGeom prst="rect">
            <a:avLst/>
          </a:prstGeom>
        </p:spPr>
        <p:txBody>
          <a:bodyPr wrap="square">
            <a:spAutoFit/>
          </a:bodyPr>
          <a:lstStyle/>
          <a:p>
            <a:r>
              <a:rPr lang="en-US" sz="2800" b="1" dirty="0" smtClean="0">
                <a:solidFill>
                  <a:srgbClr val="FF0000"/>
                </a:solidFill>
              </a:rPr>
              <a:t>Representatives </a:t>
            </a:r>
            <a:r>
              <a:rPr lang="en-US" sz="2800" b="1" dirty="0" err="1" smtClean="0"/>
              <a:t>Grinazol</a:t>
            </a:r>
            <a:r>
              <a:rPr lang="en-US" sz="2800" b="1" dirty="0" smtClean="0"/>
              <a:t> </a:t>
            </a:r>
          </a:p>
          <a:p>
            <a:r>
              <a:rPr lang="en-US" sz="2800" b="1" dirty="0" smtClean="0">
                <a:solidFill>
                  <a:srgbClr val="FF0000"/>
                </a:solidFill>
              </a:rPr>
              <a:t>Features: </a:t>
            </a:r>
          </a:p>
          <a:p>
            <a:pPr marL="285750" indent="-285750">
              <a:buFontTx/>
              <a:buChar char="-"/>
            </a:pPr>
            <a:r>
              <a:rPr lang="en-US" sz="2800" b="1" dirty="0" smtClean="0"/>
              <a:t>inhibits anaerobic microflora of root canals </a:t>
            </a:r>
          </a:p>
          <a:p>
            <a:pPr marL="285750" indent="-285750">
              <a:buFontTx/>
              <a:buChar char="-"/>
            </a:pPr>
            <a:r>
              <a:rPr lang="en-US" sz="2800" b="1" dirty="0"/>
              <a:t>s</a:t>
            </a:r>
            <a:r>
              <a:rPr lang="en-US" sz="2800" b="1" dirty="0" smtClean="0"/>
              <a:t>tops the catabolic tissue damage by blocking the inflammation at the biochemical level </a:t>
            </a:r>
          </a:p>
          <a:p>
            <a:pPr marL="285750" indent="-285750">
              <a:buFontTx/>
              <a:buChar char="-"/>
            </a:pPr>
            <a:r>
              <a:rPr lang="en-US" sz="2800" b="1" dirty="0" smtClean="0"/>
              <a:t>There were no allergic reactions or habituation</a:t>
            </a:r>
            <a:endParaRPr lang="ru-RU" sz="2800" b="1" dirty="0"/>
          </a:p>
        </p:txBody>
      </p:sp>
    </p:spTree>
    <p:extLst>
      <p:ext uri="{BB962C8B-B14F-4D97-AF65-F5344CB8AC3E}">
        <p14:creationId xmlns:p14="http://schemas.microsoft.com/office/powerpoint/2010/main" val="1018302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b="1" dirty="0">
                <a:solidFill>
                  <a:srgbClr val="FF0000"/>
                </a:solidFill>
              </a:rPr>
              <a:t>Pastes based on calcium hydroxide</a:t>
            </a:r>
            <a:endParaRPr lang="ru-RU" sz="3600" b="1" dirty="0">
              <a:solidFill>
                <a:srgbClr val="FF0000"/>
              </a:solidFill>
            </a:endParaRPr>
          </a:p>
        </p:txBody>
      </p:sp>
      <p:sp>
        <p:nvSpPr>
          <p:cNvPr id="3" name="Прямоугольник 2"/>
          <p:cNvSpPr/>
          <p:nvPr/>
        </p:nvSpPr>
        <p:spPr>
          <a:xfrm>
            <a:off x="251520" y="1844824"/>
            <a:ext cx="8712968" cy="3416320"/>
          </a:xfrm>
          <a:prstGeom prst="rect">
            <a:avLst/>
          </a:prstGeom>
        </p:spPr>
        <p:txBody>
          <a:bodyPr wrap="square">
            <a:spAutoFit/>
          </a:bodyPr>
          <a:lstStyle/>
          <a:p>
            <a:r>
              <a:rPr lang="en-US" sz="2400" b="1" dirty="0" smtClean="0">
                <a:solidFill>
                  <a:srgbClr val="FF0000"/>
                </a:solidFill>
              </a:rPr>
              <a:t>Representatives </a:t>
            </a:r>
          </a:p>
          <a:p>
            <a:r>
              <a:rPr lang="en-US" sz="2400" b="1" dirty="0" smtClean="0"/>
              <a:t>Gidroksiapol-85 </a:t>
            </a:r>
          </a:p>
          <a:p>
            <a:r>
              <a:rPr lang="en-US" sz="2400" b="1" dirty="0" err="1" smtClean="0"/>
              <a:t>Biocalex</a:t>
            </a:r>
            <a:r>
              <a:rPr lang="en-US" sz="2400" b="1" dirty="0" smtClean="0"/>
              <a:t>, </a:t>
            </a:r>
          </a:p>
          <a:p>
            <a:r>
              <a:rPr lang="en-US" sz="2400" b="1" dirty="0" err="1" smtClean="0"/>
              <a:t>Sealapex</a:t>
            </a:r>
            <a:r>
              <a:rPr lang="en-US" sz="2400" b="1" dirty="0" smtClean="0"/>
              <a:t>, </a:t>
            </a:r>
          </a:p>
          <a:p>
            <a:r>
              <a:rPr lang="en-US" sz="2400" b="1" dirty="0" err="1" smtClean="0"/>
              <a:t>Endokaleks</a:t>
            </a:r>
            <a:r>
              <a:rPr lang="en-US" sz="2400" b="1" dirty="0" smtClean="0"/>
              <a:t> </a:t>
            </a:r>
          </a:p>
          <a:p>
            <a:r>
              <a:rPr lang="en-US" sz="2400" b="1" dirty="0" smtClean="0">
                <a:solidFill>
                  <a:srgbClr val="FF0000"/>
                </a:solidFill>
              </a:rPr>
              <a:t>Properties: </a:t>
            </a:r>
          </a:p>
          <a:p>
            <a:r>
              <a:rPr lang="en-US" sz="2400" b="1" dirty="0" smtClean="0"/>
              <a:t>- has a bactericidal effect </a:t>
            </a:r>
          </a:p>
          <a:p>
            <a:r>
              <a:rPr lang="en-US" sz="2400" b="1" dirty="0" smtClean="0"/>
              <a:t>- destroys necrotic tissue</a:t>
            </a:r>
          </a:p>
          <a:p>
            <a:r>
              <a:rPr lang="en-US" sz="2400" b="1" dirty="0" smtClean="0"/>
              <a:t>- promotes osteoporosis, and </a:t>
            </a:r>
            <a:r>
              <a:rPr lang="en-US" sz="2400" b="1" dirty="0" err="1" smtClean="0"/>
              <a:t>cementogenesis</a:t>
            </a:r>
            <a:r>
              <a:rPr lang="en-US" sz="2400" b="1" dirty="0" smtClean="0"/>
              <a:t> </a:t>
            </a:r>
            <a:r>
              <a:rPr lang="en-US" sz="2400" b="1" dirty="0" err="1" smtClean="0"/>
              <a:t>dentinogenesis</a:t>
            </a:r>
            <a:endParaRPr lang="ru-RU" sz="2400" b="1" dirty="0"/>
          </a:p>
        </p:txBody>
      </p:sp>
    </p:spTree>
    <p:extLst>
      <p:ext uri="{BB962C8B-B14F-4D97-AF65-F5344CB8AC3E}">
        <p14:creationId xmlns:p14="http://schemas.microsoft.com/office/powerpoint/2010/main" val="1962334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rgbClr val="FF0000"/>
                </a:solidFill>
              </a:rPr>
              <a:t>Materials based on resorcinol-formalin.</a:t>
            </a:r>
            <a:endParaRPr lang="ru-RU" b="1" dirty="0">
              <a:solidFill>
                <a:srgbClr val="FF0000"/>
              </a:solidFill>
            </a:endParaRPr>
          </a:p>
        </p:txBody>
      </p:sp>
      <p:sp>
        <p:nvSpPr>
          <p:cNvPr id="3" name="Прямоугольник 2"/>
          <p:cNvSpPr/>
          <p:nvPr/>
        </p:nvSpPr>
        <p:spPr>
          <a:xfrm>
            <a:off x="395536" y="1628800"/>
            <a:ext cx="8424936" cy="4893647"/>
          </a:xfrm>
          <a:prstGeom prst="rect">
            <a:avLst/>
          </a:prstGeom>
        </p:spPr>
        <p:txBody>
          <a:bodyPr wrap="square">
            <a:spAutoFit/>
          </a:bodyPr>
          <a:lstStyle/>
          <a:p>
            <a:r>
              <a:rPr lang="en-US" sz="2400" dirty="0" smtClean="0">
                <a:solidFill>
                  <a:srgbClr val="FF0000"/>
                </a:solidFill>
              </a:rPr>
              <a:t>Benefits:</a:t>
            </a:r>
            <a:r>
              <a:rPr lang="en-US" sz="2400" dirty="0" smtClean="0"/>
              <a:t>  </a:t>
            </a:r>
          </a:p>
          <a:p>
            <a:r>
              <a:rPr lang="en-US" sz="2400" dirty="0" smtClean="0"/>
              <a:t>Has an antiseptic effect </a:t>
            </a:r>
          </a:p>
          <a:p>
            <a:r>
              <a:rPr lang="en-US" sz="2400" dirty="0" smtClean="0"/>
              <a:t>It does not resolve the root canal  </a:t>
            </a:r>
          </a:p>
          <a:p>
            <a:r>
              <a:rPr lang="en-US" sz="2400" dirty="0"/>
              <a:t>S</a:t>
            </a:r>
            <a:r>
              <a:rPr lang="en-US" sz="2400" dirty="0" smtClean="0"/>
              <a:t>lowly solidified  </a:t>
            </a:r>
          </a:p>
          <a:p>
            <a:r>
              <a:rPr lang="en-US" sz="2400" dirty="0"/>
              <a:t>E</a:t>
            </a:r>
            <a:r>
              <a:rPr lang="en-US" sz="2400" dirty="0" smtClean="0"/>
              <a:t>asy to enter  </a:t>
            </a:r>
          </a:p>
          <a:p>
            <a:r>
              <a:rPr lang="en-US" sz="2400" dirty="0"/>
              <a:t>R</a:t>
            </a:r>
            <a:r>
              <a:rPr lang="en-US" sz="2400" dirty="0" smtClean="0"/>
              <a:t>adiopaque </a:t>
            </a:r>
          </a:p>
          <a:p>
            <a:r>
              <a:rPr lang="en-US" sz="2400" dirty="0" smtClean="0"/>
              <a:t>It does not violate the properties of other materials  </a:t>
            </a:r>
          </a:p>
          <a:p>
            <a:r>
              <a:rPr lang="en-US" sz="2400" dirty="0" smtClean="0"/>
              <a:t>It has mummified action  </a:t>
            </a:r>
          </a:p>
          <a:p>
            <a:r>
              <a:rPr lang="en-US" sz="2400" dirty="0" smtClean="0"/>
              <a:t>Do not disturb the formation of the root  </a:t>
            </a:r>
          </a:p>
          <a:p>
            <a:r>
              <a:rPr lang="en-US" sz="2400" dirty="0" smtClean="0"/>
              <a:t>Do not break the root resorption of deciduous teeth </a:t>
            </a:r>
          </a:p>
          <a:p>
            <a:r>
              <a:rPr lang="en-US" sz="2400" dirty="0" smtClean="0">
                <a:solidFill>
                  <a:srgbClr val="FF0000"/>
                </a:solidFill>
              </a:rPr>
              <a:t>Indications:</a:t>
            </a:r>
            <a:r>
              <a:rPr lang="en-US" sz="2400" dirty="0" smtClean="0"/>
              <a:t>  </a:t>
            </a:r>
          </a:p>
          <a:p>
            <a:r>
              <a:rPr lang="en-US" sz="2400" dirty="0" smtClean="0"/>
              <a:t>Temporary teeth began to root resorption  </a:t>
            </a:r>
          </a:p>
          <a:p>
            <a:r>
              <a:rPr lang="en-US" sz="2400" dirty="0" smtClean="0"/>
              <a:t>Temporary and permanent teeth with unformed roots.</a:t>
            </a:r>
            <a:endParaRPr lang="ru-RU" sz="2400" dirty="0"/>
          </a:p>
        </p:txBody>
      </p:sp>
    </p:spTree>
    <p:extLst>
      <p:ext uri="{BB962C8B-B14F-4D97-AF65-F5344CB8AC3E}">
        <p14:creationId xmlns:p14="http://schemas.microsoft.com/office/powerpoint/2010/main" val="781388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3244334"/>
            <a:ext cx="7848872" cy="1015663"/>
          </a:xfrm>
          <a:prstGeom prst="rect">
            <a:avLst/>
          </a:prstGeom>
        </p:spPr>
        <p:txBody>
          <a:bodyPr wrap="square">
            <a:spAutoFit/>
          </a:bodyPr>
          <a:lstStyle/>
          <a:p>
            <a:pPr algn="ctr"/>
            <a:r>
              <a:rPr lang="en-US" sz="6000" b="1" i="1" dirty="0" smtClean="0">
                <a:solidFill>
                  <a:srgbClr val="FF0000"/>
                </a:solidFill>
              </a:rPr>
              <a:t>Thank you for attention!!!</a:t>
            </a:r>
            <a:endParaRPr lang="ru-RU" sz="6000" b="1" i="1" dirty="0">
              <a:solidFill>
                <a:srgbClr val="FF0000"/>
              </a:solidFill>
            </a:endParaRPr>
          </a:p>
        </p:txBody>
      </p:sp>
    </p:spTree>
    <p:extLst>
      <p:ext uri="{BB962C8B-B14F-4D97-AF65-F5344CB8AC3E}">
        <p14:creationId xmlns:p14="http://schemas.microsoft.com/office/powerpoint/2010/main" val="2298062350"/>
      </p:ext>
    </p:extLst>
  </p:cSld>
  <p:clrMapOvr>
    <a:masterClrMapping/>
  </p:clrMapOvr>
</p:sld>
</file>

<file path=ppt/theme/theme1.xml><?xml version="1.0" encoding="utf-8"?>
<a:theme xmlns:a="http://schemas.openxmlformats.org/drawingml/2006/main" name="Горизонт">
  <a:themeElements>
    <a:clrScheme name="Горизон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Горизон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Горизон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75</TotalTime>
  <Words>670</Words>
  <Application>Microsoft Office PowerPoint</Application>
  <PresentationFormat>Экран (4:3)</PresentationFormat>
  <Paragraphs>115</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Горизонт</vt:lpstr>
      <vt:lpstr>"Materials for root canal filling"</vt:lpstr>
      <vt:lpstr>Презентация PowerPoint</vt:lpstr>
      <vt:lpstr>Презентация PowerPoint</vt:lpstr>
      <vt:lpstr>Презентация PowerPoint</vt:lpstr>
      <vt:lpstr>Requirements for filling materials</vt:lpstr>
      <vt:lpstr>Classification of materials for root canal filling</vt:lpstr>
      <vt:lpstr>Pastes on the basis of a long-acting antiseptics</vt:lpstr>
      <vt:lpstr>Pastes on the basis of antibiotics and corticosteroids</vt:lpstr>
      <vt:lpstr>Презентация PowerPoint</vt:lpstr>
      <vt:lpstr>Презентация PowerPoint</vt:lpstr>
      <vt:lpstr>Презентация PowerPoint</vt:lpstr>
      <vt:lpstr>PASTE Zinc EVGENOLOVYE  EX TEMPORE with the addition of radiopaque substance</vt:lpstr>
      <vt:lpstr>Презентация PowerPoint</vt:lpstr>
      <vt:lpstr>Pastes based on calcium hydroxide</vt:lpstr>
      <vt:lpstr>Materials based on resorcinol-formalin.</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"Materials for root canal filling"</dc:title>
  <dc:creator>Admin</dc:creator>
  <cp:lastModifiedBy>Admin</cp:lastModifiedBy>
  <cp:revision>8</cp:revision>
  <dcterms:created xsi:type="dcterms:W3CDTF">2015-09-22T09:00:42Z</dcterms:created>
  <dcterms:modified xsi:type="dcterms:W3CDTF">2015-09-22T10:16:20Z</dcterms:modified>
</cp:coreProperties>
</file>