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notesMasterIdLst>
    <p:notesMasterId r:id="rId80"/>
  </p:notesMasterIdLst>
  <p:sldIdLst>
    <p:sldId id="353" r:id="rId2"/>
    <p:sldId id="271" r:id="rId3"/>
    <p:sldId id="270" r:id="rId4"/>
    <p:sldId id="272" r:id="rId5"/>
    <p:sldId id="269" r:id="rId6"/>
    <p:sldId id="276" r:id="rId7"/>
    <p:sldId id="273" r:id="rId8"/>
    <p:sldId id="277" r:id="rId9"/>
    <p:sldId id="292" r:id="rId10"/>
    <p:sldId id="274" r:id="rId11"/>
    <p:sldId id="291" r:id="rId12"/>
    <p:sldId id="288" r:id="rId13"/>
    <p:sldId id="287" r:id="rId14"/>
    <p:sldId id="281" r:id="rId15"/>
    <p:sldId id="279" r:id="rId16"/>
    <p:sldId id="280" r:id="rId17"/>
    <p:sldId id="289" r:id="rId18"/>
    <p:sldId id="283" r:id="rId19"/>
    <p:sldId id="284" r:id="rId20"/>
    <p:sldId id="285" r:id="rId21"/>
    <p:sldId id="290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8" r:id="rId37"/>
    <p:sldId id="309" r:id="rId38"/>
    <p:sldId id="310" r:id="rId39"/>
    <p:sldId id="311" r:id="rId40"/>
    <p:sldId id="312" r:id="rId41"/>
    <p:sldId id="313" r:id="rId42"/>
    <p:sldId id="314" r:id="rId43"/>
    <p:sldId id="315" r:id="rId44"/>
    <p:sldId id="316" r:id="rId45"/>
    <p:sldId id="317" r:id="rId46"/>
    <p:sldId id="318" r:id="rId47"/>
    <p:sldId id="319" r:id="rId48"/>
    <p:sldId id="320" r:id="rId49"/>
    <p:sldId id="321" r:id="rId50"/>
    <p:sldId id="322" r:id="rId51"/>
    <p:sldId id="323" r:id="rId52"/>
    <p:sldId id="324" r:id="rId53"/>
    <p:sldId id="325" r:id="rId54"/>
    <p:sldId id="326" r:id="rId55"/>
    <p:sldId id="327" r:id="rId56"/>
    <p:sldId id="328" r:id="rId57"/>
    <p:sldId id="329" r:id="rId58"/>
    <p:sldId id="330" r:id="rId59"/>
    <p:sldId id="331" r:id="rId60"/>
    <p:sldId id="332" r:id="rId61"/>
    <p:sldId id="333" r:id="rId62"/>
    <p:sldId id="334" r:id="rId63"/>
    <p:sldId id="335" r:id="rId64"/>
    <p:sldId id="337" r:id="rId65"/>
    <p:sldId id="338" r:id="rId66"/>
    <p:sldId id="339" r:id="rId67"/>
    <p:sldId id="340" r:id="rId68"/>
    <p:sldId id="341" r:id="rId69"/>
    <p:sldId id="342" r:id="rId70"/>
    <p:sldId id="343" r:id="rId71"/>
    <p:sldId id="344" r:id="rId72"/>
    <p:sldId id="346" r:id="rId73"/>
    <p:sldId id="347" r:id="rId74"/>
    <p:sldId id="348" r:id="rId75"/>
    <p:sldId id="349" r:id="rId76"/>
    <p:sldId id="350" r:id="rId77"/>
    <p:sldId id="351" r:id="rId78"/>
    <p:sldId id="352" r:id="rId79"/>
  </p:sldIdLst>
  <p:sldSz cx="12190413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D04830-7764-7BDF-4005-95CE2E9C9046}" v="12" dt="2024-09-01T20:08:11.1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0"/>
  </p:normalViewPr>
  <p:slideViewPr>
    <p:cSldViewPr>
      <p:cViewPr>
        <p:scale>
          <a:sx n="66" d="100"/>
          <a:sy n="66" d="100"/>
        </p:scale>
        <p:origin x="-876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86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анна Юріївна Шевчук" userId="S::anna.shevchuk@onmedu.edu.ua::29e43fb9-09e4-4b88-9f6b-0311f7749e8f" providerId="AD" clId="Web-{77D04830-7764-7BDF-4005-95CE2E9C9046}"/>
    <pc:docChg chg="modSld">
      <pc:chgData name="Ганна Юріївна Шевчук" userId="S::anna.shevchuk@onmedu.edu.ua::29e43fb9-09e4-4b88-9f6b-0311f7749e8f" providerId="AD" clId="Web-{77D04830-7764-7BDF-4005-95CE2E9C9046}" dt="2024-09-01T20:08:11.164" v="9" actId="14100"/>
      <pc:docMkLst>
        <pc:docMk/>
      </pc:docMkLst>
      <pc:sldChg chg="modSp">
        <pc:chgData name="Ганна Юріївна Шевчук" userId="S::anna.shevchuk@onmedu.edu.ua::29e43fb9-09e4-4b88-9f6b-0311f7749e8f" providerId="AD" clId="Web-{77D04830-7764-7BDF-4005-95CE2E9C9046}" dt="2024-09-01T20:08:11.164" v="9" actId="14100"/>
        <pc:sldMkLst>
          <pc:docMk/>
          <pc:sldMk cId="0" sldId="353"/>
        </pc:sldMkLst>
        <pc:spChg chg="mod">
          <ac:chgData name="Ганна Юріївна Шевчук" userId="S::anna.shevchuk@onmedu.edu.ua::29e43fb9-09e4-4b88-9f6b-0311f7749e8f" providerId="AD" clId="Web-{77D04830-7764-7BDF-4005-95CE2E9C9046}" dt="2024-09-01T20:07:35.288" v="7" actId="1076"/>
          <ac:spMkLst>
            <pc:docMk/>
            <pc:sldMk cId="0" sldId="353"/>
            <ac:spMk id="3" creationId="{C56065A1-37EE-B12E-2719-60DB79867222}"/>
          </ac:spMkLst>
        </pc:spChg>
        <pc:spChg chg="mod">
          <ac:chgData name="Ганна Юріївна Шевчук" userId="S::anna.shevchuk@onmedu.edu.ua::29e43fb9-09e4-4b88-9f6b-0311f7749e8f" providerId="AD" clId="Web-{77D04830-7764-7BDF-4005-95CE2E9C9046}" dt="2024-09-01T20:06:17.692" v="0" actId="20577"/>
          <ac:spMkLst>
            <pc:docMk/>
            <pc:sldMk cId="0" sldId="353"/>
            <ac:spMk id="11" creationId="{71B9359D-B07A-FA8A-C82E-CE748C4B8A0E}"/>
          </ac:spMkLst>
        </pc:spChg>
        <pc:spChg chg="mod">
          <ac:chgData name="Ганна Юріївна Шевчук" userId="S::anna.shevchuk@onmedu.edu.ua::29e43fb9-09e4-4b88-9f6b-0311f7749e8f" providerId="AD" clId="Web-{77D04830-7764-7BDF-4005-95CE2E9C9046}" dt="2024-09-01T20:08:11.164" v="9" actId="14100"/>
          <ac:spMkLst>
            <pc:docMk/>
            <pc:sldMk cId="0" sldId="353"/>
            <ac:spMk id="15" creationId="{45ECBDF1-C387-A5EB-3E1A-0B8C98A0346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2344E777-FF2B-04C9-B255-F4A5B2B460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0AFF6E7-CE16-7135-5C56-5033DD79C47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C437F13-CF36-4C99-8F65-DF6C40D90892}" type="datetimeFigureOut">
              <a:rPr lang="ru-RU"/>
              <a:pPr>
                <a:defRPr/>
              </a:pPr>
              <a:t>01.09.2024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F91F40C8-1D40-690B-A1FC-3D9A05B113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44FE8E65-8902-A773-8BE6-FE829301C5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26C623-2703-92FC-7AEA-741857F9480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C76A9F-EBA3-8610-4297-52C08969C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A39B215F-8A72-4D66-87C9-F569D23852AE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>
            <a:extLst>
              <a:ext uri="{FF2B5EF4-FFF2-40B4-BE49-F238E27FC236}">
                <a16:creationId xmlns:a16="http://schemas.microsoft.com/office/drawing/2014/main" id="{1AAA3944-3AE9-41D2-2E0C-817F9B0374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>
            <a:extLst>
              <a:ext uri="{FF2B5EF4-FFF2-40B4-BE49-F238E27FC236}">
                <a16:creationId xmlns:a16="http://schemas.microsoft.com/office/drawing/2014/main" id="{90AF25B4-1965-1A16-BE09-3A92929AE8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86020" name="Номер слайда 3">
            <a:extLst>
              <a:ext uri="{FF2B5EF4-FFF2-40B4-BE49-F238E27FC236}">
                <a16:creationId xmlns:a16="http://schemas.microsoft.com/office/drawing/2014/main" id="{72E30216-437C-F0AF-896B-B2169AD29E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C567FDC-2ED3-4F83-9E6C-6C81D7596FD5}" type="slidenum">
              <a:rPr lang="ru-RU" altLang="ru-RU">
                <a:latin typeface="Calibri" panose="020F0502020204030204" pitchFamily="34" charset="0"/>
              </a:rPr>
              <a:pPr/>
              <a:t>27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>
            <a:extLst>
              <a:ext uri="{FF2B5EF4-FFF2-40B4-BE49-F238E27FC236}">
                <a16:creationId xmlns:a16="http://schemas.microsoft.com/office/drawing/2014/main" id="{5417A877-5109-E3D7-EA04-623AA4B2BE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>
            <a:extLst>
              <a:ext uri="{FF2B5EF4-FFF2-40B4-BE49-F238E27FC236}">
                <a16:creationId xmlns:a16="http://schemas.microsoft.com/office/drawing/2014/main" id="{9A52D876-F433-41C3-BD1D-F194A14906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87044" name="Номер слайда 3">
            <a:extLst>
              <a:ext uri="{FF2B5EF4-FFF2-40B4-BE49-F238E27FC236}">
                <a16:creationId xmlns:a16="http://schemas.microsoft.com/office/drawing/2014/main" id="{E64BACCB-2F70-9C14-6C9B-31EF8592C6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43D64D-CD29-46A1-AE45-6C5BC28A17BB}" type="slidenum">
              <a:rPr lang="ru-RU" altLang="ru-RU">
                <a:latin typeface="Calibri" panose="020F0502020204030204" pitchFamily="34" charset="0"/>
              </a:rPr>
              <a:pPr/>
              <a:t>33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8C2F43C2-F7E4-183E-3461-B9136D70FA66}"/>
              </a:ext>
            </a:extLst>
          </p:cNvPr>
          <p:cNvSpPr/>
          <p:nvPr/>
        </p:nvSpPr>
        <p:spPr>
          <a:xfrm>
            <a:off x="11999913" y="4846638"/>
            <a:ext cx="190500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19B2EC5-B67D-8F93-228D-7717CA55B8D4}"/>
              </a:ext>
            </a:extLst>
          </p:cNvPr>
          <p:cNvSpPr/>
          <p:nvPr/>
        </p:nvSpPr>
        <p:spPr>
          <a:xfrm>
            <a:off x="11999913" y="0"/>
            <a:ext cx="190500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521" y="228601"/>
            <a:ext cx="10361851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521" y="4800600"/>
            <a:ext cx="914281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C314236-BF3C-952B-6FBE-1780CCEDB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29079-26A6-423D-AA9D-52706C111E75}" type="datetimeFigureOut">
              <a:rPr lang="ru-RU"/>
              <a:pPr>
                <a:defRPr/>
              </a:pPr>
              <a:t>01.09.2024</a:t>
            </a:fld>
            <a:endParaRPr lang="ru-RU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EA7347F-E752-6D27-E58E-21362EC28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90BED7C-F479-83E1-ABA3-1E7C83ED5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50229-1F41-43D5-B2FA-939D89500E9F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69400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2CE391A9-D859-F774-FB3E-014176DE9246}"/>
              </a:ext>
            </a:extLst>
          </p:cNvPr>
          <p:cNvSpPr/>
          <p:nvPr/>
        </p:nvSpPr>
        <p:spPr>
          <a:xfrm>
            <a:off x="11999913" y="4846638"/>
            <a:ext cx="190500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1D57193-ED96-5DA1-7926-7DA0E4529F58}"/>
              </a:ext>
            </a:extLst>
          </p:cNvPr>
          <p:cNvSpPr/>
          <p:nvPr/>
        </p:nvSpPr>
        <p:spPr>
          <a:xfrm>
            <a:off x="11999913" y="0"/>
            <a:ext cx="190500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1999607" cy="4846320"/>
          </a:xfr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1" y="5715000"/>
            <a:ext cx="10869785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521" y="4953000"/>
            <a:ext cx="10869785" cy="762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689AE5DB-25FE-FDFF-F3C3-B9717C2EA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F3768-D769-4655-9F28-89F8C0A1C2DC}" type="datetimeFigureOut">
              <a:rPr lang="ru-RU"/>
              <a:pPr>
                <a:defRPr/>
              </a:pPr>
              <a:t>01.09.2024</a:t>
            </a:fld>
            <a:endParaRPr lang="ru-RU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FFEA3D9-B4B5-E997-C762-7B654B2AC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79C767D-4ACB-4F4F-A7F2-585E650C7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65D6E-1E14-4EAB-87FF-9332E5E1641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02642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C15B2A73-8DF4-532E-BB13-354674E08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E0CD9-EDA3-459A-839F-E9691B6A231D}" type="datetimeFigureOut">
              <a:rPr lang="ru-RU"/>
              <a:pPr>
                <a:defRPr/>
              </a:pPr>
              <a:t>01.09.2024</a:t>
            </a:fld>
            <a:endParaRPr lang="ru-RU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31FF4122-B767-CB3C-BB15-898F33032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AB97A94D-0506-E4BA-4348-69E52B9FE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D8390C-BD4A-443A-B93B-A5B0147449C1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15083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ED39C29-E83A-9358-4F30-5278C8F61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FC77230-73CA-FA86-0628-48659D29C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18D5028-E01C-EA07-3014-2591F3CD8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78C679-236C-4027-8964-F848A5575D2B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73241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A583C4-F442-B018-1EC0-F3658C4D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772001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1E6D29-672D-EB4E-0AD0-C10F1D9ADE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752600"/>
            <a:ext cx="10158413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055641EB-41A9-6209-1714-A071E393CE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fld id="{166EBA6A-0DEA-466C-8F48-4EAA840C7D56}" type="datetimeFigureOut">
              <a:rPr lang="ru-RU"/>
              <a:pPr>
                <a:defRPr/>
              </a:pPr>
              <a:t>01.09.2024</a:t>
            </a:fld>
            <a:endParaRPr lang="ru-RU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15C30079-6DCD-B6E2-2BE7-7B3136B91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492875"/>
            <a:ext cx="4572000" cy="28416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E64A89DE-CA4A-235F-B767-1522DD8326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187113" y="5824537"/>
            <a:ext cx="1316038" cy="4873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2400" b="1"/>
            </a:lvl1pPr>
          </a:lstStyle>
          <a:p>
            <a:fld id="{AE22DD49-F14A-4D61-BAC7-547C83117938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5" r:id="rId3"/>
    <p:sldLayoutId id="2147483888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 spc="-6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Font typeface="Arial" panose="020B0604020202020204" pitchFamily="34" charset="0"/>
        <a:defRPr sz="2000" b="1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://ru.wikipedia.org/wiki/%D0%A4%D0%B0%D0%B9%D0%BB:Wide_field_EM_of_L-form_bacteria-Mark_Leaver_Newcastle_University.jpeg" TargetMode="Externa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56065A1-37EE-B12E-2719-60DB79867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7674" y="1352688"/>
            <a:ext cx="3159501" cy="385000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buFont typeface="Arial" charset="0"/>
              <a:buNone/>
              <a:defRPr/>
            </a:pPr>
            <a:r>
              <a:rPr lang="uk-UA" sz="1800" dirty="0">
                <a:solidFill>
                  <a:schemeClr val="tx1"/>
                </a:solidFill>
                <a:latin typeface="Century Gothic"/>
              </a:rPr>
              <a:t>Медичний факультет</a:t>
            </a:r>
          </a:p>
        </p:txBody>
      </p:sp>
      <p:sp>
        <p:nvSpPr>
          <p:cNvPr id="5123" name="TextBox 3">
            <a:extLst>
              <a:ext uri="{FF2B5EF4-FFF2-40B4-BE49-F238E27FC236}">
                <a16:creationId xmlns:a16="http://schemas.microsoft.com/office/drawing/2014/main" id="{B97C34F7-CC23-EA64-1E08-8FC1DCA14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771525"/>
            <a:ext cx="988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ru-RU">
                <a:latin typeface="Century Gothic" panose="020B0502020202020204" pitchFamily="34" charset="0"/>
              </a:rPr>
              <a:t>Кафедра загальної та клінічної епідеміології та біобезпеки</a:t>
            </a:r>
          </a:p>
          <a:p>
            <a:pPr algn="ctr"/>
            <a:r>
              <a:rPr lang="uk-UA" altLang="ru-RU">
                <a:latin typeface="Century Gothic" panose="020B0502020202020204" pitchFamily="34" charset="0"/>
              </a:rPr>
              <a:t>з курсом мікробіології та вірусології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364E49B-20E5-26BA-9013-98B5A1942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39713"/>
            <a:ext cx="17065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6">
            <a:extLst>
              <a:ext uri="{FF2B5EF4-FFF2-40B4-BE49-F238E27FC236}">
                <a16:creationId xmlns:a16="http://schemas.microsoft.com/office/drawing/2014/main" id="{95B4BE73-ABDF-0702-AC84-FD26F4E88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265113"/>
            <a:ext cx="988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ru-RU" sz="2000">
                <a:latin typeface="Century Gothic" panose="020B0502020202020204" pitchFamily="34" charset="0"/>
              </a:rPr>
              <a:t>ОДЕСЬКИЙ НАЦІОНАЛЬНИЙ МЕДИЧНИЙ УНІВЕРСИТЕТ</a:t>
            </a:r>
          </a:p>
        </p:txBody>
      </p:sp>
      <p:sp>
        <p:nvSpPr>
          <p:cNvPr id="5126" name="TextBox 7">
            <a:extLst>
              <a:ext uri="{FF2B5EF4-FFF2-40B4-BE49-F238E27FC236}">
                <a16:creationId xmlns:a16="http://schemas.microsoft.com/office/drawing/2014/main" id="{C2B290EA-7708-617E-4768-07BE1A7E8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738" y="3062288"/>
            <a:ext cx="14049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Тема</a:t>
            </a:r>
            <a:r>
              <a:rPr lang="en-US" altLang="ru-RU" sz="1600">
                <a:latin typeface="Century Gothic" panose="020B0502020202020204" pitchFamily="34" charset="0"/>
              </a:rPr>
              <a:t> </a:t>
            </a:r>
            <a:r>
              <a:rPr lang="uk-UA" altLang="ru-RU" sz="1600">
                <a:latin typeface="Century Gothic" panose="020B0502020202020204" pitchFamily="34" charset="0"/>
              </a:rPr>
              <a:t>лекції</a:t>
            </a:r>
            <a:r>
              <a:rPr lang="en-US" altLang="ru-RU" sz="1600">
                <a:latin typeface="Century Gothic" panose="020B0502020202020204" pitchFamily="34" charset="0"/>
              </a:rPr>
              <a:t>:</a:t>
            </a:r>
            <a:endParaRPr lang="uk-UA" altLang="ru-RU" sz="160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B9359D-B07A-FA8A-C82E-CE748C4B8A0E}"/>
              </a:ext>
            </a:extLst>
          </p:cNvPr>
          <p:cNvSpPr txBox="1"/>
          <p:nvPr/>
        </p:nvSpPr>
        <p:spPr>
          <a:xfrm>
            <a:off x="695187" y="3501103"/>
            <a:ext cx="10886313" cy="3046988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>
              <a:defRPr/>
            </a:pPr>
            <a:r>
              <a:rPr lang="uk-UA" sz="2400" dirty="0">
                <a:latin typeface="Century Gothic"/>
              </a:rPr>
              <a:t>Значення медичної мікробіології для практичної діяльності лікаря.</a:t>
            </a:r>
          </a:p>
          <a:p>
            <a:pPr algn="ctr">
              <a:defRPr/>
            </a:pPr>
            <a:r>
              <a:rPr lang="uk-UA" sz="2400" dirty="0">
                <a:latin typeface="Century Gothic"/>
              </a:rPr>
              <a:t>Історія мікробіології. Морфологія та структура мікроорганізмів. </a:t>
            </a:r>
          </a:p>
          <a:p>
            <a:pPr algn="ctr">
              <a:defRPr/>
            </a:pPr>
            <a:r>
              <a:rPr lang="uk-UA" sz="2400" dirty="0">
                <a:latin typeface="Century Gothic"/>
              </a:rPr>
              <a:t>Еволюція та класифікація мікроорганізмів. Фізіологія мікроорганізмів.</a:t>
            </a:r>
          </a:p>
          <a:p>
            <a:pPr algn="ctr">
              <a:defRPr/>
            </a:pPr>
            <a:r>
              <a:rPr lang="uk-UA" sz="2400" dirty="0">
                <a:latin typeface="Century Gothic"/>
              </a:rPr>
              <a:t>Хімічний склад та метаболізм мікробів. Генетика бактерій та вірусів.</a:t>
            </a:r>
          </a:p>
          <a:p>
            <a:pPr algn="ctr">
              <a:defRPr/>
            </a:pPr>
            <a:r>
              <a:rPr lang="uk-UA" sz="2400" dirty="0">
                <a:latin typeface="Century Gothic"/>
              </a:rPr>
              <a:t>Основи біотехнології та генної інженерії</a:t>
            </a:r>
          </a:p>
          <a:p>
            <a:pPr algn="ctr">
              <a:defRPr/>
            </a:pPr>
            <a:endParaRPr lang="uk-UA" sz="2400" dirty="0">
              <a:highlight>
                <a:srgbClr val="FFFF00"/>
              </a:highlight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uk-UA" sz="2400" dirty="0">
              <a:highlight>
                <a:srgbClr val="FFFF00"/>
              </a:highlight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uk-UA" sz="2400" dirty="0">
              <a:highlight>
                <a:srgbClr val="FFFF00"/>
              </a:highlight>
              <a:latin typeface="Century Gothic" panose="020B0502020202020204" pitchFamily="34" charset="0"/>
            </a:endParaRPr>
          </a:p>
        </p:txBody>
      </p:sp>
      <p:sp>
        <p:nvSpPr>
          <p:cNvPr id="5128" name="TextBox 11">
            <a:extLst>
              <a:ext uri="{FF2B5EF4-FFF2-40B4-BE49-F238E27FC236}">
                <a16:creationId xmlns:a16="http://schemas.microsoft.com/office/drawing/2014/main" id="{CB91E809-70B1-9F88-84DA-0D8EADC2A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913" y="5916613"/>
            <a:ext cx="8905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Одеса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53641B-7475-7B73-28EB-8DFDCBA331DF}"/>
              </a:ext>
            </a:extLst>
          </p:cNvPr>
          <p:cNvCxnSpPr/>
          <p:nvPr/>
        </p:nvCxnSpPr>
        <p:spPr>
          <a:xfrm>
            <a:off x="0" y="6618288"/>
            <a:ext cx="12190413" cy="0"/>
          </a:xfrm>
          <a:prstGeom prst="line">
            <a:avLst/>
          </a:prstGeom>
          <a:ln w="76200">
            <a:solidFill>
              <a:srgbClr val="61B3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>
            <a:extLst>
              <a:ext uri="{FF2B5EF4-FFF2-40B4-BE49-F238E27FC236}">
                <a16:creationId xmlns:a16="http://schemas.microsoft.com/office/drawing/2014/main" id="{45ECBDF1-C387-A5EB-3E1A-0B8C98A0346F}"/>
              </a:ext>
            </a:extLst>
          </p:cNvPr>
          <p:cNvSpPr txBox="1">
            <a:spLocks/>
          </p:cNvSpPr>
          <p:nvPr/>
        </p:nvSpPr>
        <p:spPr>
          <a:xfrm>
            <a:off x="1938955" y="2471720"/>
            <a:ext cx="10025935" cy="40011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800" dirty="0">
                <a:latin typeface="Century Gothic"/>
              </a:rPr>
              <a:t>Навчальна дисципліна</a:t>
            </a:r>
            <a:r>
              <a:rPr lang="en-US" sz="1800" dirty="0">
                <a:latin typeface="Century Gothic"/>
              </a:rPr>
              <a:t>: </a:t>
            </a:r>
            <a:r>
              <a:rPr lang="uk-UA" sz="1800" dirty="0">
                <a:latin typeface="Century Gothic"/>
              </a:rPr>
              <a:t>«Мікробіологія, вірусологія та імунологія»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Текст 2">
            <a:extLst>
              <a:ext uri="{FF2B5EF4-FFF2-40B4-BE49-F238E27FC236}">
                <a16:creationId xmlns:a16="http://schemas.microsoft.com/office/drawing/2014/main" id="{7236C212-7D79-AFB9-FC51-081A0DCD4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908050"/>
            <a:ext cx="11245850" cy="526415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 err="1">
                <a:solidFill>
                  <a:srgbClr val="002060"/>
                </a:solidFill>
              </a:rPr>
              <a:t>Поняття</a:t>
            </a:r>
            <a:r>
              <a:rPr lang="ru-RU" sz="2800" b="0" dirty="0">
                <a:solidFill>
                  <a:srgbClr val="002060"/>
                </a:solidFill>
              </a:rPr>
              <a:t> про </a:t>
            </a:r>
            <a:r>
              <a:rPr lang="ru-RU" sz="2800" b="0" dirty="0" err="1">
                <a:solidFill>
                  <a:srgbClr val="002060"/>
                </a:solidFill>
              </a:rPr>
              <a:t>морфологію</a:t>
            </a:r>
            <a:r>
              <a:rPr lang="ru-RU" sz="2800" b="0" dirty="0">
                <a:solidFill>
                  <a:srgbClr val="002060"/>
                </a:solidFill>
              </a:rPr>
              <a:t> </a:t>
            </a:r>
            <a:r>
              <a:rPr lang="ru-RU" sz="2800" b="0" dirty="0" err="1">
                <a:solidFill>
                  <a:srgbClr val="002060"/>
                </a:solidFill>
              </a:rPr>
              <a:t>мікроорганізмів</a:t>
            </a:r>
            <a:r>
              <a:rPr lang="ru-RU" sz="2800" b="0" dirty="0">
                <a:solidFill>
                  <a:srgbClr val="002060"/>
                </a:solidFill>
              </a:rPr>
              <a:t>. </a:t>
            </a:r>
            <a:r>
              <a:rPr lang="ru-RU" sz="2800" b="0" dirty="0" err="1">
                <a:solidFill>
                  <a:srgbClr val="002060"/>
                </a:solidFill>
              </a:rPr>
              <a:t>Мікроскопічне</a:t>
            </a:r>
            <a:r>
              <a:rPr lang="ru-RU" sz="2800" b="0" dirty="0">
                <a:solidFill>
                  <a:srgbClr val="002060"/>
                </a:solidFill>
              </a:rPr>
              <a:t> </a:t>
            </a:r>
            <a:r>
              <a:rPr lang="ru-RU" sz="2800" b="0" dirty="0" err="1">
                <a:solidFill>
                  <a:srgbClr val="002060"/>
                </a:solidFill>
              </a:rPr>
              <a:t>дослідження</a:t>
            </a:r>
            <a:r>
              <a:rPr lang="ru-RU" sz="2800" b="0" dirty="0">
                <a:solidFill>
                  <a:srgbClr val="002060"/>
                </a:solidFill>
              </a:rPr>
              <a:t>. </a:t>
            </a:r>
            <a:r>
              <a:rPr lang="ru-RU" sz="2800" b="0" dirty="0" err="1">
                <a:solidFill>
                  <a:srgbClr val="002060"/>
                </a:solidFill>
              </a:rPr>
              <a:t>Мікроскопічний</a:t>
            </a:r>
            <a:r>
              <a:rPr lang="ru-RU" sz="2800" b="0" dirty="0">
                <a:solidFill>
                  <a:srgbClr val="002060"/>
                </a:solidFill>
              </a:rPr>
              <a:t> метод </a:t>
            </a:r>
            <a:r>
              <a:rPr lang="ru-RU" sz="2800" b="0" dirty="0" err="1">
                <a:solidFill>
                  <a:srgbClr val="002060"/>
                </a:solidFill>
              </a:rPr>
              <a:t>діагностики</a:t>
            </a:r>
            <a:r>
              <a:rPr lang="ru-RU" sz="2800" b="0" dirty="0">
                <a:solidFill>
                  <a:srgbClr val="00206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 err="1">
                <a:solidFill>
                  <a:srgbClr val="002060"/>
                </a:solidFill>
              </a:rPr>
              <a:t>Основні</a:t>
            </a:r>
            <a:r>
              <a:rPr lang="ru-RU" sz="2800" b="0" dirty="0">
                <a:solidFill>
                  <a:srgbClr val="002060"/>
                </a:solidFill>
              </a:rPr>
              <a:t> </a:t>
            </a:r>
            <a:r>
              <a:rPr lang="ru-RU" sz="2800" b="0" dirty="0" err="1">
                <a:solidFill>
                  <a:srgbClr val="002060"/>
                </a:solidFill>
              </a:rPr>
              <a:t>форми</a:t>
            </a:r>
            <a:r>
              <a:rPr lang="ru-RU" sz="2800" b="0" dirty="0">
                <a:solidFill>
                  <a:srgbClr val="002060"/>
                </a:solidFill>
              </a:rPr>
              <a:t> </a:t>
            </a:r>
            <a:r>
              <a:rPr lang="ru-RU" sz="2800" b="0" dirty="0" err="1">
                <a:solidFill>
                  <a:srgbClr val="002060"/>
                </a:solidFill>
              </a:rPr>
              <a:t>бактерій</a:t>
            </a:r>
            <a:r>
              <a:rPr lang="ru-RU" sz="2800" b="0" dirty="0">
                <a:solidFill>
                  <a:srgbClr val="00206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>
                <a:solidFill>
                  <a:srgbClr val="002060"/>
                </a:solidFill>
              </a:rPr>
              <a:t>Ультраструктура </a:t>
            </a:r>
            <a:r>
              <a:rPr lang="ru-RU" sz="2800" b="0" dirty="0" err="1">
                <a:solidFill>
                  <a:srgbClr val="002060"/>
                </a:solidFill>
              </a:rPr>
              <a:t>бактерій</a:t>
            </a:r>
            <a:r>
              <a:rPr lang="ru-RU" sz="2800" b="0" dirty="0">
                <a:solidFill>
                  <a:srgbClr val="00206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 err="1">
                <a:solidFill>
                  <a:srgbClr val="002060"/>
                </a:solidFill>
              </a:rPr>
              <a:t>Тінкторіальні</a:t>
            </a:r>
            <a:r>
              <a:rPr lang="ru-RU" sz="2800" b="0" dirty="0">
                <a:solidFill>
                  <a:srgbClr val="002060"/>
                </a:solidFill>
              </a:rPr>
              <a:t> </a:t>
            </a:r>
            <a:r>
              <a:rPr lang="ru-RU" sz="2800" b="0" dirty="0" err="1">
                <a:solidFill>
                  <a:srgbClr val="002060"/>
                </a:solidFill>
              </a:rPr>
              <a:t>властивості</a:t>
            </a:r>
            <a:r>
              <a:rPr lang="ru-RU" sz="2800" b="0" dirty="0">
                <a:solidFill>
                  <a:srgbClr val="002060"/>
                </a:solidFill>
              </a:rPr>
              <a:t> </a:t>
            </a:r>
            <a:r>
              <a:rPr lang="ru-RU" sz="2800" b="0" dirty="0" err="1">
                <a:solidFill>
                  <a:srgbClr val="002060"/>
                </a:solidFill>
              </a:rPr>
              <a:t>бактерій</a:t>
            </a:r>
            <a:r>
              <a:rPr lang="ru-RU" sz="2800" b="0" dirty="0">
                <a:solidFill>
                  <a:srgbClr val="00206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 err="1">
                <a:solidFill>
                  <a:srgbClr val="002060"/>
                </a:solidFill>
              </a:rPr>
              <a:t>Принципи</a:t>
            </a:r>
            <a:r>
              <a:rPr lang="ru-RU" sz="2800" b="0" dirty="0">
                <a:solidFill>
                  <a:srgbClr val="002060"/>
                </a:solidFill>
              </a:rPr>
              <a:t> </a:t>
            </a:r>
            <a:r>
              <a:rPr lang="ru-RU" sz="2800" b="0" dirty="0" err="1">
                <a:solidFill>
                  <a:srgbClr val="002060"/>
                </a:solidFill>
              </a:rPr>
              <a:t>класифікації</a:t>
            </a:r>
            <a:r>
              <a:rPr lang="ru-RU" sz="2800" b="0" dirty="0">
                <a:solidFill>
                  <a:srgbClr val="002060"/>
                </a:solidFill>
              </a:rPr>
              <a:t> </a:t>
            </a:r>
            <a:r>
              <a:rPr lang="ru-RU" sz="2800" b="0" dirty="0" err="1">
                <a:solidFill>
                  <a:srgbClr val="002060"/>
                </a:solidFill>
              </a:rPr>
              <a:t>мікроорганізмів</a:t>
            </a:r>
            <a:r>
              <a:rPr lang="ru-RU" sz="2800" b="0" dirty="0">
                <a:solidFill>
                  <a:srgbClr val="00206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b="0" dirty="0" err="1">
                <a:solidFill>
                  <a:srgbClr val="002060"/>
                </a:solidFill>
              </a:rPr>
              <a:t>Еволюція</a:t>
            </a:r>
            <a:r>
              <a:rPr lang="ru-RU" sz="2800" b="0" dirty="0">
                <a:solidFill>
                  <a:srgbClr val="002060"/>
                </a:solidFill>
              </a:rPr>
              <a:t> </a:t>
            </a:r>
            <a:r>
              <a:rPr lang="ru-RU" sz="2800" b="0" dirty="0" err="1">
                <a:solidFill>
                  <a:srgbClr val="002060"/>
                </a:solidFill>
              </a:rPr>
              <a:t>мікроорганізмів</a:t>
            </a:r>
            <a:r>
              <a:rPr lang="ru-RU" sz="2800" b="0" dirty="0">
                <a:solidFill>
                  <a:srgbClr val="002060"/>
                </a:solidFill>
              </a:rPr>
              <a:t>	</a:t>
            </a:r>
            <a:endParaRPr lang="ru-RU" dirty="0"/>
          </a:p>
          <a:p>
            <a:pPr>
              <a:buFont typeface="Arial" charset="0"/>
              <a:buAutoNum type="arabicPeriod"/>
              <a:defRPr/>
            </a:pPr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CB3F90B-E5A3-2841-C20F-2B83EB8BD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60350"/>
            <a:ext cx="10869612" cy="762000"/>
          </a:xfrm>
        </p:spPr>
        <p:txBody>
          <a:bodyPr/>
          <a:lstStyle/>
          <a:p>
            <a:pPr algn="ctr">
              <a:defRPr/>
            </a:pPr>
            <a:r>
              <a:rPr lang="ru-RU" b="1" spc="700" dirty="0"/>
              <a:t>ПЛАН ЛЕКЦ</a:t>
            </a:r>
            <a:r>
              <a:rPr lang="uk-UA" b="1" spc="700" dirty="0"/>
              <a:t>ІЇ</a:t>
            </a:r>
            <a:endParaRPr lang="ru-RU" b="1" spc="700" dirty="0"/>
          </a:p>
        </p:txBody>
      </p:sp>
    </p:spTree>
  </p:cSld>
  <p:clrMapOvr>
    <a:masterClrMapping/>
  </p:clrMapOvr>
  <p:transition spd="med"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Текст 2">
            <a:extLst>
              <a:ext uri="{FF2B5EF4-FFF2-40B4-BE49-F238E27FC236}">
                <a16:creationId xmlns:a16="http://schemas.microsoft.com/office/drawing/2014/main" id="{FA08FD9B-10B8-02D8-30A7-1CEEC34D4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963" y="0"/>
            <a:ext cx="11423650" cy="6597650"/>
          </a:xfrm>
        </p:spPr>
        <p:txBody>
          <a:bodyPr/>
          <a:lstStyle/>
          <a:p>
            <a:pPr algn="just"/>
            <a:r>
              <a:rPr lang="ru-RU" altLang="ru-RU" sz="2800">
                <a:solidFill>
                  <a:srgbClr val="0070C0"/>
                </a:solidFill>
                <a:latin typeface="Arial" panose="020B0604020202020204" pitchFamily="34" charset="0"/>
              </a:rPr>
              <a:t>Морфологія мікроорганізмів </a:t>
            </a:r>
            <a:r>
              <a:rPr lang="ru-RU" altLang="ru-RU" sz="2200" b="0">
                <a:solidFill>
                  <a:srgbClr val="0070C0"/>
                </a:solidFill>
                <a:latin typeface="Arial" panose="020B0604020202020204" pitchFamily="34" charset="0"/>
              </a:rPr>
              <a:t>вивчаєтся під час</a:t>
            </a:r>
            <a:r>
              <a:rPr lang="ru-RU" altLang="ru-RU" sz="2200" b="0">
                <a:latin typeface="Arial" panose="020B0604020202020204" pitchFamily="34" charset="0"/>
              </a:rPr>
              <a:t> </a:t>
            </a:r>
            <a:r>
              <a:rPr lang="ru-RU" altLang="ru-RU" sz="2200">
                <a:latin typeface="Arial" panose="020B0604020202020204" pitchFamily="34" charset="0"/>
              </a:rPr>
              <a:t>мікроскопічного дослідження</a:t>
            </a:r>
            <a:r>
              <a:rPr lang="ru-RU" altLang="ru-RU" sz="2200" b="0">
                <a:latin typeface="Arial" panose="020B0604020202020204" pitchFamily="34" charset="0"/>
              </a:rPr>
              <a:t> шляхом приготування препарату з його подальшою фіксацією, забарвленням та мікроскопією для вивлення </a:t>
            </a:r>
            <a:r>
              <a:rPr lang="ru-RU" altLang="ru-RU" sz="2200">
                <a:latin typeface="Arial" panose="020B0604020202020204" pitchFamily="34" charset="0"/>
              </a:rPr>
              <a:t>морфологічних</a:t>
            </a:r>
            <a:r>
              <a:rPr lang="ru-RU" altLang="ru-RU" sz="2200" b="0">
                <a:latin typeface="Arial" panose="020B0604020202020204" pitchFamily="34" charset="0"/>
              </a:rPr>
              <a:t> та </a:t>
            </a:r>
            <a:r>
              <a:rPr lang="ru-RU" altLang="ru-RU" sz="2200">
                <a:latin typeface="Arial" panose="020B0604020202020204" pitchFamily="34" charset="0"/>
              </a:rPr>
              <a:t>тінкторіальних</a:t>
            </a:r>
            <a:r>
              <a:rPr lang="ru-RU" altLang="ru-RU" sz="2200" b="0">
                <a:latin typeface="Arial" panose="020B0604020202020204" pitchFamily="34" charset="0"/>
              </a:rPr>
              <a:t> властивостей мікроорганізмів.</a:t>
            </a:r>
          </a:p>
          <a:p>
            <a:pPr>
              <a:spcBef>
                <a:spcPct val="0"/>
              </a:spcBef>
            </a:pPr>
            <a:r>
              <a:rPr lang="ru-RU" altLang="ru-RU" sz="2400">
                <a:solidFill>
                  <a:srgbClr val="0070C0"/>
                </a:solidFill>
                <a:latin typeface="Arial" panose="020B0604020202020204" pitchFamily="34" charset="0"/>
              </a:rPr>
              <a:t>Морфологічні властивості бактерій: </a:t>
            </a:r>
            <a:r>
              <a:rPr lang="ru-RU" altLang="ru-RU" sz="2200" b="0">
                <a:solidFill>
                  <a:srgbClr val="FF0000"/>
                </a:solidFill>
                <a:latin typeface="Arial" panose="020B0604020202020204" pitchFamily="34" charset="0"/>
              </a:rPr>
              <a:t>форма</a:t>
            </a:r>
            <a:r>
              <a:rPr lang="ru-RU" altLang="ru-RU" sz="2200" b="0">
                <a:latin typeface="Arial" panose="020B0604020202020204" pitchFamily="34" charset="0"/>
              </a:rPr>
              <a:t>, розмір, характер розташування в препараті бактеріальних </a:t>
            </a:r>
            <a:r>
              <a:rPr lang="ru-RU" altLang="ru-RU" sz="2200">
                <a:solidFill>
                  <a:srgbClr val="FF0000"/>
                </a:solidFill>
                <a:latin typeface="Arial" panose="020B0604020202020204" pitchFamily="34" charset="0"/>
              </a:rPr>
              <a:t>клітин</a:t>
            </a:r>
            <a:r>
              <a:rPr lang="ru-RU" altLang="ru-RU" sz="2200" b="0">
                <a:latin typeface="Arial" panose="020B0604020202020204" pitchFamily="34" charset="0"/>
              </a:rPr>
              <a:t>, наявність структурних елементів (спор, капсул, включень, джгутиків), що деференціюють.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0070C0"/>
                </a:solidFill>
                <a:latin typeface="Arial" panose="020B0604020202020204" pitchFamily="34" charset="0"/>
              </a:rPr>
              <a:t>Тінкторіальні властивості бактерій</a:t>
            </a:r>
            <a:r>
              <a:rPr lang="ru-RU" altLang="ru-RU" sz="2000" b="0">
                <a:latin typeface="Arial" panose="020B0604020202020204" pitchFamily="34" charset="0"/>
              </a:rPr>
              <a:t>: </a:t>
            </a:r>
            <a:r>
              <a:rPr lang="ru-RU" altLang="ru-RU" sz="2200" b="0">
                <a:latin typeface="Arial" panose="020B0604020202020204" pitchFamily="34" charset="0"/>
              </a:rPr>
              <a:t>чутливість до барвників, рівномірність забарвлення, метахроматичність, спирто-,  луго -, кислотостійкість забарвлення (забарвлення за Цилем-Нільсеном), відношення до забарвлення за Грамом.</a:t>
            </a:r>
          </a:p>
          <a:p>
            <a:pPr algn="ctr">
              <a:spcBef>
                <a:spcPts val="1200"/>
              </a:spcBef>
              <a:spcAft>
                <a:spcPct val="0"/>
              </a:spcAft>
            </a:pPr>
            <a:r>
              <a:rPr lang="ru-RU" altLang="ru-RU" sz="2200">
                <a:solidFill>
                  <a:srgbClr val="0070C0"/>
                </a:solidFill>
                <a:latin typeface="Arial" panose="020B0604020202020204" pitchFamily="34" charset="0"/>
              </a:rPr>
              <a:t>МІКРОСКОПІЧНИЙ МЕТОД ДІАГНОСТИКИ </a:t>
            </a:r>
            <a:r>
              <a:rPr lang="ru-RU" altLang="ru-RU" sz="2200" b="0">
                <a:latin typeface="Arial" panose="020B0604020202020204" pitchFamily="34" charset="0"/>
              </a:rPr>
              <a:t>– 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FF0000"/>
                </a:solidFill>
                <a:latin typeface="Arial" panose="020B0604020202020204" pitchFamily="34" charset="0"/>
              </a:rPr>
              <a:t>встановлення</a:t>
            </a:r>
            <a:r>
              <a:rPr lang="ru-RU" altLang="ru-RU" sz="2400">
                <a:latin typeface="Arial" panose="020B0604020202020204" pitchFamily="34" charset="0"/>
              </a:rPr>
              <a:t> </a:t>
            </a:r>
            <a:r>
              <a:rPr lang="ru-RU" altLang="ru-RU" sz="2400">
                <a:solidFill>
                  <a:srgbClr val="FF0000"/>
                </a:solidFill>
                <a:latin typeface="Arial" panose="020B0604020202020204" pitchFamily="34" charset="0"/>
              </a:rPr>
              <a:t>діагнозу</a:t>
            </a:r>
            <a:r>
              <a:rPr lang="ru-RU" altLang="ru-RU" sz="2400">
                <a:latin typeface="Arial" panose="020B0604020202020204" pitchFamily="34" charset="0"/>
              </a:rPr>
              <a:t> </a:t>
            </a:r>
            <a:r>
              <a:rPr lang="ru-RU" altLang="ru-RU" sz="2200" b="0">
                <a:latin typeface="Arial" panose="020B0604020202020204" pitchFamily="34" charset="0"/>
              </a:rPr>
              <a:t>шляхом </a:t>
            </a:r>
            <a:r>
              <a:rPr lang="ru-RU" altLang="ru-RU" sz="2200">
                <a:solidFill>
                  <a:srgbClr val="FF0000"/>
                </a:solidFill>
                <a:latin typeface="Arial" panose="020B0604020202020204" pitchFamily="34" charset="0"/>
              </a:rPr>
              <a:t>виявлення</a:t>
            </a:r>
            <a:r>
              <a:rPr lang="ru-RU" altLang="ru-RU" sz="2200" b="0">
                <a:latin typeface="Arial" panose="020B0604020202020204" pitchFamily="34" charset="0"/>
              </a:rPr>
              <a:t> та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srgbClr val="FF0000"/>
                </a:solidFill>
                <a:latin typeface="Arial" panose="020B0604020202020204" pitchFamily="34" charset="0"/>
              </a:rPr>
              <a:t>ідентифікації</a:t>
            </a:r>
            <a:r>
              <a:rPr lang="ru-RU" altLang="ru-RU" sz="2200" b="0">
                <a:latin typeface="Arial" panose="020B0604020202020204" pitchFamily="34" charset="0"/>
              </a:rPr>
              <a:t> </a:t>
            </a:r>
            <a:r>
              <a:rPr lang="ru-RU" altLang="ru-RU" sz="2200" b="0">
                <a:solidFill>
                  <a:srgbClr val="FF0000"/>
                </a:solidFill>
                <a:latin typeface="Arial" panose="020B0604020202020204" pitchFamily="34" charset="0"/>
              </a:rPr>
              <a:t>збудника</a:t>
            </a:r>
            <a:r>
              <a:rPr lang="ru-RU" altLang="ru-RU" sz="2200" b="0">
                <a:latin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altLang="ru-RU" sz="2200" b="0">
                <a:latin typeface="Arial" panose="020B0604020202020204" pitchFamily="34" charset="0"/>
              </a:rPr>
              <a:t>в мікроскопічному препараті за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altLang="ru-RU" sz="2200" b="0">
                <a:latin typeface="Arial" panose="020B0604020202020204" pitchFamily="34" charset="0"/>
              </a:rPr>
              <a:t> </a:t>
            </a:r>
            <a:r>
              <a:rPr lang="ru-RU" altLang="ru-RU" sz="2200">
                <a:solidFill>
                  <a:srgbClr val="0070C0"/>
                </a:solidFill>
                <a:latin typeface="Arial" panose="020B0604020202020204" pitchFamily="34" charset="0"/>
              </a:rPr>
              <a:t>морфологічними</a:t>
            </a:r>
            <a:r>
              <a:rPr lang="ru-RU" altLang="ru-RU" sz="2200" b="0">
                <a:latin typeface="Arial" panose="020B0604020202020204" pitchFamily="34" charset="0"/>
              </a:rPr>
              <a:t> та </a:t>
            </a:r>
            <a:r>
              <a:rPr lang="ru-RU" altLang="ru-RU" sz="2200">
                <a:solidFill>
                  <a:srgbClr val="0070C0"/>
                </a:solidFill>
                <a:latin typeface="Arial" panose="020B0604020202020204" pitchFamily="34" charset="0"/>
              </a:rPr>
              <a:t>тінкторіальними</a:t>
            </a:r>
            <a:r>
              <a:rPr lang="ru-RU" altLang="ru-RU" sz="2200" b="0">
                <a:latin typeface="Arial" panose="020B0604020202020204" pitchFamily="34" charset="0"/>
              </a:rPr>
              <a:t> властивостями.</a:t>
            </a:r>
          </a:p>
          <a:p>
            <a:endParaRPr lang="ru-RU" altLang="ru-RU" b="0">
              <a:latin typeface="Arial" panose="020B0604020202020204" pitchFamily="34" charset="0"/>
            </a:endParaRPr>
          </a:p>
          <a:p>
            <a:endParaRPr lang="ru-RU" altLang="ru-RU" b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blind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07715C4-DF40-0D25-B59D-F87DD6E99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8638" y="606425"/>
            <a:ext cx="11422062" cy="6253163"/>
          </a:xfrm>
        </p:spPr>
        <p:txBody>
          <a:bodyPr/>
          <a:lstStyle/>
          <a:p>
            <a:pPr marL="4746625" algn="ctr">
              <a:spcBef>
                <a:spcPts val="3600"/>
              </a:spcBef>
              <a:buFont typeface="Arial" charset="0"/>
              <a:buNone/>
              <a:defRPr/>
            </a:pPr>
            <a:endParaRPr lang="ru-RU" sz="2800" dirty="0">
              <a:solidFill>
                <a:srgbClr val="0070C0"/>
              </a:solidFill>
            </a:endParaRPr>
          </a:p>
          <a:p>
            <a:pPr marL="4746625" algn="ctr">
              <a:spcBef>
                <a:spcPts val="0"/>
              </a:spcBef>
              <a:buFont typeface="Arial" charset="0"/>
              <a:buNone/>
              <a:defRPr/>
            </a:pPr>
            <a:r>
              <a:rPr lang="ru-RU" sz="2800" dirty="0" err="1">
                <a:solidFill>
                  <a:srgbClr val="0070C0"/>
                </a:solidFill>
              </a:rPr>
              <a:t>Поліморфізм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b="0" dirty="0"/>
              <a:t>(</a:t>
            </a:r>
            <a:r>
              <a:rPr lang="ru-RU" sz="2800" b="0" dirty="0">
                <a:solidFill>
                  <a:schemeClr val="accent3"/>
                </a:solidFill>
              </a:rPr>
              <a:t>π</a:t>
            </a:r>
            <a:r>
              <a:rPr lang="ru-RU" sz="2800" b="0" dirty="0" err="1">
                <a:solidFill>
                  <a:schemeClr val="accent3"/>
                </a:solidFill>
              </a:rPr>
              <a:t>ολύμορφος</a:t>
            </a:r>
            <a:r>
              <a:rPr lang="ru-RU" sz="2800" b="0" dirty="0">
                <a:solidFill>
                  <a:schemeClr val="accent3"/>
                </a:solidFill>
              </a:rPr>
              <a:t> </a:t>
            </a:r>
            <a:r>
              <a:rPr lang="ru-RU" sz="2800" b="0" dirty="0"/>
              <a:t>— </a:t>
            </a:r>
            <a:r>
              <a:rPr lang="ru-RU" sz="2800" b="0" i="1" dirty="0" err="1"/>
              <a:t>різноманітний</a:t>
            </a:r>
            <a:r>
              <a:rPr lang="ru-RU" sz="2800" b="0" dirty="0"/>
              <a:t>) —</a:t>
            </a:r>
          </a:p>
          <a:p>
            <a:pPr marL="4746625" algn="ctr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800" b="0" dirty="0" err="1"/>
              <a:t>здатність</a:t>
            </a:r>
            <a:r>
              <a:rPr lang="ru-RU" sz="2800" b="0" dirty="0"/>
              <a:t> </a:t>
            </a:r>
            <a:r>
              <a:rPr lang="ru-RU" sz="2800" b="0" dirty="0" err="1"/>
              <a:t>даного</a:t>
            </a:r>
            <a:r>
              <a:rPr lang="ru-RU" sz="2800" b="0" dirty="0"/>
              <a:t> </a:t>
            </a:r>
          </a:p>
          <a:p>
            <a:pPr marL="4746625" algn="ctr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800" b="0" dirty="0" err="1"/>
              <a:t>біологічного</a:t>
            </a:r>
            <a:r>
              <a:rPr lang="ru-RU" sz="2800" b="0" dirty="0"/>
              <a:t> виду </a:t>
            </a:r>
          </a:p>
          <a:p>
            <a:pPr marL="4746625" algn="ctr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800" b="0" dirty="0" err="1"/>
              <a:t>мікроорганізмів</a:t>
            </a:r>
            <a:r>
              <a:rPr lang="ru-RU" sz="2800" b="0" dirty="0"/>
              <a:t> </a:t>
            </a:r>
          </a:p>
          <a:p>
            <a:pPr marL="4746625" algn="ctr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800" b="0" dirty="0" err="1"/>
              <a:t>існувати</a:t>
            </a:r>
            <a:r>
              <a:rPr lang="ru-RU" sz="2800" b="0" dirty="0"/>
              <a:t> в </a:t>
            </a:r>
            <a:r>
              <a:rPr lang="ru-RU" sz="2800" b="0" dirty="0" err="1">
                <a:solidFill>
                  <a:srgbClr val="FF0000"/>
                </a:solidFill>
              </a:rPr>
              <a:t>різних</a:t>
            </a:r>
            <a:r>
              <a:rPr lang="ru-RU" sz="2800" b="0" dirty="0"/>
              <a:t>  формах.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6D0A2C-B0F1-B029-5332-0E6962BBB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88913"/>
            <a:ext cx="10869612" cy="4318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b="1" dirty="0" err="1"/>
              <a:t>Основні</a:t>
            </a:r>
            <a:r>
              <a:rPr lang="ru-RU" sz="2800" b="1" dirty="0"/>
              <a:t> </a:t>
            </a:r>
            <a:r>
              <a:rPr lang="ru-RU" sz="2800" b="1" dirty="0" err="1"/>
              <a:t>форми</a:t>
            </a:r>
            <a:r>
              <a:rPr lang="ru-RU" sz="2800" b="1" dirty="0"/>
              <a:t> </a:t>
            </a:r>
            <a:r>
              <a:rPr lang="ru-RU" sz="2800" b="1" dirty="0" err="1"/>
              <a:t>бактерій</a:t>
            </a:r>
            <a:endParaRPr lang="ru-RU" sz="2800" b="1" dirty="0"/>
          </a:p>
        </p:txBody>
      </p:sp>
      <p:pic>
        <p:nvPicPr>
          <p:cNvPr id="8196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D2D3B6-0558-1731-A69C-65F118E18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6138863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8888130A-4458-CB8D-0CDB-4C80EE39A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12038013" cy="598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Текст 2">
            <a:extLst>
              <a:ext uri="{FF2B5EF4-FFF2-40B4-BE49-F238E27FC236}">
                <a16:creationId xmlns:a16="http://schemas.microsoft.com/office/drawing/2014/main" id="{2812806E-FB03-A8EE-E8C9-452F1853D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5732463"/>
            <a:ext cx="10869613" cy="439737"/>
          </a:xfrm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E48C906-CC72-BD59-BB78-D5A95B41F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0" y="260350"/>
            <a:ext cx="5951538" cy="20891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000" b="1" dirty="0" err="1"/>
              <a:t>бактерії</a:t>
            </a:r>
            <a:r>
              <a:rPr lang="ru-RU" sz="4000" b="1" dirty="0"/>
              <a:t>  </a:t>
            </a:r>
            <a:br>
              <a:rPr lang="ru-RU" sz="4000" b="1" dirty="0"/>
            </a:br>
            <a:r>
              <a:rPr lang="ru-RU" sz="2800" b="1" cap="none" dirty="0" err="1">
                <a:solidFill>
                  <a:srgbClr val="0070C0"/>
                </a:solidFill>
              </a:rPr>
              <a:t>скануюча</a:t>
            </a:r>
            <a:br>
              <a:rPr lang="ru-RU" sz="2800" b="1" cap="none" dirty="0">
                <a:solidFill>
                  <a:srgbClr val="0070C0"/>
                </a:solidFill>
              </a:rPr>
            </a:br>
            <a:r>
              <a:rPr lang="ru-RU" sz="2800" b="1" cap="none" dirty="0" err="1">
                <a:solidFill>
                  <a:srgbClr val="0070C0"/>
                </a:solidFill>
              </a:rPr>
              <a:t>електронна</a:t>
            </a:r>
            <a:br>
              <a:rPr lang="ru-RU" sz="2800" b="1" cap="none" dirty="0">
                <a:solidFill>
                  <a:srgbClr val="0070C0"/>
                </a:solidFill>
              </a:rPr>
            </a:br>
            <a:r>
              <a:rPr lang="ru-RU" sz="2800" b="1" cap="none" dirty="0" err="1">
                <a:solidFill>
                  <a:srgbClr val="0070C0"/>
                </a:solidFill>
              </a:rPr>
              <a:t>мікроскопія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10244" name="Рисунок 4">
            <a:extLst>
              <a:ext uri="{FF2B5EF4-FFF2-40B4-BE49-F238E27FC236}">
                <a16:creationId xmlns:a16="http://schemas.microsoft.com/office/drawing/2014/main" id="{B38A46D5-3D15-4B3F-B388-CD5AA1B96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3644900"/>
            <a:ext cx="4833937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Рисунок 5">
            <a:extLst>
              <a:ext uri="{FF2B5EF4-FFF2-40B4-BE49-F238E27FC236}">
                <a16:creationId xmlns:a16="http://schemas.microsoft.com/office/drawing/2014/main" id="{B4DBCBEA-359D-71C1-1C65-1F2DF3ABD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2276475"/>
            <a:ext cx="6494463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Рисунок 6">
            <a:extLst>
              <a:ext uri="{FF2B5EF4-FFF2-40B4-BE49-F238E27FC236}">
                <a16:creationId xmlns:a16="http://schemas.microsoft.com/office/drawing/2014/main" id="{3109B75B-D284-253D-ADED-C896E71E9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115888"/>
            <a:ext cx="393700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Текст 2">
            <a:extLst>
              <a:ext uri="{FF2B5EF4-FFF2-40B4-BE49-F238E27FC236}">
                <a16:creationId xmlns:a16="http://schemas.microsoft.com/office/drawing/2014/main" id="{B4F6B860-5574-C8B4-DC00-7D2069713F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549275"/>
            <a:ext cx="11896725" cy="6048375"/>
          </a:xfrm>
        </p:spPr>
        <p:txBody>
          <a:bodyPr/>
          <a:lstStyle/>
          <a:p>
            <a:pPr algn="ctr"/>
            <a:r>
              <a:rPr lang="ru-RU" altLang="ru-RU" sz="2000">
                <a:latin typeface="Arial" panose="020B0604020202020204" pitchFamily="34" charset="0"/>
              </a:rPr>
              <a:t>ЯДЕРНИЙ АПАРАТ, ЦИТОПЛАЗМА, ОБОЛОНКИ, ПРИДАТКИ</a:t>
            </a:r>
          </a:p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0016FB7-42E3-4A26-7B55-EC9B8FD4D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38" y="14288"/>
            <a:ext cx="10869612" cy="46196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spc="520" dirty="0"/>
              <a:t>УЛЬТРАСТРУКТУРА </a:t>
            </a:r>
            <a:r>
              <a:rPr lang="ru-RU" b="1" spc="520" dirty="0" err="1"/>
              <a:t>БАКТЕРіЙ</a:t>
            </a:r>
            <a:endParaRPr lang="ru-RU" b="1" spc="520" dirty="0"/>
          </a:p>
        </p:txBody>
      </p:sp>
      <p:pic>
        <p:nvPicPr>
          <p:cNvPr id="11268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DEEB8C4-8BF6-F0A0-C135-3A3EB1D29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1196975"/>
            <a:ext cx="10888663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blinds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Текст 2">
            <a:extLst>
              <a:ext uri="{FF2B5EF4-FFF2-40B4-BE49-F238E27FC236}">
                <a16:creationId xmlns:a16="http://schemas.microsoft.com/office/drawing/2014/main" id="{EBF46AB0-7EB5-2781-81F2-35E27DC04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5715000"/>
            <a:ext cx="10869613" cy="457200"/>
          </a:xfrm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D474F56-8A65-2CDB-1F75-E000DDE194E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27050" y="333375"/>
            <a:ext cx="10869613" cy="762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3600" b="1" cap="none" dirty="0">
                <a:latin typeface="Times New Roman" pitchFamily="18" charset="0"/>
              </a:rPr>
              <a:t>Ультратонкий </a:t>
            </a:r>
            <a:r>
              <a:rPr lang="ru-RU" sz="3600" b="1" cap="none" dirty="0" err="1">
                <a:latin typeface="Times New Roman" pitchFamily="18" charset="0"/>
              </a:rPr>
              <a:t>зріз</a:t>
            </a:r>
            <a:r>
              <a:rPr lang="ru-RU" sz="3600" b="1" cap="none" dirty="0">
                <a:latin typeface="Times New Roman" pitchFamily="18" charset="0"/>
              </a:rPr>
              <a:t> </a:t>
            </a:r>
            <a:r>
              <a:rPr lang="en-US" sz="3600" b="1" i="1" cap="none" dirty="0">
                <a:latin typeface="Times New Roman" pitchFamily="18" charset="0"/>
              </a:rPr>
              <a:t>Bacillus subtilis</a:t>
            </a:r>
            <a:endParaRPr lang="ru-RU" sz="3600" b="1" i="1" cap="none" dirty="0">
              <a:latin typeface="Times New Roman" pitchFamily="18" charset="0"/>
            </a:endParaRPr>
          </a:p>
        </p:txBody>
      </p:sp>
      <p:pic>
        <p:nvPicPr>
          <p:cNvPr id="12292" name="Picture 7" descr="Мезосома">
            <a:extLst>
              <a:ext uri="{FF2B5EF4-FFF2-40B4-BE49-F238E27FC236}">
                <a16:creationId xmlns:a16="http://schemas.microsoft.com/office/drawing/2014/main" id="{A8998D72-4008-4AA6-591D-565BDFC7C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8888" y="3573463"/>
            <a:ext cx="2243137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8">
            <a:extLst>
              <a:ext uri="{FF2B5EF4-FFF2-40B4-BE49-F238E27FC236}">
                <a16:creationId xmlns:a16="http://schemas.microsoft.com/office/drawing/2014/main" id="{547F676D-5334-E844-F8CC-F6877CC72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8888" y="2349500"/>
            <a:ext cx="25923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3366FF"/>
                </a:solidFill>
              </a:rPr>
              <a:t>Електроно-грама</a:t>
            </a:r>
          </a:p>
          <a:p>
            <a:pPr algn="ctr" eaLnBrk="1" hangingPunct="1"/>
            <a:r>
              <a:rPr lang="ru-RU" altLang="ru-RU" sz="2400" b="1">
                <a:solidFill>
                  <a:srgbClr val="3366FF"/>
                </a:solidFill>
              </a:rPr>
              <a:t>мезосоми</a:t>
            </a:r>
          </a:p>
        </p:txBody>
      </p:sp>
      <p:pic>
        <p:nvPicPr>
          <p:cNvPr id="12294" name="Picture 2" descr="A picture containing stone&#10;&#10;Description automatically generated">
            <a:extLst>
              <a:ext uri="{FF2B5EF4-FFF2-40B4-BE49-F238E27FC236}">
                <a16:creationId xmlns:a16="http://schemas.microsoft.com/office/drawing/2014/main" id="{CF4EE51B-120E-BD4E-8997-1AB2533C3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8281988" cy="526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DCF3EFF6-BC69-32C0-FFE6-95275EE41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404813"/>
            <a:ext cx="9699625" cy="577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Текст 2">
            <a:extLst>
              <a:ext uri="{FF2B5EF4-FFF2-40B4-BE49-F238E27FC236}">
                <a16:creationId xmlns:a16="http://schemas.microsoft.com/office/drawing/2014/main" id="{D3747588-02E9-819E-2199-9FB33B5673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0650" y="1628775"/>
            <a:ext cx="11807825" cy="360363"/>
          </a:xfrm>
        </p:spPr>
        <p:txBody>
          <a:bodyPr/>
          <a:lstStyle/>
          <a:p>
            <a:r>
              <a:rPr lang="ru-RU" altLang="ru-RU" sz="2000">
                <a:solidFill>
                  <a:srgbClr val="FF0000"/>
                </a:solidFill>
                <a:latin typeface="Arial" panose="020B0604020202020204" pitchFamily="34" charset="0"/>
              </a:rPr>
              <a:t>Розташування спор</a:t>
            </a:r>
            <a:endParaRPr lang="ru-RU" altLang="ru-RU" sz="2000">
              <a:latin typeface="Arial" panose="020B0604020202020204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A0E6EE2-A71B-2DC7-D87A-573D965CA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0" y="188913"/>
            <a:ext cx="10869613" cy="1584325"/>
          </a:xfrm>
        </p:spPr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spc="200" dirty="0">
                <a:solidFill>
                  <a:srgbClr val="FF0000"/>
                </a:solidFill>
              </a:rPr>
              <a:t>Спори</a:t>
            </a:r>
            <a:r>
              <a:rPr lang="ru-RU" b="1" spc="200" dirty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–</a:t>
            </a:r>
            <a:r>
              <a:rPr lang="ru-RU" b="1" dirty="0"/>
              <a:t> </a:t>
            </a:r>
            <a:r>
              <a:rPr lang="ru-RU" sz="2400" b="1" cap="none" dirty="0" err="1">
                <a:solidFill>
                  <a:srgbClr val="0070C0"/>
                </a:solidFill>
              </a:rPr>
              <a:t>стійка</a:t>
            </a:r>
            <a:r>
              <a:rPr lang="ru-RU" sz="2400" b="1" cap="none" dirty="0">
                <a:solidFill>
                  <a:srgbClr val="0070C0"/>
                </a:solidFill>
              </a:rPr>
              <a:t> форма </a:t>
            </a:r>
            <a:r>
              <a:rPr lang="ru-RU" sz="2400" b="1" cap="none" dirty="0" err="1">
                <a:solidFill>
                  <a:srgbClr val="0070C0"/>
                </a:solidFill>
              </a:rPr>
              <a:t>існування</a:t>
            </a:r>
            <a:r>
              <a:rPr lang="ru-RU" sz="2400" b="1" cap="none" dirty="0">
                <a:solidFill>
                  <a:srgbClr val="0070C0"/>
                </a:solidFill>
              </a:rPr>
              <a:t>,  </a:t>
            </a:r>
            <a:r>
              <a:rPr lang="ru-RU" sz="2400" dirty="0"/>
              <a:t> </a:t>
            </a:r>
            <a:r>
              <a:rPr lang="ru-RU" sz="2400" b="1" cap="none" dirty="0" err="1">
                <a:solidFill>
                  <a:srgbClr val="0070C0"/>
                </a:solidFill>
              </a:rPr>
              <a:t>спочиваючі</a:t>
            </a:r>
            <a:r>
              <a:rPr lang="ru-RU" sz="2400" b="1" cap="none" dirty="0">
                <a:solidFill>
                  <a:srgbClr val="0070C0"/>
                </a:solidFill>
              </a:rPr>
              <a:t> </a:t>
            </a:r>
            <a:r>
              <a:rPr lang="ru-RU" sz="2400" b="1" cap="none" dirty="0" err="1">
                <a:solidFill>
                  <a:srgbClr val="0070C0"/>
                </a:solidFill>
              </a:rPr>
              <a:t>форми</a:t>
            </a:r>
            <a:r>
              <a:rPr lang="ru-RU" sz="2400" b="1" cap="none" dirty="0">
                <a:solidFill>
                  <a:srgbClr val="0070C0"/>
                </a:solidFill>
              </a:rPr>
              <a:t> </a:t>
            </a:r>
            <a:r>
              <a:rPr lang="ru-RU" sz="2400" b="1" cap="none" dirty="0" err="1">
                <a:solidFill>
                  <a:srgbClr val="0070C0"/>
                </a:solidFill>
              </a:rPr>
              <a:t>деяких</a:t>
            </a:r>
            <a:r>
              <a:rPr lang="ru-RU" sz="2400" b="1" cap="none" dirty="0">
                <a:solidFill>
                  <a:srgbClr val="0070C0"/>
                </a:solidFill>
              </a:rPr>
              <a:t> </a:t>
            </a:r>
            <a:r>
              <a:rPr lang="ru-RU" sz="2400" b="1" cap="none" dirty="0" err="1">
                <a:solidFill>
                  <a:srgbClr val="0070C0"/>
                </a:solidFill>
              </a:rPr>
              <a:t>бактерій</a:t>
            </a:r>
            <a:r>
              <a:rPr lang="ru-RU" sz="2400" b="1" cap="none" dirty="0">
                <a:solidFill>
                  <a:srgbClr val="0070C0"/>
                </a:solidFill>
              </a:rPr>
              <a:t>. </a:t>
            </a:r>
            <a:br>
              <a:rPr lang="ru-RU" sz="2400" b="1" cap="none" dirty="0">
                <a:solidFill>
                  <a:srgbClr val="0070C0"/>
                </a:solidFill>
              </a:rPr>
            </a:br>
            <a:r>
              <a:rPr lang="ru-RU" sz="2400" b="1" cap="none" dirty="0" err="1">
                <a:solidFill>
                  <a:srgbClr val="0070C0"/>
                </a:solidFill>
              </a:rPr>
              <a:t>утворюються</a:t>
            </a:r>
            <a:r>
              <a:rPr lang="ru-RU" sz="2400" b="1" cap="none" dirty="0">
                <a:solidFill>
                  <a:srgbClr val="0070C0"/>
                </a:solidFill>
              </a:rPr>
              <a:t> </a:t>
            </a:r>
            <a:r>
              <a:rPr lang="ru-RU" sz="2400" b="1" cap="none" dirty="0" err="1">
                <a:solidFill>
                  <a:srgbClr val="0070C0"/>
                </a:solidFill>
              </a:rPr>
              <a:t>всередині</a:t>
            </a:r>
            <a:r>
              <a:rPr lang="ru-RU" sz="2400" b="1" cap="none" dirty="0">
                <a:solidFill>
                  <a:srgbClr val="0070C0"/>
                </a:solidFill>
              </a:rPr>
              <a:t> </a:t>
            </a:r>
            <a:r>
              <a:rPr lang="ru-RU" sz="2400" b="1" cap="none" dirty="0" err="1">
                <a:solidFill>
                  <a:srgbClr val="0070C0"/>
                </a:solidFill>
              </a:rPr>
              <a:t>цитоплазми</a:t>
            </a:r>
            <a:r>
              <a:rPr lang="ru-RU" sz="2400" b="1" cap="none" dirty="0">
                <a:solidFill>
                  <a:srgbClr val="0070C0"/>
                </a:solidFill>
              </a:rPr>
              <a:t> </a:t>
            </a:r>
            <a:r>
              <a:rPr lang="ru-RU" sz="2400" b="1" cap="none" dirty="0" err="1">
                <a:solidFill>
                  <a:srgbClr val="0070C0"/>
                </a:solidFill>
              </a:rPr>
              <a:t>вегетативих</a:t>
            </a:r>
            <a:r>
              <a:rPr lang="ru-RU" sz="2400" b="1" cap="none" dirty="0">
                <a:solidFill>
                  <a:srgbClr val="0070C0"/>
                </a:solidFill>
              </a:rPr>
              <a:t> </a:t>
            </a:r>
            <a:r>
              <a:rPr lang="ru-RU" sz="2400" b="1" cap="none" dirty="0" err="1">
                <a:solidFill>
                  <a:srgbClr val="0070C0"/>
                </a:solidFill>
              </a:rPr>
              <a:t>клітин</a:t>
            </a:r>
            <a:r>
              <a:rPr lang="ru-RU" sz="2400" b="1" cap="none" dirty="0">
                <a:solidFill>
                  <a:srgbClr val="0070C0"/>
                </a:solidFill>
              </a:rPr>
              <a:t> в </a:t>
            </a:r>
            <a:r>
              <a:rPr lang="ru-RU" sz="2400" b="1" cap="none" dirty="0" err="1">
                <a:solidFill>
                  <a:srgbClr val="0070C0"/>
                </a:solidFill>
              </a:rPr>
              <a:t>несприятливих</a:t>
            </a:r>
            <a:r>
              <a:rPr lang="ru-RU" sz="2400" b="1" cap="none" dirty="0">
                <a:solidFill>
                  <a:srgbClr val="0070C0"/>
                </a:solidFill>
              </a:rPr>
              <a:t> </a:t>
            </a:r>
            <a:r>
              <a:rPr lang="ru-RU" sz="2400" b="1" cap="none" dirty="0" err="1">
                <a:solidFill>
                  <a:srgbClr val="0070C0"/>
                </a:solidFill>
              </a:rPr>
              <a:t>умовах</a:t>
            </a:r>
            <a:r>
              <a:rPr lang="ru-RU" sz="2400" b="1" cap="none" dirty="0">
                <a:solidFill>
                  <a:srgbClr val="0070C0"/>
                </a:solidFill>
              </a:rPr>
              <a:t> </a:t>
            </a:r>
            <a:r>
              <a:rPr lang="ru-RU" sz="2400" b="1" cap="none" dirty="0" err="1">
                <a:solidFill>
                  <a:srgbClr val="0070C0"/>
                </a:solidFill>
              </a:rPr>
              <a:t>існування</a:t>
            </a:r>
            <a:br>
              <a:rPr lang="ru-RU" sz="2800" dirty="0"/>
            </a:br>
            <a:r>
              <a:rPr lang="ru-RU" sz="2200" b="1" cap="none" dirty="0" err="1">
                <a:solidFill>
                  <a:srgbClr val="FF0000"/>
                </a:solidFill>
              </a:rPr>
              <a:t>Стадії</a:t>
            </a:r>
            <a:r>
              <a:rPr lang="ru-RU" sz="2200" b="1" cap="none" dirty="0">
                <a:solidFill>
                  <a:srgbClr val="FF0000"/>
                </a:solidFill>
              </a:rPr>
              <a:t> </a:t>
            </a:r>
            <a:r>
              <a:rPr lang="ru-RU" sz="2200" b="1" cap="none" dirty="0" err="1">
                <a:solidFill>
                  <a:srgbClr val="FF0000"/>
                </a:solidFill>
              </a:rPr>
              <a:t>формування</a:t>
            </a:r>
            <a:br>
              <a:rPr lang="ru-RU" sz="2200" b="1" cap="none" dirty="0">
                <a:solidFill>
                  <a:srgbClr val="FF0000"/>
                </a:solidFill>
              </a:rPr>
            </a:br>
            <a:r>
              <a:rPr lang="ru-RU" sz="2200" b="1" cap="none" dirty="0">
                <a:solidFill>
                  <a:srgbClr val="FF0000"/>
                </a:solidFill>
              </a:rPr>
              <a:t>спори</a:t>
            </a:r>
          </a:p>
        </p:txBody>
      </p:sp>
      <p:sp>
        <p:nvSpPr>
          <p:cNvPr id="14340" name="TextBox 10">
            <a:extLst>
              <a:ext uri="{FF2B5EF4-FFF2-40B4-BE49-F238E27FC236}">
                <a16:creationId xmlns:a16="http://schemas.microsoft.com/office/drawing/2014/main" id="{807A7733-DCD1-ABB8-FABF-ED8831D27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6750"/>
            <a:ext cx="4175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FF0000"/>
                </a:solidFill>
              </a:rPr>
              <a:t>Схема розрізу спори</a:t>
            </a:r>
          </a:p>
        </p:txBody>
      </p:sp>
      <p:pic>
        <p:nvPicPr>
          <p:cNvPr id="14341" name="Picture 2" descr="A picture containing front, sitting, cat&#10;&#10;Description automatically generated">
            <a:extLst>
              <a:ext uri="{FF2B5EF4-FFF2-40B4-BE49-F238E27FC236}">
                <a16:creationId xmlns:a16="http://schemas.microsoft.com/office/drawing/2014/main" id="{AA8710EB-1CEF-AA93-ED68-75F5CD9CF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1773238"/>
            <a:ext cx="2989262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59365D-6054-55BF-54D5-D87F1ACF4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25" y="2366963"/>
            <a:ext cx="3338513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AE84B22-2F2C-091E-F18A-DD97F8E76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2228850"/>
            <a:ext cx="3265487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9" descr="A close up of a mans face&#10;&#10;Description automatically generated">
            <a:extLst>
              <a:ext uri="{FF2B5EF4-FFF2-40B4-BE49-F238E27FC236}">
                <a16:creationId xmlns:a16="http://schemas.microsoft.com/office/drawing/2014/main" id="{B59C0093-FC1B-636C-DF85-94149373E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4854575"/>
            <a:ext cx="277495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7ACE140-3C9B-FA17-0717-FB189E54D76B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431800" y="188913"/>
            <a:ext cx="11758613" cy="635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3200" b="1" cap="none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ЗРІЗ СПОРИ   </a:t>
            </a:r>
            <a:r>
              <a:rPr lang="en-US" sz="3200" b="1" i="1" cap="none" dirty="0">
                <a:solidFill>
                  <a:srgbClr val="3366FF"/>
                </a:solidFill>
                <a:latin typeface="Times New Roman" pitchFamily="18" charset="0"/>
              </a:rPr>
              <a:t>Bacillus subtilis</a:t>
            </a:r>
            <a:endParaRPr lang="ru-RU" sz="3200" b="1" i="1" cap="none" dirty="0">
              <a:solidFill>
                <a:srgbClr val="3366FF"/>
              </a:solidFill>
              <a:latin typeface="Times New Roman" pitchFamily="18" charset="0"/>
            </a:endParaRPr>
          </a:p>
        </p:txBody>
      </p:sp>
      <p:pic>
        <p:nvPicPr>
          <p:cNvPr id="15363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8BBEEB78-DB1A-E382-80D0-6C99C1DBC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88" y="852488"/>
            <a:ext cx="9621837" cy="600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5001B67-9905-6D9D-F0F7-DE01EEF3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413" y="115888"/>
            <a:ext cx="10869612" cy="43338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 dirty="0"/>
              <a:t>ЗЕРНА </a:t>
            </a:r>
            <a:r>
              <a:rPr lang="ru-RU" sz="2800" b="1" dirty="0" err="1"/>
              <a:t>ВОЛЮТИНу</a:t>
            </a:r>
            <a:r>
              <a:rPr lang="ru-RU" sz="2800" b="1" dirty="0"/>
              <a:t> </a:t>
            </a:r>
            <a:r>
              <a:rPr lang="ru-RU" sz="2800" b="1" dirty="0" err="1"/>
              <a:t>корінебактерій</a:t>
            </a:r>
            <a:endParaRPr lang="ru-RU" sz="2800" b="1" dirty="0"/>
          </a:p>
        </p:txBody>
      </p:sp>
      <p:pic>
        <p:nvPicPr>
          <p:cNvPr id="16387" name="Рисунок 4">
            <a:extLst>
              <a:ext uri="{FF2B5EF4-FFF2-40B4-BE49-F238E27FC236}">
                <a16:creationId xmlns:a16="http://schemas.microsoft.com/office/drawing/2014/main" id="{6CB8215F-9B90-3B5A-FE66-FDB7C0982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549275"/>
            <a:ext cx="4368800" cy="333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2">
            <a:extLst>
              <a:ext uri="{FF2B5EF4-FFF2-40B4-BE49-F238E27FC236}">
                <a16:creationId xmlns:a16="http://schemas.microsoft.com/office/drawing/2014/main" id="{7AACA17C-8039-BCA0-AF2D-6E7CB3D4D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75" y="549275"/>
            <a:ext cx="4319588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E7CBA6-DCD9-B6EB-11D5-B2254977F0D4}"/>
              </a:ext>
            </a:extLst>
          </p:cNvPr>
          <p:cNvSpPr txBox="1"/>
          <p:nvPr/>
        </p:nvSpPr>
        <p:spPr>
          <a:xfrm>
            <a:off x="5614988" y="3832225"/>
            <a:ext cx="6424612" cy="297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Забарвлення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 за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Нейссером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charset="0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ru-RU" b="1" dirty="0" err="1">
                <a:latin typeface="Arial" charset="0"/>
              </a:rPr>
              <a:t>Оцтово</a:t>
            </a:r>
            <a:r>
              <a:rPr lang="ru-RU" b="1" dirty="0">
                <a:latin typeface="Arial" charset="0"/>
              </a:rPr>
              <a:t>-кисла синька </a:t>
            </a:r>
            <a:r>
              <a:rPr lang="ru-RU" b="1" dirty="0" err="1">
                <a:latin typeface="Arial" charset="0"/>
              </a:rPr>
              <a:t>Нейссера</a:t>
            </a:r>
            <a:r>
              <a:rPr lang="ru-RU" b="1" dirty="0">
                <a:latin typeface="Arial" charset="0"/>
              </a:rPr>
              <a:t> 1 </a:t>
            </a:r>
            <a:r>
              <a:rPr lang="ru-RU" b="1" dirty="0" err="1">
                <a:latin typeface="Arial" charset="0"/>
              </a:rPr>
              <a:t>хв</a:t>
            </a:r>
            <a:r>
              <a:rPr lang="ru-RU" b="1" dirty="0">
                <a:latin typeface="Arial" charset="0"/>
              </a:rPr>
              <a:t>.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ru-RU" b="1" dirty="0" err="1">
                <a:latin typeface="Arial" charset="0"/>
              </a:rPr>
              <a:t>Промивання</a:t>
            </a:r>
            <a:r>
              <a:rPr lang="ru-RU" b="1" dirty="0">
                <a:latin typeface="Arial" charset="0"/>
              </a:rPr>
              <a:t> водою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ru-RU" b="1" dirty="0" err="1">
                <a:latin typeface="Arial" charset="0"/>
              </a:rPr>
              <a:t>Розчин</a:t>
            </a:r>
            <a:r>
              <a:rPr lang="ru-RU" b="1" dirty="0">
                <a:latin typeface="Arial" charset="0"/>
              </a:rPr>
              <a:t> </a:t>
            </a:r>
            <a:r>
              <a:rPr lang="ru-RU" b="1" dirty="0" err="1">
                <a:latin typeface="Arial" charset="0"/>
              </a:rPr>
              <a:t>Люголю</a:t>
            </a:r>
            <a:r>
              <a:rPr lang="ru-RU" b="1" dirty="0">
                <a:latin typeface="Arial" charset="0"/>
              </a:rPr>
              <a:t> – ½ </a:t>
            </a:r>
            <a:r>
              <a:rPr lang="ru-RU" b="1" dirty="0" err="1">
                <a:latin typeface="Arial" charset="0"/>
              </a:rPr>
              <a:t>хв</a:t>
            </a:r>
            <a:endParaRPr lang="ru-RU" b="1" dirty="0">
              <a:latin typeface="Arial" charset="0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ru-RU" b="1" dirty="0">
                <a:latin typeface="Arial" charset="0"/>
              </a:rPr>
              <a:t>Не </a:t>
            </a:r>
            <a:r>
              <a:rPr lang="ru-RU" b="1" dirty="0" err="1">
                <a:latin typeface="Arial" charset="0"/>
              </a:rPr>
              <a:t>промиваючи</a:t>
            </a:r>
            <a:r>
              <a:rPr lang="ru-RU" b="1" dirty="0">
                <a:latin typeface="Arial" charset="0"/>
              </a:rPr>
              <a:t> водою  - </a:t>
            </a:r>
            <a:r>
              <a:rPr lang="ru-RU" b="1" dirty="0" err="1">
                <a:latin typeface="Arial" charset="0"/>
              </a:rPr>
              <a:t>везувін</a:t>
            </a:r>
            <a:r>
              <a:rPr lang="ru-RU" b="1" dirty="0">
                <a:latin typeface="Arial" charset="0"/>
              </a:rPr>
              <a:t> 1 </a:t>
            </a:r>
            <a:r>
              <a:rPr lang="ru-RU" b="1" dirty="0" err="1">
                <a:latin typeface="Arial" charset="0"/>
              </a:rPr>
              <a:t>хв</a:t>
            </a:r>
            <a:endParaRPr lang="ru-RU" b="1" dirty="0">
              <a:latin typeface="Arial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ru-RU" b="1" dirty="0" err="1">
                <a:latin typeface="Arial" charset="0"/>
              </a:rPr>
              <a:t>Промивання</a:t>
            </a:r>
            <a:r>
              <a:rPr lang="ru-RU" b="1" dirty="0">
                <a:latin typeface="Arial" charset="0"/>
              </a:rPr>
              <a:t>,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ru-RU" b="1" dirty="0" err="1">
                <a:latin typeface="Arial" charset="0"/>
              </a:rPr>
              <a:t>висушування</a:t>
            </a:r>
            <a:r>
              <a:rPr lang="ru-RU" b="1" dirty="0">
                <a:latin typeface="Arial" charset="0"/>
              </a:rPr>
              <a:t>,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ru-RU" b="1" dirty="0" err="1">
                <a:latin typeface="Arial" charset="0"/>
              </a:rPr>
              <a:t>мікроскопія</a:t>
            </a:r>
            <a:endParaRPr lang="ru-RU" b="1" dirty="0">
              <a:latin typeface="Arial" charset="0"/>
            </a:endParaRPr>
          </a:p>
          <a:p>
            <a:pPr eaLnBrk="1" hangingPunct="1">
              <a:defRPr/>
            </a:pPr>
            <a:endParaRPr lang="ru-RU" dirty="0">
              <a:latin typeface="Arial" charset="0"/>
            </a:endParaRPr>
          </a:p>
        </p:txBody>
      </p:sp>
      <p:sp>
        <p:nvSpPr>
          <p:cNvPr id="16390" name="TextBox 6">
            <a:extLst>
              <a:ext uri="{FF2B5EF4-FFF2-40B4-BE49-F238E27FC236}">
                <a16:creationId xmlns:a16="http://schemas.microsoft.com/office/drawing/2014/main" id="{7088E46D-CE3D-1325-5CF9-1510D2204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3927475"/>
            <a:ext cx="5183188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0070C0"/>
                </a:solidFill>
              </a:rPr>
              <a:t>Забарвлення за Леффлером</a:t>
            </a:r>
          </a:p>
          <a:p>
            <a:pPr eaLnBrk="1" hangingPunct="1"/>
            <a:r>
              <a:rPr lang="ru-RU" altLang="ru-RU" b="1"/>
              <a:t>Лужна метиленова </a:t>
            </a:r>
          </a:p>
          <a:p>
            <a:pPr eaLnBrk="1" hangingPunct="1"/>
            <a:r>
              <a:rPr lang="ru-RU" altLang="ru-RU" b="1"/>
              <a:t>синька Леффлера – 3 – 5 хв</a:t>
            </a:r>
          </a:p>
          <a:p>
            <a:pPr eaLnBrk="1" hangingPunct="1"/>
            <a:endParaRPr lang="ru-RU" altLang="ru-RU" b="1"/>
          </a:p>
          <a:p>
            <a:pPr eaLnBrk="1" hangingPunct="1"/>
            <a:r>
              <a:rPr lang="ru-RU" altLang="ru-RU" b="1"/>
              <a:t>Промивання,</a:t>
            </a:r>
          </a:p>
          <a:p>
            <a:pPr eaLnBrk="1" hangingPunct="1"/>
            <a:r>
              <a:rPr lang="ru-RU" altLang="ru-RU" b="1"/>
              <a:t>висушування, </a:t>
            </a:r>
          </a:p>
          <a:p>
            <a:pPr eaLnBrk="1" hangingPunct="1"/>
            <a:r>
              <a:rPr lang="ru-RU" altLang="ru-RU" b="1"/>
              <a:t>мікроскопія</a:t>
            </a:r>
          </a:p>
        </p:txBody>
      </p:sp>
    </p:spTree>
  </p:cSld>
  <p:clrMapOvr>
    <a:masterClrMapping/>
  </p:clrMapOvr>
  <p:transition spd="med">
    <p:cover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Текст 2">
            <a:extLst>
              <a:ext uri="{FF2B5EF4-FFF2-40B4-BE49-F238E27FC236}">
                <a16:creationId xmlns:a16="http://schemas.microsoft.com/office/drawing/2014/main" id="{E375DB6C-2C75-D3CD-FC47-0CCD117AD3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713" y="1196975"/>
            <a:ext cx="11518900" cy="5184775"/>
          </a:xfrm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2101935-9C62-99AD-0876-AADE2765B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260350"/>
            <a:ext cx="11183937" cy="1223963"/>
          </a:xfrm>
        </p:spPr>
        <p:txBody>
          <a:bodyPr/>
          <a:lstStyle/>
          <a:p>
            <a:pPr algn="ctr">
              <a:defRPr/>
            </a:pPr>
            <a:r>
              <a:rPr lang="ru-RU" b="1" dirty="0" err="1"/>
              <a:t>Електронограма</a:t>
            </a:r>
            <a:r>
              <a:rPr lang="ru-RU" b="1" dirty="0"/>
              <a:t> </a:t>
            </a:r>
            <a:r>
              <a:rPr lang="ru-RU" b="1" dirty="0" err="1"/>
              <a:t>ЗРІзУ</a:t>
            </a:r>
            <a:r>
              <a:rPr lang="ru-RU" b="1" dirty="0"/>
              <a:t> </a:t>
            </a:r>
            <a:r>
              <a:rPr lang="ru-RU" b="1" dirty="0" err="1"/>
              <a:t>бактерІЇ</a:t>
            </a:r>
            <a:endParaRPr lang="ru-RU" b="1" dirty="0"/>
          </a:p>
        </p:txBody>
      </p:sp>
      <p:pic>
        <p:nvPicPr>
          <p:cNvPr id="17412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625023A-DCFE-5FBF-7684-CC947D94A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0175"/>
            <a:ext cx="12190413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blinds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403502F-BE67-D94F-7D68-4FFCB670E8BE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565150" y="200025"/>
            <a:ext cx="10906125" cy="99695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ru-RU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СХЕМИ СТРУКТУРИ ЦИТОПЛАЗМАТИЧНОЇ МЕМБРАНИ</a:t>
            </a:r>
          </a:p>
        </p:txBody>
      </p:sp>
      <p:pic>
        <p:nvPicPr>
          <p:cNvPr id="18435" name="Picture 2" descr="A picture containing necklace&#10;&#10;Description automatically generated">
            <a:extLst>
              <a:ext uri="{FF2B5EF4-FFF2-40B4-BE49-F238E27FC236}">
                <a16:creationId xmlns:a16="http://schemas.microsoft.com/office/drawing/2014/main" id="{FE93726E-0C56-B443-2E46-5CB749B9A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1575"/>
            <a:ext cx="12190413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7F690E7-7D99-8A01-2D49-4EC8BC37B2B5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12190413" cy="576263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ru-RU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СТРУКТУРИ ПЕПТИДОГЛІКАНУ</a:t>
            </a:r>
          </a:p>
        </p:txBody>
      </p:sp>
      <p:pic>
        <p:nvPicPr>
          <p:cNvPr id="19459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F4DD86D-9016-F60D-0D61-5C9839C20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692150"/>
            <a:ext cx="9971087" cy="594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blind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C2ED641-6A95-14B3-7CED-B5DF31CEB16F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623888" y="0"/>
            <a:ext cx="6350000" cy="10445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ru-RU" sz="3200" b="1" cap="none" dirty="0">
                <a:solidFill>
                  <a:srgbClr val="AD4D6B"/>
                </a:solidFill>
              </a:rPr>
              <a:t>Схема </a:t>
            </a:r>
            <a:r>
              <a:rPr lang="ru-RU" sz="3200" b="1" cap="none" dirty="0" err="1">
                <a:solidFill>
                  <a:srgbClr val="AD4D6B"/>
                </a:solidFill>
              </a:rPr>
              <a:t>структури</a:t>
            </a:r>
            <a:r>
              <a:rPr lang="ru-RU" sz="3200" b="1" cap="none" dirty="0">
                <a:solidFill>
                  <a:srgbClr val="AD4D6B"/>
                </a:solidFill>
              </a:rPr>
              <a:t> </a:t>
            </a:r>
            <a:r>
              <a:rPr lang="ru-RU" sz="3200" b="1" cap="none" dirty="0" err="1">
                <a:solidFill>
                  <a:srgbClr val="AD4D6B"/>
                </a:solidFill>
              </a:rPr>
              <a:t>оболонки</a:t>
            </a:r>
            <a:r>
              <a:rPr lang="ru-RU" sz="3200" b="1" cap="none" dirty="0">
                <a:solidFill>
                  <a:srgbClr val="AD4D6B"/>
                </a:solidFill>
              </a:rPr>
              <a:t> </a:t>
            </a:r>
            <a:r>
              <a:rPr lang="ru-RU" sz="3200" b="1" cap="none" dirty="0" err="1">
                <a:solidFill>
                  <a:srgbClr val="AD4D6B"/>
                </a:solidFill>
              </a:rPr>
              <a:t>бактерій</a:t>
            </a:r>
            <a:endParaRPr lang="ru-RU" sz="3200" b="1" cap="none" dirty="0">
              <a:solidFill>
                <a:srgbClr val="AD4D6B"/>
              </a:solidFill>
            </a:endParaRPr>
          </a:p>
        </p:txBody>
      </p:sp>
      <p:sp>
        <p:nvSpPr>
          <p:cNvPr id="20483" name="Text Box 8">
            <a:extLst>
              <a:ext uri="{FF2B5EF4-FFF2-40B4-BE49-F238E27FC236}">
                <a16:creationId xmlns:a16="http://schemas.microsoft.com/office/drawing/2014/main" id="{B0EC0951-64F3-6485-CF67-0FB3942DA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3775" y="0"/>
            <a:ext cx="4511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b="1">
                <a:solidFill>
                  <a:srgbClr val="9933FF"/>
                </a:solidFill>
              </a:rPr>
              <a:t>Грам+ </a:t>
            </a:r>
          </a:p>
        </p:txBody>
      </p:sp>
      <p:sp>
        <p:nvSpPr>
          <p:cNvPr id="20484" name="Text Box 9">
            <a:extLst>
              <a:ext uri="{FF2B5EF4-FFF2-40B4-BE49-F238E27FC236}">
                <a16:creationId xmlns:a16="http://schemas.microsoft.com/office/drawing/2014/main" id="{A20260C0-CC7B-4F67-F2CD-60250718B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908050"/>
            <a:ext cx="5854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FF0000"/>
                </a:solidFill>
              </a:rPr>
              <a:t>Грам -</a:t>
            </a:r>
          </a:p>
        </p:txBody>
      </p:sp>
      <p:pic>
        <p:nvPicPr>
          <p:cNvPr id="20485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A08365D-7A70-582D-8A84-C5BB65443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1628775"/>
            <a:ext cx="5899150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4" descr="A close up&#10;&#10;Description automatically generated">
            <a:extLst>
              <a:ext uri="{FF2B5EF4-FFF2-40B4-BE49-F238E27FC236}">
                <a16:creationId xmlns:a16="http://schemas.microsoft.com/office/drawing/2014/main" id="{B74AA21E-3CE6-B750-D109-DB1CCE68C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5" y="904875"/>
            <a:ext cx="4003675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Текст 2">
            <a:extLst>
              <a:ext uri="{FF2B5EF4-FFF2-40B4-BE49-F238E27FC236}">
                <a16:creationId xmlns:a16="http://schemas.microsoft.com/office/drawing/2014/main" id="{D82FCEBA-8652-396E-E61F-C3B352E02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5715000"/>
            <a:ext cx="10869613" cy="457200"/>
          </a:xfrm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93B41F0-F845-BC10-EB50-A6671805D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0"/>
            <a:ext cx="11423650" cy="762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 err="1"/>
              <a:t>Клітинна</a:t>
            </a:r>
            <a:r>
              <a:rPr lang="ru-RU" sz="2400" b="1" dirty="0"/>
              <a:t> </a:t>
            </a:r>
            <a:r>
              <a:rPr lang="ru-RU" sz="2400" b="1" dirty="0" err="1"/>
              <a:t>стінка</a:t>
            </a:r>
            <a:r>
              <a:rPr lang="ru-RU" sz="2400" b="1" dirty="0"/>
              <a:t> і </a:t>
            </a:r>
            <a:br>
              <a:rPr lang="ru-RU" sz="2400" b="1" dirty="0"/>
            </a:br>
            <a:r>
              <a:rPr lang="ru-RU" sz="2400" b="1" dirty="0" err="1"/>
              <a:t>цитоплазматична</a:t>
            </a:r>
            <a:r>
              <a:rPr lang="ru-RU" sz="2400" b="1" dirty="0"/>
              <a:t> мембрана</a:t>
            </a:r>
          </a:p>
        </p:txBody>
      </p:sp>
      <p:sp>
        <p:nvSpPr>
          <p:cNvPr id="21508" name="TextBox 1">
            <a:extLst>
              <a:ext uri="{FF2B5EF4-FFF2-40B4-BE49-F238E27FC236}">
                <a16:creationId xmlns:a16="http://schemas.microsoft.com/office/drawing/2014/main" id="{40B4F86F-2996-2AA0-2704-3804D5C0C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0675" y="1165225"/>
            <a:ext cx="5184775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200">
                <a:solidFill>
                  <a:srgbClr val="3366FF"/>
                </a:solidFill>
              </a:rPr>
              <a:t>В результаті дегенератив-них змін при старінні культури зменшились  розміри цитоплазми – вона, разом з цитоплазматичною мембраною (ЦПМ) відділилась від клітинної стінки.</a:t>
            </a:r>
          </a:p>
          <a:p>
            <a:pPr algn="just" eaLnBrk="1" hangingPunct="1"/>
            <a:endParaRPr lang="ru-RU" altLang="ru-RU" sz="2200">
              <a:solidFill>
                <a:srgbClr val="3366FF"/>
              </a:solidFill>
            </a:endParaRPr>
          </a:p>
          <a:p>
            <a:pPr algn="just" eaLnBrk="1" hangingPunct="1"/>
            <a:r>
              <a:rPr lang="ru-RU" altLang="ru-RU" sz="2200">
                <a:solidFill>
                  <a:srgbClr val="3366FF"/>
                </a:solidFill>
              </a:rPr>
              <a:t>Справа знизу видно порожню клітинну стінку у вигліді каркасу зі збереженим полярно розташованим джгутиком.</a:t>
            </a:r>
          </a:p>
        </p:txBody>
      </p:sp>
      <p:pic>
        <p:nvPicPr>
          <p:cNvPr id="21509" name="Picture 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2870DE16-DFFC-4276-4ABA-1C8CFC04D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908050"/>
            <a:ext cx="6310312" cy="573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>
            <a:extLst>
              <a:ext uri="{FF2B5EF4-FFF2-40B4-BE49-F238E27FC236}">
                <a16:creationId xmlns:a16="http://schemas.microsoft.com/office/drawing/2014/main" id="{E980CEF4-6112-DCD8-1A18-33363DCF8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8588" y="1268413"/>
            <a:ext cx="52800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3366FF"/>
                </a:solidFill>
              </a:rPr>
              <a:t>ПІЛІ </a:t>
            </a:r>
            <a:endParaRPr lang="en-US" altLang="ru-RU" sz="2800" b="1">
              <a:solidFill>
                <a:srgbClr val="3366FF"/>
              </a:solidFill>
            </a:endParaRPr>
          </a:p>
          <a:p>
            <a:pPr algn="ctr" eaLnBrk="1" hangingPunct="1"/>
            <a:r>
              <a:rPr lang="en-US" altLang="ru-RU" sz="2800" b="1" i="1">
                <a:solidFill>
                  <a:srgbClr val="3366FF"/>
                </a:solidFill>
                <a:latin typeface="Times New Roman" panose="02020603050405020304" pitchFamily="18" charset="0"/>
              </a:rPr>
              <a:t>Kl. pneumoniae</a:t>
            </a:r>
            <a:endParaRPr lang="ru-RU" altLang="ru-RU" sz="2800" b="1" i="1">
              <a:solidFill>
                <a:srgbClr val="3366FF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ru-RU" altLang="ru-RU" sz="2800">
                <a:solidFill>
                  <a:srgbClr val="3366FF"/>
                </a:solidFill>
              </a:rPr>
              <a:t>(фімбрії, бахрома). </a:t>
            </a:r>
          </a:p>
          <a:p>
            <a:pPr eaLnBrk="1" hangingPunct="1"/>
            <a:r>
              <a:rPr lang="ru-RU" altLang="ru-RU" sz="2800">
                <a:solidFill>
                  <a:srgbClr val="3366FF"/>
                </a:solidFill>
              </a:rPr>
              <a:t>Помітно їх цитоплаз-матичне походження</a:t>
            </a:r>
          </a:p>
          <a:p>
            <a:pPr eaLnBrk="1" hangingPunct="1"/>
            <a:endParaRPr lang="ru-RU" altLang="ru-RU" sz="2800">
              <a:solidFill>
                <a:srgbClr val="3366FF"/>
              </a:solidFill>
            </a:endParaRPr>
          </a:p>
          <a:p>
            <a:pPr eaLnBrk="1" hangingPunct="1"/>
            <a:r>
              <a:rPr lang="en-US" altLang="ru-RU" sz="3200" b="1" i="1">
                <a:solidFill>
                  <a:srgbClr val="3366FF"/>
                </a:solidFill>
                <a:latin typeface="Times New Roman" panose="02020603050405020304" pitchFamily="18" charset="0"/>
              </a:rPr>
              <a:t>E. coli</a:t>
            </a:r>
            <a:r>
              <a:rPr lang="en-US" altLang="ru-RU" sz="2800">
                <a:solidFill>
                  <a:srgbClr val="3366FF"/>
                </a:solidFill>
              </a:rPr>
              <a:t> </a:t>
            </a:r>
            <a:r>
              <a:rPr lang="uk-UA" altLang="ru-RU" sz="2800">
                <a:solidFill>
                  <a:srgbClr val="3366FF"/>
                </a:solidFill>
              </a:rPr>
              <a:t>– бахрома </a:t>
            </a:r>
            <a:r>
              <a:rPr lang="ru-RU" altLang="ru-RU" sz="2800">
                <a:solidFill>
                  <a:srgbClr val="3366FF"/>
                </a:solidFill>
              </a:rPr>
              <a:t>з джгутиками</a:t>
            </a:r>
          </a:p>
        </p:txBody>
      </p:sp>
      <p:pic>
        <p:nvPicPr>
          <p:cNvPr id="22531" name="Picture 8" descr="Pili+Flagella">
            <a:extLst>
              <a:ext uri="{FF2B5EF4-FFF2-40B4-BE49-F238E27FC236}">
                <a16:creationId xmlns:a16="http://schemas.microsoft.com/office/drawing/2014/main" id="{37E2E2FE-4FEA-26B2-C674-312C99D92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188913"/>
            <a:ext cx="6049962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009D674-D54C-0CD2-A011-CEA697694C31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1295400" y="115888"/>
            <a:ext cx="7720013" cy="757237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b="1" cap="none" dirty="0" err="1"/>
              <a:t>Джгутики</a:t>
            </a:r>
            <a:r>
              <a:rPr lang="ru-RU" b="1" cap="none" dirty="0"/>
              <a:t>  БАКТЕРІЙ</a:t>
            </a:r>
          </a:p>
        </p:txBody>
      </p:sp>
      <p:pic>
        <p:nvPicPr>
          <p:cNvPr id="23555" name="Picture 5" descr="Лофотрихи">
            <a:extLst>
              <a:ext uri="{FF2B5EF4-FFF2-40B4-BE49-F238E27FC236}">
                <a16:creationId xmlns:a16="http://schemas.microsoft.com/office/drawing/2014/main" id="{A3C9BF26-B457-11EE-D33B-505007C2A041}"/>
              </a:ext>
            </a:extLst>
          </p:cNvPr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77338" y="1657350"/>
            <a:ext cx="2765425" cy="2449513"/>
          </a:xfrm>
        </p:spPr>
      </p:pic>
      <p:sp>
        <p:nvSpPr>
          <p:cNvPr id="23556" name="TextBox 1">
            <a:extLst>
              <a:ext uri="{FF2B5EF4-FFF2-40B4-BE49-F238E27FC236}">
                <a16:creationId xmlns:a16="http://schemas.microsoft.com/office/drawing/2014/main" id="{A2CEE2C9-9B07-902E-E33F-01DD59F7B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0975" y="949325"/>
            <a:ext cx="2784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0070C0"/>
                </a:solidFill>
              </a:rPr>
              <a:t>Розташування</a:t>
            </a:r>
          </a:p>
          <a:p>
            <a:pPr algn="ctr" eaLnBrk="1" hangingPunct="1"/>
            <a:r>
              <a:rPr lang="ru-RU" altLang="ru-RU" sz="2000" b="1">
                <a:solidFill>
                  <a:srgbClr val="0070C0"/>
                </a:solidFill>
              </a:rPr>
              <a:t>джгутиків</a:t>
            </a:r>
          </a:p>
        </p:txBody>
      </p:sp>
      <p:sp>
        <p:nvSpPr>
          <p:cNvPr id="23557" name="TextBox 2">
            <a:extLst>
              <a:ext uri="{FF2B5EF4-FFF2-40B4-BE49-F238E27FC236}">
                <a16:creationId xmlns:a16="http://schemas.microsoft.com/office/drawing/2014/main" id="{64836AA2-88EB-1C9C-9813-725814A71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3063" y="4206875"/>
            <a:ext cx="259238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ru-RU" altLang="ru-RU" b="1">
                <a:solidFill>
                  <a:srgbClr val="FF0000"/>
                </a:solidFill>
              </a:rPr>
              <a:t>А – </a:t>
            </a:r>
            <a:r>
              <a:rPr lang="ru-RU" altLang="ru-RU" b="1"/>
              <a:t>монотрих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b="1">
                <a:solidFill>
                  <a:srgbClr val="FF0000"/>
                </a:solidFill>
              </a:rPr>
              <a:t>В -  </a:t>
            </a:r>
            <a:r>
              <a:rPr lang="ru-RU" altLang="ru-RU" b="1"/>
              <a:t>лофотрих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b="1">
                <a:solidFill>
                  <a:srgbClr val="FF0000"/>
                </a:solidFill>
              </a:rPr>
              <a:t>С -  </a:t>
            </a:r>
            <a:r>
              <a:rPr lang="ru-RU" altLang="ru-RU" b="1"/>
              <a:t>амфитрих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ru-RU" b="1">
                <a:solidFill>
                  <a:srgbClr val="FF0000"/>
                </a:solidFill>
              </a:rPr>
              <a:t>D</a:t>
            </a:r>
            <a:r>
              <a:rPr lang="ru-RU" altLang="ru-RU" b="1">
                <a:solidFill>
                  <a:srgbClr val="FF0000"/>
                </a:solidFill>
              </a:rPr>
              <a:t> -  </a:t>
            </a:r>
            <a:r>
              <a:rPr lang="ru-RU" altLang="ru-RU" b="1"/>
              <a:t>перитрих</a:t>
            </a:r>
          </a:p>
        </p:txBody>
      </p:sp>
      <p:pic>
        <p:nvPicPr>
          <p:cNvPr id="23558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14CFB5-7C95-1384-EF0A-36C2AF734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412875"/>
            <a:ext cx="8853487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blinds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CBA56AA6-ADDE-0DBB-E96E-302F0FD19206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cap="none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EF1F28E1-781C-214F-D2AC-7462422CF3A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721725" y="836613"/>
            <a:ext cx="3133725" cy="2016125"/>
          </a:xfrm>
        </p:spPr>
        <p:txBody>
          <a:bodyPr/>
          <a:lstStyle/>
          <a:p>
            <a:pPr marL="0" indent="20638"/>
            <a:r>
              <a:rPr lang="ru-RU" altLang="ru-RU">
                <a:latin typeface="Arial" panose="020B0604020202020204" pitchFamily="34" charset="0"/>
              </a:rPr>
              <a:t> </a:t>
            </a:r>
            <a:r>
              <a:rPr lang="ru-RU" altLang="ru-RU" sz="2400">
                <a:solidFill>
                  <a:srgbClr val="3366FF"/>
                </a:solidFill>
                <a:latin typeface="Arial" panose="020B0604020202020204" pitchFamily="34" charset="0"/>
              </a:rPr>
              <a:t>Джгутики бактерій під електронним мікроскопом</a:t>
            </a:r>
          </a:p>
        </p:txBody>
      </p:sp>
      <p:pic>
        <p:nvPicPr>
          <p:cNvPr id="24580" name="Picture 5" descr="02">
            <a:extLst>
              <a:ext uri="{FF2B5EF4-FFF2-40B4-BE49-F238E27FC236}">
                <a16:creationId xmlns:a16="http://schemas.microsoft.com/office/drawing/2014/main" id="{1CF82220-0183-4BB3-0011-DB98E7721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188913"/>
            <a:ext cx="8097837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ll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E3DAF05-A91D-D99C-15C5-BE6C04F6B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87325"/>
            <a:ext cx="10869613" cy="762000"/>
          </a:xfrm>
        </p:spPr>
        <p:txBody>
          <a:bodyPr/>
          <a:lstStyle/>
          <a:p>
            <a:pPr algn="ctr">
              <a:defRPr/>
            </a:pPr>
            <a:r>
              <a:rPr lang="ru-RU" b="1" dirty="0" err="1"/>
              <a:t>КапсулИ</a:t>
            </a:r>
            <a:r>
              <a:rPr lang="ru-RU" b="1" dirty="0"/>
              <a:t> </a:t>
            </a:r>
            <a:r>
              <a:rPr lang="ru-RU" b="1" dirty="0" err="1"/>
              <a:t>бактерІй</a:t>
            </a:r>
            <a:endParaRPr lang="ru-RU" cap="none" dirty="0">
              <a:solidFill>
                <a:srgbClr val="3366FF"/>
              </a:solidFill>
            </a:endParaRPr>
          </a:p>
        </p:txBody>
      </p:sp>
      <p:pic>
        <p:nvPicPr>
          <p:cNvPr id="25603" name="Рисунок 5">
            <a:extLst>
              <a:ext uri="{FF2B5EF4-FFF2-40B4-BE49-F238E27FC236}">
                <a16:creationId xmlns:a16="http://schemas.microsoft.com/office/drawing/2014/main" id="{B06ADD5E-E037-BC37-0661-0CDCCCF2E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966788"/>
            <a:ext cx="6529388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Box 4">
            <a:extLst>
              <a:ext uri="{FF2B5EF4-FFF2-40B4-BE49-F238E27FC236}">
                <a16:creationId xmlns:a16="http://schemas.microsoft.com/office/drawing/2014/main" id="{B9EF8E75-963E-CF1B-50E5-6146F279C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1188" y="765175"/>
            <a:ext cx="5084762" cy="384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ru-RU" altLang="ru-RU">
                <a:solidFill>
                  <a:srgbClr val="3366FF"/>
                </a:solidFill>
              </a:rPr>
              <a:t>Забарвлення</a:t>
            </a:r>
            <a:r>
              <a:rPr lang="ru-RU" altLang="ru-RU" sz="2200" b="1">
                <a:solidFill>
                  <a:srgbClr val="3366FF"/>
                </a:solidFill>
              </a:rPr>
              <a:t> за Гінсом-Буррі</a:t>
            </a:r>
            <a:endParaRPr lang="en-US" altLang="ru-RU" sz="2200" b="1">
              <a:solidFill>
                <a:srgbClr val="3366FF"/>
              </a:solidFill>
            </a:endParaRPr>
          </a:p>
          <a:p>
            <a:pPr eaLnBrk="1" hangingPunct="1">
              <a:spcAft>
                <a:spcPts val="1200"/>
              </a:spcAft>
            </a:pPr>
            <a:r>
              <a:rPr lang="ru-RU" altLang="ru-RU" sz="2000"/>
              <a:t>1. </a:t>
            </a:r>
            <a:r>
              <a:rPr lang="ru-RU" altLang="ru-RU" sz="2400"/>
              <a:t>Каплю матеріала змішати з каплею розведеної туші, розташувати на предметному склі. Висушити та зафіксуваи.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sz="2400"/>
              <a:t>2. Налити розчин фуксину Пфейффера на 1-2 хвилини.</a:t>
            </a:r>
          </a:p>
          <a:p>
            <a:pPr eaLnBrk="1" hangingPunct="1">
              <a:spcAft>
                <a:spcPts val="1200"/>
              </a:spcAft>
            </a:pPr>
            <a:r>
              <a:rPr lang="ru-RU" altLang="ru-RU" sz="2400"/>
              <a:t>3. Промити водою, висушити, мікроскопіювати</a:t>
            </a:r>
            <a:r>
              <a:rPr lang="ru-RU" altLang="ru-RU" sz="2400">
                <a:solidFill>
                  <a:srgbClr val="3366FF"/>
                </a:solidFill>
              </a:rPr>
              <a:t>.</a:t>
            </a:r>
            <a:endParaRPr lang="ru-RU" altLang="ru-RU" sz="2400"/>
          </a:p>
        </p:txBody>
      </p:sp>
    </p:spTree>
  </p:cSld>
  <p:clrMapOvr>
    <a:masterClrMapping/>
  </p:clrMapOvr>
  <p:transition spd="med">
    <p:blinds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DE5370C-7135-9484-D8C8-61148D4BE330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609600" y="152400"/>
            <a:ext cx="11149013" cy="3968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ru-RU" sz="2600" b="1" cap="none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КЛАСИФІКАЦІЯ МІКРООРГАНІЗМІВ</a:t>
            </a:r>
            <a:r>
              <a:rPr lang="ru-RU" sz="3200" cap="none" dirty="0"/>
              <a:t> 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C79D3C6-7B2B-BB2B-8E47-396C670E445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39713" y="476250"/>
            <a:ext cx="11518900" cy="5649913"/>
          </a:xfrm>
        </p:spPr>
        <p:txBody>
          <a:bodyPr/>
          <a:lstStyle/>
          <a:p>
            <a:r>
              <a:rPr lang="ru-RU" altLang="ru-RU" sz="2400">
                <a:solidFill>
                  <a:srgbClr val="3366FF"/>
                </a:solidFill>
                <a:latin typeface="Arial" panose="020B0604020202020204" pitchFamily="34" charset="0"/>
              </a:rPr>
              <a:t>ФЕНОТИПОВІ ВЛАСТИВОСТІ:</a:t>
            </a:r>
            <a:r>
              <a:rPr lang="ru-RU" altLang="ru-RU" sz="2400">
                <a:latin typeface="Arial" panose="020B0604020202020204" pitchFamily="34" charset="0"/>
              </a:rPr>
              <a:t> морфологічні, тінкторіальні, культуральні, біохімічні, серологічні (антигенні),  біологічні, чутливість до препа­ратів, бактеріофагів та бактеріоцинам.</a:t>
            </a:r>
          </a:p>
          <a:p>
            <a:r>
              <a:rPr lang="ru-RU" altLang="ru-RU" sz="2400">
                <a:solidFill>
                  <a:srgbClr val="3366FF"/>
                </a:solidFill>
                <a:latin typeface="Arial" panose="020B0604020202020204" pitchFamily="34" charset="0"/>
              </a:rPr>
              <a:t>ГЕНОТИПОВІ ВЛАСТИВОСТІ:</a:t>
            </a:r>
            <a:r>
              <a:rPr lang="ru-RU" altLang="ru-RU" sz="2400">
                <a:latin typeface="Arial" panose="020B0604020202020204" pitchFamily="34" charset="0"/>
              </a:rPr>
              <a:t> відношення </a:t>
            </a:r>
            <a:r>
              <a:rPr lang="en-US" altLang="ru-RU" sz="2400">
                <a:latin typeface="Arial" panose="020B0604020202020204" pitchFamily="34" charset="0"/>
              </a:rPr>
              <a:t>G</a:t>
            </a:r>
            <a:r>
              <a:rPr lang="ru-RU" altLang="ru-RU" sz="2400">
                <a:latin typeface="Arial" panose="020B0604020202020204" pitchFamily="34" charset="0"/>
              </a:rPr>
              <a:t>+</a:t>
            </a:r>
            <a:r>
              <a:rPr lang="en-US" altLang="ru-RU" sz="2400">
                <a:latin typeface="Arial" panose="020B0604020202020204" pitchFamily="34" charset="0"/>
              </a:rPr>
              <a:t>C</a:t>
            </a:r>
            <a:r>
              <a:rPr lang="ru-RU" altLang="ru-RU" sz="2400">
                <a:latin typeface="Arial" panose="020B0604020202020204" pitchFamily="34" charset="0"/>
              </a:rPr>
              <a:t> (гуанін+цитозин), гібридизація ДНК, молекулярне зондування, плазмідий аналіз, полиморфізм довжини фрагментів рестрикції ДНК, риботипування.</a:t>
            </a:r>
          </a:p>
          <a:p>
            <a:r>
              <a:rPr lang="ru-RU" altLang="ru-RU" sz="2400">
                <a:solidFill>
                  <a:srgbClr val="3366FF"/>
                </a:solidFill>
                <a:latin typeface="Arial" panose="020B0604020202020204" pitchFamily="34" charset="0"/>
              </a:rPr>
              <a:t>ФІЛОГЕНЕТИЧНІ ВЛАСТИВОСТІ:</a:t>
            </a:r>
            <a:r>
              <a:rPr lang="ru-RU" altLang="ru-RU" sz="2400">
                <a:latin typeface="Arial" panose="020B0604020202020204" pitchFamily="34" charset="0"/>
              </a:rPr>
              <a:t> аналіз рибосомальної РНК,  РНК-РНК-гібридизація, амплифікація поліморфної ДНК з використанням випадкових праймерів, секвенування 16</a:t>
            </a:r>
            <a:r>
              <a:rPr lang="en-US" altLang="ru-RU" sz="2400">
                <a:latin typeface="Arial" panose="020B0604020202020204" pitchFamily="34" charset="0"/>
              </a:rPr>
              <a:t>S</a:t>
            </a:r>
            <a:r>
              <a:rPr lang="ru-RU" altLang="ru-RU" sz="2400">
                <a:latin typeface="Arial" panose="020B0604020202020204" pitchFamily="34" charset="0"/>
              </a:rPr>
              <a:t> та 23</a:t>
            </a:r>
            <a:r>
              <a:rPr lang="en-US" altLang="ru-RU" sz="2400">
                <a:latin typeface="Arial" panose="020B0604020202020204" pitchFamily="34" charset="0"/>
              </a:rPr>
              <a:t>S</a:t>
            </a:r>
            <a:r>
              <a:rPr lang="ru-RU" altLang="ru-RU" sz="2400">
                <a:latin typeface="Arial" panose="020B0604020202020204" pitchFamily="34" charset="0"/>
              </a:rPr>
              <a:t> рибосомальної РНК.</a:t>
            </a:r>
          </a:p>
        </p:txBody>
      </p:sp>
    </p:spTree>
  </p:cSld>
  <p:clrMapOvr>
    <a:masterClrMapping/>
  </p:clrMapOvr>
  <p:transition spd="med">
    <p:cover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>
            <a:extLst>
              <a:ext uri="{FF2B5EF4-FFF2-40B4-BE49-F238E27FC236}">
                <a16:creationId xmlns:a16="http://schemas.microsoft.com/office/drawing/2014/main" id="{E0C756CF-9FD8-7D93-F941-A6EAE4922BD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39713" y="188913"/>
            <a:ext cx="11518900" cy="64801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800">
                <a:solidFill>
                  <a:srgbClr val="3366FF"/>
                </a:solidFill>
                <a:latin typeface="Arial" panose="020B0604020202020204" pitchFamily="34" charset="0"/>
              </a:rPr>
              <a:t>Клітинні форми :</a:t>
            </a:r>
            <a:r>
              <a:rPr lang="ru-RU" altLang="ru-RU" sz="2800">
                <a:latin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altLang="ru-RU" sz="2800">
                <a:latin typeface="Arial" panose="020B0604020202020204" pitchFamily="34" charset="0"/>
              </a:rPr>
              <a:t>- домен </a:t>
            </a:r>
            <a:r>
              <a:rPr lang="ru-RU" altLang="ru-RU" sz="2800">
                <a:solidFill>
                  <a:srgbClr val="3366FF"/>
                </a:solidFill>
                <a:latin typeface="Arial" panose="020B0604020202020204" pitchFamily="34" charset="0"/>
              </a:rPr>
              <a:t>«</a:t>
            </a:r>
            <a:r>
              <a:rPr lang="en-US" altLang="ru-RU" sz="2800">
                <a:solidFill>
                  <a:srgbClr val="3366FF"/>
                </a:solidFill>
                <a:latin typeface="Arial" panose="020B0604020202020204" pitchFamily="34" charset="0"/>
              </a:rPr>
              <a:t>Bacteria</a:t>
            </a:r>
            <a:r>
              <a:rPr lang="ru-RU" altLang="ru-RU" sz="2800">
                <a:solidFill>
                  <a:srgbClr val="3366FF"/>
                </a:solidFill>
                <a:latin typeface="Arial" panose="020B0604020202020204" pitchFamily="34" charset="0"/>
              </a:rPr>
              <a:t>»</a:t>
            </a:r>
            <a:r>
              <a:rPr lang="ru-RU" altLang="ru-RU" sz="2800">
                <a:latin typeface="Arial" panose="020B0604020202020204" pitchFamily="34" charset="0"/>
              </a:rPr>
              <a:t> — прокариоти, представлені істиними бактеріями (еубактеріями);</a:t>
            </a:r>
          </a:p>
          <a:p>
            <a:pPr>
              <a:lnSpc>
                <a:spcPct val="90000"/>
              </a:lnSpc>
            </a:pPr>
            <a:r>
              <a:rPr lang="ru-RU" altLang="ru-RU" sz="2800">
                <a:latin typeface="Arial" panose="020B0604020202020204" pitchFamily="34" charset="0"/>
              </a:rPr>
              <a:t> - домен </a:t>
            </a:r>
            <a:r>
              <a:rPr lang="ru-RU" altLang="ru-RU" sz="2800">
                <a:solidFill>
                  <a:srgbClr val="3366FF"/>
                </a:solidFill>
                <a:latin typeface="Arial" panose="020B0604020202020204" pitchFamily="34" charset="0"/>
              </a:rPr>
              <a:t>«</a:t>
            </a:r>
            <a:r>
              <a:rPr lang="en-US" altLang="ru-RU" sz="2800">
                <a:solidFill>
                  <a:srgbClr val="3366FF"/>
                </a:solidFill>
                <a:latin typeface="Arial" panose="020B0604020202020204" pitchFamily="34" charset="0"/>
              </a:rPr>
              <a:t>Archaea</a:t>
            </a:r>
            <a:r>
              <a:rPr lang="ru-RU" altLang="ru-RU" sz="2800">
                <a:solidFill>
                  <a:srgbClr val="3366FF"/>
                </a:solidFill>
                <a:latin typeface="Arial" panose="020B0604020202020204" pitchFamily="34" charset="0"/>
              </a:rPr>
              <a:t>»</a:t>
            </a:r>
            <a:r>
              <a:rPr lang="ru-RU" altLang="ru-RU" sz="2800">
                <a:latin typeface="Arial" panose="020B0604020202020204" pitchFamily="34" charset="0"/>
              </a:rPr>
              <a:t> — не включає патогені для людини та тварин види, медична мікробіологія їх не вивчає;</a:t>
            </a:r>
          </a:p>
          <a:p>
            <a:pPr>
              <a:lnSpc>
                <a:spcPct val="90000"/>
              </a:lnSpc>
            </a:pPr>
            <a:r>
              <a:rPr lang="ru-RU" altLang="ru-RU" sz="2800">
                <a:latin typeface="Arial" panose="020B0604020202020204" pitchFamily="34" charset="0"/>
              </a:rPr>
              <a:t> - домен </a:t>
            </a:r>
            <a:r>
              <a:rPr lang="ru-RU" altLang="ru-RU" sz="2800">
                <a:solidFill>
                  <a:srgbClr val="3366FF"/>
                </a:solidFill>
                <a:latin typeface="Arial" panose="020B0604020202020204" pitchFamily="34" charset="0"/>
              </a:rPr>
              <a:t>«</a:t>
            </a:r>
            <a:r>
              <a:rPr lang="en-US" altLang="ru-RU" sz="2800">
                <a:solidFill>
                  <a:srgbClr val="3366FF"/>
                </a:solidFill>
                <a:latin typeface="Arial" panose="020B0604020202020204" pitchFamily="34" charset="0"/>
              </a:rPr>
              <a:t>Eukarya</a:t>
            </a:r>
            <a:r>
              <a:rPr lang="ru-RU" altLang="ru-RU" sz="2800">
                <a:latin typeface="Arial" panose="020B0604020202020204" pitchFamily="34" charset="0"/>
              </a:rPr>
              <a:t>» — царство </a:t>
            </a:r>
            <a:r>
              <a:rPr lang="en-US" altLang="ru-RU" sz="2800">
                <a:solidFill>
                  <a:srgbClr val="FF0000"/>
                </a:solidFill>
                <a:latin typeface="Arial" panose="020B0604020202020204" pitchFamily="34" charset="0"/>
              </a:rPr>
              <a:t>Fungi</a:t>
            </a:r>
            <a:r>
              <a:rPr lang="ru-RU" altLang="ru-RU" sz="2800">
                <a:latin typeface="Arial" panose="020B0604020202020204" pitchFamily="34" charset="0"/>
              </a:rPr>
              <a:t> (гриби); царство тварин </a:t>
            </a:r>
            <a:r>
              <a:rPr lang="en-US" altLang="ru-RU" sz="2800">
                <a:latin typeface="Arial" panose="020B0604020202020204" pitchFamily="34" charset="0"/>
              </a:rPr>
              <a:t>Animalia</a:t>
            </a:r>
            <a:r>
              <a:rPr lang="ru-RU" altLang="ru-RU" sz="2800">
                <a:latin typeface="Arial" panose="020B0604020202020204" pitchFamily="34" charset="0"/>
              </a:rPr>
              <a:t> (</a:t>
            </a:r>
            <a:r>
              <a:rPr lang="ru-RU" altLang="ru-RU" sz="2800">
                <a:solidFill>
                  <a:srgbClr val="FF0000"/>
                </a:solidFill>
                <a:latin typeface="Arial" panose="020B0604020202020204" pitchFamily="34" charset="0"/>
              </a:rPr>
              <a:t>підцарство</a:t>
            </a:r>
            <a:r>
              <a:rPr lang="ru-RU" altLang="ru-RU" sz="2800">
                <a:latin typeface="Arial" panose="020B0604020202020204" pitchFamily="34" charset="0"/>
              </a:rPr>
              <a:t> </a:t>
            </a:r>
            <a:r>
              <a:rPr lang="en-US" altLang="ru-RU" sz="2800">
                <a:solidFill>
                  <a:srgbClr val="FF0000"/>
                </a:solidFill>
                <a:latin typeface="Arial" panose="020B0604020202020204" pitchFamily="34" charset="0"/>
              </a:rPr>
              <a:t>Protozoa</a:t>
            </a:r>
            <a:r>
              <a:rPr lang="ru-RU" altLang="ru-RU" sz="2800">
                <a:latin typeface="Arial" panose="020B0604020202020204" pitchFamily="34" charset="0"/>
              </a:rPr>
              <a:t>); царство рослин </a:t>
            </a:r>
            <a:r>
              <a:rPr lang="en-US" altLang="ru-RU" sz="2800">
                <a:latin typeface="Arial" panose="020B0604020202020204" pitchFamily="34" charset="0"/>
              </a:rPr>
              <a:t>Plantae</a:t>
            </a:r>
            <a:r>
              <a:rPr lang="ru-RU" altLang="ru-RU" sz="2800">
                <a:latin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altLang="ru-RU" sz="2800">
                <a:solidFill>
                  <a:srgbClr val="FF0000"/>
                </a:solidFill>
                <a:latin typeface="Arial" panose="020B0604020202020204" pitchFamily="34" charset="0"/>
              </a:rPr>
              <a:t>Патогенні</a:t>
            </a:r>
            <a:r>
              <a:rPr lang="ru-RU" altLang="ru-RU" sz="2800">
                <a:latin typeface="Arial" panose="020B0604020202020204" pitchFamily="34" charset="0"/>
              </a:rPr>
              <a:t> </a:t>
            </a:r>
            <a:r>
              <a:rPr lang="ru-RU" altLang="ru-RU" sz="2800">
                <a:solidFill>
                  <a:srgbClr val="FF0000"/>
                </a:solidFill>
                <a:latin typeface="Arial" panose="020B0604020202020204" pitchFamily="34" charset="0"/>
              </a:rPr>
              <a:t>мікроорганізми</a:t>
            </a:r>
            <a:r>
              <a:rPr lang="ru-RU" altLang="ru-RU" sz="2800">
                <a:latin typeface="Arial" panose="020B0604020202020204" pitchFamily="34" charset="0"/>
              </a:rPr>
              <a:t> належать до царства </a:t>
            </a:r>
            <a:r>
              <a:rPr lang="ru-RU" altLang="ru-RU" sz="2800">
                <a:solidFill>
                  <a:srgbClr val="FF0000"/>
                </a:solidFill>
                <a:latin typeface="Arial" panose="020B0604020202020204" pitchFamily="34" charset="0"/>
              </a:rPr>
              <a:t>Procaryotae</a:t>
            </a:r>
            <a:r>
              <a:rPr lang="ru-RU" altLang="ru-RU" sz="2800">
                <a:latin typeface="Arial" panose="020B0604020202020204" pitchFamily="34" charset="0"/>
              </a:rPr>
              <a:t> (бактерії) та </a:t>
            </a:r>
            <a:r>
              <a:rPr lang="ru-RU" altLang="ru-RU" sz="2800">
                <a:solidFill>
                  <a:srgbClr val="FF0000"/>
                </a:solidFill>
                <a:latin typeface="Arial" panose="020B0604020202020204" pitchFamily="34" charset="0"/>
              </a:rPr>
              <a:t>Eucaryotae</a:t>
            </a:r>
            <a:r>
              <a:rPr lang="ru-RU" altLang="ru-RU" sz="2800">
                <a:latin typeface="Arial" panose="020B0604020202020204" pitchFamily="34" charset="0"/>
              </a:rPr>
              <a:t> (найпростіші та гриби), а також до царства </a:t>
            </a:r>
            <a:r>
              <a:rPr lang="ru-RU" altLang="ru-RU" sz="2800">
                <a:solidFill>
                  <a:srgbClr val="FF0000"/>
                </a:solidFill>
                <a:latin typeface="Arial" panose="020B0604020202020204" pitchFamily="34" charset="0"/>
              </a:rPr>
              <a:t>Vira</a:t>
            </a:r>
            <a:r>
              <a:rPr lang="ru-RU" altLang="ru-RU" sz="2800">
                <a:latin typeface="Arial" panose="020B0604020202020204" pitchFamily="34" charset="0"/>
              </a:rPr>
              <a:t> (віруси).</a:t>
            </a:r>
          </a:p>
        </p:txBody>
      </p:sp>
    </p:spTree>
  </p:cSld>
  <p:clrMapOvr>
    <a:masterClrMapping/>
  </p:clrMapOvr>
  <p:transition spd="med">
    <p:blinds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>
            <a:extLst>
              <a:ext uri="{FF2B5EF4-FFF2-40B4-BE49-F238E27FC236}">
                <a16:creationId xmlns:a16="http://schemas.microsoft.com/office/drawing/2014/main" id="{1C61ECEB-F088-A8AB-7FB9-F124AF5B9E1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23888" y="260350"/>
            <a:ext cx="11134725" cy="6858000"/>
          </a:xfrm>
        </p:spPr>
        <p:txBody>
          <a:bodyPr/>
          <a:lstStyle/>
          <a:p>
            <a:r>
              <a:rPr lang="ru-RU" altLang="ru-RU" sz="2400">
                <a:solidFill>
                  <a:srgbClr val="FF0000"/>
                </a:solidFill>
                <a:latin typeface="Arial" panose="020B0604020202020204" pitchFamily="34" charset="0"/>
              </a:rPr>
              <a:t>Вид</a:t>
            </a:r>
            <a:r>
              <a:rPr lang="ru-RU" altLang="ru-RU" sz="2400">
                <a:latin typeface="Arial" panose="020B0604020202020204" pitchFamily="34" charset="0"/>
              </a:rPr>
              <a:t> -  еволюційно сформована множина особин</a:t>
            </a:r>
            <a:r>
              <a:rPr lang="ru-RU" altLang="ru-RU" sz="2400">
                <a:solidFill>
                  <a:srgbClr val="3366FF"/>
                </a:solidFill>
                <a:latin typeface="Arial" panose="020B0604020202020204" pitchFamily="34" charset="0"/>
              </a:rPr>
              <a:t>, що мають подібний генотип, який в стандартних умовах проявляється подібними морфологічними, фізіологічними, біохімічними та іншими ознаками</a:t>
            </a:r>
            <a:r>
              <a:rPr lang="ru-RU" altLang="ru-RU" sz="2400">
                <a:latin typeface="Arial" panose="020B0604020202020204" pitchFamily="34" charset="0"/>
              </a:rPr>
              <a:t>. </a:t>
            </a:r>
          </a:p>
          <a:p>
            <a:r>
              <a:rPr lang="ru-RU" altLang="ru-RU" sz="2400">
                <a:latin typeface="Arial" panose="020B0604020202020204" pitchFamily="34" charset="0"/>
              </a:rPr>
              <a:t>Всередині виду розрізняють варіанти: морфовари, біовари, хемовари або ферментовари, серовари, резистенсвари та інші. </a:t>
            </a:r>
          </a:p>
          <a:p>
            <a:r>
              <a:rPr lang="ru-RU" altLang="ru-RU" sz="2400">
                <a:latin typeface="Arial" panose="020B0604020202020204" pitchFamily="34" charset="0"/>
              </a:rPr>
              <a:t>Види, що генетично спроріднені, об’єднуються в </a:t>
            </a:r>
            <a:r>
              <a:rPr lang="ru-RU" altLang="ru-RU" sz="2400">
                <a:solidFill>
                  <a:srgbClr val="FF0000"/>
                </a:solidFill>
                <a:latin typeface="Arial" panose="020B0604020202020204" pitchFamily="34" charset="0"/>
              </a:rPr>
              <a:t>рід</a:t>
            </a:r>
            <a:r>
              <a:rPr lang="ru-RU" altLang="ru-RU" sz="2400">
                <a:latin typeface="Arial" panose="020B0604020202020204" pitchFamily="34" charset="0"/>
              </a:rPr>
              <a:t> (Genus), роди - в </a:t>
            </a:r>
            <a:r>
              <a:rPr lang="ru-RU" altLang="ru-RU" sz="2400">
                <a:solidFill>
                  <a:srgbClr val="FF0000"/>
                </a:solidFill>
                <a:latin typeface="Arial" panose="020B0604020202020204" pitchFamily="34" charset="0"/>
              </a:rPr>
              <a:t>родини</a:t>
            </a:r>
            <a:r>
              <a:rPr lang="ru-RU" altLang="ru-RU" sz="2400">
                <a:latin typeface="Arial" panose="020B0604020202020204" pitchFamily="34" charset="0"/>
              </a:rPr>
              <a:t> (Familia).  </a:t>
            </a:r>
          </a:p>
          <a:p>
            <a:r>
              <a:rPr lang="ru-RU" altLang="ru-RU" sz="2400">
                <a:solidFill>
                  <a:srgbClr val="FF0000"/>
                </a:solidFill>
                <a:latin typeface="Arial" panose="020B0604020202020204" pitchFamily="34" charset="0"/>
              </a:rPr>
              <a:t>Штам</a:t>
            </a:r>
            <a:r>
              <a:rPr lang="ru-RU" altLang="ru-RU" sz="2400">
                <a:latin typeface="Arial" panose="020B0604020202020204" pitchFamily="34" charset="0"/>
              </a:rPr>
              <a:t> - культура мікроорганізмів, виділена із певного джерела.</a:t>
            </a:r>
          </a:p>
          <a:p>
            <a:r>
              <a:rPr lang="ru-RU" altLang="ru-RU" sz="2400">
                <a:solidFill>
                  <a:srgbClr val="FF0000"/>
                </a:solidFill>
                <a:latin typeface="Arial" panose="020B0604020202020204" pitchFamily="34" charset="0"/>
              </a:rPr>
              <a:t>Клон</a:t>
            </a:r>
            <a:r>
              <a:rPr lang="ru-RU" altLang="ru-RU" sz="2400">
                <a:latin typeface="Arial" panose="020B0604020202020204" pitchFamily="34" charset="0"/>
              </a:rPr>
              <a:t> - культура мікроорганізмів, отримана в результат і поділу однієї вегетативної форми. </a:t>
            </a:r>
          </a:p>
        </p:txBody>
      </p:sp>
    </p:spTree>
  </p:cSld>
  <p:clrMapOvr>
    <a:masterClrMapping/>
  </p:clrMapOvr>
  <p:transition spd="med">
    <p:blinds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8EF9D43-4341-E424-AB63-D4E4EA2E2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713" y="260350"/>
            <a:ext cx="11615737" cy="63373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Фізіологія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бактерій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200" b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вивчає</a:t>
            </a:r>
            <a:r>
              <a:rPr lang="ru-RU" sz="2200" b="0" dirty="0"/>
              <a:t> </a:t>
            </a:r>
            <a:r>
              <a:rPr lang="ru-RU" sz="2200" b="0" dirty="0" err="1"/>
              <a:t>фізичні</a:t>
            </a:r>
            <a:r>
              <a:rPr lang="ru-RU" sz="2200" b="0" dirty="0"/>
              <a:t>, </a:t>
            </a:r>
            <a:r>
              <a:rPr lang="ru-RU" sz="2200" b="0" dirty="0" err="1"/>
              <a:t>хімічні</a:t>
            </a:r>
            <a:r>
              <a:rPr lang="ru-RU" sz="2200" b="0" dirty="0"/>
              <a:t> та </a:t>
            </a:r>
            <a:r>
              <a:rPr lang="ru-RU" sz="2200" b="0" dirty="0" err="1"/>
              <a:t>біологічні</a:t>
            </a:r>
            <a:r>
              <a:rPr lang="ru-RU" sz="2200" b="0" dirty="0"/>
              <a:t> </a:t>
            </a:r>
            <a:r>
              <a:rPr lang="ru-RU" sz="2200" b="0" dirty="0" err="1"/>
              <a:t>процеси</a:t>
            </a:r>
            <a:r>
              <a:rPr lang="ru-RU" sz="2200" b="0" dirty="0"/>
              <a:t> в </a:t>
            </a:r>
            <a:r>
              <a:rPr lang="ru-RU" sz="2200" b="0" dirty="0" err="1"/>
              <a:t>бактеріальній</a:t>
            </a:r>
            <a:r>
              <a:rPr lang="ru-RU" sz="2200" b="0" dirty="0"/>
              <a:t> </a:t>
            </a:r>
            <a:r>
              <a:rPr lang="ru-RU" sz="2200" b="0" dirty="0" err="1"/>
              <a:t>клітині</a:t>
            </a:r>
            <a:r>
              <a:rPr lang="ru-RU" sz="2200" b="0" dirty="0"/>
              <a:t>, а </a:t>
            </a:r>
            <a:r>
              <a:rPr lang="ru-RU" sz="2200" b="0" dirty="0" err="1"/>
              <a:t>також</a:t>
            </a:r>
            <a:r>
              <a:rPr lang="ru-RU" sz="2200" b="0" dirty="0"/>
              <a:t> </a:t>
            </a:r>
            <a:r>
              <a:rPr lang="ru-RU" sz="2200" b="0" dirty="0" err="1"/>
              <a:t>фізічні</a:t>
            </a:r>
            <a:r>
              <a:rPr lang="ru-RU" sz="2200" b="0" dirty="0"/>
              <a:t>, </a:t>
            </a:r>
            <a:r>
              <a:rPr lang="ru-RU" sz="2200" b="0" dirty="0" err="1"/>
              <a:t>хімічні</a:t>
            </a:r>
            <a:r>
              <a:rPr lang="ru-RU" sz="2200" b="0" dirty="0"/>
              <a:t> та </a:t>
            </a:r>
            <a:r>
              <a:rPr lang="ru-RU" sz="2200" b="0" dirty="0" err="1"/>
              <a:t>біологічні</a:t>
            </a:r>
            <a:r>
              <a:rPr lang="ru-RU" sz="2200" b="0" dirty="0"/>
              <a:t> </a:t>
            </a:r>
            <a:r>
              <a:rPr lang="ru-RU" sz="2200" b="0" dirty="0" err="1"/>
              <a:t>претворення</a:t>
            </a:r>
            <a:r>
              <a:rPr lang="ru-RU" sz="2200" b="0" dirty="0"/>
              <a:t>, </a:t>
            </a:r>
            <a:r>
              <a:rPr lang="ru-RU" sz="2200" b="0" dirty="0" err="1"/>
              <a:t>що</a:t>
            </a:r>
            <a:r>
              <a:rPr lang="ru-RU" sz="2200" b="0" dirty="0"/>
              <a:t> </a:t>
            </a:r>
            <a:r>
              <a:rPr lang="ru-RU" sz="2200" b="0" dirty="0" err="1"/>
              <a:t>викликані</a:t>
            </a:r>
            <a:r>
              <a:rPr lang="ru-RU" sz="2200" b="0" dirty="0"/>
              <a:t> </a:t>
            </a:r>
            <a:r>
              <a:rPr lang="ru-RU" sz="2200" b="0" dirty="0" err="1"/>
              <a:t>бактеріями</a:t>
            </a:r>
            <a:r>
              <a:rPr lang="ru-RU" sz="2200" b="0" dirty="0"/>
              <a:t> в </a:t>
            </a:r>
            <a:r>
              <a:rPr lang="ru-RU" sz="2200" b="0" dirty="0" err="1"/>
              <a:t>навколишньому</a:t>
            </a:r>
            <a:r>
              <a:rPr lang="ru-RU" sz="2200" b="0" dirty="0"/>
              <a:t> </a:t>
            </a:r>
            <a:r>
              <a:rPr lang="ru-RU" sz="2200" b="0" dirty="0" err="1"/>
              <a:t>середовищі</a:t>
            </a:r>
            <a:r>
              <a:rPr lang="ru-RU" sz="2200" b="0" dirty="0"/>
              <a:t>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Життєдіяльність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бактерій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200" b="0" dirty="0" err="1"/>
              <a:t>забезпечується</a:t>
            </a:r>
            <a:r>
              <a:rPr lang="ru-RU" sz="2200" b="0" dirty="0"/>
              <a:t> </a:t>
            </a:r>
            <a:r>
              <a:rPr lang="ru-RU" sz="2200" b="0" dirty="0" err="1"/>
              <a:t>клітинними</a:t>
            </a:r>
            <a:r>
              <a:rPr lang="ru-RU" sz="2200" b="0" dirty="0"/>
              <a:t> структурами (цитоплазмою, </a:t>
            </a:r>
            <a:r>
              <a:rPr lang="ru-RU" sz="2200" b="0" dirty="0" err="1"/>
              <a:t>оболонками</a:t>
            </a:r>
            <a:r>
              <a:rPr lang="ru-RU" sz="2200" b="0" dirty="0"/>
              <a:t>, </a:t>
            </a:r>
            <a:r>
              <a:rPr lang="ru-RU" sz="2200" b="0" dirty="0" err="1"/>
              <a:t>яденим</a:t>
            </a:r>
            <a:r>
              <a:rPr lang="ru-RU" sz="2200" b="0" dirty="0"/>
              <a:t> </a:t>
            </a:r>
            <a:r>
              <a:rPr lang="ru-RU" sz="2200" b="0" dirty="0" err="1"/>
              <a:t>апаратом</a:t>
            </a:r>
            <a:r>
              <a:rPr lang="ru-RU" sz="2200" b="0" dirty="0"/>
              <a:t>, </a:t>
            </a:r>
            <a:r>
              <a:rPr lang="ru-RU" sz="2200" b="0" dirty="0" err="1"/>
              <a:t>органелами</a:t>
            </a:r>
            <a:r>
              <a:rPr lang="ru-RU" sz="2200" b="0" dirty="0"/>
              <a:t>) та </a:t>
            </a:r>
            <a:r>
              <a:rPr lang="ru-RU" sz="2200" b="0" dirty="0" err="1"/>
              <a:t>відповідним</a:t>
            </a:r>
            <a:r>
              <a:rPr lang="ru-RU" sz="2200" b="0" dirty="0"/>
              <a:t> </a:t>
            </a:r>
            <a:r>
              <a:rPr lang="ru-RU" sz="2200" b="0" dirty="0" err="1"/>
              <a:t>хімічним</a:t>
            </a:r>
            <a:r>
              <a:rPr lang="ru-RU" sz="2200" b="0" dirty="0"/>
              <a:t> складом. </a:t>
            </a:r>
          </a:p>
          <a:p>
            <a:pPr marL="0" indent="0" algn="just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Хімічний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склад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бактерій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200" dirty="0">
                <a:solidFill>
                  <a:srgbClr val="FF0000"/>
                </a:solidFill>
              </a:rPr>
              <a:t>   </a:t>
            </a:r>
          </a:p>
          <a:p>
            <a:pPr marL="0" indent="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ru-RU" sz="2200" dirty="0">
                <a:solidFill>
                  <a:srgbClr val="0070C0"/>
                </a:solidFill>
              </a:rPr>
              <a:t>вода</a:t>
            </a:r>
            <a:r>
              <a:rPr lang="ru-RU" sz="2200" dirty="0"/>
              <a:t> </a:t>
            </a:r>
            <a:r>
              <a:rPr lang="ru-RU" sz="2200" b="0" dirty="0"/>
              <a:t>(75-85% в </a:t>
            </a:r>
            <a:r>
              <a:rPr lang="ru-RU" sz="2200" b="0" dirty="0" err="1"/>
              <a:t>вегетативних</a:t>
            </a:r>
            <a:r>
              <a:rPr lang="ru-RU" sz="2200" b="0" dirty="0"/>
              <a:t> </a:t>
            </a:r>
            <a:r>
              <a:rPr lang="ru-RU" sz="2200" b="0" dirty="0" err="1"/>
              <a:t>клітинах</a:t>
            </a:r>
            <a:r>
              <a:rPr lang="ru-RU" sz="2200" b="0" dirty="0"/>
              <a:t>, 40-50% в спорах), </a:t>
            </a:r>
            <a:r>
              <a:rPr lang="ru-RU" sz="2200" b="0" dirty="0" err="1"/>
              <a:t>може</a:t>
            </a:r>
            <a:r>
              <a:rPr lang="ru-RU" sz="2200" b="0" dirty="0"/>
              <a:t> бути в </a:t>
            </a:r>
            <a:r>
              <a:rPr lang="ru-RU" sz="2200" b="0" dirty="0" err="1"/>
              <a:t>бактеріальних</a:t>
            </a:r>
            <a:r>
              <a:rPr lang="ru-RU" sz="2200" b="0" dirty="0"/>
              <a:t> </a:t>
            </a:r>
            <a:r>
              <a:rPr lang="ru-RU" sz="2200" b="0" dirty="0" err="1"/>
              <a:t>клітинах</a:t>
            </a:r>
            <a:r>
              <a:rPr lang="ru-RU" sz="2200" b="0" dirty="0"/>
              <a:t> у </a:t>
            </a:r>
            <a:r>
              <a:rPr lang="ru-RU" sz="2200" b="0" dirty="0" err="1"/>
              <a:t>вигляді</a:t>
            </a:r>
            <a:r>
              <a:rPr lang="ru-RU" sz="2200" b="0" dirty="0"/>
              <a:t> </a:t>
            </a:r>
            <a:r>
              <a:rPr lang="ru-RU" sz="2200" b="0" dirty="0" err="1"/>
              <a:t>самостійної</a:t>
            </a:r>
            <a:r>
              <a:rPr lang="ru-RU" sz="2200" b="0" dirty="0"/>
              <a:t> </a:t>
            </a:r>
            <a:r>
              <a:rPr lang="ru-RU" sz="2200" b="0" dirty="0" err="1"/>
              <a:t>речовини</a:t>
            </a:r>
            <a:r>
              <a:rPr lang="ru-RU" sz="2200" b="0" dirty="0"/>
              <a:t> (</a:t>
            </a:r>
            <a:r>
              <a:rPr lang="ru-RU" sz="2200" b="0" dirty="0" err="1">
                <a:solidFill>
                  <a:srgbClr val="0070C0"/>
                </a:solidFill>
              </a:rPr>
              <a:t>вільна</a:t>
            </a:r>
            <a:r>
              <a:rPr lang="ru-RU" sz="2200" dirty="0">
                <a:solidFill>
                  <a:srgbClr val="0070C0"/>
                </a:solidFill>
              </a:rPr>
              <a:t> вода</a:t>
            </a:r>
            <a:r>
              <a:rPr lang="ru-RU" sz="2200" dirty="0"/>
              <a:t>) </a:t>
            </a:r>
            <a:r>
              <a:rPr lang="ru-RU" sz="2200" b="0" dirty="0" err="1"/>
              <a:t>або</a:t>
            </a:r>
            <a:r>
              <a:rPr lang="ru-RU" sz="2200" b="0" dirty="0"/>
              <a:t> </a:t>
            </a:r>
            <a:r>
              <a:rPr lang="ru-RU" sz="2200" b="0" dirty="0" err="1"/>
              <a:t>зв’язана</a:t>
            </a:r>
            <a:r>
              <a:rPr lang="ru-RU" sz="2200" b="0" dirty="0"/>
              <a:t> з компонентами </a:t>
            </a:r>
            <a:r>
              <a:rPr lang="ru-RU" sz="2200" b="0" dirty="0" err="1"/>
              <a:t>клітини</a:t>
            </a:r>
            <a:r>
              <a:rPr lang="ru-RU" sz="2200" b="0" dirty="0"/>
              <a:t> (</a:t>
            </a:r>
            <a:r>
              <a:rPr lang="ru-RU" sz="2200" b="0" dirty="0" err="1"/>
              <a:t>з</a:t>
            </a:r>
            <a:r>
              <a:rPr lang="ru-RU" sz="2200" dirty="0" err="1">
                <a:solidFill>
                  <a:srgbClr val="0070C0"/>
                </a:solidFill>
              </a:rPr>
              <a:t>в’язанна</a:t>
            </a:r>
            <a:r>
              <a:rPr lang="ru-RU" sz="2200" dirty="0">
                <a:solidFill>
                  <a:srgbClr val="0070C0"/>
                </a:solidFill>
              </a:rPr>
              <a:t> вода</a:t>
            </a:r>
            <a:r>
              <a:rPr lang="ru-RU" sz="2200" b="0" dirty="0"/>
              <a:t>); </a:t>
            </a:r>
          </a:p>
          <a:p>
            <a:pPr marL="0" indent="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ru-RU" sz="2200" dirty="0" err="1">
                <a:solidFill>
                  <a:srgbClr val="0070C0"/>
                </a:solidFill>
              </a:rPr>
              <a:t>сухий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err="1">
                <a:solidFill>
                  <a:srgbClr val="0070C0"/>
                </a:solidFill>
              </a:rPr>
              <a:t>залишок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b="0" dirty="0" err="1"/>
              <a:t>містить</a:t>
            </a:r>
            <a:r>
              <a:rPr lang="ru-RU" sz="2200" b="0" dirty="0"/>
              <a:t> </a:t>
            </a:r>
            <a:r>
              <a:rPr lang="ru-RU" sz="2200" b="0" dirty="0" err="1">
                <a:solidFill>
                  <a:srgbClr val="0070C0"/>
                </a:solidFill>
              </a:rPr>
              <a:t>мін</a:t>
            </a:r>
            <a:r>
              <a:rPr lang="ru-RU" sz="2200" dirty="0" err="1">
                <a:solidFill>
                  <a:srgbClr val="0070C0"/>
                </a:solidFill>
              </a:rPr>
              <a:t>еральн</a:t>
            </a:r>
            <a:r>
              <a:rPr lang="uk-UA" sz="2200" dirty="0">
                <a:solidFill>
                  <a:srgbClr val="0070C0"/>
                </a:solidFill>
              </a:rPr>
              <a:t>і </a:t>
            </a:r>
            <a:r>
              <a:rPr lang="ru-RU" sz="2200" dirty="0" err="1">
                <a:solidFill>
                  <a:srgbClr val="0070C0"/>
                </a:solidFill>
              </a:rPr>
              <a:t>речовини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b="0" dirty="0"/>
              <a:t>(2-14%), </a:t>
            </a:r>
            <a:r>
              <a:rPr lang="ru-RU" sz="2200" dirty="0"/>
              <a:t> </a:t>
            </a:r>
            <a:r>
              <a:rPr lang="ru-RU" sz="2200" dirty="0" err="1">
                <a:solidFill>
                  <a:srgbClr val="0070C0"/>
                </a:solidFill>
              </a:rPr>
              <a:t>органічну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err="1">
                <a:solidFill>
                  <a:srgbClr val="0070C0"/>
                </a:solidFill>
              </a:rPr>
              <a:t>частину</a:t>
            </a:r>
            <a:r>
              <a:rPr lang="ru-RU" sz="2200" b="0" dirty="0"/>
              <a:t>, </a:t>
            </a:r>
            <a:r>
              <a:rPr lang="ru-RU" sz="2200" b="0" dirty="0" err="1"/>
              <a:t>що</a:t>
            </a:r>
            <a:r>
              <a:rPr lang="ru-RU" sz="2200" b="0" dirty="0"/>
              <a:t> </a:t>
            </a:r>
            <a:r>
              <a:rPr lang="ru-RU" sz="2200" b="0" dirty="0" err="1"/>
              <a:t>складається</a:t>
            </a:r>
            <a:r>
              <a:rPr lang="ru-RU" sz="2200" b="0" dirty="0"/>
              <a:t> на 50-70% </a:t>
            </a:r>
            <a:r>
              <a:rPr lang="ru-RU" sz="2200" b="0" dirty="0" err="1"/>
              <a:t>із</a:t>
            </a:r>
            <a:r>
              <a:rPr lang="ru-RU" sz="2200" b="0" dirty="0"/>
              <a:t> </a:t>
            </a:r>
            <a:r>
              <a:rPr lang="ru-RU" sz="2200" dirty="0" err="1">
                <a:solidFill>
                  <a:srgbClr val="0070C0"/>
                </a:solidFill>
              </a:rPr>
              <a:t>білків</a:t>
            </a:r>
            <a:r>
              <a:rPr lang="ru-RU" sz="2200" b="0" dirty="0"/>
              <a:t>, на 10-30% </a:t>
            </a:r>
            <a:r>
              <a:rPr lang="ru-RU" sz="2200" b="0" dirty="0" err="1"/>
              <a:t>із</a:t>
            </a:r>
            <a:r>
              <a:rPr lang="ru-RU" sz="2200" b="0" dirty="0"/>
              <a:t> </a:t>
            </a:r>
            <a:r>
              <a:rPr lang="ru-RU" sz="2200" dirty="0" err="1">
                <a:solidFill>
                  <a:srgbClr val="0070C0"/>
                </a:solidFill>
              </a:rPr>
              <a:t>нуклеїнових</a:t>
            </a:r>
            <a:r>
              <a:rPr lang="ru-RU" sz="2200" dirty="0">
                <a:solidFill>
                  <a:srgbClr val="0070C0"/>
                </a:solidFill>
              </a:rPr>
              <a:t> кис</a:t>
            </a:r>
            <a:r>
              <a:rPr lang="ru-RU" sz="2200" b="0" dirty="0"/>
              <a:t>лот (ДНК та РНК), 12-28% </a:t>
            </a:r>
            <a:r>
              <a:rPr lang="ru-RU" sz="2200" b="0" dirty="0" err="1"/>
              <a:t>із</a:t>
            </a:r>
            <a:r>
              <a:rPr lang="ru-RU" sz="2200" b="0" dirty="0"/>
              <a:t> </a:t>
            </a:r>
            <a:r>
              <a:rPr lang="ru-RU" sz="2200" b="0" dirty="0" err="1"/>
              <a:t>в</a:t>
            </a:r>
            <a:r>
              <a:rPr lang="ru-RU" sz="2200" dirty="0" err="1">
                <a:solidFill>
                  <a:srgbClr val="0070C0"/>
                </a:solidFill>
              </a:rPr>
              <a:t>углеводів</a:t>
            </a:r>
            <a:r>
              <a:rPr lang="ru-RU" sz="2200" b="0" dirty="0"/>
              <a:t>, в тому </a:t>
            </a:r>
            <a:r>
              <a:rPr lang="ru-RU" sz="2200" b="0" dirty="0" err="1"/>
              <a:t>числі</a:t>
            </a:r>
            <a:r>
              <a:rPr lang="ru-RU" sz="2200" b="0" dirty="0"/>
              <a:t> </a:t>
            </a:r>
            <a:r>
              <a:rPr lang="ru-RU" sz="2200" b="0" dirty="0" err="1"/>
              <a:t>полісахариди</a:t>
            </a:r>
            <a:r>
              <a:rPr lang="ru-RU" sz="2200" b="0" dirty="0"/>
              <a:t>, на 10-40% - </a:t>
            </a:r>
            <a:r>
              <a:rPr lang="ru-RU" sz="2200" b="0" dirty="0" err="1"/>
              <a:t>із</a:t>
            </a:r>
            <a:r>
              <a:rPr lang="ru-RU" sz="2200" b="0" dirty="0"/>
              <a:t> </a:t>
            </a:r>
            <a:r>
              <a:rPr lang="ru-RU" sz="2200" dirty="0" err="1">
                <a:solidFill>
                  <a:srgbClr val="0070C0"/>
                </a:solidFill>
              </a:rPr>
              <a:t>ліпідів</a:t>
            </a:r>
            <a:r>
              <a:rPr lang="ru-RU" sz="2200" b="0" dirty="0"/>
              <a:t>. </a:t>
            </a: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Органогени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200" b="0" dirty="0"/>
              <a:t> </a:t>
            </a:r>
            <a:r>
              <a:rPr lang="ru-RU" sz="2600" dirty="0">
                <a:solidFill>
                  <a:srgbClr val="0070C0"/>
                </a:solidFill>
              </a:rPr>
              <a:t>С, Н, О, </a:t>
            </a:r>
            <a:r>
              <a:rPr lang="ru-RU" sz="2600" dirty="0" err="1">
                <a:solidFill>
                  <a:srgbClr val="0070C0"/>
                </a:solidFill>
              </a:rPr>
              <a:t>N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P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S</a:t>
            </a:r>
            <a:r>
              <a:rPr lang="ru-RU" sz="2600" dirty="0">
                <a:solidFill>
                  <a:srgbClr val="0070C0"/>
                </a:solidFill>
              </a:rPr>
              <a:t>, К, </a:t>
            </a:r>
            <a:r>
              <a:rPr lang="ru-RU" sz="2600" dirty="0" err="1">
                <a:solidFill>
                  <a:srgbClr val="0070C0"/>
                </a:solidFill>
              </a:rPr>
              <a:t>Са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Mg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Fe</a:t>
            </a:r>
            <a:r>
              <a:rPr lang="ru-RU" sz="2600" dirty="0">
                <a:solidFill>
                  <a:srgbClr val="0070C0"/>
                </a:solidFill>
              </a:rPr>
              <a:t>;   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Мікроелементи</a:t>
            </a:r>
            <a:r>
              <a:rPr lang="ru-RU" sz="2200" b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en-US" sz="2200" b="0" dirty="0"/>
              <a:t> </a:t>
            </a:r>
            <a:r>
              <a:rPr lang="en-US" dirty="0">
                <a:solidFill>
                  <a:srgbClr val="7030A0"/>
                </a:solidFill>
              </a:rPr>
              <a:t>Mn, Mo, Zn, </a:t>
            </a:r>
            <a:r>
              <a:rPr lang="ru-RU" dirty="0">
                <a:solidFill>
                  <a:srgbClr val="7030A0"/>
                </a:solidFill>
              </a:rPr>
              <a:t>С</a:t>
            </a:r>
            <a:r>
              <a:rPr lang="en-US" dirty="0">
                <a:solidFill>
                  <a:srgbClr val="7030A0"/>
                </a:solidFill>
              </a:rPr>
              <a:t>u</a:t>
            </a:r>
            <a:r>
              <a:rPr lang="ru-RU" dirty="0">
                <a:solidFill>
                  <a:srgbClr val="7030A0"/>
                </a:solidFill>
              </a:rPr>
              <a:t>, Со, </a:t>
            </a:r>
            <a:r>
              <a:rPr lang="en-US" dirty="0">
                <a:solidFill>
                  <a:srgbClr val="7030A0"/>
                </a:solidFill>
              </a:rPr>
              <a:t>Ni, </a:t>
            </a:r>
            <a:r>
              <a:rPr lang="en-US" dirty="0" err="1">
                <a:solidFill>
                  <a:srgbClr val="7030A0"/>
                </a:solidFill>
              </a:rPr>
              <a:t>Va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ru-RU" dirty="0">
                <a:solidFill>
                  <a:srgbClr val="7030A0"/>
                </a:solidFill>
              </a:rPr>
              <a:t>В, С</a:t>
            </a:r>
            <a:r>
              <a:rPr lang="en-US" dirty="0">
                <a:solidFill>
                  <a:srgbClr val="7030A0"/>
                </a:solidFill>
              </a:rPr>
              <a:t>l</a:t>
            </a:r>
            <a:r>
              <a:rPr lang="ru-RU" dirty="0">
                <a:solidFill>
                  <a:srgbClr val="7030A0"/>
                </a:solidFill>
              </a:rPr>
              <a:t>, </a:t>
            </a:r>
            <a:r>
              <a:rPr lang="en-US" dirty="0">
                <a:solidFill>
                  <a:srgbClr val="7030A0"/>
                </a:solidFill>
              </a:rPr>
              <a:t>Na, Se, Si, Wo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78E5FC-4BC5-3F4E-8924-CA85B171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260350"/>
            <a:ext cx="11518900" cy="360363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chemeClr val="accent1">
                  <a:tint val="44500"/>
                  <a:satMod val="160000"/>
                  <a:lumMod val="45000"/>
                  <a:lumOff val="5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</a:t>
            </a:r>
            <a:r>
              <a:rPr lang="ru-RU" sz="20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бактерій</a:t>
            </a:r>
            <a:r>
              <a:rPr lang="ru-RU" sz="20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типом </a:t>
            </a:r>
            <a:r>
              <a:rPr lang="ru-RU" sz="2000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живлення</a:t>
            </a:r>
            <a:endParaRPr lang="ru-RU" sz="2000" b="1" spc="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3" name="Объект 2">
            <a:extLst>
              <a:ext uri="{FF2B5EF4-FFF2-40B4-BE49-F238E27FC236}">
                <a16:creationId xmlns:a16="http://schemas.microsoft.com/office/drawing/2014/main" id="{C21213AD-769D-D05F-8F5A-441213DCD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63" y="692150"/>
            <a:ext cx="11710987" cy="5905500"/>
          </a:xfrm>
          <a:solidFill>
            <a:schemeClr val="bg1"/>
          </a:solidFill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>
                <a:solidFill>
                  <a:srgbClr val="7030A0"/>
                </a:solidFill>
                <a:latin typeface="Arial" panose="020B0604020202020204" pitchFamily="34" charset="0"/>
              </a:rPr>
              <a:t>АУТОТРОФИ</a:t>
            </a:r>
            <a:r>
              <a:rPr lang="ru-RU" altLang="ru-RU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latin typeface="Arial" panose="020B0604020202020204" pitchFamily="34" charset="0"/>
              </a:rPr>
              <a:t>використовують в якості единого джерела карбону СО</a:t>
            </a:r>
            <a:r>
              <a:rPr lang="ru-RU" altLang="ru-RU" baseline="-25000">
                <a:latin typeface="Arial" panose="020B0604020202020204" pitchFamily="34" charset="0"/>
              </a:rPr>
              <a:t>2</a:t>
            </a:r>
            <a:r>
              <a:rPr lang="ru-RU" altLang="ru-RU">
                <a:latin typeface="Arial" panose="020B0604020202020204" pitchFamily="34" charset="0"/>
              </a:rPr>
              <a:t>.</a:t>
            </a: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>
                <a:solidFill>
                  <a:srgbClr val="7030A0"/>
                </a:solidFill>
                <a:latin typeface="Arial" panose="020B0604020202020204" pitchFamily="34" charset="0"/>
              </a:rPr>
              <a:t>ГЕТЕРОТРОФИ </a:t>
            </a: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latin typeface="Arial" panose="020B0604020202020204" pitchFamily="34" charset="0"/>
              </a:rPr>
              <a:t>використовують карбон складних органчних сполук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latin typeface="Arial" panose="020B0604020202020204" pitchFamily="34" charset="0"/>
            </a:endParaRPr>
          </a:p>
          <a:p>
            <a:pPr marL="0" indent="0" algn="ctr" eaLnBrk="1" hangingPunct="1">
              <a:spcBef>
                <a:spcPts val="60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FF0000"/>
                </a:solidFill>
                <a:latin typeface="Arial" panose="020B0604020202020204" pitchFamily="34" charset="0"/>
              </a:rPr>
              <a:t>Патогенні</a:t>
            </a:r>
            <a:r>
              <a:rPr lang="ru-RU" altLang="ru-RU" sz="2400">
                <a:latin typeface="Arial" panose="020B0604020202020204" pitchFamily="34" charset="0"/>
              </a:rPr>
              <a:t> </a:t>
            </a:r>
            <a:r>
              <a:rPr lang="ru-RU" altLang="ru-RU" sz="2400">
                <a:solidFill>
                  <a:srgbClr val="FF0000"/>
                </a:solidFill>
                <a:latin typeface="Arial" panose="020B0604020202020204" pitchFamily="34" charset="0"/>
              </a:rPr>
              <a:t>бактерії</a:t>
            </a:r>
            <a:r>
              <a:rPr lang="ru-RU" altLang="ru-RU" sz="2400">
                <a:latin typeface="Arial" panose="020B0604020202020204" pitchFamily="34" charset="0"/>
              </a:rPr>
              <a:t>  </a:t>
            </a:r>
            <a:r>
              <a:rPr lang="ru-RU" altLang="ru-RU" sz="2400">
                <a:solidFill>
                  <a:srgbClr val="FF0000"/>
                </a:solidFill>
                <a:latin typeface="Arial" panose="020B0604020202020204" pitchFamily="34" charset="0"/>
              </a:rPr>
              <a:t>-</a:t>
            </a:r>
            <a:r>
              <a:rPr lang="ru-RU" altLang="ru-RU" sz="2400">
                <a:latin typeface="Arial" panose="020B0604020202020204" pitchFamily="34" charset="0"/>
              </a:rPr>
              <a:t>  </a:t>
            </a:r>
            <a:r>
              <a:rPr lang="ru-RU" altLang="ru-RU" sz="2400">
                <a:solidFill>
                  <a:srgbClr val="FF0000"/>
                </a:solidFill>
                <a:latin typeface="Arial" panose="020B0604020202020204" pitchFamily="34" charset="0"/>
              </a:rPr>
              <a:t>паратрофи та метатрофи</a:t>
            </a:r>
          </a:p>
          <a:p>
            <a:pPr marL="0" indent="0" algn="just" eaLnBrk="1" hangingPunct="1">
              <a:spcBef>
                <a:spcPts val="1200"/>
              </a:spcBef>
              <a:spcAft>
                <a:spcPct val="0"/>
              </a:spcAft>
            </a:pPr>
            <a:r>
              <a:rPr lang="ru-RU" altLang="ru-RU" sz="1700">
                <a:latin typeface="Arial" panose="020B0604020202020204" pitchFamily="34" charset="0"/>
              </a:rPr>
              <a:t>Для життєдіяльності бактерій (росту та размноження) необхідні відповідні поживні речовини в формі, що засфовюється, також вода, вітаміни, ростові фактори, мінеральні сполуки, мікроелементи.</a:t>
            </a:r>
          </a:p>
          <a:p>
            <a:pPr marL="0" indent="0" algn="just" eaLnBrk="1" hangingPunct="1">
              <a:spcBef>
                <a:spcPts val="1200"/>
              </a:spcBef>
              <a:spcAft>
                <a:spcPct val="0"/>
              </a:spcAft>
            </a:pPr>
            <a:r>
              <a:rPr lang="ru-RU" altLang="ru-RU">
                <a:latin typeface="Arial" panose="020B0604020202020204" pitchFamily="34" charset="0"/>
              </a:rPr>
              <a:t>При діагностичному культивуванні бактерії разділяють на:</a:t>
            </a: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latin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BAC1E82-0F17-BD44-FECC-E3228112B47D}"/>
              </a:ext>
            </a:extLst>
          </p:cNvPr>
          <p:cNvGraphicFramePr>
            <a:graphicFrameLocks noGrp="1"/>
          </p:cNvGraphicFramePr>
          <p:nvPr/>
        </p:nvGraphicFramePr>
        <p:xfrm>
          <a:off x="144463" y="2565400"/>
          <a:ext cx="11422062" cy="1150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1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1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09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МЕТАТРОФИ  (САПРОФІТИ)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/>
                        <a:t>Відносно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прості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органічні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сполуки</a:t>
                      </a:r>
                      <a:r>
                        <a:rPr lang="ru-RU" sz="1600" dirty="0"/>
                        <a:t> та </a:t>
                      </a:r>
                      <a:r>
                        <a:rPr lang="ru-RU" sz="1600" dirty="0" err="1"/>
                        <a:t>використовують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мертвий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поживний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матеріал</a:t>
                      </a:r>
                      <a:endParaRPr lang="ru-RU" sz="1800" dirty="0"/>
                    </a:p>
                  </a:txBody>
                  <a:tcPr marL="121886" marR="121886" marT="45673" marB="45673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ПАРАТРОФИ  (ПАРАЗИТИ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</a:rPr>
                        <a:t>)</a:t>
                      </a: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/>
                        <a:t>Використовують</a:t>
                      </a:r>
                      <a:r>
                        <a:rPr lang="ru-RU" sz="1800" dirty="0"/>
                        <a:t> </a:t>
                      </a:r>
                      <a:r>
                        <a:rPr lang="ru-RU" sz="1600" dirty="0" err="1"/>
                        <a:t>складні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сполуки,що</a:t>
                      </a:r>
                      <a:r>
                        <a:rPr lang="ru-RU" sz="1600" dirty="0"/>
                        <a:t> часто </a:t>
                      </a:r>
                      <a:r>
                        <a:rPr lang="ru-RU" sz="1600" dirty="0" err="1"/>
                        <a:t>знаходяться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тільки</a:t>
                      </a:r>
                      <a:r>
                        <a:rPr lang="ru-RU" sz="1600" dirty="0"/>
                        <a:t> в </a:t>
                      </a:r>
                      <a:r>
                        <a:rPr lang="ru-RU" sz="1600" dirty="0" err="1"/>
                        <a:t>живих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організмах</a:t>
                      </a:r>
                      <a:r>
                        <a:rPr lang="ru-RU" sz="1600" dirty="0"/>
                        <a:t>.</a:t>
                      </a:r>
                      <a:endParaRPr lang="ru-RU" sz="1800" dirty="0"/>
                    </a:p>
                  </a:txBody>
                  <a:tcPr marL="121886" marR="121886" marT="45673" marB="45673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0286AC7B-6237-6CD0-2A6F-BF169AF7FF25}"/>
              </a:ext>
            </a:extLst>
          </p:cNvPr>
          <p:cNvCxnSpPr/>
          <p:nvPr/>
        </p:nvCxnSpPr>
        <p:spPr>
          <a:xfrm>
            <a:off x="8081963" y="3284538"/>
            <a:ext cx="0" cy="1222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EDC4E078-48DB-B791-BD98-4A8AAB793AE0}"/>
              </a:ext>
            </a:extLst>
          </p:cNvPr>
          <p:cNvCxnSpPr/>
          <p:nvPr/>
        </p:nvCxnSpPr>
        <p:spPr>
          <a:xfrm>
            <a:off x="6430963" y="2268538"/>
            <a:ext cx="355600" cy="296862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820728CF-0F97-0DF6-7035-1C4046CFFD41}"/>
              </a:ext>
            </a:extLst>
          </p:cNvPr>
          <p:cNvCxnSpPr/>
          <p:nvPr/>
        </p:nvCxnSpPr>
        <p:spPr>
          <a:xfrm flipH="1">
            <a:off x="4943475" y="2268538"/>
            <a:ext cx="384175" cy="296862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DC42680A-BBAB-45FA-6AFA-5B513E917949}"/>
              </a:ext>
            </a:extLst>
          </p:cNvPr>
          <p:cNvGraphicFramePr>
            <a:graphicFrameLocks noGrp="1"/>
          </p:cNvGraphicFramePr>
          <p:nvPr/>
        </p:nvGraphicFramePr>
        <p:xfrm>
          <a:off x="431800" y="5589588"/>
          <a:ext cx="11326814" cy="1189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3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3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903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7030A0"/>
                          </a:solidFill>
                        </a:rPr>
                        <a:t>НЕВИБАГЛИВІ</a:t>
                      </a:r>
                    </a:p>
                    <a:p>
                      <a:pPr algn="ctr"/>
                      <a:r>
                        <a:rPr lang="ru-RU" sz="1800" dirty="0" err="1">
                          <a:solidFill>
                            <a:srgbClr val="0070C0"/>
                          </a:solidFill>
                        </a:rPr>
                        <a:t>ростуть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</a:rPr>
                        <a:t> на </a:t>
                      </a:r>
                      <a:r>
                        <a:rPr lang="ru-RU" sz="1800" dirty="0" err="1">
                          <a:solidFill>
                            <a:srgbClr val="0070C0"/>
                          </a:solidFill>
                        </a:rPr>
                        <a:t>простих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</a:rPr>
                        <a:t>,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універсальних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поживних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середовищах</a:t>
                      </a:r>
                      <a:endParaRPr lang="ru-R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121894" marR="121894" marT="45732" marB="4573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7030A0"/>
                          </a:solidFill>
                        </a:rPr>
                        <a:t>ВИБАГЛИВІ</a:t>
                      </a:r>
                    </a:p>
                    <a:p>
                      <a:pPr algn="ctr"/>
                      <a:r>
                        <a:rPr lang="ru-RU" sz="1800" dirty="0" err="1">
                          <a:solidFill>
                            <a:srgbClr val="0070C0"/>
                          </a:solidFill>
                        </a:rPr>
                        <a:t>ростуть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на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спеціальних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поживних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середовищах</a:t>
                      </a:r>
                      <a:endParaRPr lang="ru-R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121894" marR="121894" marT="45732" marB="45732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blinds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2AB463-4239-97B4-B6D8-D720B2E26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60350"/>
            <a:ext cx="11807825" cy="501650"/>
          </a:xfrm>
          <a:blipFill dpi="0" rotWithShape="1">
            <a:blip r:embed="rId3" cstate="print">
              <a:alphaModFix amt="34000"/>
            </a:blip>
            <a:srcRect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spc="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Бактеріальні</a:t>
            </a:r>
            <a:r>
              <a:rPr lang="ru-RU" sz="2800" b="1" spc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spc="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транспортні</a:t>
            </a:r>
            <a:r>
              <a:rPr lang="ru-RU" sz="2800" b="1" spc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spc="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системи</a:t>
            </a:r>
            <a:endParaRPr lang="ru-RU" sz="2800" b="1" spc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1747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27178796-529F-D530-1812-F0CD70AFE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908050"/>
            <a:ext cx="11279187" cy="55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7AEA591-24A5-1634-1CE4-D89321BEFEE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152400"/>
            <a:ext cx="11245850" cy="6127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z="3200" b="1" cap="none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ФОСФОТРАНСФЕРАЗНА СИСТЕМА</a:t>
            </a:r>
          </a:p>
        </p:txBody>
      </p:sp>
      <p:pic>
        <p:nvPicPr>
          <p:cNvPr id="32771" name="Picture 2" descr="A picture containing fruit, food&#10;&#10;Description automatically generated">
            <a:extLst>
              <a:ext uri="{FF2B5EF4-FFF2-40B4-BE49-F238E27FC236}">
                <a16:creationId xmlns:a16="http://schemas.microsoft.com/office/drawing/2014/main" id="{9ABA7CC6-C49F-33C9-B98C-71AE241F0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765175"/>
            <a:ext cx="11580812" cy="575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D78E36E-97DF-A6F9-092F-1C5E91A6B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713" y="188913"/>
            <a:ext cx="11518900" cy="65532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uk-UA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КУЛЬТИВУВАННЯ БАКТЕРІЙ</a:t>
            </a:r>
          </a:p>
          <a:p>
            <a:pPr marL="0" indent="0" algn="ctr" eaLnBrk="1">
              <a:buFont typeface="Arial" charset="0"/>
              <a:buNone/>
              <a:defRPr/>
            </a:pPr>
            <a:r>
              <a:rPr lang="ru-RU" altLang="uk-UA" sz="2400">
                <a:solidFill>
                  <a:srgbClr val="7030A0"/>
                </a:solidFill>
              </a:rPr>
              <a:t>ДЛЯ КУЛЬТИВУВАННЯ КОЖНОГО ВИДА БАКТЕРІЙ НЕОБХІДНІ ПЕВНІ УМОВИ:</a:t>
            </a:r>
          </a:p>
          <a:p>
            <a:pPr marL="0" indent="0" eaLnBrk="1">
              <a:spcBef>
                <a:spcPts val="1200"/>
              </a:spcBef>
              <a:buFont typeface="Arial" charset="0"/>
              <a:buNone/>
              <a:defRPr/>
            </a:pPr>
            <a:r>
              <a:rPr lang="ru-RU" altLang="uk-UA" sz="240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ПОЖИВНЕ СЕРЕДОВИЩЕ.</a:t>
            </a:r>
            <a:r>
              <a:rPr lang="ru-RU" altLang="uk-UA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 Вимоги</a:t>
            </a:r>
            <a:r>
              <a:rPr lang="ru-RU" altLang="uk-UA" sz="2400"/>
              <a:t>: вміст необхідних поживних речовин в доступній формі, певний рН (частіше за все - 7,2 - 7,6), необхідна консистенція (рідкі, щільні, напіврідкі середовища), стерильність, якщо можливо - прозорість, зручна фасовка,  економічність. </a:t>
            </a:r>
          </a:p>
          <a:p>
            <a:pPr marL="0" indent="0" eaLnBrk="1">
              <a:buFont typeface="Arial" charset="0"/>
              <a:buNone/>
              <a:defRPr/>
            </a:pPr>
            <a:r>
              <a:rPr lang="ru-RU" altLang="uk-UA" sz="240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УМОВИ АЕРАЦІХ </a:t>
            </a:r>
            <a:r>
              <a:rPr lang="uk-UA" altLang="uk-UA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в залежності</a:t>
            </a:r>
            <a:r>
              <a:rPr lang="ru-RU" altLang="uk-UA" sz="2400"/>
              <a:t> від типу дихання.</a:t>
            </a:r>
          </a:p>
          <a:p>
            <a:pPr marL="0" indent="0" eaLnBrk="1">
              <a:buFont typeface="Arial" charset="0"/>
              <a:buNone/>
              <a:defRPr/>
            </a:pPr>
            <a:r>
              <a:rPr lang="ru-RU" altLang="uk-UA" sz="240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ТЕМПЕРАТУРА </a:t>
            </a:r>
            <a:r>
              <a:rPr lang="ru-RU" altLang="uk-UA" sz="2400"/>
              <a:t>створюється в термостаті. Більшість патогенних бактерій -  мезофили (37°С).</a:t>
            </a:r>
          </a:p>
          <a:p>
            <a:pPr marL="0" indent="0" eaLnBrk="1">
              <a:buFont typeface="Arial" charset="0"/>
              <a:buNone/>
              <a:defRPr/>
            </a:pPr>
            <a:r>
              <a:rPr lang="ru-RU" altLang="uk-UA" sz="240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ВІДСУТНІСТЬ ШКІДЛИВИХ ФАКТОРІВ</a:t>
            </a:r>
            <a:r>
              <a:rPr lang="ru-RU" altLang="uk-UA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endParaRPr lang="ru-RU" altLang="uk-UA" sz="24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83" name="Group 47">
            <a:extLst>
              <a:ext uri="{FF2B5EF4-FFF2-40B4-BE49-F238E27FC236}">
                <a16:creationId xmlns:a16="http://schemas.microsoft.com/office/drawing/2014/main" id="{FFCCA5FB-6BF1-789E-796E-C4D54355B76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403225"/>
          <a:ext cx="12190413" cy="6221413"/>
        </p:xfrm>
        <a:graphic>
          <a:graphicData uri="http://schemas.openxmlformats.org/drawingml/2006/table">
            <a:tbl>
              <a:tblPr/>
              <a:tblGrid>
                <a:gridCol w="3503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8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9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Вид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Назначение</a:t>
                      </a: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Примеры</a:t>
                      </a: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Прості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универсальні</a:t>
                      </a: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)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невибагливих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бактерій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МПБ, МПА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0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Спеціальні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вибагливих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бактерій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Глюкозний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МПБ,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Кров’яний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МПА,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середовище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Кітта-Тароцці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Диференціально</a:t>
                      </a: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 - </a:t>
                      </a: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діагностичні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диферен-ціювання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бактерій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Середовища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Гісса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Ендо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Левіна</a:t>
                      </a:r>
                      <a:b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ЖСА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Елективні</a:t>
                      </a: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селективні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Arial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накопичення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бактерій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певного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виду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Лужна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пептона вода,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Ру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Плоскірева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Мюллера,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селінітовий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бульйон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Транспортні</a:t>
                      </a: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 та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Концервуючі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збереження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бактерій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під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час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транспортування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Гліцеринова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суміш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Середовище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Амієса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напіврідкий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МПА з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активованим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вугіллям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59" marR="5925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4848" name="TextBox 4">
            <a:extLst>
              <a:ext uri="{FF2B5EF4-FFF2-40B4-BE49-F238E27FC236}">
                <a16:creationId xmlns:a16="http://schemas.microsoft.com/office/drawing/2014/main" id="{3FA5FD7C-86FA-2EEB-F336-82FDA78ED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" y="14288"/>
            <a:ext cx="11423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C00000"/>
                </a:solidFill>
              </a:rPr>
              <a:t>КЛАСИФІКАЦІЯ ПОЖИВНИХ СЕРЕДОВИЩ ЗА ПРИЗНАЧЕННЯМ</a:t>
            </a:r>
          </a:p>
        </p:txBody>
      </p:sp>
    </p:spTree>
  </p:cSld>
  <p:clrMapOvr>
    <a:masterClrMapping/>
  </p:clrMapOvr>
  <p:transition spd="slow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A09CE3E-20B7-EFD0-08CC-93707A70FD42}"/>
              </a:ext>
            </a:extLst>
          </p:cNvPr>
          <p:cNvSpPr/>
          <p:nvPr/>
        </p:nvSpPr>
        <p:spPr>
          <a:xfrm>
            <a:off x="144463" y="763588"/>
            <a:ext cx="11806237" cy="46783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ts val="1200"/>
              </a:spcBef>
              <a:defRPr/>
            </a:pPr>
            <a:r>
              <a:rPr lang="ru-RU" sz="2000" b="1" dirty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ОКСИДОРЕДУКТАЗИ</a:t>
            </a:r>
            <a:r>
              <a:rPr lang="ru-RU" sz="2000" dirty="0"/>
              <a:t> - </a:t>
            </a:r>
            <a:r>
              <a:rPr lang="ru-RU" sz="2000" b="1" dirty="0" err="1"/>
              <a:t>каталізують</a:t>
            </a:r>
            <a:r>
              <a:rPr lang="ru-RU" sz="2000" b="1" dirty="0"/>
              <a:t> </a:t>
            </a:r>
            <a:r>
              <a:rPr lang="ru-RU" sz="2000" b="1" dirty="0" err="1"/>
              <a:t>реакції</a:t>
            </a:r>
            <a:r>
              <a:rPr lang="ru-RU" sz="2000" b="1" dirty="0"/>
              <a:t> </a:t>
            </a:r>
            <a:r>
              <a:rPr lang="ru-RU" sz="2000" b="1" dirty="0" err="1"/>
              <a:t>окиснення-відновлення</a:t>
            </a:r>
            <a:r>
              <a:rPr lang="ru-RU" sz="2000" b="1" dirty="0"/>
              <a:t>.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ru-RU" sz="2000" b="1" dirty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ТРАНСФЕРАЗИ</a:t>
            </a:r>
            <a:r>
              <a:rPr lang="ru-RU" sz="2000" b="1" dirty="0"/>
              <a:t> - </a:t>
            </a:r>
            <a:r>
              <a:rPr lang="ru-RU" sz="2000" b="1" dirty="0" err="1"/>
              <a:t>каталізують</a:t>
            </a:r>
            <a:r>
              <a:rPr lang="ru-RU" sz="2000" b="1" dirty="0"/>
              <a:t> </a:t>
            </a:r>
            <a:r>
              <a:rPr lang="ru-RU" sz="2000" b="1" dirty="0" err="1"/>
              <a:t>реакції</a:t>
            </a:r>
            <a:r>
              <a:rPr lang="ru-RU" sz="2000" b="1" dirty="0"/>
              <a:t> переносу </a:t>
            </a:r>
            <a:r>
              <a:rPr lang="ru-RU" sz="2000" b="1" dirty="0" err="1"/>
              <a:t>різних</a:t>
            </a:r>
            <a:r>
              <a:rPr lang="ru-RU" sz="2000" b="1" dirty="0"/>
              <a:t> </a:t>
            </a:r>
            <a:r>
              <a:rPr lang="ru-RU" sz="2000" b="1" dirty="0" err="1"/>
              <a:t>груп</a:t>
            </a:r>
            <a:r>
              <a:rPr lang="ru-RU" sz="2000" b="1" dirty="0"/>
              <a:t> </a:t>
            </a:r>
            <a:r>
              <a:rPr lang="ru-RU" sz="2000" b="1" dirty="0" err="1"/>
              <a:t>від</a:t>
            </a:r>
            <a:r>
              <a:rPr lang="ru-RU" sz="2000" b="1" dirty="0"/>
              <a:t> донора до акцептора.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ru-RU" sz="2000" b="1" dirty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ГИДРОЛАЗИ</a:t>
            </a:r>
            <a:r>
              <a:rPr lang="ru-RU" sz="2000" b="1" dirty="0"/>
              <a:t> – </a:t>
            </a:r>
            <a:r>
              <a:rPr lang="ru-RU" sz="2000" b="1" dirty="0" err="1"/>
              <a:t>каталізують</a:t>
            </a:r>
            <a:r>
              <a:rPr lang="ru-RU" sz="2000" b="1" dirty="0"/>
              <a:t> </a:t>
            </a:r>
            <a:r>
              <a:rPr lang="ru-RU" sz="2000" b="1" dirty="0" err="1"/>
              <a:t>розрив</a:t>
            </a:r>
            <a:r>
              <a:rPr lang="ru-RU" sz="2000" b="1" dirty="0"/>
              <a:t> </a:t>
            </a:r>
            <a:r>
              <a:rPr lang="ru-RU" sz="2000" b="1" dirty="0" err="1"/>
              <a:t>зв’язків</a:t>
            </a:r>
            <a:r>
              <a:rPr lang="ru-RU" sz="2000" b="1" dirty="0"/>
              <a:t> в субстратах з </a:t>
            </a:r>
            <a:r>
              <a:rPr lang="ru-RU" sz="2000" b="1" dirty="0" err="1"/>
              <a:t>приєднанням</a:t>
            </a:r>
            <a:r>
              <a:rPr lang="ru-RU" sz="2000" b="1" dirty="0"/>
              <a:t> води.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ru-RU" sz="2000" b="1" dirty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ЛІАЗИ</a:t>
            </a:r>
            <a:r>
              <a:rPr lang="ru-RU" sz="2000" b="1" dirty="0"/>
              <a:t>- </a:t>
            </a:r>
            <a:r>
              <a:rPr lang="ru-RU" sz="2000" b="1" dirty="0" err="1"/>
              <a:t>каталізують</a:t>
            </a:r>
            <a:r>
              <a:rPr lang="ru-RU" sz="2000" b="1" dirty="0"/>
              <a:t> </a:t>
            </a:r>
            <a:r>
              <a:rPr lang="ru-RU" sz="2000" b="1" dirty="0" err="1"/>
              <a:t>реакції</a:t>
            </a:r>
            <a:r>
              <a:rPr lang="ru-RU" sz="2000" b="1" dirty="0"/>
              <a:t> </a:t>
            </a:r>
            <a:r>
              <a:rPr lang="ru-RU" sz="2000" b="1" dirty="0" err="1"/>
              <a:t>розриву</a:t>
            </a:r>
            <a:r>
              <a:rPr lang="ru-RU" sz="2000" b="1" dirty="0"/>
              <a:t> </a:t>
            </a:r>
            <a:r>
              <a:rPr lang="ru-RU" sz="2000" b="1" dirty="0" err="1"/>
              <a:t>зв’язків</a:t>
            </a:r>
            <a:r>
              <a:rPr lang="ru-RU" sz="2000" b="1" dirty="0"/>
              <a:t> в субстратах без </a:t>
            </a:r>
            <a:r>
              <a:rPr lang="ru-RU" sz="2000" b="1" dirty="0" err="1"/>
              <a:t>приєднання</a:t>
            </a:r>
            <a:r>
              <a:rPr lang="ru-RU" sz="2000" b="1" dirty="0"/>
              <a:t> води </a:t>
            </a:r>
            <a:r>
              <a:rPr lang="ru-RU" sz="2000" b="1" dirty="0" err="1"/>
              <a:t>чи</a:t>
            </a:r>
            <a:r>
              <a:rPr lang="ru-RU" sz="2000" b="1" dirty="0"/>
              <a:t> </a:t>
            </a:r>
            <a:r>
              <a:rPr lang="ru-RU" sz="2000" b="1" dirty="0" err="1"/>
              <a:t>окиснення</a:t>
            </a:r>
            <a:r>
              <a:rPr lang="ru-RU" sz="2000" b="1" dirty="0"/>
              <a:t>.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ru-RU" sz="2000" b="1" dirty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ІЗОМЕРАЗИ</a:t>
            </a:r>
            <a:r>
              <a:rPr lang="ru-RU" sz="2000" b="1" dirty="0"/>
              <a:t> - </a:t>
            </a:r>
            <a:r>
              <a:rPr lang="ru-RU" sz="2000" b="1" dirty="0" err="1"/>
              <a:t>каталізують</a:t>
            </a:r>
            <a:r>
              <a:rPr lang="ru-RU" sz="2000" b="1" dirty="0"/>
              <a:t> </a:t>
            </a:r>
            <a:r>
              <a:rPr lang="ru-RU" sz="2000" b="1" dirty="0" err="1"/>
              <a:t>перетворення</a:t>
            </a:r>
            <a:r>
              <a:rPr lang="ru-RU" sz="2000" b="1" dirty="0"/>
              <a:t> в межах </a:t>
            </a:r>
            <a:r>
              <a:rPr lang="ru-RU" sz="2000" b="1" dirty="0" err="1"/>
              <a:t>однієї</a:t>
            </a:r>
            <a:r>
              <a:rPr lang="ru-RU" sz="2000" b="1" dirty="0"/>
              <a:t> </a:t>
            </a:r>
            <a:r>
              <a:rPr lang="ru-RU" sz="2000" b="1" dirty="0" err="1"/>
              <a:t>молекули</a:t>
            </a:r>
            <a:r>
              <a:rPr lang="ru-RU" sz="2000" b="1" dirty="0"/>
              <a:t> (</a:t>
            </a:r>
            <a:r>
              <a:rPr lang="ru-RU" sz="2000" b="1" dirty="0" err="1"/>
              <a:t>внутрішньомолекулярні</a:t>
            </a:r>
            <a:r>
              <a:rPr lang="ru-RU" sz="2000" b="1" dirty="0"/>
              <a:t> </a:t>
            </a:r>
            <a:r>
              <a:rPr lang="ru-RU" sz="2000" b="1" dirty="0" err="1"/>
              <a:t>перебудови</a:t>
            </a:r>
            <a:r>
              <a:rPr lang="ru-RU" sz="2000" b="1" dirty="0"/>
              <a:t>).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ru-RU" sz="2000" b="1" dirty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ЛІГАЗИ (СИНТЕТАЗИ) </a:t>
            </a:r>
            <a:r>
              <a:rPr lang="ru-RU" sz="2000" b="1" dirty="0"/>
              <a:t>- </a:t>
            </a:r>
            <a:r>
              <a:rPr lang="ru-RU" sz="2000" b="1" dirty="0" err="1"/>
              <a:t>каталізують</a:t>
            </a:r>
            <a:r>
              <a:rPr lang="ru-RU" sz="2000" b="1" dirty="0"/>
              <a:t> </a:t>
            </a:r>
            <a:r>
              <a:rPr lang="ru-RU" sz="2000" b="1" dirty="0" err="1"/>
              <a:t>приєднання</a:t>
            </a:r>
            <a:r>
              <a:rPr lang="ru-RU" sz="2000" b="1" dirty="0"/>
              <a:t> </a:t>
            </a:r>
            <a:r>
              <a:rPr lang="ru-RU" sz="2000" b="1" dirty="0" err="1"/>
              <a:t>двох</a:t>
            </a:r>
            <a:r>
              <a:rPr lang="ru-RU" sz="2000" b="1" dirty="0"/>
              <a:t> молекул з </a:t>
            </a:r>
            <a:r>
              <a:rPr lang="ru-RU" sz="2000" b="1" dirty="0" err="1"/>
              <a:t>використанням</a:t>
            </a:r>
            <a:r>
              <a:rPr lang="ru-RU" sz="2000" b="1" dirty="0"/>
              <a:t> </a:t>
            </a:r>
            <a:r>
              <a:rPr lang="ru-RU" sz="2000" b="1" dirty="0" err="1"/>
              <a:t>енергії</a:t>
            </a:r>
            <a:r>
              <a:rPr lang="ru-RU" sz="2000" b="1" dirty="0"/>
              <a:t> </a:t>
            </a:r>
            <a:r>
              <a:rPr lang="ru-RU" sz="2000" b="1" dirty="0" err="1"/>
              <a:t>фосфатних</a:t>
            </a:r>
            <a:r>
              <a:rPr lang="ru-RU" sz="2000" b="1" dirty="0"/>
              <a:t> </a:t>
            </a:r>
            <a:r>
              <a:rPr lang="ru-RU" sz="2000" b="1" dirty="0" err="1"/>
              <a:t>зв’язків</a:t>
            </a:r>
            <a:r>
              <a:rPr lang="ru-RU" sz="2000" b="1" dirty="0"/>
              <a:t>.</a:t>
            </a:r>
          </a:p>
          <a:p>
            <a:pPr algn="ctr" eaLnBrk="1" hangingPunct="1">
              <a:spcBef>
                <a:spcPts val="1200"/>
              </a:spcBef>
              <a:defRPr/>
            </a:pPr>
            <a:r>
              <a:rPr lang="ru-RU" sz="2400" b="1" spc="180" dirty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ЕНДОФЕРМЕНТИ. ЕКЗОФЕРМЕНТИ</a:t>
            </a:r>
          </a:p>
          <a:p>
            <a:pPr algn="ctr" eaLnBrk="1" hangingPunct="1">
              <a:spcBef>
                <a:spcPts val="1200"/>
              </a:spcBef>
              <a:defRPr/>
            </a:pPr>
            <a:r>
              <a:rPr lang="ru-RU" sz="2400" b="1" dirty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КОНСТИТУТИВНІ. ІНДУКОВАНІ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737F418-AD94-1C59-A68B-9AA9D4BB00DC}"/>
              </a:ext>
            </a:extLst>
          </p:cNvPr>
          <p:cNvSpPr/>
          <p:nvPr/>
        </p:nvSpPr>
        <p:spPr>
          <a:xfrm>
            <a:off x="814388" y="115888"/>
            <a:ext cx="11001375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3600" b="1" spc="6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ФЕРМЕНТИ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БАКТЕРІЙ</a:t>
            </a:r>
          </a:p>
        </p:txBody>
      </p:sp>
    </p:spTree>
  </p:cSld>
  <p:clrMapOvr>
    <a:masterClrMapping/>
  </p:clrMapOvr>
  <p:transition spd="slow">
    <p:pull dir="r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1B3D1-601D-961D-7FAD-D60BB144A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1053763" cy="6842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ферментІв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бактерІй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субстрато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спецИфІчнІстЮ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0D58EF-9739-085C-3765-84FBB90F4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1052513"/>
            <a:ext cx="11423650" cy="5329237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1619250" indent="0" eaLnBrk="1">
              <a:buFont typeface="Arial" charset="0"/>
              <a:buNone/>
              <a:defRPr/>
            </a:pPr>
            <a:r>
              <a:rPr lang="ru-RU" sz="2800" dirty="0">
                <a:solidFill>
                  <a:srgbClr val="7030A0"/>
                </a:solidFill>
              </a:rPr>
              <a:t>ПРОТЕОЛІТИЧНІ, </a:t>
            </a:r>
          </a:p>
          <a:p>
            <a:pPr marL="1619250" indent="0" eaLnBrk="1">
              <a:buFont typeface="Arial" charset="0"/>
              <a:buNone/>
              <a:defRPr/>
            </a:pPr>
            <a:r>
              <a:rPr lang="ru-RU" sz="2800" dirty="0">
                <a:solidFill>
                  <a:srgbClr val="7030A0"/>
                </a:solidFill>
              </a:rPr>
              <a:t>ГЛІКОЛІТИЧНІ, </a:t>
            </a:r>
          </a:p>
          <a:p>
            <a:pPr marL="1619250" indent="0" eaLnBrk="1">
              <a:buFont typeface="Arial" charset="0"/>
              <a:buNone/>
              <a:defRPr/>
            </a:pPr>
            <a:r>
              <a:rPr lang="ru-RU" sz="2800" dirty="0">
                <a:solidFill>
                  <a:srgbClr val="7030A0"/>
                </a:solidFill>
              </a:rPr>
              <a:t>ЛІПОЛІТИЧНІ, </a:t>
            </a:r>
          </a:p>
          <a:p>
            <a:pPr marL="1619250" indent="0" eaLnBrk="1">
              <a:buFont typeface="Arial" charset="0"/>
              <a:buNone/>
              <a:defRPr/>
            </a:pPr>
            <a:r>
              <a:rPr lang="ru-RU" sz="2800" dirty="0">
                <a:solidFill>
                  <a:srgbClr val="7030A0"/>
                </a:solidFill>
              </a:rPr>
              <a:t>НУКЛЕАЗИ,</a:t>
            </a:r>
          </a:p>
          <a:p>
            <a:pPr marL="1619250" indent="0" eaLnBrk="1">
              <a:buFont typeface="Arial" charset="0"/>
              <a:buNone/>
              <a:defRPr/>
            </a:pPr>
            <a:r>
              <a:rPr lang="ru-RU" sz="2800" dirty="0">
                <a:solidFill>
                  <a:srgbClr val="7030A0"/>
                </a:solidFill>
              </a:rPr>
              <a:t>ОКСИДОРЕДУКТАЗИ </a:t>
            </a:r>
            <a:endParaRPr lang="ru-RU" sz="2800" dirty="0">
              <a:solidFill>
                <a:srgbClr val="FF0000"/>
              </a:solidFill>
            </a:endParaRPr>
          </a:p>
          <a:p>
            <a:pPr marL="1619250" indent="0" algn="ctr" eaLnBrk="1">
              <a:buFont typeface="Arial" charset="0"/>
              <a:buNone/>
              <a:defRPr/>
            </a:pPr>
            <a:r>
              <a:rPr lang="ru-RU" sz="3200" dirty="0" err="1">
                <a:solidFill>
                  <a:srgbClr val="FF0000"/>
                </a:solidFill>
              </a:rPr>
              <a:t>Ферментативна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активність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бактерій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вивчається</a:t>
            </a:r>
            <a:r>
              <a:rPr lang="ru-RU" sz="3200" dirty="0">
                <a:solidFill>
                  <a:srgbClr val="FF0000"/>
                </a:solidFill>
              </a:rPr>
              <a:t> шляхом </a:t>
            </a:r>
            <a:r>
              <a:rPr lang="ru-RU" sz="3200" dirty="0" err="1">
                <a:solidFill>
                  <a:srgbClr val="FF0000"/>
                </a:solidFill>
              </a:rPr>
              <a:t>посіву</a:t>
            </a:r>
            <a:r>
              <a:rPr lang="ru-RU" sz="3200" dirty="0">
                <a:solidFill>
                  <a:srgbClr val="FF0000"/>
                </a:solidFill>
              </a:rPr>
              <a:t> на </a:t>
            </a:r>
            <a:r>
              <a:rPr lang="ru-RU" sz="3200" dirty="0" err="1">
                <a:solidFill>
                  <a:srgbClr val="FF0000"/>
                </a:solidFill>
              </a:rPr>
              <a:t>диференціально-діагностичні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поживні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середовища</a:t>
            </a:r>
            <a:r>
              <a:rPr lang="ru-RU" sz="3200" dirty="0">
                <a:solidFill>
                  <a:srgbClr val="FF0000"/>
                </a:solidFill>
              </a:rPr>
              <a:t>.</a:t>
            </a:r>
          </a:p>
          <a:p>
            <a:pPr marL="1619250" indent="0" eaLnBrk="1">
              <a:buFont typeface="Arial" charset="0"/>
              <a:buNone/>
              <a:defRPr/>
            </a:pPr>
            <a:r>
              <a:rPr lang="ru-RU" sz="2800" dirty="0">
                <a:solidFill>
                  <a:srgbClr val="FF0000"/>
                </a:solidFill>
              </a:rPr>
              <a:t>	</a:t>
            </a:r>
          </a:p>
          <a:p>
            <a:pPr marL="1619250" indent="0" eaLnBrk="1" hangingPunct="1">
              <a:buFont typeface="Arial" charset="0"/>
              <a:buNone/>
              <a:defRPr/>
            </a:pPr>
            <a:endParaRPr lang="ru-RU" sz="2800" dirty="0"/>
          </a:p>
        </p:txBody>
      </p:sp>
    </p:spTree>
  </p:cSld>
  <p:clrMapOvr>
    <a:masterClrMapping/>
  </p:clrMapOvr>
  <p:transition spd="slow">
    <p:pull dir="r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>
            <a:extLst>
              <a:ext uri="{FF2B5EF4-FFF2-40B4-BE49-F238E27FC236}">
                <a16:creationId xmlns:a16="http://schemas.microsoft.com/office/drawing/2014/main" id="{36539EA6-F0F6-AC0F-A5CC-3970EC589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13" y="447675"/>
            <a:ext cx="11615737" cy="6440488"/>
          </a:xfrm>
        </p:spPr>
        <p:txBody>
          <a:bodyPr/>
          <a:lstStyle/>
          <a:p>
            <a:r>
              <a:rPr lang="ru-RU" altLang="ru-RU"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34822" name="Text Box 6">
            <a:extLst>
              <a:ext uri="{FF2B5EF4-FFF2-40B4-BE49-F238E27FC236}">
                <a16:creationId xmlns:a16="http://schemas.microsoft.com/office/drawing/2014/main" id="{482BD279-7782-F371-9DC6-268BCA1D1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428625"/>
            <a:ext cx="4606925" cy="1908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 err="1">
                <a:solidFill>
                  <a:srgbClr val="090EEB"/>
                </a:solidFill>
                <a:latin typeface="Arial" charset="0"/>
              </a:rPr>
              <a:t>Принциповий</a:t>
            </a:r>
            <a:r>
              <a:rPr lang="ru-RU" sz="2000" b="1" dirty="0">
                <a:solidFill>
                  <a:srgbClr val="090EEB"/>
                </a:solidFill>
                <a:latin typeface="Arial" charset="0"/>
              </a:rPr>
              <a:t> склад </a:t>
            </a:r>
            <a:r>
              <a:rPr lang="ru-RU" sz="2000" b="1" dirty="0" err="1">
                <a:solidFill>
                  <a:srgbClr val="090EEB"/>
                </a:solidFill>
                <a:latin typeface="Arial" charset="0"/>
              </a:rPr>
              <a:t>диф</a:t>
            </a:r>
            <a:r>
              <a:rPr lang="ru-RU" sz="2000" b="1" dirty="0">
                <a:solidFill>
                  <a:srgbClr val="090EEB"/>
                </a:solidFill>
                <a:latin typeface="Arial" charset="0"/>
              </a:rPr>
              <a:t>.-</a:t>
            </a:r>
            <a:r>
              <a:rPr lang="ru-RU" sz="2000" b="1" dirty="0" err="1">
                <a:solidFill>
                  <a:srgbClr val="090EEB"/>
                </a:solidFill>
                <a:latin typeface="Arial" charset="0"/>
              </a:rPr>
              <a:t>діагн</a:t>
            </a:r>
            <a:r>
              <a:rPr lang="ru-RU" sz="2000" b="1" dirty="0">
                <a:solidFill>
                  <a:srgbClr val="090EEB"/>
                </a:solidFill>
                <a:latin typeface="Arial" charset="0"/>
              </a:rPr>
              <a:t>. </a:t>
            </a:r>
            <a:r>
              <a:rPr lang="ru-RU" sz="2000" b="1" dirty="0" err="1">
                <a:solidFill>
                  <a:srgbClr val="090EEB"/>
                </a:solidFill>
                <a:latin typeface="Arial" charset="0"/>
              </a:rPr>
              <a:t>середовищ</a:t>
            </a:r>
            <a:r>
              <a:rPr lang="ru-RU" sz="2000" b="1" dirty="0">
                <a:latin typeface="Arial" charset="0"/>
              </a:rPr>
              <a:t>:</a:t>
            </a:r>
          </a:p>
          <a:p>
            <a:pPr eaLnBrk="1" hangingPunct="1">
              <a:defRPr/>
            </a:pPr>
            <a:r>
              <a:rPr lang="ru-RU" sz="2000" b="1" dirty="0" err="1">
                <a:solidFill>
                  <a:srgbClr val="FF0000"/>
                </a:solidFill>
                <a:latin typeface="Arial" charset="0"/>
              </a:rPr>
              <a:t>Поживна</a:t>
            </a:r>
            <a:r>
              <a:rPr lang="ru-RU" sz="2000" b="1" dirty="0">
                <a:solidFill>
                  <a:srgbClr val="FF0000"/>
                </a:solidFill>
                <a:latin typeface="Arial" charset="0"/>
              </a:rPr>
              <a:t> основа </a:t>
            </a:r>
          </a:p>
          <a:p>
            <a:pPr marL="85725" eaLnBrk="1" hangingPunct="1">
              <a:defRPr/>
            </a:pPr>
            <a:r>
              <a:rPr lang="ru-RU" sz="2000" b="1" dirty="0">
                <a:solidFill>
                  <a:srgbClr val="FF0000"/>
                </a:solidFill>
                <a:latin typeface="Arial" charset="0"/>
              </a:rPr>
              <a:t>Субстрат</a:t>
            </a:r>
          </a:p>
          <a:p>
            <a:pPr marL="85725" eaLnBrk="1" hangingPunct="1">
              <a:defRPr/>
            </a:pPr>
            <a:r>
              <a:rPr lang="ru-RU" sz="2000" b="1" dirty="0" err="1">
                <a:solidFill>
                  <a:srgbClr val="FF0000"/>
                </a:solidFill>
                <a:latin typeface="Arial" charset="0"/>
              </a:rPr>
              <a:t>Індикатор</a:t>
            </a:r>
            <a:r>
              <a:rPr lang="ru-RU" sz="2000" b="1" dirty="0">
                <a:solidFill>
                  <a:srgbClr val="FF0000"/>
                </a:solidFill>
                <a:latin typeface="Arial" charset="0"/>
              </a:rPr>
              <a:t> </a:t>
            </a:r>
          </a:p>
          <a:p>
            <a:pPr algn="ctr" eaLnBrk="1" hangingPunct="1">
              <a:defRPr/>
            </a:pPr>
            <a:endParaRPr lang="ru-RU" dirty="0">
              <a:latin typeface="Arial" charset="0"/>
            </a:endParaRPr>
          </a:p>
        </p:txBody>
      </p:sp>
      <p:pic>
        <p:nvPicPr>
          <p:cNvPr id="37892" name="Рисунок 1">
            <a:extLst>
              <a:ext uri="{FF2B5EF4-FFF2-40B4-BE49-F238E27FC236}">
                <a16:creationId xmlns:a16="http://schemas.microsoft.com/office/drawing/2014/main" id="{50F51022-834B-28A8-52A9-B3CA636A2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2044700"/>
            <a:ext cx="11811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3F104D-B0AC-95E7-021F-C74604E497AB}"/>
              </a:ext>
            </a:extLst>
          </p:cNvPr>
          <p:cNvSpPr txBox="1"/>
          <p:nvPr/>
        </p:nvSpPr>
        <p:spPr>
          <a:xfrm>
            <a:off x="1746250" y="3667125"/>
            <a:ext cx="43481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dirty="0" err="1">
                <a:latin typeface="Arial" charset="0"/>
              </a:rPr>
              <a:t>Ріст</a:t>
            </a:r>
            <a:r>
              <a:rPr lang="ru-RU" sz="1600" dirty="0">
                <a:latin typeface="Arial" charset="0"/>
              </a:rPr>
              <a:t> </a:t>
            </a:r>
            <a:r>
              <a:rPr lang="en-US" sz="1600" b="1" i="1" dirty="0" err="1">
                <a:latin typeface="Times New Roman" pitchFamily="18" charset="0"/>
                <a:cs typeface="Times New Roman" pitchFamily="18" charset="0"/>
              </a:rPr>
              <a:t>E.coli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+mn-lt"/>
                <a:cs typeface="Times New Roman" pitchFamily="18" charset="0"/>
              </a:rPr>
              <a:t>на середовище</a:t>
            </a:r>
            <a:r>
              <a:rPr lang="ru-RU" sz="1600" dirty="0">
                <a:latin typeface="+mn-lt"/>
                <a:cs typeface="Times New Roman" pitchFamily="18" charset="0"/>
              </a:rPr>
              <a:t> Эндо</a:t>
            </a:r>
            <a:endParaRPr lang="ru-RU" sz="1600" dirty="0">
              <a:latin typeface="+mn-lt"/>
            </a:endParaRPr>
          </a:p>
        </p:txBody>
      </p:sp>
      <p:sp>
        <p:nvSpPr>
          <p:cNvPr id="12296" name="TextBox 6">
            <a:extLst>
              <a:ext uri="{FF2B5EF4-FFF2-40B4-BE49-F238E27FC236}">
                <a16:creationId xmlns:a16="http://schemas.microsoft.com/office/drawing/2014/main" id="{657C54E3-A1FA-AAFC-9D7D-377DDE022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07" y="2420888"/>
            <a:ext cx="461665" cy="1118346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dirty="0"/>
              <a:t>Сахароза</a:t>
            </a:r>
          </a:p>
        </p:txBody>
      </p:sp>
      <p:sp>
        <p:nvSpPr>
          <p:cNvPr id="37895" name="TextBox 7">
            <a:extLst>
              <a:ext uri="{FF2B5EF4-FFF2-40B4-BE49-F238E27FC236}">
                <a16:creationId xmlns:a16="http://schemas.microsoft.com/office/drawing/2014/main" id="{E6FCC14E-EFA1-61A3-664E-F6BDB7B57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13" y="4137025"/>
            <a:ext cx="2486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/>
              <a:t>Середовища Гісса</a:t>
            </a:r>
          </a:p>
        </p:txBody>
      </p:sp>
      <p:pic>
        <p:nvPicPr>
          <p:cNvPr id="37896" name="Рисунок 8">
            <a:extLst>
              <a:ext uri="{FF2B5EF4-FFF2-40B4-BE49-F238E27FC236}">
                <a16:creationId xmlns:a16="http://schemas.microsoft.com/office/drawing/2014/main" id="{B1A6C417-E244-7306-8156-90BA214A77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1620838"/>
            <a:ext cx="26860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12">
            <a:extLst>
              <a:ext uri="{FF2B5EF4-FFF2-40B4-BE49-F238E27FC236}">
                <a16:creationId xmlns:a16="http://schemas.microsoft.com/office/drawing/2014/main" id="{5108B2F7-474E-B2FB-E2C1-3BB84F07C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4005263"/>
            <a:ext cx="2782887" cy="209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8" name="TextBox 1">
            <a:extLst>
              <a:ext uri="{FF2B5EF4-FFF2-40B4-BE49-F238E27FC236}">
                <a16:creationId xmlns:a16="http://schemas.microsoft.com/office/drawing/2014/main" id="{1DE345C2-B08B-5DC2-0850-C4B0E18BA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800" y="6116638"/>
            <a:ext cx="3581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/>
              <a:t>Колонії </a:t>
            </a:r>
            <a:r>
              <a:rPr lang="en-US" altLang="ru-RU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r>
              <a:rPr lang="en-US" altLang="ru-RU" sz="1600"/>
              <a:t> </a:t>
            </a:r>
            <a:r>
              <a:rPr lang="uk-UA" altLang="ru-RU" sz="1600"/>
              <a:t>та</a:t>
            </a:r>
            <a:r>
              <a:rPr lang="en-US" altLang="ru-RU" sz="1600"/>
              <a:t> </a:t>
            </a:r>
            <a:r>
              <a:rPr lang="en-US" altLang="ru-RU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uk-UA" altLang="ru-RU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typhi</a:t>
            </a:r>
            <a:r>
              <a:rPr lang="uk-UA" altLang="ru-RU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/>
            <a:r>
              <a:rPr lang="ru-RU" altLang="ru-RU" sz="1600"/>
              <a:t>на середовищі МакКонки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D598FDDD-AF5D-734C-D70F-2B6972ADAFA5}"/>
              </a:ext>
            </a:extLst>
          </p:cNvPr>
          <p:cNvCxnSpPr/>
          <p:nvPr/>
        </p:nvCxnSpPr>
        <p:spPr>
          <a:xfrm flipH="1" flipV="1">
            <a:off x="3378019" y="5550508"/>
            <a:ext cx="989221" cy="686804"/>
          </a:xfrm>
          <a:prstGeom prst="straightConnector1">
            <a:avLst/>
          </a:prstGeom>
          <a:ln w="19050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9600000" scaled="0"/>
            </a:gradFill>
            <a:tailEnd type="arrow"/>
          </a:ln>
          <a:effectLst>
            <a:glow>
              <a:srgbClr val="FF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61138354-5981-A57B-4FD8-84A4C702B9BF}"/>
              </a:ext>
            </a:extLst>
          </p:cNvPr>
          <p:cNvCxnSpPr/>
          <p:nvPr/>
        </p:nvCxnSpPr>
        <p:spPr>
          <a:xfrm flipH="1" flipV="1">
            <a:off x="3649145" y="5103833"/>
            <a:ext cx="1432675" cy="1096350"/>
          </a:xfrm>
          <a:prstGeom prst="straightConnector1">
            <a:avLst/>
          </a:prstGeom>
          <a:ln w="19050">
            <a:gradFill>
              <a:gsLst>
                <a:gs pos="0">
                  <a:srgbClr val="000000"/>
                </a:gs>
                <a:gs pos="42000">
                  <a:srgbClr val="0A128C"/>
                </a:gs>
                <a:gs pos="75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9600000" scaled="0"/>
            </a:gradFill>
            <a:tailEnd type="arrow"/>
          </a:ln>
          <a:effectLst>
            <a:glow>
              <a:srgbClr val="FF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6">
            <a:extLst>
              <a:ext uri="{FF2B5EF4-FFF2-40B4-BE49-F238E27FC236}">
                <a16:creationId xmlns:a16="http://schemas.microsoft.com/office/drawing/2014/main" id="{4C56C293-8541-9B4F-4539-7041216E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6176" y="2308221"/>
            <a:ext cx="461665" cy="1118346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dirty="0"/>
              <a:t>Глюкоза</a:t>
            </a:r>
          </a:p>
        </p:txBody>
      </p:sp>
      <p:pic>
        <p:nvPicPr>
          <p:cNvPr id="37902" name="Рисунок 22">
            <a:extLst>
              <a:ext uri="{FF2B5EF4-FFF2-40B4-BE49-F238E27FC236}">
                <a16:creationId xmlns:a16="http://schemas.microsoft.com/office/drawing/2014/main" id="{CC1B26DC-AFE2-42E5-907F-4685823F38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88" y="5103813"/>
            <a:ext cx="5087937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3" name="TextBox 23">
            <a:extLst>
              <a:ext uri="{FF2B5EF4-FFF2-40B4-BE49-F238E27FC236}">
                <a16:creationId xmlns:a16="http://schemas.microsoft.com/office/drawing/2014/main" id="{736EC0FE-26FB-09E3-61CA-591FCA741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88" y="6367463"/>
            <a:ext cx="23447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1600"/>
              <a:t>Трубки Буррі</a:t>
            </a:r>
            <a:endParaRPr lang="ru-RU" altLang="ru-RU" sz="1600"/>
          </a:p>
        </p:txBody>
      </p:sp>
      <p:pic>
        <p:nvPicPr>
          <p:cNvPr id="37904" name="Picture 17">
            <a:extLst>
              <a:ext uri="{FF2B5EF4-FFF2-40B4-BE49-F238E27FC236}">
                <a16:creationId xmlns:a16="http://schemas.microsoft.com/office/drawing/2014/main" id="{235CE863-A7AF-C381-A93B-313604A82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4419600"/>
            <a:ext cx="2274887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5" name="TextBox 25">
            <a:extLst>
              <a:ext uri="{FF2B5EF4-FFF2-40B4-BE49-F238E27FC236}">
                <a16:creationId xmlns:a16="http://schemas.microsoft.com/office/drawing/2014/main" id="{6A0FEFD2-2F77-8508-95B2-17D3EF2F4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8088" y="6481763"/>
            <a:ext cx="54435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1600"/>
              <a:t>Варіант</a:t>
            </a:r>
            <a:r>
              <a:rPr lang="ru-RU" altLang="ru-RU" sz="1600"/>
              <a:t>и </a:t>
            </a:r>
            <a:r>
              <a:rPr lang="uk-UA" altLang="ru-RU" sz="1600"/>
              <a:t>розріджування желатину</a:t>
            </a:r>
            <a:endParaRPr lang="ru-RU" altLang="ru-RU" sz="16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4B185A-667C-C017-10DE-0371EB6A8723}"/>
              </a:ext>
            </a:extLst>
          </p:cNvPr>
          <p:cNvSpPr txBox="1"/>
          <p:nvPr/>
        </p:nvSpPr>
        <p:spPr>
          <a:xfrm>
            <a:off x="565150" y="0"/>
            <a:ext cx="111664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Вивчення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біохімічних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власивостей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бактерій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37907" name="Picture 2" descr="A picture containing object&#10;&#10;Description automatically generated">
            <a:extLst>
              <a:ext uri="{FF2B5EF4-FFF2-40B4-BE49-F238E27FC236}">
                <a16:creationId xmlns:a16="http://schemas.microsoft.com/office/drawing/2014/main" id="{22D4C6EE-28BD-7EE0-748E-A9889AA4B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513" y="644525"/>
            <a:ext cx="4862512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8CA168-AE8A-5274-E623-796675962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1053763" cy="5397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ДИХАННЯ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бактерІй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915" name="Rectangle 165">
            <a:extLst>
              <a:ext uri="{FF2B5EF4-FFF2-40B4-BE49-F238E27FC236}">
                <a16:creationId xmlns:a16="http://schemas.microsoft.com/office/drawing/2014/main" id="{371DA37F-7F1E-E95A-FDAF-E061FAAD4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24525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8497" name="Group 305">
            <a:extLst>
              <a:ext uri="{FF2B5EF4-FFF2-40B4-BE49-F238E27FC236}">
                <a16:creationId xmlns:a16="http://schemas.microsoft.com/office/drawing/2014/main" id="{D04EBEAA-0F37-B83F-806F-EB2842870903}"/>
              </a:ext>
            </a:extLst>
          </p:cNvPr>
          <p:cNvGraphicFramePr>
            <a:graphicFrameLocks noGrp="1"/>
          </p:cNvGraphicFramePr>
          <p:nvPr/>
        </p:nvGraphicFramePr>
        <p:xfrm>
          <a:off x="493713" y="642938"/>
          <a:ext cx="11564936" cy="5867401"/>
        </p:xfrm>
        <a:graphic>
          <a:graphicData uri="http://schemas.openxmlformats.org/drawingml/2006/table">
            <a:tbl>
              <a:tblPr/>
              <a:tblGrid>
                <a:gridCol w="2879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1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1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1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8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Тип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дихання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121892" marR="121892"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Умови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аерації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121892" marR="121892"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Приклади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121892" marR="121892"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Культиву-вання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121892" marR="121892"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Аероби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121892" marR="121892"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Вільний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доступ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кисню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121892" marR="121892"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Pseudomonas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aeruginosa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892" marR="121892"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Термостат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121892" marR="121892"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76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Факультатив-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ні</a:t>
                      </a: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анаероби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121892" marR="121892"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Може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змінювати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тип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дихання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на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анаеробний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і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навпаки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121892" marR="121892"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Більшість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патогенних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бактерій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892" marR="121892"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Термостат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892" marR="121892"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92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Мікро</a:t>
                      </a: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аерофили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Капнофили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892" marR="121892"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Знижений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вміст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О</a:t>
                      </a:r>
                      <a:r>
                        <a:rPr kumimoji="0" lang="ru-RU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Підвищений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- СО</a:t>
                      </a:r>
                      <a:r>
                        <a:rPr kumimoji="0" lang="ru-RU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892" marR="121892"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Brucella abortus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Helicobacter pylori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92" marR="121892"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pitchFamily="34" charset="0"/>
                        </a:rPr>
                        <a:t>Анаеростат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pitchFamily="34" charset="0"/>
                        </a:rPr>
                        <a:t>,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спец.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обладнання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средовище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Кітт-Тароцці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21892" marR="121892"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Облігатні</a:t>
                      </a: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анаероби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121892" marR="121892"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Відсутність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кисню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121892" marR="121892"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Clostridium </a:t>
                      </a:r>
                      <a:r>
                        <a:rPr kumimoji="0" lang="en-US" sz="2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tetani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892" marR="121892"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8947" name="Rectangle 294">
            <a:extLst>
              <a:ext uri="{FF2B5EF4-FFF2-40B4-BE49-F238E27FC236}">
                <a16:creationId xmlns:a16="http://schemas.microsoft.com/office/drawing/2014/main" id="{D63F8B3B-5FE7-2007-EB02-62DB674B6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943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ransition spd="slow">
    <p:pull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>
            <a:extLst>
              <a:ext uri="{FF2B5EF4-FFF2-40B4-BE49-F238E27FC236}">
                <a16:creationId xmlns:a16="http://schemas.microsoft.com/office/drawing/2014/main" id="{DBDC52D4-9B5D-154C-C541-5652827F0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713" y="188913"/>
            <a:ext cx="11615737" cy="6553200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СТВОРЕННЯ АНАЕРОБНИХ УМОВ</a:t>
            </a:r>
          </a:p>
          <a:p>
            <a:pPr algn="ctr">
              <a:buFont typeface="Arial" charset="0"/>
              <a:buNone/>
              <a:defRPr/>
            </a:pP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9939" name="Picture 4" descr="Анаэростат старый">
            <a:extLst>
              <a:ext uri="{FF2B5EF4-FFF2-40B4-BE49-F238E27FC236}">
                <a16:creationId xmlns:a16="http://schemas.microsoft.com/office/drawing/2014/main" id="{1671E24E-BA50-DC43-1125-ECB900D71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836613"/>
            <a:ext cx="4246562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7" descr="анаэростаты">
            <a:extLst>
              <a:ext uri="{FF2B5EF4-FFF2-40B4-BE49-F238E27FC236}">
                <a16:creationId xmlns:a16="http://schemas.microsoft.com/office/drawing/2014/main" id="{187FEC79-F605-261D-D371-A5204DBA2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765175"/>
            <a:ext cx="393065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8" descr="Микроанаэростат">
            <a:extLst>
              <a:ext uri="{FF2B5EF4-FFF2-40B4-BE49-F238E27FC236}">
                <a16:creationId xmlns:a16="http://schemas.microsoft.com/office/drawing/2014/main" id="{15319891-0CB7-99D2-4397-4BDDAF02F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5" y="765175"/>
            <a:ext cx="1536700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9">
            <a:extLst>
              <a:ext uri="{FF2B5EF4-FFF2-40B4-BE49-F238E27FC236}">
                <a16:creationId xmlns:a16="http://schemas.microsoft.com/office/drawing/2014/main" id="{47D6226C-AF47-0415-D443-DB01F7B37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6107113"/>
            <a:ext cx="392588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200"/>
              </a:lnSpc>
              <a:spcBef>
                <a:spcPct val="50000"/>
              </a:spcBef>
            </a:pPr>
            <a:r>
              <a:rPr lang="ru-RU" altLang="ru-RU" sz="2000" b="1"/>
              <a:t>Стаціонарний </a:t>
            </a:r>
          </a:p>
          <a:p>
            <a:pPr algn="ctr" eaLnBrk="1" hangingPunct="1">
              <a:lnSpc>
                <a:spcPts val="1200"/>
              </a:lnSpc>
              <a:spcBef>
                <a:spcPct val="50000"/>
              </a:spcBef>
            </a:pPr>
            <a:r>
              <a:rPr lang="ru-RU" altLang="ru-RU" sz="2000" b="1"/>
              <a:t>анаеростат</a:t>
            </a:r>
          </a:p>
        </p:txBody>
      </p:sp>
      <p:sp>
        <p:nvSpPr>
          <p:cNvPr id="39943" name="Text Box 10">
            <a:extLst>
              <a:ext uri="{FF2B5EF4-FFF2-40B4-BE49-F238E27FC236}">
                <a16:creationId xmlns:a16="http://schemas.microsoft.com/office/drawing/2014/main" id="{F547B6D2-3562-F11C-2147-329F78DAF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5638" y="3141663"/>
            <a:ext cx="30686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Мікроанаеростат</a:t>
            </a:r>
          </a:p>
        </p:txBody>
      </p:sp>
      <p:pic>
        <p:nvPicPr>
          <p:cNvPr id="39944" name="Рисунок 1">
            <a:extLst>
              <a:ext uri="{FF2B5EF4-FFF2-40B4-BE49-F238E27FC236}">
                <a16:creationId xmlns:a16="http://schemas.microsoft.com/office/drawing/2014/main" id="{256164FD-674D-FE21-D973-BFA9EDAEEF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5" y="3649663"/>
            <a:ext cx="1757363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17">
            <a:extLst>
              <a:ext uri="{FF2B5EF4-FFF2-40B4-BE49-F238E27FC236}">
                <a16:creationId xmlns:a16="http://schemas.microsoft.com/office/drawing/2014/main" id="{D98FC24D-DC3A-F047-F043-FAF1D23BE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813" y="3819525"/>
            <a:ext cx="32639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6" name="TextBox 2">
            <a:extLst>
              <a:ext uri="{FF2B5EF4-FFF2-40B4-BE49-F238E27FC236}">
                <a16:creationId xmlns:a16="http://schemas.microsoft.com/office/drawing/2014/main" id="{785EE1F4-D3A3-D09D-F949-7F0808D44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050" y="5934075"/>
            <a:ext cx="39274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Шляхом вигорання </a:t>
            </a:r>
            <a:r>
              <a:rPr lang="ru-RU" altLang="ru-RU" sz="2000" b="1"/>
              <a:t>О</a:t>
            </a:r>
            <a:r>
              <a:rPr lang="ru-RU" altLang="ru-RU" sz="2000" b="1" baseline="-25000"/>
              <a:t>2</a:t>
            </a:r>
          </a:p>
          <a:p>
            <a:pPr algn="ctr" eaLnBrk="1" hangingPunct="1"/>
            <a:endParaRPr lang="ru-RU" altLang="ru-RU" baseline="-25000"/>
          </a:p>
        </p:txBody>
      </p:sp>
      <p:sp>
        <p:nvSpPr>
          <p:cNvPr id="39947" name="TextBox 3">
            <a:extLst>
              <a:ext uri="{FF2B5EF4-FFF2-40B4-BE49-F238E27FC236}">
                <a16:creationId xmlns:a16="http://schemas.microsoft.com/office/drawing/2014/main" id="{6432BBC9-B9F6-DE4C-9A1F-B522AD8B4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225" y="5732463"/>
            <a:ext cx="1631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Трубки Буррі</a:t>
            </a:r>
          </a:p>
        </p:txBody>
      </p:sp>
    </p:spTree>
  </p:cSld>
  <p:clrMapOvr>
    <a:masterClrMapping/>
  </p:clrMapOvr>
  <p:transition spd="slow">
    <p:pull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763C4-FD07-BB95-8BFE-2821F9F71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39725"/>
            <a:ext cx="11423650" cy="900113"/>
          </a:xfrm>
        </p:spPr>
        <p:txBody>
          <a:bodyPr>
            <a:no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uk-UA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бактерій ЗА </a:t>
            </a:r>
            <a:r>
              <a:rPr lang="uk-UA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температуроЮ</a:t>
            </a:r>
            <a:r>
              <a:rPr lang="uk-UA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оптимуму</a:t>
            </a: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63" name="Picture 5" descr="ТЕРМОСТАТ ТС-1/80-СПУ">
            <a:extLst>
              <a:ext uri="{FF2B5EF4-FFF2-40B4-BE49-F238E27FC236}">
                <a16:creationId xmlns:a16="http://schemas.microsoft.com/office/drawing/2014/main" id="{07523AF1-7BCB-5D21-ED35-09C0EDCB4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1785938"/>
            <a:ext cx="3017837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Box 5">
            <a:extLst>
              <a:ext uri="{FF2B5EF4-FFF2-40B4-BE49-F238E27FC236}">
                <a16:creationId xmlns:a16="http://schemas.microsoft.com/office/drawing/2014/main" id="{96E479B7-3832-FF14-4718-5C1592A8C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97425"/>
            <a:ext cx="31051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7030A0"/>
                </a:solidFill>
              </a:rPr>
              <a:t>ТЕРМОСТАТ ТС-1/80</a:t>
            </a:r>
          </a:p>
          <a:p>
            <a:pPr eaLnBrk="1" hangingPunct="1"/>
            <a:endParaRPr lang="ru-RU" altLang="ru-RU"/>
          </a:p>
        </p:txBody>
      </p:sp>
      <p:pic>
        <p:nvPicPr>
          <p:cNvPr id="40965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49A79ECB-BF37-7FC9-A7E4-FD496E827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1412875"/>
            <a:ext cx="8470900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EC3356E-6936-169A-5BB3-D090A5F5B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63" y="188913"/>
            <a:ext cx="11806237" cy="64801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eaLnBrk="1">
              <a:defRPr/>
            </a:pPr>
            <a:r>
              <a:rPr lang="ru-RU" sz="2400" dirty="0">
                <a:solidFill>
                  <a:srgbClr val="FF0000"/>
                </a:solidFill>
              </a:rPr>
              <a:t>Культура </a:t>
            </a:r>
            <a:r>
              <a:rPr lang="ru-RU" sz="2400" dirty="0" err="1">
                <a:solidFill>
                  <a:srgbClr val="FF0000"/>
                </a:solidFill>
              </a:rPr>
              <a:t>мікроорганізмів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rgbClr val="090EEB"/>
                </a:solidFill>
              </a:rPr>
              <a:t>- </a:t>
            </a:r>
            <a:r>
              <a:rPr lang="ru-RU" sz="2400" dirty="0" err="1">
                <a:solidFill>
                  <a:srgbClr val="090EEB"/>
                </a:solidFill>
              </a:rPr>
              <a:t>це</a:t>
            </a:r>
            <a:r>
              <a:rPr lang="ru-RU" sz="2400" dirty="0">
                <a:solidFill>
                  <a:srgbClr val="090EEB"/>
                </a:solidFill>
              </a:rPr>
              <a:t> м</a:t>
            </a:r>
            <a:r>
              <a:rPr lang="uk-UA" sz="2400" dirty="0">
                <a:solidFill>
                  <a:srgbClr val="090EEB"/>
                </a:solidFill>
              </a:rPr>
              <a:t>і</a:t>
            </a:r>
            <a:r>
              <a:rPr lang="ru-RU" sz="2400" dirty="0" err="1">
                <a:solidFill>
                  <a:srgbClr val="090EEB"/>
                </a:solidFill>
              </a:rPr>
              <a:t>кроорганізми</a:t>
            </a:r>
            <a:r>
              <a:rPr lang="ru-RU" sz="2400" dirty="0">
                <a:solidFill>
                  <a:srgbClr val="090EEB"/>
                </a:solidFill>
              </a:rPr>
              <a:t>, </a:t>
            </a:r>
            <a:r>
              <a:rPr lang="ru-RU" sz="2400" dirty="0" err="1">
                <a:solidFill>
                  <a:srgbClr val="090EEB"/>
                </a:solidFill>
              </a:rPr>
              <a:t>що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виросли</a:t>
            </a:r>
            <a:r>
              <a:rPr lang="ru-RU" sz="2400" dirty="0">
                <a:solidFill>
                  <a:srgbClr val="090EEB"/>
                </a:solidFill>
              </a:rPr>
              <a:t> на </a:t>
            </a:r>
            <a:r>
              <a:rPr lang="ru-RU" sz="2400" dirty="0" err="1">
                <a:solidFill>
                  <a:srgbClr val="090EEB"/>
                </a:solidFill>
              </a:rPr>
              <a:t>поживному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середовищі</a:t>
            </a:r>
            <a:r>
              <a:rPr lang="ru-RU" sz="2400" dirty="0">
                <a:solidFill>
                  <a:srgbClr val="090EEB"/>
                </a:solidFill>
              </a:rPr>
              <a:t> в </a:t>
            </a:r>
            <a:r>
              <a:rPr lang="ru-RU" sz="2400" dirty="0" err="1">
                <a:solidFill>
                  <a:srgbClr val="090EEB"/>
                </a:solidFill>
              </a:rPr>
              <a:t>лабораторії</a:t>
            </a:r>
            <a:r>
              <a:rPr lang="ru-RU" sz="2400" dirty="0">
                <a:solidFill>
                  <a:srgbClr val="090EEB"/>
                </a:solidFill>
              </a:rPr>
              <a:t>. </a:t>
            </a:r>
          </a:p>
          <a:p>
            <a:pPr marL="0" indent="0" eaLnBrk="1">
              <a:defRPr/>
            </a:pPr>
            <a:r>
              <a:rPr lang="ru-RU" sz="2400" dirty="0" err="1">
                <a:solidFill>
                  <a:srgbClr val="FF0000"/>
                </a:solidFill>
              </a:rPr>
              <a:t>Популяція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мікроорганізмів</a:t>
            </a:r>
            <a:r>
              <a:rPr lang="ru-RU" sz="2400" dirty="0">
                <a:solidFill>
                  <a:srgbClr val="090EEB"/>
                </a:solidFill>
              </a:rPr>
              <a:t> - </a:t>
            </a:r>
            <a:r>
              <a:rPr lang="ru-RU" sz="2400" dirty="0" err="1">
                <a:solidFill>
                  <a:srgbClr val="090EEB"/>
                </a:solidFill>
              </a:rPr>
              <a:t>це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сукупність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живих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мікроорганізмів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незалежно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від</a:t>
            </a:r>
            <a:r>
              <a:rPr lang="ru-RU" sz="2400" dirty="0">
                <a:solidFill>
                  <a:srgbClr val="090EEB"/>
                </a:solidFill>
              </a:rPr>
              <a:t> того, </a:t>
            </a:r>
            <a:r>
              <a:rPr lang="ru-RU" sz="2400" dirty="0" err="1">
                <a:solidFill>
                  <a:srgbClr val="090EEB"/>
                </a:solidFill>
              </a:rPr>
              <a:t>отримана</a:t>
            </a:r>
            <a:r>
              <a:rPr lang="ru-RU" sz="2400" dirty="0">
                <a:solidFill>
                  <a:srgbClr val="090EEB"/>
                </a:solidFill>
              </a:rPr>
              <a:t> вона в </a:t>
            </a:r>
            <a:r>
              <a:rPr lang="ru-RU" sz="2400" dirty="0" err="1">
                <a:solidFill>
                  <a:srgbClr val="090EEB"/>
                </a:solidFill>
              </a:rPr>
              <a:t>лабораторії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чи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розвинулась</a:t>
            </a:r>
            <a:r>
              <a:rPr lang="ru-RU" sz="2400" dirty="0">
                <a:solidFill>
                  <a:srgbClr val="090EEB"/>
                </a:solidFill>
              </a:rPr>
              <a:t> в </a:t>
            </a:r>
            <a:r>
              <a:rPr lang="ru-RU" sz="2400" dirty="0" err="1">
                <a:solidFill>
                  <a:srgbClr val="090EEB"/>
                </a:solidFill>
              </a:rPr>
              <a:t>природних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умовах</a:t>
            </a:r>
            <a:r>
              <a:rPr lang="ru-RU" sz="2400" dirty="0">
                <a:solidFill>
                  <a:srgbClr val="090EEB"/>
                </a:solidFill>
              </a:rPr>
              <a:t> в </a:t>
            </a:r>
            <a:r>
              <a:rPr lang="ru-RU" sz="2400" dirty="0" err="1">
                <a:solidFill>
                  <a:srgbClr val="090EEB"/>
                </a:solidFill>
              </a:rPr>
              <a:t>організмі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хазяїна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чи</a:t>
            </a:r>
            <a:r>
              <a:rPr lang="ru-RU" sz="2400" dirty="0">
                <a:solidFill>
                  <a:srgbClr val="090EEB"/>
                </a:solidFill>
              </a:rPr>
              <a:t> поза ним.</a:t>
            </a:r>
          </a:p>
          <a:p>
            <a:pPr marL="0" indent="0" eaLnBrk="1">
              <a:defRPr/>
            </a:pPr>
            <a:r>
              <a:rPr lang="ru-RU" sz="2400" dirty="0">
                <a:solidFill>
                  <a:srgbClr val="FF0000"/>
                </a:solidFill>
              </a:rPr>
              <a:t>ЧИСТА КУЛЬТУРА </a:t>
            </a:r>
            <a:r>
              <a:rPr lang="ru-RU" sz="2400" dirty="0">
                <a:solidFill>
                  <a:srgbClr val="090EEB"/>
                </a:solidFill>
              </a:rPr>
              <a:t>- культура </a:t>
            </a:r>
            <a:r>
              <a:rPr lang="ru-RU" sz="2400" dirty="0" err="1">
                <a:solidFill>
                  <a:srgbClr val="090EEB"/>
                </a:solidFill>
              </a:rPr>
              <a:t>мікроорганізмів</a:t>
            </a:r>
            <a:r>
              <a:rPr lang="ru-RU" sz="2400" dirty="0">
                <a:solidFill>
                  <a:srgbClr val="090EEB"/>
                </a:solidFill>
              </a:rPr>
              <a:t> одного виду. </a:t>
            </a:r>
          </a:p>
          <a:p>
            <a:pPr>
              <a:defRPr/>
            </a:pPr>
            <a:r>
              <a:rPr lang="ru-RU" altLang="ru-RU" sz="2400" dirty="0" err="1">
                <a:solidFill>
                  <a:srgbClr val="FF0000"/>
                </a:solidFill>
                <a:latin typeface="Arial" panose="020B0604020202020204" pitchFamily="34" charset="0"/>
              </a:rPr>
              <a:t>Штам</a:t>
            </a:r>
            <a:r>
              <a:rPr lang="ru-RU" altLang="ru-RU" sz="2400" dirty="0">
                <a:latin typeface="Arial" panose="020B0604020202020204" pitchFamily="34" charset="0"/>
              </a:rPr>
              <a:t> - культура </a:t>
            </a:r>
            <a:r>
              <a:rPr lang="ru-RU" altLang="ru-RU" sz="2400" dirty="0" err="1">
                <a:latin typeface="Arial" panose="020B0604020202020204" pitchFamily="34" charset="0"/>
              </a:rPr>
              <a:t>мікроорганізмів</a:t>
            </a:r>
            <a:r>
              <a:rPr lang="ru-RU" altLang="ru-RU" sz="2400" dirty="0">
                <a:latin typeface="Arial" panose="020B0604020202020204" pitchFamily="34" charset="0"/>
              </a:rPr>
              <a:t>, </a:t>
            </a:r>
            <a:r>
              <a:rPr lang="ru-RU" altLang="ru-RU" sz="2400" dirty="0" err="1">
                <a:latin typeface="Arial" panose="020B0604020202020204" pitchFamily="34" charset="0"/>
              </a:rPr>
              <a:t>виділена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із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певного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джерела</a:t>
            </a:r>
            <a:r>
              <a:rPr lang="ru-RU" altLang="ru-RU" sz="2400" dirty="0">
                <a:latin typeface="Arial" panose="020B0604020202020204" pitchFamily="34" charset="0"/>
              </a:rPr>
              <a:t>.</a:t>
            </a:r>
          </a:p>
          <a:p>
            <a:pPr>
              <a:defRPr/>
            </a:pPr>
            <a:r>
              <a:rPr lang="ru-RU" alt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Клон</a:t>
            </a:r>
            <a:r>
              <a:rPr lang="ru-RU" altLang="ru-RU" sz="2400" dirty="0">
                <a:latin typeface="Arial" panose="020B0604020202020204" pitchFamily="34" charset="0"/>
              </a:rPr>
              <a:t> - культура </a:t>
            </a:r>
            <a:r>
              <a:rPr lang="ru-RU" altLang="ru-RU" sz="2400" dirty="0" err="1">
                <a:latin typeface="Arial" panose="020B0604020202020204" pitchFamily="34" charset="0"/>
              </a:rPr>
              <a:t>мікроорганізмів</a:t>
            </a:r>
            <a:r>
              <a:rPr lang="ru-RU" altLang="ru-RU" sz="2400" dirty="0">
                <a:latin typeface="Arial" panose="020B0604020202020204" pitchFamily="34" charset="0"/>
              </a:rPr>
              <a:t>, </a:t>
            </a:r>
            <a:r>
              <a:rPr lang="ru-RU" altLang="ru-RU" sz="2400" dirty="0" err="1">
                <a:latin typeface="Arial" panose="020B0604020202020204" pitchFamily="34" charset="0"/>
              </a:rPr>
              <a:t>отримана</a:t>
            </a:r>
            <a:r>
              <a:rPr lang="ru-RU" altLang="ru-RU" sz="2400" dirty="0">
                <a:latin typeface="Arial" panose="020B0604020202020204" pitchFamily="34" charset="0"/>
              </a:rPr>
              <a:t> в результат і </a:t>
            </a:r>
            <a:r>
              <a:rPr lang="ru-RU" altLang="ru-RU" sz="2400" dirty="0" err="1">
                <a:latin typeface="Arial" panose="020B0604020202020204" pitchFamily="34" charset="0"/>
              </a:rPr>
              <a:t>поділу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однієї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вегетативної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форми</a:t>
            </a:r>
            <a:r>
              <a:rPr lang="ru-RU" altLang="ru-RU" sz="2400" dirty="0">
                <a:latin typeface="Arial" panose="020B0604020202020204" pitchFamily="34" charset="0"/>
              </a:rPr>
              <a:t>. </a:t>
            </a:r>
          </a:p>
          <a:p>
            <a:pPr marL="0" indent="0" eaLnBrk="1">
              <a:defRPr/>
            </a:pPr>
            <a:r>
              <a:rPr lang="ru-RU" sz="2400" dirty="0" err="1">
                <a:solidFill>
                  <a:srgbClr val="090EEB"/>
                </a:solidFill>
              </a:rPr>
              <a:t>Штами</a:t>
            </a:r>
            <a:r>
              <a:rPr lang="ru-RU" sz="2400" dirty="0">
                <a:solidFill>
                  <a:srgbClr val="090EEB"/>
                </a:solidFill>
              </a:rPr>
              <a:t>, </a:t>
            </a:r>
            <a:r>
              <a:rPr lang="ru-RU" sz="2400" dirty="0" err="1">
                <a:solidFill>
                  <a:srgbClr val="090EEB"/>
                </a:solidFill>
              </a:rPr>
              <a:t>що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мають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корисні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властивості</a:t>
            </a:r>
            <a:r>
              <a:rPr lang="ru-RU" sz="2400" dirty="0">
                <a:solidFill>
                  <a:srgbClr val="090EEB"/>
                </a:solidFill>
              </a:rPr>
              <a:t>, </a:t>
            </a:r>
            <a:r>
              <a:rPr lang="ru-RU" sz="2400" dirty="0" err="1">
                <a:solidFill>
                  <a:srgbClr val="090EEB"/>
                </a:solidFill>
              </a:rPr>
              <a:t>є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об’єктами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патентування</a:t>
            </a:r>
            <a:r>
              <a:rPr lang="ru-RU" sz="2400" dirty="0">
                <a:solidFill>
                  <a:srgbClr val="090EEB"/>
                </a:solidFill>
              </a:rPr>
              <a:t>.</a:t>
            </a:r>
          </a:p>
          <a:p>
            <a:pPr marL="0" indent="0" eaLnBrk="1" hangingPunct="1">
              <a:defRPr/>
            </a:pPr>
            <a:endParaRPr lang="ru-RU" dirty="0"/>
          </a:p>
        </p:txBody>
      </p:sp>
    </p:spTree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4E1355-7F4C-86EF-9D11-17B39D587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188913"/>
            <a:ext cx="11423650" cy="6408737"/>
          </a:xfrm>
        </p:spPr>
        <p:txBody>
          <a:bodyPr/>
          <a:lstStyle/>
          <a:p>
            <a:pPr>
              <a:spcBef>
                <a:spcPts val="1200"/>
              </a:spcBef>
              <a:buFont typeface="Arial" charset="0"/>
              <a:buNone/>
              <a:defRPr/>
            </a:pPr>
            <a:r>
              <a:rPr lang="ru-RU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КУЛЬТУРАЛЬНІ </a:t>
            </a: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ВЛАСТИВОСТІ</a:t>
            </a:r>
            <a:r>
              <a:rPr lang="ru-RU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БАКТЕРіЙ</a:t>
            </a:r>
            <a:r>
              <a:rPr lang="ru-RU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ru-RU" sz="3000" dirty="0"/>
              <a:t> 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3200" dirty="0">
                <a:solidFill>
                  <a:srgbClr val="7030A0"/>
                </a:solidFill>
              </a:rPr>
              <a:t>Тип </a:t>
            </a:r>
            <a:r>
              <a:rPr lang="ru-RU" sz="3200" dirty="0" err="1">
                <a:solidFill>
                  <a:srgbClr val="7030A0"/>
                </a:solidFill>
              </a:rPr>
              <a:t>живлення</a:t>
            </a:r>
            <a:r>
              <a:rPr lang="ru-RU" sz="3200" dirty="0">
                <a:solidFill>
                  <a:srgbClr val="7030A0"/>
                </a:solidFill>
              </a:rPr>
              <a:t> (</a:t>
            </a:r>
            <a:r>
              <a:rPr lang="ru-RU" sz="3200" dirty="0" err="1">
                <a:solidFill>
                  <a:srgbClr val="7030A0"/>
                </a:solidFill>
              </a:rPr>
              <a:t>вибагливість</a:t>
            </a:r>
            <a:r>
              <a:rPr lang="ru-RU" sz="3200" dirty="0">
                <a:solidFill>
                  <a:srgbClr val="7030A0"/>
                </a:solidFill>
              </a:rPr>
              <a:t> до </a:t>
            </a:r>
            <a:r>
              <a:rPr lang="ru-RU" sz="3200" dirty="0" err="1">
                <a:solidFill>
                  <a:srgbClr val="7030A0"/>
                </a:solidFill>
              </a:rPr>
              <a:t>поживних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середовищ</a:t>
            </a:r>
            <a:r>
              <a:rPr lang="ru-RU" sz="3200" dirty="0">
                <a:solidFill>
                  <a:srgbClr val="7030A0"/>
                </a:solidFill>
              </a:rPr>
              <a:t>) 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3200" dirty="0">
                <a:solidFill>
                  <a:srgbClr val="7030A0"/>
                </a:solidFill>
              </a:rPr>
              <a:t>Тип </a:t>
            </a:r>
            <a:r>
              <a:rPr lang="ru-RU" sz="3200" dirty="0" err="1">
                <a:solidFill>
                  <a:srgbClr val="7030A0"/>
                </a:solidFill>
              </a:rPr>
              <a:t>дихання</a:t>
            </a:r>
            <a:r>
              <a:rPr lang="ru-RU" sz="3200" dirty="0">
                <a:solidFill>
                  <a:srgbClr val="7030A0"/>
                </a:solidFill>
              </a:rPr>
              <a:t>, 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3200" dirty="0" err="1">
                <a:solidFill>
                  <a:srgbClr val="7030A0"/>
                </a:solidFill>
              </a:rPr>
              <a:t>Температурний</a:t>
            </a:r>
            <a:r>
              <a:rPr lang="ru-RU" sz="3200" dirty="0">
                <a:solidFill>
                  <a:srgbClr val="7030A0"/>
                </a:solidFill>
              </a:rPr>
              <a:t> оптимум</a:t>
            </a:r>
            <a:r>
              <a:rPr lang="uk-UA" sz="3200" dirty="0">
                <a:solidFill>
                  <a:srgbClr val="7030A0"/>
                </a:solidFill>
              </a:rPr>
              <a:t>,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3200" dirty="0" err="1">
                <a:solidFill>
                  <a:srgbClr val="7030A0"/>
                </a:solidFill>
              </a:rPr>
              <a:t>Морфологія</a:t>
            </a:r>
            <a:r>
              <a:rPr lang="ru-RU" sz="3200" dirty="0">
                <a:solidFill>
                  <a:srgbClr val="7030A0"/>
                </a:solidFill>
              </a:rPr>
              <a:t> росту на </a:t>
            </a:r>
            <a:r>
              <a:rPr lang="ru-RU" sz="3200" dirty="0" err="1">
                <a:solidFill>
                  <a:srgbClr val="7030A0"/>
                </a:solidFill>
              </a:rPr>
              <a:t>рідких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поживних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середовищах</a:t>
            </a:r>
            <a:endParaRPr lang="ru-RU" sz="3200" dirty="0">
              <a:solidFill>
                <a:srgbClr val="7030A0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3200" dirty="0" err="1">
                <a:solidFill>
                  <a:srgbClr val="7030A0"/>
                </a:solidFill>
              </a:rPr>
              <a:t>Морфологія</a:t>
            </a:r>
            <a:r>
              <a:rPr lang="ru-RU" sz="3200" dirty="0">
                <a:solidFill>
                  <a:srgbClr val="7030A0"/>
                </a:solidFill>
              </a:rPr>
              <a:t> росту на </a:t>
            </a:r>
            <a:r>
              <a:rPr lang="ru-RU" sz="3200" dirty="0" err="1">
                <a:solidFill>
                  <a:srgbClr val="7030A0"/>
                </a:solidFill>
              </a:rPr>
              <a:t>твердих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поживних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середовищах</a:t>
            </a:r>
            <a:endParaRPr lang="ru-RU" sz="3200" dirty="0">
              <a:solidFill>
                <a:srgbClr val="7030A0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3200" dirty="0" err="1">
                <a:solidFill>
                  <a:srgbClr val="7030A0"/>
                </a:solidFill>
              </a:rPr>
              <a:t>Морфологія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колоній</a:t>
            </a:r>
            <a:endParaRPr lang="ru-RU" sz="3200" dirty="0">
              <a:solidFill>
                <a:srgbClr val="7030A0"/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ru-RU" dirty="0"/>
              <a:t>	</a:t>
            </a:r>
          </a:p>
        </p:txBody>
      </p:sp>
    </p:spTree>
  </p:cSld>
  <p:clrMapOvr>
    <a:masterClrMapping/>
  </p:clrMapOvr>
  <p:transition spd="slow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3CFCEF3-5E79-2E34-1F0D-CFD2F0455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713" y="188913"/>
            <a:ext cx="11615737" cy="6408737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uk-UA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ХАРАКТЕРИСТИКА РОСТУ БАКТЕРІЙ </a:t>
            </a:r>
          </a:p>
          <a:p>
            <a:pPr algn="ctr">
              <a:buFont typeface="Arial" charset="0"/>
              <a:buNone/>
              <a:defRPr/>
            </a:pP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BF47FF4-62C6-0821-45F3-5D5153DDD596}"/>
              </a:ext>
            </a:extLst>
          </p:cNvPr>
          <p:cNvGraphicFramePr>
            <a:graphicFrameLocks noGrp="1"/>
          </p:cNvGraphicFramePr>
          <p:nvPr/>
        </p:nvGraphicFramePr>
        <p:xfrm>
          <a:off x="431800" y="781050"/>
          <a:ext cx="11039476" cy="5699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9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9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4936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/>
                        <a:t>на рідких поживних середовищах</a:t>
                      </a:r>
                      <a:endParaRPr lang="ru-RU" sz="2800" dirty="0"/>
                    </a:p>
                  </a:txBody>
                  <a:tcPr marL="121900" marR="121900" marT="45722" marB="45722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На </a:t>
                      </a:r>
                      <a:r>
                        <a:rPr lang="ru-RU" sz="2800" dirty="0" err="1"/>
                        <a:t>скошеному</a:t>
                      </a:r>
                      <a:endParaRPr lang="ru-RU" sz="2800" dirty="0"/>
                    </a:p>
                    <a:p>
                      <a:pPr algn="ctr"/>
                      <a:r>
                        <a:rPr lang="ru-RU" sz="2800" dirty="0" err="1"/>
                        <a:t>поживному</a:t>
                      </a:r>
                      <a:r>
                        <a:rPr lang="ru-RU" sz="2800" dirty="0"/>
                        <a:t> </a:t>
                      </a:r>
                      <a:r>
                        <a:rPr lang="ru-RU" sz="2800" dirty="0" err="1"/>
                        <a:t>агарі</a:t>
                      </a:r>
                      <a:endParaRPr lang="ru-RU" sz="2800" dirty="0"/>
                    </a:p>
                  </a:txBody>
                  <a:tcPr marL="121900" marR="121900" marT="45722" marB="45722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936"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Дифузне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помутніння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та осад</a:t>
                      </a:r>
                    </a:p>
                  </a:txBody>
                  <a:tcPr marL="121900" marR="121900" marT="45722" marB="45722" anchor="ctr"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Рясний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або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незначний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наліт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0" marR="121900"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4489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Придонно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чи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по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стінці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0" marR="121900" marT="45722" marB="45722" anchor="ctr"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У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вагляді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колоній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що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не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зливаються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0" marR="121900" marT="45722" marB="4572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936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У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вигляді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плівки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0" marR="121900" marT="45722" marB="45722" anchor="ctr"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Вологий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або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сухий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наліт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0" marR="121900"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891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Осад у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вигляді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грудочки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вати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0" marR="121900" marT="45722" marB="45722" anchor="ctr"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Слизовий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наліт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0" marR="121900" marT="45722" marB="4572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936"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Відсутність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видимих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змін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0" marR="121900" marT="45722" marB="45722" anchor="ctr"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Пігментований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наліт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900" marR="121900" marT="45722" marB="4572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CE23A2-AFCA-CA03-A409-2AE2805A31FC}"/>
              </a:ext>
            </a:extLst>
          </p:cNvPr>
          <p:cNvSpPr/>
          <p:nvPr/>
        </p:nvSpPr>
        <p:spPr>
          <a:xfrm>
            <a:off x="334963" y="476250"/>
            <a:ext cx="11520487" cy="4340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ts val="1200"/>
              </a:spcBef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КОЛОНІЯ</a:t>
            </a: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3200" dirty="0">
                <a:latin typeface="Arial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-</a:t>
            </a:r>
            <a:r>
              <a:rPr lang="ru-RU" sz="3200" dirty="0">
                <a:latin typeface="Arial" charset="0"/>
              </a:rPr>
              <a:t> 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результат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розмноження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ОДНІЄЇ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мікробної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клітини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на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ЩІЛЬНОМУ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поживному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середовищі</a:t>
            </a:r>
            <a:r>
              <a:rPr lang="ru-RU" sz="3200" dirty="0">
                <a:solidFill>
                  <a:srgbClr val="7030A0"/>
                </a:solidFill>
                <a:latin typeface="Arial" charset="0"/>
              </a:rPr>
              <a:t>.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ІЗОЛЬОВАНА КОЛОНІЯ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–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колонія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, </a:t>
            </a:r>
            <a:r>
              <a:rPr lang="ru-RU" sz="3200" b="1" dirty="0" err="1">
                <a:solidFill>
                  <a:srgbClr val="FF0000"/>
                </a:solidFill>
                <a:latin typeface="Arial" charset="0"/>
              </a:rPr>
              <a:t>відділена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від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інших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колоній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стерильним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поживним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середовищем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.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ПІДОЗРІЛА КОЛОНІЯ - 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КОЛОНІЯ, ЩО ЗА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МОРФОЛОГІЄЮ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ТА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МІКРОСКОПІЧНОМУ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СКЛАДУ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СХОЖА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НА КОЛОНІЮ ПАТОГЕННОГО МІКРООРГАНІЗМА</a:t>
            </a:r>
            <a:r>
              <a:rPr lang="ru-RU" sz="3200" dirty="0">
                <a:solidFill>
                  <a:srgbClr val="7030A0"/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4DA4A7F-AC9C-B04B-D617-2B18900A0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713" y="333375"/>
            <a:ext cx="11518900" cy="6048375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МОРФОЛОГІЯ КОЛОНІЙ: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4400" dirty="0">
                <a:solidFill>
                  <a:srgbClr val="0070C0"/>
                </a:solidFill>
              </a:rPr>
              <a:t>форма, 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4400" dirty="0" err="1">
                <a:solidFill>
                  <a:srgbClr val="0070C0"/>
                </a:solidFill>
              </a:rPr>
              <a:t>розмір</a:t>
            </a:r>
            <a:r>
              <a:rPr lang="ru-RU" sz="4400" dirty="0">
                <a:solidFill>
                  <a:srgbClr val="0070C0"/>
                </a:solidFill>
              </a:rPr>
              <a:t>, 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4400" dirty="0" err="1">
                <a:solidFill>
                  <a:srgbClr val="0070C0"/>
                </a:solidFill>
              </a:rPr>
              <a:t>поверхня</a:t>
            </a:r>
            <a:r>
              <a:rPr lang="ru-RU" sz="4400" dirty="0">
                <a:solidFill>
                  <a:srgbClr val="0070C0"/>
                </a:solidFill>
              </a:rPr>
              <a:t>,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4400" dirty="0">
                <a:solidFill>
                  <a:srgbClr val="0070C0"/>
                </a:solidFill>
              </a:rPr>
              <a:t>характер краю, 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4400" dirty="0">
                <a:solidFill>
                  <a:srgbClr val="0070C0"/>
                </a:solidFill>
              </a:rPr>
              <a:t>структура, 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4400" dirty="0" err="1">
                <a:solidFill>
                  <a:srgbClr val="0070C0"/>
                </a:solidFill>
              </a:rPr>
              <a:t>консистенція</a:t>
            </a:r>
            <a:r>
              <a:rPr lang="ru-RU" sz="4400" dirty="0">
                <a:solidFill>
                  <a:srgbClr val="0070C0"/>
                </a:solidFill>
              </a:rPr>
              <a:t>, 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4400" dirty="0" err="1">
                <a:solidFill>
                  <a:srgbClr val="0070C0"/>
                </a:solidFill>
              </a:rPr>
              <a:t>колір</a:t>
            </a:r>
            <a:r>
              <a:rPr lang="ru-RU" sz="4400" dirty="0">
                <a:solidFill>
                  <a:srgbClr val="0070C0"/>
                </a:solidFill>
              </a:rPr>
              <a:t>, 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4400" dirty="0" err="1">
                <a:solidFill>
                  <a:srgbClr val="0070C0"/>
                </a:solidFill>
              </a:rPr>
              <a:t>мікроскопічний</a:t>
            </a:r>
            <a:r>
              <a:rPr lang="ru-RU" sz="4400" dirty="0">
                <a:solidFill>
                  <a:srgbClr val="0070C0"/>
                </a:solidFill>
              </a:rPr>
              <a:t> склад.</a:t>
            </a:r>
          </a:p>
          <a:p>
            <a:pPr>
              <a:buFont typeface="Arial" charset="0"/>
              <a:buNone/>
              <a:defRPr/>
            </a:pPr>
            <a:endParaRPr lang="ru-RU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pull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Рисунок 3">
            <a:extLst>
              <a:ext uri="{FF2B5EF4-FFF2-40B4-BE49-F238E27FC236}">
                <a16:creationId xmlns:a16="http://schemas.microsoft.com/office/drawing/2014/main" id="{035A58DC-204C-71CD-5929-EB600F7BD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482600"/>
            <a:ext cx="6127750" cy="402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Рисунок 4">
            <a:extLst>
              <a:ext uri="{FF2B5EF4-FFF2-40B4-BE49-F238E27FC236}">
                <a16:creationId xmlns:a16="http://schemas.microsoft.com/office/drawing/2014/main" id="{FBC914D0-E7D9-F18F-4708-2DAF17B5B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8" y="476250"/>
            <a:ext cx="3935412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2">
            <a:extLst>
              <a:ext uri="{FF2B5EF4-FFF2-40B4-BE49-F238E27FC236}">
                <a16:creationId xmlns:a16="http://schemas.microsoft.com/office/drawing/2014/main" id="{5FBFBDE8-7E23-065F-F3E5-342C6ED48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4621213"/>
            <a:ext cx="6075362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3">
            <a:extLst>
              <a:ext uri="{FF2B5EF4-FFF2-40B4-BE49-F238E27FC236}">
                <a16:creationId xmlns:a16="http://schemas.microsoft.com/office/drawing/2014/main" id="{06DDB4A5-4E24-B3F3-A0A0-18629237F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825" y="3392488"/>
            <a:ext cx="4071938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29B85F-8458-5BF4-7860-53C8EFF017AB}"/>
              </a:ext>
            </a:extLst>
          </p:cNvPr>
          <p:cNvSpPr txBox="1"/>
          <p:nvPr/>
        </p:nvSpPr>
        <p:spPr>
          <a:xfrm>
            <a:off x="2400300" y="-41275"/>
            <a:ext cx="68151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МОРФОЛОГІЯ КОЛОНІЙ</a:t>
            </a:r>
          </a:p>
        </p:txBody>
      </p:sp>
      <p:sp>
        <p:nvSpPr>
          <p:cNvPr id="47111" name="TextBox 6">
            <a:extLst>
              <a:ext uri="{FF2B5EF4-FFF2-40B4-BE49-F238E27FC236}">
                <a16:creationId xmlns:a16="http://schemas.microsoft.com/office/drawing/2014/main" id="{8ABB46FD-F1AE-F227-CE44-A7E2028B8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8" y="6149975"/>
            <a:ext cx="6076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400" b="1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Corynebacterium  diphtheriae</a:t>
            </a:r>
            <a:endParaRPr lang="ru-RU" altLang="ru-RU" sz="2400" b="1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12" name="TextBox 7">
            <a:extLst>
              <a:ext uri="{FF2B5EF4-FFF2-40B4-BE49-F238E27FC236}">
                <a16:creationId xmlns:a16="http://schemas.microsoft.com/office/drawing/2014/main" id="{63F0FF4C-9431-95ED-B942-48DE7B4B5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5813425"/>
            <a:ext cx="480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2400" b="1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Золотистий пігмент  </a:t>
            </a:r>
            <a:endParaRPr lang="en-US" altLang="ru-RU" sz="2400" b="1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ru-RU" sz="2400" b="1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aureus</a:t>
            </a:r>
            <a:endParaRPr lang="ru-RU" altLang="ru-RU" sz="2400" b="1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ll dir="l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>
            <a:extLst>
              <a:ext uri="{FF2B5EF4-FFF2-40B4-BE49-F238E27FC236}">
                <a16:creationId xmlns:a16="http://schemas.microsoft.com/office/drawing/2014/main" id="{203A07C4-8822-761B-AC6F-BF1A75BE6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60350"/>
            <a:ext cx="11149013" cy="6192838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ru-RU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ФАЗИ РОЗМНОЖЕННЯ БАКТЕРІЙ</a:t>
            </a:r>
          </a:p>
        </p:txBody>
      </p:sp>
      <p:pic>
        <p:nvPicPr>
          <p:cNvPr id="48131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181DDEF9-F805-9768-25D5-81C449718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801688"/>
            <a:ext cx="10409237" cy="581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A0DB4-F201-F997-22E7-47B886C2A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152400"/>
            <a:ext cx="11518900" cy="539750"/>
          </a:xfrm>
        </p:spPr>
        <p:txBody>
          <a:bodyPr>
            <a:no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ГИБЕЛІ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бактерІй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155" name="Объект 2">
            <a:extLst>
              <a:ext uri="{FF2B5EF4-FFF2-40B4-BE49-F238E27FC236}">
                <a16:creationId xmlns:a16="http://schemas.microsoft.com/office/drawing/2014/main" id="{7EF7FB03-0FE0-43C9-5D08-3BD32361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908050"/>
            <a:ext cx="10956925" cy="5362575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3200">
                <a:solidFill>
                  <a:srgbClr val="7030A0"/>
                </a:solidFill>
                <a:latin typeface="Arial" panose="020B0604020202020204" pitchFamily="34" charset="0"/>
              </a:rPr>
              <a:t>Виснаження поживного середовища за лімітуючими компонентами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3200">
                <a:solidFill>
                  <a:srgbClr val="7030A0"/>
                </a:solidFill>
                <a:latin typeface="Arial" panose="020B0604020202020204" pitchFamily="34" charset="0"/>
              </a:rPr>
              <a:t>Самоотруєння середовища продуктами метаболізму бактерій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3200">
                <a:solidFill>
                  <a:srgbClr val="7030A0"/>
                </a:solidFill>
                <a:latin typeface="Arial" panose="020B0604020202020204" pitchFamily="34" charset="0"/>
              </a:rPr>
              <a:t>Витрачення розчиненого в середовищі кисню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3200">
                <a:solidFill>
                  <a:srgbClr val="7030A0"/>
                </a:solidFill>
                <a:latin typeface="Arial" panose="020B0604020202020204" pitchFamily="34" charset="0"/>
              </a:rPr>
              <a:t>Природне «старіння» бактерій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3200">
                <a:solidFill>
                  <a:srgbClr val="7030A0"/>
                </a:solidFill>
                <a:latin typeface="Arial" panose="020B0604020202020204" pitchFamily="34" charset="0"/>
              </a:rPr>
              <a:t>Саморегуляція чисельності популяції</a:t>
            </a:r>
          </a:p>
        </p:txBody>
      </p:sp>
    </p:spTree>
  </p:cSld>
  <p:clrMapOvr>
    <a:masterClrMapping/>
  </p:clrMapOvr>
  <p:transition spd="slow">
    <p:pull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A57C45-B827-1681-EBFC-2562B513BA5A}"/>
              </a:ext>
            </a:extLst>
          </p:cNvPr>
          <p:cNvSpPr/>
          <p:nvPr/>
        </p:nvSpPr>
        <p:spPr>
          <a:xfrm>
            <a:off x="623888" y="404813"/>
            <a:ext cx="11134725" cy="5140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Генетика м</a:t>
            </a:r>
            <a:r>
              <a:rPr lang="uk-UA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ік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роорганізмів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ru-RU" sz="2400" dirty="0">
                <a:cs typeface="Arial" pitchFamily="34" charset="0"/>
              </a:rPr>
              <a:t>- наука про </a:t>
            </a:r>
            <a:r>
              <a:rPr lang="ru-RU" sz="2400" dirty="0" err="1">
                <a:cs typeface="Arial" pitchFamily="34" charset="0"/>
              </a:rPr>
              <a:t>закони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cs typeface="Arial" pitchFamily="34" charset="0"/>
              </a:rPr>
              <a:t>спадковості</a:t>
            </a:r>
            <a:r>
              <a:rPr lang="ru-RU" sz="2400" b="1" dirty="0">
                <a:solidFill>
                  <a:srgbClr val="0070C0"/>
                </a:solidFill>
                <a:cs typeface="Arial" pitchFamily="34" charset="0"/>
              </a:rPr>
              <a:t> та </a:t>
            </a:r>
            <a:r>
              <a:rPr lang="ru-RU" sz="2400" b="1" dirty="0" err="1">
                <a:solidFill>
                  <a:srgbClr val="0070C0"/>
                </a:solidFill>
                <a:cs typeface="Arial" pitchFamily="34" charset="0"/>
              </a:rPr>
              <a:t>мінливості</a:t>
            </a:r>
            <a:r>
              <a:rPr lang="ru-RU" sz="24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мікроорганізмів</a:t>
            </a:r>
            <a:r>
              <a:rPr lang="ru-RU" sz="2400" dirty="0">
                <a:cs typeface="Arial" pitchFamily="34" charset="0"/>
              </a:rPr>
              <a:t>.</a:t>
            </a:r>
          </a:p>
          <a:p>
            <a:pPr algn="just" eaLnBrk="1" hangingPunct="1">
              <a:spcBef>
                <a:spcPts val="1200"/>
              </a:spcBef>
              <a:defRPr/>
            </a:pPr>
            <a:r>
              <a:rPr lang="ru-RU" sz="2400" dirty="0">
                <a:cs typeface="Arial" pitchFamily="34" charset="0"/>
              </a:rPr>
              <a:t>Генетика </a:t>
            </a:r>
            <a:r>
              <a:rPr lang="ru-RU" sz="2400" dirty="0" err="1">
                <a:cs typeface="Arial" pitchFamily="34" charset="0"/>
              </a:rPr>
              <a:t>мікроорганізмів</a:t>
            </a:r>
            <a:r>
              <a:rPr lang="ru-RU" sz="2400" dirty="0">
                <a:cs typeface="Arial" pitchFamily="34" charset="0"/>
              </a:rPr>
              <a:t> - </a:t>
            </a:r>
            <a:r>
              <a:rPr lang="ru-RU" sz="2400" dirty="0" err="1">
                <a:solidFill>
                  <a:srgbClr val="FF0000"/>
                </a:solidFill>
                <a:cs typeface="Arial" pitchFamily="34" charset="0"/>
              </a:rPr>
              <a:t>популяційна</a:t>
            </a:r>
            <a:r>
              <a:rPr lang="ru-RU" sz="2400" dirty="0">
                <a:solidFill>
                  <a:srgbClr val="FF0000"/>
                </a:solidFill>
                <a:cs typeface="Arial" pitchFamily="34" charset="0"/>
              </a:rPr>
              <a:t> генетика</a:t>
            </a:r>
            <a:r>
              <a:rPr lang="ru-RU" sz="2400" dirty="0">
                <a:cs typeface="Arial" pitchFamily="34" charset="0"/>
              </a:rPr>
              <a:t>, </a:t>
            </a:r>
            <a:r>
              <a:rPr lang="ru-RU" sz="2400" dirty="0" err="1">
                <a:cs typeface="Arial" pitchFamily="34" charset="0"/>
              </a:rPr>
              <a:t>вивчає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ознаки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популяцій</a:t>
            </a:r>
            <a:r>
              <a:rPr lang="ru-RU" sz="2400" dirty="0">
                <a:cs typeface="Arial" pitchFamily="34" charset="0"/>
              </a:rPr>
              <a:t>, а не </a:t>
            </a:r>
            <a:r>
              <a:rPr lang="ru-RU" sz="2400" dirty="0" err="1">
                <a:cs typeface="Arial" pitchFamily="34" charset="0"/>
              </a:rPr>
              <a:t>окремих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особин</a:t>
            </a:r>
            <a:r>
              <a:rPr lang="ru-RU" sz="2400" dirty="0">
                <a:cs typeface="Arial" pitchFamily="34" charset="0"/>
              </a:rPr>
              <a:t>. </a:t>
            </a:r>
          </a:p>
          <a:p>
            <a:pPr algn="just" eaLnBrk="1" hangingPunct="1">
              <a:spcBef>
                <a:spcPts val="1200"/>
              </a:spcBef>
              <a:defRPr/>
            </a:pPr>
            <a:r>
              <a:rPr lang="ru-RU" sz="2400" b="1" dirty="0">
                <a:solidFill>
                  <a:srgbClr val="0070C0"/>
                </a:solidFill>
                <a:cs typeface="Arial" pitchFamily="34" charset="0"/>
              </a:rPr>
              <a:t>1 </a:t>
            </a:r>
            <a:r>
              <a:rPr lang="ru-RU" sz="2400" b="1" dirty="0" err="1">
                <a:solidFill>
                  <a:srgbClr val="0070C0"/>
                </a:solidFill>
                <a:cs typeface="Arial" pitchFamily="34" charset="0"/>
              </a:rPr>
              <a:t>етап</a:t>
            </a:r>
            <a:r>
              <a:rPr lang="ru-RU" sz="2400" dirty="0">
                <a:cs typeface="Arial" pitchFamily="34" charset="0"/>
              </a:rPr>
              <a:t>. Друга половина Х</a:t>
            </a:r>
            <a:r>
              <a:rPr lang="en-US" sz="2400" dirty="0">
                <a:cs typeface="Arial" pitchFamily="34" charset="0"/>
              </a:rPr>
              <a:t>I</a:t>
            </a:r>
            <a:r>
              <a:rPr lang="ru-RU" sz="2400" dirty="0">
                <a:cs typeface="Arial" pitchFamily="34" charset="0"/>
              </a:rPr>
              <a:t>Х </a:t>
            </a:r>
            <a:r>
              <a:rPr lang="ru-RU" sz="2400" dirty="0" err="1">
                <a:cs typeface="Arial" pitchFamily="34" charset="0"/>
              </a:rPr>
              <a:t>ст</a:t>
            </a:r>
            <a:r>
              <a:rPr lang="ru-RU" sz="2400" dirty="0">
                <a:cs typeface="Arial" pitchFamily="34" charset="0"/>
              </a:rPr>
              <a:t> – </a:t>
            </a:r>
            <a:r>
              <a:rPr lang="ru-RU" sz="2400" dirty="0" err="1">
                <a:cs typeface="Arial" pitchFamily="34" charset="0"/>
              </a:rPr>
              <a:t>Описані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основні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види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мікроорганізмів</a:t>
            </a:r>
            <a:r>
              <a:rPr lang="ru-RU" sz="2400" dirty="0">
                <a:cs typeface="Arial" pitchFamily="34" charset="0"/>
              </a:rPr>
              <a:t>. </a:t>
            </a:r>
            <a:r>
              <a:rPr lang="ru-RU" sz="2400" b="1" dirty="0" err="1">
                <a:cs typeface="Arial" pitchFamily="34" charset="0"/>
              </a:rPr>
              <a:t>Плеоморфізм</a:t>
            </a:r>
            <a:r>
              <a:rPr lang="ru-RU" sz="2400" dirty="0">
                <a:cs typeface="Arial" pitchFamily="34" charset="0"/>
              </a:rPr>
              <a:t> – </a:t>
            </a:r>
            <a:r>
              <a:rPr lang="en-US" sz="2400" dirty="0" err="1">
                <a:cs typeface="Arial" pitchFamily="34" charset="0"/>
              </a:rPr>
              <a:t>Coccobacteria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septica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ru-RU" sz="2400" dirty="0">
                <a:cs typeface="Arial" pitchFamily="34" charset="0"/>
              </a:rPr>
              <a:t>(</a:t>
            </a:r>
            <a:r>
              <a:rPr lang="ru-RU" sz="2400" dirty="0" err="1">
                <a:cs typeface="Arial" pitchFamily="34" charset="0"/>
              </a:rPr>
              <a:t>Негели</a:t>
            </a:r>
            <a:r>
              <a:rPr lang="ru-RU" sz="2400" dirty="0">
                <a:cs typeface="Arial" pitchFamily="34" charset="0"/>
              </a:rPr>
              <a:t>)</a:t>
            </a:r>
            <a:r>
              <a:rPr lang="uk-UA" sz="2400" dirty="0">
                <a:cs typeface="Arial" pitchFamily="34" charset="0"/>
              </a:rPr>
              <a:t>; перемога м</a:t>
            </a:r>
            <a:r>
              <a:rPr lang="ru-RU" sz="2400" b="1" dirty="0" err="1">
                <a:cs typeface="Arial" pitchFamily="34" charset="0"/>
              </a:rPr>
              <a:t>ономорфізму</a:t>
            </a:r>
            <a:r>
              <a:rPr lang="ru-RU" sz="2400" dirty="0">
                <a:cs typeface="Arial" pitchFamily="34" charset="0"/>
              </a:rPr>
              <a:t> (Кон, Кох).</a:t>
            </a:r>
          </a:p>
          <a:p>
            <a:pPr algn="just" eaLnBrk="1" hangingPunct="1">
              <a:spcBef>
                <a:spcPts val="1200"/>
              </a:spcBef>
              <a:defRPr/>
            </a:pPr>
            <a:r>
              <a:rPr lang="uk-UA" sz="2400" b="1" dirty="0">
                <a:solidFill>
                  <a:srgbClr val="0070C0"/>
                </a:solidFill>
                <a:cs typeface="Arial" pitchFamily="34" charset="0"/>
              </a:rPr>
              <a:t>2 етап. </a:t>
            </a:r>
            <a:r>
              <a:rPr lang="uk-UA" sz="2400" dirty="0">
                <a:cs typeface="Arial" pitchFamily="34" charset="0"/>
              </a:rPr>
              <a:t>Перша половина ХХ </a:t>
            </a:r>
            <a:r>
              <a:rPr lang="uk-UA" sz="2400" dirty="0" err="1">
                <a:cs typeface="Arial" pitchFamily="34" charset="0"/>
              </a:rPr>
              <a:t>ст</a:t>
            </a:r>
            <a:r>
              <a:rPr lang="uk-UA" sz="2400" dirty="0">
                <a:cs typeface="Arial" pitchFamily="34" charset="0"/>
              </a:rPr>
              <a:t> – доведена мінливість. </a:t>
            </a:r>
            <a:r>
              <a:rPr lang="uk-UA" sz="2400" b="1" dirty="0">
                <a:cs typeface="Arial" pitchFamily="34" charset="0"/>
              </a:rPr>
              <a:t>Мутагенна дія </a:t>
            </a:r>
            <a:r>
              <a:rPr lang="uk-UA" sz="2400" dirty="0">
                <a:cs typeface="Arial" pitchFamily="34" charset="0"/>
              </a:rPr>
              <a:t>на дріжджі (</a:t>
            </a:r>
            <a:r>
              <a:rPr lang="uk-UA" sz="2400" dirty="0" err="1">
                <a:cs typeface="Arial" pitchFamily="34" charset="0"/>
              </a:rPr>
              <a:t>Надсон</a:t>
            </a:r>
            <a:r>
              <a:rPr lang="uk-UA" sz="2400" dirty="0">
                <a:cs typeface="Arial" pitchFamily="34" charset="0"/>
              </a:rPr>
              <a:t>, Філіппов, 1925).</a:t>
            </a:r>
          </a:p>
          <a:p>
            <a:pPr algn="just" eaLnBrk="1" hangingPunct="1">
              <a:spcBef>
                <a:spcPts val="1200"/>
              </a:spcBef>
              <a:defRPr/>
            </a:pPr>
            <a:r>
              <a:rPr lang="uk-UA" sz="2400" b="1" dirty="0">
                <a:solidFill>
                  <a:srgbClr val="0070C0"/>
                </a:solidFill>
                <a:cs typeface="Arial" pitchFamily="34" charset="0"/>
              </a:rPr>
              <a:t>3 етап.  </a:t>
            </a:r>
            <a:r>
              <a:rPr lang="uk-UA" sz="2400" dirty="0">
                <a:cs typeface="Arial" pitchFamily="34" charset="0"/>
              </a:rPr>
              <a:t>Початок з 1</a:t>
            </a:r>
            <a:r>
              <a:rPr lang="uk-UA" sz="2400" b="1" dirty="0">
                <a:cs typeface="Arial" pitchFamily="34" charset="0"/>
              </a:rPr>
              <a:t>944</a:t>
            </a:r>
            <a:r>
              <a:rPr lang="uk-UA" sz="2400" dirty="0">
                <a:cs typeface="Arial" pitchFamily="34" charset="0"/>
              </a:rPr>
              <a:t> </a:t>
            </a:r>
            <a:r>
              <a:rPr lang="uk-UA" sz="2400" b="1" dirty="0">
                <a:cs typeface="Arial" pitchFamily="34" charset="0"/>
              </a:rPr>
              <a:t>г.,</a:t>
            </a:r>
            <a:r>
              <a:rPr lang="uk-UA" sz="2400" dirty="0">
                <a:cs typeface="Arial" pitchFamily="34" charset="0"/>
              </a:rPr>
              <a:t> </a:t>
            </a:r>
            <a:r>
              <a:rPr lang="ru-RU" sz="2400" dirty="0">
                <a:cs typeface="Arial" pitchFamily="34" charset="0"/>
              </a:rPr>
              <a:t>О. </a:t>
            </a:r>
            <a:r>
              <a:rPr lang="ru-RU" sz="2400" dirty="0" err="1">
                <a:cs typeface="Arial" pitchFamily="34" charset="0"/>
              </a:rPr>
              <a:t>Ейвери</a:t>
            </a:r>
            <a:r>
              <a:rPr lang="ru-RU" sz="2400" dirty="0">
                <a:latin typeface="Arial" charset="0"/>
              </a:rPr>
              <a:t>, </a:t>
            </a:r>
            <a:r>
              <a:rPr lang="ru-RU" sz="2400" dirty="0">
                <a:cs typeface="Arial" pitchFamily="34" charset="0"/>
              </a:rPr>
              <a:t>К. Мак-</a:t>
            </a:r>
            <a:r>
              <a:rPr lang="ru-RU" sz="2400" dirty="0" err="1">
                <a:cs typeface="Arial" pitchFamily="34" charset="0"/>
              </a:rPr>
              <a:t>Лауд</a:t>
            </a:r>
            <a:r>
              <a:rPr lang="ru-RU" sz="2400" dirty="0">
                <a:cs typeface="Arial" pitchFamily="34" charset="0"/>
              </a:rPr>
              <a:t>, </a:t>
            </a:r>
            <a:r>
              <a:rPr lang="ru-RU" sz="2400" dirty="0" err="1">
                <a:cs typeface="Arial" pitchFamily="34" charset="0"/>
              </a:rPr>
              <a:t>М.Мак-Карти</a:t>
            </a:r>
            <a:r>
              <a:rPr lang="uk-UA" sz="2400" dirty="0">
                <a:cs typeface="Arial" pitchFamily="34" charset="0"/>
              </a:rPr>
              <a:t>	 - доведено</a:t>
            </a:r>
            <a:r>
              <a:rPr lang="uk-UA" sz="2400" b="1" dirty="0">
                <a:cs typeface="Arial" pitchFamily="34" charset="0"/>
              </a:rPr>
              <a:t> генетичну роль ДНК</a:t>
            </a:r>
            <a:r>
              <a:rPr lang="uk-UA" sz="2400" dirty="0">
                <a:cs typeface="Arial" pitchFamily="34" charset="0"/>
              </a:rPr>
              <a:t>. </a:t>
            </a:r>
            <a:r>
              <a:rPr lang="uk-UA" sz="2400" b="1" dirty="0">
                <a:cs typeface="Arial" pitchFamily="34" charset="0"/>
              </a:rPr>
              <a:t>Молекулярна біологія, молекулярна генетика</a:t>
            </a:r>
            <a:r>
              <a:rPr lang="uk-UA" sz="2400" dirty="0">
                <a:cs typeface="Arial" pitchFamily="34" charset="0"/>
              </a:rPr>
              <a:t>, </a:t>
            </a:r>
            <a:r>
              <a:rPr lang="uk-UA" sz="2400" b="1" dirty="0">
                <a:cs typeface="Arial" pitchFamily="34" charset="0"/>
              </a:rPr>
              <a:t>генна інженерія.</a:t>
            </a:r>
            <a:endParaRPr lang="ru-RU" sz="2400" b="1" dirty="0">
              <a:cs typeface="Arial" pitchFamily="34" charset="0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435C6D2-91DA-FD48-030F-6CCFF9BA19FF}"/>
              </a:ext>
            </a:extLst>
          </p:cNvPr>
          <p:cNvGraphicFramePr>
            <a:graphicFrameLocks noGrp="1"/>
          </p:cNvGraphicFramePr>
          <p:nvPr/>
        </p:nvGraphicFramePr>
        <p:xfrm>
          <a:off x="814388" y="650875"/>
          <a:ext cx="10594975" cy="5578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0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4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701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ПІДСТАВА</a:t>
                      </a:r>
                    </a:p>
                  </a:txBody>
                  <a:tcPr marL="59269" marR="59269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8488C4"/>
                        </a:gs>
                        <a:gs pos="53000">
                          <a:srgbClr val="D4DEFF"/>
                        </a:gs>
                        <a:gs pos="83000">
                          <a:srgbClr val="D4DEFF"/>
                        </a:gs>
                        <a:gs pos="100000">
                          <a:srgbClr val="96AB94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МІНЛИВІСТЬ</a:t>
                      </a:r>
                    </a:p>
                  </a:txBody>
                  <a:tcPr marL="59269" marR="59269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90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 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  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згідно</a:t>
                      </a: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характеру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ознак</a:t>
                      </a: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,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що</a:t>
                      </a: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змінюються</a:t>
                      </a:r>
                      <a:endParaRPr lang="ru-RU" sz="2600" b="1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59269" marR="59269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8488C4"/>
                        </a:gs>
                        <a:gs pos="53000">
                          <a:srgbClr val="D4DEFF"/>
                        </a:gs>
                        <a:gs pos="83000">
                          <a:srgbClr val="D4DEFF"/>
                        </a:gs>
                        <a:gs pos="100000">
                          <a:srgbClr val="96AB94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морфологічних</a:t>
                      </a: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властивостей</a:t>
                      </a:r>
                      <a:endParaRPr lang="ru-RU" sz="2600" b="1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тінкторіальних</a:t>
                      </a: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      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культуральних</a:t>
                      </a: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           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біохімічних</a:t>
                      </a: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         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біологічних</a:t>
                      </a:r>
                      <a:endParaRPr lang="ru-RU" sz="2600" b="1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серологічних</a:t>
                      </a:r>
                      <a:endParaRPr lang="ru-RU" sz="2600" b="1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0" marR="0" indent="0" algn="just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фаголізабельних</a:t>
                      </a:r>
                      <a:endParaRPr lang="ru-RU" sz="2600" b="1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бактеріоциногенних</a:t>
                      </a:r>
                      <a:endParaRPr lang="ru-RU" sz="2600" b="1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2600" b="1" dirty="0" err="1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чутливості</a:t>
                      </a:r>
                      <a:r>
                        <a:rPr lang="ru-RU" sz="2600" b="1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 до 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2600" b="1" dirty="0" err="1">
                          <a:solidFill>
                            <a:srgbClr val="0070C0"/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препаратів</a:t>
                      </a:r>
                      <a:endParaRPr lang="ru-RU" sz="2600" b="1" dirty="0">
                        <a:solidFill>
                          <a:srgbClr val="0070C0"/>
                        </a:solidFill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59269" marR="59269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871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згідно</a:t>
                      </a: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діапазону</a:t>
                      </a: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мінливості</a:t>
                      </a:r>
                      <a:endParaRPr lang="ru-RU" sz="2600" b="1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59269" marR="59269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8488C4"/>
                        </a:gs>
                        <a:gs pos="53000">
                          <a:srgbClr val="D4DEFF"/>
                        </a:gs>
                        <a:gs pos="83000">
                          <a:srgbClr val="D4DEFF"/>
                        </a:gs>
                        <a:gs pos="100000">
                          <a:srgbClr val="96AB94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Внутрішньовидова</a:t>
                      </a: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неспадкова</a:t>
                      </a:r>
                      <a:endParaRPr lang="ru-RU" sz="2600" b="1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Внутрішньовидова</a:t>
                      </a:r>
                      <a:r>
                        <a:rPr lang="ru-RU" sz="2600" b="1" dirty="0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спадкова</a:t>
                      </a:r>
                      <a:endParaRPr lang="ru-RU" sz="2600" b="1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2600" b="1" dirty="0" err="1"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Видоутворююча</a:t>
                      </a:r>
                      <a:endParaRPr lang="ru-RU" sz="2600" b="1" dirty="0"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59269" marR="59269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216" name="Rectangle 1">
            <a:extLst>
              <a:ext uri="{FF2B5EF4-FFF2-40B4-BE49-F238E27FC236}">
                <a16:creationId xmlns:a16="http://schemas.microsoft.com/office/drawing/2014/main" id="{A0F183AE-B247-A883-1B76-C80B7D4B7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17287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B6253C-6AB4-3B1C-BD46-9F71B8EFDAAF}"/>
              </a:ext>
            </a:extLst>
          </p:cNvPr>
          <p:cNvSpPr txBox="1"/>
          <p:nvPr/>
        </p:nvSpPr>
        <p:spPr>
          <a:xfrm>
            <a:off x="814388" y="115888"/>
            <a:ext cx="107521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КЛАСИФІКАЦІЯ ФОРМ МІНЛИВОСТІ</a:t>
            </a:r>
          </a:p>
        </p:txBody>
      </p:sp>
    </p:spTree>
  </p:cSld>
  <p:clrMapOvr>
    <a:masterClrMapping/>
  </p:clrMapOvr>
  <p:transition spd="slow">
    <p:pull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F072526-9730-3C4B-AB8E-77F23855A49E}"/>
              </a:ext>
            </a:extLst>
          </p:cNvPr>
          <p:cNvSpPr txBox="1"/>
          <p:nvPr/>
        </p:nvSpPr>
        <p:spPr>
          <a:xfrm>
            <a:off x="431800" y="333375"/>
            <a:ext cx="11423650" cy="4246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spcBef>
                <a:spcPts val="1200"/>
              </a:spcBef>
              <a:defRPr/>
            </a:pPr>
            <a:r>
              <a:rPr lang="ru-RU" sz="24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ФОРМИ БАКТЕРІЙ, ЩО ФІЛЬТРУЮТЬСЯ </a:t>
            </a:r>
            <a:r>
              <a:rPr lang="ru-RU" sz="2400" b="1" dirty="0">
                <a:cs typeface="Arial" pitchFamily="34" charset="0"/>
              </a:rPr>
              <a:t>-</a:t>
            </a:r>
            <a:r>
              <a:rPr lang="ru-RU" sz="2400" dirty="0">
                <a:cs typeface="Arial" pitchFamily="34" charset="0"/>
              </a:rPr>
              <a:t> 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маленькі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частки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бактеріальних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клітин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що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проходять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через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бактеріальні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фільтри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. 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Існують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у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багатьох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видів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бактрій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наприклад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у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коків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мікобактерій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. </a:t>
            </a:r>
          </a:p>
          <a:p>
            <a:pPr algn="just" eaLnBrk="1" hangingPunct="1">
              <a:spcBef>
                <a:spcPts val="1200"/>
              </a:spcBef>
              <a:defRPr/>
            </a:pP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При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посіві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фільтрату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на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щільні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середовища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дають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дуже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маленькі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колонії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які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краще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ростуть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поруч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із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спеціально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підсаженими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великими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колоніями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- метод «</a:t>
            </a:r>
            <a:r>
              <a:rPr lang="ru-RU" sz="2400" b="1" dirty="0" err="1">
                <a:solidFill>
                  <a:srgbClr val="F9051C"/>
                </a:solidFill>
                <a:cs typeface="Arial" pitchFamily="34" charset="0"/>
              </a:rPr>
              <a:t>годівниць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». </a:t>
            </a:r>
          </a:p>
          <a:p>
            <a:pPr algn="just" eaLnBrk="1" hangingPunct="1">
              <a:spcBef>
                <a:spcPts val="1200"/>
              </a:spcBef>
              <a:defRPr/>
            </a:pP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При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пересівах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бактерії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можуть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зберегти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свої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розміри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форму та характер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колоній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або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9051C"/>
                </a:solidFill>
                <a:cs typeface="Arial" pitchFamily="34" charset="0"/>
              </a:rPr>
              <a:t>реверсувати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вихідного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бактеріального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виду.</a:t>
            </a:r>
          </a:p>
          <a:p>
            <a:pPr algn="just" eaLnBrk="1" hangingPunct="1">
              <a:spcBef>
                <a:spcPts val="1200"/>
              </a:spcBef>
              <a:defRPr/>
            </a:pP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Напевно, –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це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маленькі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неповноцінні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частки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клітин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бактерій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що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знаходяться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культурі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. </a:t>
            </a:r>
          </a:p>
        </p:txBody>
      </p:sp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http://bits.wikimedia.org/skins-1.17/common/images/magnify-clip.png">
            <a:hlinkClick r:id="rId2" tooltip="Увеличить"/>
            <a:extLst>
              <a:ext uri="{FF2B5EF4-FFF2-40B4-BE49-F238E27FC236}">
                <a16:creationId xmlns:a16="http://schemas.microsoft.com/office/drawing/2014/main" id="{961DE3ED-C673-83CD-66B2-215B72AE1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287338"/>
            <a:ext cx="190500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Прямоугольник 11">
            <a:extLst>
              <a:ext uri="{FF2B5EF4-FFF2-40B4-BE49-F238E27FC236}">
                <a16:creationId xmlns:a16="http://schemas.microsoft.com/office/drawing/2014/main" id="{E354A227-274C-5CB6-F8F9-E31000545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8" y="282575"/>
            <a:ext cx="11934825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ru-RU" altLang="ru-RU" sz="2600" b="1">
                <a:solidFill>
                  <a:srgbClr val="F9051C"/>
                </a:solidFill>
                <a:cs typeface="Arial" panose="020B0604020202020204" pitchFamily="34" charset="0"/>
              </a:rPr>
              <a:t>L-ФОРМИ</a:t>
            </a:r>
            <a:r>
              <a:rPr lang="ru-RU" altLang="ru-RU" sz="2600" b="1">
                <a:solidFill>
                  <a:srgbClr val="7030A0"/>
                </a:solidFill>
                <a:cs typeface="Arial" panose="020B0604020202020204" pitchFamily="34" charset="0"/>
              </a:rPr>
              <a:t> — бактерії, частково або повністью позбавлені клітинної стінки, але  життєздатні.</a:t>
            </a:r>
          </a:p>
          <a:p>
            <a:pPr eaLnBrk="1" hangingPunct="1">
              <a:spcBef>
                <a:spcPts val="1200"/>
              </a:spcBef>
            </a:pPr>
            <a:r>
              <a:rPr lang="ru-RU" altLang="ru-RU" sz="2600" b="1">
                <a:solidFill>
                  <a:srgbClr val="7030A0"/>
                </a:solidFill>
                <a:cs typeface="Arial" panose="020B0604020202020204" pitchFamily="34" charset="0"/>
              </a:rPr>
              <a:t>Буква </a:t>
            </a:r>
            <a:r>
              <a:rPr lang="ru-RU" altLang="ru-RU" sz="2600" b="1">
                <a:solidFill>
                  <a:srgbClr val="F9051C"/>
                </a:solidFill>
                <a:cs typeface="Arial" panose="020B0604020202020204" pitchFamily="34" charset="0"/>
              </a:rPr>
              <a:t>L</a:t>
            </a:r>
            <a:r>
              <a:rPr lang="ru-RU" altLang="ru-RU" sz="2600" b="1">
                <a:solidFill>
                  <a:srgbClr val="7030A0"/>
                </a:solidFill>
                <a:cs typeface="Arial" panose="020B0604020202020204" pitchFamily="34" charset="0"/>
              </a:rPr>
              <a:t> — перша літера назви Лістерівського інституту в Лондоні, де Кляйнебергер виявила ці форми.</a:t>
            </a:r>
          </a:p>
          <a:p>
            <a:pPr eaLnBrk="1" hangingPunct="1">
              <a:spcBef>
                <a:spcPts val="1200"/>
              </a:spcBef>
            </a:pPr>
            <a:r>
              <a:rPr lang="ru-RU" altLang="ru-RU" sz="2600" b="1">
                <a:solidFill>
                  <a:srgbClr val="7030A0"/>
                </a:solidFill>
                <a:cs typeface="Arial" panose="020B0604020202020204" pitchFamily="34" charset="0"/>
              </a:rPr>
              <a:t>L-форми виникають спонтанно або під дією пеніциліну, УФВ, рентгенівского випромінення та інше.</a:t>
            </a:r>
          </a:p>
          <a:p>
            <a:pPr eaLnBrk="1" hangingPunct="1">
              <a:spcBef>
                <a:spcPts val="1200"/>
              </a:spcBef>
            </a:pPr>
            <a:r>
              <a:rPr lang="ru-RU" altLang="ru-RU" sz="2600" b="1">
                <a:solidFill>
                  <a:srgbClr val="7030A0"/>
                </a:solidFill>
                <a:cs typeface="Arial" panose="020B0604020202020204" pitchFamily="34" charset="0"/>
              </a:rPr>
              <a:t>L-форми вкрай поліморфні, часто містять крупні вакуолі. Поділ клітин відбувається повільно та нестандартно, за рахунок брункування від поверхні клітини чи мембрани вакуолі, або за рахунок разшнуровування великих форм. </a:t>
            </a:r>
          </a:p>
          <a:p>
            <a:pPr eaLnBrk="1" hangingPunct="1">
              <a:spcBef>
                <a:spcPts val="1200"/>
              </a:spcBef>
            </a:pPr>
            <a:r>
              <a:rPr lang="ru-RU" altLang="ru-RU" sz="2400" b="1">
                <a:solidFill>
                  <a:srgbClr val="7030A0"/>
                </a:solidFill>
                <a:cs typeface="Arial" panose="020B0604020202020204" pitchFamily="34" charset="0"/>
              </a:rPr>
              <a:t> </a:t>
            </a:r>
          </a:p>
        </p:txBody>
      </p:sp>
    </p:spTree>
  </p:cSld>
  <p:clrMapOvr>
    <a:masterClrMapping/>
  </p:clrMapOvr>
  <p:transition spd="slow">
    <p:blinds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DFDDA8-5A79-1EBC-A2B5-E94064EB604B}"/>
              </a:ext>
            </a:extLst>
          </p:cNvPr>
          <p:cNvSpPr txBox="1"/>
          <p:nvPr/>
        </p:nvSpPr>
        <p:spPr>
          <a:xfrm>
            <a:off x="912813" y="476250"/>
            <a:ext cx="11277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Різноманіття </a:t>
            </a:r>
            <a:r>
              <a:rPr lang="en-US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L-</a:t>
            </a: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форм </a:t>
            </a:r>
            <a:r>
              <a:rPr lang="en-US" sz="2800" b="1" i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Bacillus </a:t>
            </a:r>
            <a:r>
              <a:rPr lang="en-US" sz="2800" b="1" i="1" dirty="0" err="1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subtilis</a:t>
            </a:r>
            <a:endParaRPr lang="ru-RU" sz="2800" b="1" dirty="0">
              <a:solidFill>
                <a:srgbClr val="F905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54275" name="Picture 3">
            <a:extLst>
              <a:ext uri="{FF2B5EF4-FFF2-40B4-BE49-F238E27FC236}">
                <a16:creationId xmlns:a16="http://schemas.microsoft.com/office/drawing/2014/main" id="{61646249-D7F5-A6A8-4DF7-C4C996543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5" y="1125538"/>
            <a:ext cx="7302500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DCEBDE0-C263-B38A-5526-2DDB4E344BDB}"/>
              </a:ext>
            </a:extLst>
          </p:cNvPr>
          <p:cNvSpPr txBox="1"/>
          <p:nvPr/>
        </p:nvSpPr>
        <p:spPr>
          <a:xfrm>
            <a:off x="1200150" y="188913"/>
            <a:ext cx="1046321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b="1" spc="410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 – R </a:t>
            </a:r>
            <a:r>
              <a:rPr lang="uk-UA" sz="2400" b="1" spc="410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ДИСОЦІАЦІЯ БАКТЕРІЙ</a:t>
            </a:r>
            <a:endParaRPr lang="ru-RU" sz="2400" b="1" spc="410" dirty="0">
              <a:solidFill>
                <a:srgbClr val="F905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8D5A9A70-4A83-4A67-B71F-8155EB7E1D92}"/>
              </a:ext>
            </a:extLst>
          </p:cNvPr>
          <p:cNvGraphicFramePr>
            <a:graphicFrameLocks noGrp="1"/>
          </p:cNvGraphicFramePr>
          <p:nvPr/>
        </p:nvGraphicFramePr>
        <p:xfrm>
          <a:off x="334963" y="668338"/>
          <a:ext cx="11520487" cy="5913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6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464">
                <a:tc>
                  <a:txBody>
                    <a:bodyPr/>
                    <a:lstStyle/>
                    <a:p>
                      <a:pPr marL="0" indent="0"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400" b="1" spc="3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 -тип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400" b="1" spc="3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R-тип</a:t>
                      </a:r>
                      <a:endParaRPr lang="ru-RU" sz="2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44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Колонії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гладенькі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правильні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випуклі</a:t>
                      </a:r>
                      <a:r>
                        <a:rPr lang="ru-RU" sz="2200" b="1" spc="3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Колонії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шершаві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нерівні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сплощені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Дочірні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колонії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утворюються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часто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Дочірні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колонії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утворюються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рідко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Рухливі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види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мають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ддджгутики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Джгутиків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може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не бути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70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Утворюють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капсули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Капсули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відсутні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981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Біохімічно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більш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активні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Біохімічно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меньш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активні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У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патогенних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видів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частіше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вірулентна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стадія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Слабко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або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зовсім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не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вірулентна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стадія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Виділяються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в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гострому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періоді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захворювання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spc="3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Частіше</a:t>
                      </a:r>
                      <a:r>
                        <a:rPr lang="ru-RU" sz="2200" b="1" spc="3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- при </a:t>
                      </a:r>
                      <a:r>
                        <a:rPr lang="ru-RU" sz="2200" b="1" spc="3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хронічних</a:t>
                      </a:r>
                      <a:r>
                        <a:rPr lang="ru-RU" sz="2200" b="1" spc="3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формах та </a:t>
                      </a:r>
                      <a:r>
                        <a:rPr lang="ru-RU" sz="2200" b="1" spc="3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носійстві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06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Чутливі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до фагу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Меньш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чутливі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до фагу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934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Фагоцитується</a:t>
                      </a:r>
                      <a:r>
                        <a:rPr lang="ru-RU" sz="2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слабо</a:t>
                      </a:r>
                    </a:p>
                  </a:txBody>
                  <a:tcPr marL="91434" marR="91434" marT="0" marB="0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22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Легко </a:t>
                      </a:r>
                      <a:r>
                        <a:rPr lang="ru-RU" sz="2200" b="1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фагоцитується</a:t>
                      </a:r>
                      <a:endParaRPr lang="ru-RU" sz="2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34" marR="91434" marT="0" marB="0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AF233-4CB7-0CF1-1FEE-113F33F2E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04813"/>
            <a:ext cx="10971212" cy="808037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0000"/>
                </a:solidFill>
              </a:rPr>
              <a:t>R-S </a:t>
            </a:r>
            <a:r>
              <a:rPr lang="ru-RU" b="1" dirty="0" err="1">
                <a:solidFill>
                  <a:srgbClr val="FF0000"/>
                </a:solidFill>
              </a:rPr>
              <a:t>дисоціація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6323" name="Content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D38516AF-3EBC-C1B7-23E1-153DBD5340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919288"/>
            <a:ext cx="10971213" cy="3887787"/>
          </a:xfrm>
        </p:spPr>
      </p:pic>
    </p:spTree>
  </p:cSld>
  <p:clrMapOvr>
    <a:masterClrMapping/>
  </p:clrMapOvr>
  <p:transition spd="slow">
    <p:pull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5BB6F7-3515-77DB-2EB4-FD75F183FE94}"/>
              </a:ext>
            </a:extLst>
          </p:cNvPr>
          <p:cNvSpPr/>
          <p:nvPr/>
        </p:nvSpPr>
        <p:spPr>
          <a:xfrm>
            <a:off x="368300" y="203200"/>
            <a:ext cx="11617325" cy="56022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>
              <a:defRPr/>
            </a:pP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ГЕН 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- 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функціональна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та структурна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одниця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генотипа,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що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контролює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синтез одного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поліпептидного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ланцюга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чи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молекули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РНК.</a:t>
            </a:r>
            <a:endParaRPr lang="ru-RU" sz="2800" dirty="0">
              <a:solidFill>
                <a:srgbClr val="7030A0"/>
              </a:solidFill>
              <a:cs typeface="Arial" pitchFamily="34" charset="0"/>
            </a:endParaRPr>
          </a:p>
          <a:p>
            <a:pPr eaLnBrk="1">
              <a:spcBef>
                <a:spcPts val="1200"/>
              </a:spcBef>
              <a:defRPr/>
            </a:pP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ГЕНОТИП 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- 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система структур (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генів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),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що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самореплікуються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та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контролюють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обмін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речовин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і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здійснюють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передачу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ознак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в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ряді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поколінь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. </a:t>
            </a:r>
            <a:endParaRPr lang="ru-RU" sz="2800" dirty="0">
              <a:solidFill>
                <a:srgbClr val="7030A0"/>
              </a:solidFill>
              <a:cs typeface="Arial" pitchFamily="34" charset="0"/>
            </a:endParaRPr>
          </a:p>
          <a:p>
            <a:pPr eaLnBrk="1">
              <a:spcBef>
                <a:spcPts val="1200"/>
              </a:spcBef>
              <a:defRPr/>
            </a:pP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ФЕНОТИП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-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комбінація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ознак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конкретних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умовах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існування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.</a:t>
            </a:r>
            <a:endParaRPr lang="ru-RU" sz="2400" dirty="0">
              <a:solidFill>
                <a:srgbClr val="7030A0"/>
              </a:solidFill>
              <a:cs typeface="Arial" pitchFamily="34" charset="0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ru-RU" sz="2400" dirty="0">
                <a:solidFill>
                  <a:srgbClr val="7030A0"/>
                </a:solidFill>
                <a:cs typeface="Arial" pitchFamily="34" charset="0"/>
              </a:rPr>
              <a:t>	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ФУНКЦІЇ ГЕНА: 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АВТОКАТАЛІЗ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–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самовідтворення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. 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ГЕТЕРОКАТАЛІЗ 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–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регуляція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метаболізму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через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керування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біосинтезу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білків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-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ферментів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.</a:t>
            </a:r>
            <a:endParaRPr lang="ru-RU" sz="2400" dirty="0">
              <a:latin typeface="Arial" charset="0"/>
            </a:endParaRPr>
          </a:p>
        </p:txBody>
      </p:sp>
    </p:spTree>
  </p:cSld>
  <p:clrMapOvr>
    <a:masterClrMapping/>
  </p:clrMapOvr>
  <p:transition spd="slow">
    <p:pull dir="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C5C2AE-5B67-03AD-CDB8-705E43BC0CCC}"/>
              </a:ext>
            </a:extLst>
          </p:cNvPr>
          <p:cNvSpPr txBox="1"/>
          <p:nvPr/>
        </p:nvSpPr>
        <p:spPr>
          <a:xfrm>
            <a:off x="131763" y="188913"/>
            <a:ext cx="5762625" cy="461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СХЕМА СТРУКТУРИ ДНК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2857FB-885B-A760-3226-AAA199BF3D47}"/>
              </a:ext>
            </a:extLst>
          </p:cNvPr>
          <p:cNvSpPr txBox="1"/>
          <p:nvPr/>
        </p:nvSpPr>
        <p:spPr>
          <a:xfrm>
            <a:off x="6164263" y="188913"/>
            <a:ext cx="5664200" cy="461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СХЕМА РЕПЛІКАЦІЇ ДНК</a:t>
            </a:r>
          </a:p>
        </p:txBody>
      </p:sp>
      <p:pic>
        <p:nvPicPr>
          <p:cNvPr id="58372" name="Picture 2">
            <a:extLst>
              <a:ext uri="{FF2B5EF4-FFF2-40B4-BE49-F238E27FC236}">
                <a16:creationId xmlns:a16="http://schemas.microsoft.com/office/drawing/2014/main" id="{3B50E5C1-9BBF-7585-21BE-492FB1FF7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5873750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6" descr="A picture containing pair&#10;&#10;Description automatically generated">
            <a:extLst>
              <a:ext uri="{FF2B5EF4-FFF2-40B4-BE49-F238E27FC236}">
                <a16:creationId xmlns:a16="http://schemas.microsoft.com/office/drawing/2014/main" id="{2C0B006E-542E-487A-24DB-E9FE9F216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263" y="803275"/>
            <a:ext cx="5745162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>
            <a:extLst>
              <a:ext uri="{FF2B5EF4-FFF2-40B4-BE49-F238E27FC236}">
                <a16:creationId xmlns:a16="http://schemas.microsoft.com/office/drawing/2014/main" id="{D5A241E0-D620-A67A-D97B-41FE6DF7D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" y="188913"/>
            <a:ext cx="112315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800" b="1" dirty="0">
                <a:solidFill>
                  <a:srgbClr val="F9051C"/>
                </a:solidFill>
                <a:latin typeface="Arial" charset="0"/>
              </a:rPr>
              <a:t>РЕПЛІКАЦІЯ </a:t>
            </a: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БАКТЕРІАЛЬНОГО</a:t>
            </a:r>
            <a:r>
              <a:rPr lang="ru-RU" sz="2800" b="1" dirty="0">
                <a:solidFill>
                  <a:srgbClr val="F9051C"/>
                </a:solidFill>
                <a:latin typeface="Arial" charset="0"/>
              </a:rPr>
              <a:t> ГЕНОМА</a:t>
            </a:r>
          </a:p>
        </p:txBody>
      </p:sp>
      <p:pic>
        <p:nvPicPr>
          <p:cNvPr id="59395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888EB175-2F81-F38A-919B-2BF586F11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708025"/>
            <a:ext cx="8485187" cy="589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E086536-DFCA-B77A-1E9F-0E334399C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81075"/>
            <a:ext cx="1018540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8CAF5BB-68F8-E5B5-CBF0-AD92FB06946E}"/>
              </a:ext>
            </a:extLst>
          </p:cNvPr>
          <p:cNvSpPr/>
          <p:nvPr/>
        </p:nvSpPr>
        <p:spPr>
          <a:xfrm>
            <a:off x="239713" y="79375"/>
            <a:ext cx="1183481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СХЕМА РЕАЛІЗАЦІЇ ГЕНЕТИЧНОЇ ІНФОРМАЦІЇ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17ABB-5EEA-46C6-182E-729EC0F72FE8}"/>
              </a:ext>
            </a:extLst>
          </p:cNvPr>
          <p:cNvSpPr txBox="1"/>
          <p:nvPr/>
        </p:nvSpPr>
        <p:spPr>
          <a:xfrm>
            <a:off x="8494713" y="2859088"/>
            <a:ext cx="3194050" cy="9223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7030A0"/>
                </a:solidFill>
                <a:cs typeface="Arial" pitchFamily="34" charset="0"/>
              </a:rPr>
              <a:t>РНК-</a:t>
            </a:r>
            <a:r>
              <a:rPr lang="ru-RU" b="1" dirty="0" err="1">
                <a:solidFill>
                  <a:srgbClr val="7030A0"/>
                </a:solidFill>
                <a:cs typeface="Arial" pitchFamily="34" charset="0"/>
              </a:rPr>
              <a:t>полімераза</a:t>
            </a:r>
            <a:r>
              <a:rPr lang="ru-RU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cs typeface="Arial" pitchFamily="34" charset="0"/>
              </a:rPr>
              <a:t>зв’язується</a:t>
            </a:r>
            <a:r>
              <a:rPr lang="ru-RU" b="1" dirty="0">
                <a:solidFill>
                  <a:srgbClr val="7030A0"/>
                </a:solidFill>
                <a:cs typeface="Arial" pitchFamily="34" charset="0"/>
              </a:rPr>
              <a:t> з ДНК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rgbClr val="7030A0"/>
                </a:solidFill>
                <a:cs typeface="Arial" pitchFamily="34" charset="0"/>
              </a:rPr>
              <a:t>(</a:t>
            </a:r>
            <a:r>
              <a:rPr lang="ru-RU" b="1" dirty="0" err="1">
                <a:solidFill>
                  <a:srgbClr val="7030A0"/>
                </a:solidFill>
                <a:cs typeface="Arial" pitchFamily="34" charset="0"/>
              </a:rPr>
              <a:t>електронограма</a:t>
            </a:r>
            <a:r>
              <a:rPr lang="ru-RU" b="1" dirty="0">
                <a:solidFill>
                  <a:srgbClr val="7030A0"/>
                </a:solidFill>
                <a:cs typeface="Arial" pitchFamily="34" charset="0"/>
              </a:rPr>
              <a:t>)</a:t>
            </a:r>
            <a:endParaRPr lang="ru-RU" dirty="0">
              <a:latin typeface="Arial" charset="0"/>
            </a:endParaRPr>
          </a:p>
        </p:txBody>
      </p:sp>
      <p:pic>
        <p:nvPicPr>
          <p:cNvPr id="60421" name="Picture 4" descr="A picture containing large, ball, person, plane&#10;&#10;Description automatically generated">
            <a:extLst>
              <a:ext uri="{FF2B5EF4-FFF2-40B4-BE49-F238E27FC236}">
                <a16:creationId xmlns:a16="http://schemas.microsoft.com/office/drawing/2014/main" id="{7303A943-B96C-B1D5-56E3-FF0504239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675" y="522288"/>
            <a:ext cx="3424238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A screenshot of a video game&#10;&#10;Description automatically generated">
            <a:extLst>
              <a:ext uri="{FF2B5EF4-FFF2-40B4-BE49-F238E27FC236}">
                <a16:creationId xmlns:a16="http://schemas.microsoft.com/office/drawing/2014/main" id="{D5AA654E-52B9-96D1-CF88-B5B3328D1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122238"/>
            <a:ext cx="10367962" cy="661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BC454-6C65-F95D-EF68-513C5C4F3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88913"/>
            <a:ext cx="11518900" cy="979487"/>
          </a:xfrm>
          <a:gradFill>
            <a:gsLst>
              <a:gs pos="0">
                <a:srgbClr val="8488C4"/>
              </a:gs>
              <a:gs pos="11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/>
          <a:lstStyle/>
          <a:p>
            <a:pPr eaLnBrk="1" hangingPunct="1">
              <a:defRPr/>
            </a:pPr>
            <a:r>
              <a:rPr lang="ru-RU" sz="2800" b="1" spc="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ПОЗАХРОМОСОМНІ ГЕНЕТИЧНІ ЕЛЕМЕНТИ ПРОКАРІОТ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E1FDAB-2343-BCE2-F74F-60BBD4298893}"/>
              </a:ext>
            </a:extLst>
          </p:cNvPr>
          <p:cNvSpPr/>
          <p:nvPr/>
        </p:nvSpPr>
        <p:spPr>
          <a:xfrm>
            <a:off x="239713" y="1987550"/>
            <a:ext cx="11710987" cy="4262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ПЛАЗМІДИ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 —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додаткові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фактори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 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спадковості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,</a:t>
            </a:r>
            <a:r>
              <a:rPr lang="ru-RU" sz="28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що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знаходяться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поза хромосомами у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вигляді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кільцевих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чи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лінійних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молекул ДНК,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здатні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до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автономної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реплікації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.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ОСНОВНІ КЛАСИ ПЛАЗМІД:</a:t>
            </a:r>
          </a:p>
          <a:p>
            <a:pPr eaLnBrk="1" hangingPunct="1">
              <a:defRPr/>
            </a:pPr>
            <a:r>
              <a:rPr lang="en-US" sz="2800" b="1" dirty="0">
                <a:solidFill>
                  <a:srgbClr val="F9051C"/>
                </a:solidFill>
                <a:cs typeface="Arial" pitchFamily="34" charset="0"/>
              </a:rPr>
              <a:t>R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–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плазміди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резистентності</a:t>
            </a:r>
            <a:endParaRPr lang="en-US" sz="2800" dirty="0">
              <a:solidFill>
                <a:srgbClr val="7030A0"/>
              </a:solidFill>
              <a:cs typeface="Arial" pitchFamily="34" charset="0"/>
            </a:endParaRPr>
          </a:p>
          <a:p>
            <a:pPr eaLnBrk="1" hangingPunct="1">
              <a:defRPr/>
            </a:pPr>
            <a:r>
              <a:rPr lang="en-US" sz="2800" b="1" dirty="0">
                <a:solidFill>
                  <a:srgbClr val="F9051C"/>
                </a:solidFill>
                <a:cs typeface="Arial" pitchFamily="34" charset="0"/>
              </a:rPr>
              <a:t>F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– </a:t>
            </a:r>
            <a:r>
              <a:rPr lang="uk-UA" sz="2800" dirty="0" err="1">
                <a:solidFill>
                  <a:srgbClr val="7030A0"/>
                </a:solidFill>
                <a:cs typeface="Arial" pitchFamily="34" charset="0"/>
              </a:rPr>
              <a:t>плазміди</a:t>
            </a:r>
            <a:r>
              <a:rPr lang="uk-UA" sz="2800" dirty="0">
                <a:solidFill>
                  <a:srgbClr val="7030A0"/>
                </a:solidFill>
                <a:cs typeface="Arial" pitchFamily="34" charset="0"/>
              </a:rPr>
              <a:t> фертильності, статевий фактор</a:t>
            </a:r>
            <a:endParaRPr lang="en-US" sz="2800" dirty="0">
              <a:solidFill>
                <a:srgbClr val="7030A0"/>
              </a:solidFill>
              <a:cs typeface="Arial" pitchFamily="34" charset="0"/>
            </a:endParaRPr>
          </a:p>
          <a:p>
            <a:pPr eaLnBrk="1" hangingPunct="1">
              <a:defRPr/>
            </a:pPr>
            <a:r>
              <a:rPr lang="en-US" sz="2800" b="1" dirty="0">
                <a:solidFill>
                  <a:srgbClr val="F9051C"/>
                </a:solidFill>
                <a:cs typeface="Arial" pitchFamily="34" charset="0"/>
              </a:rPr>
              <a:t>Col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–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плазміди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бактеріоциногенності</a:t>
            </a:r>
            <a:endParaRPr lang="en-US" sz="2800" dirty="0">
              <a:solidFill>
                <a:srgbClr val="7030A0"/>
              </a:solidFill>
              <a:cs typeface="Arial" pitchFamily="34" charset="0"/>
            </a:endParaRPr>
          </a:p>
          <a:p>
            <a:pPr eaLnBrk="1" hangingPunct="1">
              <a:defRPr/>
            </a:pPr>
            <a:r>
              <a:rPr lang="en-US" sz="2800" b="1" dirty="0" err="1">
                <a:solidFill>
                  <a:srgbClr val="F9051C"/>
                </a:solidFill>
                <a:cs typeface="Arial" pitchFamily="34" charset="0"/>
              </a:rPr>
              <a:t>Tox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–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плазміди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токсигенності</a:t>
            </a:r>
            <a:endParaRPr lang="en-US" sz="2800" dirty="0">
              <a:solidFill>
                <a:srgbClr val="7030A0"/>
              </a:solidFill>
              <a:cs typeface="Arial" pitchFamily="34" charset="0"/>
            </a:endParaRPr>
          </a:p>
          <a:p>
            <a:pPr eaLnBrk="1" hangingPunct="1">
              <a:defRPr/>
            </a:pP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Плазміди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біодеградації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–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кодують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cs typeface="Arial" pitchFamily="34" charset="0"/>
              </a:rPr>
              <a:t>ферменти</a:t>
            </a:r>
            <a:r>
              <a:rPr lang="ru-RU" sz="2800" dirty="0">
                <a:solidFill>
                  <a:srgbClr val="7030A0"/>
                </a:solidFill>
                <a:cs typeface="Arial" pitchFamily="34" charset="0"/>
              </a:rPr>
              <a:t> 	</a:t>
            </a:r>
          </a:p>
        </p:txBody>
      </p:sp>
      <p:pic>
        <p:nvPicPr>
          <p:cNvPr id="62468" name="Picture 3">
            <a:extLst>
              <a:ext uri="{FF2B5EF4-FFF2-40B4-BE49-F238E27FC236}">
                <a16:creationId xmlns:a16="http://schemas.microsoft.com/office/drawing/2014/main" id="{42E215D7-9E57-C549-4A42-C44DF8C49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313" y="1168400"/>
            <a:ext cx="3162300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>
            <a:extLst>
              <a:ext uri="{FF2B5EF4-FFF2-40B4-BE49-F238E27FC236}">
                <a16:creationId xmlns:a16="http://schemas.microsoft.com/office/drawing/2014/main" id="{38B15356-8FB5-7384-29C5-1D5C9E430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1125538"/>
            <a:ext cx="892651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BC1AC4-18D5-C57E-58D5-095C09B07B7D}"/>
              </a:ext>
            </a:extLst>
          </p:cNvPr>
          <p:cNvSpPr txBox="1"/>
          <p:nvPr/>
        </p:nvSpPr>
        <p:spPr>
          <a:xfrm>
            <a:off x="431800" y="115888"/>
            <a:ext cx="11423650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ЕЛЕКТРОНОГРАМА ПЛАЗМІДИ </a:t>
            </a:r>
            <a:r>
              <a:rPr lang="en-US" sz="2800" b="1" i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Bacteroides fragilis</a:t>
            </a:r>
            <a:r>
              <a:rPr lang="uk-UA" sz="24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</a:t>
            </a:r>
          </a:p>
          <a:p>
            <a:pPr eaLnBrk="1" hangingPunct="1">
              <a:defRPr/>
            </a:pPr>
            <a:r>
              <a:rPr lang="uk-UA" sz="24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що </a:t>
            </a:r>
            <a:r>
              <a:rPr lang="ru-RU" sz="2200" b="1" dirty="0" err="1">
                <a:solidFill>
                  <a:srgbClr val="F9051C"/>
                </a:solidFill>
                <a:cs typeface="Arial" pitchFamily="34" charset="0"/>
              </a:rPr>
              <a:t>кодує</a:t>
            </a:r>
            <a:r>
              <a:rPr lang="ru-RU" sz="2200" b="1" dirty="0">
                <a:solidFill>
                  <a:srgbClr val="F9051C"/>
                </a:solidFill>
                <a:cs typeface="Arial" pitchFamily="34" charset="0"/>
              </a:rPr>
              <a:t> </a:t>
            </a:r>
            <a:r>
              <a:rPr lang="ru-RU" sz="2200" b="1" dirty="0" err="1">
                <a:solidFill>
                  <a:srgbClr val="F9051C"/>
                </a:solidFill>
                <a:cs typeface="Arial" pitchFamily="34" charset="0"/>
              </a:rPr>
              <a:t>резистентність</a:t>
            </a:r>
            <a:r>
              <a:rPr lang="ru-RU" sz="2200" b="1" dirty="0">
                <a:solidFill>
                  <a:srgbClr val="F9051C"/>
                </a:solidFill>
                <a:cs typeface="Arial" pitchFamily="34" charset="0"/>
              </a:rPr>
              <a:t> до </a:t>
            </a:r>
            <a:r>
              <a:rPr lang="ru-RU" sz="2200" b="1" dirty="0" err="1">
                <a:solidFill>
                  <a:srgbClr val="F9051C"/>
                </a:solidFill>
                <a:cs typeface="Arial" pitchFamily="34" charset="0"/>
              </a:rPr>
              <a:t>клінодоміцину</a:t>
            </a:r>
            <a:endParaRPr lang="ru-RU" sz="2200" b="1" dirty="0">
              <a:solidFill>
                <a:srgbClr val="F9051C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spd="slow">
    <p:pull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Content Placeholder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D8F8D5BF-6A6C-ECF4-D1E7-8E1476F978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368300"/>
            <a:ext cx="11190287" cy="6121400"/>
          </a:xfrm>
        </p:spPr>
      </p:pic>
      <p:sp>
        <p:nvSpPr>
          <p:cNvPr id="64515" name="TextBox 1">
            <a:extLst>
              <a:ext uri="{FF2B5EF4-FFF2-40B4-BE49-F238E27FC236}">
                <a16:creationId xmlns:a16="http://schemas.microsoft.com/office/drawing/2014/main" id="{CD9500F6-ED32-E9B7-6EF2-6EFB143A6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4188" y="5732463"/>
            <a:ext cx="95885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b="1"/>
              <a:t>гени</a:t>
            </a:r>
          </a:p>
        </p:txBody>
      </p:sp>
    </p:spTree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750AB11-3504-6651-815C-F44CBA99FB9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765175"/>
          <a:ext cx="10560050" cy="5943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32648">
                <a:tc>
                  <a:txBody>
                    <a:bodyPr/>
                    <a:lstStyle/>
                    <a:p>
                      <a:pPr marL="0" indent="174625" algn="l" hangingPunct="0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F9051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МУТАЦІЙНА</a:t>
                      </a:r>
                      <a:r>
                        <a:rPr lang="ru-RU" sz="36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pPr marL="1698625" indent="-87313" algn="l" hangingPunct="0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3200" b="1" dirty="0" err="1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спонтанні</a:t>
                      </a:r>
                      <a:endParaRPr lang="ru-RU" sz="3200" b="1" dirty="0">
                        <a:solidFill>
                          <a:srgbClr val="7030A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1698625" indent="-87313" algn="l" hangingPunct="0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3200" b="1" dirty="0" err="1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индуковані</a:t>
                      </a:r>
                      <a:endParaRPr lang="ru-RU" sz="3200" b="1" dirty="0">
                        <a:solidFill>
                          <a:srgbClr val="7030A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1698625" indent="-1524000" algn="l" hangingPunct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F9051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АДАПТИВНА</a:t>
                      </a:r>
                      <a:r>
                        <a:rPr lang="ru-RU" sz="36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pPr marL="1698625" indent="-87313" algn="l" hangingPunct="0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3200" b="1" dirty="0" err="1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модифікаційна</a:t>
                      </a:r>
                      <a:endParaRPr lang="ru-RU" sz="3200" b="1" dirty="0">
                        <a:solidFill>
                          <a:srgbClr val="7030A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1698625" indent="-87313" algn="l" hangingPunct="0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3200" b="1" dirty="0" err="1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тривалі</a:t>
                      </a:r>
                      <a:r>
                        <a:rPr lang="ru-RU" sz="3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200" b="1" dirty="0" err="1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модифікації</a:t>
                      </a:r>
                      <a:endParaRPr lang="ru-RU" sz="3200" b="1" dirty="0">
                        <a:solidFill>
                          <a:srgbClr val="7030A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1698625" indent="-1524000" algn="l" hangingPunct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F9051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КОМБІНАТИВНА</a:t>
                      </a:r>
                      <a:r>
                        <a:rPr lang="ru-RU" sz="36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pPr marL="1698625" indent="-87313" algn="l" hangingPunct="0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3200" b="1" dirty="0" err="1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трансформація</a:t>
                      </a:r>
                      <a:endParaRPr lang="ru-RU" sz="3200" b="1" dirty="0">
                        <a:solidFill>
                          <a:srgbClr val="7030A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1698625" indent="-87313" algn="l" hangingPunct="0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3200" b="1" dirty="0" err="1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трансдукція</a:t>
                      </a:r>
                      <a:endParaRPr lang="ru-RU" sz="3200" b="1" dirty="0">
                        <a:solidFill>
                          <a:srgbClr val="7030A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1698625" indent="-87313" algn="l" hangingPunct="0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3200" b="1" dirty="0" err="1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лізогенна</a:t>
                      </a:r>
                      <a:r>
                        <a:rPr lang="ru-RU" sz="36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200" b="1" dirty="0" err="1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конверсія</a:t>
                      </a:r>
                      <a:endParaRPr lang="ru-RU" sz="3200" b="1" dirty="0">
                        <a:solidFill>
                          <a:srgbClr val="7030A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1698625" indent="-87313" algn="l" hangingPunct="0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3200" b="1" dirty="0" err="1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кон’югація</a:t>
                      </a:r>
                      <a:endParaRPr lang="ru-RU" sz="3200" b="1" dirty="0">
                        <a:solidFill>
                          <a:srgbClr val="7030A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9260" marR="59260" marT="0" marB="0">
                    <a:solidFill>
                      <a:schemeClr val="accent4">
                        <a:lumMod val="20000"/>
                        <a:lumOff val="80000"/>
                        <a:alpha val="6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3435716-DE1C-6A5A-F73A-6066C20715BE}"/>
              </a:ext>
            </a:extLst>
          </p:cNvPr>
          <p:cNvSpPr txBox="1"/>
          <p:nvPr/>
        </p:nvSpPr>
        <p:spPr>
          <a:xfrm>
            <a:off x="334963" y="76200"/>
            <a:ext cx="1156811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КЛАСИФІКАЦІЯ  МІНЛИВОСТІ ЗА МЕХАНІЗМОМ</a:t>
            </a:r>
          </a:p>
        </p:txBody>
      </p:sp>
    </p:spTree>
  </p:cSld>
  <p:clrMapOvr>
    <a:masterClrMapping/>
  </p:clrMapOvr>
  <p:transition spd="slow">
    <p:pull dir="r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A48047C-2E48-3FDE-37E2-DF51A83D7B3F}"/>
              </a:ext>
            </a:extLst>
          </p:cNvPr>
          <p:cNvSpPr txBox="1"/>
          <p:nvPr/>
        </p:nvSpPr>
        <p:spPr>
          <a:xfrm>
            <a:off x="4559300" y="333375"/>
            <a:ext cx="7296150" cy="44529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ТЕСТ РЕПЛІК</a:t>
            </a:r>
          </a:p>
          <a:p>
            <a:pPr algn="ctr" eaLnBrk="1" hangingPunct="1">
              <a:lnSpc>
                <a:spcPts val="4000"/>
              </a:lnSpc>
              <a:defRPr/>
            </a:pP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показує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що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в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эволюції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головну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роль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відіграє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 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ГЕНЕТИЧНА МІНЛИВІСТЬ </a:t>
            </a:r>
          </a:p>
          <a:p>
            <a:pPr algn="ctr" eaLnBrk="1" hangingPunct="1">
              <a:lnSpc>
                <a:spcPts val="4000"/>
              </a:lnSpc>
              <a:defRPr/>
            </a:pP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І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СЕЛЕКЦІЯ,</a:t>
            </a:r>
          </a:p>
          <a:p>
            <a:pPr algn="ctr" eaLnBrk="1" hangingPunct="1">
              <a:lnSpc>
                <a:spcPts val="4000"/>
              </a:lnSpc>
              <a:defRPr/>
            </a:pP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а не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поступова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адаптація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до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факторів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зовнішнього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cs typeface="Arial" pitchFamily="34" charset="0"/>
              </a:rPr>
              <a:t>середовища</a:t>
            </a:r>
            <a:r>
              <a:rPr lang="ru-RU" sz="2800" b="1" dirty="0">
                <a:solidFill>
                  <a:srgbClr val="7030A0"/>
                </a:solidFill>
                <a:cs typeface="Arial" pitchFamily="34" charset="0"/>
              </a:rPr>
              <a:t>.</a:t>
            </a:r>
          </a:p>
          <a:p>
            <a:pPr algn="ctr" eaLnBrk="1" hangingPunct="1">
              <a:lnSpc>
                <a:spcPts val="4000"/>
              </a:lnSpc>
              <a:spcBef>
                <a:spcPts val="1200"/>
              </a:spcBef>
              <a:defRPr/>
            </a:pP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НЕЗАКРІПЛЕНІ В ГЕНОТИПІ ЗМІНИ НЕ УСПАДКОВУЮТЬСЯ!</a:t>
            </a:r>
          </a:p>
        </p:txBody>
      </p:sp>
      <p:pic>
        <p:nvPicPr>
          <p:cNvPr id="66563" name="Picture 2" descr="A picture containing clock&#10;&#10;Description automatically generated">
            <a:extLst>
              <a:ext uri="{FF2B5EF4-FFF2-40B4-BE49-F238E27FC236}">
                <a16:creationId xmlns:a16="http://schemas.microsoft.com/office/drawing/2014/main" id="{EF94E728-D13D-C050-CEAD-F7CFEF236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431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83FA76-36C8-F53E-7FA1-3AB195F2F015}"/>
              </a:ext>
            </a:extLst>
          </p:cNvPr>
          <p:cNvSpPr txBox="1"/>
          <p:nvPr/>
        </p:nvSpPr>
        <p:spPr>
          <a:xfrm>
            <a:off x="490538" y="92075"/>
            <a:ext cx="5976937" cy="52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ДОСЛІД ГРІФФІТСА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478B9B-00D7-CC59-1428-4F0A730C40DC}"/>
              </a:ext>
            </a:extLst>
          </p:cNvPr>
          <p:cNvSpPr txBox="1"/>
          <p:nvPr/>
        </p:nvSpPr>
        <p:spPr>
          <a:xfrm>
            <a:off x="6767513" y="92075"/>
            <a:ext cx="5135562" cy="522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ТРАНСФОРМАЦІЯ</a:t>
            </a:r>
          </a:p>
        </p:txBody>
      </p:sp>
      <p:pic>
        <p:nvPicPr>
          <p:cNvPr id="67588" name="Picture 3" descr="A close up&#10;&#10;Description automatically generated">
            <a:extLst>
              <a:ext uri="{FF2B5EF4-FFF2-40B4-BE49-F238E27FC236}">
                <a16:creationId xmlns:a16="http://schemas.microsoft.com/office/drawing/2014/main" id="{E2BF35A9-91F4-2F28-0238-F38FF735C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836613"/>
            <a:ext cx="5949950" cy="559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2119BE-1E94-2CB3-592C-1D3FCCF7A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538" y="911225"/>
            <a:ext cx="498951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3111B-EE17-65CB-DC74-5EDE7305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04813"/>
            <a:ext cx="10971212" cy="520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СТРУКТУРА ФАГА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i="1" dirty="0">
                <a:solidFill>
                  <a:srgbClr val="FF0000"/>
                </a:solidFill>
              </a:rPr>
              <a:t>E. coli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pic>
        <p:nvPicPr>
          <p:cNvPr id="68611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id="{4FAD1702-5DFB-5D02-D0F8-1F57CDC415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0450" y="1052513"/>
            <a:ext cx="5503863" cy="5559425"/>
          </a:xfrm>
        </p:spPr>
      </p:pic>
    </p:spTree>
  </p:cSld>
  <p:clrMapOvr>
    <a:masterClrMapping/>
  </p:clrMapOvr>
  <p:transition spd="slow">
    <p:pull dir="lu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D1C6AD-3305-C11C-F251-737D112C05C0}"/>
              </a:ext>
            </a:extLst>
          </p:cNvPr>
          <p:cNvSpPr txBox="1"/>
          <p:nvPr/>
        </p:nvSpPr>
        <p:spPr>
          <a:xfrm>
            <a:off x="8497888" y="25400"/>
            <a:ext cx="34655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Трансдукція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F4C808-445C-A803-2989-F3583B031785}"/>
              </a:ext>
            </a:extLst>
          </p:cNvPr>
          <p:cNvSpPr txBox="1"/>
          <p:nvPr/>
        </p:nvSpPr>
        <p:spPr>
          <a:xfrm>
            <a:off x="101600" y="25400"/>
            <a:ext cx="84486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" pitchFamily="34" charset="0"/>
              </a:rPr>
              <a:t>Взаємодія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" pitchFamily="34" charset="0"/>
              </a:rPr>
              <a:t> фагу та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" pitchFamily="34" charset="0"/>
              </a:rPr>
              <a:t>бактерії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69636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8DF8F935-E7BA-34F6-4B4C-2855E98EE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549275"/>
            <a:ext cx="11861800" cy="63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4FDB10B-4403-23C4-D567-0915CAEA1B5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3888" y="-800100"/>
            <a:ext cx="10971212" cy="16002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b="1" dirty="0" err="1">
                <a:solidFill>
                  <a:srgbClr val="F9051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Кон’югація</a:t>
            </a:r>
            <a:endParaRPr lang="ru-RU" b="1" dirty="0">
              <a:solidFill>
                <a:srgbClr val="F9051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C0980553-6653-B2DC-BB96-27F2C88973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pic>
        <p:nvPicPr>
          <p:cNvPr id="70660" name="Picture 4" descr="Коньюгация">
            <a:extLst>
              <a:ext uri="{FF2B5EF4-FFF2-40B4-BE49-F238E27FC236}">
                <a16:creationId xmlns:a16="http://schemas.microsoft.com/office/drawing/2014/main" id="{ACB0D591-E569-304C-709A-4A9BE4339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981075"/>
            <a:ext cx="10990262" cy="52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 descr="Hfr">
            <a:extLst>
              <a:ext uri="{FF2B5EF4-FFF2-40B4-BE49-F238E27FC236}">
                <a16:creationId xmlns:a16="http://schemas.microsoft.com/office/drawing/2014/main" id="{A67B611C-26E4-3169-C7B6-CE50C3E2D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613" y="1008063"/>
            <a:ext cx="3937000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458166-6FB1-618F-247E-E71CCA66E383}"/>
              </a:ext>
            </a:extLst>
          </p:cNvPr>
          <p:cNvSpPr txBox="1"/>
          <p:nvPr/>
        </p:nvSpPr>
        <p:spPr>
          <a:xfrm>
            <a:off x="719138" y="260350"/>
            <a:ext cx="11039475" cy="52387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F-</a:t>
            </a:r>
            <a:r>
              <a:rPr lang="uk-UA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uk-UA" sz="2800" b="1" dirty="0" err="1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плазміда</a:t>
            </a:r>
            <a:r>
              <a:rPr lang="uk-UA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Кон’югація</a:t>
            </a:r>
            <a:endParaRPr lang="ru-RU" sz="2800" b="1" dirty="0">
              <a:solidFill>
                <a:srgbClr val="F905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71684" name="Picture 3" descr="A screenshot of a video game&#10;&#10;Description automatically generated">
            <a:extLst>
              <a:ext uri="{FF2B5EF4-FFF2-40B4-BE49-F238E27FC236}">
                <a16:creationId xmlns:a16="http://schemas.microsoft.com/office/drawing/2014/main" id="{303FFD07-A64F-35B9-EA5E-DAE25E571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082675"/>
            <a:ext cx="707390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d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>
            <a:extLst>
              <a:ext uri="{FF2B5EF4-FFF2-40B4-BE49-F238E27FC236}">
                <a16:creationId xmlns:a16="http://schemas.microsoft.com/office/drawing/2014/main" id="{2C99E692-E188-9614-7206-679138FFC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  <p:pic>
        <p:nvPicPr>
          <p:cNvPr id="72707" name="Picture 4" descr="Прерванная">
            <a:extLst>
              <a:ext uri="{FF2B5EF4-FFF2-40B4-BE49-F238E27FC236}">
                <a16:creationId xmlns:a16="http://schemas.microsoft.com/office/drawing/2014/main" id="{901746E8-B6E5-AD38-40B8-04869ACF0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768350"/>
            <a:ext cx="11615737" cy="546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23E4AE-456E-61C4-7417-18CA69D090C8}"/>
              </a:ext>
            </a:extLst>
          </p:cNvPr>
          <p:cNvSpPr txBox="1"/>
          <p:nvPr/>
        </p:nvSpPr>
        <p:spPr>
          <a:xfrm>
            <a:off x="239713" y="244475"/>
            <a:ext cx="11615737" cy="5238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КАРТУВАННЯ ГЕНІВ КОН’ЮГАЦІЇ</a:t>
            </a:r>
          </a:p>
        </p:txBody>
      </p:sp>
    </p:spTree>
  </p:cSld>
  <p:clrMapOvr>
    <a:masterClrMapping/>
  </p:clrMapOvr>
  <p:transition spd="slow">
    <p:pull dir="ld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A picture containing device&#10;&#10;Description automatically generated">
            <a:extLst>
              <a:ext uri="{FF2B5EF4-FFF2-40B4-BE49-F238E27FC236}">
                <a16:creationId xmlns:a16="http://schemas.microsoft.com/office/drawing/2014/main" id="{FE723C08-8C12-93E0-FDC7-2C20CADF4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0"/>
            <a:ext cx="8456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3">
            <a:extLst>
              <a:ext uri="{FF2B5EF4-FFF2-40B4-BE49-F238E27FC236}">
                <a16:creationId xmlns:a16="http://schemas.microsoft.com/office/drawing/2014/main" id="{98FFFA29-DE1E-AC4E-22DF-8B36AC875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9038" y="1844675"/>
            <a:ext cx="479583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70C0"/>
                </a:solidFill>
                <a:cs typeface="Arial" panose="020B0604020202020204" pitchFamily="34" charset="0"/>
              </a:rPr>
              <a:t>ПРИНЦИП: Ген з клітини одного орга-нізму може бути вбудований в клітину іншого організму  і експресуватися в цій клітині.</a:t>
            </a:r>
          </a:p>
          <a:p>
            <a:pPr eaLnBrk="1" hangingPunct="1"/>
            <a:r>
              <a:rPr lang="ru-RU" altLang="ru-RU" sz="2400" b="1">
                <a:solidFill>
                  <a:srgbClr val="0070C0"/>
                </a:solidFill>
                <a:cs typeface="Arial" panose="020B0604020202020204" pitchFamily="34" charset="0"/>
              </a:rPr>
              <a:t>Генетично модифі-ковані клітини можуть бути використані для виробництва різних корисних продуктів.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A99C54-6AAB-B59D-8BF4-32707D3737D3}"/>
              </a:ext>
            </a:extLst>
          </p:cNvPr>
          <p:cNvSpPr txBox="1"/>
          <p:nvPr/>
        </p:nvSpPr>
        <p:spPr>
          <a:xfrm>
            <a:off x="8027988" y="0"/>
            <a:ext cx="4162425" cy="1662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ТИПОВА ПРОЦЕДУРА ГЕНЕТИЧНОЇ МОДИФІКАЦІЇ</a:t>
            </a:r>
          </a:p>
          <a:p>
            <a:pPr eaLnBrk="1" hangingPunct="1">
              <a:defRPr/>
            </a:pPr>
            <a:endParaRPr lang="ru-RU" dirty="0">
              <a:latin typeface="Arial" charset="0"/>
            </a:endParaRPr>
          </a:p>
        </p:txBody>
      </p:sp>
      <p:pic>
        <p:nvPicPr>
          <p:cNvPr id="74756" name="Picture 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826C9731-6D74-C609-6348-B02848E50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0"/>
            <a:ext cx="7388225" cy="674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r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C954DE4-E0A3-4210-05BA-5D7A76047CD1}"/>
              </a:ext>
            </a:extLst>
          </p:cNvPr>
          <p:cNvSpPr/>
          <p:nvPr/>
        </p:nvSpPr>
        <p:spPr>
          <a:xfrm>
            <a:off x="431800" y="336550"/>
            <a:ext cx="11423650" cy="43703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БІОТЕХНОЛО́ГІЯ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—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дисципліна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яка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вивчає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можливості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використання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живих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организмів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їх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систем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або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продуктів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їх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життєдіяльності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для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вирішення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технологічних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завдань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а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також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можливості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створення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живих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организмів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з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необхідними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властивостями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методом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генної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інженерії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.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ГЕННА ІНЖЕНЕ́РІЯ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—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сукупність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прийомів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методів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і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технологій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отримання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рекомбінантних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РНК і ДНК,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виділеня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генов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із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організму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(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клітин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),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здійснення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маніпуляцій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з генами і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введення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їх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другі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організми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.</a:t>
            </a:r>
          </a:p>
          <a:p>
            <a:pPr eaLnBrk="1" hangingPunct="1">
              <a:defRPr/>
            </a:pP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Геннна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інженерія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є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інструментом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біотехнології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використовуючи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методи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молекулярної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і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клітинної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біології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цитології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генетики,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мікробіології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вірусології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 </a:t>
            </a:r>
          </a:p>
        </p:txBody>
      </p:sp>
    </p:spTree>
  </p:cSld>
  <p:clrMapOvr>
    <a:masterClrMapping/>
  </p:clrMapOvr>
  <p:transition spd="slow">
    <p:pull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59B89-4228-C32C-F2EC-B945A2AF1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5888"/>
            <a:ext cx="10971213" cy="792162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Приклад </a:t>
            </a:r>
            <a:r>
              <a:rPr lang="ru-RU" sz="4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генної</a:t>
            </a:r>
            <a:r>
              <a:rPr lang="ru-RU" sz="4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інженерії</a:t>
            </a:r>
            <a:endParaRPr lang="ru-RU" sz="4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6803" name="Picture 3" descr="A picture containing cut, purple&#10;&#10;Description automatically generated">
            <a:extLst>
              <a:ext uri="{FF2B5EF4-FFF2-40B4-BE49-F238E27FC236}">
                <a16:creationId xmlns:a16="http://schemas.microsoft.com/office/drawing/2014/main" id="{4D9E12A8-015E-DF6A-9768-F2D2504AB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936625"/>
            <a:ext cx="8440737" cy="580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25F99-56EC-C9AB-69EF-41F5EF49C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15888"/>
            <a:ext cx="11437937" cy="1270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ПОЛІМЕРАЗНА ЛАНЦЮГОВА РЕАКЦІЯ</a:t>
            </a:r>
            <a:br>
              <a:rPr lang="ru-RU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Керрі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Мюлліс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1983 р.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Нобелівська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премія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1993 р.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371CB3-C569-3E26-0545-971D62075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412875"/>
            <a:ext cx="10971212" cy="5040313"/>
          </a:xfrm>
        </p:spPr>
        <p:txBody>
          <a:bodyPr/>
          <a:lstStyle/>
          <a:p>
            <a:pPr marL="87313" indent="0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ru-RU" sz="4000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ПЛР</a:t>
            </a:r>
            <a:r>
              <a:rPr lang="ru-RU" sz="3200" dirty="0">
                <a:solidFill>
                  <a:srgbClr val="7030A0"/>
                </a:solidFill>
              </a:rPr>
              <a:t> – метод </a:t>
            </a:r>
            <a:r>
              <a:rPr lang="ru-RU" sz="3200" dirty="0" err="1">
                <a:solidFill>
                  <a:srgbClr val="7030A0"/>
                </a:solidFill>
              </a:rPr>
              <a:t>ампліфікації</a:t>
            </a:r>
            <a:r>
              <a:rPr lang="ru-RU" sz="3200" dirty="0">
                <a:solidFill>
                  <a:srgbClr val="7030A0"/>
                </a:solidFill>
              </a:rPr>
              <a:t> ДНК </a:t>
            </a:r>
          </a:p>
          <a:p>
            <a:pPr marL="87313" indent="0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ru-RU" sz="3600" i="1" dirty="0" err="1">
                <a:solidFill>
                  <a:srgbClr val="F9051C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3600" i="1" dirty="0">
                <a:solidFill>
                  <a:srgbClr val="F9051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>
                <a:solidFill>
                  <a:srgbClr val="F9051C"/>
                </a:solidFill>
                <a:latin typeface="Times New Roman" pitchFamily="18" charset="0"/>
                <a:cs typeface="Times New Roman" pitchFamily="18" charset="0"/>
              </a:rPr>
              <a:t>vitro</a:t>
            </a:r>
            <a:r>
              <a:rPr lang="ru-RU" sz="3600" dirty="0">
                <a:solidFill>
                  <a:srgbClr val="F9051C"/>
                </a:solidFill>
              </a:rPr>
              <a:t>,</a:t>
            </a:r>
            <a:r>
              <a:rPr lang="ru-RU" sz="3200" dirty="0">
                <a:solidFill>
                  <a:srgbClr val="7030A0"/>
                </a:solidFill>
              </a:rPr>
              <a:t> за </a:t>
            </a:r>
            <a:r>
              <a:rPr lang="ru-RU" sz="3200" dirty="0" err="1">
                <a:solidFill>
                  <a:srgbClr val="7030A0"/>
                </a:solidFill>
              </a:rPr>
              <a:t>допомогою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якого</a:t>
            </a:r>
            <a:r>
              <a:rPr lang="ru-RU" sz="3200" dirty="0">
                <a:solidFill>
                  <a:srgbClr val="7030A0"/>
                </a:solidFill>
              </a:rPr>
              <a:t> за </a:t>
            </a:r>
            <a:r>
              <a:rPr lang="ru-RU" sz="3200" dirty="0" err="1">
                <a:solidFill>
                  <a:srgbClr val="7030A0"/>
                </a:solidFill>
              </a:rPr>
              <a:t>декілька</a:t>
            </a:r>
            <a:r>
              <a:rPr lang="ru-RU" sz="3200" dirty="0">
                <a:solidFill>
                  <a:srgbClr val="7030A0"/>
                </a:solidFill>
              </a:rPr>
              <a:t> годин </a:t>
            </a:r>
            <a:r>
              <a:rPr lang="ru-RU" sz="3200" dirty="0" err="1">
                <a:solidFill>
                  <a:srgbClr val="7030A0"/>
                </a:solidFill>
              </a:rPr>
              <a:t>можна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розмножити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специфічну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ділянку</a:t>
            </a:r>
            <a:r>
              <a:rPr lang="ru-RU" sz="3200" dirty="0">
                <a:solidFill>
                  <a:srgbClr val="7030A0"/>
                </a:solidFill>
              </a:rPr>
              <a:t> ДНК в </a:t>
            </a:r>
            <a:r>
              <a:rPr lang="ru-RU" sz="3200" dirty="0" err="1">
                <a:solidFill>
                  <a:srgbClr val="7030A0"/>
                </a:solidFill>
              </a:rPr>
              <a:t>мільярди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разів</a:t>
            </a:r>
            <a:r>
              <a:rPr lang="ru-RU" sz="3200" dirty="0">
                <a:solidFill>
                  <a:srgbClr val="7030A0"/>
                </a:solidFill>
              </a:rPr>
              <a:t>. </a:t>
            </a:r>
          </a:p>
          <a:p>
            <a:pPr marL="87313" indent="0" eaLnBrk="1" hangingPunct="1">
              <a:spcBef>
                <a:spcPts val="1800"/>
              </a:spcBef>
              <a:buFont typeface="Arial" charset="0"/>
              <a:buNone/>
              <a:defRPr/>
            </a:pPr>
            <a:r>
              <a:rPr lang="ru-RU" sz="3200" dirty="0">
                <a:solidFill>
                  <a:srgbClr val="7030A0"/>
                </a:solidFill>
              </a:rPr>
              <a:t>В </a:t>
            </a:r>
            <a:r>
              <a:rPr lang="ru-RU" sz="3200" dirty="0" err="1">
                <a:solidFill>
                  <a:srgbClr val="7030A0"/>
                </a:solidFill>
              </a:rPr>
              <a:t>основі</a:t>
            </a:r>
            <a:r>
              <a:rPr lang="ru-RU" sz="3200" dirty="0">
                <a:solidFill>
                  <a:srgbClr val="7030A0"/>
                </a:solidFill>
              </a:rPr>
              <a:t> метода ПЛР </a:t>
            </a:r>
            <a:r>
              <a:rPr lang="ru-RU" sz="3200" dirty="0" err="1">
                <a:solidFill>
                  <a:srgbClr val="7030A0"/>
                </a:solidFill>
              </a:rPr>
              <a:t>лежить</a:t>
            </a:r>
            <a:r>
              <a:rPr lang="ru-RU" sz="3200" dirty="0">
                <a:solidFill>
                  <a:srgbClr val="7030A0"/>
                </a:solidFill>
              </a:rPr>
              <a:t> комплементарна </a:t>
            </a:r>
            <a:r>
              <a:rPr lang="ru-RU" sz="3200" dirty="0" err="1">
                <a:solidFill>
                  <a:srgbClr val="7030A0"/>
                </a:solidFill>
              </a:rPr>
              <a:t>добудова</a:t>
            </a:r>
            <a:r>
              <a:rPr lang="ru-RU" sz="3200" dirty="0">
                <a:solidFill>
                  <a:srgbClr val="7030A0"/>
                </a:solidFill>
              </a:rPr>
              <a:t> ДНК </a:t>
            </a:r>
            <a:r>
              <a:rPr lang="ru-RU" sz="3200" dirty="0" err="1">
                <a:solidFill>
                  <a:srgbClr val="7030A0"/>
                </a:solidFill>
              </a:rPr>
              <a:t>матриці</a:t>
            </a:r>
            <a:r>
              <a:rPr lang="ru-RU" sz="3200" dirty="0">
                <a:solidFill>
                  <a:srgbClr val="7030A0"/>
                </a:solidFill>
              </a:rPr>
              <a:t> за </a:t>
            </a:r>
            <a:r>
              <a:rPr lang="ru-RU" sz="3200" dirty="0" err="1">
                <a:solidFill>
                  <a:srgbClr val="7030A0"/>
                </a:solidFill>
              </a:rPr>
              <a:t>допомогою</a:t>
            </a:r>
            <a:r>
              <a:rPr lang="ru-RU" sz="3200" dirty="0">
                <a:solidFill>
                  <a:srgbClr val="7030A0"/>
                </a:solidFill>
              </a:rPr>
              <a:t> фермента ДНК-</a:t>
            </a:r>
            <a:r>
              <a:rPr lang="ru-RU" sz="3200" dirty="0" err="1">
                <a:solidFill>
                  <a:srgbClr val="7030A0"/>
                </a:solidFill>
              </a:rPr>
              <a:t>полімерази</a:t>
            </a:r>
            <a:r>
              <a:rPr lang="ru-RU" sz="3200" dirty="0">
                <a:solidFill>
                  <a:srgbClr val="7030A0"/>
                </a:solidFill>
              </a:rPr>
              <a:t> - </a:t>
            </a:r>
            <a:r>
              <a:rPr lang="ru-RU" sz="3200" dirty="0" err="1">
                <a:solidFill>
                  <a:srgbClr val="7030A0"/>
                </a:solidFill>
              </a:rPr>
              <a:t>реплікації</a:t>
            </a:r>
            <a:r>
              <a:rPr lang="ru-RU" sz="3200" dirty="0">
                <a:solidFill>
                  <a:srgbClr val="7030A0"/>
                </a:solidFill>
              </a:rPr>
              <a:t> ДНК. </a:t>
            </a:r>
          </a:p>
        </p:txBody>
      </p:sp>
    </p:spTree>
  </p:cSld>
  <p:clrMapOvr>
    <a:masterClrMapping/>
  </p:clrMapOvr>
  <p:transition spd="slow">
    <p:pull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7E72B4C-C38A-430F-A6D9-B58B8B0ED354}"/>
              </a:ext>
            </a:extLst>
          </p:cNvPr>
          <p:cNvSpPr/>
          <p:nvPr/>
        </p:nvSpPr>
        <p:spPr>
          <a:xfrm>
            <a:off x="144463" y="115888"/>
            <a:ext cx="11853862" cy="20923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ПЛР – </a:t>
            </a:r>
            <a:r>
              <a:rPr lang="ru-RU" sz="2800" b="1" dirty="0" err="1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дослідження</a:t>
            </a: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має</a:t>
            </a: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3 </a:t>
            </a:r>
            <a:r>
              <a:rPr lang="ru-RU" sz="2800" b="1" dirty="0" err="1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стадії</a:t>
            </a:r>
            <a:r>
              <a:rPr lang="ru-RU" sz="28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</a:t>
            </a:r>
          </a:p>
          <a:p>
            <a:pPr marL="342900" indent="-342900" eaLnBrk="1" hangingPunct="1">
              <a:spcBef>
                <a:spcPts val="1200"/>
              </a:spcBef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Виділення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ДНК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із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зразків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;</a:t>
            </a:r>
          </a:p>
          <a:p>
            <a:pPr marL="342900" indent="-342900" eaLnBrk="1" hangingPunct="1">
              <a:spcBef>
                <a:spcPts val="1200"/>
              </a:spcBef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Проведення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полімеразної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ланцюгової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реакції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;</a:t>
            </a:r>
          </a:p>
          <a:p>
            <a:pPr marL="342900" indent="-342900" eaLnBrk="1" hangingPunct="1">
              <a:spcBef>
                <a:spcPts val="1200"/>
              </a:spcBef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реєстрація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результатів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(методом электрофорезу в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агарозному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гелі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 та </a:t>
            </a:r>
            <a:r>
              <a:rPr lang="ru-RU" sz="2400" b="1" dirty="0" err="1">
                <a:solidFill>
                  <a:srgbClr val="7030A0"/>
                </a:solidFill>
                <a:cs typeface="Arial" pitchFamily="34" charset="0"/>
              </a:rPr>
              <a:t>ін</a:t>
            </a:r>
            <a:r>
              <a:rPr lang="ru-RU" sz="2400" b="1" dirty="0">
                <a:solidFill>
                  <a:srgbClr val="7030A0"/>
                </a:solidFill>
                <a:cs typeface="Arial" pitchFamily="34" charset="0"/>
              </a:rPr>
              <a:t>.)</a:t>
            </a:r>
          </a:p>
        </p:txBody>
      </p:sp>
      <p:pic>
        <p:nvPicPr>
          <p:cNvPr id="78851" name="Рисунок 4">
            <a:extLst>
              <a:ext uri="{FF2B5EF4-FFF2-40B4-BE49-F238E27FC236}">
                <a16:creationId xmlns:a16="http://schemas.microsoft.com/office/drawing/2014/main" id="{8B2D6FDE-E811-D232-EDC0-3DBB177F7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962275"/>
            <a:ext cx="4594225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3">
            <a:extLst>
              <a:ext uri="{FF2B5EF4-FFF2-40B4-BE49-F238E27FC236}">
                <a16:creationId xmlns:a16="http://schemas.microsoft.com/office/drawing/2014/main" id="{ABB1A2CA-6599-78F9-EBB4-FBBDFF9B4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2235200"/>
            <a:ext cx="3760787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5">
            <a:extLst>
              <a:ext uri="{FF2B5EF4-FFF2-40B4-BE49-F238E27FC236}">
                <a16:creationId xmlns:a16="http://schemas.microsoft.com/office/drawing/2014/main" id="{82A5A23C-7164-6303-87EB-984918A15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6369050"/>
            <a:ext cx="47736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solidFill>
                  <a:srgbClr val="F9051C"/>
                </a:solidFill>
                <a:cs typeface="Arial" panose="020B0604020202020204" pitchFamily="34" charset="0"/>
              </a:rPr>
              <a:t>АМПЛіФіКАТОР ДЛЯ ПЛР</a:t>
            </a:r>
          </a:p>
        </p:txBody>
      </p:sp>
      <p:sp>
        <p:nvSpPr>
          <p:cNvPr id="78854" name="TextBox 6">
            <a:extLst>
              <a:ext uri="{FF2B5EF4-FFF2-40B4-BE49-F238E27FC236}">
                <a16:creationId xmlns:a16="http://schemas.microsoft.com/office/drawing/2014/main" id="{AF7C6D67-8BAB-C37E-AF8F-95F4F2CDC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9663" y="6529388"/>
            <a:ext cx="58086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b="1">
                <a:solidFill>
                  <a:srgbClr val="F9051C"/>
                </a:solidFill>
                <a:cs typeface="Arial" panose="020B0604020202020204" pitchFamily="34" charset="0"/>
              </a:rPr>
              <a:t>ЕЛЕКТРОФОРЕТИЧНИЙ ОБЛІК ПЛР</a:t>
            </a:r>
          </a:p>
        </p:txBody>
      </p:sp>
      <p:sp>
        <p:nvSpPr>
          <p:cNvPr id="78855" name="TextBox 1">
            <a:extLst>
              <a:ext uri="{FF2B5EF4-FFF2-40B4-BE49-F238E27FC236}">
                <a16:creationId xmlns:a16="http://schemas.microsoft.com/office/drawing/2014/main" id="{5D10747E-2778-68D8-5C56-5BFB9C498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0038" y="2139950"/>
            <a:ext cx="164782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1400">
                <a:solidFill>
                  <a:srgbClr val="00355C"/>
                </a:solidFill>
              </a:rPr>
              <a:t>поз. негатив</a:t>
            </a:r>
          </a:p>
        </p:txBody>
      </p:sp>
    </p:spTree>
  </p:cSld>
  <p:clrMapOvr>
    <a:masterClrMapping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B31C47-4587-9425-2547-63B51005CCE8}"/>
              </a:ext>
            </a:extLst>
          </p:cNvPr>
          <p:cNvSpPr txBox="1"/>
          <p:nvPr/>
        </p:nvSpPr>
        <p:spPr>
          <a:xfrm>
            <a:off x="311150" y="203200"/>
            <a:ext cx="114712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ВИХІДНІ КОМПОНЕНТИ ПЛР</a:t>
            </a:r>
          </a:p>
        </p:txBody>
      </p:sp>
      <p:pic>
        <p:nvPicPr>
          <p:cNvPr id="79875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ED3CADB6-137F-F9BC-B7C1-AB537FB5F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727075"/>
            <a:ext cx="10669587" cy="587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u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Прямоугольник 3">
            <a:extLst>
              <a:ext uri="{FF2B5EF4-FFF2-40B4-BE49-F238E27FC236}">
                <a16:creationId xmlns:a16="http://schemas.microsoft.com/office/drawing/2014/main" id="{50E4DF33-7B2F-B6E9-4D03-7B958B74D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692150"/>
            <a:ext cx="11326813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ru-RU" altLang="ru-RU" sz="3200" b="1">
                <a:solidFill>
                  <a:srgbClr val="F9051C"/>
                </a:solidFill>
                <a:cs typeface="Arial" panose="020B0604020202020204" pitchFamily="34" charset="0"/>
              </a:rPr>
              <a:t>1 етап: </a:t>
            </a:r>
            <a:r>
              <a:rPr lang="ru-RU" altLang="ru-RU" sz="2800" b="1">
                <a:solidFill>
                  <a:srgbClr val="00B0F0"/>
                </a:solidFill>
                <a:cs typeface="Arial" panose="020B0604020202020204" pitchFamily="34" charset="0"/>
              </a:rPr>
              <a:t>Денатурація</a:t>
            </a:r>
            <a:r>
              <a:rPr lang="ru-RU" altLang="ru-RU" sz="2800" b="1">
                <a:solidFill>
                  <a:srgbClr val="7030A0"/>
                </a:solidFill>
                <a:cs typeface="Arial" panose="020B0604020202020204" pitchFamily="34" charset="0"/>
              </a:rPr>
              <a:t> ДНК (розплетення подвійної спіралі). </a:t>
            </a:r>
            <a:r>
              <a:rPr lang="ru-RU" altLang="ru-RU" sz="2800" b="1">
                <a:solidFill>
                  <a:srgbClr val="F9051C"/>
                </a:solidFill>
                <a:cs typeface="Arial" panose="020B0604020202020204" pitchFamily="34" charset="0"/>
              </a:rPr>
              <a:t>90 - 95 °С,  30 - 40´´</a:t>
            </a:r>
          </a:p>
          <a:p>
            <a:pPr eaLnBrk="1" hangingPunct="1">
              <a:spcBef>
                <a:spcPts val="1800"/>
              </a:spcBef>
            </a:pPr>
            <a:r>
              <a:rPr lang="ru-RU" altLang="ru-RU" sz="3200" b="1">
                <a:solidFill>
                  <a:srgbClr val="F9051C"/>
                </a:solidFill>
                <a:cs typeface="Arial" panose="020B0604020202020204" pitchFamily="34" charset="0"/>
              </a:rPr>
              <a:t>2 етап: </a:t>
            </a:r>
            <a:r>
              <a:rPr lang="ru-RU" altLang="ru-RU" sz="2800" b="1">
                <a:solidFill>
                  <a:srgbClr val="7030A0"/>
                </a:solidFill>
                <a:cs typeface="Arial" panose="020B0604020202020204" pitchFamily="34" charset="0"/>
              </a:rPr>
              <a:t>Приєднання праймерів (</a:t>
            </a:r>
            <a:r>
              <a:rPr lang="ru-RU" altLang="ru-RU" sz="2800" b="1">
                <a:solidFill>
                  <a:srgbClr val="00B0F0"/>
                </a:solidFill>
                <a:cs typeface="Arial" panose="020B0604020202020204" pitchFamily="34" charset="0"/>
              </a:rPr>
              <a:t>відпалювання</a:t>
            </a:r>
            <a:r>
              <a:rPr lang="ru-RU" altLang="ru-RU" sz="2800" b="1">
                <a:solidFill>
                  <a:srgbClr val="7030A0"/>
                </a:solidFill>
                <a:cs typeface="Arial" panose="020B0604020202020204" pitchFamily="34" charset="0"/>
              </a:rPr>
              <a:t>) до специфічних ділянок на протилежних ланцюгах ДНК. </a:t>
            </a:r>
            <a:r>
              <a:rPr lang="ru-RU" altLang="ru-RU" sz="2800" b="1">
                <a:solidFill>
                  <a:srgbClr val="F9051C"/>
                </a:solidFill>
                <a:cs typeface="Arial" panose="020B0604020202020204" pitchFamily="34" charset="0"/>
              </a:rPr>
              <a:t>60 - 65 °С, 20 - 60´´</a:t>
            </a:r>
            <a:endParaRPr lang="ru-RU" altLang="ru-RU" sz="2800" b="1">
              <a:solidFill>
                <a:srgbClr val="7030A0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1800"/>
              </a:spcBef>
            </a:pPr>
            <a:r>
              <a:rPr lang="ru-RU" altLang="ru-RU" sz="3200" b="1">
                <a:solidFill>
                  <a:srgbClr val="F9051C"/>
                </a:solidFill>
                <a:cs typeface="Arial" panose="020B0604020202020204" pitchFamily="34" charset="0"/>
              </a:rPr>
              <a:t>3 етап: </a:t>
            </a:r>
            <a:r>
              <a:rPr lang="ru-RU" altLang="ru-RU" sz="2800" b="1">
                <a:solidFill>
                  <a:srgbClr val="00B0F0"/>
                </a:solidFill>
                <a:cs typeface="Arial" panose="020B0604020202020204" pitchFamily="34" charset="0"/>
              </a:rPr>
              <a:t>Добудова</a:t>
            </a:r>
            <a:r>
              <a:rPr lang="ru-RU" altLang="ru-RU" sz="2800" b="1">
                <a:solidFill>
                  <a:srgbClr val="7030A0"/>
                </a:solidFill>
                <a:cs typeface="Arial" panose="020B0604020202020204" pitchFamily="34" charset="0"/>
              </a:rPr>
              <a:t>  ДНК від 5´- кінця до 3´ - кінцю ланцюга у протилежних напрямках з ділянок приєднання праймерів. Матеріалом слугують дезоксирибонуклеотид-трифосфати (дНТФ), синтез каталізується ферментом Taq-полімеразою </a:t>
            </a:r>
            <a:r>
              <a:rPr lang="ru-RU" altLang="ru-RU" sz="2800" b="1">
                <a:solidFill>
                  <a:srgbClr val="F9051C"/>
                </a:solidFill>
                <a:cs typeface="Arial" panose="020B0604020202020204" pitchFamily="34" charset="0"/>
              </a:rPr>
              <a:t>70 - 72</a:t>
            </a:r>
            <a:r>
              <a:rPr lang="ru-RU" altLang="ru-RU" sz="2800" b="1">
                <a:solidFill>
                  <a:srgbClr val="7030A0"/>
                </a:solidFill>
                <a:cs typeface="Arial" panose="020B0604020202020204" pitchFamily="34" charset="0"/>
              </a:rPr>
              <a:t> </a:t>
            </a:r>
            <a:r>
              <a:rPr lang="ru-RU" altLang="ru-RU" sz="2800" b="1">
                <a:solidFill>
                  <a:srgbClr val="F9051C"/>
                </a:solidFill>
                <a:cs typeface="Arial" panose="020B0604020202020204" pitchFamily="34" charset="0"/>
              </a:rPr>
              <a:t>°С, 20- 40´´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E2E57C-45FC-8C0A-1A2C-0E55CD58A09B}"/>
              </a:ext>
            </a:extLst>
          </p:cNvPr>
          <p:cNvSpPr txBox="1"/>
          <p:nvPr/>
        </p:nvSpPr>
        <p:spPr>
          <a:xfrm>
            <a:off x="6350" y="0"/>
            <a:ext cx="11326813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4400" b="1" spc="800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ЕТАПИ</a:t>
            </a:r>
            <a:r>
              <a:rPr lang="ru-RU" sz="44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ПЛР</a:t>
            </a:r>
          </a:p>
        </p:txBody>
      </p:sp>
    </p:spTree>
  </p:cSld>
  <p:clrMapOvr>
    <a:masterClrMapping/>
  </p:clrMapOvr>
  <p:transition spd="slow">
    <p:pull dir="lu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E0BF3F46-406D-B1B7-D70A-472E0BE59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187325"/>
            <a:ext cx="11209337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d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9EFE511-41B1-B17F-2614-CAFC971C0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495300"/>
            <a:ext cx="11164887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d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D000404-8E51-2CCD-91AC-7233D33C179F}"/>
              </a:ext>
            </a:extLst>
          </p:cNvPr>
          <p:cNvSpPr/>
          <p:nvPr/>
        </p:nvSpPr>
        <p:spPr>
          <a:xfrm>
            <a:off x="228600" y="188913"/>
            <a:ext cx="11518900" cy="54784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6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ПРЕ</a:t>
            </a:r>
            <a:r>
              <a:rPr lang="uk-UA" sz="26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ВАГИ</a:t>
            </a:r>
            <a:r>
              <a:rPr lang="ru-RU" sz="2600" b="1" dirty="0">
                <a:solidFill>
                  <a:srgbClr val="F905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ПЛР-ДІАГНОСТИКИ</a:t>
            </a:r>
          </a:p>
          <a:p>
            <a:pPr marL="342900" indent="-342900" eaLnBrk="1" hangingPunct="1">
              <a:buFontTx/>
              <a:buAutoNum type="arabicPeriod"/>
              <a:defRPr/>
            </a:pP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Універсальність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. </a:t>
            </a:r>
          </a:p>
          <a:p>
            <a:pPr marL="342900" indent="-342900" eaLnBrk="1" hangingPunct="1">
              <a:buFontTx/>
              <a:buAutoNum type="arabicPeriod"/>
              <a:defRPr/>
            </a:pP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Висока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специфічність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. </a:t>
            </a:r>
          </a:p>
          <a:p>
            <a:pPr marL="342900" indent="-342900" eaLnBrk="1" hangingPunct="1">
              <a:buFontTx/>
              <a:buAutoNum type="arabicPeriod"/>
              <a:defRPr/>
            </a:pP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Висока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чутливість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. </a:t>
            </a:r>
          </a:p>
          <a:p>
            <a:pPr eaLnBrk="1" hangingPunct="1">
              <a:defRPr/>
            </a:pP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4.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Малий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об’єм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біологічного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матеріалу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. </a:t>
            </a:r>
          </a:p>
          <a:p>
            <a:pPr eaLnBrk="1" hangingPunct="1">
              <a:defRPr/>
            </a:pP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5.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Можливість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діагностики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 не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тільки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гострих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, але й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латентних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F9051C"/>
                </a:solidFill>
                <a:cs typeface="Arial" pitchFamily="34" charset="0"/>
              </a:rPr>
              <a:t>інфекцій</a:t>
            </a:r>
            <a:r>
              <a:rPr lang="ru-RU" sz="2800" b="1" dirty="0">
                <a:solidFill>
                  <a:srgbClr val="F9051C"/>
                </a:solidFill>
                <a:cs typeface="Arial" pitchFamily="34" charset="0"/>
              </a:rPr>
              <a:t>.</a:t>
            </a:r>
          </a:p>
          <a:p>
            <a:pPr algn="ctr" eaLnBrk="1" hangingPunct="1">
              <a:defRPr/>
            </a:pPr>
            <a:r>
              <a:rPr lang="ru-RU" sz="2600" dirty="0">
                <a:cs typeface="Arial" pitchFamily="34" charset="0"/>
              </a:rPr>
              <a:t> </a:t>
            </a:r>
            <a:r>
              <a:rPr lang="ru-RU" sz="2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НЕДОЛІКИ:</a:t>
            </a:r>
          </a:p>
          <a:p>
            <a:pPr marL="342900" indent="-342900" eaLnBrk="1" hangingPunct="1">
              <a:buFontTx/>
              <a:buAutoNum type="arabicPeriod"/>
              <a:defRPr/>
            </a:pP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Ампліфікується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ДНК як живого 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мікроорганізму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, так і того, 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що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загинув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 (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рішення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– 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виявлення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рибосомальної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РНК). </a:t>
            </a:r>
          </a:p>
          <a:p>
            <a:pPr marL="342900" indent="-342900" eaLnBrk="1" hangingPunct="1">
              <a:buFontTx/>
              <a:buAutoNum type="arabicPeriod"/>
              <a:defRPr/>
            </a:pP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Висока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чутливість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 (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рішення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- метод 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кількісного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виявлення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ДНК (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Real-time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PCR).</a:t>
            </a:r>
          </a:p>
          <a:p>
            <a:pPr eaLnBrk="1" hangingPunct="1">
              <a:defRPr/>
            </a:pP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3. 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Відмінності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при 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використанні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cs typeface="Arial" pitchFamily="34" charset="0"/>
              </a:rPr>
              <a:t>різних</a:t>
            </a:r>
            <a:r>
              <a:rPr lang="ru-RU" sz="2600" b="1" dirty="0">
                <a:solidFill>
                  <a:srgbClr val="0070C0"/>
                </a:solidFill>
                <a:cs typeface="Arial" pitchFamily="34" charset="0"/>
              </a:rPr>
              <a:t> тест- систем.</a:t>
            </a:r>
            <a:r>
              <a:rPr lang="ru-RU" sz="2600" dirty="0">
                <a:solidFill>
                  <a:srgbClr val="0070C0"/>
                </a:solidFill>
                <a:cs typeface="Arial" pitchFamily="34" charset="0"/>
              </a:rPr>
              <a:t> </a:t>
            </a:r>
          </a:p>
        </p:txBody>
      </p:sp>
    </p:spTree>
  </p:cSld>
  <p:clrMapOvr>
    <a:masterClrMapping/>
  </p:clrMapOvr>
  <p:transition spd="slow">
    <p:pu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3_Главн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3163</TotalTime>
  <Words>2281</Words>
  <Application>Microsoft Office PowerPoint</Application>
  <PresentationFormat>Произвольный</PresentationFormat>
  <Paragraphs>433</Paragraphs>
  <Slides>78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78</vt:i4>
      </vt:variant>
    </vt:vector>
  </HeadingPairs>
  <TitlesOfParts>
    <vt:vector size="79" baseType="lpstr">
      <vt:lpstr>3_Главная</vt:lpstr>
      <vt:lpstr>Презентация PowerPoint</vt:lpstr>
      <vt:lpstr>ПЛАН ЛЕКЦІЇ</vt:lpstr>
      <vt:lpstr>Презентация PowerPoint</vt:lpstr>
      <vt:lpstr>Основні форми бактерій</vt:lpstr>
      <vt:lpstr>Презентация PowerPoint</vt:lpstr>
      <vt:lpstr>бактерії   скануюча електронна мікроскопія</vt:lpstr>
      <vt:lpstr>УЛЬТРАСТРУКТУРА БАКТЕРіЙ</vt:lpstr>
      <vt:lpstr>Ультратонкий зріз Bacillus subtilis</vt:lpstr>
      <vt:lpstr>Презентация PowerPoint</vt:lpstr>
      <vt:lpstr>Спори – стійка форма існування,   спочиваючі форми деяких бактерій.  утворюються всередині цитоплазми вегетативих клітин в несприятливих умовах існування Стадії формування спори</vt:lpstr>
      <vt:lpstr>ЗРІЗ СПОРИ   Bacillus subtilis</vt:lpstr>
      <vt:lpstr>ЗЕРНА ВОЛЮТИНу корінебактерій</vt:lpstr>
      <vt:lpstr>Електронограма ЗРІзУ бактерІЇ</vt:lpstr>
      <vt:lpstr>СХЕМИ СТРУКТУРИ ЦИТОПЛАЗМАТИЧНОЇ МЕМБРАНИ</vt:lpstr>
      <vt:lpstr>СХЕМА СТРУКТУРИ ПЕПТИДОГЛІКАНУ</vt:lpstr>
      <vt:lpstr>Схема структури оболонки бактерій</vt:lpstr>
      <vt:lpstr>Клітинна стінка і  цитоплазматична мембрана</vt:lpstr>
      <vt:lpstr>Презентация PowerPoint</vt:lpstr>
      <vt:lpstr>Джгутики  БАКТЕРІЙ</vt:lpstr>
      <vt:lpstr>Презентация PowerPoint</vt:lpstr>
      <vt:lpstr>КапсулИ бактерІй</vt:lpstr>
      <vt:lpstr>КЛАСИФІКАЦІЯ МІКРООРГАНІЗМІВ </vt:lpstr>
      <vt:lpstr>Презентация PowerPoint</vt:lpstr>
      <vt:lpstr>Презентация PowerPoint</vt:lpstr>
      <vt:lpstr>Презентация PowerPoint</vt:lpstr>
      <vt:lpstr>Класифікація бактерій за типом живлення</vt:lpstr>
      <vt:lpstr>Бактеріальні транспортні системи</vt:lpstr>
      <vt:lpstr>ФОСФОТРАНСФЕРАЗНА СИСТЕМА</vt:lpstr>
      <vt:lpstr>Презентация PowerPoint</vt:lpstr>
      <vt:lpstr>Презентация PowerPoint</vt:lpstr>
      <vt:lpstr>Презентация PowerPoint</vt:lpstr>
      <vt:lpstr>КласИфІкацІя ферментІв бактерІй ЗА субстрато спецИфІчнІстЮ</vt:lpstr>
      <vt:lpstr>Презентация PowerPoint</vt:lpstr>
      <vt:lpstr>ТИПИ ДИХАННЯ бактерІй</vt:lpstr>
      <vt:lpstr>Презентация PowerPoint</vt:lpstr>
      <vt:lpstr>Класифікація бактерій ЗА температуроЮ оптимуму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ПричинИ ГИБЕЛІ бактерІй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R-S дисоціація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ПОЗАХРОМОСОМНІ ГЕНЕТИЧНІ ЕЛЕМЕНТИ ПРОКАРІОТ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ФАГА  E. coli</vt:lpstr>
      <vt:lpstr>Презентация PowerPoint</vt:lpstr>
      <vt:lpstr>Кон’югація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Приклад генної інженерії</vt:lpstr>
      <vt:lpstr>ПОЛІМЕРАЗНА ЛАНЦЮГОВА РЕАКЦІЯ Керрі Мюлліс, 1983 р. Нобелівська премія 1993 р.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e180267dav</cp:lastModifiedBy>
  <cp:revision>118</cp:revision>
  <dcterms:created xsi:type="dcterms:W3CDTF">2011-01-23T13:50:42Z</dcterms:created>
  <dcterms:modified xsi:type="dcterms:W3CDTF">2024-09-01T20:08:17Z</dcterms:modified>
</cp:coreProperties>
</file>